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3" r:id="rId6"/>
    <p:sldId id="265" r:id="rId7"/>
    <p:sldId id="264" r:id="rId8"/>
    <p:sldId id="268" r:id="rId9"/>
    <p:sldId id="284" r:id="rId10"/>
    <p:sldId id="286" r:id="rId11"/>
    <p:sldId id="285" r:id="rId12"/>
    <p:sldId id="267" r:id="rId1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"/>
    <p:restoredTop sz="95781"/>
  </p:normalViewPr>
  <p:slideViewPr>
    <p:cSldViewPr snapToGrid="0" snapToObjects="1">
      <p:cViewPr>
        <p:scale>
          <a:sx n="102" d="100"/>
          <a:sy n="102" d="100"/>
        </p:scale>
        <p:origin x="136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0F2FB-C2A6-B24B-9A9F-4066986F4A1C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C7CF2-C327-0844-A982-E23831DF855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C7CF2-C327-0844-A982-E23831DF855C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2446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blbj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18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blbj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7386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blbj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047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blbj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843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5B51-4666-4818-C9D7-6AEB89B44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2878D-D408-2FF2-EBC4-A6EFA37D9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BC65-8611-BB4B-86C4-7DFE1D4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A6928-041D-87B9-F777-195DA88C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C300E-836A-FBFA-CEFC-D73F9D5F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694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51CB-53BA-B56F-D930-48C71DE2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E3967-52B5-405B-BF0B-80C342492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05F8-9982-9AD2-D8F7-5665A556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D7BD-B061-7A1C-16A5-2BA4A19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A24CC-74F6-75D6-0693-CB8B5547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34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3155F-32F1-14FA-617D-9C3DBB7D5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355D4-964F-1A33-7D1C-CC5785F02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3B5AB-D69A-AE2B-CD6E-8FCA68DF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176A5-59B3-E438-FDD5-B985900D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BEBD0-8C61-4FB2-AB94-0829FD47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707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6D0E-7E0C-D36F-748A-D85B3B0A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98F82-4AD1-F7B5-6D48-C4DFEEA7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18534-4BCB-AE34-23E5-8DDBB657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65A76-7F69-690E-9410-D2568BA9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7C82-3A09-FADC-D459-CCDF2B99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836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6166-FABE-4D28-939E-49B16785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6330-EC51-F647-AC22-D788FDC60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6014F-BE83-B27F-AC68-5D0E6D3B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6E7FF-FB22-4068-8310-895717F2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A96F-A35D-FFFA-DFFB-53CF100B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5135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7D71-A89C-99DA-00D9-DF6CBCC6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22DE-F2BA-0723-DE3F-F2A4614A8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C5370-9788-494C-24AA-C7CAD49DC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2F6E7-3206-17A5-65B2-7817BFE1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26243-0170-E4A2-D267-E66DBF98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71B00-B2F9-796B-C78B-E90680C8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3387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C373-BF34-0334-0E0E-7C8894D9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5462D-EA10-0773-80FD-661AC2442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FC266-6102-C02F-BD42-B3109CBCC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8C4E3-5963-8908-1CAE-74417F802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E5D6B-E801-FF30-D212-A5890D07D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B3B2C-634A-C11D-C6E0-2C08F518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5B7EC-1423-3A8E-CEC8-5CE6E03E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22446-26A9-9387-4768-E427EA8B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934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25CC-576B-B03F-66A5-1A497824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E4DED-ED41-F235-0A21-1F2F80BF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4F6F6-39AC-C4BE-CB26-B5554D08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766E4-33CD-BD50-2B77-0A246242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12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5AF56-A845-385D-BE7B-A927DF6E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7290E-18CB-F144-2C55-044E53C3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EF425-3646-8FDD-AE8E-9D614CB5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911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31DB-1DFF-5D38-1E6B-58391FCF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6F59-80C5-8B42-9885-07FDF8B8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3BAE7-56DB-2A38-8DAF-02B9FFD2D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EE9C9-0245-9B6E-C70B-6EA9F5A2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8301F-F38A-42C1-E22B-F9ACD59C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5F4C8-74FE-C31D-3557-D31B353B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458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AF26-76FA-5C78-C737-29D142BE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35AAF-50E9-A346-3D69-B863844AA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22A7E-9481-CDE9-B749-A9702B440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FE5C6-59C1-889D-B4A3-83E50DA2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2E17E-F912-8314-DFF5-61AC2D9F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A4441-CA51-9D64-5E1C-93C976E6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22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1052D-4F42-22CB-703E-72CE1008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C8552-D037-5848-8280-058C85AD2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EABE4-9BA6-4A39-89EC-1C1BD98B5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E1F8-69E4-744D-A238-C48C48BBE1CB}" type="datetimeFigureOut">
              <a:rPr lang="en-IL" smtClean="0"/>
              <a:t>06/06/2023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E2761-76B8-3B0D-A08E-456990DB2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7B758-A9FE-F42C-C4BA-E3F83BF6C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D771-6BCE-CB48-AF9A-B391D44D795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568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90.png"/><Relationship Id="rId5" Type="http://schemas.openxmlformats.org/officeDocument/2006/relationships/image" Target="../media/image310.png"/><Relationship Id="rId10" Type="http://schemas.openxmlformats.org/officeDocument/2006/relationships/image" Target="../media/image80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382B3D7-1DB4-13A4-6EA8-D6202F933B03}"/>
              </a:ext>
            </a:extLst>
          </p:cNvPr>
          <p:cNvSpPr txBox="1">
            <a:spLocks/>
          </p:cNvSpPr>
          <p:nvPr/>
        </p:nvSpPr>
        <p:spPr>
          <a:xfrm>
            <a:off x="1524000" y="1637268"/>
            <a:ext cx="9144000" cy="928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L" sz="5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Supernova Wind Breakout</a:t>
            </a:r>
            <a:endParaRPr lang="en-IL" sz="50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8D129AB-E284-A120-26C7-AD46881295BE}"/>
              </a:ext>
            </a:extLst>
          </p:cNvPr>
          <p:cNvSpPr txBox="1">
            <a:spLocks/>
          </p:cNvSpPr>
          <p:nvPr/>
        </p:nvSpPr>
        <p:spPr>
          <a:xfrm>
            <a:off x="6627223" y="4401110"/>
            <a:ext cx="404077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L" sz="25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Advisor: Prof. Eli Waxman</a:t>
            </a:r>
          </a:p>
          <a:p>
            <a:pPr algn="r"/>
            <a:endParaRPr lang="en-IL" sz="25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721893B-7FFA-B3D4-CF65-BD913C6D0123}"/>
              </a:ext>
            </a:extLst>
          </p:cNvPr>
          <p:cNvSpPr txBox="1">
            <a:spLocks/>
          </p:cNvSpPr>
          <p:nvPr/>
        </p:nvSpPr>
        <p:spPr>
          <a:xfrm>
            <a:off x="1709351" y="4401110"/>
            <a:ext cx="374821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L" sz="25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By: Tal Wasserman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521BB-A3F1-8520-FA0B-955BFEE54C3E}"/>
              </a:ext>
            </a:extLst>
          </p:cNvPr>
          <p:cNvSpPr txBox="1"/>
          <p:nvPr/>
        </p:nvSpPr>
        <p:spPr>
          <a:xfrm>
            <a:off x="1709351" y="5443837"/>
            <a:ext cx="60980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L" sz="25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Weizmann Institute, Israel</a:t>
            </a:r>
          </a:p>
        </p:txBody>
      </p:sp>
    </p:spTree>
    <p:extLst>
      <p:ext uri="{BB962C8B-B14F-4D97-AF65-F5344CB8AC3E}">
        <p14:creationId xmlns:p14="http://schemas.microsoft.com/office/powerpoint/2010/main" val="295896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2F9A8EAB-BD2C-F309-B4D6-85B124064095}"/>
              </a:ext>
            </a:extLst>
          </p:cNvPr>
          <p:cNvSpPr txBox="1"/>
          <p:nvPr/>
        </p:nvSpPr>
        <p:spPr>
          <a:xfrm>
            <a:off x="9593487" y="6389232"/>
            <a:ext cx="5890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Waxman &amp; Leob 2001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D0A6CADE-EC39-6DF5-7BB0-E854A675819F}"/>
              </a:ext>
            </a:extLst>
          </p:cNvPr>
          <p:cNvSpPr txBox="1">
            <a:spLocks/>
          </p:cNvSpPr>
          <p:nvPr/>
        </p:nvSpPr>
        <p:spPr>
          <a:xfrm>
            <a:off x="464925" y="1997420"/>
            <a:ext cx="10515600" cy="953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L" sz="40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CB60D0-E2A0-6404-A3D3-5711D02B30FC}"/>
              </a:ext>
            </a:extLst>
          </p:cNvPr>
          <p:cNvSpPr txBox="1"/>
          <p:nvPr/>
        </p:nvSpPr>
        <p:spPr>
          <a:xfrm>
            <a:off x="6371550" y="1601075"/>
            <a:ext cx="28283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L" sz="25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Collisional/less?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2ECCBC-B2D3-5F30-406F-2972BABE331C}"/>
              </a:ext>
            </a:extLst>
          </p:cNvPr>
          <p:cNvGrpSpPr/>
          <p:nvPr/>
        </p:nvGrpSpPr>
        <p:grpSpPr>
          <a:xfrm>
            <a:off x="5329186" y="2314504"/>
            <a:ext cx="4670294" cy="1394681"/>
            <a:chOff x="5329186" y="2314504"/>
            <a:chExt cx="4670294" cy="13946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2EDE94A-FD1C-6094-0B54-D4091A38FFC6}"/>
                    </a:ext>
                  </a:extLst>
                </p:cNvPr>
                <p:cNvSpPr txBox="1"/>
                <p:nvPr/>
              </p:nvSpPr>
              <p:spPr>
                <a:xfrm>
                  <a:off x="5347750" y="2314504"/>
                  <a:ext cx="4651730" cy="8835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p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MU Bright Roman" panose="02000603000000000000" pitchFamily="2" charset="0"/>
                                        <a:cs typeface="CMU Bright Roman" panose="02000603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MU Bright Roman" panose="02000603000000000000" pitchFamily="2" charset="0"/>
                                        <a:cs typeface="CMU Bright Roman" panose="02000603000000000000" pitchFamily="2" charset="0"/>
                                      </a:rPr>
                                      <m:t>4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MU Bright Roman" panose="02000603000000000000" pitchFamily="2" charset="0"/>
                                        <a:cs typeface="CMU Bright Roman" panose="02000603000000000000" pitchFamily="2" charset="0"/>
                                      </a:rPr>
                                      <m:t>𝜋𝜌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MU Bright Roman" panose="02000603000000000000" pitchFamily="2" charset="0"/>
                                            <a:cs typeface="CMU Bright Roman" panose="02000603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MU Bright Roman" panose="02000603000000000000" pitchFamily="2" charset="0"/>
                                            <a:cs typeface="CMU Bright Roman" panose="02000603000000000000" pitchFamily="2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MU Bright Roman" panose="02000603000000000000" pitchFamily="2" charset="0"/>
                                            <a:cs typeface="CMU Bright Roman" panose="02000603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MU Bright Roman" panose="02000603000000000000" pitchFamily="2" charset="0"/>
                                            <a:cs typeface="CMU Bright Roman" panose="02000603000000000000" pitchFamily="2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MU Bright Roman" panose="02000603000000000000" pitchFamily="2" charset="0"/>
                                            <a:cs typeface="CMU Bright Roman" panose="02000603000000000000" pitchFamily="2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  <a:ea typeface="CMU Bright Roman" panose="02000603000000000000" pitchFamily="2" charset="0"/>
                                            <a:cs typeface="CMU Bright Roman" panose="02000603000000000000" pitchFamily="2" charset="0"/>
                                          </a:rPr>
                                          <m:t>p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MU Bright Roman" panose="02000603000000000000" pitchFamily="2" charset="0"/>
                                            <a:cs typeface="CMU Bright Roman" panose="02000603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1/2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9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9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−1/2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14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−1/2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2EDE94A-FD1C-6094-0B54-D4091A38F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7750" y="2314504"/>
                  <a:ext cx="4651730" cy="8835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B91B08D-6175-B495-4870-5EAA8A11E3E4}"/>
                    </a:ext>
                  </a:extLst>
                </p:cNvPr>
                <p:cNvSpPr txBox="1"/>
                <p:nvPr/>
              </p:nvSpPr>
              <p:spPr>
                <a:xfrm>
                  <a:off x="5329186" y="3271693"/>
                  <a:ext cx="4164205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C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C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p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9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−4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14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B91B08D-6175-B495-4870-5EAA8A11E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186" y="3271693"/>
                  <a:ext cx="4164205" cy="437492"/>
                </a:xfrm>
                <a:prstGeom prst="rect">
                  <a:avLst/>
                </a:prstGeom>
                <a:blipFill>
                  <a:blip r:embed="rId4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E2F25D-872C-39FE-BB0D-75F83558FDFC}"/>
              </a:ext>
            </a:extLst>
          </p:cNvPr>
          <p:cNvGrpSpPr/>
          <p:nvPr/>
        </p:nvGrpSpPr>
        <p:grpSpPr>
          <a:xfrm>
            <a:off x="6144744" y="3987184"/>
            <a:ext cx="3057741" cy="631589"/>
            <a:chOff x="6144744" y="3987184"/>
            <a:chExt cx="3057741" cy="6315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4A974D-E2C0-FC7F-5A87-71C3813FD75F}"/>
                </a:ext>
              </a:extLst>
            </p:cNvPr>
            <p:cNvSpPr txBox="1"/>
            <p:nvPr/>
          </p:nvSpPr>
          <p:spPr>
            <a:xfrm>
              <a:off x="6144744" y="4064451"/>
              <a:ext cx="305774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IL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Collisionless</a:t>
              </a:r>
              <a:r>
                <a:rPr lang="he-IL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 </a:t>
              </a:r>
              <a:r>
                <a:rPr lang="en-US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 Shock</a:t>
              </a:r>
              <a:endParaRPr lang="en-IL" sz="25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F5A619-3129-E79F-0D51-B90ACB1BA222}"/>
                </a:ext>
              </a:extLst>
            </p:cNvPr>
            <p:cNvSpPr/>
            <p:nvPr/>
          </p:nvSpPr>
          <p:spPr>
            <a:xfrm>
              <a:off x="6150809" y="3987184"/>
              <a:ext cx="2912168" cy="63158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7012B9-D604-220F-4706-632D4DE54E75}"/>
                  </a:ext>
                </a:extLst>
              </p:cNvPr>
              <p:cNvSpPr txBox="1"/>
              <p:nvPr/>
            </p:nvSpPr>
            <p:spPr>
              <a:xfrm>
                <a:off x="5553454" y="4799045"/>
                <a:ext cx="3939937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W</a:t>
                </a:r>
                <a:r>
                  <a:rPr lang="en-IL" sz="25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idth: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MU Bright Roman" panose="02000603000000000000" pitchFamily="2" charset="0"/>
                        <a:cs typeface="CMU Bright Roman" panose="02000603000000000000" pitchFamily="2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MU Bright Roman" panose="02000603000000000000" pitchFamily="2" charset="0"/>
                        <a:cs typeface="CMU Bright Roman" panose="02000603000000000000" pitchFamily="2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p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MU Bright Roman" panose="02000603000000000000" pitchFamily="2" charset="0"/>
                        <a:cs typeface="CMU Bright Roman" panose="02000603000000000000" pitchFamily="2" charset="0"/>
                      </a:rPr>
                      <m:t>~30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MU Bright Roman" panose="02000603000000000000" pitchFamily="2" charset="0"/>
                        <a:cs typeface="CMU Bright Roman" panose="02000603000000000000" pitchFamily="2" charset="0"/>
                      </a:rPr>
                      <m:t>cm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9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3/2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14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1/2</m:t>
                            </m:r>
                          </m:sup>
                        </m:sSubSup>
                      </m:e>
                    </m:d>
                  </m:oMath>
                </a14:m>
                <a:endParaRPr lang="en-IL" sz="20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7012B9-D604-220F-4706-632D4DE54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54" y="4799045"/>
                <a:ext cx="3939937" cy="552972"/>
              </a:xfrm>
              <a:prstGeom prst="rect">
                <a:avLst/>
              </a:prstGeom>
              <a:blipFill>
                <a:blip r:embed="rId5"/>
                <a:stretch>
                  <a:fillRect l="-2572"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5: Shock wave formation. | Download Scientific Diagram">
            <a:extLst>
              <a:ext uri="{FF2B5EF4-FFF2-40B4-BE49-F238E27FC236}">
                <a16:creationId xmlns:a16="http://schemas.microsoft.com/office/drawing/2014/main" id="{A88F3C81-9A0C-65FF-9847-AB975574C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r="43428" b="37165"/>
          <a:stretch/>
        </p:blipFill>
        <p:spPr bwMode="auto">
          <a:xfrm>
            <a:off x="1135556" y="1601075"/>
            <a:ext cx="2649365" cy="35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B89D1EF-8F11-8CDF-F30B-654121A36739}"/>
              </a:ext>
            </a:extLst>
          </p:cNvPr>
          <p:cNvSpPr txBox="1">
            <a:spLocks/>
          </p:cNvSpPr>
          <p:nvPr/>
        </p:nvSpPr>
        <p:spPr>
          <a:xfrm>
            <a:off x="1676400" y="1453332"/>
            <a:ext cx="10515600" cy="953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L" sz="40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28A6C5-5672-42EB-FDDC-99C11146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310"/>
            <a:ext cx="10515600" cy="435133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Type-</a:t>
            </a:r>
            <a:r>
              <a:rPr lang="en-US" sz="20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IIn</a:t>
            </a: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SN (e.g., PTF09uj, Ofek et al. 2010)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Double-Peaked SN (e.g., </a:t>
            </a:r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LSQ14bdq, Nicholl et al. 2015</a:t>
            </a: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SLSN (e.g., SN 2006gy Woosley et al. 2012)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XRF (e.g., </a:t>
            </a: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XRO080109 Soderberg et al. 2008</a:t>
            </a:r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LLGRB (e.g., GRB060218 Campana et al. 2006)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08F82-0096-20B6-B978-BD7355D63C8E}"/>
              </a:ext>
            </a:extLst>
          </p:cNvPr>
          <p:cNvSpPr txBox="1"/>
          <p:nvPr/>
        </p:nvSpPr>
        <p:spPr>
          <a:xfrm>
            <a:off x="838200" y="1671809"/>
            <a:ext cx="118606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Wind breakouts may be the sources of several classes of powerful transients: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8F7AB8-156B-A602-ADAB-03BAB182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9081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Transients Interpreted with Wind Interactions </a:t>
            </a:r>
            <a:endParaRPr lang="en-IL" sz="40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3255-6772-2BF2-C154-9F072A27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ULTRASAT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97F7D-6D72-C294-9F09-9E324609A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02" y="1738780"/>
            <a:ext cx="3305143" cy="2926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51C93-F6E5-B0B9-5242-4303BE69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178" y="5119220"/>
            <a:ext cx="7111392" cy="10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7D9C-4D71-1271-681D-F7041756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SN Lightcurve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FC37AA-5101-80BB-5379-74D8D388471F}"/>
              </a:ext>
            </a:extLst>
          </p:cNvPr>
          <p:cNvGrpSpPr/>
          <p:nvPr/>
        </p:nvGrpSpPr>
        <p:grpSpPr>
          <a:xfrm>
            <a:off x="297045" y="1586293"/>
            <a:ext cx="6992509" cy="5042170"/>
            <a:chOff x="838200" y="1588852"/>
            <a:chExt cx="6992509" cy="5042170"/>
          </a:xfrm>
        </p:grpSpPr>
        <p:pic>
          <p:nvPicPr>
            <p:cNvPr id="2050" name="Picture 2" descr="Light Curves of Type I Supernovae | SpringerLink">
              <a:extLst>
                <a:ext uri="{FF2B5EF4-FFF2-40B4-BE49-F238E27FC236}">
                  <a16:creationId xmlns:a16="http://schemas.microsoft.com/office/drawing/2014/main" id="{770B357D-F909-444F-3588-1037C6136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88852"/>
              <a:ext cx="6992509" cy="504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C3BC98-18A5-0E78-B87D-DA63957D8508}"/>
                </a:ext>
              </a:extLst>
            </p:cNvPr>
            <p:cNvSpPr/>
            <p:nvPr/>
          </p:nvSpPr>
          <p:spPr>
            <a:xfrm>
              <a:off x="2594043" y="5162145"/>
              <a:ext cx="5019472" cy="661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4268C9-E729-AE33-10EF-FE9CD4428058}"/>
                </a:ext>
              </a:extLst>
            </p:cNvPr>
            <p:cNvSpPr/>
            <p:nvPr/>
          </p:nvSpPr>
          <p:spPr>
            <a:xfrm flipV="1">
              <a:off x="6776936" y="4167323"/>
              <a:ext cx="324256" cy="1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24C7BF-FEE9-77D7-BB78-4023B50283E1}"/>
                </a:ext>
              </a:extLst>
            </p:cNvPr>
            <p:cNvSpPr/>
            <p:nvPr/>
          </p:nvSpPr>
          <p:spPr>
            <a:xfrm>
              <a:off x="3002604" y="5314545"/>
              <a:ext cx="149158" cy="661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C7AE09-ADD3-201F-6E2A-C523FA749E3D}"/>
                </a:ext>
              </a:extLst>
            </p:cNvPr>
            <p:cNvSpPr/>
            <p:nvPr/>
          </p:nvSpPr>
          <p:spPr>
            <a:xfrm rot="20616818">
              <a:off x="2569995" y="4600061"/>
              <a:ext cx="149158" cy="661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128CB4-464B-FA67-49D8-91380843E8A5}"/>
                </a:ext>
              </a:extLst>
            </p:cNvPr>
            <p:cNvSpPr/>
            <p:nvPr/>
          </p:nvSpPr>
          <p:spPr>
            <a:xfrm rot="17090726" flipV="1">
              <a:off x="6905018" y="4045810"/>
              <a:ext cx="68094" cy="223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D0E4BF-AB35-2B08-6E5D-4D832E6352DB}"/>
              </a:ext>
            </a:extLst>
          </p:cNvPr>
          <p:cNvGrpSpPr/>
          <p:nvPr/>
        </p:nvGrpSpPr>
        <p:grpSpPr>
          <a:xfrm>
            <a:off x="8226649" y="1384724"/>
            <a:ext cx="3828909" cy="2760046"/>
            <a:chOff x="8367144" y="1660830"/>
            <a:chExt cx="4868909" cy="350972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197334-4CEB-E4B8-26B7-28EA94495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0043" y="2269787"/>
              <a:ext cx="0" cy="2560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1C1B25-1E1D-94CF-53A9-BC6925AEEFC0}"/>
                </a:ext>
              </a:extLst>
            </p:cNvPr>
            <p:cNvCxnSpPr>
              <a:cxnSpLocks/>
            </p:cNvCxnSpPr>
            <p:nvPr/>
          </p:nvCxnSpPr>
          <p:spPr>
            <a:xfrm>
              <a:off x="8690043" y="4830104"/>
              <a:ext cx="251135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2937425-D9EA-3CEF-76C3-2415AE191D38}"/>
                </a:ext>
              </a:extLst>
            </p:cNvPr>
            <p:cNvCxnSpPr>
              <a:cxnSpLocks/>
            </p:cNvCxnSpPr>
            <p:nvPr/>
          </p:nvCxnSpPr>
          <p:spPr>
            <a:xfrm>
              <a:off x="9160213" y="3014292"/>
              <a:ext cx="1384570" cy="123671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937357BB-FB68-E417-6637-3BACBFA85F59}"/>
                </a:ext>
              </a:extLst>
            </p:cNvPr>
            <p:cNvSpPr txBox="1">
              <a:spLocks/>
            </p:cNvSpPr>
            <p:nvPr/>
          </p:nvSpPr>
          <p:spPr>
            <a:xfrm>
              <a:off x="8367144" y="1660830"/>
              <a:ext cx="2753492" cy="53701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L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Information</a:t>
              </a: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9C15354C-FBD6-819D-70D6-7D5968F4AE29}"/>
                </a:ext>
              </a:extLst>
            </p:cNvPr>
            <p:cNvSpPr txBox="1">
              <a:spLocks/>
            </p:cNvSpPr>
            <p:nvPr/>
          </p:nvSpPr>
          <p:spPr>
            <a:xfrm>
              <a:off x="11201400" y="4633543"/>
              <a:ext cx="2034653" cy="53701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L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Time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4B8B83-7177-F838-D9B6-B3F542F37B2E}"/>
              </a:ext>
            </a:extLst>
          </p:cNvPr>
          <p:cNvSpPr txBox="1"/>
          <p:nvPr/>
        </p:nvSpPr>
        <p:spPr>
          <a:xfrm>
            <a:off x="7651827" y="4332443"/>
            <a:ext cx="4574634" cy="2028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rtl="0" eaLnBrk="1" latinLnBrk="0" hangingPunct="1">
              <a:lnSpc>
                <a:spcPct val="150000"/>
              </a:lnSpc>
              <a:spcBef>
                <a:spcPts val="1000"/>
              </a:spcBef>
            </a:pPr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There are still many open questions: </a:t>
            </a:r>
          </a:p>
          <a:p>
            <a:pPr algn="l" defTabSz="914400" rtl="0" eaLnBrk="1" latinLnBrk="0" hangingPunct="1">
              <a:lnSpc>
                <a:spcPct val="150000"/>
              </a:lnSpc>
              <a:spcBef>
                <a:spcPts val="1000"/>
              </a:spcBef>
            </a:pPr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Exact explosion mechanism?  What are the progernitors? Their mass? Type? Radius? Mass-loss history?</a:t>
            </a:r>
          </a:p>
        </p:txBody>
      </p:sp>
    </p:spTree>
    <p:extLst>
      <p:ext uri="{BB962C8B-B14F-4D97-AF65-F5344CB8AC3E}">
        <p14:creationId xmlns:p14="http://schemas.microsoft.com/office/powerpoint/2010/main" val="23013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0D45-7FE9-65D5-F962-28E24344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Reminder - Shock Hydrodynamics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00E0E6-C845-DDE8-DEAA-2DBAB798F450}"/>
              </a:ext>
            </a:extLst>
          </p:cNvPr>
          <p:cNvSpPr/>
          <p:nvPr/>
        </p:nvSpPr>
        <p:spPr>
          <a:xfrm>
            <a:off x="188857" y="2343533"/>
            <a:ext cx="3184187" cy="31841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EA8CD2-ACD8-E9D9-C52C-C8E4DBF255A8}"/>
              </a:ext>
            </a:extLst>
          </p:cNvPr>
          <p:cNvSpPr/>
          <p:nvPr/>
        </p:nvSpPr>
        <p:spPr>
          <a:xfrm>
            <a:off x="1626304" y="3780980"/>
            <a:ext cx="309292" cy="3092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3550C3-A238-D7FA-070F-AD3BEDE48F23}"/>
              </a:ext>
            </a:extLst>
          </p:cNvPr>
          <p:cNvGrpSpPr/>
          <p:nvPr/>
        </p:nvGrpSpPr>
        <p:grpSpPr>
          <a:xfrm>
            <a:off x="974187" y="3128863"/>
            <a:ext cx="1613525" cy="1613525"/>
            <a:chOff x="7782760" y="2622236"/>
            <a:chExt cx="1613525" cy="16135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2F8688-696B-16FA-B947-D84D50DADCD4}"/>
                </a:ext>
              </a:extLst>
            </p:cNvPr>
            <p:cNvSpPr/>
            <p:nvPr/>
          </p:nvSpPr>
          <p:spPr>
            <a:xfrm>
              <a:off x="7782760" y="2622236"/>
              <a:ext cx="1613525" cy="16135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004FEE9-88CA-7699-ED8B-CF46F909D2FD}"/>
                </a:ext>
              </a:extLst>
            </p:cNvPr>
            <p:cNvGrpSpPr/>
            <p:nvPr/>
          </p:nvGrpSpPr>
          <p:grpSpPr>
            <a:xfrm>
              <a:off x="7886204" y="2680458"/>
              <a:ext cx="1406637" cy="1497084"/>
              <a:chOff x="7374192" y="2494209"/>
              <a:chExt cx="1613525" cy="1583949"/>
            </a:xfrm>
          </p:grpSpPr>
          <p:sp>
            <p:nvSpPr>
              <p:cNvPr id="10" name="Right Arrow 9">
                <a:extLst>
                  <a:ext uri="{FF2B5EF4-FFF2-40B4-BE49-F238E27FC236}">
                    <a16:creationId xmlns:a16="http://schemas.microsoft.com/office/drawing/2014/main" id="{12E48AE0-07AE-1385-52A5-10F848E2B718}"/>
                  </a:ext>
                </a:extLst>
              </p:cNvPr>
              <p:cNvSpPr/>
              <p:nvPr/>
            </p:nvSpPr>
            <p:spPr>
              <a:xfrm>
                <a:off x="8572670" y="3227657"/>
                <a:ext cx="415047" cy="11024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316C63F2-A80F-D546-C17C-7024DEB61C9E}"/>
                  </a:ext>
                </a:extLst>
              </p:cNvPr>
              <p:cNvSpPr/>
              <p:nvPr/>
            </p:nvSpPr>
            <p:spPr>
              <a:xfrm rot="16200000">
                <a:off x="7973430" y="2646608"/>
                <a:ext cx="415046" cy="11024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id="{E259548E-B5FA-3300-39D8-4DD1487992A0}"/>
                  </a:ext>
                </a:extLst>
              </p:cNvPr>
              <p:cNvSpPr/>
              <p:nvPr/>
            </p:nvSpPr>
            <p:spPr>
              <a:xfrm rot="10800000">
                <a:off x="7374192" y="3227655"/>
                <a:ext cx="415047" cy="11024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BADC9BA4-0648-9B1D-C2D6-4BA0AA513226}"/>
                  </a:ext>
                </a:extLst>
              </p:cNvPr>
              <p:cNvSpPr/>
              <p:nvPr/>
            </p:nvSpPr>
            <p:spPr>
              <a:xfrm rot="5400000">
                <a:off x="7981531" y="3815511"/>
                <a:ext cx="415047" cy="11024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20" name="Right Arrow 19">
                <a:extLst>
                  <a:ext uri="{FF2B5EF4-FFF2-40B4-BE49-F238E27FC236}">
                    <a16:creationId xmlns:a16="http://schemas.microsoft.com/office/drawing/2014/main" id="{16D85BFB-6465-41EA-445B-79ECF8797E69}"/>
                  </a:ext>
                </a:extLst>
              </p:cNvPr>
              <p:cNvSpPr/>
              <p:nvPr/>
            </p:nvSpPr>
            <p:spPr>
              <a:xfrm rot="18900000">
                <a:off x="8394749" y="2801524"/>
                <a:ext cx="415047" cy="11024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21" name="Right Arrow 20">
                <a:extLst>
                  <a:ext uri="{FF2B5EF4-FFF2-40B4-BE49-F238E27FC236}">
                    <a16:creationId xmlns:a16="http://schemas.microsoft.com/office/drawing/2014/main" id="{D1DBDABF-5249-3592-BDBC-E2491AEB40CB}"/>
                  </a:ext>
                </a:extLst>
              </p:cNvPr>
              <p:cNvSpPr/>
              <p:nvPr/>
            </p:nvSpPr>
            <p:spPr>
              <a:xfrm rot="13500000">
                <a:off x="7560160" y="2814387"/>
                <a:ext cx="415047" cy="11024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C69AF562-BCA4-4FBF-453A-DB6ECDDDE94D}"/>
                  </a:ext>
                </a:extLst>
              </p:cNvPr>
              <p:cNvSpPr/>
              <p:nvPr/>
            </p:nvSpPr>
            <p:spPr>
              <a:xfrm rot="8100000">
                <a:off x="7547297" y="3648978"/>
                <a:ext cx="415047" cy="11024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24" name="Right Arrow 23">
                <a:extLst>
                  <a:ext uri="{FF2B5EF4-FFF2-40B4-BE49-F238E27FC236}">
                    <a16:creationId xmlns:a16="http://schemas.microsoft.com/office/drawing/2014/main" id="{816A6CEB-B75A-1F7C-C013-18135690FFDC}"/>
                  </a:ext>
                </a:extLst>
              </p:cNvPr>
              <p:cNvSpPr/>
              <p:nvPr/>
            </p:nvSpPr>
            <p:spPr>
              <a:xfrm rot="2700000">
                <a:off x="8392426" y="3635200"/>
                <a:ext cx="415047" cy="11024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</p:grpSp>
      <p:pic>
        <p:nvPicPr>
          <p:cNvPr id="3" name="Picture 4" descr="Examples- 1D Euler Equations: Sod Problem">
            <a:extLst>
              <a:ext uri="{FF2B5EF4-FFF2-40B4-BE49-F238E27FC236}">
                <a16:creationId xmlns:a16="http://schemas.microsoft.com/office/drawing/2014/main" id="{025175D3-16C2-3F3B-63E4-9B72257D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64" y="1891471"/>
            <a:ext cx="3529584" cy="14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B32622-611F-EAD0-67BE-10BE8CE8E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027" y="2324149"/>
            <a:ext cx="3544172" cy="305448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55CBC4-6B6E-B280-5BE9-3C23E85FCBE4}"/>
              </a:ext>
            </a:extLst>
          </p:cNvPr>
          <p:cNvGrpSpPr/>
          <p:nvPr/>
        </p:nvGrpSpPr>
        <p:grpSpPr>
          <a:xfrm>
            <a:off x="3738120" y="3770844"/>
            <a:ext cx="4446379" cy="1608508"/>
            <a:chOff x="804416" y="3468305"/>
            <a:chExt cx="4446379" cy="16085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648BBE-7942-40B9-47E1-F79393E910A2}"/>
                </a:ext>
              </a:extLst>
            </p:cNvPr>
            <p:cNvCxnSpPr>
              <a:cxnSpLocks/>
            </p:cNvCxnSpPr>
            <p:nvPr/>
          </p:nvCxnSpPr>
          <p:spPr>
            <a:xfrm>
              <a:off x="804416" y="3545042"/>
              <a:ext cx="444637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41F1A6-D95B-64C0-2B83-14E1F04E8235}"/>
                </a:ext>
              </a:extLst>
            </p:cNvPr>
            <p:cNvCxnSpPr>
              <a:cxnSpLocks/>
            </p:cNvCxnSpPr>
            <p:nvPr/>
          </p:nvCxnSpPr>
          <p:spPr>
            <a:xfrm>
              <a:off x="804416" y="5076813"/>
              <a:ext cx="444637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F0249D-E404-0EA7-FACE-890A3AAE3749}"/>
                </a:ext>
              </a:extLst>
            </p:cNvPr>
            <p:cNvSpPr/>
            <p:nvPr/>
          </p:nvSpPr>
          <p:spPr>
            <a:xfrm>
              <a:off x="804416" y="4107220"/>
              <a:ext cx="1209676" cy="38417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F09126-6A3D-D49C-8922-E81485C97A31}"/>
                </a:ext>
              </a:extLst>
            </p:cNvPr>
            <p:cNvSpPr/>
            <p:nvPr/>
          </p:nvSpPr>
          <p:spPr>
            <a:xfrm rot="5400000">
              <a:off x="1043872" y="4106588"/>
              <a:ext cx="1531762" cy="40867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67D376-F4D7-DAC6-BD85-D89F5D997B3A}"/>
                </a:ext>
              </a:extLst>
            </p:cNvPr>
            <p:cNvCxnSpPr>
              <a:cxnSpLocks/>
            </p:cNvCxnSpPr>
            <p:nvPr/>
          </p:nvCxnSpPr>
          <p:spPr>
            <a:xfrm>
              <a:off x="3121601" y="3545042"/>
              <a:ext cx="0" cy="153177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15AC8B1-E14E-9D39-1E1E-0185D1D2A920}"/>
                </a:ext>
              </a:extLst>
            </p:cNvPr>
            <p:cNvCxnSpPr/>
            <p:nvPr/>
          </p:nvCxnSpPr>
          <p:spPr>
            <a:xfrm>
              <a:off x="1952017" y="3829366"/>
              <a:ext cx="55771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5D7F645-4A97-3671-89E7-20911C1A062E}"/>
                </a:ext>
              </a:extLst>
            </p:cNvPr>
            <p:cNvCxnSpPr/>
            <p:nvPr/>
          </p:nvCxnSpPr>
          <p:spPr>
            <a:xfrm>
              <a:off x="3121601" y="3829366"/>
              <a:ext cx="55771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9F1467E-A8F3-060F-5561-7A4B19196373}"/>
                    </a:ext>
                  </a:extLst>
                </p:cNvPr>
                <p:cNvSpPr txBox="1"/>
                <p:nvPr/>
              </p:nvSpPr>
              <p:spPr>
                <a:xfrm>
                  <a:off x="2058412" y="3468305"/>
                  <a:ext cx="26161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4AE5156-C1B2-4939-BF27-C476557CC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8412" y="3468305"/>
                  <a:ext cx="261610" cy="390748"/>
                </a:xfrm>
                <a:prstGeom prst="rect">
                  <a:avLst/>
                </a:prstGeom>
                <a:blipFill>
                  <a:blip r:embed="rId4"/>
                  <a:stretch>
                    <a:fillRect r="-42857" b="-645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B7EDDDA-0C56-2619-4D95-0AB512A95AAE}"/>
                    </a:ext>
                  </a:extLst>
                </p:cNvPr>
                <p:cNvSpPr txBox="1"/>
                <p:nvPr/>
              </p:nvSpPr>
              <p:spPr>
                <a:xfrm>
                  <a:off x="3196719" y="3468305"/>
                  <a:ext cx="261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28DF60C-6E41-948A-FDEE-259C16C00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6719" y="3468305"/>
                  <a:ext cx="261610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272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63751B-BC6D-0AA8-4919-1BA09771D19B}"/>
                </a:ext>
              </a:extLst>
            </p:cNvPr>
            <p:cNvSpPr/>
            <p:nvPr/>
          </p:nvSpPr>
          <p:spPr>
            <a:xfrm>
              <a:off x="3614469" y="4177238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93BE1F6-0961-BE35-87F6-E13855644795}"/>
                </a:ext>
              </a:extLst>
            </p:cNvPr>
            <p:cNvSpPr/>
            <p:nvPr/>
          </p:nvSpPr>
          <p:spPr>
            <a:xfrm>
              <a:off x="3775730" y="4655634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ADBF04-722F-1294-3677-8B7F693E5A9F}"/>
                </a:ext>
              </a:extLst>
            </p:cNvPr>
            <p:cNvSpPr/>
            <p:nvPr/>
          </p:nvSpPr>
          <p:spPr>
            <a:xfrm>
              <a:off x="4521806" y="4225272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A424363-C507-C1DA-766B-B6BEC13ADCB0}"/>
                </a:ext>
              </a:extLst>
            </p:cNvPr>
            <p:cNvSpPr/>
            <p:nvPr/>
          </p:nvSpPr>
          <p:spPr>
            <a:xfrm>
              <a:off x="4788509" y="3844700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12A9CBC-D342-18A0-3495-2E6E3ACB9093}"/>
                </a:ext>
              </a:extLst>
            </p:cNvPr>
            <p:cNvSpPr/>
            <p:nvPr/>
          </p:nvSpPr>
          <p:spPr>
            <a:xfrm>
              <a:off x="2201239" y="4801373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9A11CCE-B31D-7ACE-C628-31022ED0A621}"/>
                </a:ext>
              </a:extLst>
            </p:cNvPr>
            <p:cNvSpPr/>
            <p:nvPr/>
          </p:nvSpPr>
          <p:spPr>
            <a:xfrm>
              <a:off x="4118042" y="3902593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B3584C5-39DD-8E91-D3F8-DCF8F53D4F34}"/>
                </a:ext>
              </a:extLst>
            </p:cNvPr>
            <p:cNvSpPr/>
            <p:nvPr/>
          </p:nvSpPr>
          <p:spPr>
            <a:xfrm>
              <a:off x="2549173" y="4853465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D521559-93F9-CD50-CA02-B85C79E97F61}"/>
                </a:ext>
              </a:extLst>
            </p:cNvPr>
            <p:cNvSpPr/>
            <p:nvPr/>
          </p:nvSpPr>
          <p:spPr>
            <a:xfrm>
              <a:off x="4585971" y="4764330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01507E-3402-D4E1-858D-132834DC5FCB}"/>
                </a:ext>
              </a:extLst>
            </p:cNvPr>
            <p:cNvSpPr/>
            <p:nvPr/>
          </p:nvSpPr>
          <p:spPr>
            <a:xfrm>
              <a:off x="2266090" y="4426152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2C232F5-6FB3-D0E0-6838-A20C7CD4D5B1}"/>
                </a:ext>
              </a:extLst>
            </p:cNvPr>
            <p:cNvSpPr/>
            <p:nvPr/>
          </p:nvSpPr>
          <p:spPr>
            <a:xfrm>
              <a:off x="2639035" y="3909551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8B46C93-A36D-F494-F763-C9F9A8A5E342}"/>
                </a:ext>
              </a:extLst>
            </p:cNvPr>
            <p:cNvSpPr/>
            <p:nvPr/>
          </p:nvSpPr>
          <p:spPr>
            <a:xfrm>
              <a:off x="5051898" y="4460757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DA5B46-4EA3-4885-5238-5217FAE8E549}"/>
                </a:ext>
              </a:extLst>
            </p:cNvPr>
            <p:cNvSpPr/>
            <p:nvPr/>
          </p:nvSpPr>
          <p:spPr>
            <a:xfrm rot="5400000">
              <a:off x="2812075" y="4047445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BD4D200-68E7-3CEE-132F-0A63CEE384AF}"/>
                </a:ext>
              </a:extLst>
            </p:cNvPr>
            <p:cNvSpPr/>
            <p:nvPr/>
          </p:nvSpPr>
          <p:spPr>
            <a:xfrm rot="5400000">
              <a:off x="2136388" y="3973546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79A1C97-B6E4-09D1-A478-E8FC4031E4FD}"/>
                </a:ext>
              </a:extLst>
            </p:cNvPr>
            <p:cNvSpPr/>
            <p:nvPr/>
          </p:nvSpPr>
          <p:spPr>
            <a:xfrm rot="5400000">
              <a:off x="2639035" y="4435663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40DD3CD-2815-9E35-B045-516D3EF077AB}"/>
                </a:ext>
              </a:extLst>
            </p:cNvPr>
            <p:cNvSpPr/>
            <p:nvPr/>
          </p:nvSpPr>
          <p:spPr>
            <a:xfrm rot="5400000">
              <a:off x="2506957" y="4149452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96D26A5-5B91-B1C4-293A-CD7369A8FD56}"/>
                </a:ext>
              </a:extLst>
            </p:cNvPr>
            <p:cNvSpPr/>
            <p:nvPr/>
          </p:nvSpPr>
          <p:spPr>
            <a:xfrm rot="5400000">
              <a:off x="2750817" y="4768947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39B619-1F60-60F1-FB5D-71B0C10D52AB}"/>
                </a:ext>
              </a:extLst>
            </p:cNvPr>
            <p:cNvSpPr/>
            <p:nvPr/>
          </p:nvSpPr>
          <p:spPr>
            <a:xfrm rot="5400000">
              <a:off x="2419341" y="4356063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337D144-CC72-080C-D09C-58325CC208ED}"/>
                </a:ext>
              </a:extLst>
            </p:cNvPr>
            <p:cNvSpPr/>
            <p:nvPr/>
          </p:nvSpPr>
          <p:spPr>
            <a:xfrm rot="5400000">
              <a:off x="2667721" y="3674481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E74E51E-E32C-A95A-5881-F8B36D72232E}"/>
                </a:ext>
              </a:extLst>
            </p:cNvPr>
            <p:cNvSpPr/>
            <p:nvPr/>
          </p:nvSpPr>
          <p:spPr>
            <a:xfrm rot="5400000">
              <a:off x="2862598" y="4588882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1BE47D1-99AB-2917-01A5-7BB6AAA83ED4}"/>
                </a:ext>
              </a:extLst>
            </p:cNvPr>
            <p:cNvSpPr/>
            <p:nvPr/>
          </p:nvSpPr>
          <p:spPr>
            <a:xfrm rot="5400000">
              <a:off x="2903217" y="4921347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22C1ABB-FA79-4D89-3D85-9B566C5AD541}"/>
                </a:ext>
              </a:extLst>
            </p:cNvPr>
            <p:cNvSpPr/>
            <p:nvPr/>
          </p:nvSpPr>
          <p:spPr>
            <a:xfrm rot="5400000">
              <a:off x="2370055" y="3982949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620580-CC3A-16E3-0E65-E1E446E53BAA}"/>
                </a:ext>
              </a:extLst>
            </p:cNvPr>
            <p:cNvSpPr/>
            <p:nvPr/>
          </p:nvSpPr>
          <p:spPr>
            <a:xfrm rot="5400000">
              <a:off x="2158143" y="4247499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C4DE94E-0DDF-8E21-C421-E04FCF25F3F2}"/>
                </a:ext>
              </a:extLst>
            </p:cNvPr>
            <p:cNvSpPr/>
            <p:nvPr/>
          </p:nvSpPr>
          <p:spPr>
            <a:xfrm rot="5400000">
              <a:off x="2878357" y="4424414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986100-A0BA-39CA-66E6-0EFA353634BA}"/>
                </a:ext>
              </a:extLst>
            </p:cNvPr>
            <p:cNvSpPr/>
            <p:nvPr/>
          </p:nvSpPr>
          <p:spPr>
            <a:xfrm rot="5400000">
              <a:off x="2447458" y="4664091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BACF9BA-9356-F60F-94CF-0F10AB814FC9}"/>
                </a:ext>
              </a:extLst>
            </p:cNvPr>
            <p:cNvSpPr/>
            <p:nvPr/>
          </p:nvSpPr>
          <p:spPr>
            <a:xfrm>
              <a:off x="2695639" y="4250069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1104F0A-AF62-5BAF-BD84-A56DE21633E6}"/>
                </a:ext>
              </a:extLst>
            </p:cNvPr>
            <p:cNvSpPr/>
            <p:nvPr/>
          </p:nvSpPr>
          <p:spPr>
            <a:xfrm>
              <a:off x="2885530" y="3786590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DEAE820-4CD2-638C-EE0E-604584CC6BDD}"/>
                </a:ext>
              </a:extLst>
            </p:cNvPr>
            <p:cNvSpPr/>
            <p:nvPr/>
          </p:nvSpPr>
          <p:spPr>
            <a:xfrm>
              <a:off x="2158143" y="4633466"/>
              <a:ext cx="64851" cy="6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9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549074-5A03-F26F-1E37-4C050B30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Radiation Mediated Shock (RMS)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16A5E93-1A67-B5AE-6683-337917BF9BAF}"/>
              </a:ext>
            </a:extLst>
          </p:cNvPr>
          <p:cNvGrpSpPr/>
          <p:nvPr/>
        </p:nvGrpSpPr>
        <p:grpSpPr>
          <a:xfrm>
            <a:off x="2509999" y="1730802"/>
            <a:ext cx="6270835" cy="2206732"/>
            <a:chOff x="2509999" y="1903800"/>
            <a:chExt cx="6270835" cy="220673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D25D01-5326-B72F-AD7E-05A383127ABC}"/>
                </a:ext>
              </a:extLst>
            </p:cNvPr>
            <p:cNvCxnSpPr>
              <a:cxnSpLocks/>
            </p:cNvCxnSpPr>
            <p:nvPr/>
          </p:nvCxnSpPr>
          <p:spPr>
            <a:xfrm>
              <a:off x="2509999" y="1950239"/>
              <a:ext cx="627083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7FBD38-C781-67C5-A089-BF3AEED7DDC0}"/>
                </a:ext>
              </a:extLst>
            </p:cNvPr>
            <p:cNvCxnSpPr>
              <a:cxnSpLocks/>
            </p:cNvCxnSpPr>
            <p:nvPr/>
          </p:nvCxnSpPr>
          <p:spPr>
            <a:xfrm>
              <a:off x="2509999" y="4110532"/>
              <a:ext cx="627083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5AFEAD-4F80-BFDD-CCCB-162340E9D5B5}"/>
                </a:ext>
              </a:extLst>
            </p:cNvPr>
            <p:cNvSpPr/>
            <p:nvPr/>
          </p:nvSpPr>
          <p:spPr>
            <a:xfrm>
              <a:off x="2509999" y="2743092"/>
              <a:ext cx="1706035" cy="5418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F72D73-9264-ED1D-EBB4-3E6D4EBB6BDD}"/>
                </a:ext>
              </a:extLst>
            </p:cNvPr>
            <p:cNvSpPr/>
            <p:nvPr/>
          </p:nvSpPr>
          <p:spPr>
            <a:xfrm rot="5400000">
              <a:off x="2847710" y="2742201"/>
              <a:ext cx="2160280" cy="57636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DE03A5-A473-8194-BC12-9E9D10AF1A7F}"/>
                </a:ext>
              </a:extLst>
            </p:cNvPr>
            <p:cNvCxnSpPr>
              <a:cxnSpLocks/>
            </p:cNvCxnSpPr>
            <p:nvPr/>
          </p:nvCxnSpPr>
          <p:spPr>
            <a:xfrm>
              <a:off x="5777981" y="1950239"/>
              <a:ext cx="0" cy="2160293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11EA79-988A-3087-24D0-CC2DFEFB3725}"/>
                </a:ext>
              </a:extLst>
            </p:cNvPr>
            <p:cNvCxnSpPr/>
            <p:nvPr/>
          </p:nvCxnSpPr>
          <p:spPr>
            <a:xfrm>
              <a:off x="4128488" y="2351228"/>
              <a:ext cx="7865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1C6E13-6D71-3279-39A8-5A7CC7EEE75C}"/>
                </a:ext>
              </a:extLst>
            </p:cNvPr>
            <p:cNvCxnSpPr/>
            <p:nvPr/>
          </p:nvCxnSpPr>
          <p:spPr>
            <a:xfrm>
              <a:off x="5777981" y="2351228"/>
              <a:ext cx="7865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7460AF-6B02-7699-BFA9-EC4AEB455BBD}"/>
                    </a:ext>
                  </a:extLst>
                </p:cNvPr>
                <p:cNvSpPr txBox="1"/>
                <p:nvPr/>
              </p:nvSpPr>
              <p:spPr>
                <a:xfrm>
                  <a:off x="4385884" y="1903800"/>
                  <a:ext cx="26161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7460AF-6B02-7699-BFA9-EC4AEB45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884" y="1903800"/>
                  <a:ext cx="261610" cy="390748"/>
                </a:xfrm>
                <a:prstGeom prst="rect">
                  <a:avLst/>
                </a:prstGeom>
                <a:blipFill>
                  <a:blip r:embed="rId2"/>
                  <a:stretch>
                    <a:fillRect r="-42857" b="-312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0C753B4-A350-1C18-F911-756D63D547B9}"/>
                    </a:ext>
                  </a:extLst>
                </p:cNvPr>
                <p:cNvSpPr txBox="1"/>
                <p:nvPr/>
              </p:nvSpPr>
              <p:spPr>
                <a:xfrm>
                  <a:off x="5991266" y="1928514"/>
                  <a:ext cx="261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0C753B4-A350-1C18-F911-756D63D54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266" y="1928514"/>
                  <a:ext cx="261610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272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94356A-73FB-3172-7A38-80D6121CCB3E}"/>
                </a:ext>
              </a:extLst>
            </p:cNvPr>
            <p:cNvSpPr/>
            <p:nvPr/>
          </p:nvSpPr>
          <p:spPr>
            <a:xfrm>
              <a:off x="6473084" y="284184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C8A84D-311C-CC67-6E7B-CA696E0A23C1}"/>
                </a:ext>
              </a:extLst>
            </p:cNvPr>
            <p:cNvSpPr/>
            <p:nvPr/>
          </p:nvSpPr>
          <p:spPr>
            <a:xfrm>
              <a:off x="6700514" y="3516533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612715-6431-1257-67E6-CAF9789DDB67}"/>
                </a:ext>
              </a:extLst>
            </p:cNvPr>
            <p:cNvSpPr/>
            <p:nvPr/>
          </p:nvSpPr>
          <p:spPr>
            <a:xfrm>
              <a:off x="7752723" y="2909584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6E78AF-1D32-3F59-0D9A-8CE9A8192C67}"/>
                </a:ext>
              </a:extLst>
            </p:cNvPr>
            <p:cNvSpPr/>
            <p:nvPr/>
          </p:nvSpPr>
          <p:spPr>
            <a:xfrm>
              <a:off x="8128861" y="2372854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F80BD0-2564-22F9-DEE8-DB5D56B5C7E6}"/>
                </a:ext>
              </a:extLst>
            </p:cNvPr>
            <p:cNvSpPr/>
            <p:nvPr/>
          </p:nvSpPr>
          <p:spPr>
            <a:xfrm>
              <a:off x="4479972" y="3722072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1F2CBE-BC4B-DC64-B2EB-65B36DAE4FBE}"/>
                </a:ext>
              </a:extLst>
            </p:cNvPr>
            <p:cNvSpPr/>
            <p:nvPr/>
          </p:nvSpPr>
          <p:spPr>
            <a:xfrm>
              <a:off x="7183285" y="2454502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B62678-99B3-DC18-707F-CB3D5E3A439A}"/>
                </a:ext>
              </a:extLst>
            </p:cNvPr>
            <p:cNvSpPr/>
            <p:nvPr/>
          </p:nvSpPr>
          <p:spPr>
            <a:xfrm>
              <a:off x="4970672" y="3795539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EDD6913-3462-763F-EAFE-7AD8DE021495}"/>
                </a:ext>
              </a:extLst>
            </p:cNvPr>
            <p:cNvSpPr/>
            <p:nvPr/>
          </p:nvSpPr>
          <p:spPr>
            <a:xfrm>
              <a:off x="7843217" y="366983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5A6C4D-6850-A6D8-FD3D-53E3564CDB9D}"/>
                </a:ext>
              </a:extLst>
            </p:cNvPr>
            <p:cNvSpPr/>
            <p:nvPr/>
          </p:nvSpPr>
          <p:spPr>
            <a:xfrm>
              <a:off x="4571433" y="3192889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9F7E7BF-524D-F2DF-037D-D6CB04A39805}"/>
                </a:ext>
              </a:extLst>
            </p:cNvPr>
            <p:cNvSpPr/>
            <p:nvPr/>
          </p:nvSpPr>
          <p:spPr>
            <a:xfrm>
              <a:off x="5097406" y="2464315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08B971-AB13-B16D-1D1B-F3E9580EA049}"/>
                </a:ext>
              </a:extLst>
            </p:cNvPr>
            <p:cNvSpPr/>
            <p:nvPr/>
          </p:nvSpPr>
          <p:spPr>
            <a:xfrm>
              <a:off x="8500325" y="3241694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A09BE36-C8F3-E859-7C54-163019E4DDC9}"/>
                </a:ext>
              </a:extLst>
            </p:cNvPr>
            <p:cNvSpPr/>
            <p:nvPr/>
          </p:nvSpPr>
          <p:spPr>
            <a:xfrm rot="5400000">
              <a:off x="5341449" y="265879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BB8A90-E529-4ED4-8387-281919A93300}"/>
                </a:ext>
              </a:extLst>
            </p:cNvPr>
            <p:cNvSpPr/>
            <p:nvPr/>
          </p:nvSpPr>
          <p:spPr>
            <a:xfrm rot="5400000">
              <a:off x="4388511" y="2554568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F84369-1278-8294-854C-5BFBFC41DBF7}"/>
                </a:ext>
              </a:extLst>
            </p:cNvPr>
            <p:cNvSpPr/>
            <p:nvPr/>
          </p:nvSpPr>
          <p:spPr>
            <a:xfrm rot="5400000">
              <a:off x="5097406" y="3206303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9524621-9451-4D3A-586E-F0FDE7609E4D}"/>
                </a:ext>
              </a:extLst>
            </p:cNvPr>
            <p:cNvSpPr/>
            <p:nvPr/>
          </p:nvSpPr>
          <p:spPr>
            <a:xfrm rot="5400000">
              <a:off x="4911133" y="2802653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B9219C-F6AC-0B99-107C-FDE5802D94DA}"/>
                </a:ext>
              </a:extLst>
            </p:cNvPr>
            <p:cNvSpPr/>
            <p:nvPr/>
          </p:nvSpPr>
          <p:spPr>
            <a:xfrm rot="5400000">
              <a:off x="5255055" y="367634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8D2190-CBD4-1186-47E7-A7F884BF4ADE}"/>
                </a:ext>
              </a:extLst>
            </p:cNvPr>
            <p:cNvSpPr/>
            <p:nvPr/>
          </p:nvSpPr>
          <p:spPr>
            <a:xfrm rot="5400000">
              <a:off x="4787566" y="309404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0E8A6AC-E560-B968-F30B-C3028F6339B5}"/>
                </a:ext>
              </a:extLst>
            </p:cNvPr>
            <p:cNvSpPr/>
            <p:nvPr/>
          </p:nvSpPr>
          <p:spPr>
            <a:xfrm rot="5400000">
              <a:off x="5137863" y="213279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6105B51-FBF2-16AC-3F22-7E700ADEC9FA}"/>
                </a:ext>
              </a:extLst>
            </p:cNvPr>
            <p:cNvSpPr/>
            <p:nvPr/>
          </p:nvSpPr>
          <p:spPr>
            <a:xfrm rot="5400000">
              <a:off x="5412702" y="342239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DE93059-5A75-C273-A696-26528236724C}"/>
                </a:ext>
              </a:extLst>
            </p:cNvPr>
            <p:cNvSpPr/>
            <p:nvPr/>
          </p:nvSpPr>
          <p:spPr>
            <a:xfrm rot="5400000">
              <a:off x="5469988" y="3891275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85522D-CA5A-5094-2F3B-203D54E4AF7F}"/>
                </a:ext>
              </a:extLst>
            </p:cNvPr>
            <p:cNvSpPr/>
            <p:nvPr/>
          </p:nvSpPr>
          <p:spPr>
            <a:xfrm rot="5400000">
              <a:off x="4718057" y="256783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DB09FD-AE57-41E6-45D2-263F3406FF69}"/>
                </a:ext>
              </a:extLst>
            </p:cNvPr>
            <p:cNvSpPr/>
            <p:nvPr/>
          </p:nvSpPr>
          <p:spPr>
            <a:xfrm rot="5400000">
              <a:off x="4419193" y="294093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AC792F-5DBE-810B-5252-0BD2F7A21E55}"/>
                </a:ext>
              </a:extLst>
            </p:cNvPr>
            <p:cNvSpPr/>
            <p:nvPr/>
          </p:nvSpPr>
          <p:spPr>
            <a:xfrm rot="5400000">
              <a:off x="5434928" y="3190438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B1C5775-F222-2C02-F430-9327AC373AEB}"/>
                </a:ext>
              </a:extLst>
            </p:cNvPr>
            <p:cNvSpPr/>
            <p:nvPr/>
          </p:nvSpPr>
          <p:spPr>
            <a:xfrm rot="5400000">
              <a:off x="4827221" y="352846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5C4260D-24A0-1F20-915E-E8D3F442FE00}"/>
                </a:ext>
              </a:extLst>
            </p:cNvPr>
            <p:cNvSpPr/>
            <p:nvPr/>
          </p:nvSpPr>
          <p:spPr>
            <a:xfrm>
              <a:off x="5177236" y="2944555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9902257-4029-5A7E-B12D-65D2CB6D6D43}"/>
                </a:ext>
              </a:extLst>
            </p:cNvPr>
            <p:cNvSpPr/>
            <p:nvPr/>
          </p:nvSpPr>
          <p:spPr>
            <a:xfrm>
              <a:off x="5445044" y="229090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C80EBB-DE00-4223-1C39-2C882CBF8BA9}"/>
                </a:ext>
              </a:extLst>
            </p:cNvPr>
            <p:cNvSpPr/>
            <p:nvPr/>
          </p:nvSpPr>
          <p:spPr>
            <a:xfrm>
              <a:off x="4419193" y="3485269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BC3ECCB-7E3B-4B45-9360-A2C27B0C2302}"/>
              </a:ext>
            </a:extLst>
          </p:cNvPr>
          <p:cNvGrpSpPr/>
          <p:nvPr/>
        </p:nvGrpSpPr>
        <p:grpSpPr>
          <a:xfrm>
            <a:off x="4294977" y="1958741"/>
            <a:ext cx="1360630" cy="1840995"/>
            <a:chOff x="4294977" y="2156450"/>
            <a:chExt cx="1360630" cy="184099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5E23499-51EB-9B7D-88E2-081E4A7947C1}"/>
                </a:ext>
              </a:extLst>
            </p:cNvPr>
            <p:cNvGrpSpPr/>
            <p:nvPr/>
          </p:nvGrpSpPr>
          <p:grpSpPr>
            <a:xfrm>
              <a:off x="4352606" y="2156450"/>
              <a:ext cx="1218691" cy="1840995"/>
              <a:chOff x="4352606" y="2156450"/>
              <a:chExt cx="1218691" cy="184099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2FB4EA8-881F-3542-7784-7C3F97FEF19E}"/>
                  </a:ext>
                </a:extLst>
              </p:cNvPr>
              <p:cNvSpPr/>
              <p:nvPr/>
            </p:nvSpPr>
            <p:spPr>
              <a:xfrm>
                <a:off x="4668357" y="3947747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5488611-A404-5868-96F7-B3362B5D17E8}"/>
                  </a:ext>
                </a:extLst>
              </p:cNvPr>
              <p:cNvSpPr/>
              <p:nvPr/>
            </p:nvSpPr>
            <p:spPr>
              <a:xfrm>
                <a:off x="4749375" y="2859886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84BDEFA-C304-1E24-9913-48A45154E61D}"/>
                  </a:ext>
                </a:extLst>
              </p:cNvPr>
              <p:cNvSpPr/>
              <p:nvPr/>
            </p:nvSpPr>
            <p:spPr>
              <a:xfrm>
                <a:off x="5135309" y="3520120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E7D8B90-602E-870C-911A-A711A8616785}"/>
                  </a:ext>
                </a:extLst>
              </p:cNvPr>
              <p:cNvSpPr/>
              <p:nvPr/>
            </p:nvSpPr>
            <p:spPr>
              <a:xfrm>
                <a:off x="4606878" y="3380694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506418B-5C28-1EC8-8235-1A1C9AFDABAC}"/>
                  </a:ext>
                </a:extLst>
              </p:cNvPr>
              <p:cNvSpPr/>
              <p:nvPr/>
            </p:nvSpPr>
            <p:spPr>
              <a:xfrm>
                <a:off x="4352606" y="3293277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099C7F1-05F2-563A-84AC-07CC3A9D910C}"/>
                  </a:ext>
                </a:extLst>
              </p:cNvPr>
              <p:cNvSpPr/>
              <p:nvPr/>
            </p:nvSpPr>
            <p:spPr>
              <a:xfrm>
                <a:off x="5445044" y="2984451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2CDF2DD-5AEE-FB7C-1067-A3EB4BE42569}"/>
                  </a:ext>
                </a:extLst>
              </p:cNvPr>
              <p:cNvSpPr/>
              <p:nvPr/>
            </p:nvSpPr>
            <p:spPr>
              <a:xfrm>
                <a:off x="4849424" y="3279293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DEA9A1F-8418-65F4-8E22-6675F80F271D}"/>
                  </a:ext>
                </a:extLst>
              </p:cNvPr>
              <p:cNvSpPr/>
              <p:nvPr/>
            </p:nvSpPr>
            <p:spPr>
              <a:xfrm>
                <a:off x="5140236" y="2718243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60DC3F6-0B53-35E8-A248-7AFDE2035D7D}"/>
                  </a:ext>
                </a:extLst>
              </p:cNvPr>
              <p:cNvSpPr/>
              <p:nvPr/>
            </p:nvSpPr>
            <p:spPr>
              <a:xfrm>
                <a:off x="5387853" y="3610662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0C6FB36-79FD-78DD-0AC2-1964925EA1F0}"/>
                  </a:ext>
                </a:extLst>
              </p:cNvPr>
              <p:cNvSpPr/>
              <p:nvPr/>
            </p:nvSpPr>
            <p:spPr>
              <a:xfrm>
                <a:off x="4845414" y="2477066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D92A88A-27C4-4FFD-17CB-438A0664251C}"/>
                  </a:ext>
                </a:extLst>
              </p:cNvPr>
              <p:cNvSpPr/>
              <p:nvPr/>
            </p:nvSpPr>
            <p:spPr>
              <a:xfrm>
                <a:off x="4460018" y="2798555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9C72C7A-48A4-F36A-1E15-2925BB05FEF0}"/>
                  </a:ext>
                </a:extLst>
              </p:cNvPr>
              <p:cNvSpPr/>
              <p:nvPr/>
            </p:nvSpPr>
            <p:spPr>
              <a:xfrm>
                <a:off x="5521599" y="2156450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E516CDB-421A-3C43-F819-894C2A143B74}"/>
                  </a:ext>
                </a:extLst>
              </p:cNvPr>
              <p:cNvSpPr/>
              <p:nvPr/>
            </p:nvSpPr>
            <p:spPr>
              <a:xfrm>
                <a:off x="5226259" y="2320602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8FD3EF8-660F-189D-56F0-BC4A970D8AEF}"/>
                  </a:ext>
                </a:extLst>
              </p:cNvPr>
              <p:cNvSpPr/>
              <p:nvPr/>
            </p:nvSpPr>
            <p:spPr>
              <a:xfrm>
                <a:off x="5261603" y="3341395"/>
                <a:ext cx="49698" cy="4969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29DD3A6-6549-2296-8AAB-F6EC079062FC}"/>
                </a:ext>
              </a:extLst>
            </p:cNvPr>
            <p:cNvSpPr/>
            <p:nvPr/>
          </p:nvSpPr>
          <p:spPr>
            <a:xfrm rot="3913640">
              <a:off x="4297733" y="2873369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5138E1-1B22-27CD-D3B2-F79009676FED}"/>
                </a:ext>
              </a:extLst>
            </p:cNvPr>
            <p:cNvSpPr/>
            <p:nvPr/>
          </p:nvSpPr>
          <p:spPr>
            <a:xfrm rot="3913640">
              <a:off x="4916428" y="2517151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7BCD188-AD42-12EB-AEAE-1DF158F573E8}"/>
                </a:ext>
              </a:extLst>
            </p:cNvPr>
            <p:cNvSpPr/>
            <p:nvPr/>
          </p:nvSpPr>
          <p:spPr>
            <a:xfrm rot="3913640">
              <a:off x="4478664" y="3144221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6D65766-FE9D-D8DB-0F17-A416E234CC91}"/>
                </a:ext>
              </a:extLst>
            </p:cNvPr>
            <p:cNvSpPr/>
            <p:nvPr/>
          </p:nvSpPr>
          <p:spPr>
            <a:xfrm rot="3913640">
              <a:off x="4318975" y="2697785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E8BEEF-0B4A-3450-0F47-EFD8C61C2891}"/>
                </a:ext>
              </a:extLst>
            </p:cNvPr>
            <p:cNvSpPr/>
            <p:nvPr/>
          </p:nvSpPr>
          <p:spPr>
            <a:xfrm rot="3913640">
              <a:off x="4473307" y="2415781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C7F6AA4-2AD1-57BA-EDE0-2F634A4D63B9}"/>
                </a:ext>
              </a:extLst>
            </p:cNvPr>
            <p:cNvSpPr/>
            <p:nvPr/>
          </p:nvSpPr>
          <p:spPr>
            <a:xfrm rot="3913640">
              <a:off x="4374740" y="3848417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15E7466-3C66-7C8F-58D3-89874F5FFC6E}"/>
                </a:ext>
              </a:extLst>
            </p:cNvPr>
            <p:cNvSpPr/>
            <p:nvPr/>
          </p:nvSpPr>
          <p:spPr>
            <a:xfrm rot="3913640">
              <a:off x="4577538" y="2783733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7928815-4872-5905-1115-E291C6F009EA}"/>
                </a:ext>
              </a:extLst>
            </p:cNvPr>
            <p:cNvSpPr/>
            <p:nvPr/>
          </p:nvSpPr>
          <p:spPr>
            <a:xfrm rot="3913640">
              <a:off x="5208815" y="2812693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F8A0C96-4CCE-D959-B029-812C905F2452}"/>
                </a:ext>
              </a:extLst>
            </p:cNvPr>
            <p:cNvSpPr/>
            <p:nvPr/>
          </p:nvSpPr>
          <p:spPr>
            <a:xfrm rot="3913640">
              <a:off x="4502274" y="3411465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08D47D8-DD42-B482-EAC4-1E717C6C4339}"/>
                </a:ext>
              </a:extLst>
            </p:cNvPr>
            <p:cNvSpPr/>
            <p:nvPr/>
          </p:nvSpPr>
          <p:spPr>
            <a:xfrm rot="3913640">
              <a:off x="5304262" y="2443944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0A0DDBE-B9EC-3207-556C-7B3FA6D5F89E}"/>
                </a:ext>
              </a:extLst>
            </p:cNvPr>
            <p:cNvSpPr/>
            <p:nvPr/>
          </p:nvSpPr>
          <p:spPr>
            <a:xfrm rot="3913640">
              <a:off x="4850869" y="2228723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A70C77F-5B39-9C43-9F3F-FAEBC90DC9C2}"/>
                </a:ext>
              </a:extLst>
            </p:cNvPr>
            <p:cNvSpPr/>
            <p:nvPr/>
          </p:nvSpPr>
          <p:spPr>
            <a:xfrm rot="3913640">
              <a:off x="5594159" y="2482878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0BE2F1C-7A42-4F84-474F-0A6054FB49B8}"/>
                </a:ext>
              </a:extLst>
            </p:cNvPr>
            <p:cNvSpPr/>
            <p:nvPr/>
          </p:nvSpPr>
          <p:spPr>
            <a:xfrm rot="3913640">
              <a:off x="5605909" y="2724181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0022056-75EC-58B4-0124-01C6C4ACB207}"/>
                </a:ext>
              </a:extLst>
            </p:cNvPr>
            <p:cNvSpPr/>
            <p:nvPr/>
          </p:nvSpPr>
          <p:spPr>
            <a:xfrm rot="3913640">
              <a:off x="4693862" y="3184004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25D5F8F-F2D8-B9CE-6D73-8C12AE28B6B1}"/>
                </a:ext>
              </a:extLst>
            </p:cNvPr>
            <p:cNvSpPr/>
            <p:nvPr/>
          </p:nvSpPr>
          <p:spPr>
            <a:xfrm rot="3913640">
              <a:off x="4294977" y="3635510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A27A12D-451F-6E19-751E-CB2206ACEE0F}"/>
                </a:ext>
              </a:extLst>
            </p:cNvPr>
            <p:cNvSpPr/>
            <p:nvPr/>
          </p:nvSpPr>
          <p:spPr>
            <a:xfrm rot="3913640">
              <a:off x="5245266" y="3097753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50FB825-B4C0-E5A9-74DE-496E1652326D}"/>
                </a:ext>
              </a:extLst>
            </p:cNvPr>
            <p:cNvSpPr/>
            <p:nvPr/>
          </p:nvSpPr>
          <p:spPr>
            <a:xfrm rot="3913640">
              <a:off x="4768560" y="3653099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422B0A8-1500-2218-BE90-D3A94A8C2433}"/>
                </a:ext>
              </a:extLst>
            </p:cNvPr>
            <p:cNvSpPr/>
            <p:nvPr/>
          </p:nvSpPr>
          <p:spPr>
            <a:xfrm rot="3913640">
              <a:off x="4673733" y="3114874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1D3DE22-833E-15B6-F280-1D04B1EAE650}"/>
                </a:ext>
              </a:extLst>
            </p:cNvPr>
            <p:cNvSpPr/>
            <p:nvPr/>
          </p:nvSpPr>
          <p:spPr>
            <a:xfrm rot="3913640">
              <a:off x="4646561" y="2847371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72103FF-693E-3D10-2764-D926C0466450}"/>
                </a:ext>
              </a:extLst>
            </p:cNvPr>
            <p:cNvSpPr/>
            <p:nvPr/>
          </p:nvSpPr>
          <p:spPr>
            <a:xfrm rot="3913640">
              <a:off x="5384720" y="3709876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45E23A1-5E8E-52C0-5F23-00CAE9339A11}"/>
                </a:ext>
              </a:extLst>
            </p:cNvPr>
            <p:cNvSpPr/>
            <p:nvPr/>
          </p:nvSpPr>
          <p:spPr>
            <a:xfrm rot="3913640">
              <a:off x="4945661" y="3388819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6867A2D-FFFC-0D22-134F-F0A223050BB3}"/>
                </a:ext>
              </a:extLst>
            </p:cNvPr>
            <p:cNvSpPr/>
            <p:nvPr/>
          </p:nvSpPr>
          <p:spPr>
            <a:xfrm rot="3913640">
              <a:off x="5498711" y="3321571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1DADD1B-9ACD-9337-7803-EDF1FAD004E1}"/>
                </a:ext>
              </a:extLst>
            </p:cNvPr>
            <p:cNvSpPr/>
            <p:nvPr/>
          </p:nvSpPr>
          <p:spPr>
            <a:xfrm rot="3913640">
              <a:off x="4792170" y="3920343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9532345-324E-9E0B-FD2A-93D237CF383D}"/>
                </a:ext>
              </a:extLst>
            </p:cNvPr>
            <p:cNvSpPr/>
            <p:nvPr/>
          </p:nvSpPr>
          <p:spPr>
            <a:xfrm rot="3913640">
              <a:off x="5594158" y="2952822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5E1B1F0-BDA6-998F-488A-5DD5EEFCED59}"/>
                </a:ext>
              </a:extLst>
            </p:cNvPr>
            <p:cNvSpPr/>
            <p:nvPr/>
          </p:nvSpPr>
          <p:spPr>
            <a:xfrm rot="3913640">
              <a:off x="5088451" y="2919222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14D59EE-7581-767B-D027-320E34611B15}"/>
                </a:ext>
              </a:extLst>
            </p:cNvPr>
            <p:cNvSpPr/>
            <p:nvPr/>
          </p:nvSpPr>
          <p:spPr>
            <a:xfrm rot="3913640">
              <a:off x="5592239" y="3165589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CC10478-83C5-01EC-F03F-223AD3552A3E}"/>
                </a:ext>
              </a:extLst>
            </p:cNvPr>
            <p:cNvSpPr/>
            <p:nvPr/>
          </p:nvSpPr>
          <p:spPr>
            <a:xfrm rot="3913640">
              <a:off x="4962090" y="2707716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AB92C92-D6A7-25CC-20D7-C559B135DFCC}"/>
                </a:ext>
              </a:extLst>
            </p:cNvPr>
            <p:cNvSpPr/>
            <p:nvPr/>
          </p:nvSpPr>
          <p:spPr>
            <a:xfrm rot="3913640">
              <a:off x="4983758" y="3692882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A0950EC-682D-3873-6E62-AAAF61B06C1F}"/>
              </a:ext>
            </a:extLst>
          </p:cNvPr>
          <p:cNvGrpSpPr/>
          <p:nvPr/>
        </p:nvGrpSpPr>
        <p:grpSpPr>
          <a:xfrm>
            <a:off x="894314" y="4329546"/>
            <a:ext cx="3313824" cy="1295981"/>
            <a:chOff x="1333670" y="4364597"/>
            <a:chExt cx="3313824" cy="1295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66A7FE8-5842-2C22-D977-9011AD3B3B3B}"/>
                    </a:ext>
                  </a:extLst>
                </p:cNvPr>
                <p:cNvSpPr txBox="1"/>
                <p:nvPr/>
              </p:nvSpPr>
              <p:spPr>
                <a:xfrm>
                  <a:off x="1333670" y="4779439"/>
                  <a:ext cx="2882361" cy="881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𝐵𝐵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~10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66A7FE8-5842-2C22-D977-9011AD3B3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70" y="4779439"/>
                  <a:ext cx="2882361" cy="8811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Subtitle 2">
              <a:extLst>
                <a:ext uri="{FF2B5EF4-FFF2-40B4-BE49-F238E27FC236}">
                  <a16:creationId xmlns:a16="http://schemas.microsoft.com/office/drawing/2014/main" id="{A1A52CCA-8C77-D0BE-625A-670090F391E3}"/>
                </a:ext>
              </a:extLst>
            </p:cNvPr>
            <p:cNvSpPr txBox="1">
              <a:spLocks/>
            </p:cNvSpPr>
            <p:nvPr/>
          </p:nvSpPr>
          <p:spPr>
            <a:xfrm>
              <a:off x="2129667" y="4364597"/>
              <a:ext cx="2517827" cy="69908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L" sz="20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High velocity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7936C0A-194A-0466-F8AB-5FE45A5CF4A8}"/>
              </a:ext>
            </a:extLst>
          </p:cNvPr>
          <p:cNvGrpSpPr/>
          <p:nvPr/>
        </p:nvGrpSpPr>
        <p:grpSpPr>
          <a:xfrm>
            <a:off x="3883568" y="4369646"/>
            <a:ext cx="3536827" cy="1191849"/>
            <a:chOff x="4556774" y="4379363"/>
            <a:chExt cx="3536827" cy="1191849"/>
          </a:xfrm>
        </p:grpSpPr>
        <p:sp>
          <p:nvSpPr>
            <p:cNvPr id="119" name="Subtitle 2">
              <a:extLst>
                <a:ext uri="{FF2B5EF4-FFF2-40B4-BE49-F238E27FC236}">
                  <a16:creationId xmlns:a16="http://schemas.microsoft.com/office/drawing/2014/main" id="{ADEAB4A6-CCC8-1E08-BF5B-B0571880F41C}"/>
                </a:ext>
              </a:extLst>
            </p:cNvPr>
            <p:cNvSpPr txBox="1">
              <a:spLocks/>
            </p:cNvSpPr>
            <p:nvPr/>
          </p:nvSpPr>
          <p:spPr>
            <a:xfrm>
              <a:off x="5430118" y="4379363"/>
              <a:ext cx="2517827" cy="69908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L" sz="20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Optically thick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C5B4FC83-137B-25DB-500C-8A57E2EE3412}"/>
                    </a:ext>
                  </a:extLst>
                </p:cNvPr>
                <p:cNvSpPr txBox="1"/>
                <p:nvPr/>
              </p:nvSpPr>
              <p:spPr>
                <a:xfrm>
                  <a:off x="4556774" y="4911608"/>
                  <a:ext cx="3536827" cy="659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𝑒𝑎𝑟𝑡h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C5B4FC83-137B-25DB-500C-8A57E2EE3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774" y="4911608"/>
                  <a:ext cx="3536827" cy="659604"/>
                </a:xfrm>
                <a:prstGeom prst="rect">
                  <a:avLst/>
                </a:prstGeom>
                <a:blipFill>
                  <a:blip r:embed="rId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F3EF354-C5CA-0F2B-58D3-A612DF145D73}"/>
                  </a:ext>
                </a:extLst>
              </p:cNvPr>
              <p:cNvSpPr txBox="1"/>
              <p:nvPr/>
            </p:nvSpPr>
            <p:spPr>
              <a:xfrm>
                <a:off x="224201" y="6226398"/>
                <a:ext cx="5078889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at the edge of a star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IL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F3EF354-C5CA-0F2B-58D3-A612DF145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01" y="6226398"/>
                <a:ext cx="5078889" cy="462947"/>
              </a:xfrm>
              <a:prstGeom prst="rect">
                <a:avLst/>
              </a:prstGeom>
              <a:blipFill>
                <a:blip r:embed="rId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47E9902-0616-57FB-89B7-8B1436E7F5E0}"/>
              </a:ext>
            </a:extLst>
          </p:cNvPr>
          <p:cNvGrpSpPr/>
          <p:nvPr/>
        </p:nvGrpSpPr>
        <p:grpSpPr>
          <a:xfrm>
            <a:off x="7414540" y="4357670"/>
            <a:ext cx="4385726" cy="1113144"/>
            <a:chOff x="7414540" y="4357670"/>
            <a:chExt cx="4385726" cy="1113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Subtitle 2">
                  <a:extLst>
                    <a:ext uri="{FF2B5EF4-FFF2-40B4-BE49-F238E27FC236}">
                      <a16:creationId xmlns:a16="http://schemas.microsoft.com/office/drawing/2014/main" id="{094E5F8D-C01D-D00E-3FAB-8EFBC9D0BCA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00325" y="4357670"/>
                  <a:ext cx="2517827" cy="69908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IL" sz="2000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 Energy</a:t>
                  </a:r>
                </a:p>
              </p:txBody>
            </p:sp>
          </mc:Choice>
          <mc:Fallback xmlns="">
            <p:sp>
              <p:nvSpPr>
                <p:cNvPr id="123" name="Subtitle 2">
                  <a:extLst>
                    <a:ext uri="{FF2B5EF4-FFF2-40B4-BE49-F238E27FC236}">
                      <a16:creationId xmlns:a16="http://schemas.microsoft.com/office/drawing/2014/main" id="{094E5F8D-C01D-D00E-3FAB-8EFBC9D0B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325" y="4357670"/>
                  <a:ext cx="2517827" cy="699086"/>
                </a:xfrm>
                <a:prstGeom prst="rect">
                  <a:avLst/>
                </a:prstGeom>
                <a:blipFill>
                  <a:blip r:embed="rId7"/>
                  <a:stretch>
                    <a:fillRect t="-714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01C73D9-0260-3200-7C36-2E2F4C1F042F}"/>
                    </a:ext>
                  </a:extLst>
                </p:cNvPr>
                <p:cNvSpPr txBox="1"/>
                <p:nvPr/>
              </p:nvSpPr>
              <p:spPr>
                <a:xfrm>
                  <a:off x="7414540" y="5101482"/>
                  <a:ext cx="43857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39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𝑒𝑟𝑔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𝑎𝑡𝑜𝑚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𝑏𝑜𝑚𝑏𝑠</m:t>
                        </m:r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01C73D9-0260-3200-7C36-2E2F4C1F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540" y="5101482"/>
                  <a:ext cx="438572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B2B629A-BDFE-28A1-C304-8E1F416D27A4}"/>
                  </a:ext>
                </a:extLst>
              </p:cNvPr>
              <p:cNvSpPr txBox="1"/>
              <p:nvPr/>
            </p:nvSpPr>
            <p:spPr>
              <a:xfrm>
                <a:off x="-235825" y="5769262"/>
                <a:ext cx="507888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Typicaly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~10,000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IL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B2B629A-BDFE-28A1-C304-8E1F416D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5825" y="5769262"/>
                <a:ext cx="5078889" cy="491288"/>
              </a:xfrm>
              <a:prstGeom prst="rect">
                <a:avLst/>
              </a:prstGeom>
              <a:blipFill>
                <a:blip r:embed="rId9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E49C761-E362-5643-E552-55B91D4AF698}"/>
              </a:ext>
            </a:extLst>
          </p:cNvPr>
          <p:cNvSpPr txBox="1"/>
          <p:nvPr/>
        </p:nvSpPr>
        <p:spPr>
          <a:xfrm>
            <a:off x="8546055" y="6308209"/>
            <a:ext cx="507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Katz et al. 2010</a:t>
            </a:r>
            <a:endParaRPr lang="en-IL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D44616-15C5-A4D9-304D-5939DB8F7754}"/>
              </a:ext>
            </a:extLst>
          </p:cNvPr>
          <p:cNvGrpSpPr/>
          <p:nvPr/>
        </p:nvGrpSpPr>
        <p:grpSpPr>
          <a:xfrm>
            <a:off x="6997430" y="808997"/>
            <a:ext cx="6678861" cy="5788447"/>
            <a:chOff x="6997430" y="808997"/>
            <a:chExt cx="6678861" cy="578844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15339C-0223-F5C4-A1CD-F4B05A36C6C4}"/>
                </a:ext>
              </a:extLst>
            </p:cNvPr>
            <p:cNvGrpSpPr/>
            <p:nvPr/>
          </p:nvGrpSpPr>
          <p:grpSpPr>
            <a:xfrm>
              <a:off x="6997430" y="808997"/>
              <a:ext cx="3460158" cy="4212096"/>
              <a:chOff x="6997430" y="808997"/>
              <a:chExt cx="3460158" cy="421209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3515670-27CE-C163-4A7C-BAE79479E5E7}"/>
                  </a:ext>
                </a:extLst>
              </p:cNvPr>
              <p:cNvSpPr/>
              <p:nvPr/>
            </p:nvSpPr>
            <p:spPr>
              <a:xfrm>
                <a:off x="6997430" y="1836906"/>
                <a:ext cx="3184187" cy="318418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9420F7A-FA47-5822-35BD-8C26988C419D}"/>
                  </a:ext>
                </a:extLst>
              </p:cNvPr>
              <p:cNvGrpSpPr/>
              <p:nvPr/>
            </p:nvGrpSpPr>
            <p:grpSpPr>
              <a:xfrm>
                <a:off x="7273362" y="2114302"/>
                <a:ext cx="2629395" cy="2629395"/>
                <a:chOff x="7782760" y="2622236"/>
                <a:chExt cx="1613525" cy="1613525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578818-B78C-C4DE-56F4-62F2B1E24C15}"/>
                    </a:ext>
                  </a:extLst>
                </p:cNvPr>
                <p:cNvSpPr/>
                <p:nvPr/>
              </p:nvSpPr>
              <p:spPr>
                <a:xfrm>
                  <a:off x="7782760" y="2622236"/>
                  <a:ext cx="1613525" cy="161352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384081D-C446-6F74-4316-A596B4978A7F}"/>
                    </a:ext>
                  </a:extLst>
                </p:cNvPr>
                <p:cNvGrpSpPr/>
                <p:nvPr/>
              </p:nvGrpSpPr>
              <p:grpSpPr>
                <a:xfrm>
                  <a:off x="7886204" y="2680458"/>
                  <a:ext cx="1406637" cy="1497084"/>
                  <a:chOff x="7374192" y="2494209"/>
                  <a:chExt cx="1613525" cy="1583949"/>
                </a:xfrm>
              </p:grpSpPr>
              <p:sp>
                <p:nvSpPr>
                  <p:cNvPr id="11" name="Right Arrow 10">
                    <a:extLst>
                      <a:ext uri="{FF2B5EF4-FFF2-40B4-BE49-F238E27FC236}">
                        <a16:creationId xmlns:a16="http://schemas.microsoft.com/office/drawing/2014/main" id="{781937D6-E4F0-64DB-608F-0B0492E2CC7F}"/>
                      </a:ext>
                    </a:extLst>
                  </p:cNvPr>
                  <p:cNvSpPr/>
                  <p:nvPr/>
                </p:nvSpPr>
                <p:spPr>
                  <a:xfrm>
                    <a:off x="8572670" y="3227657"/>
                    <a:ext cx="415047" cy="110247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  <p:sp>
                <p:nvSpPr>
                  <p:cNvPr id="12" name="Right Arrow 11">
                    <a:extLst>
                      <a:ext uri="{FF2B5EF4-FFF2-40B4-BE49-F238E27FC236}">
                        <a16:creationId xmlns:a16="http://schemas.microsoft.com/office/drawing/2014/main" id="{81FC5575-0533-97FE-98CE-A534163F5F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73430" y="2646608"/>
                    <a:ext cx="415046" cy="110247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  <p:sp>
                <p:nvSpPr>
                  <p:cNvPr id="13" name="Right Arrow 12">
                    <a:extLst>
                      <a:ext uri="{FF2B5EF4-FFF2-40B4-BE49-F238E27FC236}">
                        <a16:creationId xmlns:a16="http://schemas.microsoft.com/office/drawing/2014/main" id="{BC949A47-0B8D-FCF9-F5DE-80854A25E6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374192" y="3227655"/>
                    <a:ext cx="415047" cy="110247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  <p:sp>
                <p:nvSpPr>
                  <p:cNvPr id="14" name="Right Arrow 13">
                    <a:extLst>
                      <a:ext uri="{FF2B5EF4-FFF2-40B4-BE49-F238E27FC236}">
                        <a16:creationId xmlns:a16="http://schemas.microsoft.com/office/drawing/2014/main" id="{13DE397A-B16C-1B0B-384E-B9B6B05D97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981531" y="3815511"/>
                    <a:ext cx="415047" cy="110247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  <p:sp>
                <p:nvSpPr>
                  <p:cNvPr id="15" name="Right Arrow 14">
                    <a:extLst>
                      <a:ext uri="{FF2B5EF4-FFF2-40B4-BE49-F238E27FC236}">
                        <a16:creationId xmlns:a16="http://schemas.microsoft.com/office/drawing/2014/main" id="{90DE0E06-F691-6B86-A086-BAE0EAB0C372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8394749" y="2801524"/>
                    <a:ext cx="415047" cy="110247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  <p:sp>
                <p:nvSpPr>
                  <p:cNvPr id="16" name="Right Arrow 15">
                    <a:extLst>
                      <a:ext uri="{FF2B5EF4-FFF2-40B4-BE49-F238E27FC236}">
                        <a16:creationId xmlns:a16="http://schemas.microsoft.com/office/drawing/2014/main" id="{65F7ABDA-405A-CE0D-2A98-AC9CE39F5666}"/>
                      </a:ext>
                    </a:extLst>
                  </p:cNvPr>
                  <p:cNvSpPr/>
                  <p:nvPr/>
                </p:nvSpPr>
                <p:spPr>
                  <a:xfrm rot="13500000">
                    <a:off x="7560160" y="2814387"/>
                    <a:ext cx="415047" cy="110247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  <p:sp>
                <p:nvSpPr>
                  <p:cNvPr id="17" name="Right Arrow 16">
                    <a:extLst>
                      <a:ext uri="{FF2B5EF4-FFF2-40B4-BE49-F238E27FC236}">
                        <a16:creationId xmlns:a16="http://schemas.microsoft.com/office/drawing/2014/main" id="{416EB9AF-D75D-1560-B41B-2252BB3EEAAB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7547297" y="3648978"/>
                    <a:ext cx="415047" cy="110247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  <p:sp>
                <p:nvSpPr>
                  <p:cNvPr id="18" name="Right Arrow 17">
                    <a:extLst>
                      <a:ext uri="{FF2B5EF4-FFF2-40B4-BE49-F238E27FC236}">
                        <a16:creationId xmlns:a16="http://schemas.microsoft.com/office/drawing/2014/main" id="{0200E4FD-38E6-A285-9365-6D4292B32246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8392426" y="3635200"/>
                    <a:ext cx="415047" cy="110247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p:grpSp>
          </p:grpSp>
          <p:sp>
            <p:nvSpPr>
              <p:cNvPr id="19" name="Subtitle 2">
                <a:extLst>
                  <a:ext uri="{FF2B5EF4-FFF2-40B4-BE49-F238E27FC236}">
                    <a16:creationId xmlns:a16="http://schemas.microsoft.com/office/drawing/2014/main" id="{DCE56E68-469D-96E1-1548-C741A96C8B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5581" y="808997"/>
                <a:ext cx="2672007" cy="69362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IL" sz="3000" u="sng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Breakout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433B4DB-5ADE-E47E-C8C3-6AD3A8EC3890}"/>
                </a:ext>
              </a:extLst>
            </p:cNvPr>
            <p:cNvSpPr txBox="1"/>
            <p:nvPr/>
          </p:nvSpPr>
          <p:spPr>
            <a:xfrm>
              <a:off x="7785581" y="6228112"/>
              <a:ext cx="58907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IL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Katz et al. Sapir et al. 2011,2012,2013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3D9735F-50A0-9560-9543-56CF3729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15" y="1394298"/>
            <a:ext cx="4827986" cy="406940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F3A81B7F-D9EA-325B-369A-0EE27DE9A78E}"/>
              </a:ext>
            </a:extLst>
          </p:cNvPr>
          <p:cNvGrpSpPr/>
          <p:nvPr/>
        </p:nvGrpSpPr>
        <p:grpSpPr>
          <a:xfrm>
            <a:off x="9464693" y="2236764"/>
            <a:ext cx="2882361" cy="752870"/>
            <a:chOff x="9464693" y="2236764"/>
            <a:chExt cx="2882361" cy="75287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FB35420-08BE-2B68-AD09-731293DBC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6026" y="2848445"/>
              <a:ext cx="324255" cy="14118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8293907-284F-EAF8-D77B-505DCD03F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8152" y="2607013"/>
              <a:ext cx="509399" cy="31202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636CB7-E98E-14B6-C204-0F5698D74A62}"/>
                    </a:ext>
                  </a:extLst>
                </p:cNvPr>
                <p:cNvSpPr txBox="1"/>
                <p:nvPr/>
              </p:nvSpPr>
              <p:spPr>
                <a:xfrm>
                  <a:off x="9464693" y="2236764"/>
                  <a:ext cx="2882361" cy="613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636CB7-E98E-14B6-C204-0F5698D74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693" y="2236764"/>
                  <a:ext cx="2882361" cy="6134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397BF0-4D74-F0F3-CD05-944B1944AEE5}"/>
              </a:ext>
            </a:extLst>
          </p:cNvPr>
          <p:cNvGrpSpPr/>
          <p:nvPr/>
        </p:nvGrpSpPr>
        <p:grpSpPr>
          <a:xfrm>
            <a:off x="9658715" y="4028331"/>
            <a:ext cx="2165456" cy="1957342"/>
            <a:chOff x="9658715" y="4028331"/>
            <a:chExt cx="2165456" cy="1957342"/>
          </a:xfrm>
        </p:grpSpPr>
        <p:pic>
          <p:nvPicPr>
            <p:cNvPr id="6146" name="Picture 2" descr="Free Hubble Space Telescope Clipart in AI, SVG, EPS or PSD">
              <a:extLst>
                <a:ext uri="{FF2B5EF4-FFF2-40B4-BE49-F238E27FC236}">
                  <a16:creationId xmlns:a16="http://schemas.microsoft.com/office/drawing/2014/main" id="{B851216C-CA64-79D2-0EB4-F850B895B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43236">
              <a:off x="10780228" y="4941730"/>
              <a:ext cx="1043943" cy="1043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Shape, arrow&#10;&#10;Description automatically generated">
              <a:extLst>
                <a:ext uri="{FF2B5EF4-FFF2-40B4-BE49-F238E27FC236}">
                  <a16:creationId xmlns:a16="http://schemas.microsoft.com/office/drawing/2014/main" id="{92F2BF1D-18C9-18DB-E43C-A313CA54E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2500" l="1889" r="99333">
                          <a14:foregroundMark x1="95333" y1="48125" x2="95333" y2="48125"/>
                          <a14:foregroundMark x1="96222" y1="47813" x2="96222" y2="47813"/>
                          <a14:foregroundMark x1="83889" y1="7500" x2="83889" y2="7500"/>
                          <a14:foregroundMark x1="5889" y1="33125" x2="5889" y2="33125"/>
                          <a14:foregroundMark x1="1889" y1="55937" x2="1889" y2="55937"/>
                          <a14:foregroundMark x1="99444" y1="47500" x2="99444" y2="47500"/>
                          <a14:foregroundMark x1="83111" y1="92500" x2="83111" y2="9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3885">
              <a:off x="9900276" y="4028331"/>
              <a:ext cx="1076655" cy="28265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Shape, arrow&#10;&#10;Description automatically generated">
              <a:extLst>
                <a:ext uri="{FF2B5EF4-FFF2-40B4-BE49-F238E27FC236}">
                  <a16:creationId xmlns:a16="http://schemas.microsoft.com/office/drawing/2014/main" id="{91F45819-9CA3-194C-2433-0109C4F1D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2500" l="1889" r="99333">
                          <a14:foregroundMark x1="95333" y1="48125" x2="95333" y2="48125"/>
                          <a14:foregroundMark x1="96222" y1="47813" x2="96222" y2="47813"/>
                          <a14:foregroundMark x1="83889" y1="7500" x2="83889" y2="7500"/>
                          <a14:foregroundMark x1="5889" y1="33125" x2="5889" y2="33125"/>
                          <a14:foregroundMark x1="1889" y1="55937" x2="1889" y2="55937"/>
                          <a14:foregroundMark x1="99444" y1="47500" x2="99444" y2="47500"/>
                          <a14:foregroundMark x1="83111" y1="92500" x2="83111" y2="9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35885">
              <a:off x="9658715" y="4427017"/>
              <a:ext cx="1076655" cy="28265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Shape, arrow&#10;&#10;Description automatically generated">
              <a:extLst>
                <a:ext uri="{FF2B5EF4-FFF2-40B4-BE49-F238E27FC236}">
                  <a16:creationId xmlns:a16="http://schemas.microsoft.com/office/drawing/2014/main" id="{76272153-95A9-93BA-9932-3461A821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00" b="92500" l="1889" r="99333">
                          <a14:foregroundMark x1="95333" y1="48125" x2="95333" y2="48125"/>
                          <a14:foregroundMark x1="96222" y1="47813" x2="96222" y2="47813"/>
                          <a14:foregroundMark x1="83889" y1="7500" x2="83889" y2="7500"/>
                          <a14:foregroundMark x1="5889" y1="33125" x2="5889" y2="33125"/>
                          <a14:foregroundMark x1="1889" y1="55937" x2="1889" y2="55937"/>
                          <a14:foregroundMark x1="99444" y1="47500" x2="99444" y2="47500"/>
                          <a14:foregroundMark x1="83111" y1="92500" x2="83111" y2="9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010775">
              <a:off x="9314821" y="4791141"/>
              <a:ext cx="1076655" cy="28265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4" name="Subtitle 2">
            <a:extLst>
              <a:ext uri="{FF2B5EF4-FFF2-40B4-BE49-F238E27FC236}">
                <a16:creationId xmlns:a16="http://schemas.microsoft.com/office/drawing/2014/main" id="{51CFE310-413A-1FB8-7C7E-22CC8804E03E}"/>
              </a:ext>
            </a:extLst>
          </p:cNvPr>
          <p:cNvSpPr txBox="1">
            <a:spLocks/>
          </p:cNvSpPr>
          <p:nvPr/>
        </p:nvSpPr>
        <p:spPr>
          <a:xfrm>
            <a:off x="9464693" y="5164440"/>
            <a:ext cx="317450" cy="6936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L" sz="5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51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B392-FA05-5FF3-8DBE-7E9E0E05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Shock Temperature</a:t>
            </a:r>
          </a:p>
        </p:txBody>
      </p:sp>
      <p:grpSp>
        <p:nvGrpSpPr>
          <p:cNvPr id="7169" name="Group 7168">
            <a:extLst>
              <a:ext uri="{FF2B5EF4-FFF2-40B4-BE49-F238E27FC236}">
                <a16:creationId xmlns:a16="http://schemas.microsoft.com/office/drawing/2014/main" id="{7F5E5206-48C2-F375-4D0B-F7F6E5F49E64}"/>
              </a:ext>
            </a:extLst>
          </p:cNvPr>
          <p:cNvGrpSpPr/>
          <p:nvPr/>
        </p:nvGrpSpPr>
        <p:grpSpPr>
          <a:xfrm>
            <a:off x="838200" y="3069820"/>
            <a:ext cx="1838965" cy="2267606"/>
            <a:chOff x="962917" y="2366642"/>
            <a:chExt cx="1838965" cy="2267606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5DD96CAC-C159-C6F6-1173-5942A220F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673" y="2797203"/>
              <a:ext cx="1494248" cy="1837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BF30C9-58C4-A2E6-186C-150591B3898C}"/>
                </a:ext>
              </a:extLst>
            </p:cNvPr>
            <p:cNvSpPr/>
            <p:nvPr/>
          </p:nvSpPr>
          <p:spPr>
            <a:xfrm>
              <a:off x="962917" y="2366642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Bremsstrahlung</a:t>
              </a:r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:</a:t>
              </a:r>
              <a:endPara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7171" name="Group 7170">
            <a:extLst>
              <a:ext uri="{FF2B5EF4-FFF2-40B4-BE49-F238E27FC236}">
                <a16:creationId xmlns:a16="http://schemas.microsoft.com/office/drawing/2014/main" id="{A4BFF178-DD31-D63C-4D40-C893FA09B716}"/>
              </a:ext>
            </a:extLst>
          </p:cNvPr>
          <p:cNvGrpSpPr/>
          <p:nvPr/>
        </p:nvGrpSpPr>
        <p:grpSpPr>
          <a:xfrm>
            <a:off x="3019201" y="3130284"/>
            <a:ext cx="6270835" cy="2282274"/>
            <a:chOff x="3143918" y="2427106"/>
            <a:chExt cx="6270835" cy="228227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6A36612-0B74-6C4A-F72F-CB8AFC702B70}"/>
                </a:ext>
              </a:extLst>
            </p:cNvPr>
            <p:cNvCxnSpPr>
              <a:cxnSpLocks/>
            </p:cNvCxnSpPr>
            <p:nvPr/>
          </p:nvCxnSpPr>
          <p:spPr>
            <a:xfrm>
              <a:off x="3143918" y="2535330"/>
              <a:ext cx="627083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69A16E1-BC26-1F1A-31D6-FD6496964401}"/>
                </a:ext>
              </a:extLst>
            </p:cNvPr>
            <p:cNvCxnSpPr>
              <a:cxnSpLocks/>
            </p:cNvCxnSpPr>
            <p:nvPr/>
          </p:nvCxnSpPr>
          <p:spPr>
            <a:xfrm>
              <a:off x="3143918" y="4695623"/>
              <a:ext cx="627083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A424190-F30F-83E7-7657-CD0A5D95AA8D}"/>
                </a:ext>
              </a:extLst>
            </p:cNvPr>
            <p:cNvSpPr/>
            <p:nvPr/>
          </p:nvSpPr>
          <p:spPr>
            <a:xfrm>
              <a:off x="3143918" y="3328183"/>
              <a:ext cx="1706035" cy="5418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BC8C937-438D-1CAA-B082-F9476509D516}"/>
                </a:ext>
              </a:extLst>
            </p:cNvPr>
            <p:cNvSpPr/>
            <p:nvPr/>
          </p:nvSpPr>
          <p:spPr>
            <a:xfrm rot="5400000">
              <a:off x="3481629" y="3327292"/>
              <a:ext cx="2160280" cy="57636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B2926C6-512E-AA09-4C57-6AF945255B8A}"/>
                </a:ext>
              </a:extLst>
            </p:cNvPr>
            <p:cNvCxnSpPr>
              <a:cxnSpLocks/>
            </p:cNvCxnSpPr>
            <p:nvPr/>
          </p:nvCxnSpPr>
          <p:spPr>
            <a:xfrm>
              <a:off x="6411900" y="2535330"/>
              <a:ext cx="0" cy="2160293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5727BB6-E58D-28EB-C2DA-8F4DF4E2C7C7}"/>
                </a:ext>
              </a:extLst>
            </p:cNvPr>
            <p:cNvCxnSpPr/>
            <p:nvPr/>
          </p:nvCxnSpPr>
          <p:spPr>
            <a:xfrm>
              <a:off x="4762407" y="2936319"/>
              <a:ext cx="7865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A57828A-9600-9461-4D1B-4BF5BCEE9409}"/>
                </a:ext>
              </a:extLst>
            </p:cNvPr>
            <p:cNvCxnSpPr/>
            <p:nvPr/>
          </p:nvCxnSpPr>
          <p:spPr>
            <a:xfrm>
              <a:off x="6411900" y="2936319"/>
              <a:ext cx="7865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A9D8B16-209F-0A31-5D21-4EE98338A050}"/>
                    </a:ext>
                  </a:extLst>
                </p:cNvPr>
                <p:cNvSpPr txBox="1"/>
                <p:nvPr/>
              </p:nvSpPr>
              <p:spPr>
                <a:xfrm>
                  <a:off x="5019803" y="2427106"/>
                  <a:ext cx="26161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A9D8B16-209F-0A31-5D21-4EE98338A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9803" y="2427106"/>
                  <a:ext cx="261610" cy="390748"/>
                </a:xfrm>
                <a:prstGeom prst="rect">
                  <a:avLst/>
                </a:prstGeom>
                <a:blipFill>
                  <a:blip r:embed="rId4"/>
                  <a:stretch>
                    <a:fillRect r="-42857" b="-645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421E084-76ED-7650-B144-58EBE1591E8F}"/>
                    </a:ext>
                  </a:extLst>
                </p:cNvPr>
                <p:cNvSpPr txBox="1"/>
                <p:nvPr/>
              </p:nvSpPr>
              <p:spPr>
                <a:xfrm>
                  <a:off x="6625185" y="2427106"/>
                  <a:ext cx="261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421E084-76ED-7650-B144-58EBE1591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185" y="2427106"/>
                  <a:ext cx="261610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272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57FFDF1-FC48-F092-C908-822D3A0D82D2}"/>
                </a:ext>
              </a:extLst>
            </p:cNvPr>
            <p:cNvSpPr/>
            <p:nvPr/>
          </p:nvSpPr>
          <p:spPr>
            <a:xfrm>
              <a:off x="7107003" y="342693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49CF555-2E2C-9AD9-00FB-BBB45093DC40}"/>
                </a:ext>
              </a:extLst>
            </p:cNvPr>
            <p:cNvSpPr/>
            <p:nvPr/>
          </p:nvSpPr>
          <p:spPr>
            <a:xfrm>
              <a:off x="7334433" y="4101624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457627C-8C95-56FA-FBE2-703222A6E4CA}"/>
                </a:ext>
              </a:extLst>
            </p:cNvPr>
            <p:cNvSpPr/>
            <p:nvPr/>
          </p:nvSpPr>
          <p:spPr>
            <a:xfrm>
              <a:off x="8386642" y="3494675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8341779-448B-7689-BCDD-3E542136B89E}"/>
                </a:ext>
              </a:extLst>
            </p:cNvPr>
            <p:cNvSpPr/>
            <p:nvPr/>
          </p:nvSpPr>
          <p:spPr>
            <a:xfrm>
              <a:off x="8762780" y="2957945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5A207F-995B-A5CF-9832-DBCD170BD541}"/>
                </a:ext>
              </a:extLst>
            </p:cNvPr>
            <p:cNvSpPr/>
            <p:nvPr/>
          </p:nvSpPr>
          <p:spPr>
            <a:xfrm>
              <a:off x="5113891" y="4307163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C9EFD2D-1AE6-0572-4C9B-EBD15A13390B}"/>
                </a:ext>
              </a:extLst>
            </p:cNvPr>
            <p:cNvSpPr/>
            <p:nvPr/>
          </p:nvSpPr>
          <p:spPr>
            <a:xfrm>
              <a:off x="7817204" y="3039593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95EA1BA-D72A-5468-B715-4CA900609705}"/>
                </a:ext>
              </a:extLst>
            </p:cNvPr>
            <p:cNvSpPr/>
            <p:nvPr/>
          </p:nvSpPr>
          <p:spPr>
            <a:xfrm>
              <a:off x="5604591" y="438063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CD7D17-F400-EA69-EC57-B2499A6B7AE5}"/>
                </a:ext>
              </a:extLst>
            </p:cNvPr>
            <p:cNvSpPr/>
            <p:nvPr/>
          </p:nvSpPr>
          <p:spPr>
            <a:xfrm>
              <a:off x="8477136" y="425492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B46BDA-C872-0046-1D29-9485F1D07DE6}"/>
                </a:ext>
              </a:extLst>
            </p:cNvPr>
            <p:cNvSpPr/>
            <p:nvPr/>
          </p:nvSpPr>
          <p:spPr>
            <a:xfrm>
              <a:off x="5205352" y="377798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880285C-D978-F8DA-6CDE-D92C113D06B3}"/>
                </a:ext>
              </a:extLst>
            </p:cNvPr>
            <p:cNvSpPr/>
            <p:nvPr/>
          </p:nvSpPr>
          <p:spPr>
            <a:xfrm>
              <a:off x="5731325" y="3049406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FA3CB77-AB60-0B97-7CAE-601322A1193C}"/>
                </a:ext>
              </a:extLst>
            </p:cNvPr>
            <p:cNvSpPr/>
            <p:nvPr/>
          </p:nvSpPr>
          <p:spPr>
            <a:xfrm>
              <a:off x="9134244" y="3826785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5655225-AE98-5A18-A6F2-29B1FEF4389F}"/>
                </a:ext>
              </a:extLst>
            </p:cNvPr>
            <p:cNvSpPr/>
            <p:nvPr/>
          </p:nvSpPr>
          <p:spPr>
            <a:xfrm rot="5400000">
              <a:off x="5975368" y="324388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00E9013-B698-CDA8-FB5D-2C4CC39AD23A}"/>
                </a:ext>
              </a:extLst>
            </p:cNvPr>
            <p:cNvSpPr/>
            <p:nvPr/>
          </p:nvSpPr>
          <p:spPr>
            <a:xfrm rot="5400000">
              <a:off x="5022430" y="3139659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70F417B-D5DE-B21A-6B01-DE36A21EB795}"/>
                </a:ext>
              </a:extLst>
            </p:cNvPr>
            <p:cNvSpPr/>
            <p:nvPr/>
          </p:nvSpPr>
          <p:spPr>
            <a:xfrm rot="5400000">
              <a:off x="5731325" y="3791394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49405BD-4AD4-3F67-DFC5-59A9128A148B}"/>
                </a:ext>
              </a:extLst>
            </p:cNvPr>
            <p:cNvSpPr/>
            <p:nvPr/>
          </p:nvSpPr>
          <p:spPr>
            <a:xfrm rot="5400000">
              <a:off x="5545052" y="3387744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E05CE5-8377-EE01-EC6C-BB3D690522FF}"/>
                </a:ext>
              </a:extLst>
            </p:cNvPr>
            <p:cNvSpPr/>
            <p:nvPr/>
          </p:nvSpPr>
          <p:spPr>
            <a:xfrm rot="5400000">
              <a:off x="5888974" y="4261432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0FCA31B-12FC-E7F8-414B-BEC477F08F73}"/>
                </a:ext>
              </a:extLst>
            </p:cNvPr>
            <p:cNvSpPr/>
            <p:nvPr/>
          </p:nvSpPr>
          <p:spPr>
            <a:xfrm rot="5400000">
              <a:off x="5421485" y="3679132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763192-EC43-FE23-DE79-A42C45FED67D}"/>
                </a:ext>
              </a:extLst>
            </p:cNvPr>
            <p:cNvSpPr/>
            <p:nvPr/>
          </p:nvSpPr>
          <p:spPr>
            <a:xfrm rot="5400000">
              <a:off x="5771782" y="271788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E3F3E84-501A-02AB-28DF-DF909DE000A0}"/>
                </a:ext>
              </a:extLst>
            </p:cNvPr>
            <p:cNvSpPr/>
            <p:nvPr/>
          </p:nvSpPr>
          <p:spPr>
            <a:xfrm rot="5400000">
              <a:off x="6046621" y="4007482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13ECEBA-2329-AF2A-25AE-BC1F9169B141}"/>
                </a:ext>
              </a:extLst>
            </p:cNvPr>
            <p:cNvSpPr/>
            <p:nvPr/>
          </p:nvSpPr>
          <p:spPr>
            <a:xfrm rot="5400000">
              <a:off x="6103907" y="4476366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8F33E67-8412-D0F5-E151-AF16A686847E}"/>
                </a:ext>
              </a:extLst>
            </p:cNvPr>
            <p:cNvSpPr/>
            <p:nvPr/>
          </p:nvSpPr>
          <p:spPr>
            <a:xfrm rot="5400000">
              <a:off x="5351976" y="315292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77A3C72-AE61-E2F2-E7E0-CE2EE048ADBC}"/>
                </a:ext>
              </a:extLst>
            </p:cNvPr>
            <p:cNvSpPr/>
            <p:nvPr/>
          </p:nvSpPr>
          <p:spPr>
            <a:xfrm rot="5400000">
              <a:off x="5053112" y="3526022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6CF8E4A-EBA0-598A-397B-6A11B98EF912}"/>
                </a:ext>
              </a:extLst>
            </p:cNvPr>
            <p:cNvSpPr/>
            <p:nvPr/>
          </p:nvSpPr>
          <p:spPr>
            <a:xfrm rot="5400000">
              <a:off x="6068847" y="3775529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206B2B4-BA9C-D5CF-1A55-2B8DA0156D29}"/>
                </a:ext>
              </a:extLst>
            </p:cNvPr>
            <p:cNvSpPr/>
            <p:nvPr/>
          </p:nvSpPr>
          <p:spPr>
            <a:xfrm rot="5400000">
              <a:off x="5461140" y="411355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223FBEF-5116-D33A-217E-341B6C7310C8}"/>
                </a:ext>
              </a:extLst>
            </p:cNvPr>
            <p:cNvSpPr/>
            <p:nvPr/>
          </p:nvSpPr>
          <p:spPr>
            <a:xfrm>
              <a:off x="5811155" y="3529646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72DC05-1FF0-2031-BA13-46FC07338FB7}"/>
                </a:ext>
              </a:extLst>
            </p:cNvPr>
            <p:cNvSpPr/>
            <p:nvPr/>
          </p:nvSpPr>
          <p:spPr>
            <a:xfrm>
              <a:off x="6078963" y="2875991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58DBFBE-66BE-838F-27E2-E87083951F70}"/>
                </a:ext>
              </a:extLst>
            </p:cNvPr>
            <p:cNvSpPr/>
            <p:nvPr/>
          </p:nvSpPr>
          <p:spPr>
            <a:xfrm>
              <a:off x="5053112" y="4070360"/>
              <a:ext cx="91461" cy="91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4DA3FF-F1BC-2739-983E-9ADE7710FA7E}"/>
                </a:ext>
              </a:extLst>
            </p:cNvPr>
            <p:cNvSpPr/>
            <p:nvPr/>
          </p:nvSpPr>
          <p:spPr>
            <a:xfrm>
              <a:off x="5302276" y="4532838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D33B6EF-7C70-0834-97A6-23F3E8B2256F}"/>
                </a:ext>
              </a:extLst>
            </p:cNvPr>
            <p:cNvSpPr/>
            <p:nvPr/>
          </p:nvSpPr>
          <p:spPr>
            <a:xfrm>
              <a:off x="5383294" y="3444977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B41CAD9-5375-528A-C9C0-8EF5EECC954C}"/>
                </a:ext>
              </a:extLst>
            </p:cNvPr>
            <p:cNvSpPr/>
            <p:nvPr/>
          </p:nvSpPr>
          <p:spPr>
            <a:xfrm>
              <a:off x="5240797" y="3965785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30ED37-590D-D9B0-FC7A-37706B83852E}"/>
                </a:ext>
              </a:extLst>
            </p:cNvPr>
            <p:cNvSpPr/>
            <p:nvPr/>
          </p:nvSpPr>
          <p:spPr>
            <a:xfrm>
              <a:off x="4986525" y="3878368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AB01920-C5FC-5C62-6599-C8D0737FD090}"/>
                </a:ext>
              </a:extLst>
            </p:cNvPr>
            <p:cNvSpPr/>
            <p:nvPr/>
          </p:nvSpPr>
          <p:spPr>
            <a:xfrm>
              <a:off x="6078962" y="3569541"/>
              <a:ext cx="116405" cy="11640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9694A0A-A3BF-6F23-2335-1124106E6A4F}"/>
                </a:ext>
              </a:extLst>
            </p:cNvPr>
            <p:cNvSpPr/>
            <p:nvPr/>
          </p:nvSpPr>
          <p:spPr>
            <a:xfrm>
              <a:off x="5483343" y="3864384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C389DE1-A911-5E9D-5206-A8C509323EFC}"/>
                </a:ext>
              </a:extLst>
            </p:cNvPr>
            <p:cNvSpPr/>
            <p:nvPr/>
          </p:nvSpPr>
          <p:spPr>
            <a:xfrm>
              <a:off x="5479333" y="3062157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93D1EDE-F7C7-AAB1-83B8-AEC2C36C87EF}"/>
                </a:ext>
              </a:extLst>
            </p:cNvPr>
            <p:cNvSpPr/>
            <p:nvPr/>
          </p:nvSpPr>
          <p:spPr>
            <a:xfrm>
              <a:off x="5093937" y="3383646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A140283-3742-06F8-4966-968BBEA0F992}"/>
                </a:ext>
              </a:extLst>
            </p:cNvPr>
            <p:cNvSpPr/>
            <p:nvPr/>
          </p:nvSpPr>
          <p:spPr>
            <a:xfrm>
              <a:off x="5860177" y="2905692"/>
              <a:ext cx="116405" cy="11640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A36D371-B86F-A813-F883-FA2DEF6DB321}"/>
                </a:ext>
              </a:extLst>
            </p:cNvPr>
            <p:cNvSpPr/>
            <p:nvPr/>
          </p:nvSpPr>
          <p:spPr>
            <a:xfrm>
              <a:off x="5895521" y="3926485"/>
              <a:ext cx="116405" cy="11640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011803-1082-F042-DFCA-CDC570363063}"/>
                </a:ext>
              </a:extLst>
            </p:cNvPr>
            <p:cNvSpPr/>
            <p:nvPr/>
          </p:nvSpPr>
          <p:spPr>
            <a:xfrm rot="3913640">
              <a:off x="4931652" y="3458460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79E694-F765-1850-9567-523B596D4ACF}"/>
                </a:ext>
              </a:extLst>
            </p:cNvPr>
            <p:cNvSpPr/>
            <p:nvPr/>
          </p:nvSpPr>
          <p:spPr>
            <a:xfrm rot="3913640">
              <a:off x="5550347" y="3102242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3DE65A-85E4-5DF7-7579-25579B9821AB}"/>
                </a:ext>
              </a:extLst>
            </p:cNvPr>
            <p:cNvSpPr/>
            <p:nvPr/>
          </p:nvSpPr>
          <p:spPr>
            <a:xfrm rot="3913640">
              <a:off x="5112583" y="3729312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3600B0-5520-599A-493E-EDF988A5F3D4}"/>
                </a:ext>
              </a:extLst>
            </p:cNvPr>
            <p:cNvSpPr/>
            <p:nvPr/>
          </p:nvSpPr>
          <p:spPr>
            <a:xfrm rot="3913640">
              <a:off x="4952894" y="3282876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1F7D1A1-1961-EE66-DFB5-1B979D3800A7}"/>
                </a:ext>
              </a:extLst>
            </p:cNvPr>
            <p:cNvSpPr/>
            <p:nvPr/>
          </p:nvSpPr>
          <p:spPr>
            <a:xfrm rot="3913640">
              <a:off x="5107226" y="3000872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57C234-6AED-A977-1D44-474261633313}"/>
                </a:ext>
              </a:extLst>
            </p:cNvPr>
            <p:cNvSpPr/>
            <p:nvPr/>
          </p:nvSpPr>
          <p:spPr>
            <a:xfrm rot="3913640">
              <a:off x="5008659" y="4433508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7FC55E-3B8B-DC57-4C17-398B4B3702DC}"/>
                </a:ext>
              </a:extLst>
            </p:cNvPr>
            <p:cNvSpPr/>
            <p:nvPr/>
          </p:nvSpPr>
          <p:spPr>
            <a:xfrm rot="3913640">
              <a:off x="5211457" y="3368824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13C62A-F878-64FC-B39C-77E709ACC727}"/>
                </a:ext>
              </a:extLst>
            </p:cNvPr>
            <p:cNvSpPr/>
            <p:nvPr/>
          </p:nvSpPr>
          <p:spPr>
            <a:xfrm rot="3913640">
              <a:off x="5136193" y="3996556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31A9BF-9891-807B-E7D9-712A51ECFDAE}"/>
                </a:ext>
              </a:extLst>
            </p:cNvPr>
            <p:cNvSpPr/>
            <p:nvPr/>
          </p:nvSpPr>
          <p:spPr>
            <a:xfrm rot="3913640">
              <a:off x="5484788" y="2813814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F78FA2-FD8E-6DB8-62F6-0D03DC8E273A}"/>
                </a:ext>
              </a:extLst>
            </p:cNvPr>
            <p:cNvSpPr/>
            <p:nvPr/>
          </p:nvSpPr>
          <p:spPr>
            <a:xfrm rot="3913640">
              <a:off x="6238983" y="3050923"/>
              <a:ext cx="116405" cy="11640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0F9FBB3-026E-2396-548F-CCA766B033EE}"/>
                </a:ext>
              </a:extLst>
            </p:cNvPr>
            <p:cNvSpPr/>
            <p:nvPr/>
          </p:nvSpPr>
          <p:spPr>
            <a:xfrm rot="3913640">
              <a:off x="5327781" y="3769095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762024-99C1-9210-131E-8EDDB17B604B}"/>
                </a:ext>
              </a:extLst>
            </p:cNvPr>
            <p:cNvSpPr/>
            <p:nvPr/>
          </p:nvSpPr>
          <p:spPr>
            <a:xfrm rot="3913640">
              <a:off x="4928896" y="4220601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D0C4F86-8423-15B6-C6FF-79828F5912EF}"/>
                </a:ext>
              </a:extLst>
            </p:cNvPr>
            <p:cNvSpPr/>
            <p:nvPr/>
          </p:nvSpPr>
          <p:spPr>
            <a:xfrm rot="3913640">
              <a:off x="5402479" y="4238190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9DE032-9969-F131-5316-891C24FD06F4}"/>
                </a:ext>
              </a:extLst>
            </p:cNvPr>
            <p:cNvSpPr/>
            <p:nvPr/>
          </p:nvSpPr>
          <p:spPr>
            <a:xfrm rot="3913640">
              <a:off x="5307652" y="3699965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FA7820-ACB0-59D2-3D9F-EA6E6DBD8BCE}"/>
                </a:ext>
              </a:extLst>
            </p:cNvPr>
            <p:cNvSpPr/>
            <p:nvPr/>
          </p:nvSpPr>
          <p:spPr>
            <a:xfrm rot="3913640">
              <a:off x="5280480" y="3432462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F8F797-9174-D8E6-A1CC-79D45CF563B7}"/>
                </a:ext>
              </a:extLst>
            </p:cNvPr>
            <p:cNvSpPr/>
            <p:nvPr/>
          </p:nvSpPr>
          <p:spPr>
            <a:xfrm rot="3913640">
              <a:off x="6029544" y="4277921"/>
              <a:ext cx="116405" cy="11640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E4FAC7-E76A-5CFC-E13E-2DF6D42A02C7}"/>
                </a:ext>
              </a:extLst>
            </p:cNvPr>
            <p:cNvSpPr/>
            <p:nvPr/>
          </p:nvSpPr>
          <p:spPr>
            <a:xfrm rot="3913640">
              <a:off x="5579580" y="3973910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74636F-D7CB-52C2-1F4F-B1A7F7440838}"/>
                </a:ext>
              </a:extLst>
            </p:cNvPr>
            <p:cNvSpPr/>
            <p:nvPr/>
          </p:nvSpPr>
          <p:spPr>
            <a:xfrm rot="3913640">
              <a:off x="5426089" y="4505434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E6243B-5CE9-2005-4A24-C7AFD6E2DE9C}"/>
                </a:ext>
              </a:extLst>
            </p:cNvPr>
            <p:cNvSpPr/>
            <p:nvPr/>
          </p:nvSpPr>
          <p:spPr>
            <a:xfrm rot="3913640">
              <a:off x="5596009" y="3292807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1604204-90AC-2BE8-A7D7-ACC825371D76}"/>
                </a:ext>
              </a:extLst>
            </p:cNvPr>
            <p:cNvSpPr/>
            <p:nvPr/>
          </p:nvSpPr>
          <p:spPr>
            <a:xfrm rot="3913640">
              <a:off x="5617677" y="4277973"/>
              <a:ext cx="49698" cy="4969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5C28C8-786D-AC38-15E4-5EDB3A7CEE20}"/>
                </a:ext>
              </a:extLst>
            </p:cNvPr>
            <p:cNvCxnSpPr>
              <a:cxnSpLocks/>
            </p:cNvCxnSpPr>
            <p:nvPr/>
          </p:nvCxnSpPr>
          <p:spPr>
            <a:xfrm>
              <a:off x="5696052" y="2549087"/>
              <a:ext cx="0" cy="2160293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EB2504-01D8-2697-9355-6F5B593ADA8D}"/>
              </a:ext>
            </a:extLst>
          </p:cNvPr>
          <p:cNvGrpSpPr/>
          <p:nvPr/>
        </p:nvGrpSpPr>
        <p:grpSpPr>
          <a:xfrm>
            <a:off x="-4121188" y="1406794"/>
            <a:ext cx="14911229" cy="686663"/>
            <a:chOff x="-4121188" y="1406794"/>
            <a:chExt cx="14911229" cy="686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191C96-3724-3745-8909-0F8517A620A2}"/>
                </a:ext>
              </a:extLst>
            </p:cNvPr>
            <p:cNvSpPr txBox="1"/>
            <p:nvPr/>
          </p:nvSpPr>
          <p:spPr>
            <a:xfrm>
              <a:off x="-4121188" y="1662471"/>
              <a:ext cx="7308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b="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Thermal Equilibrium:</a:t>
              </a:r>
              <a:endPara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9D71506-6232-2C5A-067C-4735B0817B0B}"/>
                    </a:ext>
                  </a:extLst>
                </p:cNvPr>
                <p:cNvSpPr txBox="1"/>
                <p:nvPr/>
              </p:nvSpPr>
              <p:spPr>
                <a:xfrm>
                  <a:off x="3357453" y="1406794"/>
                  <a:ext cx="7432588" cy="686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IL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 UV</a:t>
                  </a:r>
                  <a:endParaRPr lang="en-IL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9D71506-6232-2C5A-067C-4735B0817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453" y="1406794"/>
                  <a:ext cx="7432588" cy="686663"/>
                </a:xfrm>
                <a:prstGeom prst="rect">
                  <a:avLst/>
                </a:prstGeom>
                <a:blipFill>
                  <a:blip r:embed="rId6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06CC6E-5471-B285-F352-B1D0C59F2AB5}"/>
              </a:ext>
            </a:extLst>
          </p:cNvPr>
          <p:cNvGrpSpPr/>
          <p:nvPr/>
        </p:nvGrpSpPr>
        <p:grpSpPr>
          <a:xfrm>
            <a:off x="-4879510" y="2366145"/>
            <a:ext cx="16468696" cy="369332"/>
            <a:chOff x="-4879510" y="2366145"/>
            <a:chExt cx="16468696" cy="369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F35B5D-BE94-9DDE-76FA-5132385A738F}"/>
                </a:ext>
              </a:extLst>
            </p:cNvPr>
            <p:cNvSpPr txBox="1"/>
            <p:nvPr/>
          </p:nvSpPr>
          <p:spPr>
            <a:xfrm>
              <a:off x="-4879510" y="2366145"/>
              <a:ext cx="7308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Non-Thermal:</a:t>
              </a:r>
              <a:endPara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0699F5B-9A9E-8C72-0532-45CA5C76A63A}"/>
                    </a:ext>
                  </a:extLst>
                </p:cNvPr>
                <p:cNvSpPr txBox="1"/>
                <p:nvPr/>
              </p:nvSpPr>
              <p:spPr>
                <a:xfrm>
                  <a:off x="3347230" y="2366145"/>
                  <a:ext cx="82419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IL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 X-ray</a:t>
                  </a:r>
                  <a:endParaRPr lang="en-IL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0699F5B-9A9E-8C72-0532-45CA5C76A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230" y="2366145"/>
                  <a:ext cx="8241956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3333" b="-26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06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AF17F-1DC7-8E93-1090-C38B4ED9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39" y="717829"/>
            <a:ext cx="6158950" cy="53160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A6B3F-E0DB-FB23-22B4-AA62AD07A16E}"/>
              </a:ext>
            </a:extLst>
          </p:cNvPr>
          <p:cNvSpPr/>
          <p:nvPr/>
        </p:nvSpPr>
        <p:spPr>
          <a:xfrm>
            <a:off x="8568495" y="4651602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L" dirty="0"/>
              <a:t>~UV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4DE1E-B929-DE9D-26B2-64F8D9098803}"/>
              </a:ext>
            </a:extLst>
          </p:cNvPr>
          <p:cNvSpPr/>
          <p:nvPr/>
        </p:nvSpPr>
        <p:spPr>
          <a:xfrm>
            <a:off x="8568495" y="1837066"/>
            <a:ext cx="767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L" dirty="0"/>
              <a:t>~X-ray</a:t>
            </a:r>
          </a:p>
        </p:txBody>
      </p:sp>
    </p:spTree>
    <p:extLst>
      <p:ext uri="{BB962C8B-B14F-4D97-AF65-F5344CB8AC3E}">
        <p14:creationId xmlns:p14="http://schemas.microsoft.com/office/powerpoint/2010/main" val="400539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37F911F-FA6C-28DB-091F-EDEFBEEE1475}"/>
              </a:ext>
            </a:extLst>
          </p:cNvPr>
          <p:cNvGrpSpPr/>
          <p:nvPr/>
        </p:nvGrpSpPr>
        <p:grpSpPr>
          <a:xfrm>
            <a:off x="751766" y="1822083"/>
            <a:ext cx="3736507" cy="3654071"/>
            <a:chOff x="690434" y="2121782"/>
            <a:chExt cx="3736507" cy="3654071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0C9A9B9E-B5AD-13D2-7C21-DCFB11A9E54A}"/>
                </a:ext>
              </a:extLst>
            </p:cNvPr>
            <p:cNvSpPr txBox="1">
              <a:spLocks/>
            </p:cNvSpPr>
            <p:nvPr/>
          </p:nvSpPr>
          <p:spPr>
            <a:xfrm>
              <a:off x="690434" y="2121782"/>
              <a:ext cx="3736507" cy="652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L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Massive stars eject mass</a:t>
              </a:r>
            </a:p>
            <a:p>
              <a:pPr algn="l"/>
              <a:endParaRPr lang="en-IL" sz="25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D6EB82-6E63-CF9C-8108-02F57DABF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064" y="2628673"/>
              <a:ext cx="2618377" cy="2677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0D50330B-72BB-A8FA-6E84-FCCE58F37290}"/>
                </a:ext>
              </a:extLst>
            </p:cNvPr>
            <p:cNvSpPr txBox="1">
              <a:spLocks/>
            </p:cNvSpPr>
            <p:nvPr/>
          </p:nvSpPr>
          <p:spPr>
            <a:xfrm>
              <a:off x="1322240" y="5323516"/>
              <a:ext cx="2242024" cy="4523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WR124 by HST, 1997</a:t>
              </a:r>
              <a:endParaRPr lang="en-IL" sz="15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F7E2BBD-9C9C-68BB-9B61-AC6A99C33301}"/>
              </a:ext>
            </a:extLst>
          </p:cNvPr>
          <p:cNvGrpSpPr/>
          <p:nvPr/>
        </p:nvGrpSpPr>
        <p:grpSpPr>
          <a:xfrm>
            <a:off x="5258656" y="881244"/>
            <a:ext cx="5793305" cy="2400211"/>
            <a:chOff x="5258656" y="881244"/>
            <a:chExt cx="5793305" cy="24002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442AD1-2AB7-E5AE-35EB-333DB53565E3}"/>
                </a:ext>
              </a:extLst>
            </p:cNvPr>
            <p:cNvGrpSpPr/>
            <p:nvPr/>
          </p:nvGrpSpPr>
          <p:grpSpPr>
            <a:xfrm>
              <a:off x="5270665" y="881244"/>
              <a:ext cx="2618376" cy="2400211"/>
              <a:chOff x="5467384" y="1639035"/>
              <a:chExt cx="2964695" cy="2717674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EE1D9B4E-4337-38E4-ABEB-433E15CAB991}"/>
                  </a:ext>
                </a:extLst>
              </p:cNvPr>
              <p:cNvSpPr/>
              <p:nvPr/>
            </p:nvSpPr>
            <p:spPr>
              <a:xfrm rot="4708692">
                <a:off x="5652366" y="1813953"/>
                <a:ext cx="2273716" cy="2367841"/>
              </a:xfrm>
              <a:prstGeom prst="arc">
                <a:avLst>
                  <a:gd name="adj1" fmla="val 12241479"/>
                  <a:gd name="adj2" fmla="val 0"/>
                </a:avLst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353D4F37-509E-EDC8-14D6-B07F0866D6F6}"/>
                  </a:ext>
                </a:extLst>
              </p:cNvPr>
              <p:cNvSpPr/>
              <p:nvPr/>
            </p:nvSpPr>
            <p:spPr>
              <a:xfrm rot="4708692">
                <a:off x="5523636" y="1582783"/>
                <a:ext cx="2717674" cy="2830178"/>
              </a:xfrm>
              <a:prstGeom prst="arc">
                <a:avLst>
                  <a:gd name="adj1" fmla="val 12241479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E4078F0-78AF-2FCF-64B7-9F2C5CD0D7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2217" y="2965825"/>
                <a:ext cx="3749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6EBA1F7-A0B8-98DC-32AD-AE6999755BFA}"/>
                      </a:ext>
                    </a:extLst>
                  </p:cNvPr>
                  <p:cNvSpPr txBox="1"/>
                  <p:nvPr/>
                </p:nvSpPr>
                <p:spPr>
                  <a:xfrm>
                    <a:off x="7851214" y="2577537"/>
                    <a:ext cx="580865" cy="4530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𝜏</m:t>
                          </m:r>
                        </m:oMath>
                      </m:oMathPara>
                    </a14:m>
                    <a:endParaRPr lang="en-IL" sz="2000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6EBA1F7-A0B8-98DC-32AD-AE6999755B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1214" y="2577537"/>
                    <a:ext cx="580865" cy="4530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7508113-9E92-3D23-073A-60FB31B1CA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0073" y="2920789"/>
                <a:ext cx="914620" cy="93542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43D06F8-1F7A-6418-6FE9-3890127759A4}"/>
                      </a:ext>
                    </a:extLst>
                  </p:cNvPr>
                  <p:cNvSpPr txBox="1"/>
                  <p:nvPr/>
                </p:nvSpPr>
                <p:spPr>
                  <a:xfrm>
                    <a:off x="7311585" y="3008952"/>
                    <a:ext cx="580865" cy="4530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oMath>
                      </m:oMathPara>
                    </a14:m>
                    <a:endParaRPr lang="en-IL" sz="2000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43D06F8-1F7A-6418-6FE9-3890127759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1585" y="3008952"/>
                    <a:ext cx="580865" cy="4530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13DC807-F8BC-B940-0EFD-B6F5AAEECAF0}"/>
                    </a:ext>
                  </a:extLst>
                </p:cNvPr>
                <p:cNvSpPr txBox="1"/>
                <p:nvPr/>
              </p:nvSpPr>
              <p:spPr>
                <a:xfrm>
                  <a:off x="9324425" y="1399937"/>
                  <a:ext cx="109599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𝑣</m:t>
                        </m:r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13DC807-F8BC-B940-0EFD-B6F5AAEEC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4425" y="1399937"/>
                  <a:ext cx="1095995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4E8FC5C-6124-0F7C-5D41-4EA65D2378F0}"/>
                    </a:ext>
                  </a:extLst>
                </p:cNvPr>
                <p:cNvSpPr txBox="1"/>
                <p:nvPr/>
              </p:nvSpPr>
              <p:spPr>
                <a:xfrm>
                  <a:off x="8980252" y="2079394"/>
                  <a:ext cx="207170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minutes</m:t>
                        </m:r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4E8FC5C-6124-0F7C-5D41-4EA65D237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0252" y="2079394"/>
                  <a:ext cx="2071709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24DC-6CEC-E272-6B05-240C1B7E153A}"/>
                </a:ext>
              </a:extLst>
            </p:cNvPr>
            <p:cNvSpPr txBox="1"/>
            <p:nvPr/>
          </p:nvSpPr>
          <p:spPr>
            <a:xfrm>
              <a:off x="5258656" y="1822083"/>
              <a:ext cx="19245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IL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Stellar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7C366B-33A0-5BC2-D79E-95C2CF42C146}"/>
              </a:ext>
            </a:extLst>
          </p:cNvPr>
          <p:cNvGrpSpPr/>
          <p:nvPr/>
        </p:nvGrpSpPr>
        <p:grpSpPr>
          <a:xfrm>
            <a:off x="3917956" y="2620092"/>
            <a:ext cx="9527644" cy="4857413"/>
            <a:chOff x="3917956" y="2620092"/>
            <a:chExt cx="9527644" cy="48574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CCBD3F-ACFD-6361-BD1F-7C009C9B2AF1}"/>
                </a:ext>
              </a:extLst>
            </p:cNvPr>
            <p:cNvSpPr txBox="1"/>
            <p:nvPr/>
          </p:nvSpPr>
          <p:spPr>
            <a:xfrm>
              <a:off x="5260581" y="4795771"/>
              <a:ext cx="19245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IL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Wind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8E85E53-9363-3044-4F2B-C22518AFA1AA}"/>
                </a:ext>
              </a:extLst>
            </p:cNvPr>
            <p:cNvGrpSpPr/>
            <p:nvPr/>
          </p:nvGrpSpPr>
          <p:grpSpPr>
            <a:xfrm>
              <a:off x="3917956" y="2620092"/>
              <a:ext cx="5040277" cy="4857413"/>
              <a:chOff x="3449716" y="3017845"/>
              <a:chExt cx="5040277" cy="4857413"/>
            </a:xfrm>
          </p:grpSpPr>
          <p:sp>
            <p:nvSpPr>
              <p:cNvPr id="52" name="Block Arc 51">
                <a:extLst>
                  <a:ext uri="{FF2B5EF4-FFF2-40B4-BE49-F238E27FC236}">
                    <a16:creationId xmlns:a16="http://schemas.microsoft.com/office/drawing/2014/main" id="{F3054BE9-2CDD-8C90-4BC7-8A61D4024B04}"/>
                  </a:ext>
                </a:extLst>
              </p:cNvPr>
              <p:cNvSpPr/>
              <p:nvPr/>
            </p:nvSpPr>
            <p:spPr>
              <a:xfrm rot="4208702">
                <a:off x="3541148" y="2926413"/>
                <a:ext cx="4857413" cy="5040277"/>
              </a:xfrm>
              <a:prstGeom prst="blockArc">
                <a:avLst>
                  <a:gd name="adj1" fmla="val 13650704"/>
                  <a:gd name="adj2" fmla="val 335441"/>
                  <a:gd name="adj3" fmla="val 24998"/>
                </a:avLst>
              </a:prstGeom>
              <a:solidFill>
                <a:schemeClr val="accent2">
                  <a:alpha val="48135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EB04589-AF40-9239-4C3D-03383CD898D4}"/>
                  </a:ext>
                </a:extLst>
              </p:cNvPr>
              <p:cNvGrpSpPr/>
              <p:nvPr/>
            </p:nvGrpSpPr>
            <p:grpSpPr>
              <a:xfrm>
                <a:off x="4779152" y="4236661"/>
                <a:ext cx="3690355" cy="2400211"/>
                <a:chOff x="5467384" y="1639035"/>
                <a:chExt cx="4178458" cy="2717674"/>
              </a:xfrm>
            </p:grpSpPr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5DD78084-0C77-3AFE-89B1-967224B5347F}"/>
                    </a:ext>
                  </a:extLst>
                </p:cNvPr>
                <p:cNvSpPr/>
                <p:nvPr/>
              </p:nvSpPr>
              <p:spPr>
                <a:xfrm rot="4708692">
                  <a:off x="5523636" y="1582783"/>
                  <a:ext cx="2717674" cy="2830178"/>
                </a:xfrm>
                <a:prstGeom prst="arc">
                  <a:avLst>
                    <a:gd name="adj1" fmla="val 13020177"/>
                    <a:gd name="adj2" fmla="val 0"/>
                  </a:avLst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2B71E6BF-C01A-8722-A46B-7823368597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1097" y="2920789"/>
                  <a:ext cx="70474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F696D502-CF1E-411A-1C3A-F63CB008C3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19170" y="2520680"/>
                      <a:ext cx="580865" cy="453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𝜏</m:t>
                            </m:r>
                          </m:oMath>
                        </m:oMathPara>
                      </a14:m>
                      <a:endParaRPr lang="en-IL" sz="2000" dirty="0"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F696D502-CF1E-411A-1C3A-F63CB008C3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19170" y="2520680"/>
                      <a:ext cx="580865" cy="45303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B695C904-8DC1-93DE-5C26-D4FB0AC37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0073" y="2920789"/>
                  <a:ext cx="914620" cy="9354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87FF8E3F-0BFD-D51F-4B6A-B266100E29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11585" y="3008952"/>
                      <a:ext cx="580865" cy="453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2000" dirty="0"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87FF8E3F-0BFD-D51F-4B6A-B266100E29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11585" y="3008952"/>
                      <a:ext cx="580865" cy="45303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948172A-AA76-2091-8161-CE6E350C6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3505" y="5368688"/>
                <a:ext cx="16619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97BBCFA8-DB88-3D9E-B01D-FEA9B61F5E7B}"/>
                      </a:ext>
                    </a:extLst>
                  </p:cNvPr>
                  <p:cNvSpPr txBox="1"/>
                  <p:nvPr/>
                </p:nvSpPr>
                <p:spPr>
                  <a:xfrm>
                    <a:off x="6641341" y="4996994"/>
                    <a:ext cx="51301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𝑏𝑟</m:t>
                              </m:r>
                            </m:sub>
                          </m:sSub>
                        </m:oMath>
                      </m:oMathPara>
                    </a14:m>
                    <a:endParaRPr lang="en-IL" sz="2000" dirty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97BBCFA8-DB88-3D9E-B01D-FEA9B61F5E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1341" y="4996994"/>
                    <a:ext cx="513012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439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9441F88-237E-42C7-1895-6781A6412BE7}"/>
                    </a:ext>
                  </a:extLst>
                </p:cNvPr>
                <p:cNvSpPr txBox="1"/>
                <p:nvPr/>
              </p:nvSpPr>
              <p:spPr>
                <a:xfrm>
                  <a:off x="9211936" y="5004826"/>
                  <a:ext cx="1652540" cy="6687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𝑏𝑟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𝑣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days</m:t>
                        </m:r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9441F88-237E-42C7-1895-6781A6412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936" y="5004826"/>
                  <a:ext cx="1652540" cy="668709"/>
                </a:xfrm>
                <a:prstGeom prst="rect">
                  <a:avLst/>
                </a:prstGeom>
                <a:blipFill>
                  <a:blip r:embed="rId11"/>
                  <a:stretch>
                    <a:fillRect b="-188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6B102048-689B-7445-AEEA-E74E42656D5A}"/>
                    </a:ext>
                  </a:extLst>
                </p:cNvPr>
                <p:cNvSpPr txBox="1"/>
                <p:nvPr/>
              </p:nvSpPr>
              <p:spPr>
                <a:xfrm>
                  <a:off x="7239674" y="4137633"/>
                  <a:ext cx="6205926" cy="6194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br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Bright Roman" panose="02000603000000000000" pitchFamily="2" charset="0"/>
                          </a:rPr>
                          <m:t>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IL" sz="2000" dirty="0"/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6B102048-689B-7445-AEEA-E74E42656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674" y="4137633"/>
                  <a:ext cx="6205926" cy="619400"/>
                </a:xfrm>
                <a:prstGeom prst="rect">
                  <a:avLst/>
                </a:prstGeom>
                <a:blipFill>
                  <a:blip r:embed="rId12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1D2FBB2E-6719-4509-45CD-6AAE2907DFC9}"/>
                </a:ext>
              </a:extLst>
            </p:cNvPr>
            <p:cNvSpPr/>
            <p:nvPr/>
          </p:nvSpPr>
          <p:spPr>
            <a:xfrm rot="4708692">
              <a:off x="5013326" y="3290823"/>
              <a:ext cx="3312139" cy="3285449"/>
            </a:xfrm>
            <a:prstGeom prst="arc">
              <a:avLst>
                <a:gd name="adj1" fmla="val 12840196"/>
                <a:gd name="adj2" fmla="val 350583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1BEC1A-55B7-C8BB-EA8E-53B203529620}"/>
                  </a:ext>
                </a:extLst>
              </p:cNvPr>
              <p:cNvSpPr/>
              <p:nvPr/>
            </p:nvSpPr>
            <p:spPr>
              <a:xfrm>
                <a:off x="1093108" y="5673535"/>
                <a:ext cx="2822952" cy="65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1BEC1A-55B7-C8BB-EA8E-53B203529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08" y="5673535"/>
                <a:ext cx="2822952" cy="658194"/>
              </a:xfrm>
              <a:prstGeom prst="rect">
                <a:avLst/>
              </a:prstGeom>
              <a:blipFill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6A2E1241-4C36-61B1-44FE-080A2412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Stellar Wind</a:t>
            </a:r>
          </a:p>
        </p:txBody>
      </p:sp>
    </p:spTree>
    <p:extLst>
      <p:ext uri="{BB962C8B-B14F-4D97-AF65-F5344CB8AC3E}">
        <p14:creationId xmlns:p14="http://schemas.microsoft.com/office/powerpoint/2010/main" val="5190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2F9A8EAB-BD2C-F309-B4D6-85B124064095}"/>
              </a:ext>
            </a:extLst>
          </p:cNvPr>
          <p:cNvSpPr txBox="1"/>
          <p:nvPr/>
        </p:nvSpPr>
        <p:spPr>
          <a:xfrm>
            <a:off x="10118647" y="6308209"/>
            <a:ext cx="5890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L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Katz et al. 2012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D0A6CADE-EC39-6DF5-7BB0-E854A675819F}"/>
              </a:ext>
            </a:extLst>
          </p:cNvPr>
          <p:cNvSpPr txBox="1">
            <a:spLocks/>
          </p:cNvSpPr>
          <p:nvPr/>
        </p:nvSpPr>
        <p:spPr>
          <a:xfrm>
            <a:off x="464925" y="1997420"/>
            <a:ext cx="10515600" cy="953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L" sz="40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8F93A-D27D-3031-FF92-20D68508BB73}"/>
              </a:ext>
            </a:extLst>
          </p:cNvPr>
          <p:cNvSpPr txBox="1"/>
          <p:nvPr/>
        </p:nvSpPr>
        <p:spPr>
          <a:xfrm>
            <a:off x="165696" y="1490633"/>
            <a:ext cx="118606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L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For a sufficiently extended wind, there exists a radius of transition from RMS to different Shock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C66346-2E95-DA2A-2F30-46F14CECAF96}"/>
                  </a:ext>
                </a:extLst>
              </p:cNvPr>
              <p:cNvSpPr txBox="1"/>
              <p:nvPr/>
            </p:nvSpPr>
            <p:spPr>
              <a:xfrm>
                <a:off x="6532979" y="2194008"/>
                <a:ext cx="233397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𝛾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)&lt;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L" sz="20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C66346-2E95-DA2A-2F30-46F14CEC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79" y="2194008"/>
                <a:ext cx="2333970" cy="668516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D78B9-1EC3-40D7-0E72-8FD6735859E2}"/>
                  </a:ext>
                </a:extLst>
              </p:cNvPr>
              <p:cNvSpPr txBox="1"/>
              <p:nvPr/>
            </p:nvSpPr>
            <p:spPr>
              <a:xfrm>
                <a:off x="3110629" y="2167503"/>
                <a:ext cx="3274386" cy="760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max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/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𝑐</m:t>
                      </m:r>
                    </m:oMath>
                  </m:oMathPara>
                </a14:m>
                <a:endParaRPr lang="en-IL" sz="20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D78B9-1EC3-40D7-0E72-8FD673585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29" y="2167503"/>
                <a:ext cx="3274386" cy="760208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D35640-58AA-2B07-0B3C-227A8C6FF72A}"/>
                  </a:ext>
                </a:extLst>
              </p:cNvPr>
              <p:cNvSpPr txBox="1"/>
              <p:nvPr/>
            </p:nvSpPr>
            <p:spPr>
              <a:xfrm>
                <a:off x="1847866" y="3050423"/>
                <a:ext cx="5036983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max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 &lt;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fPr>
                        <m:num>
                          <m:r>
                            <a:rPr lang="he-IL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𝑏𝑟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𝑣</m:t>
                      </m:r>
                    </m:oMath>
                  </m:oMathPara>
                </a14:m>
                <a:endParaRPr lang="en-IL" sz="20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D35640-58AA-2B07-0B3C-227A8C6FF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66" y="3050423"/>
                <a:ext cx="5036983" cy="666529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0FBD4D7-856F-6B55-6FDF-EC2EAE63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Shock Transition</a:t>
            </a:r>
            <a:endParaRPr lang="en-IL" sz="44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71D557-0AFD-FC73-955C-DE1F35A9081E}"/>
              </a:ext>
            </a:extLst>
          </p:cNvPr>
          <p:cNvGrpSpPr/>
          <p:nvPr/>
        </p:nvGrpSpPr>
        <p:grpSpPr>
          <a:xfrm>
            <a:off x="-1927315" y="1893176"/>
            <a:ext cx="5040277" cy="4857413"/>
            <a:chOff x="-2368180" y="1890743"/>
            <a:chExt cx="5040277" cy="48574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14465B-E7B9-77AC-5802-09E6092B2731}"/>
                </a:ext>
              </a:extLst>
            </p:cNvPr>
            <p:cNvGrpSpPr/>
            <p:nvPr/>
          </p:nvGrpSpPr>
          <p:grpSpPr>
            <a:xfrm>
              <a:off x="-2368180" y="1890743"/>
              <a:ext cx="5040277" cy="4857413"/>
              <a:chOff x="3917956" y="2620092"/>
              <a:chExt cx="5040277" cy="485741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EFC74BD-43EB-344E-2FCA-5241D529E1E7}"/>
                  </a:ext>
                </a:extLst>
              </p:cNvPr>
              <p:cNvGrpSpPr/>
              <p:nvPr/>
            </p:nvGrpSpPr>
            <p:grpSpPr>
              <a:xfrm>
                <a:off x="3917956" y="2620092"/>
                <a:ext cx="5040277" cy="4857413"/>
                <a:chOff x="3449716" y="3017845"/>
                <a:chExt cx="5040277" cy="4857413"/>
              </a:xfrm>
            </p:grpSpPr>
            <p:sp>
              <p:nvSpPr>
                <p:cNvPr id="24" name="Block Arc 23">
                  <a:extLst>
                    <a:ext uri="{FF2B5EF4-FFF2-40B4-BE49-F238E27FC236}">
                      <a16:creationId xmlns:a16="http://schemas.microsoft.com/office/drawing/2014/main" id="{3D68ADE2-E7B5-29C5-6711-BE2795FD888A}"/>
                    </a:ext>
                  </a:extLst>
                </p:cNvPr>
                <p:cNvSpPr/>
                <p:nvPr/>
              </p:nvSpPr>
              <p:spPr>
                <a:xfrm rot="4208702">
                  <a:off x="3541148" y="2926413"/>
                  <a:ext cx="4857413" cy="5040277"/>
                </a:xfrm>
                <a:prstGeom prst="blockArc">
                  <a:avLst>
                    <a:gd name="adj1" fmla="val 13650704"/>
                    <a:gd name="adj2" fmla="val 331685"/>
                    <a:gd name="adj3" fmla="val 42581"/>
                  </a:avLst>
                </a:prstGeom>
                <a:solidFill>
                  <a:schemeClr val="accent2">
                    <a:alpha val="48135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 dirty="0">
                    <a:solidFill>
                      <a:schemeClr val="tx1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  <p:sp>
              <p:nvSpPr>
                <p:cNvPr id="36" name="Arc 35">
                  <a:extLst>
                    <a:ext uri="{FF2B5EF4-FFF2-40B4-BE49-F238E27FC236}">
                      <a16:creationId xmlns:a16="http://schemas.microsoft.com/office/drawing/2014/main" id="{1E3FE798-FB88-6C2C-C68A-8EEC478D8787}"/>
                    </a:ext>
                  </a:extLst>
                </p:cNvPr>
                <p:cNvSpPr/>
                <p:nvPr/>
              </p:nvSpPr>
              <p:spPr>
                <a:xfrm rot="4708692">
                  <a:off x="5630914" y="5034079"/>
                  <a:ext cx="753703" cy="784904"/>
                </a:xfrm>
                <a:prstGeom prst="arc">
                  <a:avLst>
                    <a:gd name="adj1" fmla="val 13020177"/>
                    <a:gd name="adj2" fmla="val 191077"/>
                  </a:avLst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L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p:grp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6FC1C257-276D-C5B5-A9CA-FBBDE0AD2FE0}"/>
                  </a:ext>
                </a:extLst>
              </p:cNvPr>
              <p:cNvSpPr/>
              <p:nvPr/>
            </p:nvSpPr>
            <p:spPr>
              <a:xfrm rot="4708692">
                <a:off x="5013326" y="3290823"/>
                <a:ext cx="3312139" cy="3285449"/>
              </a:xfrm>
              <a:prstGeom prst="arc">
                <a:avLst>
                  <a:gd name="adj1" fmla="val 12840196"/>
                  <a:gd name="adj2" fmla="val 350583"/>
                </a:avLst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L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80530BC-0301-1653-F2BA-3EF611383A63}"/>
                    </a:ext>
                  </a:extLst>
                </p:cNvPr>
                <p:cNvSpPr txBox="1"/>
                <p:nvPr/>
              </p:nvSpPr>
              <p:spPr>
                <a:xfrm>
                  <a:off x="838200" y="3546368"/>
                  <a:ext cx="806066" cy="4246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𝛾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80530BC-0301-1653-F2BA-3EF611383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46368"/>
                  <a:ext cx="806066" cy="424603"/>
                </a:xfrm>
                <a:prstGeom prst="rect">
                  <a:avLst/>
                </a:prstGeom>
                <a:blipFill>
                  <a:blip r:embed="rId6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1F1A888-2E77-1176-3FCE-FBDC495E5572}"/>
                </a:ext>
              </a:extLst>
            </p:cNvPr>
            <p:cNvCxnSpPr>
              <a:cxnSpLocks/>
            </p:cNvCxnSpPr>
            <p:nvPr/>
          </p:nvCxnSpPr>
          <p:spPr>
            <a:xfrm>
              <a:off x="2017566" y="4242765"/>
              <a:ext cx="3061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995830E-6BBB-A4DE-7EA0-CAF2390DB53B}"/>
                    </a:ext>
                  </a:extLst>
                </p:cNvPr>
                <p:cNvSpPr txBox="1"/>
                <p:nvPr/>
              </p:nvSpPr>
              <p:spPr>
                <a:xfrm>
                  <a:off x="1759595" y="3899319"/>
                  <a:ext cx="80606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𝑣</m:t>
                        </m:r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995830E-6BBB-A4DE-7EA0-CAF2390DB5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9595" y="3899319"/>
                  <a:ext cx="806066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D2AAAB-EBF6-1D46-44AD-4DA0B85D3A45}"/>
                    </a:ext>
                  </a:extLst>
                </p:cNvPr>
                <p:cNvSpPr txBox="1"/>
                <p:nvPr/>
              </p:nvSpPr>
              <p:spPr>
                <a:xfrm>
                  <a:off x="833303" y="4242765"/>
                  <a:ext cx="80606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D2AAAB-EBF6-1D46-44AD-4DA0B85D3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303" y="4242765"/>
                  <a:ext cx="806066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56CB0B2-4BB9-9F34-28AF-70E67FF2B360}"/>
                  </a:ext>
                </a:extLst>
              </p:cNvPr>
              <p:cNvSpPr txBox="1"/>
              <p:nvPr/>
            </p:nvSpPr>
            <p:spPr>
              <a:xfrm>
                <a:off x="6027003" y="3042251"/>
                <a:ext cx="3760337" cy="718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Bright Roman" panose="02000603000000000000" pitchFamily="2" charset="0"/>
                              <a:cs typeface="CMU Bright Roman" panose="02000603000000000000" pitchFamily="2" charset="0"/>
                            </a:rPr>
                            <m:t>𝛾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)&lt;2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𝜋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br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56CB0B2-4BB9-9F34-28AF-70E67FF2B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003" y="3042251"/>
                <a:ext cx="3760337" cy="7188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05FE419-6256-6899-0539-7FDBE241527F}"/>
              </a:ext>
            </a:extLst>
          </p:cNvPr>
          <p:cNvSpPr txBox="1"/>
          <p:nvPr/>
        </p:nvSpPr>
        <p:spPr>
          <a:xfrm>
            <a:off x="4805265" y="4315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99E021-7ADA-06DD-518F-BD34BB0E9079}"/>
                  </a:ext>
                </a:extLst>
              </p:cNvPr>
              <p:cNvSpPr txBox="1"/>
              <p:nvPr/>
            </p:nvSpPr>
            <p:spPr>
              <a:xfrm>
                <a:off x="3110629" y="5595631"/>
                <a:ext cx="31401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m:t>𝜋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br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/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MU Bright Roman" panose="02000603000000000000" pitchFamily="2" charset="0"/>
                                  <a:cs typeface="CMU Bright Roman" panose="02000603000000000000" pitchFamily="2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m:t>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99E021-7ADA-06DD-518F-BD34BB0E9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29" y="5595631"/>
                <a:ext cx="3140131" cy="727122"/>
              </a:xfrm>
              <a:prstGeom prst="rect">
                <a:avLst/>
              </a:prstGeom>
              <a:blipFill>
                <a:blip r:embed="rId10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344DD07-8031-73A7-FBED-D1F5ABB230B2}"/>
              </a:ext>
            </a:extLst>
          </p:cNvPr>
          <p:cNvGrpSpPr/>
          <p:nvPr/>
        </p:nvGrpSpPr>
        <p:grpSpPr>
          <a:xfrm>
            <a:off x="1581951" y="4091330"/>
            <a:ext cx="9028096" cy="1442188"/>
            <a:chOff x="1581951" y="4091330"/>
            <a:chExt cx="9028096" cy="14421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59161AC-949E-8BD6-792B-658C6BF90724}"/>
                    </a:ext>
                  </a:extLst>
                </p:cNvPr>
                <p:cNvSpPr txBox="1"/>
                <p:nvPr/>
              </p:nvSpPr>
              <p:spPr>
                <a:xfrm>
                  <a:off x="1581951" y="4806396"/>
                  <a:ext cx="9028096" cy="7271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𝑀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~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𝑐𝑜𝑛𝑠𝑡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𝑝</m:t>
                            </m:r>
                          </m:sub>
                        </m:sSub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MU Serif Roman" panose="02000603000000000000" pitchFamily="2" charset="0"/>
                                    <a:cs typeface="CMU Serif Roman" panose="02000603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Serif Roman" panose="02000603000000000000" pitchFamily="2" charset="0"/>
                                    <a:cs typeface="CMU Serif Roman" panose="02000603000000000000" pitchFamily="2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  <a:ea typeface="CMU Serif Roman" panose="02000603000000000000" pitchFamily="2" charset="0"/>
                                    <a:cs typeface="CMU Serif Roman" panose="02000603000000000000" pitchFamily="2" charset="0"/>
                                  </a:rPr>
                                  <m:t>br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𝑣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MU Bright Roman" panose="02000603000000000000" pitchFamily="2" charset="0"/>
                                    <a:cs typeface="CMU Bright Roman" panose="02000603000000000000" pitchFamily="2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Serif Roman" panose="02000603000000000000" pitchFamily="2" charset="0"/>
                                <a:cs typeface="CMU Serif Roman" panose="02000603000000000000" pitchFamily="2" charset="0"/>
                              </a:rPr>
                              <m:t>−2</m:t>
                            </m:r>
                          </m:sup>
                        </m:sSup>
                      </m:oMath>
                    </m:oMathPara>
                  </a14:m>
                  <a:endParaRPr lang="en-IL" sz="200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59161AC-949E-8BD6-792B-658C6BF907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951" y="4806396"/>
                  <a:ext cx="9028096" cy="727122"/>
                </a:xfrm>
                <a:prstGeom prst="rect">
                  <a:avLst/>
                </a:prstGeom>
                <a:blipFill>
                  <a:blip r:embed="rId11"/>
                  <a:stretch>
                    <a:fillRect b="-172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DE5948-FDCC-D286-D830-BA6916A95322}"/>
                </a:ext>
              </a:extLst>
            </p:cNvPr>
            <p:cNvSpPr txBox="1"/>
            <p:nvPr/>
          </p:nvSpPr>
          <p:spPr>
            <a:xfrm>
              <a:off x="3492634" y="4091330"/>
              <a:ext cx="299472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IL" sz="25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Constant mass-loss: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59B3F0-8B2D-1715-D252-6F61C1A51A63}"/>
              </a:ext>
            </a:extLst>
          </p:cNvPr>
          <p:cNvGrpSpPr/>
          <p:nvPr/>
        </p:nvGrpSpPr>
        <p:grpSpPr>
          <a:xfrm>
            <a:off x="9543577" y="2513058"/>
            <a:ext cx="2333969" cy="797475"/>
            <a:chOff x="9543577" y="2513058"/>
            <a:chExt cx="2333969" cy="7974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AD3F386-A689-DF04-EB69-16781B62708E}"/>
                    </a:ext>
                  </a:extLst>
                </p:cNvPr>
                <p:cNvSpPr txBox="1"/>
                <p:nvPr/>
              </p:nvSpPr>
              <p:spPr>
                <a:xfrm>
                  <a:off x="9543577" y="2560817"/>
                  <a:ext cx="2333969" cy="6685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MU Bright Roman" panose="02000603000000000000" pitchFamily="2" charset="0"/>
                            <a:cs typeface="CMU Bright Roman" panose="02000603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  <a:ea typeface="CMU Bright Roman" panose="02000603000000000000" pitchFamily="2" charset="0"/>
                                <a:cs typeface="CMU Bright Roman" panose="02000603000000000000" pitchFamily="2" charset="0"/>
                              </a:rPr>
                              <m:t>br</m:t>
                            </m:r>
                          </m:sub>
                        </m:sSub>
                      </m:oMath>
                    </m:oMathPara>
                  </a14:m>
                  <a:endParaRPr lang="en-IL" sz="2000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AD3F386-A689-DF04-EB69-16781B627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577" y="2560817"/>
                  <a:ext cx="2333969" cy="668516"/>
                </a:xfrm>
                <a:prstGeom prst="rect">
                  <a:avLst/>
                </a:prstGeom>
                <a:blipFill>
                  <a:blip r:embed="rId12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C97A33D-1916-4346-8BBF-D390F56AE883}"/>
                </a:ext>
              </a:extLst>
            </p:cNvPr>
            <p:cNvSpPr/>
            <p:nvPr/>
          </p:nvSpPr>
          <p:spPr>
            <a:xfrm>
              <a:off x="9914774" y="2513058"/>
              <a:ext cx="1962771" cy="7974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6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3" grpId="0"/>
      <p:bldP spid="51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8787</TotalTime>
  <Words>436</Words>
  <Application>Microsoft Macintosh PowerPoint</Application>
  <PresentationFormat>Widescreen</PresentationFormat>
  <Paragraphs>86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CMU Serif Roman</vt:lpstr>
      <vt:lpstr>Office Theme</vt:lpstr>
      <vt:lpstr>PowerPoint Presentation</vt:lpstr>
      <vt:lpstr>SN Lightcurve</vt:lpstr>
      <vt:lpstr>Reminder - Shock Hydrodynamics</vt:lpstr>
      <vt:lpstr>Radiation Mediated Shock (RMS)</vt:lpstr>
      <vt:lpstr>PowerPoint Presentation</vt:lpstr>
      <vt:lpstr>Shock Temperature</vt:lpstr>
      <vt:lpstr>PowerPoint Presentation</vt:lpstr>
      <vt:lpstr>Stellar Wind</vt:lpstr>
      <vt:lpstr>Shock Transition</vt:lpstr>
      <vt:lpstr>PowerPoint Presentation</vt:lpstr>
      <vt:lpstr>Transients Interpreted with Wind Interactions </vt:lpstr>
      <vt:lpstr>ULTRASAT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 Breakout from Stellar Wind</dc:title>
  <dc:creator>Wasserman Tal</dc:creator>
  <cp:lastModifiedBy>Wasserman Tal</cp:lastModifiedBy>
  <cp:revision>73</cp:revision>
  <dcterms:created xsi:type="dcterms:W3CDTF">2022-05-30T08:53:38Z</dcterms:created>
  <dcterms:modified xsi:type="dcterms:W3CDTF">2023-06-06T17:40:36Z</dcterms:modified>
</cp:coreProperties>
</file>