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8"/>
  </p:notesMasterIdLst>
  <p:sldIdLst>
    <p:sldId id="257" r:id="rId3"/>
    <p:sldId id="258" r:id="rId4"/>
    <p:sldId id="260" r:id="rId5"/>
    <p:sldId id="267" r:id="rId6"/>
    <p:sldId id="261" r:id="rId7"/>
    <p:sldId id="275" r:id="rId8"/>
    <p:sldId id="276" r:id="rId9"/>
    <p:sldId id="278" r:id="rId10"/>
    <p:sldId id="259" r:id="rId11"/>
    <p:sldId id="281" r:id="rId12"/>
    <p:sldId id="262" r:id="rId13"/>
    <p:sldId id="263" r:id="rId14"/>
    <p:sldId id="264" r:id="rId15"/>
    <p:sldId id="265" r:id="rId16"/>
    <p:sldId id="270" r:id="rId17"/>
    <p:sldId id="269" r:id="rId18"/>
    <p:sldId id="268" r:id="rId19"/>
    <p:sldId id="273" r:id="rId20"/>
    <p:sldId id="274" r:id="rId21"/>
    <p:sldId id="277" r:id="rId22"/>
    <p:sldId id="282" r:id="rId23"/>
    <p:sldId id="279" r:id="rId24"/>
    <p:sldId id="280" r:id="rId25"/>
    <p:sldId id="271"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56" d="100"/>
          <a:sy n="56" d="100"/>
        </p:scale>
        <p:origin x="130"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8C757D-0440-4BC9-8BF9-5BA9FAB55373}"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C646A2B1-CD3E-4DF1-AFE2-0F51D8F13982}">
      <dgm:prSet/>
      <dgm:spPr/>
      <dgm:t>
        <a:bodyPr/>
        <a:lstStyle/>
        <a:p>
          <a:r>
            <a:rPr lang="en-US" dirty="0"/>
            <a:t>Short Gamma Ray Bursts</a:t>
          </a:r>
        </a:p>
      </dgm:t>
    </dgm:pt>
    <dgm:pt modelId="{05E7E70C-EA89-46F9-82F4-9A4FF0A8D292}" type="parTrans" cxnId="{ED5996B2-9B97-4551-B68E-0028FAA6E564}">
      <dgm:prSet/>
      <dgm:spPr/>
      <dgm:t>
        <a:bodyPr/>
        <a:lstStyle/>
        <a:p>
          <a:endParaRPr lang="en-US"/>
        </a:p>
      </dgm:t>
    </dgm:pt>
    <dgm:pt modelId="{CBA5B881-9F43-489E-B218-7FEE6F024F94}" type="sibTrans" cxnId="{ED5996B2-9B97-4551-B68E-0028FAA6E564}">
      <dgm:prSet/>
      <dgm:spPr/>
      <dgm:t>
        <a:bodyPr/>
        <a:lstStyle/>
        <a:p>
          <a:endParaRPr lang="en-US"/>
        </a:p>
      </dgm:t>
    </dgm:pt>
    <dgm:pt modelId="{C22D9F6C-A02D-404A-A151-F1441B7B4B06}">
      <dgm:prSet/>
      <dgm:spPr/>
      <dgm:t>
        <a:bodyPr/>
        <a:lstStyle/>
        <a:p>
          <a:r>
            <a:rPr lang="en-US" dirty="0"/>
            <a:t>Produced from neutron star mergers</a:t>
          </a:r>
        </a:p>
      </dgm:t>
    </dgm:pt>
    <dgm:pt modelId="{E075BE92-09E2-43AF-B31E-F26C6D1C34CF}" type="parTrans" cxnId="{1512DA0A-984C-411D-9A6A-CB1B9F29D372}">
      <dgm:prSet/>
      <dgm:spPr/>
      <dgm:t>
        <a:bodyPr/>
        <a:lstStyle/>
        <a:p>
          <a:endParaRPr lang="en-US"/>
        </a:p>
      </dgm:t>
    </dgm:pt>
    <dgm:pt modelId="{E8FEB40C-8122-463A-870A-2BD5372F5A60}" type="sibTrans" cxnId="{1512DA0A-984C-411D-9A6A-CB1B9F29D372}">
      <dgm:prSet/>
      <dgm:spPr/>
      <dgm:t>
        <a:bodyPr/>
        <a:lstStyle/>
        <a:p>
          <a:endParaRPr lang="en-US"/>
        </a:p>
      </dgm:t>
    </dgm:pt>
    <dgm:pt modelId="{D631E9BB-0D10-456C-8648-463E6BBD8998}">
      <dgm:prSet/>
      <dgm:spPr/>
      <dgm:t>
        <a:bodyPr/>
        <a:lstStyle/>
        <a:p>
          <a:r>
            <a:rPr lang="en-US" dirty="0"/>
            <a:t>Fast Blue Optical Transients</a:t>
          </a:r>
        </a:p>
      </dgm:t>
    </dgm:pt>
    <dgm:pt modelId="{C35EC85B-AB25-4A7B-BE39-D622460464CA}" type="parTrans" cxnId="{FF0A279F-466F-41F0-90FA-249D56DD1001}">
      <dgm:prSet/>
      <dgm:spPr/>
      <dgm:t>
        <a:bodyPr/>
        <a:lstStyle/>
        <a:p>
          <a:endParaRPr lang="en-US"/>
        </a:p>
      </dgm:t>
    </dgm:pt>
    <dgm:pt modelId="{2023061F-0A98-44B1-A314-1AED8521DE4C}" type="sibTrans" cxnId="{FF0A279F-466F-41F0-90FA-249D56DD1001}">
      <dgm:prSet/>
      <dgm:spPr/>
      <dgm:t>
        <a:bodyPr/>
        <a:lstStyle/>
        <a:p>
          <a:endParaRPr lang="en-US"/>
        </a:p>
      </dgm:t>
    </dgm:pt>
    <dgm:pt modelId="{C00125C6-9AFF-4B6F-98B9-D051A01504CE}">
      <dgm:prSet/>
      <dgm:spPr/>
      <dgm:t>
        <a:bodyPr/>
        <a:lstStyle/>
        <a:p>
          <a:r>
            <a:rPr lang="en-US" dirty="0"/>
            <a:t>We don’t know what these are but they have been observed in mm</a:t>
          </a:r>
        </a:p>
      </dgm:t>
    </dgm:pt>
    <dgm:pt modelId="{5210EBF1-25D8-4C92-A780-0EA59CAD42A9}" type="parTrans" cxnId="{42B9B528-F45C-4AA3-B75B-5DC60043614A}">
      <dgm:prSet/>
      <dgm:spPr/>
      <dgm:t>
        <a:bodyPr/>
        <a:lstStyle/>
        <a:p>
          <a:endParaRPr lang="en-US"/>
        </a:p>
      </dgm:t>
    </dgm:pt>
    <dgm:pt modelId="{BA731D78-4D84-4C4C-97D9-2323A41DD718}" type="sibTrans" cxnId="{42B9B528-F45C-4AA3-B75B-5DC60043614A}">
      <dgm:prSet/>
      <dgm:spPr/>
      <dgm:t>
        <a:bodyPr/>
        <a:lstStyle/>
        <a:p>
          <a:endParaRPr lang="en-US"/>
        </a:p>
      </dgm:t>
    </dgm:pt>
    <dgm:pt modelId="{F119D5A3-B6D0-4AF8-95A4-98E5B90B35A8}">
      <dgm:prSet/>
      <dgm:spPr/>
      <dgm:t>
        <a:bodyPr/>
        <a:lstStyle/>
        <a:p>
          <a:r>
            <a:rPr lang="en-US" dirty="0"/>
            <a:t>NSMs with a Stable Magnetar Remnant</a:t>
          </a:r>
        </a:p>
      </dgm:t>
    </dgm:pt>
    <dgm:pt modelId="{EEA87A6F-C7A7-4CF8-8867-FF720F0B0026}" type="parTrans" cxnId="{FA275D45-33F7-4677-BE3B-59D7BE51FCCB}">
      <dgm:prSet/>
      <dgm:spPr/>
      <dgm:t>
        <a:bodyPr/>
        <a:lstStyle/>
        <a:p>
          <a:endParaRPr lang="en-US"/>
        </a:p>
      </dgm:t>
    </dgm:pt>
    <dgm:pt modelId="{ABC26754-4602-4F4D-A494-B58AE9F79E79}" type="sibTrans" cxnId="{FA275D45-33F7-4677-BE3B-59D7BE51FCCB}">
      <dgm:prSet/>
      <dgm:spPr/>
      <dgm:t>
        <a:bodyPr/>
        <a:lstStyle/>
        <a:p>
          <a:endParaRPr lang="en-US"/>
        </a:p>
      </dgm:t>
    </dgm:pt>
    <dgm:pt modelId="{77F6C6B4-0919-474F-9541-E1DB0146E5C0}">
      <dgm:prSet/>
      <dgm:spPr/>
      <dgm:t>
        <a:bodyPr/>
        <a:lstStyle/>
        <a:p>
          <a:r>
            <a:rPr lang="en-US" dirty="0"/>
            <a:t>Magnetar transfers energy to surrounding merger ejecta</a:t>
          </a:r>
        </a:p>
      </dgm:t>
    </dgm:pt>
    <dgm:pt modelId="{B4B95568-BDF7-41C8-B05E-E9E846E4892C}" type="parTrans" cxnId="{B46DB934-6086-4BC7-8261-43F92EC73641}">
      <dgm:prSet/>
      <dgm:spPr/>
      <dgm:t>
        <a:bodyPr/>
        <a:lstStyle/>
        <a:p>
          <a:endParaRPr lang="en-US"/>
        </a:p>
      </dgm:t>
    </dgm:pt>
    <dgm:pt modelId="{CFB3AFB0-06AE-4135-B8E2-CD9C9179CAEE}" type="sibTrans" cxnId="{B46DB934-6086-4BC7-8261-43F92EC73641}">
      <dgm:prSet/>
      <dgm:spPr/>
      <dgm:t>
        <a:bodyPr/>
        <a:lstStyle/>
        <a:p>
          <a:endParaRPr lang="en-US"/>
        </a:p>
      </dgm:t>
    </dgm:pt>
    <dgm:pt modelId="{FC2C1881-3F21-4D0D-A065-F02C94D5DEA4}">
      <dgm:prSet/>
      <dgm:spPr/>
      <dgm:t>
        <a:bodyPr/>
        <a:lstStyle/>
        <a:p>
          <a:r>
            <a:rPr lang="en-US"/>
            <a:t>Ejecta reaches relativistic speeds, emission peaks in microwave and radio</a:t>
          </a:r>
        </a:p>
      </dgm:t>
    </dgm:pt>
    <dgm:pt modelId="{E98E8BB6-7B7D-415F-80CD-C8881B64C97D}" type="parTrans" cxnId="{E7238E92-80B7-4859-9A37-F0BF90C71E0E}">
      <dgm:prSet/>
      <dgm:spPr/>
      <dgm:t>
        <a:bodyPr/>
        <a:lstStyle/>
        <a:p>
          <a:endParaRPr lang="en-US"/>
        </a:p>
      </dgm:t>
    </dgm:pt>
    <dgm:pt modelId="{9B4025EF-21D9-4275-B90D-C2C5FEAED0C0}" type="sibTrans" cxnId="{E7238E92-80B7-4859-9A37-F0BF90C71E0E}">
      <dgm:prSet/>
      <dgm:spPr/>
      <dgm:t>
        <a:bodyPr/>
        <a:lstStyle/>
        <a:p>
          <a:endParaRPr lang="en-US"/>
        </a:p>
      </dgm:t>
    </dgm:pt>
    <dgm:pt modelId="{96F5F0CA-A087-426A-82E6-7AFFC61A681F}">
      <dgm:prSet/>
      <dgm:spPr/>
      <dgm:t>
        <a:bodyPr/>
        <a:lstStyle/>
        <a:p>
          <a:r>
            <a:rPr lang="en-US"/>
            <a:t>Tidal Disruption Events</a:t>
          </a:r>
        </a:p>
      </dgm:t>
    </dgm:pt>
    <dgm:pt modelId="{3F421620-524B-4312-ADAA-DB192F867E23}" type="parTrans" cxnId="{C1B076B0-A5C5-49EE-BD3B-3AC2688B88ED}">
      <dgm:prSet/>
      <dgm:spPr/>
      <dgm:t>
        <a:bodyPr/>
        <a:lstStyle/>
        <a:p>
          <a:endParaRPr lang="en-US"/>
        </a:p>
      </dgm:t>
    </dgm:pt>
    <dgm:pt modelId="{1CB4171D-14DF-4F4C-8C6D-BC3A08F8C660}" type="sibTrans" cxnId="{C1B076B0-A5C5-49EE-BD3B-3AC2688B88ED}">
      <dgm:prSet/>
      <dgm:spPr/>
      <dgm:t>
        <a:bodyPr/>
        <a:lstStyle/>
        <a:p>
          <a:endParaRPr lang="en-US"/>
        </a:p>
      </dgm:t>
    </dgm:pt>
    <dgm:pt modelId="{C27AB4D0-16DA-4BF8-955C-191D12DF935E}">
      <dgm:prSet/>
      <dgm:spPr/>
      <dgm:t>
        <a:bodyPr/>
        <a:lstStyle/>
        <a:p>
          <a:r>
            <a:rPr lang="en-US"/>
            <a:t>gamma-ray/X-ray transient Sw J1644 +57 </a:t>
          </a:r>
          <a:r>
            <a:rPr lang="en-US">
              <a:sym typeface="Wingdings" panose="05000000000000000000" pitchFamily="2" charset="2"/>
            </a:rPr>
            <a:t></a:t>
          </a:r>
          <a:r>
            <a:rPr lang="en-US"/>
            <a:t> evidence of jets from TDEs</a:t>
          </a:r>
        </a:p>
      </dgm:t>
    </dgm:pt>
    <dgm:pt modelId="{A0ADFBB7-B990-411E-BA91-6EC8BFC8FE63}" type="parTrans" cxnId="{68B49FA0-0573-4C80-A665-78FE6A41CFBE}">
      <dgm:prSet/>
      <dgm:spPr/>
      <dgm:t>
        <a:bodyPr/>
        <a:lstStyle/>
        <a:p>
          <a:endParaRPr lang="en-US"/>
        </a:p>
      </dgm:t>
    </dgm:pt>
    <dgm:pt modelId="{C515DB51-7842-488C-BAC2-21CF61B01E8C}" type="sibTrans" cxnId="{68B49FA0-0573-4C80-A665-78FE6A41CFBE}">
      <dgm:prSet/>
      <dgm:spPr/>
      <dgm:t>
        <a:bodyPr/>
        <a:lstStyle/>
        <a:p>
          <a:endParaRPr lang="en-US"/>
        </a:p>
      </dgm:t>
    </dgm:pt>
    <dgm:pt modelId="{BD0251E4-0E86-420F-9CC7-0E864046FEDD}">
      <dgm:prSet/>
      <dgm:spPr/>
      <dgm:t>
        <a:bodyPr/>
        <a:lstStyle/>
        <a:p>
          <a:r>
            <a:rPr lang="en-US" dirty="0"/>
            <a:t>Long Gamma Ray Bursts</a:t>
          </a:r>
        </a:p>
      </dgm:t>
    </dgm:pt>
    <dgm:pt modelId="{9AF5C6C3-2115-4302-A191-D463DD2A8698}" type="parTrans" cxnId="{6FFEDFF8-122A-46AD-A3F9-3A21271B97BB}">
      <dgm:prSet/>
      <dgm:spPr/>
      <dgm:t>
        <a:bodyPr/>
        <a:lstStyle/>
        <a:p>
          <a:endParaRPr lang="en-US"/>
        </a:p>
      </dgm:t>
    </dgm:pt>
    <dgm:pt modelId="{481FAB68-2D2B-435B-8FB6-0CF22562CB23}" type="sibTrans" cxnId="{6FFEDFF8-122A-46AD-A3F9-3A21271B97BB}">
      <dgm:prSet/>
      <dgm:spPr/>
      <dgm:t>
        <a:bodyPr/>
        <a:lstStyle/>
        <a:p>
          <a:endParaRPr lang="en-US"/>
        </a:p>
      </dgm:t>
    </dgm:pt>
    <dgm:pt modelId="{84F43362-1902-4AE7-B060-FFDF19D32395}">
      <dgm:prSet/>
      <dgm:spPr/>
      <dgm:t>
        <a:bodyPr/>
        <a:lstStyle/>
        <a:p>
          <a:r>
            <a:rPr lang="en-US" dirty="0"/>
            <a:t>Massive star collapses into black hole</a:t>
          </a:r>
        </a:p>
      </dgm:t>
    </dgm:pt>
    <dgm:pt modelId="{A32B9BE1-C28B-4EC4-ABFB-80E6071C9546}" type="parTrans" cxnId="{A6B2C3BD-A5CA-4123-9C8E-371CB0E44FF3}">
      <dgm:prSet/>
      <dgm:spPr/>
      <dgm:t>
        <a:bodyPr/>
        <a:lstStyle/>
        <a:p>
          <a:endParaRPr lang="en-US"/>
        </a:p>
      </dgm:t>
    </dgm:pt>
    <dgm:pt modelId="{3A1BB6AA-26EA-430F-B29F-D4FDF9DD671F}" type="sibTrans" cxnId="{A6B2C3BD-A5CA-4123-9C8E-371CB0E44FF3}">
      <dgm:prSet/>
      <dgm:spPr/>
      <dgm:t>
        <a:bodyPr/>
        <a:lstStyle/>
        <a:p>
          <a:endParaRPr lang="en-US"/>
        </a:p>
      </dgm:t>
    </dgm:pt>
    <dgm:pt modelId="{9066FE2B-3328-4465-91E8-B398E025451A}">
      <dgm:prSet/>
      <dgm:spPr/>
      <dgm:t>
        <a:bodyPr/>
        <a:lstStyle/>
        <a:p>
          <a:r>
            <a:rPr lang="en-US" dirty="0"/>
            <a:t>Fireball model, jets interact with medium producing forward and reverse shocks</a:t>
          </a:r>
        </a:p>
      </dgm:t>
    </dgm:pt>
    <dgm:pt modelId="{70B99A2A-CBA2-409F-9964-43B7097239E8}" type="parTrans" cxnId="{892188C8-C251-4DF6-B485-4ED930741391}">
      <dgm:prSet/>
      <dgm:spPr/>
      <dgm:t>
        <a:bodyPr/>
        <a:lstStyle/>
        <a:p>
          <a:endParaRPr lang="en-US"/>
        </a:p>
      </dgm:t>
    </dgm:pt>
    <dgm:pt modelId="{79734C7F-22B3-43E3-B951-5DF9ED8C2DCC}" type="sibTrans" cxnId="{892188C8-C251-4DF6-B485-4ED930741391}">
      <dgm:prSet/>
      <dgm:spPr/>
      <dgm:t>
        <a:bodyPr/>
        <a:lstStyle/>
        <a:p>
          <a:endParaRPr lang="en-US"/>
        </a:p>
      </dgm:t>
    </dgm:pt>
    <dgm:pt modelId="{EC66EF83-D2D8-4928-BDE4-181A99C6AE88}">
      <dgm:prSet/>
      <dgm:spPr/>
      <dgm:t>
        <a:bodyPr/>
        <a:lstStyle/>
        <a:p>
          <a:r>
            <a:rPr lang="en-US" dirty="0"/>
            <a:t>Unbiased probe of reverse shock</a:t>
          </a:r>
        </a:p>
      </dgm:t>
    </dgm:pt>
    <dgm:pt modelId="{F5266A82-E72A-487B-8751-760FE21F4961}" type="parTrans" cxnId="{8EEEDD05-153B-4CFB-B7D6-E39FEBF62F26}">
      <dgm:prSet/>
      <dgm:spPr/>
      <dgm:t>
        <a:bodyPr/>
        <a:lstStyle/>
        <a:p>
          <a:endParaRPr lang="en-US"/>
        </a:p>
      </dgm:t>
    </dgm:pt>
    <dgm:pt modelId="{57B5C3F2-21A6-4FC4-9C9F-6D7E0B72474E}" type="sibTrans" cxnId="{8EEEDD05-153B-4CFB-B7D6-E39FEBF62F26}">
      <dgm:prSet/>
      <dgm:spPr/>
      <dgm:t>
        <a:bodyPr/>
        <a:lstStyle/>
        <a:p>
          <a:endParaRPr lang="en-US"/>
        </a:p>
      </dgm:t>
    </dgm:pt>
    <dgm:pt modelId="{15649A3A-1EF4-4585-BCCA-EE36313C2772}">
      <dgm:prSet/>
      <dgm:spPr/>
      <dgm:t>
        <a:bodyPr/>
        <a:lstStyle/>
        <a:p>
          <a:r>
            <a:rPr lang="en-US" dirty="0"/>
            <a:t>Synchrotron emission peaks in millimeter in early times</a:t>
          </a:r>
        </a:p>
      </dgm:t>
    </dgm:pt>
    <dgm:pt modelId="{C249DA9A-7A62-4AF1-AD32-9714F4DD79FF}" type="parTrans" cxnId="{C14B3B7E-B112-400A-A269-85ED6B2D66F3}">
      <dgm:prSet/>
      <dgm:spPr/>
      <dgm:t>
        <a:bodyPr/>
        <a:lstStyle/>
        <a:p>
          <a:endParaRPr lang="en-US"/>
        </a:p>
      </dgm:t>
    </dgm:pt>
    <dgm:pt modelId="{BB497606-7B2E-4528-9E46-6BA8185D319C}" type="sibTrans" cxnId="{C14B3B7E-B112-400A-A269-85ED6B2D66F3}">
      <dgm:prSet/>
      <dgm:spPr/>
      <dgm:t>
        <a:bodyPr/>
        <a:lstStyle/>
        <a:p>
          <a:endParaRPr lang="en-US"/>
        </a:p>
      </dgm:t>
    </dgm:pt>
    <dgm:pt modelId="{841151D7-D5EF-4744-949A-545E7A1BE6EA}">
      <dgm:prSet/>
      <dgm:spPr/>
      <dgm:t>
        <a:bodyPr/>
        <a:lstStyle/>
        <a:p>
          <a:r>
            <a:rPr lang="en-US" dirty="0"/>
            <a:t>Emission peaks in early times</a:t>
          </a:r>
        </a:p>
      </dgm:t>
    </dgm:pt>
    <dgm:pt modelId="{A9BCECFF-E719-4EB5-AAAD-949A7F6654B8}" type="parTrans" cxnId="{4D099DCE-B4A2-4928-968D-E765855C12C1}">
      <dgm:prSet/>
      <dgm:spPr/>
      <dgm:t>
        <a:bodyPr/>
        <a:lstStyle/>
        <a:p>
          <a:endParaRPr lang="en-US"/>
        </a:p>
      </dgm:t>
    </dgm:pt>
    <dgm:pt modelId="{7EA6EBAD-0A62-468B-8A92-6B61FA82A50D}" type="sibTrans" cxnId="{4D099DCE-B4A2-4928-968D-E765855C12C1}">
      <dgm:prSet/>
      <dgm:spPr/>
      <dgm:t>
        <a:bodyPr/>
        <a:lstStyle/>
        <a:p>
          <a:endParaRPr lang="en-US"/>
        </a:p>
      </dgm:t>
    </dgm:pt>
    <dgm:pt modelId="{C003A088-1777-4846-BC92-1F22B256CBBD}" type="pres">
      <dgm:prSet presAssocID="{A98C757D-0440-4BC9-8BF9-5BA9FAB55373}" presName="linear" presStyleCnt="0">
        <dgm:presLayoutVars>
          <dgm:dir/>
          <dgm:animLvl val="lvl"/>
          <dgm:resizeHandles val="exact"/>
        </dgm:presLayoutVars>
      </dgm:prSet>
      <dgm:spPr/>
    </dgm:pt>
    <dgm:pt modelId="{6A5DC2B4-305D-4C6E-BE8B-7C1D02E43CAC}" type="pres">
      <dgm:prSet presAssocID="{BD0251E4-0E86-420F-9CC7-0E864046FEDD}" presName="parentLin" presStyleCnt="0"/>
      <dgm:spPr/>
    </dgm:pt>
    <dgm:pt modelId="{46D4D453-2732-4314-B9CC-A1BF6ABA9886}" type="pres">
      <dgm:prSet presAssocID="{BD0251E4-0E86-420F-9CC7-0E864046FEDD}" presName="parentLeftMargin" presStyleLbl="node1" presStyleIdx="0" presStyleCnt="5"/>
      <dgm:spPr/>
    </dgm:pt>
    <dgm:pt modelId="{3B53D868-8D63-4F80-85A2-C9C5526DB072}" type="pres">
      <dgm:prSet presAssocID="{BD0251E4-0E86-420F-9CC7-0E864046FEDD}" presName="parentText" presStyleLbl="node1" presStyleIdx="0" presStyleCnt="5">
        <dgm:presLayoutVars>
          <dgm:chMax val="0"/>
          <dgm:bulletEnabled val="1"/>
        </dgm:presLayoutVars>
      </dgm:prSet>
      <dgm:spPr/>
    </dgm:pt>
    <dgm:pt modelId="{1E6A18BC-2281-4AA1-8D4B-61C3CCB613C6}" type="pres">
      <dgm:prSet presAssocID="{BD0251E4-0E86-420F-9CC7-0E864046FEDD}" presName="negativeSpace" presStyleCnt="0"/>
      <dgm:spPr/>
    </dgm:pt>
    <dgm:pt modelId="{A2454B7F-47AD-4C36-B39E-A7FA705BE10A}" type="pres">
      <dgm:prSet presAssocID="{BD0251E4-0E86-420F-9CC7-0E864046FEDD}" presName="childText" presStyleLbl="conFgAcc1" presStyleIdx="0" presStyleCnt="5">
        <dgm:presLayoutVars>
          <dgm:bulletEnabled val="1"/>
        </dgm:presLayoutVars>
      </dgm:prSet>
      <dgm:spPr/>
    </dgm:pt>
    <dgm:pt modelId="{6C36210C-A05C-4E4F-B962-232D141726E2}" type="pres">
      <dgm:prSet presAssocID="{481FAB68-2D2B-435B-8FB6-0CF22562CB23}" presName="spaceBetweenRectangles" presStyleCnt="0"/>
      <dgm:spPr/>
    </dgm:pt>
    <dgm:pt modelId="{DAFFAD08-82F8-42E9-A440-80CAA27AC8FB}" type="pres">
      <dgm:prSet presAssocID="{C646A2B1-CD3E-4DF1-AFE2-0F51D8F13982}" presName="parentLin" presStyleCnt="0"/>
      <dgm:spPr/>
    </dgm:pt>
    <dgm:pt modelId="{15029935-2A33-4B9F-A6A1-0C6637D1BCDF}" type="pres">
      <dgm:prSet presAssocID="{C646A2B1-CD3E-4DF1-AFE2-0F51D8F13982}" presName="parentLeftMargin" presStyleLbl="node1" presStyleIdx="0" presStyleCnt="5"/>
      <dgm:spPr/>
    </dgm:pt>
    <dgm:pt modelId="{DF5E893C-C114-4248-A642-AFF2D52CA764}" type="pres">
      <dgm:prSet presAssocID="{C646A2B1-CD3E-4DF1-AFE2-0F51D8F13982}" presName="parentText" presStyleLbl="node1" presStyleIdx="1" presStyleCnt="5">
        <dgm:presLayoutVars>
          <dgm:chMax val="0"/>
          <dgm:bulletEnabled val="1"/>
        </dgm:presLayoutVars>
      </dgm:prSet>
      <dgm:spPr/>
    </dgm:pt>
    <dgm:pt modelId="{FC51C603-65BC-4104-9F5A-3FCE38399EE9}" type="pres">
      <dgm:prSet presAssocID="{C646A2B1-CD3E-4DF1-AFE2-0F51D8F13982}" presName="negativeSpace" presStyleCnt="0"/>
      <dgm:spPr/>
    </dgm:pt>
    <dgm:pt modelId="{42AF0DCD-A351-47AB-99A4-788E46A89306}" type="pres">
      <dgm:prSet presAssocID="{C646A2B1-CD3E-4DF1-AFE2-0F51D8F13982}" presName="childText" presStyleLbl="conFgAcc1" presStyleIdx="1" presStyleCnt="5">
        <dgm:presLayoutVars>
          <dgm:bulletEnabled val="1"/>
        </dgm:presLayoutVars>
      </dgm:prSet>
      <dgm:spPr/>
    </dgm:pt>
    <dgm:pt modelId="{71050819-2CD2-41C0-B6C3-B858344EDDD7}" type="pres">
      <dgm:prSet presAssocID="{CBA5B881-9F43-489E-B218-7FEE6F024F94}" presName="spaceBetweenRectangles" presStyleCnt="0"/>
      <dgm:spPr/>
    </dgm:pt>
    <dgm:pt modelId="{3D982A68-DDAB-41E8-B900-FDAA6ADA1B1E}" type="pres">
      <dgm:prSet presAssocID="{D631E9BB-0D10-456C-8648-463E6BBD8998}" presName="parentLin" presStyleCnt="0"/>
      <dgm:spPr/>
    </dgm:pt>
    <dgm:pt modelId="{8E39A895-F0DC-4531-8B09-6990B3A389AE}" type="pres">
      <dgm:prSet presAssocID="{D631E9BB-0D10-456C-8648-463E6BBD8998}" presName="parentLeftMargin" presStyleLbl="node1" presStyleIdx="1" presStyleCnt="5"/>
      <dgm:spPr/>
    </dgm:pt>
    <dgm:pt modelId="{637D84B7-0A84-4FD6-A39D-4F3FF93C435B}" type="pres">
      <dgm:prSet presAssocID="{D631E9BB-0D10-456C-8648-463E6BBD8998}" presName="parentText" presStyleLbl="node1" presStyleIdx="2" presStyleCnt="5">
        <dgm:presLayoutVars>
          <dgm:chMax val="0"/>
          <dgm:bulletEnabled val="1"/>
        </dgm:presLayoutVars>
      </dgm:prSet>
      <dgm:spPr/>
    </dgm:pt>
    <dgm:pt modelId="{399AFCBF-2637-4181-895E-9D44A222A461}" type="pres">
      <dgm:prSet presAssocID="{D631E9BB-0D10-456C-8648-463E6BBD8998}" presName="negativeSpace" presStyleCnt="0"/>
      <dgm:spPr/>
    </dgm:pt>
    <dgm:pt modelId="{D76CB05C-36A5-4275-B22D-644E252F4638}" type="pres">
      <dgm:prSet presAssocID="{D631E9BB-0D10-456C-8648-463E6BBD8998}" presName="childText" presStyleLbl="conFgAcc1" presStyleIdx="2" presStyleCnt="5">
        <dgm:presLayoutVars>
          <dgm:bulletEnabled val="1"/>
        </dgm:presLayoutVars>
      </dgm:prSet>
      <dgm:spPr/>
    </dgm:pt>
    <dgm:pt modelId="{34BB6EBF-4CF1-4056-AD42-9DAB60688812}" type="pres">
      <dgm:prSet presAssocID="{2023061F-0A98-44B1-A314-1AED8521DE4C}" presName="spaceBetweenRectangles" presStyleCnt="0"/>
      <dgm:spPr/>
    </dgm:pt>
    <dgm:pt modelId="{89A00284-F8E7-435D-8764-127BE58EB557}" type="pres">
      <dgm:prSet presAssocID="{F119D5A3-B6D0-4AF8-95A4-98E5B90B35A8}" presName="parentLin" presStyleCnt="0"/>
      <dgm:spPr/>
    </dgm:pt>
    <dgm:pt modelId="{ECF09231-5126-4AE6-A63E-EB244CEF3823}" type="pres">
      <dgm:prSet presAssocID="{F119D5A3-B6D0-4AF8-95A4-98E5B90B35A8}" presName="parentLeftMargin" presStyleLbl="node1" presStyleIdx="2" presStyleCnt="5"/>
      <dgm:spPr/>
    </dgm:pt>
    <dgm:pt modelId="{2AF21997-E8A8-4F18-AD19-B8CDD5082ACA}" type="pres">
      <dgm:prSet presAssocID="{F119D5A3-B6D0-4AF8-95A4-98E5B90B35A8}" presName="parentText" presStyleLbl="node1" presStyleIdx="3" presStyleCnt="5">
        <dgm:presLayoutVars>
          <dgm:chMax val="0"/>
          <dgm:bulletEnabled val="1"/>
        </dgm:presLayoutVars>
      </dgm:prSet>
      <dgm:spPr/>
    </dgm:pt>
    <dgm:pt modelId="{B797C750-FAC2-41DB-B614-FA767941A50E}" type="pres">
      <dgm:prSet presAssocID="{F119D5A3-B6D0-4AF8-95A4-98E5B90B35A8}" presName="negativeSpace" presStyleCnt="0"/>
      <dgm:spPr/>
    </dgm:pt>
    <dgm:pt modelId="{DA0A881B-BC60-4770-BF18-E6DA465F9523}" type="pres">
      <dgm:prSet presAssocID="{F119D5A3-B6D0-4AF8-95A4-98E5B90B35A8}" presName="childText" presStyleLbl="conFgAcc1" presStyleIdx="3" presStyleCnt="5">
        <dgm:presLayoutVars>
          <dgm:bulletEnabled val="1"/>
        </dgm:presLayoutVars>
      </dgm:prSet>
      <dgm:spPr/>
    </dgm:pt>
    <dgm:pt modelId="{B5D029FE-AFCE-4BF7-B723-EA904B041316}" type="pres">
      <dgm:prSet presAssocID="{ABC26754-4602-4F4D-A494-B58AE9F79E79}" presName="spaceBetweenRectangles" presStyleCnt="0"/>
      <dgm:spPr/>
    </dgm:pt>
    <dgm:pt modelId="{7063D9A8-6C7D-41D9-AA72-3862B8C9B311}" type="pres">
      <dgm:prSet presAssocID="{96F5F0CA-A087-426A-82E6-7AFFC61A681F}" presName="parentLin" presStyleCnt="0"/>
      <dgm:spPr/>
    </dgm:pt>
    <dgm:pt modelId="{03A1F26C-8E99-41F1-8E4B-164630081578}" type="pres">
      <dgm:prSet presAssocID="{96F5F0CA-A087-426A-82E6-7AFFC61A681F}" presName="parentLeftMargin" presStyleLbl="node1" presStyleIdx="3" presStyleCnt="5"/>
      <dgm:spPr/>
    </dgm:pt>
    <dgm:pt modelId="{23E086A2-7EE4-481F-930B-50CA21A83F89}" type="pres">
      <dgm:prSet presAssocID="{96F5F0CA-A087-426A-82E6-7AFFC61A681F}" presName="parentText" presStyleLbl="node1" presStyleIdx="4" presStyleCnt="5">
        <dgm:presLayoutVars>
          <dgm:chMax val="0"/>
          <dgm:bulletEnabled val="1"/>
        </dgm:presLayoutVars>
      </dgm:prSet>
      <dgm:spPr/>
    </dgm:pt>
    <dgm:pt modelId="{8447549E-B198-4F95-B3F7-DCB551894563}" type="pres">
      <dgm:prSet presAssocID="{96F5F0CA-A087-426A-82E6-7AFFC61A681F}" presName="negativeSpace" presStyleCnt="0"/>
      <dgm:spPr/>
    </dgm:pt>
    <dgm:pt modelId="{0992B7C0-B84E-4E97-9C3A-E438FF100815}" type="pres">
      <dgm:prSet presAssocID="{96F5F0CA-A087-426A-82E6-7AFFC61A681F}" presName="childText" presStyleLbl="conFgAcc1" presStyleIdx="4" presStyleCnt="5">
        <dgm:presLayoutVars>
          <dgm:bulletEnabled val="1"/>
        </dgm:presLayoutVars>
      </dgm:prSet>
      <dgm:spPr/>
    </dgm:pt>
  </dgm:ptLst>
  <dgm:cxnLst>
    <dgm:cxn modelId="{8EEEDD05-153B-4CFB-B7D6-E39FEBF62F26}" srcId="{BD0251E4-0E86-420F-9CC7-0E864046FEDD}" destId="{EC66EF83-D2D8-4928-BDE4-181A99C6AE88}" srcOrd="2" destOrd="0" parTransId="{F5266A82-E72A-487B-8751-760FE21F4961}" sibTransId="{57B5C3F2-21A6-4FC4-9C9F-6D7E0B72474E}"/>
    <dgm:cxn modelId="{35291109-EC06-48EE-BEC8-C705BD01453D}" type="presOf" srcId="{77F6C6B4-0919-474F-9541-E1DB0146E5C0}" destId="{DA0A881B-BC60-4770-BF18-E6DA465F9523}" srcOrd="0" destOrd="0" presId="urn:microsoft.com/office/officeart/2005/8/layout/list1"/>
    <dgm:cxn modelId="{1512DA0A-984C-411D-9A6A-CB1B9F29D372}" srcId="{C646A2B1-CD3E-4DF1-AFE2-0F51D8F13982}" destId="{C22D9F6C-A02D-404A-A151-F1441B7B4B06}" srcOrd="0" destOrd="0" parTransId="{E075BE92-09E2-43AF-B31E-F26C6D1C34CF}" sibTransId="{E8FEB40C-8122-463A-870A-2BD5372F5A60}"/>
    <dgm:cxn modelId="{42B9B528-F45C-4AA3-B75B-5DC60043614A}" srcId="{D631E9BB-0D10-456C-8648-463E6BBD8998}" destId="{C00125C6-9AFF-4B6F-98B9-D051A01504CE}" srcOrd="0" destOrd="0" parTransId="{5210EBF1-25D8-4C92-A780-0EA59CAD42A9}" sibTransId="{BA731D78-4D84-4C4C-97D9-2323A41DD718}"/>
    <dgm:cxn modelId="{B46DB934-6086-4BC7-8261-43F92EC73641}" srcId="{F119D5A3-B6D0-4AF8-95A4-98E5B90B35A8}" destId="{77F6C6B4-0919-474F-9541-E1DB0146E5C0}" srcOrd="0" destOrd="0" parTransId="{B4B95568-BDF7-41C8-B05E-E9E846E4892C}" sibTransId="{CFB3AFB0-06AE-4135-B8E2-CD9C9179CAEE}"/>
    <dgm:cxn modelId="{9A329C3E-60A2-4CF6-BFC4-29B417D7BAC2}" type="presOf" srcId="{A98C757D-0440-4BC9-8BF9-5BA9FAB55373}" destId="{C003A088-1777-4846-BC92-1F22B256CBBD}" srcOrd="0" destOrd="0" presId="urn:microsoft.com/office/officeart/2005/8/layout/list1"/>
    <dgm:cxn modelId="{1F5E655D-0E96-45CE-86C5-BF5412DA17E7}" type="presOf" srcId="{EC66EF83-D2D8-4928-BDE4-181A99C6AE88}" destId="{A2454B7F-47AD-4C36-B39E-A7FA705BE10A}" srcOrd="0" destOrd="2" presId="urn:microsoft.com/office/officeart/2005/8/layout/list1"/>
    <dgm:cxn modelId="{FA275D45-33F7-4677-BE3B-59D7BE51FCCB}" srcId="{A98C757D-0440-4BC9-8BF9-5BA9FAB55373}" destId="{F119D5A3-B6D0-4AF8-95A4-98E5B90B35A8}" srcOrd="3" destOrd="0" parTransId="{EEA87A6F-C7A7-4CF8-8867-FF720F0B0026}" sibTransId="{ABC26754-4602-4F4D-A494-B58AE9F79E79}"/>
    <dgm:cxn modelId="{54EBC566-51DE-4C3A-9723-0BFDAB514251}" type="presOf" srcId="{841151D7-D5EF-4744-949A-545E7A1BE6EA}" destId="{D76CB05C-36A5-4275-B22D-644E252F4638}" srcOrd="0" destOrd="1" presId="urn:microsoft.com/office/officeart/2005/8/layout/list1"/>
    <dgm:cxn modelId="{10DA586D-4ABB-4853-BB27-57D5E5819B88}" type="presOf" srcId="{FC2C1881-3F21-4D0D-A065-F02C94D5DEA4}" destId="{DA0A881B-BC60-4770-BF18-E6DA465F9523}" srcOrd="0" destOrd="1" presId="urn:microsoft.com/office/officeart/2005/8/layout/list1"/>
    <dgm:cxn modelId="{C6ED884F-B4E4-4783-B9F4-C6115F72CC98}" type="presOf" srcId="{C22D9F6C-A02D-404A-A151-F1441B7B4B06}" destId="{42AF0DCD-A351-47AB-99A4-788E46A89306}" srcOrd="0" destOrd="0" presId="urn:microsoft.com/office/officeart/2005/8/layout/list1"/>
    <dgm:cxn modelId="{F48A9455-02F8-46C7-8FA2-39AD2D77BD19}" type="presOf" srcId="{BD0251E4-0E86-420F-9CC7-0E864046FEDD}" destId="{3B53D868-8D63-4F80-85A2-C9C5526DB072}" srcOrd="1" destOrd="0" presId="urn:microsoft.com/office/officeart/2005/8/layout/list1"/>
    <dgm:cxn modelId="{D5AB3E76-B2FA-44C6-96D9-0EBBAA8B7554}" type="presOf" srcId="{C27AB4D0-16DA-4BF8-955C-191D12DF935E}" destId="{0992B7C0-B84E-4E97-9C3A-E438FF100815}" srcOrd="0" destOrd="0" presId="urn:microsoft.com/office/officeart/2005/8/layout/list1"/>
    <dgm:cxn modelId="{F807B276-F12E-4B6E-8729-69CA80D7F005}" type="presOf" srcId="{F119D5A3-B6D0-4AF8-95A4-98E5B90B35A8}" destId="{2AF21997-E8A8-4F18-AD19-B8CDD5082ACA}" srcOrd="1" destOrd="0" presId="urn:microsoft.com/office/officeart/2005/8/layout/list1"/>
    <dgm:cxn modelId="{C14B3B7E-B112-400A-A269-85ED6B2D66F3}" srcId="{C646A2B1-CD3E-4DF1-AFE2-0F51D8F13982}" destId="{15649A3A-1EF4-4585-BCCA-EE36313C2772}" srcOrd="1" destOrd="0" parTransId="{C249DA9A-7A62-4AF1-AD32-9714F4DD79FF}" sibTransId="{BB497606-7B2E-4528-9E46-6BA8185D319C}"/>
    <dgm:cxn modelId="{282E2686-124E-47E9-804A-9A6E1A3B54F3}" type="presOf" srcId="{96F5F0CA-A087-426A-82E6-7AFFC61A681F}" destId="{03A1F26C-8E99-41F1-8E4B-164630081578}" srcOrd="0" destOrd="0" presId="urn:microsoft.com/office/officeart/2005/8/layout/list1"/>
    <dgm:cxn modelId="{F0161591-ED6D-4619-BDA6-8FEE458E0CBB}" type="presOf" srcId="{9066FE2B-3328-4465-91E8-B398E025451A}" destId="{A2454B7F-47AD-4C36-B39E-A7FA705BE10A}" srcOrd="0" destOrd="1" presId="urn:microsoft.com/office/officeart/2005/8/layout/list1"/>
    <dgm:cxn modelId="{E7238E92-80B7-4859-9A37-F0BF90C71E0E}" srcId="{F119D5A3-B6D0-4AF8-95A4-98E5B90B35A8}" destId="{FC2C1881-3F21-4D0D-A065-F02C94D5DEA4}" srcOrd="1" destOrd="0" parTransId="{E98E8BB6-7B7D-415F-80CD-C8881B64C97D}" sibTransId="{9B4025EF-21D9-4275-B90D-C2C5FEAED0C0}"/>
    <dgm:cxn modelId="{5A70009E-891B-48A5-83B2-854BAA4EAE3F}" type="presOf" srcId="{96F5F0CA-A087-426A-82E6-7AFFC61A681F}" destId="{23E086A2-7EE4-481F-930B-50CA21A83F89}" srcOrd="1" destOrd="0" presId="urn:microsoft.com/office/officeart/2005/8/layout/list1"/>
    <dgm:cxn modelId="{FF0A279F-466F-41F0-90FA-249D56DD1001}" srcId="{A98C757D-0440-4BC9-8BF9-5BA9FAB55373}" destId="{D631E9BB-0D10-456C-8648-463E6BBD8998}" srcOrd="2" destOrd="0" parTransId="{C35EC85B-AB25-4A7B-BE39-D622460464CA}" sibTransId="{2023061F-0A98-44B1-A314-1AED8521DE4C}"/>
    <dgm:cxn modelId="{68B49FA0-0573-4C80-A665-78FE6A41CFBE}" srcId="{96F5F0CA-A087-426A-82E6-7AFFC61A681F}" destId="{C27AB4D0-16DA-4BF8-955C-191D12DF935E}" srcOrd="0" destOrd="0" parTransId="{A0ADFBB7-B990-411E-BA91-6EC8BFC8FE63}" sibTransId="{C515DB51-7842-488C-BAC2-21CF61B01E8C}"/>
    <dgm:cxn modelId="{00FD42A1-2190-45BC-91FA-0FBDBD881A76}" type="presOf" srcId="{D631E9BB-0D10-456C-8648-463E6BBD8998}" destId="{8E39A895-F0DC-4531-8B09-6990B3A389AE}" srcOrd="0" destOrd="0" presId="urn:microsoft.com/office/officeart/2005/8/layout/list1"/>
    <dgm:cxn modelId="{70AD5CA4-C8D8-42D6-80D0-CABF303EC3A4}" type="presOf" srcId="{C646A2B1-CD3E-4DF1-AFE2-0F51D8F13982}" destId="{15029935-2A33-4B9F-A6A1-0C6637D1BCDF}" srcOrd="0" destOrd="0" presId="urn:microsoft.com/office/officeart/2005/8/layout/list1"/>
    <dgm:cxn modelId="{DF8E79A7-EB6F-428D-B63B-8D482A60C8C9}" type="presOf" srcId="{BD0251E4-0E86-420F-9CC7-0E864046FEDD}" destId="{46D4D453-2732-4314-B9CC-A1BF6ABA9886}" srcOrd="0" destOrd="0" presId="urn:microsoft.com/office/officeart/2005/8/layout/list1"/>
    <dgm:cxn modelId="{C1B076B0-A5C5-49EE-BD3B-3AC2688B88ED}" srcId="{A98C757D-0440-4BC9-8BF9-5BA9FAB55373}" destId="{96F5F0CA-A087-426A-82E6-7AFFC61A681F}" srcOrd="4" destOrd="0" parTransId="{3F421620-524B-4312-ADAA-DB192F867E23}" sibTransId="{1CB4171D-14DF-4F4C-8C6D-BC3A08F8C660}"/>
    <dgm:cxn modelId="{ED5996B2-9B97-4551-B68E-0028FAA6E564}" srcId="{A98C757D-0440-4BC9-8BF9-5BA9FAB55373}" destId="{C646A2B1-CD3E-4DF1-AFE2-0F51D8F13982}" srcOrd="1" destOrd="0" parTransId="{05E7E70C-EA89-46F9-82F4-9A4FF0A8D292}" sibTransId="{CBA5B881-9F43-489E-B218-7FEE6F024F94}"/>
    <dgm:cxn modelId="{A6B2C3BD-A5CA-4123-9C8E-371CB0E44FF3}" srcId="{BD0251E4-0E86-420F-9CC7-0E864046FEDD}" destId="{84F43362-1902-4AE7-B060-FFDF19D32395}" srcOrd="0" destOrd="0" parTransId="{A32B9BE1-C28B-4EC4-ABFB-80E6071C9546}" sibTransId="{3A1BB6AA-26EA-430F-B29F-D4FDF9DD671F}"/>
    <dgm:cxn modelId="{892188C8-C251-4DF6-B485-4ED930741391}" srcId="{BD0251E4-0E86-420F-9CC7-0E864046FEDD}" destId="{9066FE2B-3328-4465-91E8-B398E025451A}" srcOrd="1" destOrd="0" parTransId="{70B99A2A-CBA2-409F-9964-43B7097239E8}" sibTransId="{79734C7F-22B3-43E3-B951-5DF9ED8C2DCC}"/>
    <dgm:cxn modelId="{8B2D8BCA-C804-4171-87A2-1BD573CECAD8}" type="presOf" srcId="{84F43362-1902-4AE7-B060-FFDF19D32395}" destId="{A2454B7F-47AD-4C36-B39E-A7FA705BE10A}" srcOrd="0" destOrd="0" presId="urn:microsoft.com/office/officeart/2005/8/layout/list1"/>
    <dgm:cxn modelId="{4D099DCE-B4A2-4928-968D-E765855C12C1}" srcId="{D631E9BB-0D10-456C-8648-463E6BBD8998}" destId="{841151D7-D5EF-4744-949A-545E7A1BE6EA}" srcOrd="1" destOrd="0" parTransId="{A9BCECFF-E719-4EB5-AAAD-949A7F6654B8}" sibTransId="{7EA6EBAD-0A62-468B-8A92-6B61FA82A50D}"/>
    <dgm:cxn modelId="{802BAFD7-4D4F-4A69-BFDD-187B127C4689}" type="presOf" srcId="{C00125C6-9AFF-4B6F-98B9-D051A01504CE}" destId="{D76CB05C-36A5-4275-B22D-644E252F4638}" srcOrd="0" destOrd="0" presId="urn:microsoft.com/office/officeart/2005/8/layout/list1"/>
    <dgm:cxn modelId="{920182DB-1019-4F82-991D-133B391558F2}" type="presOf" srcId="{F119D5A3-B6D0-4AF8-95A4-98E5B90B35A8}" destId="{ECF09231-5126-4AE6-A63E-EB244CEF3823}" srcOrd="0" destOrd="0" presId="urn:microsoft.com/office/officeart/2005/8/layout/list1"/>
    <dgm:cxn modelId="{BDC603DC-FFCC-4F70-BBCE-94A932E23535}" type="presOf" srcId="{C646A2B1-CD3E-4DF1-AFE2-0F51D8F13982}" destId="{DF5E893C-C114-4248-A642-AFF2D52CA764}" srcOrd="1" destOrd="0" presId="urn:microsoft.com/office/officeart/2005/8/layout/list1"/>
    <dgm:cxn modelId="{66F6A3EA-999E-4A68-86B2-B79012CF65FF}" type="presOf" srcId="{D631E9BB-0D10-456C-8648-463E6BBD8998}" destId="{637D84B7-0A84-4FD6-A39D-4F3FF93C435B}" srcOrd="1" destOrd="0" presId="urn:microsoft.com/office/officeart/2005/8/layout/list1"/>
    <dgm:cxn modelId="{2E764DF3-ACCC-41DF-843F-5AA65E1DB389}" type="presOf" srcId="{15649A3A-1EF4-4585-BCCA-EE36313C2772}" destId="{42AF0DCD-A351-47AB-99A4-788E46A89306}" srcOrd="0" destOrd="1" presId="urn:microsoft.com/office/officeart/2005/8/layout/list1"/>
    <dgm:cxn modelId="{6FFEDFF8-122A-46AD-A3F9-3A21271B97BB}" srcId="{A98C757D-0440-4BC9-8BF9-5BA9FAB55373}" destId="{BD0251E4-0E86-420F-9CC7-0E864046FEDD}" srcOrd="0" destOrd="0" parTransId="{9AF5C6C3-2115-4302-A191-D463DD2A8698}" sibTransId="{481FAB68-2D2B-435B-8FB6-0CF22562CB23}"/>
    <dgm:cxn modelId="{F579853D-9C76-47C3-B387-83420B0C6478}" type="presParOf" srcId="{C003A088-1777-4846-BC92-1F22B256CBBD}" destId="{6A5DC2B4-305D-4C6E-BE8B-7C1D02E43CAC}" srcOrd="0" destOrd="0" presId="urn:microsoft.com/office/officeart/2005/8/layout/list1"/>
    <dgm:cxn modelId="{3B56934A-A928-489D-9F5D-C2797306AC17}" type="presParOf" srcId="{6A5DC2B4-305D-4C6E-BE8B-7C1D02E43CAC}" destId="{46D4D453-2732-4314-B9CC-A1BF6ABA9886}" srcOrd="0" destOrd="0" presId="urn:microsoft.com/office/officeart/2005/8/layout/list1"/>
    <dgm:cxn modelId="{0729F952-52F9-43A6-81E8-9539F452CA96}" type="presParOf" srcId="{6A5DC2B4-305D-4C6E-BE8B-7C1D02E43CAC}" destId="{3B53D868-8D63-4F80-85A2-C9C5526DB072}" srcOrd="1" destOrd="0" presId="urn:microsoft.com/office/officeart/2005/8/layout/list1"/>
    <dgm:cxn modelId="{10084DD6-0B51-488E-960A-E6137C0E4984}" type="presParOf" srcId="{C003A088-1777-4846-BC92-1F22B256CBBD}" destId="{1E6A18BC-2281-4AA1-8D4B-61C3CCB613C6}" srcOrd="1" destOrd="0" presId="urn:microsoft.com/office/officeart/2005/8/layout/list1"/>
    <dgm:cxn modelId="{4A936D9A-7C77-46EC-AEBE-07C8E50137E8}" type="presParOf" srcId="{C003A088-1777-4846-BC92-1F22B256CBBD}" destId="{A2454B7F-47AD-4C36-B39E-A7FA705BE10A}" srcOrd="2" destOrd="0" presId="urn:microsoft.com/office/officeart/2005/8/layout/list1"/>
    <dgm:cxn modelId="{2CD37526-B65A-465A-9372-60999817679F}" type="presParOf" srcId="{C003A088-1777-4846-BC92-1F22B256CBBD}" destId="{6C36210C-A05C-4E4F-B962-232D141726E2}" srcOrd="3" destOrd="0" presId="urn:microsoft.com/office/officeart/2005/8/layout/list1"/>
    <dgm:cxn modelId="{A790ED06-9753-4CF3-BE4E-C1426813AFDE}" type="presParOf" srcId="{C003A088-1777-4846-BC92-1F22B256CBBD}" destId="{DAFFAD08-82F8-42E9-A440-80CAA27AC8FB}" srcOrd="4" destOrd="0" presId="urn:microsoft.com/office/officeart/2005/8/layout/list1"/>
    <dgm:cxn modelId="{1C55577E-09E6-4DCF-A27C-183B718CF429}" type="presParOf" srcId="{DAFFAD08-82F8-42E9-A440-80CAA27AC8FB}" destId="{15029935-2A33-4B9F-A6A1-0C6637D1BCDF}" srcOrd="0" destOrd="0" presId="urn:microsoft.com/office/officeart/2005/8/layout/list1"/>
    <dgm:cxn modelId="{E2278801-C618-4F45-B639-8CEC92606E20}" type="presParOf" srcId="{DAFFAD08-82F8-42E9-A440-80CAA27AC8FB}" destId="{DF5E893C-C114-4248-A642-AFF2D52CA764}" srcOrd="1" destOrd="0" presId="urn:microsoft.com/office/officeart/2005/8/layout/list1"/>
    <dgm:cxn modelId="{5BB19DF6-BA5B-4904-9D53-A9C9E8EA1392}" type="presParOf" srcId="{C003A088-1777-4846-BC92-1F22B256CBBD}" destId="{FC51C603-65BC-4104-9F5A-3FCE38399EE9}" srcOrd="5" destOrd="0" presId="urn:microsoft.com/office/officeart/2005/8/layout/list1"/>
    <dgm:cxn modelId="{B6D90FF0-FEEB-4E3A-B866-8BBF47887892}" type="presParOf" srcId="{C003A088-1777-4846-BC92-1F22B256CBBD}" destId="{42AF0DCD-A351-47AB-99A4-788E46A89306}" srcOrd="6" destOrd="0" presId="urn:microsoft.com/office/officeart/2005/8/layout/list1"/>
    <dgm:cxn modelId="{DC8D74FD-BA53-4D67-B57B-C2A752D0A757}" type="presParOf" srcId="{C003A088-1777-4846-BC92-1F22B256CBBD}" destId="{71050819-2CD2-41C0-B6C3-B858344EDDD7}" srcOrd="7" destOrd="0" presId="urn:microsoft.com/office/officeart/2005/8/layout/list1"/>
    <dgm:cxn modelId="{1B6F08B3-142E-4133-91E5-5204D360993F}" type="presParOf" srcId="{C003A088-1777-4846-BC92-1F22B256CBBD}" destId="{3D982A68-DDAB-41E8-B900-FDAA6ADA1B1E}" srcOrd="8" destOrd="0" presId="urn:microsoft.com/office/officeart/2005/8/layout/list1"/>
    <dgm:cxn modelId="{D118BA6E-967F-442F-B832-443B523A2DC7}" type="presParOf" srcId="{3D982A68-DDAB-41E8-B900-FDAA6ADA1B1E}" destId="{8E39A895-F0DC-4531-8B09-6990B3A389AE}" srcOrd="0" destOrd="0" presId="urn:microsoft.com/office/officeart/2005/8/layout/list1"/>
    <dgm:cxn modelId="{45AE4121-D857-465A-9CBA-CA326E2CCF50}" type="presParOf" srcId="{3D982A68-DDAB-41E8-B900-FDAA6ADA1B1E}" destId="{637D84B7-0A84-4FD6-A39D-4F3FF93C435B}" srcOrd="1" destOrd="0" presId="urn:microsoft.com/office/officeart/2005/8/layout/list1"/>
    <dgm:cxn modelId="{E27379CD-5B7D-4062-ACAF-F0E3BF08A135}" type="presParOf" srcId="{C003A088-1777-4846-BC92-1F22B256CBBD}" destId="{399AFCBF-2637-4181-895E-9D44A222A461}" srcOrd="9" destOrd="0" presId="urn:microsoft.com/office/officeart/2005/8/layout/list1"/>
    <dgm:cxn modelId="{DAA873AD-A0C4-4C0E-8A49-E7D29AD0082B}" type="presParOf" srcId="{C003A088-1777-4846-BC92-1F22B256CBBD}" destId="{D76CB05C-36A5-4275-B22D-644E252F4638}" srcOrd="10" destOrd="0" presId="urn:microsoft.com/office/officeart/2005/8/layout/list1"/>
    <dgm:cxn modelId="{F5F1FB7A-25D8-4BA2-BB9D-FBF2119BC3FF}" type="presParOf" srcId="{C003A088-1777-4846-BC92-1F22B256CBBD}" destId="{34BB6EBF-4CF1-4056-AD42-9DAB60688812}" srcOrd="11" destOrd="0" presId="urn:microsoft.com/office/officeart/2005/8/layout/list1"/>
    <dgm:cxn modelId="{86867230-622D-402E-B751-4101CD7B6757}" type="presParOf" srcId="{C003A088-1777-4846-BC92-1F22B256CBBD}" destId="{89A00284-F8E7-435D-8764-127BE58EB557}" srcOrd="12" destOrd="0" presId="urn:microsoft.com/office/officeart/2005/8/layout/list1"/>
    <dgm:cxn modelId="{AE55860C-A739-45A6-81BB-C077C8CCE814}" type="presParOf" srcId="{89A00284-F8E7-435D-8764-127BE58EB557}" destId="{ECF09231-5126-4AE6-A63E-EB244CEF3823}" srcOrd="0" destOrd="0" presId="urn:microsoft.com/office/officeart/2005/8/layout/list1"/>
    <dgm:cxn modelId="{31A04404-780F-48F1-A657-BFBB5F647D66}" type="presParOf" srcId="{89A00284-F8E7-435D-8764-127BE58EB557}" destId="{2AF21997-E8A8-4F18-AD19-B8CDD5082ACA}" srcOrd="1" destOrd="0" presId="urn:microsoft.com/office/officeart/2005/8/layout/list1"/>
    <dgm:cxn modelId="{8443135C-3F08-428D-97AC-86477CBB5F91}" type="presParOf" srcId="{C003A088-1777-4846-BC92-1F22B256CBBD}" destId="{B797C750-FAC2-41DB-B614-FA767941A50E}" srcOrd="13" destOrd="0" presId="urn:microsoft.com/office/officeart/2005/8/layout/list1"/>
    <dgm:cxn modelId="{17CE2079-8526-42A1-A985-FE2CDE2092BF}" type="presParOf" srcId="{C003A088-1777-4846-BC92-1F22B256CBBD}" destId="{DA0A881B-BC60-4770-BF18-E6DA465F9523}" srcOrd="14" destOrd="0" presId="urn:microsoft.com/office/officeart/2005/8/layout/list1"/>
    <dgm:cxn modelId="{42534320-95C8-40DF-B371-6FDCE0F35BFC}" type="presParOf" srcId="{C003A088-1777-4846-BC92-1F22B256CBBD}" destId="{B5D029FE-AFCE-4BF7-B723-EA904B041316}" srcOrd="15" destOrd="0" presId="urn:microsoft.com/office/officeart/2005/8/layout/list1"/>
    <dgm:cxn modelId="{E0838066-4BCC-4C79-B344-284987DA22BB}" type="presParOf" srcId="{C003A088-1777-4846-BC92-1F22B256CBBD}" destId="{7063D9A8-6C7D-41D9-AA72-3862B8C9B311}" srcOrd="16" destOrd="0" presId="urn:microsoft.com/office/officeart/2005/8/layout/list1"/>
    <dgm:cxn modelId="{60A3FD0F-95F0-4320-8570-EF5D08A5D2D7}" type="presParOf" srcId="{7063D9A8-6C7D-41D9-AA72-3862B8C9B311}" destId="{03A1F26C-8E99-41F1-8E4B-164630081578}" srcOrd="0" destOrd="0" presId="urn:microsoft.com/office/officeart/2005/8/layout/list1"/>
    <dgm:cxn modelId="{B4C2489E-850F-4E44-9A7F-794914E14E44}" type="presParOf" srcId="{7063D9A8-6C7D-41D9-AA72-3862B8C9B311}" destId="{23E086A2-7EE4-481F-930B-50CA21A83F89}" srcOrd="1" destOrd="0" presId="urn:microsoft.com/office/officeart/2005/8/layout/list1"/>
    <dgm:cxn modelId="{134CA550-4C16-4A1A-9CA8-C38973A10BB5}" type="presParOf" srcId="{C003A088-1777-4846-BC92-1F22B256CBBD}" destId="{8447549E-B198-4F95-B3F7-DCB551894563}" srcOrd="17" destOrd="0" presId="urn:microsoft.com/office/officeart/2005/8/layout/list1"/>
    <dgm:cxn modelId="{C4DAC509-8E97-463C-892C-143F8149BB70}" type="presParOf" srcId="{C003A088-1777-4846-BC92-1F22B256CBBD}" destId="{0992B7C0-B84E-4E97-9C3A-E438FF100815}"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37CCCC-71A8-417F-9ADD-BE3D672CA4BF}" type="doc">
      <dgm:prSet loTypeId="urn:microsoft.com/office/officeart/2016/7/layout/VerticalDownArrowProcess" loCatId="process" qsTypeId="urn:microsoft.com/office/officeart/2005/8/quickstyle/simple4" qsCatId="simple" csTypeId="urn:microsoft.com/office/officeart/2005/8/colors/colorful5" csCatId="colorful" phldr="1"/>
      <dgm:spPr/>
      <dgm:t>
        <a:bodyPr/>
        <a:lstStyle/>
        <a:p>
          <a:endParaRPr lang="en-US"/>
        </a:p>
      </dgm:t>
    </dgm:pt>
    <dgm:pt modelId="{EBEF94CA-047F-4D28-8256-D44D8E3828DD}">
      <dgm:prSet custT="1"/>
      <dgm:spPr>
        <a:xfrm rot="10800000">
          <a:off x="0" y="1940"/>
          <a:ext cx="2588418" cy="879461"/>
        </a:xfrm>
        <a:gradFill rotWithShape="0">
          <a:gsLst>
            <a:gs pos="0">
              <a:srgbClr val="7C7D92">
                <a:hueOff val="6872791"/>
                <a:satOff val="-436"/>
                <a:lumOff val="-3529"/>
                <a:alphaOff val="0"/>
                <a:tint val="96000"/>
                <a:lumMod val="104000"/>
              </a:srgbClr>
            </a:gs>
            <a:gs pos="100000">
              <a:srgbClr val="7C7D92">
                <a:hueOff val="6872791"/>
                <a:satOff val="-436"/>
                <a:lumOff val="-3529"/>
                <a:alphaOff val="0"/>
                <a:shade val="90000"/>
                <a:lumMod val="90000"/>
              </a:srgbClr>
            </a:gs>
          </a:gsLst>
          <a:lin ang="5400000" scaled="0"/>
        </a:gradFill>
        <a:ln w="9525" cap="rnd" cmpd="sng" algn="ctr">
          <a:solidFill>
            <a:srgbClr val="7C7D92">
              <a:hueOff val="6872791"/>
              <a:satOff val="-436"/>
              <a:lumOff val="-3529"/>
              <a:alphaOff val="0"/>
            </a:srgbClr>
          </a:solidFill>
          <a:prstDash val="solid"/>
        </a:ln>
        <a:effectLst>
          <a:outerShdw blurRad="63500" dist="25400" dir="5400000" rotWithShape="0">
            <a:srgbClr val="000000">
              <a:alpha val="60000"/>
            </a:srgbClr>
          </a:outerShdw>
        </a:effectLst>
      </dgm:spPr>
      <dgm:t>
        <a:bodyPr/>
        <a:lstStyle/>
        <a:p>
          <a:pPr>
            <a:buNone/>
          </a:pPr>
          <a:r>
            <a:rPr lang="en-US" sz="2000">
              <a:solidFill>
                <a:sysClr val="window" lastClr="FFFFFF"/>
              </a:solidFill>
              <a:latin typeface="Calisto MT" panose="02040603050505030304"/>
              <a:ea typeface="+mn-ea"/>
              <a:cs typeface="+mn-cs"/>
            </a:rPr>
            <a:t>Initial detection </a:t>
          </a:r>
          <a:endParaRPr lang="en-US" sz="2000" dirty="0">
            <a:solidFill>
              <a:sysClr val="window" lastClr="FFFFFF"/>
            </a:solidFill>
            <a:latin typeface="Calisto MT" panose="02040603050505030304"/>
            <a:ea typeface="+mn-ea"/>
            <a:cs typeface="+mn-cs"/>
          </a:endParaRPr>
        </a:p>
      </dgm:t>
    </dgm:pt>
    <dgm:pt modelId="{36496B77-72DC-4C1D-9280-2410FD88A02F}" type="parTrans" cxnId="{6FEA2533-ED78-48D3-B9D7-6A7AC650B73B}">
      <dgm:prSet/>
      <dgm:spPr/>
      <dgm:t>
        <a:bodyPr/>
        <a:lstStyle/>
        <a:p>
          <a:endParaRPr lang="en-US"/>
        </a:p>
      </dgm:t>
    </dgm:pt>
    <dgm:pt modelId="{A6C390DD-26E2-4342-9790-CDFA8DEE7D9F}" type="sibTrans" cxnId="{6FEA2533-ED78-48D3-B9D7-6A7AC650B73B}">
      <dgm:prSet/>
      <dgm:spPr/>
      <dgm:t>
        <a:bodyPr/>
        <a:lstStyle/>
        <a:p>
          <a:endParaRPr lang="en-US"/>
        </a:p>
      </dgm:t>
    </dgm:pt>
    <dgm:pt modelId="{0EC69AF9-90CC-404A-81D5-2267E82A1211}">
      <dgm:prSet custT="1"/>
      <dgm:spPr>
        <a:xfrm rot="10800000">
          <a:off x="0" y="872824"/>
          <a:ext cx="2588418" cy="879461"/>
        </a:xfrm>
        <a:gradFill rotWithShape="0">
          <a:gsLst>
            <a:gs pos="0">
              <a:srgbClr val="7C7D92">
                <a:hueOff val="5154594"/>
                <a:satOff val="-327"/>
                <a:lumOff val="-2647"/>
                <a:alphaOff val="0"/>
                <a:tint val="96000"/>
                <a:lumMod val="104000"/>
              </a:srgbClr>
            </a:gs>
            <a:gs pos="100000">
              <a:srgbClr val="7C7D92">
                <a:hueOff val="5154594"/>
                <a:satOff val="-327"/>
                <a:lumOff val="-2647"/>
                <a:alphaOff val="0"/>
                <a:shade val="90000"/>
                <a:lumMod val="90000"/>
              </a:srgbClr>
            </a:gs>
          </a:gsLst>
          <a:lin ang="5400000" scaled="0"/>
        </a:gradFill>
        <a:ln w="9525" cap="rnd" cmpd="sng" algn="ctr">
          <a:solidFill>
            <a:srgbClr val="7C7D92">
              <a:hueOff val="5154594"/>
              <a:satOff val="-327"/>
              <a:lumOff val="-2647"/>
              <a:alphaOff val="0"/>
            </a:srgbClr>
          </a:solidFill>
          <a:prstDash val="solid"/>
        </a:ln>
        <a:effectLst>
          <a:outerShdw blurRad="63500" dist="25400" dir="5400000" rotWithShape="0">
            <a:srgbClr val="000000">
              <a:alpha val="60000"/>
            </a:srgbClr>
          </a:outerShdw>
        </a:effectLst>
      </dgm:spPr>
      <dgm:t>
        <a:bodyPr/>
        <a:lstStyle/>
        <a:p>
          <a:pPr>
            <a:buNone/>
          </a:pPr>
          <a:r>
            <a:rPr lang="en-US" sz="2000">
              <a:solidFill>
                <a:sysClr val="window" lastClr="FFFFFF"/>
              </a:solidFill>
              <a:latin typeface="Calisto MT" panose="02040603050505030304"/>
              <a:ea typeface="+mn-ea"/>
              <a:cs typeface="+mn-cs"/>
            </a:rPr>
            <a:t>Array/Frequency</a:t>
          </a:r>
          <a:endParaRPr lang="en-US" sz="2000" dirty="0">
            <a:solidFill>
              <a:sysClr val="window" lastClr="FFFFFF"/>
            </a:solidFill>
            <a:latin typeface="Calisto MT" panose="02040603050505030304"/>
            <a:ea typeface="+mn-ea"/>
            <a:cs typeface="+mn-cs"/>
          </a:endParaRPr>
        </a:p>
      </dgm:t>
    </dgm:pt>
    <dgm:pt modelId="{9A7BFC65-956D-4C90-A6F6-21CECFEC66FF}" type="parTrans" cxnId="{91226A0E-F2E0-4209-93AB-96CA62AF8483}">
      <dgm:prSet/>
      <dgm:spPr/>
      <dgm:t>
        <a:bodyPr/>
        <a:lstStyle/>
        <a:p>
          <a:endParaRPr lang="en-US"/>
        </a:p>
      </dgm:t>
    </dgm:pt>
    <dgm:pt modelId="{B7470B45-5913-47A0-86EF-C073FDE1595F}" type="sibTrans" cxnId="{91226A0E-F2E0-4209-93AB-96CA62AF8483}">
      <dgm:prSet/>
      <dgm:spPr/>
      <dgm:t>
        <a:bodyPr/>
        <a:lstStyle/>
        <a:p>
          <a:endParaRPr lang="en-US"/>
        </a:p>
      </dgm:t>
    </dgm:pt>
    <dgm:pt modelId="{C91E806A-E239-4A82-A9F7-833726B7CB2D}">
      <dgm:prSet custT="1"/>
      <dgm:spPr>
        <a:xfrm>
          <a:off x="2588418" y="872824"/>
          <a:ext cx="7765256" cy="571649"/>
        </a:xfrm>
        <a:solidFill>
          <a:srgbClr val="7C7D92">
            <a:tint val="40000"/>
            <a:alpha val="90000"/>
            <a:hueOff val="5175602"/>
            <a:satOff val="-559"/>
            <a:lumOff val="-551"/>
            <a:alphaOff val="0"/>
          </a:srgbClr>
        </a:solidFill>
        <a:ln w="9525" cap="rnd" cmpd="sng" algn="ctr">
          <a:solidFill>
            <a:srgbClr val="7C7D92">
              <a:tint val="40000"/>
              <a:alpha val="90000"/>
              <a:hueOff val="5175602"/>
              <a:satOff val="-559"/>
              <a:lumOff val="-551"/>
              <a:alphaOff val="0"/>
            </a:srgbClr>
          </a:solidFill>
          <a:prstDash val="solid"/>
        </a:ln>
        <a:effectLst/>
      </dgm:spPr>
      <dgm:t>
        <a:bodyPr/>
        <a:lstStyle/>
        <a:p>
          <a:pPr>
            <a:buNone/>
          </a:pPr>
          <a:r>
            <a:rPr lang="en-US" sz="1600">
              <a:solidFill>
                <a:sysClr val="windowText" lastClr="000000">
                  <a:hueOff val="0"/>
                  <a:satOff val="0"/>
                  <a:lumOff val="0"/>
                  <a:alphaOff val="0"/>
                </a:sysClr>
              </a:solidFill>
              <a:latin typeface="Calisto MT" panose="02040603050505030304"/>
              <a:ea typeface="+mn-ea"/>
              <a:cs typeface="+mn-cs"/>
            </a:rPr>
            <a:t>Require sources appear in at least 2 frequency/array combination</a:t>
          </a:r>
          <a:endParaRPr lang="en-US" sz="1600" dirty="0">
            <a:solidFill>
              <a:sysClr val="windowText" lastClr="000000">
                <a:hueOff val="0"/>
                <a:satOff val="0"/>
                <a:lumOff val="0"/>
                <a:alphaOff val="0"/>
              </a:sysClr>
            </a:solidFill>
            <a:latin typeface="Calisto MT" panose="02040603050505030304"/>
            <a:ea typeface="+mn-ea"/>
            <a:cs typeface="+mn-cs"/>
          </a:endParaRPr>
        </a:p>
      </dgm:t>
    </dgm:pt>
    <dgm:pt modelId="{59F58904-2358-4343-8340-E76C650DCE00}" type="parTrans" cxnId="{BB288F5B-D5C7-4715-B92A-549B5327971B}">
      <dgm:prSet/>
      <dgm:spPr/>
      <dgm:t>
        <a:bodyPr/>
        <a:lstStyle/>
        <a:p>
          <a:endParaRPr lang="en-US"/>
        </a:p>
      </dgm:t>
    </dgm:pt>
    <dgm:pt modelId="{8EE8FDE1-ED17-4239-BDC7-E360724B1C3A}" type="sibTrans" cxnId="{BB288F5B-D5C7-4715-B92A-549B5327971B}">
      <dgm:prSet/>
      <dgm:spPr/>
      <dgm:t>
        <a:bodyPr/>
        <a:lstStyle/>
        <a:p>
          <a:endParaRPr lang="en-US"/>
        </a:p>
      </dgm:t>
    </dgm:pt>
    <dgm:pt modelId="{37D0C12C-7FB4-4515-A9EF-B310B6B19ACE}">
      <dgm:prSet custT="1"/>
      <dgm:spPr>
        <a:xfrm rot="10800000">
          <a:off x="0" y="1743707"/>
          <a:ext cx="2588418" cy="879461"/>
        </a:xfrm>
        <a:gradFill rotWithShape="0">
          <a:gsLst>
            <a:gs pos="0">
              <a:srgbClr val="7C7D92">
                <a:hueOff val="3436396"/>
                <a:satOff val="-218"/>
                <a:lumOff val="-1765"/>
                <a:alphaOff val="0"/>
                <a:tint val="96000"/>
                <a:lumMod val="104000"/>
              </a:srgbClr>
            </a:gs>
            <a:gs pos="100000">
              <a:srgbClr val="7C7D92">
                <a:hueOff val="3436396"/>
                <a:satOff val="-218"/>
                <a:lumOff val="-1765"/>
                <a:alphaOff val="0"/>
                <a:shade val="90000"/>
                <a:lumMod val="90000"/>
              </a:srgbClr>
            </a:gs>
          </a:gsLst>
          <a:lin ang="5400000" scaled="0"/>
        </a:gradFill>
        <a:ln w="9525" cap="rnd" cmpd="sng" algn="ctr">
          <a:solidFill>
            <a:srgbClr val="7C7D92">
              <a:hueOff val="3436396"/>
              <a:satOff val="-218"/>
              <a:lumOff val="-1765"/>
              <a:alphaOff val="0"/>
            </a:srgbClr>
          </a:solidFill>
          <a:prstDash val="solid"/>
        </a:ln>
        <a:effectLst>
          <a:outerShdw blurRad="63500" dist="25400" dir="5400000" rotWithShape="0">
            <a:srgbClr val="000000">
              <a:alpha val="60000"/>
            </a:srgbClr>
          </a:outerShdw>
        </a:effectLst>
      </dgm:spPr>
      <dgm:t>
        <a:bodyPr/>
        <a:lstStyle/>
        <a:p>
          <a:pPr>
            <a:buNone/>
          </a:pPr>
          <a:r>
            <a:rPr lang="en-US" sz="2000">
              <a:solidFill>
                <a:sysClr val="window" lastClr="FFFFFF"/>
              </a:solidFill>
              <a:latin typeface="Calisto MT" panose="02040603050505030304"/>
              <a:ea typeface="+mn-ea"/>
              <a:cs typeface="+mn-cs"/>
            </a:rPr>
            <a:t>Geometric cuts</a:t>
          </a:r>
          <a:endParaRPr lang="en-US" sz="2000" dirty="0">
            <a:solidFill>
              <a:sysClr val="window" lastClr="FFFFFF"/>
            </a:solidFill>
            <a:latin typeface="Calisto MT" panose="02040603050505030304"/>
            <a:ea typeface="+mn-ea"/>
            <a:cs typeface="+mn-cs"/>
          </a:endParaRPr>
        </a:p>
      </dgm:t>
    </dgm:pt>
    <dgm:pt modelId="{7EF1BF3E-4988-428D-8BCF-28DBC50ACAB6}" type="parTrans" cxnId="{684F5738-4911-4C6E-9D26-82F1BA6BFF30}">
      <dgm:prSet/>
      <dgm:spPr/>
      <dgm:t>
        <a:bodyPr/>
        <a:lstStyle/>
        <a:p>
          <a:endParaRPr lang="en-US"/>
        </a:p>
      </dgm:t>
    </dgm:pt>
    <dgm:pt modelId="{734E4214-57FA-44CB-A76C-9A6FB1DB70EA}" type="sibTrans" cxnId="{684F5738-4911-4C6E-9D26-82F1BA6BFF30}">
      <dgm:prSet/>
      <dgm:spPr/>
      <dgm:t>
        <a:bodyPr/>
        <a:lstStyle/>
        <a:p>
          <a:endParaRPr lang="en-US"/>
        </a:p>
      </dgm:t>
    </dgm:pt>
    <dgm:pt modelId="{BD34D0C3-BBBF-4479-BB5B-D4E803EDCC5F}">
      <dgm:prSet custT="1"/>
      <dgm:spPr>
        <a:xfrm>
          <a:off x="0" y="3485475"/>
          <a:ext cx="2588418" cy="571821"/>
        </a:xfrm>
        <a:gradFill rotWithShape="0">
          <a:gsLst>
            <a:gs pos="0">
              <a:srgbClr val="7C7D92">
                <a:hueOff val="0"/>
                <a:satOff val="0"/>
                <a:lumOff val="0"/>
                <a:alphaOff val="0"/>
                <a:tint val="96000"/>
                <a:lumMod val="104000"/>
              </a:srgbClr>
            </a:gs>
            <a:gs pos="100000">
              <a:srgbClr val="7C7D92">
                <a:hueOff val="0"/>
                <a:satOff val="0"/>
                <a:lumOff val="0"/>
                <a:alphaOff val="0"/>
                <a:shade val="90000"/>
                <a:lumMod val="90000"/>
              </a:srgbClr>
            </a:gs>
          </a:gsLst>
          <a:lin ang="5400000" scaled="0"/>
        </a:gradFill>
        <a:ln w="9525" cap="rnd" cmpd="sng" algn="ctr">
          <a:solidFill>
            <a:srgbClr val="7C7D92">
              <a:hueOff val="0"/>
              <a:satOff val="0"/>
              <a:lumOff val="0"/>
              <a:alphaOff val="0"/>
            </a:srgbClr>
          </a:solidFill>
          <a:prstDash val="solid"/>
        </a:ln>
        <a:effectLst>
          <a:outerShdw blurRad="63500" dist="25400" dir="5400000" rotWithShape="0">
            <a:srgbClr val="000000">
              <a:alpha val="60000"/>
            </a:srgbClr>
          </a:outerShdw>
        </a:effectLst>
      </dgm:spPr>
      <dgm:t>
        <a:bodyPr/>
        <a:lstStyle/>
        <a:p>
          <a:pPr>
            <a:buNone/>
          </a:pPr>
          <a:r>
            <a:rPr lang="en-US" sz="2000">
              <a:solidFill>
                <a:sysClr val="window" lastClr="FFFFFF"/>
              </a:solidFill>
              <a:latin typeface="Calisto MT" panose="02040603050505030304"/>
              <a:ea typeface="+mn-ea"/>
              <a:cs typeface="+mn-cs"/>
            </a:rPr>
            <a:t>Characterization</a:t>
          </a:r>
          <a:endParaRPr lang="en-US" sz="2000" dirty="0">
            <a:solidFill>
              <a:sysClr val="window" lastClr="FFFFFF"/>
            </a:solidFill>
            <a:latin typeface="Calisto MT" panose="02040603050505030304"/>
            <a:ea typeface="+mn-ea"/>
            <a:cs typeface="+mn-cs"/>
          </a:endParaRPr>
        </a:p>
      </dgm:t>
    </dgm:pt>
    <dgm:pt modelId="{B99B4A3C-595E-4AB8-93C3-AAB45A98E985}" type="parTrans" cxnId="{6A58E64C-21D6-4BEF-B4C5-AF15968179DC}">
      <dgm:prSet/>
      <dgm:spPr/>
      <dgm:t>
        <a:bodyPr/>
        <a:lstStyle/>
        <a:p>
          <a:endParaRPr lang="en-US"/>
        </a:p>
      </dgm:t>
    </dgm:pt>
    <dgm:pt modelId="{2F6C35D2-1C3B-4787-B396-E00DBDCE2362}" type="sibTrans" cxnId="{6A58E64C-21D6-4BEF-B4C5-AF15968179DC}">
      <dgm:prSet/>
      <dgm:spPr/>
      <dgm:t>
        <a:bodyPr/>
        <a:lstStyle/>
        <a:p>
          <a:endParaRPr lang="en-US"/>
        </a:p>
      </dgm:t>
    </dgm:pt>
    <dgm:pt modelId="{A2C7DFD7-647F-4B6C-8F2E-14C9E7F36B75}">
      <dgm:prSet custT="1"/>
      <dgm:spPr>
        <a:xfrm>
          <a:off x="2588418" y="3485475"/>
          <a:ext cx="7765256" cy="571821"/>
        </a:xfrm>
        <a:solidFill>
          <a:srgbClr val="7C7D92">
            <a:tint val="40000"/>
            <a:alpha val="90000"/>
            <a:hueOff val="0"/>
            <a:satOff val="0"/>
            <a:lumOff val="0"/>
            <a:alphaOff val="0"/>
          </a:srgbClr>
        </a:solidFill>
        <a:ln w="9525" cap="rnd" cmpd="sng" algn="ctr">
          <a:solidFill>
            <a:srgbClr val="7C7D92">
              <a:tint val="40000"/>
              <a:alpha val="90000"/>
              <a:hueOff val="0"/>
              <a:satOff val="0"/>
              <a:lumOff val="0"/>
              <a:alphaOff val="0"/>
            </a:srgbClr>
          </a:solidFill>
          <a:prstDash val="solid"/>
        </a:ln>
        <a:effectLst/>
      </dgm:spPr>
      <dgm:t>
        <a:bodyPr/>
        <a:lstStyle/>
        <a:p>
          <a:pPr>
            <a:buNone/>
          </a:pPr>
          <a:r>
            <a:rPr lang="en-US" sz="1600">
              <a:solidFill>
                <a:sysClr val="windowText" lastClr="000000">
                  <a:hueOff val="0"/>
                  <a:satOff val="0"/>
                  <a:lumOff val="0"/>
                  <a:alphaOff val="0"/>
                </a:sysClr>
              </a:solidFill>
              <a:latin typeface="Calisto MT" panose="02040603050505030304"/>
              <a:ea typeface="+mn-ea"/>
              <a:cs typeface="+mn-cs"/>
            </a:rPr>
            <a:t>Search for known counterparts</a:t>
          </a:r>
          <a:endParaRPr lang="en-US" sz="1600" dirty="0">
            <a:solidFill>
              <a:sysClr val="windowText" lastClr="000000">
                <a:hueOff val="0"/>
                <a:satOff val="0"/>
                <a:lumOff val="0"/>
                <a:alphaOff val="0"/>
              </a:sysClr>
            </a:solidFill>
            <a:latin typeface="Calisto MT" panose="02040603050505030304"/>
            <a:ea typeface="+mn-ea"/>
            <a:cs typeface="+mn-cs"/>
          </a:endParaRPr>
        </a:p>
      </dgm:t>
    </dgm:pt>
    <dgm:pt modelId="{6908E618-EF12-4D92-9C34-6FF4D43DCDFD}" type="parTrans" cxnId="{2CF9A41D-5A9C-4D82-911B-119F29235363}">
      <dgm:prSet/>
      <dgm:spPr/>
      <dgm:t>
        <a:bodyPr/>
        <a:lstStyle/>
        <a:p>
          <a:endParaRPr lang="en-US"/>
        </a:p>
      </dgm:t>
    </dgm:pt>
    <dgm:pt modelId="{0DFA1AB7-3032-451C-9CCA-49C5F6089514}" type="sibTrans" cxnId="{2CF9A41D-5A9C-4D82-911B-119F29235363}">
      <dgm:prSet/>
      <dgm:spPr/>
      <dgm:t>
        <a:bodyPr/>
        <a:lstStyle/>
        <a:p>
          <a:endParaRPr lang="en-US"/>
        </a:p>
      </dgm:t>
    </dgm:pt>
    <dgm:pt modelId="{0CA9871B-EE5F-440B-9142-CCFA1F4B431C}">
      <dgm:prSet custT="1"/>
      <dgm:spPr>
        <a:xfrm>
          <a:off x="2588418" y="1940"/>
          <a:ext cx="7765256" cy="571649"/>
        </a:xfrm>
        <a:solidFill>
          <a:srgbClr val="7C7D92">
            <a:tint val="40000"/>
            <a:alpha val="90000"/>
            <a:hueOff val="6900803"/>
            <a:satOff val="-745"/>
            <a:lumOff val="-735"/>
            <a:alphaOff val="0"/>
          </a:srgbClr>
        </a:solidFill>
        <a:ln w="9525" cap="rnd" cmpd="sng" algn="ctr">
          <a:solidFill>
            <a:srgbClr val="7C7D92">
              <a:tint val="40000"/>
              <a:alpha val="90000"/>
              <a:hueOff val="6900803"/>
              <a:satOff val="-745"/>
              <a:lumOff val="-735"/>
              <a:alphaOff val="0"/>
            </a:srgbClr>
          </a:solidFill>
          <a:prstDash val="solid"/>
        </a:ln>
        <a:effectLst/>
      </dgm:spPr>
      <dgm:t>
        <a:bodyPr/>
        <a:lstStyle/>
        <a:p>
          <a:pPr>
            <a:buNone/>
          </a:pPr>
          <a:r>
            <a:rPr lang="en-US" sz="1600" dirty="0">
              <a:solidFill>
                <a:sysClr val="windowText" lastClr="000000">
                  <a:hueOff val="0"/>
                  <a:satOff val="0"/>
                  <a:lumOff val="0"/>
                  <a:alphaOff val="0"/>
                </a:sysClr>
              </a:solidFill>
              <a:latin typeface="Calisto MT" panose="02040603050505030304"/>
              <a:ea typeface="+mn-ea"/>
              <a:cs typeface="+mn-cs"/>
            </a:rPr>
            <a:t>Find pixels with SNR&gt;5 in three day maps</a:t>
          </a:r>
        </a:p>
      </dgm:t>
    </dgm:pt>
    <dgm:pt modelId="{E30C83F5-8CF8-4D49-B101-4AB796DE67F9}" type="parTrans" cxnId="{E88574CE-90E4-4CD9-9C96-9673655DFE2C}">
      <dgm:prSet/>
      <dgm:spPr/>
      <dgm:t>
        <a:bodyPr/>
        <a:lstStyle/>
        <a:p>
          <a:endParaRPr lang="en-US"/>
        </a:p>
      </dgm:t>
    </dgm:pt>
    <dgm:pt modelId="{E04F2F5C-71E1-4E5A-9119-DC7021DE5C8B}" type="sibTrans" cxnId="{E88574CE-90E4-4CD9-9C96-9673655DFE2C}">
      <dgm:prSet/>
      <dgm:spPr/>
      <dgm:t>
        <a:bodyPr/>
        <a:lstStyle/>
        <a:p>
          <a:endParaRPr lang="en-US"/>
        </a:p>
      </dgm:t>
    </dgm:pt>
    <dgm:pt modelId="{98FFE235-A534-475A-BC6B-AF9301750182}">
      <dgm:prSet custT="1"/>
      <dgm:spPr>
        <a:xfrm>
          <a:off x="2588418" y="1743707"/>
          <a:ext cx="7765256" cy="571649"/>
        </a:xfrm>
        <a:solidFill>
          <a:srgbClr val="7C7D92">
            <a:tint val="40000"/>
            <a:alpha val="90000"/>
            <a:hueOff val="3450401"/>
            <a:satOff val="-372"/>
            <a:lumOff val="-367"/>
            <a:alphaOff val="0"/>
          </a:srgbClr>
        </a:solidFill>
        <a:ln w="9525" cap="rnd" cmpd="sng" algn="ctr">
          <a:solidFill>
            <a:srgbClr val="7C7D92">
              <a:tint val="40000"/>
              <a:alpha val="90000"/>
              <a:hueOff val="3450401"/>
              <a:satOff val="-372"/>
              <a:lumOff val="-367"/>
              <a:alphaOff val="0"/>
            </a:srgbClr>
          </a:solidFill>
          <a:prstDash val="solid"/>
        </a:ln>
        <a:effectLst/>
      </dgm:spPr>
      <dgm:t>
        <a:bodyPr/>
        <a:lstStyle/>
        <a:p>
          <a:pPr>
            <a:buNone/>
          </a:pPr>
          <a:r>
            <a:rPr lang="en-US" sz="1600">
              <a:solidFill>
                <a:sysClr val="windowText" lastClr="000000">
                  <a:hueOff val="0"/>
                  <a:satOff val="0"/>
                  <a:lumOff val="0"/>
                  <a:alphaOff val="0"/>
                </a:sysClr>
              </a:solidFill>
              <a:latin typeface="Calisto MT" panose="02040603050505030304"/>
              <a:ea typeface="+mn-ea"/>
              <a:cs typeface="+mn-cs"/>
            </a:rPr>
            <a:t>Edges, clustered sources, zero variance contours</a:t>
          </a:r>
          <a:endParaRPr lang="en-US" sz="1600" dirty="0">
            <a:solidFill>
              <a:sysClr val="windowText" lastClr="000000">
                <a:hueOff val="0"/>
                <a:satOff val="0"/>
                <a:lumOff val="0"/>
                <a:alphaOff val="0"/>
              </a:sysClr>
            </a:solidFill>
            <a:latin typeface="Calisto MT" panose="02040603050505030304"/>
            <a:ea typeface="+mn-ea"/>
            <a:cs typeface="+mn-cs"/>
          </a:endParaRPr>
        </a:p>
      </dgm:t>
    </dgm:pt>
    <dgm:pt modelId="{27E64BF3-6559-42DF-8DF6-5027F2DC5524}" type="parTrans" cxnId="{6F1A25A2-C991-4607-9C3B-D79A08058E05}">
      <dgm:prSet/>
      <dgm:spPr/>
      <dgm:t>
        <a:bodyPr/>
        <a:lstStyle/>
        <a:p>
          <a:endParaRPr lang="en-US"/>
        </a:p>
      </dgm:t>
    </dgm:pt>
    <dgm:pt modelId="{5A358CC6-F8FE-427C-9617-4CA7AC312FC1}" type="sibTrans" cxnId="{6F1A25A2-C991-4607-9C3B-D79A08058E05}">
      <dgm:prSet/>
      <dgm:spPr/>
      <dgm:t>
        <a:bodyPr/>
        <a:lstStyle/>
        <a:p>
          <a:endParaRPr lang="en-US"/>
        </a:p>
      </dgm:t>
    </dgm:pt>
    <dgm:pt modelId="{62D2AD71-AA32-4496-9D22-E7B4B611242F}">
      <dgm:prSet custT="1"/>
      <dgm:spPr>
        <a:xfrm rot="10800000">
          <a:off x="0" y="2614591"/>
          <a:ext cx="2588418" cy="879461"/>
        </a:xfrm>
        <a:gradFill rotWithShape="0">
          <a:gsLst>
            <a:gs pos="0">
              <a:srgbClr val="7C7D92">
                <a:hueOff val="1718198"/>
                <a:satOff val="-109"/>
                <a:lumOff val="-882"/>
                <a:alphaOff val="0"/>
                <a:tint val="96000"/>
                <a:lumMod val="104000"/>
              </a:srgbClr>
            </a:gs>
            <a:gs pos="100000">
              <a:srgbClr val="7C7D92">
                <a:hueOff val="1718198"/>
                <a:satOff val="-109"/>
                <a:lumOff val="-882"/>
                <a:alphaOff val="0"/>
                <a:shade val="90000"/>
                <a:lumMod val="90000"/>
              </a:srgbClr>
            </a:gs>
          </a:gsLst>
          <a:lin ang="5400000" scaled="0"/>
        </a:gradFill>
        <a:ln w="9525" cap="rnd" cmpd="sng" algn="ctr">
          <a:solidFill>
            <a:srgbClr val="7C7D92">
              <a:hueOff val="1718198"/>
              <a:satOff val="-109"/>
              <a:lumOff val="-882"/>
              <a:alphaOff val="0"/>
            </a:srgbClr>
          </a:solidFill>
          <a:prstDash val="solid"/>
        </a:ln>
        <a:effectLst>
          <a:outerShdw blurRad="63500" dist="25400" dir="5400000" rotWithShape="0">
            <a:srgbClr val="000000">
              <a:alpha val="60000"/>
            </a:srgbClr>
          </a:outerShdw>
        </a:effectLst>
      </dgm:spPr>
      <dgm:t>
        <a:bodyPr/>
        <a:lstStyle/>
        <a:p>
          <a:pPr>
            <a:buNone/>
          </a:pPr>
          <a:r>
            <a:rPr lang="en-US" sz="2000">
              <a:solidFill>
                <a:sysClr val="window" lastClr="FFFFFF"/>
              </a:solidFill>
              <a:latin typeface="Calisto MT" panose="02040603050505030304"/>
              <a:ea typeface="+mn-ea"/>
              <a:cs typeface="+mn-cs"/>
            </a:rPr>
            <a:t>Light Curves</a:t>
          </a:r>
          <a:endParaRPr lang="en-US" sz="2000" dirty="0">
            <a:solidFill>
              <a:sysClr val="window" lastClr="FFFFFF"/>
            </a:solidFill>
            <a:latin typeface="Calisto MT" panose="02040603050505030304"/>
            <a:ea typeface="+mn-ea"/>
            <a:cs typeface="+mn-cs"/>
          </a:endParaRPr>
        </a:p>
      </dgm:t>
    </dgm:pt>
    <dgm:pt modelId="{C5E51C81-0DC7-4CD1-96ED-0EBAB232C319}" type="parTrans" cxnId="{38BA4D13-72DD-4AFC-8946-0D62CFB16927}">
      <dgm:prSet/>
      <dgm:spPr/>
      <dgm:t>
        <a:bodyPr/>
        <a:lstStyle/>
        <a:p>
          <a:endParaRPr lang="en-US"/>
        </a:p>
      </dgm:t>
    </dgm:pt>
    <dgm:pt modelId="{1C07D764-F7F0-494E-8B8A-61963D531D05}" type="sibTrans" cxnId="{38BA4D13-72DD-4AFC-8946-0D62CFB16927}">
      <dgm:prSet/>
      <dgm:spPr/>
      <dgm:t>
        <a:bodyPr/>
        <a:lstStyle/>
        <a:p>
          <a:endParaRPr lang="en-US"/>
        </a:p>
      </dgm:t>
    </dgm:pt>
    <dgm:pt modelId="{0A0AC317-24B0-4D86-A84A-1EBAB94D685A}">
      <dgm:prSet custT="1"/>
      <dgm:spPr>
        <a:xfrm>
          <a:off x="2588418" y="2614591"/>
          <a:ext cx="7765256" cy="571649"/>
        </a:xfrm>
        <a:solidFill>
          <a:srgbClr val="7C7D92">
            <a:tint val="40000"/>
            <a:alpha val="90000"/>
            <a:hueOff val="1725201"/>
            <a:satOff val="-186"/>
            <a:lumOff val="-184"/>
            <a:alphaOff val="0"/>
          </a:srgbClr>
        </a:solidFill>
        <a:ln w="9525" cap="rnd" cmpd="sng" algn="ctr">
          <a:solidFill>
            <a:srgbClr val="7C7D92">
              <a:tint val="40000"/>
              <a:alpha val="90000"/>
              <a:hueOff val="1725201"/>
              <a:satOff val="-186"/>
              <a:lumOff val="-184"/>
              <a:alphaOff val="0"/>
            </a:srgbClr>
          </a:solidFill>
          <a:prstDash val="solid"/>
        </a:ln>
        <a:effectLst/>
      </dgm:spPr>
      <dgm:t>
        <a:bodyPr/>
        <a:lstStyle/>
        <a:p>
          <a:pPr>
            <a:buNone/>
          </a:pPr>
          <a:r>
            <a:rPr lang="en-US" sz="1600">
              <a:solidFill>
                <a:sysClr val="windowText" lastClr="000000">
                  <a:hueOff val="0"/>
                  <a:satOff val="0"/>
                  <a:lumOff val="0"/>
                  <a:alphaOff val="0"/>
                </a:sysClr>
              </a:solidFill>
              <a:latin typeface="Calisto MT" panose="02040603050505030304"/>
              <a:ea typeface="+mn-ea"/>
              <a:cs typeface="+mn-cs"/>
            </a:rPr>
            <a:t>Verify transients by inspecting light curve</a:t>
          </a:r>
          <a:endParaRPr lang="en-US" sz="1600" dirty="0">
            <a:solidFill>
              <a:sysClr val="windowText" lastClr="000000">
                <a:hueOff val="0"/>
                <a:satOff val="0"/>
                <a:lumOff val="0"/>
                <a:alphaOff val="0"/>
              </a:sysClr>
            </a:solidFill>
            <a:latin typeface="Calisto MT" panose="02040603050505030304"/>
            <a:ea typeface="+mn-ea"/>
            <a:cs typeface="+mn-cs"/>
          </a:endParaRPr>
        </a:p>
      </dgm:t>
    </dgm:pt>
    <dgm:pt modelId="{E254BA8B-AF82-4625-8A8B-191F55B11659}" type="parTrans" cxnId="{BA54A07E-F03C-4BCC-9D0F-B999E2B5D29A}">
      <dgm:prSet/>
      <dgm:spPr/>
      <dgm:t>
        <a:bodyPr/>
        <a:lstStyle/>
        <a:p>
          <a:endParaRPr lang="en-US"/>
        </a:p>
      </dgm:t>
    </dgm:pt>
    <dgm:pt modelId="{7E446E6F-402B-42C6-BCD8-B974FB2AA25F}" type="sibTrans" cxnId="{BA54A07E-F03C-4BCC-9D0F-B999E2B5D29A}">
      <dgm:prSet/>
      <dgm:spPr/>
      <dgm:t>
        <a:bodyPr/>
        <a:lstStyle/>
        <a:p>
          <a:endParaRPr lang="en-US"/>
        </a:p>
      </dgm:t>
    </dgm:pt>
    <dgm:pt modelId="{E79883D1-0996-4029-89E8-8573AB953B5B}" type="pres">
      <dgm:prSet presAssocID="{F037CCCC-71A8-417F-9ADD-BE3D672CA4BF}" presName="Name0" presStyleCnt="0">
        <dgm:presLayoutVars>
          <dgm:dir/>
          <dgm:animLvl val="lvl"/>
          <dgm:resizeHandles val="exact"/>
        </dgm:presLayoutVars>
      </dgm:prSet>
      <dgm:spPr/>
    </dgm:pt>
    <dgm:pt modelId="{D97C8E23-96F3-4D57-912D-0E2EEEA451B6}" type="pres">
      <dgm:prSet presAssocID="{BD34D0C3-BBBF-4479-BB5B-D4E803EDCC5F}" presName="boxAndChildren" presStyleCnt="0"/>
      <dgm:spPr/>
    </dgm:pt>
    <dgm:pt modelId="{3CBFA99D-3F63-4942-9F11-8F8F2CC0C027}" type="pres">
      <dgm:prSet presAssocID="{BD34D0C3-BBBF-4479-BB5B-D4E803EDCC5F}" presName="parentTextBox" presStyleLbl="alignNode1" presStyleIdx="0" presStyleCnt="5"/>
      <dgm:spPr/>
    </dgm:pt>
    <dgm:pt modelId="{FDB05B94-2FC6-4AC8-85D6-6E636DA138D1}" type="pres">
      <dgm:prSet presAssocID="{BD34D0C3-BBBF-4479-BB5B-D4E803EDCC5F}" presName="descendantBox" presStyleLbl="bgAccFollowNode1" presStyleIdx="0" presStyleCnt="5"/>
      <dgm:spPr/>
    </dgm:pt>
    <dgm:pt modelId="{7D3A58BA-895E-4A84-B246-AC1A25A9B7E3}" type="pres">
      <dgm:prSet presAssocID="{1C07D764-F7F0-494E-8B8A-61963D531D05}" presName="sp" presStyleCnt="0"/>
      <dgm:spPr/>
    </dgm:pt>
    <dgm:pt modelId="{A7B1D1B9-EA05-4ED9-99A8-27404CE9D0CA}" type="pres">
      <dgm:prSet presAssocID="{62D2AD71-AA32-4496-9D22-E7B4B611242F}" presName="arrowAndChildren" presStyleCnt="0"/>
      <dgm:spPr/>
    </dgm:pt>
    <dgm:pt modelId="{39DB64F1-0030-43DB-B5F3-CF1FB28CA595}" type="pres">
      <dgm:prSet presAssocID="{62D2AD71-AA32-4496-9D22-E7B4B611242F}" presName="parentTextArrow" presStyleLbl="node1" presStyleIdx="0" presStyleCnt="0"/>
      <dgm:spPr/>
    </dgm:pt>
    <dgm:pt modelId="{C9E305C9-8D74-4A94-A54A-96C7A5BF896C}" type="pres">
      <dgm:prSet presAssocID="{62D2AD71-AA32-4496-9D22-E7B4B611242F}" presName="arrow" presStyleLbl="alignNode1" presStyleIdx="1" presStyleCnt="5"/>
      <dgm:spPr/>
    </dgm:pt>
    <dgm:pt modelId="{A804F1FE-39C7-4DD1-92E1-3835DEB49456}" type="pres">
      <dgm:prSet presAssocID="{62D2AD71-AA32-4496-9D22-E7B4B611242F}" presName="descendantArrow" presStyleLbl="bgAccFollowNode1" presStyleIdx="1" presStyleCnt="5"/>
      <dgm:spPr/>
    </dgm:pt>
    <dgm:pt modelId="{EF07B2C5-78EA-4829-AAF6-5A029FC25D07}" type="pres">
      <dgm:prSet presAssocID="{734E4214-57FA-44CB-A76C-9A6FB1DB70EA}" presName="sp" presStyleCnt="0"/>
      <dgm:spPr/>
    </dgm:pt>
    <dgm:pt modelId="{E7376223-F2EC-4CCB-AC68-C3332613BC53}" type="pres">
      <dgm:prSet presAssocID="{37D0C12C-7FB4-4515-A9EF-B310B6B19ACE}" presName="arrowAndChildren" presStyleCnt="0"/>
      <dgm:spPr/>
    </dgm:pt>
    <dgm:pt modelId="{193C0E81-E3C3-4F27-B058-A3A1AE2090A1}" type="pres">
      <dgm:prSet presAssocID="{37D0C12C-7FB4-4515-A9EF-B310B6B19ACE}" presName="parentTextArrow" presStyleLbl="node1" presStyleIdx="0" presStyleCnt="0"/>
      <dgm:spPr/>
    </dgm:pt>
    <dgm:pt modelId="{5AFC2EF6-E5E9-4D71-ACEE-320AE73FF739}" type="pres">
      <dgm:prSet presAssocID="{37D0C12C-7FB4-4515-A9EF-B310B6B19ACE}" presName="arrow" presStyleLbl="alignNode1" presStyleIdx="2" presStyleCnt="5"/>
      <dgm:spPr/>
    </dgm:pt>
    <dgm:pt modelId="{694B656C-F5B4-4110-AD92-80597C928F60}" type="pres">
      <dgm:prSet presAssocID="{37D0C12C-7FB4-4515-A9EF-B310B6B19ACE}" presName="descendantArrow" presStyleLbl="bgAccFollowNode1" presStyleIdx="2" presStyleCnt="5"/>
      <dgm:spPr/>
    </dgm:pt>
    <dgm:pt modelId="{93EC6B5D-B358-41D6-AE26-7E00D7584826}" type="pres">
      <dgm:prSet presAssocID="{B7470B45-5913-47A0-86EF-C073FDE1595F}" presName="sp" presStyleCnt="0"/>
      <dgm:spPr/>
    </dgm:pt>
    <dgm:pt modelId="{DDF51CD0-C15E-42E1-B7F0-B3B07E2856EF}" type="pres">
      <dgm:prSet presAssocID="{0EC69AF9-90CC-404A-81D5-2267E82A1211}" presName="arrowAndChildren" presStyleCnt="0"/>
      <dgm:spPr/>
    </dgm:pt>
    <dgm:pt modelId="{F1FF2B1E-27FE-417F-A8D7-4D9F4A447EFB}" type="pres">
      <dgm:prSet presAssocID="{0EC69AF9-90CC-404A-81D5-2267E82A1211}" presName="parentTextArrow" presStyleLbl="node1" presStyleIdx="0" presStyleCnt="0"/>
      <dgm:spPr/>
    </dgm:pt>
    <dgm:pt modelId="{2F00E75E-BBC7-4A9E-A6F1-ADC8D7D27F0F}" type="pres">
      <dgm:prSet presAssocID="{0EC69AF9-90CC-404A-81D5-2267E82A1211}" presName="arrow" presStyleLbl="alignNode1" presStyleIdx="3" presStyleCnt="5"/>
      <dgm:spPr/>
    </dgm:pt>
    <dgm:pt modelId="{D4A6748B-A096-4D26-BE77-9EB5D30DCFDA}" type="pres">
      <dgm:prSet presAssocID="{0EC69AF9-90CC-404A-81D5-2267E82A1211}" presName="descendantArrow" presStyleLbl="bgAccFollowNode1" presStyleIdx="3" presStyleCnt="5"/>
      <dgm:spPr/>
    </dgm:pt>
    <dgm:pt modelId="{35407788-FD87-4A7B-9E3B-DE615590858E}" type="pres">
      <dgm:prSet presAssocID="{A6C390DD-26E2-4342-9790-CDFA8DEE7D9F}" presName="sp" presStyleCnt="0"/>
      <dgm:spPr/>
    </dgm:pt>
    <dgm:pt modelId="{ACD943F0-8F21-438A-9C2D-6E6CA228B27C}" type="pres">
      <dgm:prSet presAssocID="{EBEF94CA-047F-4D28-8256-D44D8E3828DD}" presName="arrowAndChildren" presStyleCnt="0"/>
      <dgm:spPr/>
    </dgm:pt>
    <dgm:pt modelId="{18763C20-2C93-4A24-8787-F476C50F6516}" type="pres">
      <dgm:prSet presAssocID="{EBEF94CA-047F-4D28-8256-D44D8E3828DD}" presName="parentTextArrow" presStyleLbl="node1" presStyleIdx="0" presStyleCnt="0"/>
      <dgm:spPr/>
    </dgm:pt>
    <dgm:pt modelId="{2217D97D-63DC-4E9C-A963-104F5BC1CDE2}" type="pres">
      <dgm:prSet presAssocID="{EBEF94CA-047F-4D28-8256-D44D8E3828DD}" presName="arrow" presStyleLbl="alignNode1" presStyleIdx="4" presStyleCnt="5"/>
      <dgm:spPr/>
    </dgm:pt>
    <dgm:pt modelId="{63543597-6BBA-428B-81C5-FBD9948AE353}" type="pres">
      <dgm:prSet presAssocID="{EBEF94CA-047F-4D28-8256-D44D8E3828DD}" presName="descendantArrow" presStyleLbl="bgAccFollowNode1" presStyleIdx="4" presStyleCnt="5"/>
      <dgm:spPr/>
    </dgm:pt>
  </dgm:ptLst>
  <dgm:cxnLst>
    <dgm:cxn modelId="{91226A0E-F2E0-4209-93AB-96CA62AF8483}" srcId="{F037CCCC-71A8-417F-9ADD-BE3D672CA4BF}" destId="{0EC69AF9-90CC-404A-81D5-2267E82A1211}" srcOrd="1" destOrd="0" parTransId="{9A7BFC65-956D-4C90-A6F6-21CECFEC66FF}" sibTransId="{B7470B45-5913-47A0-86EF-C073FDE1595F}"/>
    <dgm:cxn modelId="{5FA41412-3B05-4B23-83B9-B922A7D0327D}" type="presOf" srcId="{C91E806A-E239-4A82-A9F7-833726B7CB2D}" destId="{D4A6748B-A096-4D26-BE77-9EB5D30DCFDA}" srcOrd="0" destOrd="0" presId="urn:microsoft.com/office/officeart/2016/7/layout/VerticalDownArrowProcess"/>
    <dgm:cxn modelId="{38BA4D13-72DD-4AFC-8946-0D62CFB16927}" srcId="{F037CCCC-71A8-417F-9ADD-BE3D672CA4BF}" destId="{62D2AD71-AA32-4496-9D22-E7B4B611242F}" srcOrd="3" destOrd="0" parTransId="{C5E51C81-0DC7-4CD1-96ED-0EBAB232C319}" sibTransId="{1C07D764-F7F0-494E-8B8A-61963D531D05}"/>
    <dgm:cxn modelId="{2CF9A41D-5A9C-4D82-911B-119F29235363}" srcId="{BD34D0C3-BBBF-4479-BB5B-D4E803EDCC5F}" destId="{A2C7DFD7-647F-4B6C-8F2E-14C9E7F36B75}" srcOrd="0" destOrd="0" parTransId="{6908E618-EF12-4D92-9C34-6FF4D43DCDFD}" sibTransId="{0DFA1AB7-3032-451C-9CCA-49C5F6089514}"/>
    <dgm:cxn modelId="{3B22912C-DA13-47BA-8CA0-5CD79FF2DBA2}" type="presOf" srcId="{EBEF94CA-047F-4D28-8256-D44D8E3828DD}" destId="{2217D97D-63DC-4E9C-A963-104F5BC1CDE2}" srcOrd="1" destOrd="0" presId="urn:microsoft.com/office/officeart/2016/7/layout/VerticalDownArrowProcess"/>
    <dgm:cxn modelId="{6FEA2533-ED78-48D3-B9D7-6A7AC650B73B}" srcId="{F037CCCC-71A8-417F-9ADD-BE3D672CA4BF}" destId="{EBEF94CA-047F-4D28-8256-D44D8E3828DD}" srcOrd="0" destOrd="0" parTransId="{36496B77-72DC-4C1D-9280-2410FD88A02F}" sibTransId="{A6C390DD-26E2-4342-9790-CDFA8DEE7D9F}"/>
    <dgm:cxn modelId="{692BE533-1779-4A13-A2C8-5838A2AFFF7F}" type="presOf" srcId="{0CA9871B-EE5F-440B-9142-CCFA1F4B431C}" destId="{63543597-6BBA-428B-81C5-FBD9948AE353}" srcOrd="0" destOrd="0" presId="urn:microsoft.com/office/officeart/2016/7/layout/VerticalDownArrowProcess"/>
    <dgm:cxn modelId="{684F5738-4911-4C6E-9D26-82F1BA6BFF30}" srcId="{F037CCCC-71A8-417F-9ADD-BE3D672CA4BF}" destId="{37D0C12C-7FB4-4515-A9EF-B310B6B19ACE}" srcOrd="2" destOrd="0" parTransId="{7EF1BF3E-4988-428D-8BCF-28DBC50ACAB6}" sibTransId="{734E4214-57FA-44CB-A76C-9A6FB1DB70EA}"/>
    <dgm:cxn modelId="{BB288F5B-D5C7-4715-B92A-549B5327971B}" srcId="{0EC69AF9-90CC-404A-81D5-2267E82A1211}" destId="{C91E806A-E239-4A82-A9F7-833726B7CB2D}" srcOrd="0" destOrd="0" parTransId="{59F58904-2358-4343-8340-E76C650DCE00}" sibTransId="{8EE8FDE1-ED17-4239-BDC7-E360724B1C3A}"/>
    <dgm:cxn modelId="{0397DC60-A7DC-4411-B3B5-49A3CB7D32C8}" type="presOf" srcId="{62D2AD71-AA32-4496-9D22-E7B4B611242F}" destId="{C9E305C9-8D74-4A94-A54A-96C7A5BF896C}" srcOrd="1" destOrd="0" presId="urn:microsoft.com/office/officeart/2016/7/layout/VerticalDownArrowProcess"/>
    <dgm:cxn modelId="{6A58E64C-21D6-4BEF-B4C5-AF15968179DC}" srcId="{F037CCCC-71A8-417F-9ADD-BE3D672CA4BF}" destId="{BD34D0C3-BBBF-4479-BB5B-D4E803EDCC5F}" srcOrd="4" destOrd="0" parTransId="{B99B4A3C-595E-4AB8-93C3-AAB45A98E985}" sibTransId="{2F6C35D2-1C3B-4787-B396-E00DBDCE2362}"/>
    <dgm:cxn modelId="{BA54A07E-F03C-4BCC-9D0F-B999E2B5D29A}" srcId="{62D2AD71-AA32-4496-9D22-E7B4B611242F}" destId="{0A0AC317-24B0-4D86-A84A-1EBAB94D685A}" srcOrd="0" destOrd="0" parTransId="{E254BA8B-AF82-4625-8A8B-191F55B11659}" sibTransId="{7E446E6F-402B-42C6-BCD8-B974FB2AA25F}"/>
    <dgm:cxn modelId="{C70401A0-7367-459F-B1A1-DC385D88122F}" type="presOf" srcId="{0A0AC317-24B0-4D86-A84A-1EBAB94D685A}" destId="{A804F1FE-39C7-4DD1-92E1-3835DEB49456}" srcOrd="0" destOrd="0" presId="urn:microsoft.com/office/officeart/2016/7/layout/VerticalDownArrowProcess"/>
    <dgm:cxn modelId="{6F1A25A2-C991-4607-9C3B-D79A08058E05}" srcId="{37D0C12C-7FB4-4515-A9EF-B310B6B19ACE}" destId="{98FFE235-A534-475A-BC6B-AF9301750182}" srcOrd="0" destOrd="0" parTransId="{27E64BF3-6559-42DF-8DF6-5027F2DC5524}" sibTransId="{5A358CC6-F8FE-427C-9617-4CA7AC312FC1}"/>
    <dgm:cxn modelId="{77B245A8-885D-4820-BC26-4425D374AEDB}" type="presOf" srcId="{0EC69AF9-90CC-404A-81D5-2267E82A1211}" destId="{2F00E75E-BBC7-4A9E-A6F1-ADC8D7D27F0F}" srcOrd="1" destOrd="0" presId="urn:microsoft.com/office/officeart/2016/7/layout/VerticalDownArrowProcess"/>
    <dgm:cxn modelId="{2F8B70B2-6CA1-4BAE-A120-51667BA2D118}" type="presOf" srcId="{62D2AD71-AA32-4496-9D22-E7B4B611242F}" destId="{39DB64F1-0030-43DB-B5F3-CF1FB28CA595}" srcOrd="0" destOrd="0" presId="urn:microsoft.com/office/officeart/2016/7/layout/VerticalDownArrowProcess"/>
    <dgm:cxn modelId="{2C0616BB-895F-4337-ACB3-DA1EBD120BC7}" type="presOf" srcId="{A2C7DFD7-647F-4B6C-8F2E-14C9E7F36B75}" destId="{FDB05B94-2FC6-4AC8-85D6-6E636DA138D1}" srcOrd="0" destOrd="0" presId="urn:microsoft.com/office/officeart/2016/7/layout/VerticalDownArrowProcess"/>
    <dgm:cxn modelId="{C7B26FC1-06BB-46F5-BFDF-9873A945C909}" type="presOf" srcId="{F037CCCC-71A8-417F-9ADD-BE3D672CA4BF}" destId="{E79883D1-0996-4029-89E8-8573AB953B5B}" srcOrd="0" destOrd="0" presId="urn:microsoft.com/office/officeart/2016/7/layout/VerticalDownArrowProcess"/>
    <dgm:cxn modelId="{452E17C3-7301-4DAD-84A9-14DB7218AB9C}" type="presOf" srcId="{37D0C12C-7FB4-4515-A9EF-B310B6B19ACE}" destId="{193C0E81-E3C3-4F27-B058-A3A1AE2090A1}" srcOrd="0" destOrd="0" presId="urn:microsoft.com/office/officeart/2016/7/layout/VerticalDownArrowProcess"/>
    <dgm:cxn modelId="{FE3A4DC3-4FF5-4AE1-8590-C22A639EC6B1}" type="presOf" srcId="{37D0C12C-7FB4-4515-A9EF-B310B6B19ACE}" destId="{5AFC2EF6-E5E9-4D71-ACEE-320AE73FF739}" srcOrd="1" destOrd="0" presId="urn:microsoft.com/office/officeart/2016/7/layout/VerticalDownArrowProcess"/>
    <dgm:cxn modelId="{CA7656C4-28DC-410E-90D7-E305889A656C}" type="presOf" srcId="{98FFE235-A534-475A-BC6B-AF9301750182}" destId="{694B656C-F5B4-4110-AD92-80597C928F60}" srcOrd="0" destOrd="0" presId="urn:microsoft.com/office/officeart/2016/7/layout/VerticalDownArrowProcess"/>
    <dgm:cxn modelId="{E88574CE-90E4-4CD9-9C96-9673655DFE2C}" srcId="{EBEF94CA-047F-4D28-8256-D44D8E3828DD}" destId="{0CA9871B-EE5F-440B-9142-CCFA1F4B431C}" srcOrd="0" destOrd="0" parTransId="{E30C83F5-8CF8-4D49-B101-4AB796DE67F9}" sibTransId="{E04F2F5C-71E1-4E5A-9119-DC7021DE5C8B}"/>
    <dgm:cxn modelId="{DE90A0D7-698C-4483-B273-B884FF57FB92}" type="presOf" srcId="{EBEF94CA-047F-4D28-8256-D44D8E3828DD}" destId="{18763C20-2C93-4A24-8787-F476C50F6516}" srcOrd="0" destOrd="0" presId="urn:microsoft.com/office/officeart/2016/7/layout/VerticalDownArrowProcess"/>
    <dgm:cxn modelId="{019A04DC-E85C-47AD-85DA-EFB8570ADF64}" type="presOf" srcId="{0EC69AF9-90CC-404A-81D5-2267E82A1211}" destId="{F1FF2B1E-27FE-417F-A8D7-4D9F4A447EFB}" srcOrd="0" destOrd="0" presId="urn:microsoft.com/office/officeart/2016/7/layout/VerticalDownArrowProcess"/>
    <dgm:cxn modelId="{BF09C3DF-E16C-42B5-A7B4-C121BBF4362C}" type="presOf" srcId="{BD34D0C3-BBBF-4479-BB5B-D4E803EDCC5F}" destId="{3CBFA99D-3F63-4942-9F11-8F8F2CC0C027}" srcOrd="0" destOrd="0" presId="urn:microsoft.com/office/officeart/2016/7/layout/VerticalDownArrowProcess"/>
    <dgm:cxn modelId="{7AE73B4F-B5C3-4091-BA09-86AF03B2E202}" type="presParOf" srcId="{E79883D1-0996-4029-89E8-8573AB953B5B}" destId="{D97C8E23-96F3-4D57-912D-0E2EEEA451B6}" srcOrd="0" destOrd="0" presId="urn:microsoft.com/office/officeart/2016/7/layout/VerticalDownArrowProcess"/>
    <dgm:cxn modelId="{9D207BB1-B358-4FB9-AFA9-793DD504D923}" type="presParOf" srcId="{D97C8E23-96F3-4D57-912D-0E2EEEA451B6}" destId="{3CBFA99D-3F63-4942-9F11-8F8F2CC0C027}" srcOrd="0" destOrd="0" presId="urn:microsoft.com/office/officeart/2016/7/layout/VerticalDownArrowProcess"/>
    <dgm:cxn modelId="{2AD8773C-737B-4054-8097-5E6B35EDA9BF}" type="presParOf" srcId="{D97C8E23-96F3-4D57-912D-0E2EEEA451B6}" destId="{FDB05B94-2FC6-4AC8-85D6-6E636DA138D1}" srcOrd="1" destOrd="0" presId="urn:microsoft.com/office/officeart/2016/7/layout/VerticalDownArrowProcess"/>
    <dgm:cxn modelId="{3E8A8234-7C3D-4C94-8473-BDC4A6DBAD6D}" type="presParOf" srcId="{E79883D1-0996-4029-89E8-8573AB953B5B}" destId="{7D3A58BA-895E-4A84-B246-AC1A25A9B7E3}" srcOrd="1" destOrd="0" presId="urn:microsoft.com/office/officeart/2016/7/layout/VerticalDownArrowProcess"/>
    <dgm:cxn modelId="{0D94C8AD-C869-4E53-B78C-99B173C11E15}" type="presParOf" srcId="{E79883D1-0996-4029-89E8-8573AB953B5B}" destId="{A7B1D1B9-EA05-4ED9-99A8-27404CE9D0CA}" srcOrd="2" destOrd="0" presId="urn:microsoft.com/office/officeart/2016/7/layout/VerticalDownArrowProcess"/>
    <dgm:cxn modelId="{35B97266-5F98-4864-8828-2E5E552A8D9D}" type="presParOf" srcId="{A7B1D1B9-EA05-4ED9-99A8-27404CE9D0CA}" destId="{39DB64F1-0030-43DB-B5F3-CF1FB28CA595}" srcOrd="0" destOrd="0" presId="urn:microsoft.com/office/officeart/2016/7/layout/VerticalDownArrowProcess"/>
    <dgm:cxn modelId="{DCE87896-2656-4959-BE8B-2B876D677FA8}" type="presParOf" srcId="{A7B1D1B9-EA05-4ED9-99A8-27404CE9D0CA}" destId="{C9E305C9-8D74-4A94-A54A-96C7A5BF896C}" srcOrd="1" destOrd="0" presId="urn:microsoft.com/office/officeart/2016/7/layout/VerticalDownArrowProcess"/>
    <dgm:cxn modelId="{EE80BCA9-2FF5-4A98-8D7B-CBF681C4CB28}" type="presParOf" srcId="{A7B1D1B9-EA05-4ED9-99A8-27404CE9D0CA}" destId="{A804F1FE-39C7-4DD1-92E1-3835DEB49456}" srcOrd="2" destOrd="0" presId="urn:microsoft.com/office/officeart/2016/7/layout/VerticalDownArrowProcess"/>
    <dgm:cxn modelId="{7A11C9DD-E289-4261-976E-952E123BD9A7}" type="presParOf" srcId="{E79883D1-0996-4029-89E8-8573AB953B5B}" destId="{EF07B2C5-78EA-4829-AAF6-5A029FC25D07}" srcOrd="3" destOrd="0" presId="urn:microsoft.com/office/officeart/2016/7/layout/VerticalDownArrowProcess"/>
    <dgm:cxn modelId="{3CF371D8-FF75-4DB2-8C7D-36B17771BFC6}" type="presParOf" srcId="{E79883D1-0996-4029-89E8-8573AB953B5B}" destId="{E7376223-F2EC-4CCB-AC68-C3332613BC53}" srcOrd="4" destOrd="0" presId="urn:microsoft.com/office/officeart/2016/7/layout/VerticalDownArrowProcess"/>
    <dgm:cxn modelId="{1C9CF649-3D33-4758-B6BB-FC4C22A8F9E0}" type="presParOf" srcId="{E7376223-F2EC-4CCB-AC68-C3332613BC53}" destId="{193C0E81-E3C3-4F27-B058-A3A1AE2090A1}" srcOrd="0" destOrd="0" presId="urn:microsoft.com/office/officeart/2016/7/layout/VerticalDownArrowProcess"/>
    <dgm:cxn modelId="{B8BA8633-C239-4A81-B01B-E5B25764970F}" type="presParOf" srcId="{E7376223-F2EC-4CCB-AC68-C3332613BC53}" destId="{5AFC2EF6-E5E9-4D71-ACEE-320AE73FF739}" srcOrd="1" destOrd="0" presId="urn:microsoft.com/office/officeart/2016/7/layout/VerticalDownArrowProcess"/>
    <dgm:cxn modelId="{7229FEE8-C9B6-49E3-BA22-FC3AF8C94AB5}" type="presParOf" srcId="{E7376223-F2EC-4CCB-AC68-C3332613BC53}" destId="{694B656C-F5B4-4110-AD92-80597C928F60}" srcOrd="2" destOrd="0" presId="urn:microsoft.com/office/officeart/2016/7/layout/VerticalDownArrowProcess"/>
    <dgm:cxn modelId="{2E919150-1635-4624-8132-4E37B1F3EC21}" type="presParOf" srcId="{E79883D1-0996-4029-89E8-8573AB953B5B}" destId="{93EC6B5D-B358-41D6-AE26-7E00D7584826}" srcOrd="5" destOrd="0" presId="urn:microsoft.com/office/officeart/2016/7/layout/VerticalDownArrowProcess"/>
    <dgm:cxn modelId="{5A659093-13DA-4433-9326-AD14C53BFE7D}" type="presParOf" srcId="{E79883D1-0996-4029-89E8-8573AB953B5B}" destId="{DDF51CD0-C15E-42E1-B7F0-B3B07E2856EF}" srcOrd="6" destOrd="0" presId="urn:microsoft.com/office/officeart/2016/7/layout/VerticalDownArrowProcess"/>
    <dgm:cxn modelId="{07F2A4DE-6648-43AB-862E-FB9CF306B41E}" type="presParOf" srcId="{DDF51CD0-C15E-42E1-B7F0-B3B07E2856EF}" destId="{F1FF2B1E-27FE-417F-A8D7-4D9F4A447EFB}" srcOrd="0" destOrd="0" presId="urn:microsoft.com/office/officeart/2016/7/layout/VerticalDownArrowProcess"/>
    <dgm:cxn modelId="{0BA33250-9B62-4DEF-A027-D9EEB8F1A9C3}" type="presParOf" srcId="{DDF51CD0-C15E-42E1-B7F0-B3B07E2856EF}" destId="{2F00E75E-BBC7-4A9E-A6F1-ADC8D7D27F0F}" srcOrd="1" destOrd="0" presId="urn:microsoft.com/office/officeart/2016/7/layout/VerticalDownArrowProcess"/>
    <dgm:cxn modelId="{19183310-7DCE-4E60-956B-1C1F0C7D18F2}" type="presParOf" srcId="{DDF51CD0-C15E-42E1-B7F0-B3B07E2856EF}" destId="{D4A6748B-A096-4D26-BE77-9EB5D30DCFDA}" srcOrd="2" destOrd="0" presId="urn:microsoft.com/office/officeart/2016/7/layout/VerticalDownArrowProcess"/>
    <dgm:cxn modelId="{B68C2842-9D5D-43F8-A2AC-3DC3B3AB0F1C}" type="presParOf" srcId="{E79883D1-0996-4029-89E8-8573AB953B5B}" destId="{35407788-FD87-4A7B-9E3B-DE615590858E}" srcOrd="7" destOrd="0" presId="urn:microsoft.com/office/officeart/2016/7/layout/VerticalDownArrowProcess"/>
    <dgm:cxn modelId="{75618FA0-1D82-43A4-AD0D-5EEA589BE432}" type="presParOf" srcId="{E79883D1-0996-4029-89E8-8573AB953B5B}" destId="{ACD943F0-8F21-438A-9C2D-6E6CA228B27C}" srcOrd="8" destOrd="0" presId="urn:microsoft.com/office/officeart/2016/7/layout/VerticalDownArrowProcess"/>
    <dgm:cxn modelId="{59FB0788-FF2F-4E48-BDAA-8FCBAC30B93B}" type="presParOf" srcId="{ACD943F0-8F21-438A-9C2D-6E6CA228B27C}" destId="{18763C20-2C93-4A24-8787-F476C50F6516}" srcOrd="0" destOrd="0" presId="urn:microsoft.com/office/officeart/2016/7/layout/VerticalDownArrowProcess"/>
    <dgm:cxn modelId="{4E0C5D8D-DE25-41E3-B084-91150CBF2EDE}" type="presParOf" srcId="{ACD943F0-8F21-438A-9C2D-6E6CA228B27C}" destId="{2217D97D-63DC-4E9C-A963-104F5BC1CDE2}" srcOrd="1" destOrd="0" presId="urn:microsoft.com/office/officeart/2016/7/layout/VerticalDownArrowProcess"/>
    <dgm:cxn modelId="{811736E0-6E1F-46D6-975B-01858F04897F}" type="presParOf" srcId="{ACD943F0-8F21-438A-9C2D-6E6CA228B27C}" destId="{63543597-6BBA-428B-81C5-FBD9948AE353}"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510FBB-CE6F-4DBA-916D-866AF20DE8FD}"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A757BE83-78C6-45F2-8572-65F05FC96BBE}">
      <dgm:prSet/>
      <dgm:spPr/>
      <dgm:t>
        <a:bodyPr/>
        <a:lstStyle/>
        <a:p>
          <a:r>
            <a:rPr lang="en-US" dirty="0"/>
            <a:t>Blind searches of millimeter transients have recently become possible</a:t>
          </a:r>
        </a:p>
      </dgm:t>
    </dgm:pt>
    <dgm:pt modelId="{568D4781-1376-4F3E-B44B-CAE578AA16D5}" type="parTrans" cxnId="{7C61D53C-3C33-4DAA-A66D-E1676E32E66C}">
      <dgm:prSet/>
      <dgm:spPr/>
      <dgm:t>
        <a:bodyPr/>
        <a:lstStyle/>
        <a:p>
          <a:endParaRPr lang="en-US"/>
        </a:p>
      </dgm:t>
    </dgm:pt>
    <dgm:pt modelId="{848AFCDF-3188-411E-9CD1-472A55532237}" type="sibTrans" cxnId="{7C61D53C-3C33-4DAA-A66D-E1676E32E66C}">
      <dgm:prSet/>
      <dgm:spPr/>
      <dgm:t>
        <a:bodyPr/>
        <a:lstStyle/>
        <a:p>
          <a:endParaRPr lang="en-US"/>
        </a:p>
      </dgm:t>
    </dgm:pt>
    <dgm:pt modelId="{3D1EFBCC-89A9-408F-8C9E-0F16160109C7}">
      <dgm:prSet/>
      <dgm:spPr/>
      <dgm:t>
        <a:bodyPr/>
        <a:lstStyle/>
        <a:p>
          <a:r>
            <a:rPr lang="en-US" dirty="0"/>
            <a:t>ACT search yields 14 galactic transient events coincident with flaring stars</a:t>
          </a:r>
        </a:p>
      </dgm:t>
    </dgm:pt>
    <dgm:pt modelId="{CD798AF5-C793-4C52-8035-2DE857DC8946}" type="parTrans" cxnId="{AC557226-92DC-4572-8A06-1B3DECE0BD47}">
      <dgm:prSet/>
      <dgm:spPr/>
      <dgm:t>
        <a:bodyPr/>
        <a:lstStyle/>
        <a:p>
          <a:endParaRPr lang="en-US"/>
        </a:p>
      </dgm:t>
    </dgm:pt>
    <dgm:pt modelId="{A4495C78-7602-4E02-94EE-07CA40244E2A}" type="sibTrans" cxnId="{AC557226-92DC-4572-8A06-1B3DECE0BD47}">
      <dgm:prSet/>
      <dgm:spPr/>
      <dgm:t>
        <a:bodyPr/>
        <a:lstStyle/>
        <a:p>
          <a:endParaRPr lang="en-US"/>
        </a:p>
      </dgm:t>
    </dgm:pt>
    <dgm:pt modelId="{B47B68D2-C870-4AC3-B38C-5990E459D90A}">
      <dgm:prSet/>
      <dgm:spPr/>
      <dgm:t>
        <a:bodyPr/>
        <a:lstStyle/>
        <a:p>
          <a:r>
            <a:rPr lang="en-US" dirty="0"/>
            <a:t>More data is available to search within depth-1 maps</a:t>
          </a:r>
        </a:p>
      </dgm:t>
    </dgm:pt>
    <dgm:pt modelId="{5CFED5A1-D5A4-4F31-AB37-C0E70E9460C0}" type="parTrans" cxnId="{692DDFCD-23C3-4274-A4DF-748B028C1983}">
      <dgm:prSet/>
      <dgm:spPr/>
      <dgm:t>
        <a:bodyPr/>
        <a:lstStyle/>
        <a:p>
          <a:endParaRPr lang="en-US"/>
        </a:p>
      </dgm:t>
    </dgm:pt>
    <dgm:pt modelId="{51C05C71-E58D-4264-A97A-5A9386A114BC}" type="sibTrans" cxnId="{692DDFCD-23C3-4274-A4DF-748B028C1983}">
      <dgm:prSet/>
      <dgm:spPr/>
      <dgm:t>
        <a:bodyPr/>
        <a:lstStyle/>
        <a:p>
          <a:endParaRPr lang="en-US"/>
        </a:p>
      </dgm:t>
    </dgm:pt>
    <dgm:pt modelId="{1EC27444-A372-44C4-92E6-33DE7E65D316}">
      <dgm:prSet/>
      <dgm:spPr/>
      <dgm:t>
        <a:bodyPr/>
        <a:lstStyle/>
        <a:p>
          <a:r>
            <a:rPr lang="en-US" dirty="0"/>
            <a:t>Necessary to build pipelines for real-time detection</a:t>
          </a:r>
        </a:p>
      </dgm:t>
    </dgm:pt>
    <dgm:pt modelId="{BCB5000A-9BE3-4C21-A10B-BDEDC083CD8A}" type="parTrans" cxnId="{11215CC7-9CEA-4221-9F0C-226B3565E11D}">
      <dgm:prSet/>
      <dgm:spPr/>
      <dgm:t>
        <a:bodyPr/>
        <a:lstStyle/>
        <a:p>
          <a:endParaRPr lang="en-US"/>
        </a:p>
      </dgm:t>
    </dgm:pt>
    <dgm:pt modelId="{880F6E0D-2B08-4C3D-B1FF-301B518DBA73}" type="sibTrans" cxnId="{11215CC7-9CEA-4221-9F0C-226B3565E11D}">
      <dgm:prSet/>
      <dgm:spPr/>
      <dgm:t>
        <a:bodyPr/>
        <a:lstStyle/>
        <a:p>
          <a:endParaRPr lang="en-US"/>
        </a:p>
      </dgm:t>
    </dgm:pt>
    <dgm:pt modelId="{3E35F85F-25A5-4FDE-A441-178332DF8253}" type="pres">
      <dgm:prSet presAssocID="{DD510FBB-CE6F-4DBA-916D-866AF20DE8FD}" presName="vert0" presStyleCnt="0">
        <dgm:presLayoutVars>
          <dgm:dir/>
          <dgm:animOne val="branch"/>
          <dgm:animLvl val="lvl"/>
        </dgm:presLayoutVars>
      </dgm:prSet>
      <dgm:spPr/>
    </dgm:pt>
    <dgm:pt modelId="{B324087F-A940-410F-9E02-476371904B11}" type="pres">
      <dgm:prSet presAssocID="{A757BE83-78C6-45F2-8572-65F05FC96BBE}" presName="thickLine" presStyleLbl="alignNode1" presStyleIdx="0" presStyleCnt="4"/>
      <dgm:spPr/>
    </dgm:pt>
    <dgm:pt modelId="{BE329571-2F33-40F5-9847-C6A40D199D61}" type="pres">
      <dgm:prSet presAssocID="{A757BE83-78C6-45F2-8572-65F05FC96BBE}" presName="horz1" presStyleCnt="0"/>
      <dgm:spPr/>
    </dgm:pt>
    <dgm:pt modelId="{6920C53D-73F2-4CEF-9339-638B9C51A850}" type="pres">
      <dgm:prSet presAssocID="{A757BE83-78C6-45F2-8572-65F05FC96BBE}" presName="tx1" presStyleLbl="revTx" presStyleIdx="0" presStyleCnt="4"/>
      <dgm:spPr/>
    </dgm:pt>
    <dgm:pt modelId="{F62FDDB5-14DD-4DFD-921A-048D625D6D8D}" type="pres">
      <dgm:prSet presAssocID="{A757BE83-78C6-45F2-8572-65F05FC96BBE}" presName="vert1" presStyleCnt="0"/>
      <dgm:spPr/>
    </dgm:pt>
    <dgm:pt modelId="{DD544FBD-FBC8-42CA-B1D4-D7271BA38DA8}" type="pres">
      <dgm:prSet presAssocID="{3D1EFBCC-89A9-408F-8C9E-0F16160109C7}" presName="thickLine" presStyleLbl="alignNode1" presStyleIdx="1" presStyleCnt="4"/>
      <dgm:spPr/>
    </dgm:pt>
    <dgm:pt modelId="{32A843D3-D671-460A-A58E-03C900BD1D72}" type="pres">
      <dgm:prSet presAssocID="{3D1EFBCC-89A9-408F-8C9E-0F16160109C7}" presName="horz1" presStyleCnt="0"/>
      <dgm:spPr/>
    </dgm:pt>
    <dgm:pt modelId="{D06A12B9-5140-465F-8AD2-34F311DE7AD1}" type="pres">
      <dgm:prSet presAssocID="{3D1EFBCC-89A9-408F-8C9E-0F16160109C7}" presName="tx1" presStyleLbl="revTx" presStyleIdx="1" presStyleCnt="4"/>
      <dgm:spPr/>
    </dgm:pt>
    <dgm:pt modelId="{873C1BEC-18B0-451B-ADFA-9DEB10CC2228}" type="pres">
      <dgm:prSet presAssocID="{3D1EFBCC-89A9-408F-8C9E-0F16160109C7}" presName="vert1" presStyleCnt="0"/>
      <dgm:spPr/>
    </dgm:pt>
    <dgm:pt modelId="{3DB173C0-211F-47D9-AD7A-8954EDF05B5B}" type="pres">
      <dgm:prSet presAssocID="{B47B68D2-C870-4AC3-B38C-5990E459D90A}" presName="thickLine" presStyleLbl="alignNode1" presStyleIdx="2" presStyleCnt="4"/>
      <dgm:spPr/>
    </dgm:pt>
    <dgm:pt modelId="{5FDE2661-CBEC-4E88-B497-137AD51C628E}" type="pres">
      <dgm:prSet presAssocID="{B47B68D2-C870-4AC3-B38C-5990E459D90A}" presName="horz1" presStyleCnt="0"/>
      <dgm:spPr/>
    </dgm:pt>
    <dgm:pt modelId="{4AC4BC73-7734-47B8-88C2-D8CE3DFAD408}" type="pres">
      <dgm:prSet presAssocID="{B47B68D2-C870-4AC3-B38C-5990E459D90A}" presName="tx1" presStyleLbl="revTx" presStyleIdx="2" presStyleCnt="4"/>
      <dgm:spPr/>
    </dgm:pt>
    <dgm:pt modelId="{015AB019-9428-4ACB-A264-89B9B1B3EA82}" type="pres">
      <dgm:prSet presAssocID="{B47B68D2-C870-4AC3-B38C-5990E459D90A}" presName="vert1" presStyleCnt="0"/>
      <dgm:spPr/>
    </dgm:pt>
    <dgm:pt modelId="{5FE3B4AA-B2FB-4CBB-B800-ABC67E891DCA}" type="pres">
      <dgm:prSet presAssocID="{1EC27444-A372-44C4-92E6-33DE7E65D316}" presName="thickLine" presStyleLbl="alignNode1" presStyleIdx="3" presStyleCnt="4"/>
      <dgm:spPr/>
    </dgm:pt>
    <dgm:pt modelId="{42574326-7E4F-49C1-AF31-E54EB1E50A77}" type="pres">
      <dgm:prSet presAssocID="{1EC27444-A372-44C4-92E6-33DE7E65D316}" presName="horz1" presStyleCnt="0"/>
      <dgm:spPr/>
    </dgm:pt>
    <dgm:pt modelId="{E79C60ED-F605-4E45-AE4D-804B673CC80A}" type="pres">
      <dgm:prSet presAssocID="{1EC27444-A372-44C4-92E6-33DE7E65D316}" presName="tx1" presStyleLbl="revTx" presStyleIdx="3" presStyleCnt="4"/>
      <dgm:spPr/>
    </dgm:pt>
    <dgm:pt modelId="{4385DABF-B275-4270-9C28-819E4961BA56}" type="pres">
      <dgm:prSet presAssocID="{1EC27444-A372-44C4-92E6-33DE7E65D316}" presName="vert1" presStyleCnt="0"/>
      <dgm:spPr/>
    </dgm:pt>
  </dgm:ptLst>
  <dgm:cxnLst>
    <dgm:cxn modelId="{B9153A09-4308-45DC-9B99-8EC990079AF7}" type="presOf" srcId="{3D1EFBCC-89A9-408F-8C9E-0F16160109C7}" destId="{D06A12B9-5140-465F-8AD2-34F311DE7AD1}" srcOrd="0" destOrd="0" presId="urn:microsoft.com/office/officeart/2008/layout/LinedList"/>
    <dgm:cxn modelId="{AC557226-92DC-4572-8A06-1B3DECE0BD47}" srcId="{DD510FBB-CE6F-4DBA-916D-866AF20DE8FD}" destId="{3D1EFBCC-89A9-408F-8C9E-0F16160109C7}" srcOrd="1" destOrd="0" parTransId="{CD798AF5-C793-4C52-8035-2DE857DC8946}" sibTransId="{A4495C78-7602-4E02-94EE-07CA40244E2A}"/>
    <dgm:cxn modelId="{7C61D53C-3C33-4DAA-A66D-E1676E32E66C}" srcId="{DD510FBB-CE6F-4DBA-916D-866AF20DE8FD}" destId="{A757BE83-78C6-45F2-8572-65F05FC96BBE}" srcOrd="0" destOrd="0" parTransId="{568D4781-1376-4F3E-B44B-CAE578AA16D5}" sibTransId="{848AFCDF-3188-411E-9CD1-472A55532237}"/>
    <dgm:cxn modelId="{EE3C7A52-3837-45D5-AA2C-975C818FAB53}" type="presOf" srcId="{A757BE83-78C6-45F2-8572-65F05FC96BBE}" destId="{6920C53D-73F2-4CEF-9339-638B9C51A850}" srcOrd="0" destOrd="0" presId="urn:microsoft.com/office/officeart/2008/layout/LinedList"/>
    <dgm:cxn modelId="{11215CC7-9CEA-4221-9F0C-226B3565E11D}" srcId="{DD510FBB-CE6F-4DBA-916D-866AF20DE8FD}" destId="{1EC27444-A372-44C4-92E6-33DE7E65D316}" srcOrd="3" destOrd="0" parTransId="{BCB5000A-9BE3-4C21-A10B-BDEDC083CD8A}" sibTransId="{880F6E0D-2B08-4C3D-B1FF-301B518DBA73}"/>
    <dgm:cxn modelId="{692DDFCD-23C3-4274-A4DF-748B028C1983}" srcId="{DD510FBB-CE6F-4DBA-916D-866AF20DE8FD}" destId="{B47B68D2-C870-4AC3-B38C-5990E459D90A}" srcOrd="2" destOrd="0" parTransId="{5CFED5A1-D5A4-4F31-AB37-C0E70E9460C0}" sibTransId="{51C05C71-E58D-4264-A97A-5A9386A114BC}"/>
    <dgm:cxn modelId="{B33C8ACF-2ED1-45F6-9D94-97CF4A0AD269}" type="presOf" srcId="{B47B68D2-C870-4AC3-B38C-5990E459D90A}" destId="{4AC4BC73-7734-47B8-88C2-D8CE3DFAD408}" srcOrd="0" destOrd="0" presId="urn:microsoft.com/office/officeart/2008/layout/LinedList"/>
    <dgm:cxn modelId="{055620D3-A522-45BE-B29B-2A1C0864566F}" type="presOf" srcId="{DD510FBB-CE6F-4DBA-916D-866AF20DE8FD}" destId="{3E35F85F-25A5-4FDE-A441-178332DF8253}" srcOrd="0" destOrd="0" presId="urn:microsoft.com/office/officeart/2008/layout/LinedList"/>
    <dgm:cxn modelId="{A8983DF1-FD5E-4342-8B03-85033C94C537}" type="presOf" srcId="{1EC27444-A372-44C4-92E6-33DE7E65D316}" destId="{E79C60ED-F605-4E45-AE4D-804B673CC80A}" srcOrd="0" destOrd="0" presId="urn:microsoft.com/office/officeart/2008/layout/LinedList"/>
    <dgm:cxn modelId="{59DA7A28-6843-4CEF-884C-994FA110A2AE}" type="presParOf" srcId="{3E35F85F-25A5-4FDE-A441-178332DF8253}" destId="{B324087F-A940-410F-9E02-476371904B11}" srcOrd="0" destOrd="0" presId="urn:microsoft.com/office/officeart/2008/layout/LinedList"/>
    <dgm:cxn modelId="{A783A9A4-B163-4903-9B2C-0FA8F01C42DD}" type="presParOf" srcId="{3E35F85F-25A5-4FDE-A441-178332DF8253}" destId="{BE329571-2F33-40F5-9847-C6A40D199D61}" srcOrd="1" destOrd="0" presId="urn:microsoft.com/office/officeart/2008/layout/LinedList"/>
    <dgm:cxn modelId="{BEDE330D-ECD0-480B-B5F4-3DBCDC5E2C35}" type="presParOf" srcId="{BE329571-2F33-40F5-9847-C6A40D199D61}" destId="{6920C53D-73F2-4CEF-9339-638B9C51A850}" srcOrd="0" destOrd="0" presId="urn:microsoft.com/office/officeart/2008/layout/LinedList"/>
    <dgm:cxn modelId="{82083495-887B-4932-B355-BBF5394CAB38}" type="presParOf" srcId="{BE329571-2F33-40F5-9847-C6A40D199D61}" destId="{F62FDDB5-14DD-4DFD-921A-048D625D6D8D}" srcOrd="1" destOrd="0" presId="urn:microsoft.com/office/officeart/2008/layout/LinedList"/>
    <dgm:cxn modelId="{EB1375E3-4416-4809-B2B4-97A488B365DE}" type="presParOf" srcId="{3E35F85F-25A5-4FDE-A441-178332DF8253}" destId="{DD544FBD-FBC8-42CA-B1D4-D7271BA38DA8}" srcOrd="2" destOrd="0" presId="urn:microsoft.com/office/officeart/2008/layout/LinedList"/>
    <dgm:cxn modelId="{55EB2587-A836-4342-89DF-60FBBD6ED7B3}" type="presParOf" srcId="{3E35F85F-25A5-4FDE-A441-178332DF8253}" destId="{32A843D3-D671-460A-A58E-03C900BD1D72}" srcOrd="3" destOrd="0" presId="urn:microsoft.com/office/officeart/2008/layout/LinedList"/>
    <dgm:cxn modelId="{C434C88E-3DC6-4756-BA2E-A9C4C77657F3}" type="presParOf" srcId="{32A843D3-D671-460A-A58E-03C900BD1D72}" destId="{D06A12B9-5140-465F-8AD2-34F311DE7AD1}" srcOrd="0" destOrd="0" presId="urn:microsoft.com/office/officeart/2008/layout/LinedList"/>
    <dgm:cxn modelId="{8ED5E2E1-39CE-45B6-A279-D8EDA52CE9BF}" type="presParOf" srcId="{32A843D3-D671-460A-A58E-03C900BD1D72}" destId="{873C1BEC-18B0-451B-ADFA-9DEB10CC2228}" srcOrd="1" destOrd="0" presId="urn:microsoft.com/office/officeart/2008/layout/LinedList"/>
    <dgm:cxn modelId="{93EC7D3E-6512-4959-99B7-1C064AABDD9A}" type="presParOf" srcId="{3E35F85F-25A5-4FDE-A441-178332DF8253}" destId="{3DB173C0-211F-47D9-AD7A-8954EDF05B5B}" srcOrd="4" destOrd="0" presId="urn:microsoft.com/office/officeart/2008/layout/LinedList"/>
    <dgm:cxn modelId="{FED31C2A-0AEF-41A4-A5BC-98E1A1801286}" type="presParOf" srcId="{3E35F85F-25A5-4FDE-A441-178332DF8253}" destId="{5FDE2661-CBEC-4E88-B497-137AD51C628E}" srcOrd="5" destOrd="0" presId="urn:microsoft.com/office/officeart/2008/layout/LinedList"/>
    <dgm:cxn modelId="{884CC830-CEE2-4E18-91CB-DCEB6F8D187B}" type="presParOf" srcId="{5FDE2661-CBEC-4E88-B497-137AD51C628E}" destId="{4AC4BC73-7734-47B8-88C2-D8CE3DFAD408}" srcOrd="0" destOrd="0" presId="urn:microsoft.com/office/officeart/2008/layout/LinedList"/>
    <dgm:cxn modelId="{D06A6838-0D23-45B2-AE8A-BC7DA760DDF3}" type="presParOf" srcId="{5FDE2661-CBEC-4E88-B497-137AD51C628E}" destId="{015AB019-9428-4ACB-A264-89B9B1B3EA82}" srcOrd="1" destOrd="0" presId="urn:microsoft.com/office/officeart/2008/layout/LinedList"/>
    <dgm:cxn modelId="{FEE71B24-9F93-413E-BC2E-7F1EFE017F31}" type="presParOf" srcId="{3E35F85F-25A5-4FDE-A441-178332DF8253}" destId="{5FE3B4AA-B2FB-4CBB-B800-ABC67E891DCA}" srcOrd="6" destOrd="0" presId="urn:microsoft.com/office/officeart/2008/layout/LinedList"/>
    <dgm:cxn modelId="{15FF3C0E-6BA9-489A-8FC3-EF4A7E29DA1B}" type="presParOf" srcId="{3E35F85F-25A5-4FDE-A441-178332DF8253}" destId="{42574326-7E4F-49C1-AF31-E54EB1E50A77}" srcOrd="7" destOrd="0" presId="urn:microsoft.com/office/officeart/2008/layout/LinedList"/>
    <dgm:cxn modelId="{DAAC40B0-91EA-4EBB-943E-C08C15E58737}" type="presParOf" srcId="{42574326-7E4F-49C1-AF31-E54EB1E50A77}" destId="{E79C60ED-F605-4E45-AE4D-804B673CC80A}" srcOrd="0" destOrd="0" presId="urn:microsoft.com/office/officeart/2008/layout/LinedList"/>
    <dgm:cxn modelId="{37C597E7-6500-4333-980B-B11B2BA02DF0}" type="presParOf" srcId="{42574326-7E4F-49C1-AF31-E54EB1E50A77}" destId="{4385DABF-B275-4270-9C28-819E4961BA5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54B7F-47AD-4C36-B39E-A7FA705BE10A}">
      <dsp:nvSpPr>
        <dsp:cNvPr id="0" name=""/>
        <dsp:cNvSpPr/>
      </dsp:nvSpPr>
      <dsp:spPr>
        <a:xfrm>
          <a:off x="0" y="435675"/>
          <a:ext cx="6900512" cy="98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70764" rIns="5355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Massive star collapses into black hole</a:t>
          </a:r>
        </a:p>
        <a:p>
          <a:pPr marL="114300" lvl="1" indent="-114300" algn="l" defTabSz="577850">
            <a:lnSpc>
              <a:spcPct val="90000"/>
            </a:lnSpc>
            <a:spcBef>
              <a:spcPct val="0"/>
            </a:spcBef>
            <a:spcAft>
              <a:spcPct val="15000"/>
            </a:spcAft>
            <a:buChar char="•"/>
          </a:pPr>
          <a:r>
            <a:rPr lang="en-US" sz="1300" kern="1200" dirty="0"/>
            <a:t>Fireball model, jets interact with medium producing forward and reverse shocks</a:t>
          </a:r>
        </a:p>
        <a:p>
          <a:pPr marL="114300" lvl="1" indent="-114300" algn="l" defTabSz="577850">
            <a:lnSpc>
              <a:spcPct val="90000"/>
            </a:lnSpc>
            <a:spcBef>
              <a:spcPct val="0"/>
            </a:spcBef>
            <a:spcAft>
              <a:spcPct val="15000"/>
            </a:spcAft>
            <a:buChar char="•"/>
          </a:pPr>
          <a:r>
            <a:rPr lang="en-US" sz="1300" kern="1200" dirty="0"/>
            <a:t>Unbiased probe of reverse shock</a:t>
          </a:r>
        </a:p>
      </dsp:txBody>
      <dsp:txXfrm>
        <a:off x="0" y="435675"/>
        <a:ext cx="6900512" cy="982800"/>
      </dsp:txXfrm>
    </dsp:sp>
    <dsp:sp modelId="{3B53D868-8D63-4F80-85A2-C9C5526DB072}">
      <dsp:nvSpPr>
        <dsp:cNvPr id="0" name=""/>
        <dsp:cNvSpPr/>
      </dsp:nvSpPr>
      <dsp:spPr>
        <a:xfrm>
          <a:off x="345025" y="243795"/>
          <a:ext cx="4830358" cy="383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kern="1200" dirty="0"/>
            <a:t>Long Gamma Ray Bursts</a:t>
          </a:r>
        </a:p>
      </dsp:txBody>
      <dsp:txXfrm>
        <a:off x="363759" y="262529"/>
        <a:ext cx="4792890" cy="346292"/>
      </dsp:txXfrm>
    </dsp:sp>
    <dsp:sp modelId="{42AF0DCD-A351-47AB-99A4-788E46A89306}">
      <dsp:nvSpPr>
        <dsp:cNvPr id="0" name=""/>
        <dsp:cNvSpPr/>
      </dsp:nvSpPr>
      <dsp:spPr>
        <a:xfrm>
          <a:off x="0" y="1680555"/>
          <a:ext cx="6900512" cy="757575"/>
        </a:xfrm>
        <a:prstGeom prst="rect">
          <a:avLst/>
        </a:prstGeom>
        <a:solidFill>
          <a:schemeClr val="lt1">
            <a:alpha val="90000"/>
            <a:hueOff val="0"/>
            <a:satOff val="0"/>
            <a:lumOff val="0"/>
            <a:alphaOff val="0"/>
          </a:schemeClr>
        </a:solidFill>
        <a:ln w="12700" cap="flat" cmpd="sng" algn="ctr">
          <a:solidFill>
            <a:schemeClr val="accent2">
              <a:hueOff val="1802103"/>
              <a:satOff val="2750"/>
              <a:lumOff val="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70764" rIns="5355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Produced from neutron star mergers</a:t>
          </a:r>
        </a:p>
        <a:p>
          <a:pPr marL="114300" lvl="1" indent="-114300" algn="l" defTabSz="577850">
            <a:lnSpc>
              <a:spcPct val="90000"/>
            </a:lnSpc>
            <a:spcBef>
              <a:spcPct val="0"/>
            </a:spcBef>
            <a:spcAft>
              <a:spcPct val="15000"/>
            </a:spcAft>
            <a:buChar char="•"/>
          </a:pPr>
          <a:r>
            <a:rPr lang="en-US" sz="1300" kern="1200" dirty="0"/>
            <a:t>Synchrotron emission peaks in millimeter in early times</a:t>
          </a:r>
        </a:p>
      </dsp:txBody>
      <dsp:txXfrm>
        <a:off x="0" y="1680555"/>
        <a:ext cx="6900512" cy="757575"/>
      </dsp:txXfrm>
    </dsp:sp>
    <dsp:sp modelId="{DF5E893C-C114-4248-A642-AFF2D52CA764}">
      <dsp:nvSpPr>
        <dsp:cNvPr id="0" name=""/>
        <dsp:cNvSpPr/>
      </dsp:nvSpPr>
      <dsp:spPr>
        <a:xfrm>
          <a:off x="345025" y="1488675"/>
          <a:ext cx="4830358" cy="383760"/>
        </a:xfrm>
        <a:prstGeom prst="roundRect">
          <a:avLst/>
        </a:prstGeom>
        <a:solidFill>
          <a:schemeClr val="accent2">
            <a:hueOff val="1802103"/>
            <a:satOff val="2750"/>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kern="1200" dirty="0"/>
            <a:t>Short Gamma Ray Bursts</a:t>
          </a:r>
        </a:p>
      </dsp:txBody>
      <dsp:txXfrm>
        <a:off x="363759" y="1507409"/>
        <a:ext cx="4792890" cy="346292"/>
      </dsp:txXfrm>
    </dsp:sp>
    <dsp:sp modelId="{D76CB05C-36A5-4275-B22D-644E252F4638}">
      <dsp:nvSpPr>
        <dsp:cNvPr id="0" name=""/>
        <dsp:cNvSpPr/>
      </dsp:nvSpPr>
      <dsp:spPr>
        <a:xfrm>
          <a:off x="0" y="2700210"/>
          <a:ext cx="6900512" cy="757575"/>
        </a:xfrm>
        <a:prstGeom prst="rect">
          <a:avLst/>
        </a:prstGeom>
        <a:solidFill>
          <a:schemeClr val="lt1">
            <a:alpha val="90000"/>
            <a:hueOff val="0"/>
            <a:satOff val="0"/>
            <a:lumOff val="0"/>
            <a:alphaOff val="0"/>
          </a:schemeClr>
        </a:solidFill>
        <a:ln w="12700" cap="flat" cmpd="sng" algn="ctr">
          <a:solidFill>
            <a:schemeClr val="accent2">
              <a:hueOff val="3604206"/>
              <a:satOff val="5500"/>
              <a:lumOff val="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70764" rIns="5355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We don’t know what these are but they have been observed in mm</a:t>
          </a:r>
        </a:p>
        <a:p>
          <a:pPr marL="114300" lvl="1" indent="-114300" algn="l" defTabSz="577850">
            <a:lnSpc>
              <a:spcPct val="90000"/>
            </a:lnSpc>
            <a:spcBef>
              <a:spcPct val="0"/>
            </a:spcBef>
            <a:spcAft>
              <a:spcPct val="15000"/>
            </a:spcAft>
            <a:buChar char="•"/>
          </a:pPr>
          <a:r>
            <a:rPr lang="en-US" sz="1300" kern="1200" dirty="0"/>
            <a:t>Emission peaks in early times</a:t>
          </a:r>
        </a:p>
      </dsp:txBody>
      <dsp:txXfrm>
        <a:off x="0" y="2700210"/>
        <a:ext cx="6900512" cy="757575"/>
      </dsp:txXfrm>
    </dsp:sp>
    <dsp:sp modelId="{637D84B7-0A84-4FD6-A39D-4F3FF93C435B}">
      <dsp:nvSpPr>
        <dsp:cNvPr id="0" name=""/>
        <dsp:cNvSpPr/>
      </dsp:nvSpPr>
      <dsp:spPr>
        <a:xfrm>
          <a:off x="345025" y="2508330"/>
          <a:ext cx="4830358" cy="383760"/>
        </a:xfrm>
        <a:prstGeom prst="roundRect">
          <a:avLst/>
        </a:prstGeom>
        <a:solidFill>
          <a:schemeClr val="accent2">
            <a:hueOff val="3604206"/>
            <a:satOff val="55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kern="1200" dirty="0"/>
            <a:t>Fast Blue Optical Transients</a:t>
          </a:r>
        </a:p>
      </dsp:txBody>
      <dsp:txXfrm>
        <a:off x="363759" y="2527064"/>
        <a:ext cx="4792890" cy="346292"/>
      </dsp:txXfrm>
    </dsp:sp>
    <dsp:sp modelId="{DA0A881B-BC60-4770-BF18-E6DA465F9523}">
      <dsp:nvSpPr>
        <dsp:cNvPr id="0" name=""/>
        <dsp:cNvSpPr/>
      </dsp:nvSpPr>
      <dsp:spPr>
        <a:xfrm>
          <a:off x="0" y="3719865"/>
          <a:ext cx="6900512" cy="757575"/>
        </a:xfrm>
        <a:prstGeom prst="rect">
          <a:avLst/>
        </a:prstGeom>
        <a:solidFill>
          <a:schemeClr val="lt1">
            <a:alpha val="90000"/>
            <a:hueOff val="0"/>
            <a:satOff val="0"/>
            <a:lumOff val="0"/>
            <a:alphaOff val="0"/>
          </a:schemeClr>
        </a:solidFill>
        <a:ln w="12700" cap="flat" cmpd="sng" algn="ctr">
          <a:solidFill>
            <a:schemeClr val="accent2">
              <a:hueOff val="5406309"/>
              <a:satOff val="8249"/>
              <a:lumOff val="2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70764" rIns="5355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Magnetar transfers energy to surrounding merger ejecta</a:t>
          </a:r>
        </a:p>
        <a:p>
          <a:pPr marL="114300" lvl="1" indent="-114300" algn="l" defTabSz="577850">
            <a:lnSpc>
              <a:spcPct val="90000"/>
            </a:lnSpc>
            <a:spcBef>
              <a:spcPct val="0"/>
            </a:spcBef>
            <a:spcAft>
              <a:spcPct val="15000"/>
            </a:spcAft>
            <a:buChar char="•"/>
          </a:pPr>
          <a:r>
            <a:rPr lang="en-US" sz="1300" kern="1200"/>
            <a:t>Ejecta reaches relativistic speeds, emission peaks in microwave and radio</a:t>
          </a:r>
        </a:p>
      </dsp:txBody>
      <dsp:txXfrm>
        <a:off x="0" y="3719865"/>
        <a:ext cx="6900512" cy="757575"/>
      </dsp:txXfrm>
    </dsp:sp>
    <dsp:sp modelId="{2AF21997-E8A8-4F18-AD19-B8CDD5082ACA}">
      <dsp:nvSpPr>
        <dsp:cNvPr id="0" name=""/>
        <dsp:cNvSpPr/>
      </dsp:nvSpPr>
      <dsp:spPr>
        <a:xfrm>
          <a:off x="345025" y="3527985"/>
          <a:ext cx="4830358" cy="383760"/>
        </a:xfrm>
        <a:prstGeom prst="roundRect">
          <a:avLst/>
        </a:prstGeom>
        <a:solidFill>
          <a:schemeClr val="accent2">
            <a:hueOff val="5406309"/>
            <a:satOff val="8249"/>
            <a:lumOff val="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kern="1200" dirty="0"/>
            <a:t>NSMs with a Stable Magnetar Remnant</a:t>
          </a:r>
        </a:p>
      </dsp:txBody>
      <dsp:txXfrm>
        <a:off x="363759" y="3546719"/>
        <a:ext cx="4792890" cy="346292"/>
      </dsp:txXfrm>
    </dsp:sp>
    <dsp:sp modelId="{0992B7C0-B84E-4E97-9C3A-E438FF100815}">
      <dsp:nvSpPr>
        <dsp:cNvPr id="0" name=""/>
        <dsp:cNvSpPr/>
      </dsp:nvSpPr>
      <dsp:spPr>
        <a:xfrm>
          <a:off x="0" y="4739520"/>
          <a:ext cx="6900512" cy="552825"/>
        </a:xfrm>
        <a:prstGeom prst="rect">
          <a:avLst/>
        </a:prstGeom>
        <a:solidFill>
          <a:schemeClr val="lt1">
            <a:alpha val="90000"/>
            <a:hueOff val="0"/>
            <a:satOff val="0"/>
            <a:lumOff val="0"/>
            <a:alphaOff val="0"/>
          </a:schemeClr>
        </a:solidFill>
        <a:ln w="12700" cap="flat" cmpd="sng" algn="ctr">
          <a:solidFill>
            <a:schemeClr val="accent2">
              <a:hueOff val="7208412"/>
              <a:satOff val="10999"/>
              <a:lumOff val="3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70764" rIns="5355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gamma-ray/X-ray transient Sw J1644 +57 </a:t>
          </a:r>
          <a:r>
            <a:rPr lang="en-US" sz="1300" kern="1200">
              <a:sym typeface="Wingdings" panose="05000000000000000000" pitchFamily="2" charset="2"/>
            </a:rPr>
            <a:t></a:t>
          </a:r>
          <a:r>
            <a:rPr lang="en-US" sz="1300" kern="1200"/>
            <a:t> evidence of jets from TDEs</a:t>
          </a:r>
        </a:p>
      </dsp:txBody>
      <dsp:txXfrm>
        <a:off x="0" y="4739520"/>
        <a:ext cx="6900512" cy="552825"/>
      </dsp:txXfrm>
    </dsp:sp>
    <dsp:sp modelId="{23E086A2-7EE4-481F-930B-50CA21A83F89}">
      <dsp:nvSpPr>
        <dsp:cNvPr id="0" name=""/>
        <dsp:cNvSpPr/>
      </dsp:nvSpPr>
      <dsp:spPr>
        <a:xfrm>
          <a:off x="345025" y="4547640"/>
          <a:ext cx="4830358" cy="383760"/>
        </a:xfrm>
        <a:prstGeom prst="roundRect">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kern="1200"/>
            <a:t>Tidal Disruption Events</a:t>
          </a:r>
        </a:p>
      </dsp:txBody>
      <dsp:txXfrm>
        <a:off x="363759" y="4566374"/>
        <a:ext cx="4792890"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FA99D-3F63-4942-9F11-8F8F2CC0C027}">
      <dsp:nvSpPr>
        <dsp:cNvPr id="0" name=""/>
        <dsp:cNvSpPr/>
      </dsp:nvSpPr>
      <dsp:spPr>
        <a:xfrm>
          <a:off x="0" y="3485475"/>
          <a:ext cx="2588418" cy="571821"/>
        </a:xfrm>
        <a:prstGeom prst="rect">
          <a:avLst/>
        </a:prstGeom>
        <a:gradFill rotWithShape="0">
          <a:gsLst>
            <a:gs pos="0">
              <a:srgbClr val="7C7D92">
                <a:hueOff val="0"/>
                <a:satOff val="0"/>
                <a:lumOff val="0"/>
                <a:alphaOff val="0"/>
                <a:tint val="96000"/>
                <a:lumMod val="104000"/>
              </a:srgbClr>
            </a:gs>
            <a:gs pos="100000">
              <a:srgbClr val="7C7D92">
                <a:hueOff val="0"/>
                <a:satOff val="0"/>
                <a:lumOff val="0"/>
                <a:alphaOff val="0"/>
                <a:shade val="90000"/>
                <a:lumMod val="90000"/>
              </a:srgbClr>
            </a:gs>
          </a:gsLst>
          <a:lin ang="5400000" scaled="0"/>
        </a:gradFill>
        <a:ln w="9525" cap="rnd" cmpd="sng" algn="ctr">
          <a:solidFill>
            <a:srgbClr val="7C7D92">
              <a:hueOff val="0"/>
              <a:satOff val="0"/>
              <a:lumOff val="0"/>
              <a:alphaOff val="0"/>
            </a:srgbClr>
          </a:solidFill>
          <a:prstDash val="solid"/>
          <a:miter lim="800000"/>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142240" rIns="184088"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sto MT" panose="02040603050505030304"/>
              <a:ea typeface="+mn-ea"/>
              <a:cs typeface="+mn-cs"/>
            </a:rPr>
            <a:t>Characterization</a:t>
          </a:r>
          <a:endParaRPr lang="en-US" sz="2000" kern="1200" dirty="0">
            <a:solidFill>
              <a:sysClr val="window" lastClr="FFFFFF"/>
            </a:solidFill>
            <a:latin typeface="Calisto MT" panose="02040603050505030304"/>
            <a:ea typeface="+mn-ea"/>
            <a:cs typeface="+mn-cs"/>
          </a:endParaRPr>
        </a:p>
      </dsp:txBody>
      <dsp:txXfrm>
        <a:off x="0" y="3485475"/>
        <a:ext cx="2588418" cy="571821"/>
      </dsp:txXfrm>
    </dsp:sp>
    <dsp:sp modelId="{FDB05B94-2FC6-4AC8-85D6-6E636DA138D1}">
      <dsp:nvSpPr>
        <dsp:cNvPr id="0" name=""/>
        <dsp:cNvSpPr/>
      </dsp:nvSpPr>
      <dsp:spPr>
        <a:xfrm>
          <a:off x="2588418" y="3485475"/>
          <a:ext cx="7765256" cy="571821"/>
        </a:xfrm>
        <a:prstGeom prst="rect">
          <a:avLst/>
        </a:prstGeom>
        <a:solidFill>
          <a:srgbClr val="7C7D92">
            <a:tint val="40000"/>
            <a:alpha val="90000"/>
            <a:hueOff val="0"/>
            <a:satOff val="0"/>
            <a:lumOff val="0"/>
            <a:alphaOff val="0"/>
          </a:srgbClr>
        </a:solidFill>
        <a:ln w="9525" cap="rnd" cmpd="sng" algn="ctr">
          <a:solidFill>
            <a:srgbClr val="7C7D92">
              <a:tint val="40000"/>
              <a:alpha val="9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516" tIns="203200" rIns="157516" bIns="203200"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alisto MT" panose="02040603050505030304"/>
              <a:ea typeface="+mn-ea"/>
              <a:cs typeface="+mn-cs"/>
            </a:rPr>
            <a:t>Search for known counterparts</a:t>
          </a:r>
          <a:endParaRPr lang="en-US" sz="1600" kern="1200" dirty="0">
            <a:solidFill>
              <a:sysClr val="windowText" lastClr="000000">
                <a:hueOff val="0"/>
                <a:satOff val="0"/>
                <a:lumOff val="0"/>
                <a:alphaOff val="0"/>
              </a:sysClr>
            </a:solidFill>
            <a:latin typeface="Calisto MT" panose="02040603050505030304"/>
            <a:ea typeface="+mn-ea"/>
            <a:cs typeface="+mn-cs"/>
          </a:endParaRPr>
        </a:p>
      </dsp:txBody>
      <dsp:txXfrm>
        <a:off x="2588418" y="3485475"/>
        <a:ext cx="7765256" cy="571821"/>
      </dsp:txXfrm>
    </dsp:sp>
    <dsp:sp modelId="{C9E305C9-8D74-4A94-A54A-96C7A5BF896C}">
      <dsp:nvSpPr>
        <dsp:cNvPr id="0" name=""/>
        <dsp:cNvSpPr/>
      </dsp:nvSpPr>
      <dsp:spPr>
        <a:xfrm rot="10800000">
          <a:off x="0" y="2614591"/>
          <a:ext cx="2588418" cy="879461"/>
        </a:xfrm>
        <a:prstGeom prst="upArrowCallout">
          <a:avLst>
            <a:gd name="adj1" fmla="val 5000"/>
            <a:gd name="adj2" fmla="val 10000"/>
            <a:gd name="adj3" fmla="val 15000"/>
            <a:gd name="adj4" fmla="val 64977"/>
          </a:avLst>
        </a:prstGeom>
        <a:gradFill rotWithShape="0">
          <a:gsLst>
            <a:gs pos="0">
              <a:srgbClr val="7C7D92">
                <a:hueOff val="1718198"/>
                <a:satOff val="-109"/>
                <a:lumOff val="-882"/>
                <a:alphaOff val="0"/>
                <a:tint val="96000"/>
                <a:lumMod val="104000"/>
              </a:srgbClr>
            </a:gs>
            <a:gs pos="100000">
              <a:srgbClr val="7C7D92">
                <a:hueOff val="1718198"/>
                <a:satOff val="-109"/>
                <a:lumOff val="-882"/>
                <a:alphaOff val="0"/>
                <a:shade val="90000"/>
                <a:lumMod val="90000"/>
              </a:srgbClr>
            </a:gs>
          </a:gsLst>
          <a:lin ang="5400000" scaled="0"/>
        </a:gradFill>
        <a:ln w="9525" cap="rnd" cmpd="sng" algn="ctr">
          <a:solidFill>
            <a:srgbClr val="7C7D92">
              <a:hueOff val="1718198"/>
              <a:satOff val="-109"/>
              <a:lumOff val="-882"/>
              <a:alphaOff val="0"/>
            </a:srgbClr>
          </a:solidFill>
          <a:prstDash val="solid"/>
          <a:miter lim="800000"/>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142240" rIns="184088"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sto MT" panose="02040603050505030304"/>
              <a:ea typeface="+mn-ea"/>
              <a:cs typeface="+mn-cs"/>
            </a:rPr>
            <a:t>Light Curves</a:t>
          </a:r>
          <a:endParaRPr lang="en-US" sz="2000" kern="1200" dirty="0">
            <a:solidFill>
              <a:sysClr val="window" lastClr="FFFFFF"/>
            </a:solidFill>
            <a:latin typeface="Calisto MT" panose="02040603050505030304"/>
            <a:ea typeface="+mn-ea"/>
            <a:cs typeface="+mn-cs"/>
          </a:endParaRPr>
        </a:p>
      </dsp:txBody>
      <dsp:txXfrm rot="-10800000">
        <a:off x="0" y="2614591"/>
        <a:ext cx="2588418" cy="571649"/>
      </dsp:txXfrm>
    </dsp:sp>
    <dsp:sp modelId="{A804F1FE-39C7-4DD1-92E1-3835DEB49456}">
      <dsp:nvSpPr>
        <dsp:cNvPr id="0" name=""/>
        <dsp:cNvSpPr/>
      </dsp:nvSpPr>
      <dsp:spPr>
        <a:xfrm>
          <a:off x="2588418" y="2614591"/>
          <a:ext cx="7765256" cy="571649"/>
        </a:xfrm>
        <a:prstGeom prst="rect">
          <a:avLst/>
        </a:prstGeom>
        <a:solidFill>
          <a:srgbClr val="7C7D92">
            <a:tint val="40000"/>
            <a:alpha val="90000"/>
            <a:hueOff val="1725201"/>
            <a:satOff val="-186"/>
            <a:lumOff val="-184"/>
            <a:alphaOff val="0"/>
          </a:srgbClr>
        </a:solidFill>
        <a:ln w="9525" cap="rnd" cmpd="sng" algn="ctr">
          <a:solidFill>
            <a:srgbClr val="7C7D92">
              <a:tint val="40000"/>
              <a:alpha val="90000"/>
              <a:hueOff val="1725201"/>
              <a:satOff val="-186"/>
              <a:lumOff val="-184"/>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516" tIns="203200" rIns="157516" bIns="203200"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alisto MT" panose="02040603050505030304"/>
              <a:ea typeface="+mn-ea"/>
              <a:cs typeface="+mn-cs"/>
            </a:rPr>
            <a:t>Verify transients by inspecting light curve</a:t>
          </a:r>
          <a:endParaRPr lang="en-US" sz="1600" kern="1200" dirty="0">
            <a:solidFill>
              <a:sysClr val="windowText" lastClr="000000">
                <a:hueOff val="0"/>
                <a:satOff val="0"/>
                <a:lumOff val="0"/>
                <a:alphaOff val="0"/>
              </a:sysClr>
            </a:solidFill>
            <a:latin typeface="Calisto MT" panose="02040603050505030304"/>
            <a:ea typeface="+mn-ea"/>
            <a:cs typeface="+mn-cs"/>
          </a:endParaRPr>
        </a:p>
      </dsp:txBody>
      <dsp:txXfrm>
        <a:off x="2588418" y="2614591"/>
        <a:ext cx="7765256" cy="571649"/>
      </dsp:txXfrm>
    </dsp:sp>
    <dsp:sp modelId="{5AFC2EF6-E5E9-4D71-ACEE-320AE73FF739}">
      <dsp:nvSpPr>
        <dsp:cNvPr id="0" name=""/>
        <dsp:cNvSpPr/>
      </dsp:nvSpPr>
      <dsp:spPr>
        <a:xfrm rot="10800000">
          <a:off x="0" y="1743707"/>
          <a:ext cx="2588418" cy="879461"/>
        </a:xfrm>
        <a:prstGeom prst="upArrowCallout">
          <a:avLst>
            <a:gd name="adj1" fmla="val 5000"/>
            <a:gd name="adj2" fmla="val 10000"/>
            <a:gd name="adj3" fmla="val 15000"/>
            <a:gd name="adj4" fmla="val 64977"/>
          </a:avLst>
        </a:prstGeom>
        <a:gradFill rotWithShape="0">
          <a:gsLst>
            <a:gs pos="0">
              <a:srgbClr val="7C7D92">
                <a:hueOff val="3436396"/>
                <a:satOff val="-218"/>
                <a:lumOff val="-1765"/>
                <a:alphaOff val="0"/>
                <a:tint val="96000"/>
                <a:lumMod val="104000"/>
              </a:srgbClr>
            </a:gs>
            <a:gs pos="100000">
              <a:srgbClr val="7C7D92">
                <a:hueOff val="3436396"/>
                <a:satOff val="-218"/>
                <a:lumOff val="-1765"/>
                <a:alphaOff val="0"/>
                <a:shade val="90000"/>
                <a:lumMod val="90000"/>
              </a:srgbClr>
            </a:gs>
          </a:gsLst>
          <a:lin ang="5400000" scaled="0"/>
        </a:gradFill>
        <a:ln w="9525" cap="rnd" cmpd="sng" algn="ctr">
          <a:solidFill>
            <a:srgbClr val="7C7D92">
              <a:hueOff val="3436396"/>
              <a:satOff val="-218"/>
              <a:lumOff val="-1765"/>
              <a:alphaOff val="0"/>
            </a:srgbClr>
          </a:solidFill>
          <a:prstDash val="solid"/>
          <a:miter lim="800000"/>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142240" rIns="184088"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sto MT" panose="02040603050505030304"/>
              <a:ea typeface="+mn-ea"/>
              <a:cs typeface="+mn-cs"/>
            </a:rPr>
            <a:t>Geometric cuts</a:t>
          </a:r>
          <a:endParaRPr lang="en-US" sz="2000" kern="1200" dirty="0">
            <a:solidFill>
              <a:sysClr val="window" lastClr="FFFFFF"/>
            </a:solidFill>
            <a:latin typeface="Calisto MT" panose="02040603050505030304"/>
            <a:ea typeface="+mn-ea"/>
            <a:cs typeface="+mn-cs"/>
          </a:endParaRPr>
        </a:p>
      </dsp:txBody>
      <dsp:txXfrm rot="-10800000">
        <a:off x="0" y="1743707"/>
        <a:ext cx="2588418" cy="571649"/>
      </dsp:txXfrm>
    </dsp:sp>
    <dsp:sp modelId="{694B656C-F5B4-4110-AD92-80597C928F60}">
      <dsp:nvSpPr>
        <dsp:cNvPr id="0" name=""/>
        <dsp:cNvSpPr/>
      </dsp:nvSpPr>
      <dsp:spPr>
        <a:xfrm>
          <a:off x="2588418" y="1743707"/>
          <a:ext cx="7765256" cy="571649"/>
        </a:xfrm>
        <a:prstGeom prst="rect">
          <a:avLst/>
        </a:prstGeom>
        <a:solidFill>
          <a:srgbClr val="7C7D92">
            <a:tint val="40000"/>
            <a:alpha val="90000"/>
            <a:hueOff val="3450401"/>
            <a:satOff val="-372"/>
            <a:lumOff val="-367"/>
            <a:alphaOff val="0"/>
          </a:srgbClr>
        </a:solidFill>
        <a:ln w="9525" cap="rnd" cmpd="sng" algn="ctr">
          <a:solidFill>
            <a:srgbClr val="7C7D92">
              <a:tint val="40000"/>
              <a:alpha val="90000"/>
              <a:hueOff val="3450401"/>
              <a:satOff val="-372"/>
              <a:lumOff val="-367"/>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516" tIns="203200" rIns="157516" bIns="203200"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alisto MT" panose="02040603050505030304"/>
              <a:ea typeface="+mn-ea"/>
              <a:cs typeface="+mn-cs"/>
            </a:rPr>
            <a:t>Edges, clustered sources, zero variance contours</a:t>
          </a:r>
          <a:endParaRPr lang="en-US" sz="1600" kern="1200" dirty="0">
            <a:solidFill>
              <a:sysClr val="windowText" lastClr="000000">
                <a:hueOff val="0"/>
                <a:satOff val="0"/>
                <a:lumOff val="0"/>
                <a:alphaOff val="0"/>
              </a:sysClr>
            </a:solidFill>
            <a:latin typeface="Calisto MT" panose="02040603050505030304"/>
            <a:ea typeface="+mn-ea"/>
            <a:cs typeface="+mn-cs"/>
          </a:endParaRPr>
        </a:p>
      </dsp:txBody>
      <dsp:txXfrm>
        <a:off x="2588418" y="1743707"/>
        <a:ext cx="7765256" cy="571649"/>
      </dsp:txXfrm>
    </dsp:sp>
    <dsp:sp modelId="{2F00E75E-BBC7-4A9E-A6F1-ADC8D7D27F0F}">
      <dsp:nvSpPr>
        <dsp:cNvPr id="0" name=""/>
        <dsp:cNvSpPr/>
      </dsp:nvSpPr>
      <dsp:spPr>
        <a:xfrm rot="10800000">
          <a:off x="0" y="872824"/>
          <a:ext cx="2588418" cy="879461"/>
        </a:xfrm>
        <a:prstGeom prst="upArrowCallout">
          <a:avLst>
            <a:gd name="adj1" fmla="val 5000"/>
            <a:gd name="adj2" fmla="val 10000"/>
            <a:gd name="adj3" fmla="val 15000"/>
            <a:gd name="adj4" fmla="val 64977"/>
          </a:avLst>
        </a:prstGeom>
        <a:gradFill rotWithShape="0">
          <a:gsLst>
            <a:gs pos="0">
              <a:srgbClr val="7C7D92">
                <a:hueOff val="5154594"/>
                <a:satOff val="-327"/>
                <a:lumOff val="-2647"/>
                <a:alphaOff val="0"/>
                <a:tint val="96000"/>
                <a:lumMod val="104000"/>
              </a:srgbClr>
            </a:gs>
            <a:gs pos="100000">
              <a:srgbClr val="7C7D92">
                <a:hueOff val="5154594"/>
                <a:satOff val="-327"/>
                <a:lumOff val="-2647"/>
                <a:alphaOff val="0"/>
                <a:shade val="90000"/>
                <a:lumMod val="90000"/>
              </a:srgbClr>
            </a:gs>
          </a:gsLst>
          <a:lin ang="5400000" scaled="0"/>
        </a:gradFill>
        <a:ln w="9525" cap="rnd" cmpd="sng" algn="ctr">
          <a:solidFill>
            <a:srgbClr val="7C7D92">
              <a:hueOff val="5154594"/>
              <a:satOff val="-327"/>
              <a:lumOff val="-2647"/>
              <a:alphaOff val="0"/>
            </a:srgbClr>
          </a:solidFill>
          <a:prstDash val="solid"/>
          <a:miter lim="800000"/>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142240" rIns="184088"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sto MT" panose="02040603050505030304"/>
              <a:ea typeface="+mn-ea"/>
              <a:cs typeface="+mn-cs"/>
            </a:rPr>
            <a:t>Array/Frequency</a:t>
          </a:r>
          <a:endParaRPr lang="en-US" sz="2000" kern="1200" dirty="0">
            <a:solidFill>
              <a:sysClr val="window" lastClr="FFFFFF"/>
            </a:solidFill>
            <a:latin typeface="Calisto MT" panose="02040603050505030304"/>
            <a:ea typeface="+mn-ea"/>
            <a:cs typeface="+mn-cs"/>
          </a:endParaRPr>
        </a:p>
      </dsp:txBody>
      <dsp:txXfrm rot="-10800000">
        <a:off x="0" y="872824"/>
        <a:ext cx="2588418" cy="571649"/>
      </dsp:txXfrm>
    </dsp:sp>
    <dsp:sp modelId="{D4A6748B-A096-4D26-BE77-9EB5D30DCFDA}">
      <dsp:nvSpPr>
        <dsp:cNvPr id="0" name=""/>
        <dsp:cNvSpPr/>
      </dsp:nvSpPr>
      <dsp:spPr>
        <a:xfrm>
          <a:off x="2588418" y="872824"/>
          <a:ext cx="7765256" cy="571649"/>
        </a:xfrm>
        <a:prstGeom prst="rect">
          <a:avLst/>
        </a:prstGeom>
        <a:solidFill>
          <a:srgbClr val="7C7D92">
            <a:tint val="40000"/>
            <a:alpha val="90000"/>
            <a:hueOff val="5175602"/>
            <a:satOff val="-559"/>
            <a:lumOff val="-551"/>
            <a:alphaOff val="0"/>
          </a:srgbClr>
        </a:solidFill>
        <a:ln w="9525" cap="rnd" cmpd="sng" algn="ctr">
          <a:solidFill>
            <a:srgbClr val="7C7D92">
              <a:tint val="40000"/>
              <a:alpha val="90000"/>
              <a:hueOff val="5175602"/>
              <a:satOff val="-559"/>
              <a:lumOff val="-551"/>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516" tIns="203200" rIns="157516" bIns="203200" numCol="1" spcCol="1270" anchor="ctr" anchorCtr="0">
          <a:noAutofit/>
        </a:bodyPr>
        <a:lstStyle/>
        <a:p>
          <a:pPr marL="0" lvl="0" indent="0" algn="l"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alisto MT" panose="02040603050505030304"/>
              <a:ea typeface="+mn-ea"/>
              <a:cs typeface="+mn-cs"/>
            </a:rPr>
            <a:t>Require sources appear in at least 2 frequency/array combination</a:t>
          </a:r>
          <a:endParaRPr lang="en-US" sz="1600" kern="1200" dirty="0">
            <a:solidFill>
              <a:sysClr val="windowText" lastClr="000000">
                <a:hueOff val="0"/>
                <a:satOff val="0"/>
                <a:lumOff val="0"/>
                <a:alphaOff val="0"/>
              </a:sysClr>
            </a:solidFill>
            <a:latin typeface="Calisto MT" panose="02040603050505030304"/>
            <a:ea typeface="+mn-ea"/>
            <a:cs typeface="+mn-cs"/>
          </a:endParaRPr>
        </a:p>
      </dsp:txBody>
      <dsp:txXfrm>
        <a:off x="2588418" y="872824"/>
        <a:ext cx="7765256" cy="571649"/>
      </dsp:txXfrm>
    </dsp:sp>
    <dsp:sp modelId="{2217D97D-63DC-4E9C-A963-104F5BC1CDE2}">
      <dsp:nvSpPr>
        <dsp:cNvPr id="0" name=""/>
        <dsp:cNvSpPr/>
      </dsp:nvSpPr>
      <dsp:spPr>
        <a:xfrm rot="10800000">
          <a:off x="0" y="1940"/>
          <a:ext cx="2588418" cy="879461"/>
        </a:xfrm>
        <a:prstGeom prst="upArrowCallout">
          <a:avLst>
            <a:gd name="adj1" fmla="val 5000"/>
            <a:gd name="adj2" fmla="val 10000"/>
            <a:gd name="adj3" fmla="val 15000"/>
            <a:gd name="adj4" fmla="val 64977"/>
          </a:avLst>
        </a:prstGeom>
        <a:gradFill rotWithShape="0">
          <a:gsLst>
            <a:gs pos="0">
              <a:srgbClr val="7C7D92">
                <a:hueOff val="6872791"/>
                <a:satOff val="-436"/>
                <a:lumOff val="-3529"/>
                <a:alphaOff val="0"/>
                <a:tint val="96000"/>
                <a:lumMod val="104000"/>
              </a:srgbClr>
            </a:gs>
            <a:gs pos="100000">
              <a:srgbClr val="7C7D92">
                <a:hueOff val="6872791"/>
                <a:satOff val="-436"/>
                <a:lumOff val="-3529"/>
                <a:alphaOff val="0"/>
                <a:shade val="90000"/>
                <a:lumMod val="90000"/>
              </a:srgbClr>
            </a:gs>
          </a:gsLst>
          <a:lin ang="5400000" scaled="0"/>
        </a:gradFill>
        <a:ln w="9525" cap="rnd" cmpd="sng" algn="ctr">
          <a:solidFill>
            <a:srgbClr val="7C7D92">
              <a:hueOff val="6872791"/>
              <a:satOff val="-436"/>
              <a:lumOff val="-3529"/>
              <a:alphaOff val="0"/>
            </a:srgbClr>
          </a:solidFill>
          <a:prstDash val="solid"/>
          <a:miter lim="800000"/>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142240" rIns="184088"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sto MT" panose="02040603050505030304"/>
              <a:ea typeface="+mn-ea"/>
              <a:cs typeface="+mn-cs"/>
            </a:rPr>
            <a:t>Initial detection </a:t>
          </a:r>
          <a:endParaRPr lang="en-US" sz="2000" kern="1200" dirty="0">
            <a:solidFill>
              <a:sysClr val="window" lastClr="FFFFFF"/>
            </a:solidFill>
            <a:latin typeface="Calisto MT" panose="02040603050505030304"/>
            <a:ea typeface="+mn-ea"/>
            <a:cs typeface="+mn-cs"/>
          </a:endParaRPr>
        </a:p>
      </dsp:txBody>
      <dsp:txXfrm rot="-10800000">
        <a:off x="0" y="1940"/>
        <a:ext cx="2588418" cy="571649"/>
      </dsp:txXfrm>
    </dsp:sp>
    <dsp:sp modelId="{63543597-6BBA-428B-81C5-FBD9948AE353}">
      <dsp:nvSpPr>
        <dsp:cNvPr id="0" name=""/>
        <dsp:cNvSpPr/>
      </dsp:nvSpPr>
      <dsp:spPr>
        <a:xfrm>
          <a:off x="2588418" y="1940"/>
          <a:ext cx="7765256" cy="571649"/>
        </a:xfrm>
        <a:prstGeom prst="rect">
          <a:avLst/>
        </a:prstGeom>
        <a:solidFill>
          <a:srgbClr val="7C7D92">
            <a:tint val="40000"/>
            <a:alpha val="90000"/>
            <a:hueOff val="6900803"/>
            <a:satOff val="-745"/>
            <a:lumOff val="-735"/>
            <a:alphaOff val="0"/>
          </a:srgbClr>
        </a:solidFill>
        <a:ln w="9525" cap="rnd" cmpd="sng" algn="ctr">
          <a:solidFill>
            <a:srgbClr val="7C7D92">
              <a:tint val="40000"/>
              <a:alpha val="90000"/>
              <a:hueOff val="6900803"/>
              <a:satOff val="-745"/>
              <a:lumOff val="-735"/>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516" tIns="203200" rIns="157516" bIns="20320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sto MT" panose="02040603050505030304"/>
              <a:ea typeface="+mn-ea"/>
              <a:cs typeface="+mn-cs"/>
            </a:rPr>
            <a:t>Find pixels with SNR&gt;5 in three day maps</a:t>
          </a:r>
        </a:p>
      </dsp:txBody>
      <dsp:txXfrm>
        <a:off x="2588418" y="1940"/>
        <a:ext cx="7765256" cy="5716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4087F-A940-410F-9E02-476371904B11}">
      <dsp:nvSpPr>
        <dsp:cNvPr id="0" name=""/>
        <dsp:cNvSpPr/>
      </dsp:nvSpPr>
      <dsp:spPr>
        <a:xfrm>
          <a:off x="0" y="0"/>
          <a:ext cx="6266011"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920C53D-73F2-4CEF-9339-638B9C51A850}">
      <dsp:nvSpPr>
        <dsp:cNvPr id="0" name=""/>
        <dsp:cNvSpPr/>
      </dsp:nvSpPr>
      <dsp:spPr>
        <a:xfrm>
          <a:off x="0" y="0"/>
          <a:ext cx="6266011" cy="12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Blind searches of millimeter transients have recently become possible</a:t>
          </a:r>
        </a:p>
      </dsp:txBody>
      <dsp:txXfrm>
        <a:off x="0" y="0"/>
        <a:ext cx="6266011" cy="1224886"/>
      </dsp:txXfrm>
    </dsp:sp>
    <dsp:sp modelId="{DD544FBD-FBC8-42CA-B1D4-D7271BA38DA8}">
      <dsp:nvSpPr>
        <dsp:cNvPr id="0" name=""/>
        <dsp:cNvSpPr/>
      </dsp:nvSpPr>
      <dsp:spPr>
        <a:xfrm>
          <a:off x="0" y="1224886"/>
          <a:ext cx="6266011"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06A12B9-5140-465F-8AD2-34F311DE7AD1}">
      <dsp:nvSpPr>
        <dsp:cNvPr id="0" name=""/>
        <dsp:cNvSpPr/>
      </dsp:nvSpPr>
      <dsp:spPr>
        <a:xfrm>
          <a:off x="0" y="1224886"/>
          <a:ext cx="6266011" cy="12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ACT search yields 14 galactic transient events coincident with flaring stars</a:t>
          </a:r>
        </a:p>
      </dsp:txBody>
      <dsp:txXfrm>
        <a:off x="0" y="1224886"/>
        <a:ext cx="6266011" cy="1224886"/>
      </dsp:txXfrm>
    </dsp:sp>
    <dsp:sp modelId="{3DB173C0-211F-47D9-AD7A-8954EDF05B5B}">
      <dsp:nvSpPr>
        <dsp:cNvPr id="0" name=""/>
        <dsp:cNvSpPr/>
      </dsp:nvSpPr>
      <dsp:spPr>
        <a:xfrm>
          <a:off x="0" y="2449773"/>
          <a:ext cx="6266011"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AC4BC73-7734-47B8-88C2-D8CE3DFAD408}">
      <dsp:nvSpPr>
        <dsp:cNvPr id="0" name=""/>
        <dsp:cNvSpPr/>
      </dsp:nvSpPr>
      <dsp:spPr>
        <a:xfrm>
          <a:off x="0" y="2449773"/>
          <a:ext cx="6266011" cy="12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More data is available to search within depth-1 maps</a:t>
          </a:r>
        </a:p>
      </dsp:txBody>
      <dsp:txXfrm>
        <a:off x="0" y="2449773"/>
        <a:ext cx="6266011" cy="1224886"/>
      </dsp:txXfrm>
    </dsp:sp>
    <dsp:sp modelId="{5FE3B4AA-B2FB-4CBB-B800-ABC67E891DCA}">
      <dsp:nvSpPr>
        <dsp:cNvPr id="0" name=""/>
        <dsp:cNvSpPr/>
      </dsp:nvSpPr>
      <dsp:spPr>
        <a:xfrm>
          <a:off x="0" y="3674660"/>
          <a:ext cx="6266011"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79C60ED-F605-4E45-AE4D-804B673CC80A}">
      <dsp:nvSpPr>
        <dsp:cNvPr id="0" name=""/>
        <dsp:cNvSpPr/>
      </dsp:nvSpPr>
      <dsp:spPr>
        <a:xfrm>
          <a:off x="0" y="3674660"/>
          <a:ext cx="6266011" cy="12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Necessary to build pipelines for real-time detection</a:t>
          </a:r>
        </a:p>
      </dsp:txBody>
      <dsp:txXfrm>
        <a:off x="0" y="3674660"/>
        <a:ext cx="6266011" cy="12248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3DD48-5735-4C09-8223-24724AE1C76C}" type="datetimeFigureOut">
              <a:rPr lang="en-US" smtClean="0"/>
              <a:t>6/4/2023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845614-1694-4F5F-82A4-4596461350B7}" type="slidenum">
              <a:rPr lang="en-US" smtClean="0"/>
              <a:t>‹#›</a:t>
            </a:fld>
            <a:endParaRPr lang="en-US"/>
          </a:p>
        </p:txBody>
      </p:sp>
    </p:spTree>
    <p:extLst>
      <p:ext uri="{BB962C8B-B14F-4D97-AF65-F5344CB8AC3E}">
        <p14:creationId xmlns:p14="http://schemas.microsoft.com/office/powerpoint/2010/main" val="1417998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I am going to be talking about searching for astrophysical transient events using ACT millimeter wavelength data. This brand new topic of research in astrophysics as CMB searches have only recently acquired the resolution necessary to pick up these events, opening the transient sky to a never before seen frequency band.</a:t>
            </a:r>
          </a:p>
          <a:p>
            <a:pPr algn="l"/>
            <a:endParaRPr lang="en-US" b="1" i="0" dirty="0">
              <a:solidFill>
                <a:srgbClr val="FFFFFF"/>
              </a:solidFill>
              <a:effectLst/>
              <a:latin typeface="Helvetica Neue"/>
            </a:endParaRPr>
          </a:p>
        </p:txBody>
      </p:sp>
      <p:sp>
        <p:nvSpPr>
          <p:cNvPr id="4" name="Slide Number Placeholder 3"/>
          <p:cNvSpPr>
            <a:spLocks noGrp="1"/>
          </p:cNvSpPr>
          <p:nvPr>
            <p:ph type="sldNum" sz="quarter" idx="5"/>
          </p:nvPr>
        </p:nvSpPr>
        <p:spPr/>
        <p:txBody>
          <a:bodyPr/>
          <a:lstStyle/>
          <a:p>
            <a:fld id="{88E43608-9148-48D9-8991-F65B5004D764}" type="slidenum">
              <a:rPr lang="en-US" smtClean="0"/>
              <a:t>1</a:t>
            </a:fld>
            <a:endParaRPr lang="en-US"/>
          </a:p>
        </p:txBody>
      </p:sp>
    </p:spTree>
    <p:extLst>
      <p:ext uri="{BB962C8B-B14F-4D97-AF65-F5344CB8AC3E}">
        <p14:creationId xmlns:p14="http://schemas.microsoft.com/office/powerpoint/2010/main" val="3005799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only transient work begin done in ACT. </a:t>
            </a:r>
          </a:p>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AGN variability and polarization from Adam Hincks. </a:t>
            </a:r>
          </a:p>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Looking forward to transient work Simons Observatory. </a:t>
            </a:r>
          </a:p>
          <a:p>
            <a:pPr marL="800100" marR="0" lvl="1"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ACT not optimized for transients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same sky area, greater sensitivity, and, </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ten times faster mapping speed. </a:t>
            </a:r>
          </a:p>
          <a:p>
            <a:pPr marL="342900" marR="0" lvl="0" indent="-342900">
              <a:lnSpc>
                <a:spcPct val="107000"/>
              </a:lnSpc>
              <a:spcBef>
                <a:spcPts val="0"/>
              </a:spcBef>
              <a:spcAft>
                <a:spcPts val="8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synchronously with the Rubin Observatory, expect many transient observations</a:t>
            </a:r>
          </a:p>
          <a:p>
            <a:endParaRPr lang="en-US" dirty="0"/>
          </a:p>
        </p:txBody>
      </p:sp>
      <p:sp>
        <p:nvSpPr>
          <p:cNvPr id="4" name="Slide Number Placeholder 3"/>
          <p:cNvSpPr>
            <a:spLocks noGrp="1"/>
          </p:cNvSpPr>
          <p:nvPr>
            <p:ph type="sldNum" sz="quarter" idx="5"/>
          </p:nvPr>
        </p:nvSpPr>
        <p:spPr/>
        <p:txBody>
          <a:bodyPr/>
          <a:lstStyle/>
          <a:p>
            <a:fld id="{88E43608-9148-48D9-8991-F65B5004D764}" type="slidenum">
              <a:rPr lang="en-US" smtClean="0"/>
              <a:t>14</a:t>
            </a:fld>
            <a:endParaRPr lang="en-US"/>
          </a:p>
        </p:txBody>
      </p:sp>
    </p:spTree>
    <p:extLst>
      <p:ext uri="{BB962C8B-B14F-4D97-AF65-F5344CB8AC3E}">
        <p14:creationId xmlns:p14="http://schemas.microsoft.com/office/powerpoint/2010/main" val="1733174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43608-9148-48D9-8991-F65B5004D764}" type="slidenum">
              <a:rPr lang="en-US" smtClean="0"/>
              <a:t>15</a:t>
            </a:fld>
            <a:endParaRPr lang="en-US"/>
          </a:p>
        </p:txBody>
      </p:sp>
    </p:spTree>
    <p:extLst>
      <p:ext uri="{BB962C8B-B14F-4D97-AF65-F5344CB8AC3E}">
        <p14:creationId xmlns:p14="http://schemas.microsoft.com/office/powerpoint/2010/main" val="3902681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Normalized flux density models of simulated events at 100GHz</a:t>
            </a:r>
          </a:p>
          <a:p>
            <a:r>
              <a:rPr lang="en-US" dirty="0"/>
              <a:t>High energy, relativistic </a:t>
            </a:r>
            <a:r>
              <a:rPr lang="en-US" dirty="0">
                <a:sym typeface="Wingdings" panose="05000000000000000000" pitchFamily="2" charset="2"/>
              </a:rPr>
              <a:t> bright peak, shorter duration</a:t>
            </a:r>
          </a:p>
          <a:p>
            <a:r>
              <a:rPr lang="en-US" dirty="0">
                <a:sym typeface="Wingdings" panose="05000000000000000000" pitchFamily="2" charset="2"/>
              </a:rPr>
              <a:t>Lower energy, nonrelativistic (</a:t>
            </a:r>
            <a:r>
              <a:rPr lang="en-US" dirty="0" err="1">
                <a:sym typeface="Wingdings" panose="05000000000000000000" pitchFamily="2" charset="2"/>
              </a:rPr>
              <a:t>Sne</a:t>
            </a:r>
            <a:r>
              <a:rPr lang="en-US" dirty="0">
                <a:sym typeface="Wingdings" panose="05000000000000000000" pitchFamily="2" charset="2"/>
              </a:rPr>
              <a:t>)  lower peak, longer duration</a:t>
            </a:r>
            <a:endParaRPr lang="en-US" dirty="0"/>
          </a:p>
        </p:txBody>
      </p:sp>
      <p:sp>
        <p:nvSpPr>
          <p:cNvPr id="4" name="Slide Number Placeholder 3"/>
          <p:cNvSpPr>
            <a:spLocks noGrp="1"/>
          </p:cNvSpPr>
          <p:nvPr>
            <p:ph type="sldNum" sz="quarter" idx="5"/>
          </p:nvPr>
        </p:nvSpPr>
        <p:spPr/>
        <p:txBody>
          <a:bodyPr/>
          <a:lstStyle/>
          <a:p>
            <a:fld id="{646608F1-3610-407B-B878-F3CC2DE66A6C}" type="slidenum">
              <a:rPr lang="en-US" smtClean="0"/>
              <a:t>17</a:t>
            </a:fld>
            <a:endParaRPr lang="en-US"/>
          </a:p>
        </p:txBody>
      </p:sp>
    </p:spTree>
    <p:extLst>
      <p:ext uri="{BB962C8B-B14F-4D97-AF65-F5344CB8AC3E}">
        <p14:creationId xmlns:p14="http://schemas.microsoft.com/office/powerpoint/2010/main" val="40480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35EB-37B2-42CA-A985-E3FFF7E5B234}" type="slidenum">
              <a:rPr lang="en-US" smtClean="0"/>
              <a:t>18</a:t>
            </a:fld>
            <a:endParaRPr lang="en-US"/>
          </a:p>
        </p:txBody>
      </p:sp>
    </p:spTree>
    <p:extLst>
      <p:ext uri="{BB962C8B-B14F-4D97-AF65-F5344CB8AC3E}">
        <p14:creationId xmlns:p14="http://schemas.microsoft.com/office/powerpoint/2010/main" val="2037559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follow-up!</a:t>
            </a:r>
          </a:p>
        </p:txBody>
      </p:sp>
      <p:sp>
        <p:nvSpPr>
          <p:cNvPr id="4" name="Slide Number Placeholder 3"/>
          <p:cNvSpPr>
            <a:spLocks noGrp="1"/>
          </p:cNvSpPr>
          <p:nvPr>
            <p:ph type="sldNum" sz="quarter" idx="5"/>
          </p:nvPr>
        </p:nvSpPr>
        <p:spPr/>
        <p:txBody>
          <a:bodyPr/>
          <a:lstStyle/>
          <a:p>
            <a:fld id="{646608F1-3610-407B-B878-F3CC2DE66A6C}" type="slidenum">
              <a:rPr lang="en-US" smtClean="0"/>
              <a:t>19</a:t>
            </a:fld>
            <a:endParaRPr lang="en-US"/>
          </a:p>
        </p:txBody>
      </p:sp>
    </p:spTree>
    <p:extLst>
      <p:ext uri="{BB962C8B-B14F-4D97-AF65-F5344CB8AC3E}">
        <p14:creationId xmlns:p14="http://schemas.microsoft.com/office/powerpoint/2010/main" val="1430763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Flat Spectra </a:t>
            </a:r>
            <a:r>
              <a:rPr lang="en-US" dirty="0">
                <a:sym typeface="Wingdings" panose="05000000000000000000" pitchFamily="2" charset="2"/>
              </a:rPr>
              <a:t> Synchrotron Emission</a:t>
            </a:r>
          </a:p>
          <a:p>
            <a:pPr lvl="1"/>
            <a:r>
              <a:rPr lang="en-US" dirty="0">
                <a:sym typeface="Wingdings" panose="05000000000000000000" pitchFamily="2" charset="2"/>
              </a:rPr>
              <a:t>Lack of polarization  optically thick or </a:t>
            </a:r>
            <a:r>
              <a:rPr lang="en-US" dirty="0" err="1">
                <a:sym typeface="Wingdings" panose="05000000000000000000" pitchFamily="2" charset="2"/>
              </a:rPr>
              <a:t>inhomogenous</a:t>
            </a:r>
            <a:r>
              <a:rPr lang="en-US" dirty="0">
                <a:sym typeface="Wingdings" panose="05000000000000000000" pitchFamily="2" charset="2"/>
              </a:rPr>
              <a:t> emission region</a:t>
            </a:r>
          </a:p>
          <a:p>
            <a:pPr lvl="1"/>
            <a:r>
              <a:rPr lang="en-US" dirty="0">
                <a:sym typeface="Wingdings" panose="05000000000000000000" pitchFamily="2" charset="2"/>
              </a:rPr>
              <a:t>X-ray emitters except for M dwarfs</a:t>
            </a:r>
            <a:endParaRPr lang="en-US" dirty="0"/>
          </a:p>
          <a:p>
            <a:endParaRPr lang="en-US" dirty="0"/>
          </a:p>
        </p:txBody>
      </p:sp>
      <p:sp>
        <p:nvSpPr>
          <p:cNvPr id="4" name="Slide Number Placeholder 3"/>
          <p:cNvSpPr>
            <a:spLocks noGrp="1"/>
          </p:cNvSpPr>
          <p:nvPr>
            <p:ph type="sldNum" sz="quarter" idx="5"/>
          </p:nvPr>
        </p:nvSpPr>
        <p:spPr/>
        <p:txBody>
          <a:bodyPr/>
          <a:lstStyle/>
          <a:p>
            <a:fld id="{646608F1-3610-407B-B878-F3CC2DE66A6C}" type="slidenum">
              <a:rPr lang="en-US" smtClean="0"/>
              <a:t>20</a:t>
            </a:fld>
            <a:endParaRPr lang="en-US"/>
          </a:p>
        </p:txBody>
      </p:sp>
    </p:spTree>
    <p:extLst>
      <p:ext uri="{BB962C8B-B14F-4D97-AF65-F5344CB8AC3E}">
        <p14:creationId xmlns:p14="http://schemas.microsoft.com/office/powerpoint/2010/main" val="1506536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if you are a cosmologist, and you think of ACT or Planck data, you probably think of something like this. </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Beautiful maps taken from ten or more years of data, incredible high depth measurements of CMB</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Frequency range of 90-220 GHz. </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what if we could see the microwave in a new way?</a:t>
            </a:r>
          </a:p>
          <a:p>
            <a:endParaRPr lang="en-US" dirty="0"/>
          </a:p>
        </p:txBody>
      </p:sp>
      <p:sp>
        <p:nvSpPr>
          <p:cNvPr id="4" name="Slide Number Placeholder 3"/>
          <p:cNvSpPr>
            <a:spLocks noGrp="1"/>
          </p:cNvSpPr>
          <p:nvPr>
            <p:ph type="sldNum" sz="quarter" idx="5"/>
          </p:nvPr>
        </p:nvSpPr>
        <p:spPr/>
        <p:txBody>
          <a:bodyPr/>
          <a:lstStyle/>
          <a:p>
            <a:fld id="{88E43608-9148-48D9-8991-F65B5004D764}" type="slidenum">
              <a:rPr lang="en-US" smtClean="0"/>
              <a:t>21</a:t>
            </a:fld>
            <a:endParaRPr lang="en-US"/>
          </a:p>
        </p:txBody>
      </p:sp>
    </p:spTree>
    <p:extLst>
      <p:ext uri="{BB962C8B-B14F-4D97-AF65-F5344CB8AC3E}">
        <p14:creationId xmlns:p14="http://schemas.microsoft.com/office/powerpoint/2010/main" val="482475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Events 2, 9, 10, and 13 are poor quality</a:t>
            </a:r>
          </a:p>
        </p:txBody>
      </p:sp>
      <p:sp>
        <p:nvSpPr>
          <p:cNvPr id="4" name="Slide Number Placeholder 3"/>
          <p:cNvSpPr>
            <a:spLocks noGrp="1"/>
          </p:cNvSpPr>
          <p:nvPr>
            <p:ph type="sldNum" sz="quarter" idx="5"/>
          </p:nvPr>
        </p:nvSpPr>
        <p:spPr/>
        <p:txBody>
          <a:bodyPr/>
          <a:lstStyle/>
          <a:p>
            <a:fld id="{646608F1-3610-407B-B878-F3CC2DE66A6C}" type="slidenum">
              <a:rPr lang="en-US" smtClean="0"/>
              <a:t>22</a:t>
            </a:fld>
            <a:endParaRPr lang="en-US"/>
          </a:p>
        </p:txBody>
      </p:sp>
    </p:spTree>
    <p:extLst>
      <p:ext uri="{BB962C8B-B14F-4D97-AF65-F5344CB8AC3E}">
        <p14:creationId xmlns:p14="http://schemas.microsoft.com/office/powerpoint/2010/main" val="3658995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CMB surveys have a wide field of view, will see many transient events</a:t>
            </a:r>
          </a:p>
        </p:txBody>
      </p:sp>
      <p:sp>
        <p:nvSpPr>
          <p:cNvPr id="4" name="Slide Number Placeholder 3"/>
          <p:cNvSpPr>
            <a:spLocks noGrp="1"/>
          </p:cNvSpPr>
          <p:nvPr>
            <p:ph type="sldNum" sz="quarter" idx="5"/>
          </p:nvPr>
        </p:nvSpPr>
        <p:spPr/>
        <p:txBody>
          <a:bodyPr/>
          <a:lstStyle/>
          <a:p>
            <a:fld id="{DE1635EB-37B2-42CA-A985-E3FFF7E5B234}" type="slidenum">
              <a:rPr lang="en-US" smtClean="0"/>
              <a:t>25</a:t>
            </a:fld>
            <a:endParaRPr lang="en-US"/>
          </a:p>
        </p:txBody>
      </p:sp>
    </p:spTree>
    <p:extLst>
      <p:ext uri="{BB962C8B-B14F-4D97-AF65-F5344CB8AC3E}">
        <p14:creationId xmlns:p14="http://schemas.microsoft.com/office/powerpoint/2010/main" val="966522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I begin I’d like to acknowledge my collaborators,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Yaqiong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Li, Sigurd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Arthur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Kosowsky</a:t>
            </a:r>
            <a:r>
              <a:rPr lang="en-US" sz="1800" dirty="0">
                <a:effectLst/>
                <a:latin typeface="Calibri" panose="020F0502020204030204" pitchFamily="34" charset="0"/>
                <a:ea typeface="Calibri" panose="020F0502020204030204" pitchFamily="34" charset="0"/>
                <a:cs typeface="Times New Roman" panose="02020603050405020304" pitchFamily="18" charset="0"/>
              </a:rPr>
              <a:t>. I am speaking today on behalf of these folks as well as the ACT collaboration.</a:t>
            </a:r>
          </a:p>
          <a:p>
            <a:endParaRPr lang="en-US" dirty="0"/>
          </a:p>
        </p:txBody>
      </p:sp>
      <p:sp>
        <p:nvSpPr>
          <p:cNvPr id="4" name="Slide Number Placeholder 3"/>
          <p:cNvSpPr>
            <a:spLocks noGrp="1"/>
          </p:cNvSpPr>
          <p:nvPr>
            <p:ph type="sldNum" sz="quarter" idx="5"/>
          </p:nvPr>
        </p:nvSpPr>
        <p:spPr/>
        <p:txBody>
          <a:bodyPr/>
          <a:lstStyle/>
          <a:p>
            <a:fld id="{88E43608-9148-48D9-8991-F65B5004D764}" type="slidenum">
              <a:rPr lang="en-US" smtClean="0"/>
              <a:t>2</a:t>
            </a:fld>
            <a:endParaRPr lang="en-US"/>
          </a:p>
        </p:txBody>
      </p:sp>
    </p:spTree>
    <p:extLst>
      <p:ext uri="{BB962C8B-B14F-4D97-AF65-F5344CB8AC3E}">
        <p14:creationId xmlns:p14="http://schemas.microsoft.com/office/powerpoint/2010/main" val="417908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work within the astronomy community!</a:t>
            </a:r>
          </a:p>
          <a:p>
            <a:r>
              <a:rPr lang="en-US" dirty="0"/>
              <a:t>Wait! I’ve never hear of this before! Why is this so important? What’s CMB-S4? Why do we need it to produce rapid alerts?</a:t>
            </a:r>
          </a:p>
        </p:txBody>
      </p:sp>
      <p:sp>
        <p:nvSpPr>
          <p:cNvPr id="4" name="Slide Number Placeholder 3"/>
          <p:cNvSpPr>
            <a:spLocks noGrp="1"/>
          </p:cNvSpPr>
          <p:nvPr>
            <p:ph type="sldNum" sz="quarter" idx="5"/>
          </p:nvPr>
        </p:nvSpPr>
        <p:spPr/>
        <p:txBody>
          <a:bodyPr/>
          <a:lstStyle/>
          <a:p>
            <a:fld id="{DE1635EB-37B2-42CA-A985-E3FFF7E5B234}" type="slidenum">
              <a:rPr lang="en-US" smtClean="0"/>
              <a:t>3</a:t>
            </a:fld>
            <a:endParaRPr lang="en-US"/>
          </a:p>
        </p:txBody>
      </p:sp>
    </p:spTree>
    <p:extLst>
      <p:ext uri="{BB962C8B-B14F-4D97-AF65-F5344CB8AC3E}">
        <p14:creationId xmlns:p14="http://schemas.microsoft.com/office/powerpoint/2010/main" val="324716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CMB surveys cover large sky area, can see many transients</a:t>
            </a:r>
          </a:p>
        </p:txBody>
      </p:sp>
      <p:sp>
        <p:nvSpPr>
          <p:cNvPr id="4" name="Slide Number Placeholder 3"/>
          <p:cNvSpPr>
            <a:spLocks noGrp="1"/>
          </p:cNvSpPr>
          <p:nvPr>
            <p:ph type="sldNum" sz="quarter" idx="5"/>
          </p:nvPr>
        </p:nvSpPr>
        <p:spPr/>
        <p:txBody>
          <a:bodyPr/>
          <a:lstStyle/>
          <a:p>
            <a:fld id="{DE1635EB-37B2-42CA-A985-E3FFF7E5B234}" type="slidenum">
              <a:rPr lang="en-US" smtClean="0"/>
              <a:t>5</a:t>
            </a:fld>
            <a:endParaRPr lang="en-US"/>
          </a:p>
        </p:txBody>
      </p:sp>
    </p:spTree>
    <p:extLst>
      <p:ext uri="{BB962C8B-B14F-4D97-AF65-F5344CB8AC3E}">
        <p14:creationId xmlns:p14="http://schemas.microsoft.com/office/powerpoint/2010/main" val="4185870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Only a blind search could detect orphan afterglow (</a:t>
            </a:r>
            <a:r>
              <a:rPr lang="el-GR" dirty="0"/>
              <a:t>α &gt; 1.5</a:t>
            </a:r>
            <a:r>
              <a:rPr lang="en-US" dirty="0"/>
              <a:t>, self-absorbed synchrotron emission)</a:t>
            </a:r>
          </a:p>
        </p:txBody>
      </p:sp>
      <p:sp>
        <p:nvSpPr>
          <p:cNvPr id="4" name="Slide Number Placeholder 3"/>
          <p:cNvSpPr>
            <a:spLocks noGrp="1"/>
          </p:cNvSpPr>
          <p:nvPr>
            <p:ph type="sldNum" sz="quarter" idx="5"/>
          </p:nvPr>
        </p:nvSpPr>
        <p:spPr/>
        <p:txBody>
          <a:bodyPr/>
          <a:lstStyle/>
          <a:p>
            <a:fld id="{646608F1-3610-407B-B878-F3CC2DE66A6C}" type="slidenum">
              <a:rPr lang="en-US" smtClean="0"/>
              <a:t>6</a:t>
            </a:fld>
            <a:endParaRPr lang="en-US"/>
          </a:p>
        </p:txBody>
      </p:sp>
    </p:spTree>
    <p:extLst>
      <p:ext uri="{BB962C8B-B14F-4D97-AF65-F5344CB8AC3E}">
        <p14:creationId xmlns:p14="http://schemas.microsoft.com/office/powerpoint/2010/main" val="90104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Atacama Cosmology Telescope, located in Chile is perhaps better known for doing work in well, cosmology. </a:t>
            </a:r>
          </a:p>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We survey 40% of the sky, 3 frequency bands across three arrays with arcminute-scale resolution. </a:t>
            </a:r>
          </a:p>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amazing work with Cosmology which was discussed earlier this week, </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it also allows us to conduct the largest systematic transient search in the microwave to date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1,500 vs 17,000, about order of magnitude</a:t>
            </a:r>
          </a:p>
        </p:txBody>
      </p:sp>
      <p:sp>
        <p:nvSpPr>
          <p:cNvPr id="4" name="Slide Number Placeholder 3"/>
          <p:cNvSpPr>
            <a:spLocks noGrp="1"/>
          </p:cNvSpPr>
          <p:nvPr>
            <p:ph type="sldNum" sz="quarter" idx="5"/>
          </p:nvPr>
        </p:nvSpPr>
        <p:spPr/>
        <p:txBody>
          <a:bodyPr/>
          <a:lstStyle/>
          <a:p>
            <a:fld id="{88E43608-9148-48D9-8991-F65B5004D764}" type="slidenum">
              <a:rPr lang="en-US" smtClean="0"/>
              <a:t>9</a:t>
            </a:fld>
            <a:endParaRPr lang="en-US"/>
          </a:p>
        </p:txBody>
      </p:sp>
    </p:spTree>
    <p:extLst>
      <p:ext uri="{BB962C8B-B14F-4D97-AF65-F5344CB8AC3E}">
        <p14:creationId xmlns:p14="http://schemas.microsoft.com/office/powerpoint/2010/main" val="1208283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if you are a cosmologist, and you think of ACT or Planck data, you probably think of something like this. </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Beautiful maps taken from ten or more years of data, incredible high depth measurements of CMB</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Frequency range of 90-220 GHz. </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what if we could see the microwave in a new way?</a:t>
            </a:r>
          </a:p>
          <a:p>
            <a:endParaRPr lang="en-US" dirty="0"/>
          </a:p>
        </p:txBody>
      </p:sp>
      <p:sp>
        <p:nvSpPr>
          <p:cNvPr id="4" name="Slide Number Placeholder 3"/>
          <p:cNvSpPr>
            <a:spLocks noGrp="1"/>
          </p:cNvSpPr>
          <p:nvPr>
            <p:ph type="sldNum" sz="quarter" idx="5"/>
          </p:nvPr>
        </p:nvSpPr>
        <p:spPr/>
        <p:txBody>
          <a:bodyPr/>
          <a:lstStyle/>
          <a:p>
            <a:fld id="{88E43608-9148-48D9-8991-F65B5004D764}" type="slidenum">
              <a:rPr lang="en-US" smtClean="0"/>
              <a:t>10</a:t>
            </a:fld>
            <a:endParaRPr lang="en-US"/>
          </a:p>
        </p:txBody>
      </p:sp>
    </p:spTree>
    <p:extLst>
      <p:ext uri="{BB962C8B-B14F-4D97-AF65-F5344CB8AC3E}">
        <p14:creationId xmlns:p14="http://schemas.microsoft.com/office/powerpoint/2010/main" val="1740215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found 8 events coincident with asteroids</a:t>
            </a:r>
          </a:p>
        </p:txBody>
      </p:sp>
      <p:sp>
        <p:nvSpPr>
          <p:cNvPr id="4" name="Slide Number Placeholder 3"/>
          <p:cNvSpPr>
            <a:spLocks noGrp="1"/>
          </p:cNvSpPr>
          <p:nvPr>
            <p:ph type="sldNum" sz="quarter" idx="5"/>
          </p:nvPr>
        </p:nvSpPr>
        <p:spPr/>
        <p:txBody>
          <a:bodyPr/>
          <a:lstStyle/>
          <a:p>
            <a:fld id="{DE1635EB-37B2-42CA-A985-E3FFF7E5B234}" type="slidenum">
              <a:rPr lang="en-US" smtClean="0"/>
              <a:t>11</a:t>
            </a:fld>
            <a:endParaRPr lang="en-US"/>
          </a:p>
        </p:txBody>
      </p:sp>
    </p:spTree>
    <p:extLst>
      <p:ext uri="{BB962C8B-B14F-4D97-AF65-F5344CB8AC3E}">
        <p14:creationId xmlns:p14="http://schemas.microsoft.com/office/powerpoint/2010/main" val="1218251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35EB-37B2-42CA-A985-E3FFF7E5B234}" type="slidenum">
              <a:rPr lang="en-US" smtClean="0"/>
              <a:t>13</a:t>
            </a:fld>
            <a:endParaRPr lang="en-US"/>
          </a:p>
        </p:txBody>
      </p:sp>
    </p:spTree>
    <p:extLst>
      <p:ext uri="{BB962C8B-B14F-4D97-AF65-F5344CB8AC3E}">
        <p14:creationId xmlns:p14="http://schemas.microsoft.com/office/powerpoint/2010/main" val="1063831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0EE0C-BEBA-4F3C-AB7F-6849A3575429}" type="datetimeFigureOut">
              <a:rPr lang="en-US" smtClean="0"/>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7419-ACA4-4096-90BA-689988C54B2B}" type="slidenum">
              <a:rPr lang="en-US" smtClean="0"/>
              <a:t>‹#›</a:t>
            </a:fld>
            <a:endParaRPr lang="en-US"/>
          </a:p>
        </p:txBody>
      </p:sp>
    </p:spTree>
    <p:extLst>
      <p:ext uri="{BB962C8B-B14F-4D97-AF65-F5344CB8AC3E}">
        <p14:creationId xmlns:p14="http://schemas.microsoft.com/office/powerpoint/2010/main" val="2850970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40EE0C-BEBA-4F3C-AB7F-6849A3575429}" type="datetimeFigureOut">
              <a:rPr lang="en-US" smtClean="0"/>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7419-ACA4-4096-90BA-689988C54B2B}" type="slidenum">
              <a:rPr lang="en-US" smtClean="0"/>
              <a:t>‹#›</a:t>
            </a:fld>
            <a:endParaRPr lang="en-US"/>
          </a:p>
        </p:txBody>
      </p:sp>
    </p:spTree>
    <p:extLst>
      <p:ext uri="{BB962C8B-B14F-4D97-AF65-F5344CB8AC3E}">
        <p14:creationId xmlns:p14="http://schemas.microsoft.com/office/powerpoint/2010/main" val="403898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88D4A3-D52C-493E-A42B-67F7AE285091}" type="datetimeFigureOut">
              <a:rPr lang="en-US" smtClean="0"/>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C74A2-939A-45E3-806C-631A7DC3DE12}" type="slidenum">
              <a:rPr lang="en-US" smtClean="0"/>
              <a:t>‹#›</a:t>
            </a:fld>
            <a:endParaRPr lang="en-US"/>
          </a:p>
        </p:txBody>
      </p:sp>
    </p:spTree>
    <p:extLst>
      <p:ext uri="{BB962C8B-B14F-4D97-AF65-F5344CB8AC3E}">
        <p14:creationId xmlns:p14="http://schemas.microsoft.com/office/powerpoint/2010/main" val="49341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40EE0C-BEBA-4F3C-AB7F-6849A3575429}" type="datetimeFigureOut">
              <a:rPr lang="en-US" smtClean="0"/>
              <a:t>6/4/2023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87419-ACA4-4096-90BA-689988C54B2B}" type="slidenum">
              <a:rPr lang="en-US" smtClean="0"/>
              <a:t>‹#›</a:t>
            </a:fld>
            <a:endParaRPr lang="en-US"/>
          </a:p>
        </p:txBody>
      </p:sp>
    </p:spTree>
    <p:extLst>
      <p:ext uri="{BB962C8B-B14F-4D97-AF65-F5344CB8AC3E}">
        <p14:creationId xmlns:p14="http://schemas.microsoft.com/office/powerpoint/2010/main" val="1038307334"/>
      </p:ext>
    </p:extLst>
  </p:cSld>
  <p:clrMap bg1="dk1" tx1="lt1" bg2="dk2" tx2="lt2" accent1="accent1" accent2="accent2" accent3="accent3" accent4="accent4" accent5="accent5" accent6="accent6" hlink="hlink" folHlink="folHlink"/>
  <p:sldLayoutIdLst>
    <p:sldLayoutId id="2147483662"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88D4A3-D52C-493E-A42B-67F7AE285091}" type="datetimeFigureOut">
              <a:rPr lang="en-US" smtClean="0"/>
              <a:t>6/4/2023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BC74A2-939A-45E3-806C-631A7DC3DE12}" type="slidenum">
              <a:rPr lang="en-US" smtClean="0"/>
              <a:t>‹#›</a:t>
            </a:fld>
            <a:endParaRPr lang="en-US"/>
          </a:p>
        </p:txBody>
      </p:sp>
    </p:spTree>
    <p:extLst>
      <p:ext uri="{BB962C8B-B14F-4D97-AF65-F5344CB8AC3E}">
        <p14:creationId xmlns:p14="http://schemas.microsoft.com/office/powerpoint/2010/main" val="570767078"/>
      </p:ext>
    </p:extLst>
  </p:cSld>
  <p:clrMap bg1="dk1" tx1="lt1" bg2="dk2" tx2="lt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5.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reworks in the sky&#10;&#10;Description automatically generated with medium confidence">
            <a:extLst>
              <a:ext uri="{FF2B5EF4-FFF2-40B4-BE49-F238E27FC236}">
                <a16:creationId xmlns:a16="http://schemas.microsoft.com/office/drawing/2014/main" id="{FF9E51C1-C65B-4DB1-9BF0-2F5105FAFEEE}"/>
              </a:ext>
            </a:extLst>
          </p:cNvPr>
          <p:cNvPicPr>
            <a:picLocks noChangeAspect="1"/>
          </p:cNvPicPr>
          <p:nvPr/>
        </p:nvPicPr>
        <p:blipFill rotWithShape="1">
          <a:blip r:embed="rId3"/>
          <a:srcRect t="9091" r="57771" b="-1"/>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519BF518-FD01-4464-8AA4-72991B6EA227}"/>
              </a:ext>
            </a:extLst>
          </p:cNvPr>
          <p:cNvSpPr>
            <a:spLocks noGrp="1"/>
          </p:cNvSpPr>
          <p:nvPr>
            <p:ph type="ctrTitle"/>
          </p:nvPr>
        </p:nvSpPr>
        <p:spPr>
          <a:xfrm>
            <a:off x="477981" y="1122363"/>
            <a:ext cx="6463884" cy="3204134"/>
          </a:xfrm>
        </p:spPr>
        <p:txBody>
          <a:bodyPr anchor="b">
            <a:normAutofit/>
          </a:bodyPr>
          <a:lstStyle/>
          <a:p>
            <a:pPr algn="l"/>
            <a:r>
              <a:rPr lang="en-US" sz="4800" dirty="0"/>
              <a:t>A Blind Search for Transients in ACT Data</a:t>
            </a:r>
          </a:p>
        </p:txBody>
      </p:sp>
      <p:sp>
        <p:nvSpPr>
          <p:cNvPr id="3" name="Subtitle 2">
            <a:extLst>
              <a:ext uri="{FF2B5EF4-FFF2-40B4-BE49-F238E27FC236}">
                <a16:creationId xmlns:a16="http://schemas.microsoft.com/office/drawing/2014/main" id="{346035AD-9DB0-4800-9B87-430D688AA525}"/>
              </a:ext>
            </a:extLst>
          </p:cNvPr>
          <p:cNvSpPr>
            <a:spLocks noGrp="1"/>
          </p:cNvSpPr>
          <p:nvPr>
            <p:ph type="subTitle" idx="1"/>
          </p:nvPr>
        </p:nvSpPr>
        <p:spPr>
          <a:xfrm>
            <a:off x="477980" y="4872922"/>
            <a:ext cx="4697335" cy="1208141"/>
          </a:xfrm>
        </p:spPr>
        <p:txBody>
          <a:bodyPr>
            <a:normAutofit/>
          </a:bodyPr>
          <a:lstStyle/>
          <a:p>
            <a:pPr algn="l"/>
            <a:r>
              <a:rPr lang="en-US" sz="1600" dirty="0"/>
              <a:t>Emily Biermann, </a:t>
            </a:r>
            <a:r>
              <a:rPr lang="en-US" sz="1600" dirty="0" err="1"/>
              <a:t>Yaqiong</a:t>
            </a:r>
            <a:r>
              <a:rPr lang="en-US" sz="1600" dirty="0"/>
              <a:t> Li, Arthur </a:t>
            </a:r>
            <a:r>
              <a:rPr lang="en-US" sz="1600" dirty="0" err="1"/>
              <a:t>Kosowsky</a:t>
            </a:r>
            <a:r>
              <a:rPr lang="en-US" sz="1600" dirty="0"/>
              <a:t>, Sigurd </a:t>
            </a:r>
            <a:r>
              <a:rPr lang="en-US" sz="1600" dirty="0" err="1"/>
              <a:t>Naess</a:t>
            </a:r>
            <a:r>
              <a:rPr lang="en-US" sz="1600" dirty="0"/>
              <a:t>, and the ACT Collaboration</a:t>
            </a:r>
          </a:p>
          <a:p>
            <a:pPr algn="l"/>
            <a:endParaRPr lang="en-US" sz="1600" i="1" dirty="0"/>
          </a:p>
        </p:txBody>
      </p:sp>
      <p:sp>
        <p:nvSpPr>
          <p:cNvPr id="5" name="Rectangle 4">
            <a:extLst>
              <a:ext uri="{FF2B5EF4-FFF2-40B4-BE49-F238E27FC236}">
                <a16:creationId xmlns:a16="http://schemas.microsoft.com/office/drawing/2014/main" id="{B8995177-EF80-4788-9F6C-8B794C262D0B}"/>
              </a:ext>
            </a:extLst>
          </p:cNvPr>
          <p:cNvSpPr/>
          <p:nvPr/>
        </p:nvSpPr>
        <p:spPr>
          <a:xfrm>
            <a:off x="325315" y="509954"/>
            <a:ext cx="1151793" cy="50116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8723A2-A7A8-4E82-ABE6-89C238E28544}"/>
              </a:ext>
            </a:extLst>
          </p:cNvPr>
          <p:cNvSpPr txBox="1"/>
          <p:nvPr/>
        </p:nvSpPr>
        <p:spPr>
          <a:xfrm>
            <a:off x="10771403" y="6580991"/>
            <a:ext cx="1458304" cy="276999"/>
          </a:xfrm>
          <a:prstGeom prst="rect">
            <a:avLst/>
          </a:prstGeom>
          <a:noFill/>
        </p:spPr>
        <p:txBody>
          <a:bodyPr wrap="square" rtlCol="0">
            <a:spAutoFit/>
          </a:bodyPr>
          <a:lstStyle/>
          <a:p>
            <a:r>
              <a:rPr lang="en-US" sz="1200" i="1" dirty="0">
                <a:solidFill>
                  <a:schemeClr val="bg1">
                    <a:lumMod val="65000"/>
                    <a:lumOff val="35000"/>
                  </a:schemeClr>
                </a:solidFill>
                <a:latin typeface="Century Schoolbook" panose="02040604050505020304"/>
              </a:rPr>
              <a:t>act.princeton.edu</a:t>
            </a:r>
          </a:p>
        </p:txBody>
      </p:sp>
    </p:spTree>
    <p:extLst>
      <p:ext uri="{BB962C8B-B14F-4D97-AF65-F5344CB8AC3E}">
        <p14:creationId xmlns:p14="http://schemas.microsoft.com/office/powerpoint/2010/main" val="2461791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030">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4EF25-8D37-4401-B088-BA162A9AF9C4}"/>
              </a:ext>
            </a:extLst>
          </p:cNvPr>
          <p:cNvSpPr>
            <a:spLocks noGrp="1"/>
          </p:cNvSpPr>
          <p:nvPr>
            <p:ph type="title"/>
          </p:nvPr>
        </p:nvSpPr>
        <p:spPr>
          <a:xfrm>
            <a:off x="838199" y="4625162"/>
            <a:ext cx="4153767" cy="1667975"/>
          </a:xfrm>
        </p:spPr>
        <p:txBody>
          <a:bodyPr>
            <a:normAutofit/>
          </a:bodyPr>
          <a:lstStyle/>
          <a:p>
            <a:r>
              <a:rPr lang="en-US" sz="4000"/>
              <a:t>3-Day Maps</a:t>
            </a:r>
          </a:p>
        </p:txBody>
      </p:sp>
      <p:pic>
        <p:nvPicPr>
          <p:cNvPr id="5" name="Picture 4" descr="A picture containing map&#10;&#10;Description automatically generated">
            <a:extLst>
              <a:ext uri="{FF2B5EF4-FFF2-40B4-BE49-F238E27FC236}">
                <a16:creationId xmlns:a16="http://schemas.microsoft.com/office/drawing/2014/main" id="{96B3C55A-D897-60B9-F605-CDB7B18E86DF}"/>
              </a:ext>
            </a:extLst>
          </p:cNvPr>
          <p:cNvPicPr>
            <a:picLocks noChangeAspect="1"/>
          </p:cNvPicPr>
          <p:nvPr/>
        </p:nvPicPr>
        <p:blipFill rotWithShape="1">
          <a:blip r:embed="rId3">
            <a:extLst>
              <a:ext uri="{28A0092B-C50C-407E-A947-70E740481C1C}">
                <a14:useLocalDpi xmlns:a14="http://schemas.microsoft.com/office/drawing/2010/main" val="0"/>
              </a:ext>
            </a:extLst>
          </a:blip>
          <a:srcRect t="5506" r="-4" b="826"/>
          <a:stretch/>
        </p:blipFill>
        <p:spPr>
          <a:xfrm>
            <a:off x="838199" y="536943"/>
            <a:ext cx="4153757" cy="3900336"/>
          </a:xfrm>
          <a:prstGeom prst="rect">
            <a:avLst/>
          </a:prstGeom>
        </p:spPr>
      </p:pic>
      <p:pic>
        <p:nvPicPr>
          <p:cNvPr id="1026" name="Picture 2" descr="Background pattern&#10;&#10;Description automatically generated">
            <a:extLst>
              <a:ext uri="{FF2B5EF4-FFF2-40B4-BE49-F238E27FC236}">
                <a16:creationId xmlns:a16="http://schemas.microsoft.com/office/drawing/2014/main" id="{7C9F1DA6-4DFB-F3E5-27B2-3351AAC959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11" r="3955" b="2"/>
          <a:stretch/>
        </p:blipFill>
        <p:spPr bwMode="auto">
          <a:xfrm>
            <a:off x="5183372" y="536943"/>
            <a:ext cx="6304539" cy="39003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9DDE639-A256-4FA0-9168-69D90FF550C5}"/>
              </a:ext>
            </a:extLst>
          </p:cNvPr>
          <p:cNvSpPr>
            <a:spLocks noGrp="1"/>
          </p:cNvSpPr>
          <p:nvPr>
            <p:ph idx="1"/>
          </p:nvPr>
        </p:nvSpPr>
        <p:spPr>
          <a:xfrm>
            <a:off x="5183372" y="4625162"/>
            <a:ext cx="6304540" cy="1667975"/>
          </a:xfrm>
        </p:spPr>
        <p:txBody>
          <a:bodyPr anchor="ctr">
            <a:normAutofit/>
          </a:bodyPr>
          <a:lstStyle/>
          <a:p>
            <a:pPr>
              <a:buClr>
                <a:schemeClr val="tx1"/>
              </a:buClr>
            </a:pPr>
            <a:r>
              <a:rPr lang="en-US" sz="1400" dirty="0"/>
              <a:t>s17-19</a:t>
            </a:r>
          </a:p>
          <a:p>
            <a:pPr>
              <a:buClr>
                <a:schemeClr val="tx1"/>
              </a:buClr>
            </a:pPr>
            <a:r>
              <a:rPr lang="en-US" sz="1400" dirty="0"/>
              <a:t>Split data into 3-day mean subtracted, matched filtered maps</a:t>
            </a:r>
          </a:p>
          <a:p>
            <a:pPr>
              <a:buClr>
                <a:schemeClr val="tx1"/>
              </a:buClr>
            </a:pPr>
            <a:r>
              <a:rPr lang="en-US" sz="1400" dirty="0"/>
              <a:t>1 arcmin resolution</a:t>
            </a:r>
          </a:p>
          <a:p>
            <a:pPr>
              <a:buClr>
                <a:schemeClr val="tx1"/>
              </a:buClr>
            </a:pPr>
            <a:r>
              <a:rPr lang="en-US" sz="1400" dirty="0"/>
              <a:t>Find sources with SNR &gt;5</a:t>
            </a:r>
          </a:p>
          <a:p>
            <a:pPr>
              <a:buClr>
                <a:schemeClr val="tx1"/>
              </a:buClr>
            </a:pPr>
            <a:r>
              <a:rPr lang="en-US" sz="1400" dirty="0"/>
              <a:t>Apply geometric data cuts</a:t>
            </a:r>
          </a:p>
          <a:p>
            <a:pPr>
              <a:buClr>
                <a:srgbClr val="F8FB46"/>
              </a:buClr>
            </a:pPr>
            <a:endParaRPr lang="en-US" sz="1400" dirty="0"/>
          </a:p>
        </p:txBody>
      </p:sp>
      <p:sp>
        <p:nvSpPr>
          <p:cNvPr id="6" name="TextBox 5">
            <a:extLst>
              <a:ext uri="{FF2B5EF4-FFF2-40B4-BE49-F238E27FC236}">
                <a16:creationId xmlns:a16="http://schemas.microsoft.com/office/drawing/2014/main" id="{DFD3E132-2AA2-C1B2-D207-3E63DBB6CAFF}"/>
              </a:ext>
            </a:extLst>
          </p:cNvPr>
          <p:cNvSpPr txBox="1"/>
          <p:nvPr/>
        </p:nvSpPr>
        <p:spPr>
          <a:xfrm>
            <a:off x="10651001" y="6481020"/>
            <a:ext cx="2648932" cy="276999"/>
          </a:xfrm>
          <a:prstGeom prst="rect">
            <a:avLst/>
          </a:prstGeom>
          <a:noFill/>
        </p:spPr>
        <p:txBody>
          <a:bodyPr wrap="square" rtlCol="0">
            <a:spAutoFit/>
          </a:bodyPr>
          <a:lstStyle/>
          <a:p>
            <a:r>
              <a:rPr lang="en-US" sz="1200" i="1" dirty="0" err="1">
                <a:solidFill>
                  <a:schemeClr val="bg1">
                    <a:lumMod val="50000"/>
                    <a:lumOff val="50000"/>
                  </a:schemeClr>
                </a:solidFill>
              </a:rPr>
              <a:t>Naess</a:t>
            </a:r>
            <a:r>
              <a:rPr lang="en-US" sz="1200" i="1" dirty="0">
                <a:solidFill>
                  <a:schemeClr val="bg1">
                    <a:lumMod val="50000"/>
                    <a:lumOff val="50000"/>
                  </a:schemeClr>
                </a:solidFill>
              </a:rPr>
              <a:t> 2020b et al</a:t>
            </a:r>
          </a:p>
        </p:txBody>
      </p:sp>
    </p:spTree>
    <p:extLst>
      <p:ext uri="{BB962C8B-B14F-4D97-AF65-F5344CB8AC3E}">
        <p14:creationId xmlns:p14="http://schemas.microsoft.com/office/powerpoint/2010/main" val="3989919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2D50-D652-4851-B144-E3C4FA71BC30}"/>
              </a:ext>
            </a:extLst>
          </p:cNvPr>
          <p:cNvSpPr>
            <a:spLocks noGrp="1"/>
          </p:cNvSpPr>
          <p:nvPr>
            <p:ph type="title"/>
          </p:nvPr>
        </p:nvSpPr>
        <p:spPr>
          <a:xfrm>
            <a:off x="4913488" y="581575"/>
            <a:ext cx="2355498" cy="970450"/>
          </a:xfrm>
        </p:spPr>
        <p:txBody>
          <a:bodyPr>
            <a:normAutofit/>
          </a:bodyPr>
          <a:lstStyle/>
          <a:p>
            <a:r>
              <a:rPr lang="en-US" sz="2400"/>
              <a:t>Analysis</a:t>
            </a:r>
            <a:endParaRPr lang="en-US" sz="2400" dirty="0"/>
          </a:p>
        </p:txBody>
      </p:sp>
      <p:graphicFrame>
        <p:nvGraphicFramePr>
          <p:cNvPr id="7" name="Content Placeholder 2">
            <a:extLst>
              <a:ext uri="{FF2B5EF4-FFF2-40B4-BE49-F238E27FC236}">
                <a16:creationId xmlns:a16="http://schemas.microsoft.com/office/drawing/2014/main" id="{11E027D6-8A9D-F7C6-0EAB-46EBC40B32F9}"/>
              </a:ext>
            </a:extLst>
          </p:cNvPr>
          <p:cNvGraphicFramePr>
            <a:graphicFrameLocks/>
          </p:cNvGraphicFramePr>
          <p:nvPr>
            <p:extLst>
              <p:ext uri="{D42A27DB-BD31-4B8C-83A1-F6EECF244321}">
                <p14:modId xmlns:p14="http://schemas.microsoft.com/office/powerpoint/2010/main" val="3566107474"/>
              </p:ext>
            </p:extLst>
          </p:nvPr>
        </p:nvGraphicFramePr>
        <p:xfrm>
          <a:off x="914400" y="1731963"/>
          <a:ext cx="10353675" cy="4059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28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5597-B343-124E-589D-B8DE535F98CA}"/>
              </a:ext>
            </a:extLst>
          </p:cNvPr>
          <p:cNvSpPr>
            <a:spLocks noGrp="1"/>
          </p:cNvSpPr>
          <p:nvPr>
            <p:ph type="title"/>
          </p:nvPr>
        </p:nvSpPr>
        <p:spPr/>
        <p:txBody>
          <a:bodyPr/>
          <a:lstStyle/>
          <a:p>
            <a:endParaRPr lang="en-US"/>
          </a:p>
        </p:txBody>
      </p:sp>
      <p:pic>
        <p:nvPicPr>
          <p:cNvPr id="5" name="Content Placeholder 4" descr="Calendar&#10;&#10;Description automatically generated">
            <a:extLst>
              <a:ext uri="{FF2B5EF4-FFF2-40B4-BE49-F238E27FC236}">
                <a16:creationId xmlns:a16="http://schemas.microsoft.com/office/drawing/2014/main" id="{BD676446-897E-75F3-13D8-17111358B3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1174" y="0"/>
            <a:ext cx="8133008" cy="6858000"/>
          </a:xfrm>
        </p:spPr>
      </p:pic>
      <p:sp>
        <p:nvSpPr>
          <p:cNvPr id="3" name="TextBox 2">
            <a:extLst>
              <a:ext uri="{FF2B5EF4-FFF2-40B4-BE49-F238E27FC236}">
                <a16:creationId xmlns:a16="http://schemas.microsoft.com/office/drawing/2014/main" id="{5AD02A8F-47FC-767A-9EDF-4CEEE5E90D0A}"/>
              </a:ext>
            </a:extLst>
          </p:cNvPr>
          <p:cNvSpPr txBox="1"/>
          <p:nvPr/>
        </p:nvSpPr>
        <p:spPr>
          <a:xfrm>
            <a:off x="9734838" y="6581001"/>
            <a:ext cx="2324484" cy="276999"/>
          </a:xfrm>
          <a:prstGeom prst="rect">
            <a:avLst/>
          </a:prstGeom>
          <a:noFill/>
        </p:spPr>
        <p:txBody>
          <a:bodyPr wrap="square" rtlCol="0">
            <a:spAutoFit/>
          </a:bodyPr>
          <a:lstStyle/>
          <a:p>
            <a:r>
              <a:rPr lang="en-US" sz="1200" dirty="0">
                <a:solidFill>
                  <a:schemeClr val="tx1">
                    <a:lumMod val="50000"/>
                    <a:lumOff val="50000"/>
                  </a:schemeClr>
                </a:solidFill>
              </a:rPr>
              <a:t>Li Y., Biermann E., et al. 2023</a:t>
            </a:r>
          </a:p>
        </p:txBody>
      </p:sp>
    </p:spTree>
    <p:extLst>
      <p:ext uri="{BB962C8B-B14F-4D97-AF65-F5344CB8AC3E}">
        <p14:creationId xmlns:p14="http://schemas.microsoft.com/office/powerpoint/2010/main" val="46745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B63D-0E38-31BF-51C7-F234C76675D4}"/>
              </a:ext>
            </a:extLst>
          </p:cNvPr>
          <p:cNvSpPr>
            <a:spLocks noGrp="1"/>
          </p:cNvSpPr>
          <p:nvPr>
            <p:ph type="title"/>
          </p:nvPr>
        </p:nvSpPr>
        <p:spPr>
          <a:xfrm>
            <a:off x="0" y="5881342"/>
            <a:ext cx="10515600" cy="1325563"/>
          </a:xfrm>
        </p:spPr>
        <p:txBody>
          <a:bodyPr>
            <a:normAutofit/>
          </a:bodyPr>
          <a:lstStyle/>
          <a:p>
            <a:r>
              <a:rPr lang="en-US" sz="3600" dirty="0"/>
              <a:t>Possible Counterparts</a:t>
            </a:r>
          </a:p>
        </p:txBody>
      </p:sp>
      <p:pic>
        <p:nvPicPr>
          <p:cNvPr id="5" name="Content Placeholder 4" descr="Background pattern&#10;&#10;Description automatically generated">
            <a:extLst>
              <a:ext uri="{FF2B5EF4-FFF2-40B4-BE49-F238E27FC236}">
                <a16:creationId xmlns:a16="http://schemas.microsoft.com/office/drawing/2014/main" id="{C9BA6F29-4B84-A296-F74A-9768E77852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5" y="1480931"/>
            <a:ext cx="12190135" cy="3369364"/>
          </a:xfrm>
        </p:spPr>
      </p:pic>
      <p:pic>
        <p:nvPicPr>
          <p:cNvPr id="25" name="Picture 24" descr="A picture containing outdoor object, night, dark, night sky&#10;&#10;Description automatically generated">
            <a:extLst>
              <a:ext uri="{FF2B5EF4-FFF2-40B4-BE49-F238E27FC236}">
                <a16:creationId xmlns:a16="http://schemas.microsoft.com/office/drawing/2014/main" id="{2974D5B1-42A8-67D3-0DE7-92A8FECE9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28" y="288987"/>
            <a:ext cx="906025" cy="924901"/>
          </a:xfrm>
          <a:prstGeom prst="rect">
            <a:avLst/>
          </a:prstGeom>
          <a:ln>
            <a:solidFill>
              <a:schemeClr val="tx1"/>
            </a:solidFill>
          </a:ln>
        </p:spPr>
      </p:pic>
      <p:cxnSp>
        <p:nvCxnSpPr>
          <p:cNvPr id="27" name="Straight Connector 26">
            <a:extLst>
              <a:ext uri="{FF2B5EF4-FFF2-40B4-BE49-F238E27FC236}">
                <a16:creationId xmlns:a16="http://schemas.microsoft.com/office/drawing/2014/main" id="{9EE6A5C5-84AF-429C-BE49-DDF1844F26E3}"/>
              </a:ext>
            </a:extLst>
          </p:cNvPr>
          <p:cNvCxnSpPr>
            <a:cxnSpLocks/>
            <a:stCxn id="25" idx="2"/>
          </p:cNvCxnSpPr>
          <p:nvPr/>
        </p:nvCxnSpPr>
        <p:spPr>
          <a:xfrm flipH="1">
            <a:off x="112302" y="1213888"/>
            <a:ext cx="637939" cy="337919"/>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9248E3E9-95CC-0471-23AC-C4FD03E88268}"/>
              </a:ext>
            </a:extLst>
          </p:cNvPr>
          <p:cNvSpPr txBox="1"/>
          <p:nvPr/>
        </p:nvSpPr>
        <p:spPr>
          <a:xfrm>
            <a:off x="297228" y="246282"/>
            <a:ext cx="317127" cy="369332"/>
          </a:xfrm>
          <a:prstGeom prst="rect">
            <a:avLst/>
          </a:prstGeom>
          <a:noFill/>
        </p:spPr>
        <p:txBody>
          <a:bodyPr wrap="square" rtlCol="0">
            <a:spAutoFit/>
          </a:bodyPr>
          <a:lstStyle/>
          <a:p>
            <a:r>
              <a:rPr lang="en-US" dirty="0"/>
              <a:t>7</a:t>
            </a:r>
          </a:p>
        </p:txBody>
      </p:sp>
      <p:pic>
        <p:nvPicPr>
          <p:cNvPr id="32" name="Picture 31" descr="A picture containing outdoor object, night, star, night sky&#10;&#10;Description automatically generated">
            <a:extLst>
              <a:ext uri="{FF2B5EF4-FFF2-40B4-BE49-F238E27FC236}">
                <a16:creationId xmlns:a16="http://schemas.microsoft.com/office/drawing/2014/main" id="{342B4C2E-F932-147C-3C95-BD9D3CE88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5772" y="389034"/>
            <a:ext cx="906026" cy="924902"/>
          </a:xfrm>
          <a:prstGeom prst="rect">
            <a:avLst/>
          </a:prstGeom>
          <a:ln>
            <a:solidFill>
              <a:schemeClr val="tx1"/>
            </a:solidFill>
          </a:ln>
        </p:spPr>
      </p:pic>
      <p:cxnSp>
        <p:nvCxnSpPr>
          <p:cNvPr id="33" name="Straight Connector 32">
            <a:extLst>
              <a:ext uri="{FF2B5EF4-FFF2-40B4-BE49-F238E27FC236}">
                <a16:creationId xmlns:a16="http://schemas.microsoft.com/office/drawing/2014/main" id="{8C5F1679-1E4B-F166-67AC-0D85565C1092}"/>
              </a:ext>
            </a:extLst>
          </p:cNvPr>
          <p:cNvCxnSpPr>
            <a:cxnSpLocks/>
            <a:endCxn id="32" idx="2"/>
          </p:cNvCxnSpPr>
          <p:nvPr/>
        </p:nvCxnSpPr>
        <p:spPr>
          <a:xfrm flipV="1">
            <a:off x="3066673" y="1313936"/>
            <a:ext cx="402112" cy="453692"/>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4" name="TextBox 33">
            <a:extLst>
              <a:ext uri="{FF2B5EF4-FFF2-40B4-BE49-F238E27FC236}">
                <a16:creationId xmlns:a16="http://schemas.microsoft.com/office/drawing/2014/main" id="{E62B5971-C653-74FF-60DD-03DAA0B84FCB}"/>
              </a:ext>
            </a:extLst>
          </p:cNvPr>
          <p:cNvSpPr txBox="1"/>
          <p:nvPr/>
        </p:nvSpPr>
        <p:spPr>
          <a:xfrm>
            <a:off x="2977529" y="367249"/>
            <a:ext cx="493009" cy="369332"/>
          </a:xfrm>
          <a:prstGeom prst="rect">
            <a:avLst/>
          </a:prstGeom>
          <a:noFill/>
        </p:spPr>
        <p:txBody>
          <a:bodyPr wrap="square" rtlCol="0">
            <a:spAutoFit/>
          </a:bodyPr>
          <a:lstStyle/>
          <a:p>
            <a:r>
              <a:rPr lang="en-US" dirty="0"/>
              <a:t>13</a:t>
            </a:r>
          </a:p>
        </p:txBody>
      </p:sp>
      <p:pic>
        <p:nvPicPr>
          <p:cNvPr id="36" name="Picture 35" descr="A picture containing close&#10;&#10;Description automatically generated">
            <a:extLst>
              <a:ext uri="{FF2B5EF4-FFF2-40B4-BE49-F238E27FC236}">
                <a16:creationId xmlns:a16="http://schemas.microsoft.com/office/drawing/2014/main" id="{C3BBFD3E-FC58-B77F-3BAF-227ECDB57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4831" y="362475"/>
            <a:ext cx="906026" cy="924902"/>
          </a:xfrm>
          <a:prstGeom prst="rect">
            <a:avLst/>
          </a:prstGeom>
          <a:ln>
            <a:solidFill>
              <a:schemeClr val="tx1"/>
            </a:solidFill>
          </a:ln>
        </p:spPr>
      </p:pic>
      <p:cxnSp>
        <p:nvCxnSpPr>
          <p:cNvPr id="37" name="Straight Connector 36">
            <a:extLst>
              <a:ext uri="{FF2B5EF4-FFF2-40B4-BE49-F238E27FC236}">
                <a16:creationId xmlns:a16="http://schemas.microsoft.com/office/drawing/2014/main" id="{62F20D58-741D-46CD-B28A-18603FD309E5}"/>
              </a:ext>
            </a:extLst>
          </p:cNvPr>
          <p:cNvCxnSpPr>
            <a:cxnSpLocks/>
            <a:stCxn id="36" idx="2"/>
          </p:cNvCxnSpPr>
          <p:nvPr/>
        </p:nvCxnSpPr>
        <p:spPr>
          <a:xfrm flipH="1">
            <a:off x="3332037" y="1287377"/>
            <a:ext cx="1425807" cy="1001093"/>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A299A9E7-D0A7-742D-2B59-23D9BB4DC6EC}"/>
              </a:ext>
            </a:extLst>
          </p:cNvPr>
          <p:cNvSpPr txBox="1"/>
          <p:nvPr/>
        </p:nvSpPr>
        <p:spPr>
          <a:xfrm>
            <a:off x="4260198" y="338108"/>
            <a:ext cx="748732" cy="369332"/>
          </a:xfrm>
          <a:prstGeom prst="rect">
            <a:avLst/>
          </a:prstGeom>
          <a:noFill/>
        </p:spPr>
        <p:txBody>
          <a:bodyPr wrap="square" rtlCol="0">
            <a:spAutoFit/>
          </a:bodyPr>
          <a:lstStyle/>
          <a:p>
            <a:r>
              <a:rPr lang="en-US" dirty="0"/>
              <a:t>12a/b</a:t>
            </a:r>
          </a:p>
        </p:txBody>
      </p:sp>
      <p:sp>
        <p:nvSpPr>
          <p:cNvPr id="40" name="TextBox 39">
            <a:extLst>
              <a:ext uri="{FF2B5EF4-FFF2-40B4-BE49-F238E27FC236}">
                <a16:creationId xmlns:a16="http://schemas.microsoft.com/office/drawing/2014/main" id="{823A6B43-DA2C-44CD-F9CF-C4F8457952B8}"/>
              </a:ext>
            </a:extLst>
          </p:cNvPr>
          <p:cNvSpPr txBox="1"/>
          <p:nvPr/>
        </p:nvSpPr>
        <p:spPr>
          <a:xfrm>
            <a:off x="4231501" y="-20208"/>
            <a:ext cx="1721645" cy="369332"/>
          </a:xfrm>
          <a:prstGeom prst="rect">
            <a:avLst/>
          </a:prstGeom>
          <a:noFill/>
        </p:spPr>
        <p:txBody>
          <a:bodyPr wrap="square" rtlCol="0">
            <a:spAutoFit/>
          </a:bodyPr>
          <a:lstStyle/>
          <a:p>
            <a:r>
              <a:rPr lang="en-US" i="1" dirty="0" err="1"/>
              <a:t>RSCVn</a:t>
            </a:r>
            <a:endParaRPr lang="en-US" i="1" dirty="0"/>
          </a:p>
        </p:txBody>
      </p:sp>
      <p:pic>
        <p:nvPicPr>
          <p:cNvPr id="44" name="Picture 43" descr="A picture containing star, outdoor object, light&#10;&#10;Description automatically generated">
            <a:extLst>
              <a:ext uri="{FF2B5EF4-FFF2-40B4-BE49-F238E27FC236}">
                <a16:creationId xmlns:a16="http://schemas.microsoft.com/office/drawing/2014/main" id="{D4C0BC2A-5B74-B39C-0566-D3F48B6635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3074" y="370881"/>
            <a:ext cx="908516" cy="927444"/>
          </a:xfrm>
          <a:prstGeom prst="rect">
            <a:avLst/>
          </a:prstGeom>
          <a:ln>
            <a:solidFill>
              <a:schemeClr val="tx1"/>
            </a:solidFill>
          </a:ln>
        </p:spPr>
      </p:pic>
      <p:cxnSp>
        <p:nvCxnSpPr>
          <p:cNvPr id="45" name="Straight Connector 44">
            <a:extLst>
              <a:ext uri="{FF2B5EF4-FFF2-40B4-BE49-F238E27FC236}">
                <a16:creationId xmlns:a16="http://schemas.microsoft.com/office/drawing/2014/main" id="{EF0947DF-BEFC-0FCC-661B-3889CA05BE35}"/>
              </a:ext>
            </a:extLst>
          </p:cNvPr>
          <p:cNvCxnSpPr>
            <a:cxnSpLocks/>
            <a:endCxn id="44" idx="2"/>
          </p:cNvCxnSpPr>
          <p:nvPr/>
        </p:nvCxnSpPr>
        <p:spPr>
          <a:xfrm flipH="1" flipV="1">
            <a:off x="5967332" y="1298325"/>
            <a:ext cx="187839" cy="369229"/>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48" name="TextBox 47">
            <a:extLst>
              <a:ext uri="{FF2B5EF4-FFF2-40B4-BE49-F238E27FC236}">
                <a16:creationId xmlns:a16="http://schemas.microsoft.com/office/drawing/2014/main" id="{B5AA00A0-72B3-BD64-D01A-0FB7A9EC2B57}"/>
              </a:ext>
            </a:extLst>
          </p:cNvPr>
          <p:cNvSpPr txBox="1"/>
          <p:nvPr/>
        </p:nvSpPr>
        <p:spPr>
          <a:xfrm>
            <a:off x="5452845" y="0"/>
            <a:ext cx="1721645" cy="369332"/>
          </a:xfrm>
          <a:prstGeom prst="rect">
            <a:avLst/>
          </a:prstGeom>
          <a:noFill/>
        </p:spPr>
        <p:txBody>
          <a:bodyPr wrap="square" rtlCol="0">
            <a:spAutoFit/>
          </a:bodyPr>
          <a:lstStyle/>
          <a:p>
            <a:r>
              <a:rPr lang="en-US" i="1" dirty="0" err="1"/>
              <a:t>RSCVn</a:t>
            </a:r>
            <a:endParaRPr lang="en-US" i="1" dirty="0"/>
          </a:p>
        </p:txBody>
      </p:sp>
      <p:sp>
        <p:nvSpPr>
          <p:cNvPr id="49" name="TextBox 48">
            <a:extLst>
              <a:ext uri="{FF2B5EF4-FFF2-40B4-BE49-F238E27FC236}">
                <a16:creationId xmlns:a16="http://schemas.microsoft.com/office/drawing/2014/main" id="{5287340E-C300-BDDB-1DC9-16FFA98D54DC}"/>
              </a:ext>
            </a:extLst>
          </p:cNvPr>
          <p:cNvSpPr txBox="1"/>
          <p:nvPr/>
        </p:nvSpPr>
        <p:spPr>
          <a:xfrm>
            <a:off x="5489419" y="284917"/>
            <a:ext cx="662839" cy="369332"/>
          </a:xfrm>
          <a:prstGeom prst="rect">
            <a:avLst/>
          </a:prstGeom>
          <a:noFill/>
        </p:spPr>
        <p:txBody>
          <a:bodyPr wrap="square" rtlCol="0">
            <a:spAutoFit/>
          </a:bodyPr>
          <a:lstStyle/>
          <a:p>
            <a:r>
              <a:rPr lang="en-US" dirty="0"/>
              <a:t>4a/b</a:t>
            </a:r>
          </a:p>
        </p:txBody>
      </p:sp>
      <p:pic>
        <p:nvPicPr>
          <p:cNvPr id="53" name="Picture 52" descr="A picture containing outdoor object, star, night sky&#10;&#10;Description automatically generated">
            <a:extLst>
              <a:ext uri="{FF2B5EF4-FFF2-40B4-BE49-F238E27FC236}">
                <a16:creationId xmlns:a16="http://schemas.microsoft.com/office/drawing/2014/main" id="{19632C74-291B-4939-9B37-0E9D95D278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0194" y="362538"/>
            <a:ext cx="908516" cy="927443"/>
          </a:xfrm>
          <a:prstGeom prst="rect">
            <a:avLst/>
          </a:prstGeom>
          <a:ln>
            <a:solidFill>
              <a:schemeClr val="tx1"/>
            </a:solidFill>
          </a:ln>
        </p:spPr>
      </p:pic>
      <p:cxnSp>
        <p:nvCxnSpPr>
          <p:cNvPr id="54" name="Straight Connector 53">
            <a:extLst>
              <a:ext uri="{FF2B5EF4-FFF2-40B4-BE49-F238E27FC236}">
                <a16:creationId xmlns:a16="http://schemas.microsoft.com/office/drawing/2014/main" id="{A6B1EC9C-DC89-1B46-E6C8-AEB96D0FF8D6}"/>
              </a:ext>
            </a:extLst>
          </p:cNvPr>
          <p:cNvCxnSpPr>
            <a:cxnSpLocks/>
            <a:endCxn id="53" idx="2"/>
          </p:cNvCxnSpPr>
          <p:nvPr/>
        </p:nvCxnSpPr>
        <p:spPr>
          <a:xfrm flipH="1" flipV="1">
            <a:off x="7234452" y="1289981"/>
            <a:ext cx="544450" cy="377573"/>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55" name="TextBox 54">
            <a:extLst>
              <a:ext uri="{FF2B5EF4-FFF2-40B4-BE49-F238E27FC236}">
                <a16:creationId xmlns:a16="http://schemas.microsoft.com/office/drawing/2014/main" id="{F3D1B4D8-1701-8879-C53C-941F010EFF9F}"/>
              </a:ext>
            </a:extLst>
          </p:cNvPr>
          <p:cNvSpPr txBox="1"/>
          <p:nvPr/>
        </p:nvSpPr>
        <p:spPr>
          <a:xfrm>
            <a:off x="6671506" y="26202"/>
            <a:ext cx="1721645" cy="369332"/>
          </a:xfrm>
          <a:prstGeom prst="rect">
            <a:avLst/>
          </a:prstGeom>
          <a:noFill/>
        </p:spPr>
        <p:txBody>
          <a:bodyPr wrap="square" rtlCol="0">
            <a:spAutoFit/>
          </a:bodyPr>
          <a:lstStyle/>
          <a:p>
            <a:r>
              <a:rPr lang="en-US" i="1" dirty="0"/>
              <a:t>Spec. Binary</a:t>
            </a:r>
          </a:p>
        </p:txBody>
      </p:sp>
      <p:sp>
        <p:nvSpPr>
          <p:cNvPr id="58" name="TextBox 57">
            <a:extLst>
              <a:ext uri="{FF2B5EF4-FFF2-40B4-BE49-F238E27FC236}">
                <a16:creationId xmlns:a16="http://schemas.microsoft.com/office/drawing/2014/main" id="{6E287AE1-1626-CE90-460C-1C642438D71F}"/>
              </a:ext>
            </a:extLst>
          </p:cNvPr>
          <p:cNvSpPr txBox="1"/>
          <p:nvPr/>
        </p:nvSpPr>
        <p:spPr>
          <a:xfrm>
            <a:off x="6735019" y="326420"/>
            <a:ext cx="695409" cy="369332"/>
          </a:xfrm>
          <a:prstGeom prst="rect">
            <a:avLst/>
          </a:prstGeom>
          <a:noFill/>
        </p:spPr>
        <p:txBody>
          <a:bodyPr wrap="square" rtlCol="0">
            <a:spAutoFit/>
          </a:bodyPr>
          <a:lstStyle/>
          <a:p>
            <a:r>
              <a:rPr lang="en-US" dirty="0"/>
              <a:t>N3</a:t>
            </a:r>
          </a:p>
        </p:txBody>
      </p:sp>
      <p:pic>
        <p:nvPicPr>
          <p:cNvPr id="60" name="Picture 59" descr="A picture containing night, outdoor object, star, night sky&#10;&#10;Description automatically generated">
            <a:extLst>
              <a:ext uri="{FF2B5EF4-FFF2-40B4-BE49-F238E27FC236}">
                <a16:creationId xmlns:a16="http://schemas.microsoft.com/office/drawing/2014/main" id="{35C8CF72-193A-AD58-6D27-8BFB6B5E26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2968" y="378725"/>
            <a:ext cx="906025" cy="924901"/>
          </a:xfrm>
          <a:prstGeom prst="rect">
            <a:avLst/>
          </a:prstGeom>
          <a:ln>
            <a:solidFill>
              <a:schemeClr val="tx1"/>
            </a:solidFill>
          </a:ln>
        </p:spPr>
      </p:pic>
      <p:cxnSp>
        <p:nvCxnSpPr>
          <p:cNvPr id="62" name="Straight Connector 61">
            <a:extLst>
              <a:ext uri="{FF2B5EF4-FFF2-40B4-BE49-F238E27FC236}">
                <a16:creationId xmlns:a16="http://schemas.microsoft.com/office/drawing/2014/main" id="{7BC3271D-A7FE-5F1B-7E45-10AE30A3486D}"/>
              </a:ext>
            </a:extLst>
          </p:cNvPr>
          <p:cNvCxnSpPr>
            <a:cxnSpLocks/>
            <a:endCxn id="60" idx="2"/>
          </p:cNvCxnSpPr>
          <p:nvPr/>
        </p:nvCxnSpPr>
        <p:spPr>
          <a:xfrm flipH="1" flipV="1">
            <a:off x="8595981" y="1303626"/>
            <a:ext cx="393678" cy="248181"/>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64" name="TextBox 63">
            <a:extLst>
              <a:ext uri="{FF2B5EF4-FFF2-40B4-BE49-F238E27FC236}">
                <a16:creationId xmlns:a16="http://schemas.microsoft.com/office/drawing/2014/main" id="{519F5EB7-69B1-5941-5539-1FBE73EA326F}"/>
              </a:ext>
            </a:extLst>
          </p:cNvPr>
          <p:cNvSpPr txBox="1"/>
          <p:nvPr/>
        </p:nvSpPr>
        <p:spPr>
          <a:xfrm>
            <a:off x="8042357" y="21319"/>
            <a:ext cx="2346008" cy="369332"/>
          </a:xfrm>
          <a:prstGeom prst="rect">
            <a:avLst/>
          </a:prstGeom>
          <a:noFill/>
        </p:spPr>
        <p:txBody>
          <a:bodyPr wrap="square" rtlCol="0">
            <a:spAutoFit/>
          </a:bodyPr>
          <a:lstStyle/>
          <a:p>
            <a:r>
              <a:rPr lang="en-US" i="1" dirty="0"/>
              <a:t>Rotating Variable</a:t>
            </a:r>
          </a:p>
        </p:txBody>
      </p:sp>
      <p:sp>
        <p:nvSpPr>
          <p:cNvPr id="65" name="TextBox 64">
            <a:extLst>
              <a:ext uri="{FF2B5EF4-FFF2-40B4-BE49-F238E27FC236}">
                <a16:creationId xmlns:a16="http://schemas.microsoft.com/office/drawing/2014/main" id="{1969FC4A-E205-9A05-5522-17AC259AEB2A}"/>
              </a:ext>
            </a:extLst>
          </p:cNvPr>
          <p:cNvSpPr txBox="1"/>
          <p:nvPr/>
        </p:nvSpPr>
        <p:spPr>
          <a:xfrm>
            <a:off x="8126317" y="330331"/>
            <a:ext cx="415476" cy="369332"/>
          </a:xfrm>
          <a:prstGeom prst="rect">
            <a:avLst/>
          </a:prstGeom>
          <a:noFill/>
        </p:spPr>
        <p:txBody>
          <a:bodyPr wrap="square" rtlCol="0">
            <a:spAutoFit/>
          </a:bodyPr>
          <a:lstStyle/>
          <a:p>
            <a:r>
              <a:rPr lang="en-US" dirty="0"/>
              <a:t>15</a:t>
            </a:r>
          </a:p>
        </p:txBody>
      </p:sp>
      <p:pic>
        <p:nvPicPr>
          <p:cNvPr id="70" name="Picture 69" descr="A picture containing night, lit, dark, outdoor object&#10;&#10;Description automatically generated">
            <a:extLst>
              <a:ext uri="{FF2B5EF4-FFF2-40B4-BE49-F238E27FC236}">
                <a16:creationId xmlns:a16="http://schemas.microsoft.com/office/drawing/2014/main" id="{B05BB702-CE60-D6EA-16B0-79BBC642BC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4745" y="378725"/>
            <a:ext cx="908517" cy="927444"/>
          </a:xfrm>
          <a:prstGeom prst="rect">
            <a:avLst/>
          </a:prstGeom>
          <a:ln>
            <a:solidFill>
              <a:schemeClr val="tx1"/>
            </a:solidFill>
          </a:ln>
        </p:spPr>
      </p:pic>
      <p:cxnSp>
        <p:nvCxnSpPr>
          <p:cNvPr id="71" name="Straight Connector 70">
            <a:extLst>
              <a:ext uri="{FF2B5EF4-FFF2-40B4-BE49-F238E27FC236}">
                <a16:creationId xmlns:a16="http://schemas.microsoft.com/office/drawing/2014/main" id="{D963B372-B297-73E4-B594-A00EB16FAB75}"/>
              </a:ext>
            </a:extLst>
          </p:cNvPr>
          <p:cNvCxnSpPr>
            <a:cxnSpLocks/>
            <a:endCxn id="70" idx="2"/>
          </p:cNvCxnSpPr>
          <p:nvPr/>
        </p:nvCxnSpPr>
        <p:spPr>
          <a:xfrm flipH="1" flipV="1">
            <a:off x="10489004" y="1306169"/>
            <a:ext cx="676820" cy="446381"/>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74" name="TextBox 73">
            <a:extLst>
              <a:ext uri="{FF2B5EF4-FFF2-40B4-BE49-F238E27FC236}">
                <a16:creationId xmlns:a16="http://schemas.microsoft.com/office/drawing/2014/main" id="{428E1593-4879-CBA8-8A6F-C95BB6512B98}"/>
              </a:ext>
            </a:extLst>
          </p:cNvPr>
          <p:cNvSpPr txBox="1"/>
          <p:nvPr/>
        </p:nvSpPr>
        <p:spPr>
          <a:xfrm>
            <a:off x="9920928" y="46830"/>
            <a:ext cx="1721645" cy="369332"/>
          </a:xfrm>
          <a:prstGeom prst="rect">
            <a:avLst/>
          </a:prstGeom>
          <a:noFill/>
        </p:spPr>
        <p:txBody>
          <a:bodyPr wrap="square" rtlCol="0">
            <a:spAutoFit/>
          </a:bodyPr>
          <a:lstStyle/>
          <a:p>
            <a:r>
              <a:rPr lang="en-US" i="1" dirty="0"/>
              <a:t>M-Star</a:t>
            </a:r>
          </a:p>
        </p:txBody>
      </p:sp>
      <p:sp>
        <p:nvSpPr>
          <p:cNvPr id="83" name="TextBox 82">
            <a:extLst>
              <a:ext uri="{FF2B5EF4-FFF2-40B4-BE49-F238E27FC236}">
                <a16:creationId xmlns:a16="http://schemas.microsoft.com/office/drawing/2014/main" id="{DAF12C97-D980-0DA5-884B-BB3AD5CDB413}"/>
              </a:ext>
            </a:extLst>
          </p:cNvPr>
          <p:cNvSpPr txBox="1"/>
          <p:nvPr/>
        </p:nvSpPr>
        <p:spPr>
          <a:xfrm>
            <a:off x="10029195" y="341625"/>
            <a:ext cx="332501" cy="369332"/>
          </a:xfrm>
          <a:prstGeom prst="rect">
            <a:avLst/>
          </a:prstGeom>
          <a:noFill/>
        </p:spPr>
        <p:txBody>
          <a:bodyPr wrap="square" rtlCol="0">
            <a:spAutoFit/>
          </a:bodyPr>
          <a:lstStyle/>
          <a:p>
            <a:r>
              <a:rPr lang="en-US" dirty="0"/>
              <a:t>8</a:t>
            </a:r>
          </a:p>
        </p:txBody>
      </p:sp>
      <p:pic>
        <p:nvPicPr>
          <p:cNvPr id="85" name="Picture 84" descr="A screenshot of a computer&#10;&#10;Description automatically generated with low confidence">
            <a:extLst>
              <a:ext uri="{FF2B5EF4-FFF2-40B4-BE49-F238E27FC236}">
                <a16:creationId xmlns:a16="http://schemas.microsoft.com/office/drawing/2014/main" id="{17A13D19-97E8-720E-4634-D78961F2F1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57737" y="383308"/>
            <a:ext cx="908515" cy="927443"/>
          </a:xfrm>
          <a:prstGeom prst="rect">
            <a:avLst/>
          </a:prstGeom>
          <a:ln>
            <a:solidFill>
              <a:schemeClr val="tx1"/>
            </a:solidFill>
          </a:ln>
        </p:spPr>
      </p:pic>
      <p:cxnSp>
        <p:nvCxnSpPr>
          <p:cNvPr id="86" name="Straight Connector 85">
            <a:extLst>
              <a:ext uri="{FF2B5EF4-FFF2-40B4-BE49-F238E27FC236}">
                <a16:creationId xmlns:a16="http://schemas.microsoft.com/office/drawing/2014/main" id="{28B5915B-BC37-4FB7-45F0-CB07B46A9153}"/>
              </a:ext>
            </a:extLst>
          </p:cNvPr>
          <p:cNvCxnSpPr>
            <a:cxnSpLocks/>
            <a:endCxn id="85" idx="2"/>
          </p:cNvCxnSpPr>
          <p:nvPr/>
        </p:nvCxnSpPr>
        <p:spPr>
          <a:xfrm flipH="1" flipV="1">
            <a:off x="11611995" y="1310751"/>
            <a:ext cx="395079" cy="356803"/>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87" name="TextBox 86">
            <a:extLst>
              <a:ext uri="{FF2B5EF4-FFF2-40B4-BE49-F238E27FC236}">
                <a16:creationId xmlns:a16="http://schemas.microsoft.com/office/drawing/2014/main" id="{3A8F739C-38A8-4F34-81AE-E57453DD55B2}"/>
              </a:ext>
            </a:extLst>
          </p:cNvPr>
          <p:cNvSpPr txBox="1"/>
          <p:nvPr/>
        </p:nvSpPr>
        <p:spPr>
          <a:xfrm>
            <a:off x="11157436" y="356484"/>
            <a:ext cx="332501" cy="369332"/>
          </a:xfrm>
          <a:prstGeom prst="rect">
            <a:avLst/>
          </a:prstGeom>
          <a:noFill/>
        </p:spPr>
        <p:txBody>
          <a:bodyPr wrap="square" rtlCol="0">
            <a:spAutoFit/>
          </a:bodyPr>
          <a:lstStyle/>
          <a:p>
            <a:r>
              <a:rPr lang="en-US" dirty="0"/>
              <a:t>9</a:t>
            </a:r>
          </a:p>
        </p:txBody>
      </p:sp>
      <p:pic>
        <p:nvPicPr>
          <p:cNvPr id="91" name="Picture 90" descr="A picture containing star, outdoor object, night sky&#10;&#10;Description automatically generated">
            <a:extLst>
              <a:ext uri="{FF2B5EF4-FFF2-40B4-BE49-F238E27FC236}">
                <a16:creationId xmlns:a16="http://schemas.microsoft.com/office/drawing/2014/main" id="{E479D75D-EFE0-D164-89CC-5D579B34A6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47895" y="2740139"/>
            <a:ext cx="906026" cy="924901"/>
          </a:xfrm>
          <a:prstGeom prst="rect">
            <a:avLst/>
          </a:prstGeom>
          <a:ln>
            <a:solidFill>
              <a:schemeClr val="tx1"/>
            </a:solidFill>
          </a:ln>
        </p:spPr>
      </p:pic>
      <p:cxnSp>
        <p:nvCxnSpPr>
          <p:cNvPr id="92" name="Straight Connector 91">
            <a:extLst>
              <a:ext uri="{FF2B5EF4-FFF2-40B4-BE49-F238E27FC236}">
                <a16:creationId xmlns:a16="http://schemas.microsoft.com/office/drawing/2014/main" id="{9E6CC6D0-955D-52C2-7725-DC59DBD8B20C}"/>
              </a:ext>
            </a:extLst>
          </p:cNvPr>
          <p:cNvCxnSpPr>
            <a:cxnSpLocks/>
            <a:stCxn id="91" idx="0"/>
          </p:cNvCxnSpPr>
          <p:nvPr/>
        </p:nvCxnSpPr>
        <p:spPr>
          <a:xfrm flipV="1">
            <a:off x="10200908" y="2087691"/>
            <a:ext cx="1307920" cy="65244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95" name="TextBox 94">
            <a:extLst>
              <a:ext uri="{FF2B5EF4-FFF2-40B4-BE49-F238E27FC236}">
                <a16:creationId xmlns:a16="http://schemas.microsoft.com/office/drawing/2014/main" id="{FC1C33F6-F98E-C190-4BF1-2DA02EE97556}"/>
              </a:ext>
            </a:extLst>
          </p:cNvPr>
          <p:cNvSpPr txBox="1"/>
          <p:nvPr/>
        </p:nvSpPr>
        <p:spPr>
          <a:xfrm>
            <a:off x="9753960" y="2724938"/>
            <a:ext cx="446948" cy="369332"/>
          </a:xfrm>
          <a:prstGeom prst="rect">
            <a:avLst/>
          </a:prstGeom>
          <a:noFill/>
        </p:spPr>
        <p:txBody>
          <a:bodyPr wrap="square" rtlCol="0">
            <a:spAutoFit/>
          </a:bodyPr>
          <a:lstStyle/>
          <a:p>
            <a:r>
              <a:rPr lang="en-US" dirty="0"/>
              <a:t>10</a:t>
            </a:r>
          </a:p>
        </p:txBody>
      </p:sp>
      <p:pic>
        <p:nvPicPr>
          <p:cNvPr id="97" name="Picture 96" descr="A group of stars in space&#10;&#10;Description automatically generated with low confidence">
            <a:extLst>
              <a:ext uri="{FF2B5EF4-FFF2-40B4-BE49-F238E27FC236}">
                <a16:creationId xmlns:a16="http://schemas.microsoft.com/office/drawing/2014/main" id="{371C0722-5309-C589-9566-31986AA4C0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65824" y="2665926"/>
            <a:ext cx="908518" cy="927446"/>
          </a:xfrm>
          <a:prstGeom prst="rect">
            <a:avLst/>
          </a:prstGeom>
          <a:ln>
            <a:solidFill>
              <a:schemeClr val="tx1"/>
            </a:solidFill>
          </a:ln>
        </p:spPr>
      </p:pic>
      <p:cxnSp>
        <p:nvCxnSpPr>
          <p:cNvPr id="98" name="Straight Connector 97">
            <a:extLst>
              <a:ext uri="{FF2B5EF4-FFF2-40B4-BE49-F238E27FC236}">
                <a16:creationId xmlns:a16="http://schemas.microsoft.com/office/drawing/2014/main" id="{E8C50643-ACF1-7CB1-6E22-4FDC8802858B}"/>
              </a:ext>
            </a:extLst>
          </p:cNvPr>
          <p:cNvCxnSpPr>
            <a:cxnSpLocks/>
            <a:stCxn id="97" idx="0"/>
          </p:cNvCxnSpPr>
          <p:nvPr/>
        </p:nvCxnSpPr>
        <p:spPr>
          <a:xfrm flipV="1">
            <a:off x="11620083" y="1911015"/>
            <a:ext cx="515626" cy="754911"/>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01" name="TextBox 100">
            <a:extLst>
              <a:ext uri="{FF2B5EF4-FFF2-40B4-BE49-F238E27FC236}">
                <a16:creationId xmlns:a16="http://schemas.microsoft.com/office/drawing/2014/main" id="{B293AE57-6DBC-5217-8EAD-22EFDBF9BC17}"/>
              </a:ext>
            </a:extLst>
          </p:cNvPr>
          <p:cNvSpPr txBox="1"/>
          <p:nvPr/>
        </p:nvSpPr>
        <p:spPr>
          <a:xfrm>
            <a:off x="11104977" y="2588077"/>
            <a:ext cx="437421" cy="369332"/>
          </a:xfrm>
          <a:prstGeom prst="rect">
            <a:avLst/>
          </a:prstGeom>
          <a:noFill/>
        </p:spPr>
        <p:txBody>
          <a:bodyPr wrap="square" rtlCol="0">
            <a:spAutoFit/>
          </a:bodyPr>
          <a:lstStyle/>
          <a:p>
            <a:r>
              <a:rPr lang="en-US" dirty="0"/>
              <a:t>14</a:t>
            </a:r>
          </a:p>
        </p:txBody>
      </p:sp>
      <p:pic>
        <p:nvPicPr>
          <p:cNvPr id="105" name="Picture 104" descr="A picture containing outdoor object&#10;&#10;Description automatically generated">
            <a:extLst>
              <a:ext uri="{FF2B5EF4-FFF2-40B4-BE49-F238E27FC236}">
                <a16:creationId xmlns:a16="http://schemas.microsoft.com/office/drawing/2014/main" id="{49513D19-76A1-6DFA-07BD-CCD1F4D0D6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29195" y="3735598"/>
            <a:ext cx="906026" cy="924902"/>
          </a:xfrm>
          <a:prstGeom prst="rect">
            <a:avLst/>
          </a:prstGeom>
          <a:ln>
            <a:solidFill>
              <a:schemeClr val="tx1"/>
            </a:solidFill>
          </a:ln>
        </p:spPr>
      </p:pic>
      <p:cxnSp>
        <p:nvCxnSpPr>
          <p:cNvPr id="108" name="Straight Connector 107">
            <a:extLst>
              <a:ext uri="{FF2B5EF4-FFF2-40B4-BE49-F238E27FC236}">
                <a16:creationId xmlns:a16="http://schemas.microsoft.com/office/drawing/2014/main" id="{69913084-EDB2-F89A-43F7-D1773CF2986A}"/>
              </a:ext>
            </a:extLst>
          </p:cNvPr>
          <p:cNvCxnSpPr>
            <a:cxnSpLocks/>
            <a:stCxn id="105" idx="1"/>
          </p:cNvCxnSpPr>
          <p:nvPr/>
        </p:nvCxnSpPr>
        <p:spPr>
          <a:xfrm flipH="1" flipV="1">
            <a:off x="8465352" y="2607177"/>
            <a:ext cx="1563843" cy="1590872"/>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09" name="TextBox 108">
            <a:extLst>
              <a:ext uri="{FF2B5EF4-FFF2-40B4-BE49-F238E27FC236}">
                <a16:creationId xmlns:a16="http://schemas.microsoft.com/office/drawing/2014/main" id="{C5371C15-1487-0A81-DAF4-F262928707FF}"/>
              </a:ext>
            </a:extLst>
          </p:cNvPr>
          <p:cNvSpPr txBox="1"/>
          <p:nvPr/>
        </p:nvSpPr>
        <p:spPr>
          <a:xfrm>
            <a:off x="9984117" y="3683964"/>
            <a:ext cx="332501" cy="369332"/>
          </a:xfrm>
          <a:prstGeom prst="rect">
            <a:avLst/>
          </a:prstGeom>
          <a:noFill/>
        </p:spPr>
        <p:txBody>
          <a:bodyPr wrap="square" rtlCol="0">
            <a:spAutoFit/>
          </a:bodyPr>
          <a:lstStyle/>
          <a:p>
            <a:r>
              <a:rPr lang="en-US" dirty="0"/>
              <a:t>6</a:t>
            </a:r>
          </a:p>
        </p:txBody>
      </p:sp>
      <p:pic>
        <p:nvPicPr>
          <p:cNvPr id="114" name="Picture 113" descr="A picture containing star, outdoor object, night, night sky&#10;&#10;Description automatically generated">
            <a:extLst>
              <a:ext uri="{FF2B5EF4-FFF2-40B4-BE49-F238E27FC236}">
                <a16:creationId xmlns:a16="http://schemas.microsoft.com/office/drawing/2014/main" id="{2621A302-4E2B-F94E-260C-208E1783CE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15661" y="4959381"/>
            <a:ext cx="906026" cy="924901"/>
          </a:xfrm>
          <a:prstGeom prst="rect">
            <a:avLst/>
          </a:prstGeom>
          <a:ln>
            <a:solidFill>
              <a:schemeClr val="tx1"/>
            </a:solidFill>
          </a:ln>
        </p:spPr>
      </p:pic>
      <p:cxnSp>
        <p:nvCxnSpPr>
          <p:cNvPr id="115" name="Straight Connector 114">
            <a:extLst>
              <a:ext uri="{FF2B5EF4-FFF2-40B4-BE49-F238E27FC236}">
                <a16:creationId xmlns:a16="http://schemas.microsoft.com/office/drawing/2014/main" id="{B99BF7BC-197F-BC5A-2053-DF543009DF84}"/>
              </a:ext>
            </a:extLst>
          </p:cNvPr>
          <p:cNvCxnSpPr>
            <a:cxnSpLocks/>
            <a:stCxn id="114" idx="0"/>
          </p:cNvCxnSpPr>
          <p:nvPr/>
        </p:nvCxnSpPr>
        <p:spPr>
          <a:xfrm flipH="1" flipV="1">
            <a:off x="8967019" y="4375354"/>
            <a:ext cx="701655" cy="584027"/>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17" name="TextBox 116">
            <a:extLst>
              <a:ext uri="{FF2B5EF4-FFF2-40B4-BE49-F238E27FC236}">
                <a16:creationId xmlns:a16="http://schemas.microsoft.com/office/drawing/2014/main" id="{92A8D5D7-1E9D-103C-C2E0-AB7CFA759085}"/>
              </a:ext>
            </a:extLst>
          </p:cNvPr>
          <p:cNvSpPr txBox="1"/>
          <p:nvPr/>
        </p:nvSpPr>
        <p:spPr>
          <a:xfrm>
            <a:off x="9191083" y="4895886"/>
            <a:ext cx="477591" cy="369332"/>
          </a:xfrm>
          <a:prstGeom prst="rect">
            <a:avLst/>
          </a:prstGeom>
          <a:noFill/>
        </p:spPr>
        <p:txBody>
          <a:bodyPr wrap="square" rtlCol="0">
            <a:spAutoFit/>
          </a:bodyPr>
          <a:lstStyle/>
          <a:p>
            <a:r>
              <a:rPr lang="en-US" dirty="0"/>
              <a:t>N1</a:t>
            </a:r>
          </a:p>
        </p:txBody>
      </p:sp>
      <p:pic>
        <p:nvPicPr>
          <p:cNvPr id="118" name="Picture 117" descr="A picture containing night, star, light, outdoor object&#10;&#10;Description automatically generated">
            <a:extLst>
              <a:ext uri="{FF2B5EF4-FFF2-40B4-BE49-F238E27FC236}">
                <a16:creationId xmlns:a16="http://schemas.microsoft.com/office/drawing/2014/main" id="{06B5562F-3E02-024E-0F15-1F7120146AB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44258" y="4947522"/>
            <a:ext cx="908517" cy="927444"/>
          </a:xfrm>
          <a:prstGeom prst="rect">
            <a:avLst/>
          </a:prstGeom>
          <a:ln>
            <a:solidFill>
              <a:schemeClr val="tx1"/>
            </a:solidFill>
          </a:ln>
        </p:spPr>
      </p:pic>
      <p:cxnSp>
        <p:nvCxnSpPr>
          <p:cNvPr id="119" name="Straight Connector 118">
            <a:extLst>
              <a:ext uri="{FF2B5EF4-FFF2-40B4-BE49-F238E27FC236}">
                <a16:creationId xmlns:a16="http://schemas.microsoft.com/office/drawing/2014/main" id="{EF5F5A5E-5FA0-395C-5564-0AE905A16693}"/>
              </a:ext>
            </a:extLst>
          </p:cNvPr>
          <p:cNvCxnSpPr>
            <a:cxnSpLocks/>
            <a:stCxn id="118" idx="0"/>
          </p:cNvCxnSpPr>
          <p:nvPr/>
        </p:nvCxnSpPr>
        <p:spPr>
          <a:xfrm flipV="1">
            <a:off x="8098517" y="3783620"/>
            <a:ext cx="99589" cy="1163902"/>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20" name="TextBox 119">
            <a:extLst>
              <a:ext uri="{FF2B5EF4-FFF2-40B4-BE49-F238E27FC236}">
                <a16:creationId xmlns:a16="http://schemas.microsoft.com/office/drawing/2014/main" id="{60514946-B129-FFF2-A55E-7418B584A53B}"/>
              </a:ext>
            </a:extLst>
          </p:cNvPr>
          <p:cNvSpPr txBox="1"/>
          <p:nvPr/>
        </p:nvSpPr>
        <p:spPr>
          <a:xfrm>
            <a:off x="7423063" y="5933825"/>
            <a:ext cx="2346008" cy="369332"/>
          </a:xfrm>
          <a:prstGeom prst="rect">
            <a:avLst/>
          </a:prstGeom>
          <a:noFill/>
        </p:spPr>
        <p:txBody>
          <a:bodyPr wrap="square" rtlCol="0">
            <a:spAutoFit/>
          </a:bodyPr>
          <a:lstStyle/>
          <a:p>
            <a:r>
              <a:rPr lang="en-US" i="1" dirty="0"/>
              <a:t>Rotating Variable</a:t>
            </a:r>
          </a:p>
        </p:txBody>
      </p:sp>
      <p:sp>
        <p:nvSpPr>
          <p:cNvPr id="121" name="TextBox 120">
            <a:extLst>
              <a:ext uri="{FF2B5EF4-FFF2-40B4-BE49-F238E27FC236}">
                <a16:creationId xmlns:a16="http://schemas.microsoft.com/office/drawing/2014/main" id="{83E91323-21C2-85CA-3AE5-335D028163D3}"/>
              </a:ext>
            </a:extLst>
          </p:cNvPr>
          <p:cNvSpPr txBox="1"/>
          <p:nvPr/>
        </p:nvSpPr>
        <p:spPr>
          <a:xfrm>
            <a:off x="7602651" y="4902778"/>
            <a:ext cx="709059" cy="369332"/>
          </a:xfrm>
          <a:prstGeom prst="rect">
            <a:avLst/>
          </a:prstGeom>
          <a:noFill/>
        </p:spPr>
        <p:txBody>
          <a:bodyPr wrap="square" rtlCol="0">
            <a:spAutoFit/>
          </a:bodyPr>
          <a:lstStyle/>
          <a:p>
            <a:r>
              <a:rPr lang="en-US" dirty="0"/>
              <a:t>5a/b</a:t>
            </a:r>
          </a:p>
        </p:txBody>
      </p:sp>
      <p:pic>
        <p:nvPicPr>
          <p:cNvPr id="130" name="Picture 129" descr="A group of stars in space&#10;&#10;Description automatically generated with low confidence">
            <a:extLst>
              <a:ext uri="{FF2B5EF4-FFF2-40B4-BE49-F238E27FC236}">
                <a16:creationId xmlns:a16="http://schemas.microsoft.com/office/drawing/2014/main" id="{53766892-7856-75E6-7F50-CEABD517CF5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08205" y="4956440"/>
            <a:ext cx="906026" cy="924902"/>
          </a:xfrm>
          <a:prstGeom prst="rect">
            <a:avLst/>
          </a:prstGeom>
          <a:ln>
            <a:solidFill>
              <a:schemeClr val="tx1"/>
            </a:solidFill>
          </a:ln>
        </p:spPr>
      </p:pic>
      <p:cxnSp>
        <p:nvCxnSpPr>
          <p:cNvPr id="147" name="Straight Connector 146">
            <a:extLst>
              <a:ext uri="{FF2B5EF4-FFF2-40B4-BE49-F238E27FC236}">
                <a16:creationId xmlns:a16="http://schemas.microsoft.com/office/drawing/2014/main" id="{14EDBECC-E149-0610-9A95-AF56BB0A7DAC}"/>
              </a:ext>
            </a:extLst>
          </p:cNvPr>
          <p:cNvCxnSpPr>
            <a:cxnSpLocks/>
            <a:stCxn id="130" idx="0"/>
          </p:cNvCxnSpPr>
          <p:nvPr/>
        </p:nvCxnSpPr>
        <p:spPr>
          <a:xfrm flipV="1">
            <a:off x="6661218" y="2969342"/>
            <a:ext cx="545827" cy="198709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48" name="TextBox 147">
            <a:extLst>
              <a:ext uri="{FF2B5EF4-FFF2-40B4-BE49-F238E27FC236}">
                <a16:creationId xmlns:a16="http://schemas.microsoft.com/office/drawing/2014/main" id="{9A8446E2-B1FB-82AC-AE74-AE0CB8E255A6}"/>
              </a:ext>
            </a:extLst>
          </p:cNvPr>
          <p:cNvSpPr txBox="1"/>
          <p:nvPr/>
        </p:nvSpPr>
        <p:spPr>
          <a:xfrm>
            <a:off x="6182197" y="4920524"/>
            <a:ext cx="332501" cy="369332"/>
          </a:xfrm>
          <a:prstGeom prst="rect">
            <a:avLst/>
          </a:prstGeom>
          <a:noFill/>
        </p:spPr>
        <p:txBody>
          <a:bodyPr wrap="square" rtlCol="0">
            <a:spAutoFit/>
          </a:bodyPr>
          <a:lstStyle/>
          <a:p>
            <a:r>
              <a:rPr lang="en-US" dirty="0"/>
              <a:t>2</a:t>
            </a:r>
          </a:p>
        </p:txBody>
      </p:sp>
      <p:pic>
        <p:nvPicPr>
          <p:cNvPr id="149" name="Picture 148" descr="A picture containing night, night sky&#10;&#10;Description automatically generated">
            <a:extLst>
              <a:ext uri="{FF2B5EF4-FFF2-40B4-BE49-F238E27FC236}">
                <a16:creationId xmlns:a16="http://schemas.microsoft.com/office/drawing/2014/main" id="{589B69CC-5597-487E-D73A-581055646AC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43674" y="4956440"/>
            <a:ext cx="906026" cy="924902"/>
          </a:xfrm>
          <a:prstGeom prst="rect">
            <a:avLst/>
          </a:prstGeom>
          <a:ln>
            <a:solidFill>
              <a:schemeClr val="tx1"/>
            </a:solidFill>
          </a:ln>
        </p:spPr>
      </p:pic>
      <p:cxnSp>
        <p:nvCxnSpPr>
          <p:cNvPr id="150" name="Straight Connector 149">
            <a:extLst>
              <a:ext uri="{FF2B5EF4-FFF2-40B4-BE49-F238E27FC236}">
                <a16:creationId xmlns:a16="http://schemas.microsoft.com/office/drawing/2014/main" id="{8C1A8A03-92D2-0D62-44B1-352988A0FAC5}"/>
              </a:ext>
            </a:extLst>
          </p:cNvPr>
          <p:cNvCxnSpPr>
            <a:cxnSpLocks/>
            <a:stCxn id="149" idx="0"/>
          </p:cNvCxnSpPr>
          <p:nvPr/>
        </p:nvCxnSpPr>
        <p:spPr>
          <a:xfrm flipV="1">
            <a:off x="4896687" y="3726426"/>
            <a:ext cx="1258484" cy="1230014"/>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51" name="TextBox 150">
            <a:extLst>
              <a:ext uri="{FF2B5EF4-FFF2-40B4-BE49-F238E27FC236}">
                <a16:creationId xmlns:a16="http://schemas.microsoft.com/office/drawing/2014/main" id="{08741DEE-3C36-FFBE-4F12-20886BCE66E9}"/>
              </a:ext>
            </a:extLst>
          </p:cNvPr>
          <p:cNvSpPr txBox="1"/>
          <p:nvPr/>
        </p:nvSpPr>
        <p:spPr>
          <a:xfrm>
            <a:off x="4417666" y="4884744"/>
            <a:ext cx="332501" cy="369332"/>
          </a:xfrm>
          <a:prstGeom prst="rect">
            <a:avLst/>
          </a:prstGeom>
          <a:noFill/>
        </p:spPr>
        <p:txBody>
          <a:bodyPr wrap="square" rtlCol="0">
            <a:spAutoFit/>
          </a:bodyPr>
          <a:lstStyle/>
          <a:p>
            <a:r>
              <a:rPr lang="en-US" dirty="0"/>
              <a:t>3</a:t>
            </a:r>
          </a:p>
        </p:txBody>
      </p:sp>
      <p:sp>
        <p:nvSpPr>
          <p:cNvPr id="152" name="TextBox 151">
            <a:extLst>
              <a:ext uri="{FF2B5EF4-FFF2-40B4-BE49-F238E27FC236}">
                <a16:creationId xmlns:a16="http://schemas.microsoft.com/office/drawing/2014/main" id="{574E98B3-3996-B29F-F11B-ED6AE559B80D}"/>
              </a:ext>
            </a:extLst>
          </p:cNvPr>
          <p:cNvSpPr txBox="1"/>
          <p:nvPr/>
        </p:nvSpPr>
        <p:spPr>
          <a:xfrm>
            <a:off x="4342848" y="5845562"/>
            <a:ext cx="2360705" cy="369332"/>
          </a:xfrm>
          <a:prstGeom prst="rect">
            <a:avLst/>
          </a:prstGeom>
          <a:noFill/>
        </p:spPr>
        <p:txBody>
          <a:bodyPr wrap="square" rtlCol="0">
            <a:spAutoFit/>
          </a:bodyPr>
          <a:lstStyle/>
          <a:p>
            <a:r>
              <a:rPr lang="en-US" i="1" dirty="0"/>
              <a:t>Eruptive M-Star</a:t>
            </a:r>
          </a:p>
        </p:txBody>
      </p:sp>
      <p:pic>
        <p:nvPicPr>
          <p:cNvPr id="153" name="Picture 152" descr="A picture containing star, outdoor object, night, light&#10;&#10;Description automatically generated">
            <a:extLst>
              <a:ext uri="{FF2B5EF4-FFF2-40B4-BE49-F238E27FC236}">
                <a16:creationId xmlns:a16="http://schemas.microsoft.com/office/drawing/2014/main" id="{A2A98DE5-A52A-27BC-DFCE-63F05C07179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33211" y="4997076"/>
            <a:ext cx="906025" cy="924901"/>
          </a:xfrm>
          <a:prstGeom prst="rect">
            <a:avLst/>
          </a:prstGeom>
          <a:ln>
            <a:solidFill>
              <a:schemeClr val="tx1"/>
            </a:solidFill>
          </a:ln>
        </p:spPr>
      </p:pic>
      <p:cxnSp>
        <p:nvCxnSpPr>
          <p:cNvPr id="154" name="Straight Connector 153">
            <a:extLst>
              <a:ext uri="{FF2B5EF4-FFF2-40B4-BE49-F238E27FC236}">
                <a16:creationId xmlns:a16="http://schemas.microsoft.com/office/drawing/2014/main" id="{17DAB3A9-DCB5-4F22-DBF5-52FF5F86E31A}"/>
              </a:ext>
            </a:extLst>
          </p:cNvPr>
          <p:cNvCxnSpPr>
            <a:cxnSpLocks/>
            <a:endCxn id="153" idx="0"/>
          </p:cNvCxnSpPr>
          <p:nvPr/>
        </p:nvCxnSpPr>
        <p:spPr>
          <a:xfrm>
            <a:off x="1786522" y="4554608"/>
            <a:ext cx="399702" cy="44246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55" name="TextBox 154">
            <a:extLst>
              <a:ext uri="{FF2B5EF4-FFF2-40B4-BE49-F238E27FC236}">
                <a16:creationId xmlns:a16="http://schemas.microsoft.com/office/drawing/2014/main" id="{B57FD10F-58B7-A466-471A-A228106EFCF1}"/>
              </a:ext>
            </a:extLst>
          </p:cNvPr>
          <p:cNvSpPr txBox="1"/>
          <p:nvPr/>
        </p:nvSpPr>
        <p:spPr>
          <a:xfrm>
            <a:off x="1635851" y="5888104"/>
            <a:ext cx="1721645" cy="369332"/>
          </a:xfrm>
          <a:prstGeom prst="rect">
            <a:avLst/>
          </a:prstGeom>
          <a:noFill/>
        </p:spPr>
        <p:txBody>
          <a:bodyPr wrap="square" rtlCol="0">
            <a:spAutoFit/>
          </a:bodyPr>
          <a:lstStyle/>
          <a:p>
            <a:r>
              <a:rPr lang="en-US" i="1" dirty="0" err="1"/>
              <a:t>RSCVn</a:t>
            </a:r>
            <a:endParaRPr lang="en-US" i="1" dirty="0"/>
          </a:p>
        </p:txBody>
      </p:sp>
      <p:sp>
        <p:nvSpPr>
          <p:cNvPr id="156" name="TextBox 155">
            <a:extLst>
              <a:ext uri="{FF2B5EF4-FFF2-40B4-BE49-F238E27FC236}">
                <a16:creationId xmlns:a16="http://schemas.microsoft.com/office/drawing/2014/main" id="{8AC4781E-81D9-1C73-F592-65C802EA4FD7}"/>
              </a:ext>
            </a:extLst>
          </p:cNvPr>
          <p:cNvSpPr txBox="1"/>
          <p:nvPr/>
        </p:nvSpPr>
        <p:spPr>
          <a:xfrm>
            <a:off x="1690013" y="4951870"/>
            <a:ext cx="508736" cy="369332"/>
          </a:xfrm>
          <a:prstGeom prst="rect">
            <a:avLst/>
          </a:prstGeom>
          <a:noFill/>
        </p:spPr>
        <p:txBody>
          <a:bodyPr wrap="square" rtlCol="0">
            <a:spAutoFit/>
          </a:bodyPr>
          <a:lstStyle/>
          <a:p>
            <a:r>
              <a:rPr lang="en-US" dirty="0"/>
              <a:t>11</a:t>
            </a:r>
          </a:p>
        </p:txBody>
      </p:sp>
      <p:pic>
        <p:nvPicPr>
          <p:cNvPr id="158" name="Picture 157" descr="A picture containing star, outdoor object&#10;&#10;Description automatically generated">
            <a:extLst>
              <a:ext uri="{FF2B5EF4-FFF2-40B4-BE49-F238E27FC236}">
                <a16:creationId xmlns:a16="http://schemas.microsoft.com/office/drawing/2014/main" id="{94D27F29-1020-9A31-8F71-AB640DB8024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7308" y="4992628"/>
            <a:ext cx="906026" cy="924902"/>
          </a:xfrm>
          <a:prstGeom prst="rect">
            <a:avLst/>
          </a:prstGeom>
          <a:ln>
            <a:solidFill>
              <a:schemeClr val="tx1"/>
            </a:solidFill>
          </a:ln>
        </p:spPr>
      </p:pic>
      <p:cxnSp>
        <p:nvCxnSpPr>
          <p:cNvPr id="159" name="Straight Connector 158">
            <a:extLst>
              <a:ext uri="{FF2B5EF4-FFF2-40B4-BE49-F238E27FC236}">
                <a16:creationId xmlns:a16="http://schemas.microsoft.com/office/drawing/2014/main" id="{6526CECD-462B-C9F9-509F-7F65E52670D8}"/>
              </a:ext>
            </a:extLst>
          </p:cNvPr>
          <p:cNvCxnSpPr>
            <a:cxnSpLocks/>
            <a:stCxn id="158" idx="0"/>
          </p:cNvCxnSpPr>
          <p:nvPr/>
        </p:nvCxnSpPr>
        <p:spPr>
          <a:xfrm flipV="1">
            <a:off x="740321" y="2837793"/>
            <a:ext cx="494710" cy="2154835"/>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60" name="TextBox 159">
            <a:extLst>
              <a:ext uri="{FF2B5EF4-FFF2-40B4-BE49-F238E27FC236}">
                <a16:creationId xmlns:a16="http://schemas.microsoft.com/office/drawing/2014/main" id="{4A7613C3-D484-EFF8-6A1B-1F4975919AC8}"/>
              </a:ext>
            </a:extLst>
          </p:cNvPr>
          <p:cNvSpPr txBox="1"/>
          <p:nvPr/>
        </p:nvSpPr>
        <p:spPr>
          <a:xfrm>
            <a:off x="243664" y="4936861"/>
            <a:ext cx="560960" cy="369332"/>
          </a:xfrm>
          <a:prstGeom prst="rect">
            <a:avLst/>
          </a:prstGeom>
          <a:noFill/>
        </p:spPr>
        <p:txBody>
          <a:bodyPr wrap="square" rtlCol="0">
            <a:spAutoFit/>
          </a:bodyPr>
          <a:lstStyle/>
          <a:p>
            <a:r>
              <a:rPr lang="en-US" dirty="0"/>
              <a:t>N2</a:t>
            </a:r>
          </a:p>
        </p:txBody>
      </p:sp>
      <p:sp>
        <p:nvSpPr>
          <p:cNvPr id="161" name="TextBox 160">
            <a:extLst>
              <a:ext uri="{FF2B5EF4-FFF2-40B4-BE49-F238E27FC236}">
                <a16:creationId xmlns:a16="http://schemas.microsoft.com/office/drawing/2014/main" id="{F58A1D9B-4CDF-C934-5E87-C5880940EA75}"/>
              </a:ext>
            </a:extLst>
          </p:cNvPr>
          <p:cNvSpPr txBox="1"/>
          <p:nvPr/>
        </p:nvSpPr>
        <p:spPr>
          <a:xfrm>
            <a:off x="152878" y="5873831"/>
            <a:ext cx="1721645" cy="369332"/>
          </a:xfrm>
          <a:prstGeom prst="rect">
            <a:avLst/>
          </a:prstGeom>
          <a:noFill/>
        </p:spPr>
        <p:txBody>
          <a:bodyPr wrap="square" rtlCol="0">
            <a:spAutoFit/>
          </a:bodyPr>
          <a:lstStyle/>
          <a:p>
            <a:r>
              <a:rPr lang="en-US" i="1" dirty="0"/>
              <a:t>K-Star</a:t>
            </a:r>
          </a:p>
        </p:txBody>
      </p:sp>
      <p:pic>
        <p:nvPicPr>
          <p:cNvPr id="183" name="Picture 182" descr="A picture containing star, outdoor object, night, night sky&#10;&#10;Description automatically generated">
            <a:extLst>
              <a:ext uri="{FF2B5EF4-FFF2-40B4-BE49-F238E27FC236}">
                <a16:creationId xmlns:a16="http://schemas.microsoft.com/office/drawing/2014/main" id="{00FD9E81-3A90-E2BE-319A-2D773968857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98022" y="370881"/>
            <a:ext cx="908517" cy="927444"/>
          </a:xfrm>
          <a:prstGeom prst="rect">
            <a:avLst/>
          </a:prstGeom>
          <a:ln>
            <a:solidFill>
              <a:schemeClr val="tx1"/>
            </a:solidFill>
          </a:ln>
        </p:spPr>
      </p:pic>
      <p:cxnSp>
        <p:nvCxnSpPr>
          <p:cNvPr id="184" name="Straight Connector 183">
            <a:extLst>
              <a:ext uri="{FF2B5EF4-FFF2-40B4-BE49-F238E27FC236}">
                <a16:creationId xmlns:a16="http://schemas.microsoft.com/office/drawing/2014/main" id="{ABA6F529-58E2-3034-0A9F-7BDF99C65F22}"/>
              </a:ext>
            </a:extLst>
          </p:cNvPr>
          <p:cNvCxnSpPr>
            <a:cxnSpLocks/>
            <a:endCxn id="183" idx="2"/>
          </p:cNvCxnSpPr>
          <p:nvPr/>
        </p:nvCxnSpPr>
        <p:spPr>
          <a:xfrm flipV="1">
            <a:off x="1865297" y="1298325"/>
            <a:ext cx="186984" cy="31417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85" name="TextBox 184">
            <a:extLst>
              <a:ext uri="{FF2B5EF4-FFF2-40B4-BE49-F238E27FC236}">
                <a16:creationId xmlns:a16="http://schemas.microsoft.com/office/drawing/2014/main" id="{325496A0-4CA4-A704-5BF4-B4ECFC42B0C1}"/>
              </a:ext>
            </a:extLst>
          </p:cNvPr>
          <p:cNvSpPr txBox="1"/>
          <p:nvPr/>
        </p:nvSpPr>
        <p:spPr>
          <a:xfrm>
            <a:off x="1504724" y="41924"/>
            <a:ext cx="2360705" cy="369332"/>
          </a:xfrm>
          <a:prstGeom prst="rect">
            <a:avLst/>
          </a:prstGeom>
          <a:noFill/>
        </p:spPr>
        <p:txBody>
          <a:bodyPr wrap="square" rtlCol="0">
            <a:spAutoFit/>
          </a:bodyPr>
          <a:lstStyle/>
          <a:p>
            <a:r>
              <a:rPr lang="en-US" i="1" dirty="0"/>
              <a:t>Eclipsing Binary</a:t>
            </a:r>
          </a:p>
        </p:txBody>
      </p:sp>
      <p:sp>
        <p:nvSpPr>
          <p:cNvPr id="186" name="TextBox 185">
            <a:extLst>
              <a:ext uri="{FF2B5EF4-FFF2-40B4-BE49-F238E27FC236}">
                <a16:creationId xmlns:a16="http://schemas.microsoft.com/office/drawing/2014/main" id="{B037EB03-2207-AEE5-47FA-9EC106210E00}"/>
              </a:ext>
            </a:extLst>
          </p:cNvPr>
          <p:cNvSpPr txBox="1"/>
          <p:nvPr/>
        </p:nvSpPr>
        <p:spPr>
          <a:xfrm>
            <a:off x="1566960" y="303726"/>
            <a:ext cx="332501" cy="369332"/>
          </a:xfrm>
          <a:prstGeom prst="rect">
            <a:avLst/>
          </a:prstGeom>
          <a:noFill/>
        </p:spPr>
        <p:txBody>
          <a:bodyPr wrap="square" rtlCol="0">
            <a:spAutoFit/>
          </a:bodyPr>
          <a:lstStyle/>
          <a:p>
            <a:r>
              <a:rPr lang="en-US" dirty="0"/>
              <a:t>1</a:t>
            </a:r>
          </a:p>
        </p:txBody>
      </p:sp>
      <p:sp>
        <p:nvSpPr>
          <p:cNvPr id="3" name="TextBox 2">
            <a:extLst>
              <a:ext uri="{FF2B5EF4-FFF2-40B4-BE49-F238E27FC236}">
                <a16:creationId xmlns:a16="http://schemas.microsoft.com/office/drawing/2014/main" id="{6A1951B0-4C47-1464-C5FE-79FBDCA659F0}"/>
              </a:ext>
            </a:extLst>
          </p:cNvPr>
          <p:cNvSpPr txBox="1"/>
          <p:nvPr/>
        </p:nvSpPr>
        <p:spPr>
          <a:xfrm>
            <a:off x="10515600" y="6544123"/>
            <a:ext cx="1894177" cy="276999"/>
          </a:xfrm>
          <a:prstGeom prst="rect">
            <a:avLst/>
          </a:prstGeom>
          <a:noFill/>
        </p:spPr>
        <p:txBody>
          <a:bodyPr wrap="square" rtlCol="0">
            <a:spAutoFit/>
          </a:bodyPr>
          <a:lstStyle/>
          <a:p>
            <a:r>
              <a:rPr lang="en-US" sz="1200" dirty="0">
                <a:solidFill>
                  <a:schemeClr val="tx1">
                    <a:lumMod val="50000"/>
                    <a:lumOff val="50000"/>
                  </a:schemeClr>
                </a:solidFill>
              </a:rPr>
              <a:t>Li, Biermann, et al. 2023</a:t>
            </a:r>
          </a:p>
        </p:txBody>
      </p:sp>
    </p:spTree>
    <p:extLst>
      <p:ext uri="{BB962C8B-B14F-4D97-AF65-F5344CB8AC3E}">
        <p14:creationId xmlns:p14="http://schemas.microsoft.com/office/powerpoint/2010/main" val="1645131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C11EAF-F465-4518-A41D-536411BC642D}"/>
              </a:ext>
            </a:extLst>
          </p:cNvPr>
          <p:cNvSpPr>
            <a:spLocks noGrp="1"/>
          </p:cNvSpPr>
          <p:nvPr>
            <p:ph type="title"/>
          </p:nvPr>
        </p:nvSpPr>
        <p:spPr>
          <a:xfrm>
            <a:off x="834013" y="1115568"/>
            <a:ext cx="3487616" cy="4626864"/>
          </a:xfrm>
        </p:spPr>
        <p:txBody>
          <a:bodyPr>
            <a:normAutofit/>
          </a:bodyPr>
          <a:lstStyle/>
          <a:p>
            <a:pPr algn="l"/>
            <a:r>
              <a:rPr lang="en-US" sz="3600" dirty="0">
                <a:solidFill>
                  <a:schemeClr val="tx1"/>
                </a:solidFill>
              </a:rPr>
              <a:t>Future Work</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B53B63-7B00-47ED-84F3-9468CDEEC6DA}"/>
              </a:ext>
            </a:extLst>
          </p:cNvPr>
          <p:cNvSpPr>
            <a:spLocks noGrp="1"/>
          </p:cNvSpPr>
          <p:nvPr>
            <p:ph idx="1"/>
          </p:nvPr>
        </p:nvSpPr>
        <p:spPr>
          <a:xfrm>
            <a:off x="5105398" y="1115568"/>
            <a:ext cx="6245352" cy="4626864"/>
          </a:xfrm>
        </p:spPr>
        <p:txBody>
          <a:bodyPr anchor="ctr">
            <a:normAutofit/>
          </a:bodyPr>
          <a:lstStyle/>
          <a:p>
            <a:pPr lvl="0"/>
            <a:r>
              <a:rPr lang="en-US" dirty="0"/>
              <a:t>Perform search on single observation maps</a:t>
            </a:r>
          </a:p>
          <a:p>
            <a:pPr lvl="1"/>
            <a:r>
              <a:rPr lang="en-US" dirty="0"/>
              <a:t>Years worth of data yet to be analyzed!</a:t>
            </a:r>
          </a:p>
          <a:p>
            <a:pPr lvl="0"/>
            <a:r>
              <a:rPr lang="en-US" dirty="0"/>
              <a:t>Event rate for flaring stars in ACT</a:t>
            </a:r>
          </a:p>
          <a:p>
            <a:pPr lvl="1"/>
            <a:r>
              <a:rPr lang="en-US" dirty="0"/>
              <a:t>Lessons for future surveys</a:t>
            </a:r>
          </a:p>
          <a:p>
            <a:pPr lvl="1"/>
            <a:r>
              <a:rPr lang="en-US" dirty="0"/>
              <a:t>Simulations for Simons Observatory</a:t>
            </a:r>
          </a:p>
          <a:p>
            <a:pPr lvl="0"/>
            <a:r>
              <a:rPr lang="en-US" dirty="0"/>
              <a:t>Identify transients and counterparts in real time</a:t>
            </a:r>
          </a:p>
          <a:p>
            <a:pPr lvl="1"/>
            <a:r>
              <a:rPr lang="en-US" dirty="0"/>
              <a:t>How to differentiate flaring stars from extragalactic transients</a:t>
            </a:r>
          </a:p>
          <a:p>
            <a:pPr lvl="1"/>
            <a:r>
              <a:rPr lang="en-US" dirty="0"/>
              <a:t>Follow-up observations</a:t>
            </a:r>
          </a:p>
          <a:p>
            <a:pPr>
              <a:lnSpc>
                <a:spcPct val="90000"/>
              </a:lnSpc>
            </a:pPr>
            <a:endParaRPr lang="en-US" dirty="0">
              <a:solidFill>
                <a:schemeClr val="tx1"/>
              </a:solidFill>
              <a:sym typeface="Wingdings" panose="05000000000000000000" pitchFamily="2" charset="2"/>
            </a:endParaRPr>
          </a:p>
        </p:txBody>
      </p:sp>
    </p:spTree>
    <p:extLst>
      <p:ext uri="{BB962C8B-B14F-4D97-AF65-F5344CB8AC3E}">
        <p14:creationId xmlns:p14="http://schemas.microsoft.com/office/powerpoint/2010/main" val="1020967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BE6F-5D6E-494F-B917-A43A6FAC6289}"/>
              </a:ext>
            </a:extLst>
          </p:cNvPr>
          <p:cNvSpPr>
            <a:spLocks noGrp="1"/>
          </p:cNvSpPr>
          <p:nvPr>
            <p:ph type="title"/>
          </p:nvPr>
        </p:nvSpPr>
        <p:spPr>
          <a:xfrm>
            <a:off x="1048635" y="31039"/>
            <a:ext cx="8273772" cy="1542525"/>
          </a:xfrm>
        </p:spPr>
        <p:txBody>
          <a:bodyPr>
            <a:normAutofit/>
          </a:bodyPr>
          <a:lstStyle/>
          <a:p>
            <a:r>
              <a:rPr lang="en-US" dirty="0"/>
              <a:t>Transients in ACT Data</a:t>
            </a:r>
          </a:p>
        </p:txBody>
      </p:sp>
      <p:pic>
        <p:nvPicPr>
          <p:cNvPr id="9" name="Picture 8">
            <a:extLst>
              <a:ext uri="{FF2B5EF4-FFF2-40B4-BE49-F238E27FC236}">
                <a16:creationId xmlns:a16="http://schemas.microsoft.com/office/drawing/2014/main" id="{346433CB-2CDB-406F-B6CD-FA054F603F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5" name="Content Placeholder 2">
            <a:extLst>
              <a:ext uri="{FF2B5EF4-FFF2-40B4-BE49-F238E27FC236}">
                <a16:creationId xmlns:a16="http://schemas.microsoft.com/office/drawing/2014/main" id="{3C5BC4F8-3448-4E0B-05DF-793E5DCE607C}"/>
              </a:ext>
            </a:extLst>
          </p:cNvPr>
          <p:cNvGraphicFramePr>
            <a:graphicFrameLocks noGrp="1"/>
          </p:cNvGraphicFramePr>
          <p:nvPr>
            <p:ph idx="1"/>
          </p:nvPr>
        </p:nvGraphicFramePr>
        <p:xfrm>
          <a:off x="5282522" y="1573564"/>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descr="A person wearing glasses&#10;&#10;Description automatically generated with low confidence">
            <a:extLst>
              <a:ext uri="{FF2B5EF4-FFF2-40B4-BE49-F238E27FC236}">
                <a16:creationId xmlns:a16="http://schemas.microsoft.com/office/drawing/2014/main" id="{7839C83A-12DB-4E6C-A7BA-D57E2C34AC0C}"/>
              </a:ext>
            </a:extLst>
          </p:cNvPr>
          <p:cNvPicPr>
            <a:picLocks noChangeAspect="1"/>
          </p:cNvPicPr>
          <p:nvPr/>
        </p:nvPicPr>
        <p:blipFill rotWithShape="1">
          <a:blip r:embed="rId9">
            <a:extLst>
              <a:ext uri="{28A0092B-C50C-407E-A947-70E740481C1C}">
                <a14:useLocalDpi xmlns:a14="http://schemas.microsoft.com/office/drawing/2010/main" val="0"/>
              </a:ext>
            </a:extLst>
          </a:blip>
          <a:srcRect r="16562"/>
          <a:stretch/>
        </p:blipFill>
        <p:spPr>
          <a:xfrm>
            <a:off x="1048635" y="1531901"/>
            <a:ext cx="3028909" cy="3203058"/>
          </a:xfrm>
          <a:prstGeom prst="rect">
            <a:avLst/>
          </a:prstGeom>
          <a:effectLst>
            <a:outerShdw blurRad="25400" dir="17880000">
              <a:srgbClr val="000000">
                <a:alpha val="46000"/>
              </a:srgbClr>
            </a:outerShdw>
          </a:effectLst>
        </p:spPr>
      </p:pic>
      <p:sp>
        <p:nvSpPr>
          <p:cNvPr id="4" name="TextBox 3">
            <a:extLst>
              <a:ext uri="{FF2B5EF4-FFF2-40B4-BE49-F238E27FC236}">
                <a16:creationId xmlns:a16="http://schemas.microsoft.com/office/drawing/2014/main" id="{249C8782-79C5-4496-BCC2-0965DDCA1BBC}"/>
              </a:ext>
            </a:extLst>
          </p:cNvPr>
          <p:cNvSpPr txBox="1"/>
          <p:nvPr/>
        </p:nvSpPr>
        <p:spPr>
          <a:xfrm>
            <a:off x="966678" y="4800633"/>
            <a:ext cx="3192822" cy="923330"/>
          </a:xfrm>
          <a:prstGeom prst="rect">
            <a:avLst/>
          </a:prstGeom>
          <a:noFill/>
        </p:spPr>
        <p:txBody>
          <a:bodyPr wrap="square" rtlCol="0">
            <a:spAutoFit/>
          </a:bodyPr>
          <a:lstStyle/>
          <a:p>
            <a:r>
              <a:rPr lang="en-US" dirty="0"/>
              <a:t>Emily Biermann</a:t>
            </a:r>
          </a:p>
          <a:p>
            <a:r>
              <a:rPr lang="en-US" dirty="0"/>
              <a:t>University of Pittsburgh</a:t>
            </a:r>
          </a:p>
          <a:p>
            <a:r>
              <a:rPr lang="en-US" dirty="0"/>
              <a:t>emily.biermann.@pitt.edu</a:t>
            </a:r>
          </a:p>
        </p:txBody>
      </p:sp>
    </p:spTree>
    <p:extLst>
      <p:ext uri="{BB962C8B-B14F-4D97-AF65-F5344CB8AC3E}">
        <p14:creationId xmlns:p14="http://schemas.microsoft.com/office/powerpoint/2010/main" val="955437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A611-A8C9-3369-075F-E1C93391FE70}"/>
              </a:ext>
            </a:extLst>
          </p:cNvPr>
          <p:cNvSpPr>
            <a:spLocks noGrp="1"/>
          </p:cNvSpPr>
          <p:nvPr>
            <p:ph type="ctrTitle"/>
          </p:nvPr>
        </p:nvSpPr>
        <p:spPr/>
        <p:txBody>
          <a:bodyPr/>
          <a:lstStyle/>
          <a:p>
            <a:r>
              <a:rPr lang="en-US" dirty="0"/>
              <a:t>Bonus Slides</a:t>
            </a:r>
          </a:p>
        </p:txBody>
      </p:sp>
      <p:sp>
        <p:nvSpPr>
          <p:cNvPr id="3" name="Subtitle 2">
            <a:extLst>
              <a:ext uri="{FF2B5EF4-FFF2-40B4-BE49-F238E27FC236}">
                <a16:creationId xmlns:a16="http://schemas.microsoft.com/office/drawing/2014/main" id="{29882589-258D-C25E-54BB-772245C09B9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53900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7739B-EEA2-253C-E7AE-B7D80E7C5006}"/>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dirty="0">
                <a:solidFill>
                  <a:schemeClr val="tx1"/>
                </a:solidFill>
                <a:latin typeface="+mj-lt"/>
                <a:ea typeface="+mj-ea"/>
                <a:cs typeface="+mj-cs"/>
              </a:rPr>
              <a:t>Millimeter Transient Events</a:t>
            </a:r>
          </a:p>
        </p:txBody>
      </p:sp>
      <p:sp>
        <p:nvSpPr>
          <p:cNvPr id="308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igure 3.">
            <a:extLst>
              <a:ext uri="{FF2B5EF4-FFF2-40B4-BE49-F238E27FC236}">
                <a16:creationId xmlns:a16="http://schemas.microsoft.com/office/drawing/2014/main" id="{0428EF5B-3D16-EE25-B608-EE14EB5CB3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748688" y="640080"/>
            <a:ext cx="7025832" cy="5550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289C54-80D9-F607-2351-DBC89194C575}"/>
              </a:ext>
            </a:extLst>
          </p:cNvPr>
          <p:cNvSpPr txBox="1"/>
          <p:nvPr/>
        </p:nvSpPr>
        <p:spPr>
          <a:xfrm>
            <a:off x="256209" y="6293309"/>
            <a:ext cx="2673258" cy="369332"/>
          </a:xfrm>
          <a:prstGeom prst="rect">
            <a:avLst/>
          </a:prstGeom>
          <a:noFill/>
        </p:spPr>
        <p:txBody>
          <a:bodyPr wrap="square" rtlCol="0">
            <a:spAutoFit/>
          </a:bodyPr>
          <a:lstStyle/>
          <a:p>
            <a:r>
              <a:rPr lang="en-US" dirty="0" err="1"/>
              <a:t>Eftekhari</a:t>
            </a:r>
            <a:r>
              <a:rPr lang="en-US" dirty="0"/>
              <a:t> et al., 2022</a:t>
            </a:r>
          </a:p>
        </p:txBody>
      </p:sp>
    </p:spTree>
    <p:extLst>
      <p:ext uri="{BB962C8B-B14F-4D97-AF65-F5344CB8AC3E}">
        <p14:creationId xmlns:p14="http://schemas.microsoft.com/office/powerpoint/2010/main" val="2364509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84A2D-347D-C539-2553-69684773B539}"/>
              </a:ext>
            </a:extLst>
          </p:cNvPr>
          <p:cNvSpPr>
            <a:spLocks noGrp="1"/>
          </p:cNvSpPr>
          <p:nvPr>
            <p:ph type="title"/>
          </p:nvPr>
        </p:nvSpPr>
        <p:spPr>
          <a:xfrm>
            <a:off x="630936" y="640823"/>
            <a:ext cx="3419856" cy="5583148"/>
          </a:xfrm>
        </p:spPr>
        <p:txBody>
          <a:bodyPr anchor="ctr">
            <a:normAutofit/>
          </a:bodyPr>
          <a:lstStyle/>
          <a:p>
            <a:r>
              <a:rPr lang="en-US" sz="5000" dirty="0"/>
              <a:t>Synchrotron Millimeter Transients</a:t>
            </a:r>
          </a:p>
        </p:txBody>
      </p:sp>
      <p:sp>
        <p:nvSpPr>
          <p:cNvPr id="8201"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Synchrotron Image">
            <a:extLst>
              <a:ext uri="{FF2B5EF4-FFF2-40B4-BE49-F238E27FC236}">
                <a16:creationId xmlns:a16="http://schemas.microsoft.com/office/drawing/2014/main" id="{65CB9285-1B04-9827-C478-E04BACF786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1019715"/>
            <a:ext cx="6894576" cy="31360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E650A3E-D1E7-8545-1168-BE4EEEF08C68}"/>
              </a:ext>
            </a:extLst>
          </p:cNvPr>
          <p:cNvSpPr>
            <a:spLocks noGrp="1"/>
          </p:cNvSpPr>
          <p:nvPr>
            <p:ph idx="1"/>
          </p:nvPr>
        </p:nvSpPr>
        <p:spPr>
          <a:xfrm>
            <a:off x="4654296" y="4798577"/>
            <a:ext cx="6894576" cy="1428487"/>
          </a:xfrm>
        </p:spPr>
        <p:txBody>
          <a:bodyPr anchor="t">
            <a:normAutofit/>
          </a:bodyPr>
          <a:lstStyle/>
          <a:p>
            <a:r>
              <a:rPr lang="en-US" sz="2200" dirty="0"/>
              <a:t>Particles radiate when accelerated by magnetic field</a:t>
            </a:r>
          </a:p>
          <a:p>
            <a:r>
              <a:rPr lang="en-US" sz="2200" dirty="0"/>
              <a:t>Emits across the spectrum but high flux in radio</a:t>
            </a:r>
          </a:p>
        </p:txBody>
      </p:sp>
      <p:sp>
        <p:nvSpPr>
          <p:cNvPr id="4" name="TextBox 3">
            <a:extLst>
              <a:ext uri="{FF2B5EF4-FFF2-40B4-BE49-F238E27FC236}">
                <a16:creationId xmlns:a16="http://schemas.microsoft.com/office/drawing/2014/main" id="{4656E31E-0973-6223-49AE-65C1B299D5F2}"/>
              </a:ext>
            </a:extLst>
          </p:cNvPr>
          <p:cNvSpPr txBox="1"/>
          <p:nvPr/>
        </p:nvSpPr>
        <p:spPr>
          <a:xfrm>
            <a:off x="10523728" y="3859864"/>
            <a:ext cx="1490869" cy="307777"/>
          </a:xfrm>
          <a:prstGeom prst="rect">
            <a:avLst/>
          </a:prstGeom>
          <a:noFill/>
        </p:spPr>
        <p:txBody>
          <a:bodyPr wrap="square" rtlCol="0">
            <a:spAutoFit/>
          </a:bodyPr>
          <a:lstStyle/>
          <a:p>
            <a:r>
              <a:rPr lang="en-US" sz="1400" dirty="0"/>
              <a:t>Nasa.gov</a:t>
            </a:r>
          </a:p>
        </p:txBody>
      </p:sp>
      <p:sp>
        <p:nvSpPr>
          <p:cNvPr id="5" name="TextBox 4">
            <a:extLst>
              <a:ext uri="{FF2B5EF4-FFF2-40B4-BE49-F238E27FC236}">
                <a16:creationId xmlns:a16="http://schemas.microsoft.com/office/drawing/2014/main" id="{718E6FD6-6B83-4536-7CA8-5909DAFAB891}"/>
              </a:ext>
            </a:extLst>
          </p:cNvPr>
          <p:cNvSpPr txBox="1"/>
          <p:nvPr/>
        </p:nvSpPr>
        <p:spPr>
          <a:xfrm>
            <a:off x="212786" y="6391965"/>
            <a:ext cx="3838006" cy="369332"/>
          </a:xfrm>
          <a:prstGeom prst="rect">
            <a:avLst/>
          </a:prstGeom>
          <a:noFill/>
        </p:spPr>
        <p:txBody>
          <a:bodyPr wrap="square" rtlCol="0">
            <a:spAutoFit/>
          </a:bodyPr>
          <a:lstStyle/>
          <a:p>
            <a:r>
              <a:rPr lang="en-US" dirty="0"/>
              <a:t>See </a:t>
            </a:r>
            <a:r>
              <a:rPr lang="en-US" b="0" i="0" dirty="0">
                <a:effectLst/>
                <a:latin typeface="Arial" panose="020B0604020202020204" pitchFamily="34" charset="0"/>
              </a:rPr>
              <a:t>Rybicki and Lightman, 2004</a:t>
            </a:r>
            <a:endParaRPr lang="en-US" dirty="0"/>
          </a:p>
        </p:txBody>
      </p:sp>
    </p:spTree>
    <p:extLst>
      <p:ext uri="{BB962C8B-B14F-4D97-AF65-F5344CB8AC3E}">
        <p14:creationId xmlns:p14="http://schemas.microsoft.com/office/powerpoint/2010/main" val="1524896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83EC-0450-C6AA-225C-CD1109BC18D0}"/>
              </a:ext>
            </a:extLst>
          </p:cNvPr>
          <p:cNvSpPr>
            <a:spLocks noGrp="1"/>
          </p:cNvSpPr>
          <p:nvPr>
            <p:ph type="title"/>
          </p:nvPr>
        </p:nvSpPr>
        <p:spPr/>
        <p:txBody>
          <a:bodyPr/>
          <a:lstStyle/>
          <a:p>
            <a:r>
              <a:rPr lang="en-US" dirty="0"/>
              <a:t>What we can learn from a blind search</a:t>
            </a:r>
          </a:p>
        </p:txBody>
      </p:sp>
      <p:sp>
        <p:nvSpPr>
          <p:cNvPr id="3" name="Content Placeholder 2">
            <a:extLst>
              <a:ext uri="{FF2B5EF4-FFF2-40B4-BE49-F238E27FC236}">
                <a16:creationId xmlns:a16="http://schemas.microsoft.com/office/drawing/2014/main" id="{D85C23D8-2F94-3657-EBF1-3D0C7D0BC7F8}"/>
              </a:ext>
            </a:extLst>
          </p:cNvPr>
          <p:cNvSpPr>
            <a:spLocks noGrp="1"/>
          </p:cNvSpPr>
          <p:nvPr>
            <p:ph idx="1"/>
          </p:nvPr>
        </p:nvSpPr>
        <p:spPr/>
        <p:txBody>
          <a:bodyPr/>
          <a:lstStyle/>
          <a:p>
            <a:r>
              <a:rPr lang="en-US" dirty="0"/>
              <a:t>RS emission in GRB</a:t>
            </a:r>
          </a:p>
          <a:p>
            <a:pPr lvl="1"/>
            <a:r>
              <a:rPr lang="en-US" dirty="0"/>
              <a:t>Unbiased probe of RS emission</a:t>
            </a:r>
          </a:p>
          <a:p>
            <a:pPr lvl="1"/>
            <a:r>
              <a:rPr lang="en-US" dirty="0"/>
              <a:t>Build statistical sample of GRB observations with blind searches</a:t>
            </a:r>
          </a:p>
          <a:p>
            <a:pPr lvl="1"/>
            <a:r>
              <a:rPr lang="en-US" dirty="0"/>
              <a:t>Learn about jet and ambient energies from targeted searches</a:t>
            </a:r>
          </a:p>
          <a:p>
            <a:r>
              <a:rPr lang="en-US" dirty="0"/>
              <a:t>TDEs Relativistic Jets</a:t>
            </a:r>
          </a:p>
          <a:p>
            <a:pPr lvl="1"/>
            <a:r>
              <a:rPr lang="en-US" dirty="0"/>
              <a:t>Fraction of TDEs that produce jets is unknown</a:t>
            </a:r>
          </a:p>
          <a:p>
            <a:r>
              <a:rPr lang="en-US" dirty="0"/>
              <a:t>FBOTs</a:t>
            </a:r>
          </a:p>
          <a:p>
            <a:pPr lvl="1"/>
            <a:r>
              <a:rPr lang="en-US" dirty="0"/>
              <a:t>More detections in mm and radio will determine if these produce jets</a:t>
            </a:r>
          </a:p>
          <a:p>
            <a:pPr lvl="1"/>
            <a:r>
              <a:rPr lang="en-US" dirty="0"/>
              <a:t>Four detections in radio so far allow us to be optimistic we’ll be able to study these events in the microwave</a:t>
            </a:r>
          </a:p>
        </p:txBody>
      </p:sp>
    </p:spTree>
    <p:extLst>
      <p:ext uri="{BB962C8B-B14F-4D97-AF65-F5344CB8AC3E}">
        <p14:creationId xmlns:p14="http://schemas.microsoft.com/office/powerpoint/2010/main" val="3066907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29E1-1500-4620-9677-8B72A70B75F0}"/>
              </a:ext>
            </a:extLst>
          </p:cNvPr>
          <p:cNvSpPr>
            <a:spLocks noGrp="1"/>
          </p:cNvSpPr>
          <p:nvPr>
            <p:ph type="title"/>
          </p:nvPr>
        </p:nvSpPr>
        <p:spPr/>
        <p:txBody>
          <a:bodyPr/>
          <a:lstStyle/>
          <a:p>
            <a:r>
              <a:rPr lang="en-US" dirty="0"/>
              <a:t>Collaborators</a:t>
            </a:r>
          </a:p>
        </p:txBody>
      </p:sp>
      <p:pic>
        <p:nvPicPr>
          <p:cNvPr id="6" name="Content Placeholder 5" descr="A person wearing glasses&#10;&#10;Description automatically generated with low confidence">
            <a:extLst>
              <a:ext uri="{FF2B5EF4-FFF2-40B4-BE49-F238E27FC236}">
                <a16:creationId xmlns:a16="http://schemas.microsoft.com/office/drawing/2014/main" id="{77B6418C-4251-481B-9A35-0235633125D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6562"/>
          <a:stretch/>
        </p:blipFill>
        <p:spPr>
          <a:xfrm>
            <a:off x="993259" y="1993349"/>
            <a:ext cx="1743075" cy="1843293"/>
          </a:xfrm>
        </p:spPr>
      </p:pic>
      <p:pic>
        <p:nvPicPr>
          <p:cNvPr id="4" name="Picture 3">
            <a:extLst>
              <a:ext uri="{FF2B5EF4-FFF2-40B4-BE49-F238E27FC236}">
                <a16:creationId xmlns:a16="http://schemas.microsoft.com/office/drawing/2014/main" id="{9D831B84-04B5-405D-ACD4-7DA7326D962B}"/>
              </a:ext>
            </a:extLst>
          </p:cNvPr>
          <p:cNvPicPr>
            <a:picLocks noChangeAspect="1"/>
          </p:cNvPicPr>
          <p:nvPr/>
        </p:nvPicPr>
        <p:blipFill rotWithShape="1">
          <a:blip r:embed="rId4"/>
          <a:srcRect b="20688"/>
          <a:stretch/>
        </p:blipFill>
        <p:spPr>
          <a:xfrm>
            <a:off x="6349664" y="1992907"/>
            <a:ext cx="1743075" cy="1843293"/>
          </a:xfrm>
          <a:prstGeom prst="rect">
            <a:avLst/>
          </a:prstGeom>
        </p:spPr>
      </p:pic>
      <p:pic>
        <p:nvPicPr>
          <p:cNvPr id="7" name="Picture 6">
            <a:extLst>
              <a:ext uri="{FF2B5EF4-FFF2-40B4-BE49-F238E27FC236}">
                <a16:creationId xmlns:a16="http://schemas.microsoft.com/office/drawing/2014/main" id="{2372264C-EC8C-45DC-93AF-A7809F33F29C}"/>
              </a:ext>
            </a:extLst>
          </p:cNvPr>
          <p:cNvPicPr>
            <a:picLocks noChangeAspect="1"/>
          </p:cNvPicPr>
          <p:nvPr/>
        </p:nvPicPr>
        <p:blipFill rotWithShape="1">
          <a:blip r:embed="rId5"/>
          <a:srcRect t="6352" b="23276"/>
          <a:stretch/>
        </p:blipFill>
        <p:spPr>
          <a:xfrm>
            <a:off x="3671461" y="2048689"/>
            <a:ext cx="1743075" cy="1843293"/>
          </a:xfrm>
          <a:prstGeom prst="rect">
            <a:avLst/>
          </a:prstGeom>
        </p:spPr>
      </p:pic>
      <p:pic>
        <p:nvPicPr>
          <p:cNvPr id="8" name="Picture 7">
            <a:extLst>
              <a:ext uri="{FF2B5EF4-FFF2-40B4-BE49-F238E27FC236}">
                <a16:creationId xmlns:a16="http://schemas.microsoft.com/office/drawing/2014/main" id="{992F7689-CF55-4F9A-8624-F421296B9B78}"/>
              </a:ext>
            </a:extLst>
          </p:cNvPr>
          <p:cNvPicPr>
            <a:picLocks noChangeAspect="1"/>
          </p:cNvPicPr>
          <p:nvPr/>
        </p:nvPicPr>
        <p:blipFill rotWithShape="1">
          <a:blip r:embed="rId6"/>
          <a:srcRect l="4145" r="15858" b="4145"/>
          <a:stretch/>
        </p:blipFill>
        <p:spPr>
          <a:xfrm>
            <a:off x="9027865" y="1993308"/>
            <a:ext cx="1743076" cy="1842892"/>
          </a:xfrm>
          <a:prstGeom prst="rect">
            <a:avLst/>
          </a:prstGeom>
        </p:spPr>
      </p:pic>
      <p:sp>
        <p:nvSpPr>
          <p:cNvPr id="9" name="TextBox 8">
            <a:extLst>
              <a:ext uri="{FF2B5EF4-FFF2-40B4-BE49-F238E27FC236}">
                <a16:creationId xmlns:a16="http://schemas.microsoft.com/office/drawing/2014/main" id="{E3DBE83B-AB37-4BFE-8B85-9DD722EF1AC5}"/>
              </a:ext>
            </a:extLst>
          </p:cNvPr>
          <p:cNvSpPr txBox="1"/>
          <p:nvPr/>
        </p:nvSpPr>
        <p:spPr>
          <a:xfrm>
            <a:off x="6349662" y="3891982"/>
            <a:ext cx="2212529" cy="523220"/>
          </a:xfrm>
          <a:prstGeom prst="rect">
            <a:avLst/>
          </a:prstGeom>
          <a:noFill/>
        </p:spPr>
        <p:txBody>
          <a:bodyPr wrap="square" rtlCol="0">
            <a:spAutoFit/>
          </a:bodyPr>
          <a:lstStyle/>
          <a:p>
            <a:r>
              <a:rPr lang="en-US" sz="1400" dirty="0"/>
              <a:t>Sigurd </a:t>
            </a:r>
            <a:r>
              <a:rPr lang="en-US" sz="1400" dirty="0" err="1"/>
              <a:t>Naess</a:t>
            </a:r>
            <a:endParaRPr lang="en-US" sz="1400" dirty="0"/>
          </a:p>
          <a:p>
            <a:r>
              <a:rPr lang="en-US" sz="1400" dirty="0" err="1"/>
              <a:t>Universitetet</a:t>
            </a:r>
            <a:r>
              <a:rPr lang="en-US" sz="1400" dirty="0"/>
              <a:t> </a:t>
            </a:r>
            <a:r>
              <a:rPr lang="en-US" sz="1400" dirty="0" err="1"/>
              <a:t>i</a:t>
            </a:r>
            <a:r>
              <a:rPr lang="en-US" sz="1400" dirty="0"/>
              <a:t> Oslo, Norway</a:t>
            </a:r>
          </a:p>
        </p:txBody>
      </p:sp>
      <p:sp>
        <p:nvSpPr>
          <p:cNvPr id="10" name="TextBox 9">
            <a:extLst>
              <a:ext uri="{FF2B5EF4-FFF2-40B4-BE49-F238E27FC236}">
                <a16:creationId xmlns:a16="http://schemas.microsoft.com/office/drawing/2014/main" id="{3DFA12ED-5B1E-42BF-97B5-CC4E8C7F9B91}"/>
              </a:ext>
            </a:extLst>
          </p:cNvPr>
          <p:cNvSpPr txBox="1"/>
          <p:nvPr/>
        </p:nvSpPr>
        <p:spPr>
          <a:xfrm>
            <a:off x="993259" y="3958032"/>
            <a:ext cx="2158689" cy="523220"/>
          </a:xfrm>
          <a:prstGeom prst="rect">
            <a:avLst/>
          </a:prstGeom>
          <a:noFill/>
        </p:spPr>
        <p:txBody>
          <a:bodyPr wrap="square" rtlCol="0">
            <a:spAutoFit/>
          </a:bodyPr>
          <a:lstStyle/>
          <a:p>
            <a:r>
              <a:rPr lang="en-US" sz="1400" dirty="0"/>
              <a:t>Emily Biermann</a:t>
            </a:r>
          </a:p>
          <a:p>
            <a:r>
              <a:rPr lang="en-US" sz="1400" dirty="0"/>
              <a:t>University of Pittsburgh</a:t>
            </a:r>
          </a:p>
        </p:txBody>
      </p:sp>
      <p:sp>
        <p:nvSpPr>
          <p:cNvPr id="11" name="TextBox 10">
            <a:extLst>
              <a:ext uri="{FF2B5EF4-FFF2-40B4-BE49-F238E27FC236}">
                <a16:creationId xmlns:a16="http://schemas.microsoft.com/office/drawing/2014/main" id="{7BA0B1A4-1A2B-4461-A0F2-F6E53248D25F}"/>
              </a:ext>
            </a:extLst>
          </p:cNvPr>
          <p:cNvSpPr txBox="1"/>
          <p:nvPr/>
        </p:nvSpPr>
        <p:spPr>
          <a:xfrm>
            <a:off x="3671460" y="3920605"/>
            <a:ext cx="1743075" cy="523220"/>
          </a:xfrm>
          <a:prstGeom prst="rect">
            <a:avLst/>
          </a:prstGeom>
          <a:noFill/>
        </p:spPr>
        <p:txBody>
          <a:bodyPr wrap="square" rtlCol="0">
            <a:spAutoFit/>
          </a:bodyPr>
          <a:lstStyle/>
          <a:p>
            <a:r>
              <a:rPr lang="en-US" sz="1400" dirty="0" err="1"/>
              <a:t>Yaqiong</a:t>
            </a:r>
            <a:r>
              <a:rPr lang="en-US" sz="1400" dirty="0"/>
              <a:t> Li</a:t>
            </a:r>
          </a:p>
          <a:p>
            <a:r>
              <a:rPr lang="en-US" sz="1400" dirty="0"/>
              <a:t>Cornell University</a:t>
            </a:r>
          </a:p>
        </p:txBody>
      </p:sp>
      <p:sp>
        <p:nvSpPr>
          <p:cNvPr id="12" name="TextBox 11">
            <a:extLst>
              <a:ext uri="{FF2B5EF4-FFF2-40B4-BE49-F238E27FC236}">
                <a16:creationId xmlns:a16="http://schemas.microsoft.com/office/drawing/2014/main" id="{54A7E069-24E4-4AF4-A0C2-C63994BF96E3}"/>
              </a:ext>
            </a:extLst>
          </p:cNvPr>
          <p:cNvSpPr txBox="1"/>
          <p:nvPr/>
        </p:nvSpPr>
        <p:spPr>
          <a:xfrm>
            <a:off x="9027865" y="3812883"/>
            <a:ext cx="2239692" cy="523220"/>
          </a:xfrm>
          <a:prstGeom prst="rect">
            <a:avLst/>
          </a:prstGeom>
          <a:noFill/>
        </p:spPr>
        <p:txBody>
          <a:bodyPr wrap="square" rtlCol="0">
            <a:spAutoFit/>
          </a:bodyPr>
          <a:lstStyle/>
          <a:p>
            <a:r>
              <a:rPr lang="en-US" sz="1400" dirty="0"/>
              <a:t>Arthur </a:t>
            </a:r>
            <a:r>
              <a:rPr lang="en-US" sz="1400" dirty="0" err="1"/>
              <a:t>Kosowsky</a:t>
            </a:r>
            <a:endParaRPr lang="en-US" sz="1400" dirty="0"/>
          </a:p>
          <a:p>
            <a:r>
              <a:rPr lang="en-US" sz="1400" dirty="0"/>
              <a:t>University of Pittsburgh</a:t>
            </a:r>
          </a:p>
        </p:txBody>
      </p:sp>
    </p:spTree>
    <p:extLst>
      <p:ext uri="{BB962C8B-B14F-4D97-AF65-F5344CB8AC3E}">
        <p14:creationId xmlns:p14="http://schemas.microsoft.com/office/powerpoint/2010/main" val="4214360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4AE2-9E9A-B4DD-FB40-B552BC7E9819}"/>
              </a:ext>
            </a:extLst>
          </p:cNvPr>
          <p:cNvSpPr>
            <a:spLocks noGrp="1"/>
          </p:cNvSpPr>
          <p:nvPr>
            <p:ph type="title"/>
          </p:nvPr>
        </p:nvSpPr>
        <p:spPr/>
        <p:txBody>
          <a:bodyPr/>
          <a:lstStyle/>
          <a:p>
            <a:r>
              <a:rPr lang="en-US" dirty="0"/>
              <a:t>SPT-3G: Guns et al 2021</a:t>
            </a:r>
          </a:p>
        </p:txBody>
      </p:sp>
      <p:sp>
        <p:nvSpPr>
          <p:cNvPr id="3" name="Content Placeholder 2">
            <a:extLst>
              <a:ext uri="{FF2B5EF4-FFF2-40B4-BE49-F238E27FC236}">
                <a16:creationId xmlns:a16="http://schemas.microsoft.com/office/drawing/2014/main" id="{69E0BD44-80ED-E24A-1BD0-6369492CCA22}"/>
              </a:ext>
            </a:extLst>
          </p:cNvPr>
          <p:cNvSpPr>
            <a:spLocks noGrp="1"/>
          </p:cNvSpPr>
          <p:nvPr>
            <p:ph idx="1"/>
          </p:nvPr>
        </p:nvSpPr>
        <p:spPr>
          <a:xfrm>
            <a:off x="762421" y="1507353"/>
            <a:ext cx="10515600" cy="4351338"/>
          </a:xfrm>
        </p:spPr>
        <p:txBody>
          <a:bodyPr/>
          <a:lstStyle/>
          <a:p>
            <a:r>
              <a:rPr lang="en-US" dirty="0"/>
              <a:t>Blind search yielded 13 galactic events at 8 locations</a:t>
            </a:r>
          </a:p>
          <a:p>
            <a:r>
              <a:rPr lang="en-US" dirty="0"/>
              <a:t>~min – hour duration</a:t>
            </a:r>
          </a:p>
        </p:txBody>
      </p:sp>
      <p:pic>
        <p:nvPicPr>
          <p:cNvPr id="7" name="Picture 6" descr="Table&#10;&#10;Description automatically generated">
            <a:extLst>
              <a:ext uri="{FF2B5EF4-FFF2-40B4-BE49-F238E27FC236}">
                <a16:creationId xmlns:a16="http://schemas.microsoft.com/office/drawing/2014/main" id="{7B565FB9-3248-AAC4-5868-3D87685B2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663" y="2527240"/>
            <a:ext cx="9074283" cy="3905937"/>
          </a:xfrm>
          <a:prstGeom prst="rect">
            <a:avLst/>
          </a:prstGeom>
        </p:spPr>
      </p:pic>
      <p:sp>
        <p:nvSpPr>
          <p:cNvPr id="8" name="TextBox 7">
            <a:extLst>
              <a:ext uri="{FF2B5EF4-FFF2-40B4-BE49-F238E27FC236}">
                <a16:creationId xmlns:a16="http://schemas.microsoft.com/office/drawing/2014/main" id="{C8B8F709-9270-DED5-AE79-D7474B4C371D}"/>
              </a:ext>
            </a:extLst>
          </p:cNvPr>
          <p:cNvSpPr txBox="1"/>
          <p:nvPr/>
        </p:nvSpPr>
        <p:spPr>
          <a:xfrm>
            <a:off x="7860809" y="6433177"/>
            <a:ext cx="4516429" cy="369332"/>
          </a:xfrm>
          <a:prstGeom prst="rect">
            <a:avLst/>
          </a:prstGeom>
          <a:noFill/>
        </p:spPr>
        <p:txBody>
          <a:bodyPr wrap="square" rtlCol="0">
            <a:spAutoFit/>
          </a:bodyPr>
          <a:lstStyle/>
          <a:p>
            <a:r>
              <a:rPr lang="da-DK" b="0" i="0" dirty="0">
                <a:effectLst/>
                <a:latin typeface="Arial" panose="020B0604020202020204" pitchFamily="34" charset="0"/>
              </a:rPr>
              <a:t>Guns, S., Foster, A., Daley, C., et al. 2021</a:t>
            </a:r>
            <a:endParaRPr lang="en-US" dirty="0"/>
          </a:p>
        </p:txBody>
      </p:sp>
    </p:spTree>
    <p:extLst>
      <p:ext uri="{BB962C8B-B14F-4D97-AF65-F5344CB8AC3E}">
        <p14:creationId xmlns:p14="http://schemas.microsoft.com/office/powerpoint/2010/main" val="2774608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EF25-8D37-4401-B088-BA162A9AF9C4}"/>
              </a:ext>
            </a:extLst>
          </p:cNvPr>
          <p:cNvSpPr>
            <a:spLocks noGrp="1"/>
          </p:cNvSpPr>
          <p:nvPr>
            <p:ph type="title"/>
          </p:nvPr>
        </p:nvSpPr>
        <p:spPr>
          <a:xfrm>
            <a:off x="913795" y="609600"/>
            <a:ext cx="3078749" cy="970450"/>
          </a:xfrm>
        </p:spPr>
        <p:txBody>
          <a:bodyPr anchor="b">
            <a:normAutofit/>
          </a:bodyPr>
          <a:lstStyle/>
          <a:p>
            <a:pPr algn="l">
              <a:lnSpc>
                <a:spcPct val="90000"/>
              </a:lnSpc>
            </a:pPr>
            <a:r>
              <a:rPr lang="en-US" sz="2200" dirty="0"/>
              <a:t>ACT DR5 Maps </a:t>
            </a:r>
            <a:r>
              <a:rPr lang="en-US" sz="1000" dirty="0">
                <a:solidFill>
                  <a:schemeClr val="bg1">
                    <a:lumMod val="50000"/>
                    <a:lumOff val="50000"/>
                  </a:schemeClr>
                </a:solidFill>
              </a:rPr>
              <a:t>[1]</a:t>
            </a:r>
          </a:p>
        </p:txBody>
      </p:sp>
      <p:sp>
        <p:nvSpPr>
          <p:cNvPr id="3" name="Content Placeholder 2">
            <a:extLst>
              <a:ext uri="{FF2B5EF4-FFF2-40B4-BE49-F238E27FC236}">
                <a16:creationId xmlns:a16="http://schemas.microsoft.com/office/drawing/2014/main" id="{89DDE639-A256-4FA0-9168-69D90FF550C5}"/>
              </a:ext>
            </a:extLst>
          </p:cNvPr>
          <p:cNvSpPr>
            <a:spLocks noGrp="1"/>
          </p:cNvSpPr>
          <p:nvPr>
            <p:ph idx="1"/>
          </p:nvPr>
        </p:nvSpPr>
        <p:spPr>
          <a:xfrm>
            <a:off x="913795" y="1829840"/>
            <a:ext cx="3481387" cy="4058751"/>
          </a:xfrm>
        </p:spPr>
        <p:txBody>
          <a:bodyPr anchor="t">
            <a:normAutofit/>
          </a:bodyPr>
          <a:lstStyle/>
          <a:p>
            <a:pPr>
              <a:buClr>
                <a:schemeClr val="tx1"/>
              </a:buClr>
            </a:pPr>
            <a:r>
              <a:rPr lang="en-US" sz="2400" dirty="0"/>
              <a:t>Data from 2008-2018</a:t>
            </a:r>
          </a:p>
          <a:p>
            <a:pPr marL="36900" indent="0">
              <a:buClr>
                <a:srgbClr val="F8FB46"/>
              </a:buClr>
              <a:buNone/>
            </a:pPr>
            <a:endParaRPr lang="en-US" sz="1050" dirty="0"/>
          </a:p>
          <a:p>
            <a:pPr>
              <a:buClr>
                <a:schemeClr val="tx1"/>
              </a:buClr>
            </a:pPr>
            <a:r>
              <a:rPr lang="en-US" sz="2400" dirty="0"/>
              <a:t>3 square deg cutouts</a:t>
            </a:r>
          </a:p>
          <a:p>
            <a:pPr marL="36900" indent="0">
              <a:buClr>
                <a:srgbClr val="F8FB46"/>
              </a:buClr>
              <a:buNone/>
            </a:pPr>
            <a:endParaRPr lang="en-US" sz="1050" dirty="0"/>
          </a:p>
          <a:p>
            <a:pPr>
              <a:buClr>
                <a:schemeClr val="tx1"/>
              </a:buClr>
            </a:pPr>
            <a:r>
              <a:rPr lang="en-US" sz="2400" dirty="0"/>
              <a:t>0.5 arcmin resolution</a:t>
            </a:r>
          </a:p>
          <a:p>
            <a:pPr marL="36900" indent="0">
              <a:buClr>
                <a:srgbClr val="F8FB46"/>
              </a:buClr>
              <a:buNone/>
            </a:pPr>
            <a:endParaRPr lang="en-US" sz="1050" dirty="0"/>
          </a:p>
          <a:p>
            <a:pPr>
              <a:buClr>
                <a:schemeClr val="tx1"/>
              </a:buClr>
            </a:pPr>
            <a:r>
              <a:rPr lang="en-US" sz="2400" dirty="0"/>
              <a:t>depths of 8/8/30 µK-arcmin at f090/f150/f220 in this region</a:t>
            </a:r>
          </a:p>
          <a:p>
            <a:pPr>
              <a:buClr>
                <a:srgbClr val="F8FB46"/>
              </a:buClr>
            </a:pPr>
            <a:endParaRPr lang="en-US" sz="1600" dirty="0"/>
          </a:p>
        </p:txBody>
      </p:sp>
      <p:pic>
        <p:nvPicPr>
          <p:cNvPr id="5" name="Picture 4" descr="A picture containing map&#10;&#10;Description automatically generated">
            <a:extLst>
              <a:ext uri="{FF2B5EF4-FFF2-40B4-BE49-F238E27FC236}">
                <a16:creationId xmlns:a16="http://schemas.microsoft.com/office/drawing/2014/main" id="{9C1161BE-BF38-4235-953F-9A7FE9E60521}"/>
              </a:ext>
            </a:extLst>
          </p:cNvPr>
          <p:cNvPicPr>
            <a:picLocks noChangeAspect="1"/>
          </p:cNvPicPr>
          <p:nvPr/>
        </p:nvPicPr>
        <p:blipFill rotWithShape="1">
          <a:blip r:embed="rId3">
            <a:extLst>
              <a:ext uri="{28A0092B-C50C-407E-A947-70E740481C1C}">
                <a14:useLocalDpi xmlns:a14="http://schemas.microsoft.com/office/drawing/2010/main" val="0"/>
              </a:ext>
            </a:extLst>
          </a:blip>
          <a:srcRect l="-237" t="6959" r="234" b="2283"/>
          <a:stretch/>
        </p:blipFill>
        <p:spPr>
          <a:xfrm>
            <a:off x="4756082" y="212190"/>
            <a:ext cx="7537705" cy="6857990"/>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91C2C1C0-A034-44DE-8206-5FADDC5A9B77}"/>
              </a:ext>
            </a:extLst>
          </p:cNvPr>
          <p:cNvPicPr>
            <a:picLocks noChangeAspect="1"/>
          </p:cNvPicPr>
          <p:nvPr/>
        </p:nvPicPr>
        <p:blipFill rotWithShape="1">
          <a:blip r:embed="rId3">
            <a:extLst>
              <a:ext uri="{28A0092B-C50C-407E-A947-70E740481C1C}">
                <a14:useLocalDpi xmlns:a14="http://schemas.microsoft.com/office/drawing/2010/main" val="0"/>
              </a:ext>
            </a:extLst>
          </a:blip>
          <a:srcRect b="96205"/>
          <a:stretch/>
        </p:blipFill>
        <p:spPr>
          <a:xfrm>
            <a:off x="4720209" y="0"/>
            <a:ext cx="7573136" cy="287960"/>
          </a:xfrm>
          <a:prstGeom prst="rect">
            <a:avLst/>
          </a:prstGeom>
        </p:spPr>
      </p:pic>
      <p:sp>
        <p:nvSpPr>
          <p:cNvPr id="4" name="TextBox 3">
            <a:extLst>
              <a:ext uri="{FF2B5EF4-FFF2-40B4-BE49-F238E27FC236}">
                <a16:creationId xmlns:a16="http://schemas.microsoft.com/office/drawing/2014/main" id="{C4B1EC8F-4F9B-4A1B-BBBE-BFCB3041DC82}"/>
              </a:ext>
            </a:extLst>
          </p:cNvPr>
          <p:cNvSpPr txBox="1"/>
          <p:nvPr/>
        </p:nvSpPr>
        <p:spPr>
          <a:xfrm>
            <a:off x="3648173" y="6581001"/>
            <a:ext cx="2648932" cy="276999"/>
          </a:xfrm>
          <a:prstGeom prst="rect">
            <a:avLst/>
          </a:prstGeom>
          <a:noFill/>
        </p:spPr>
        <p:txBody>
          <a:bodyPr wrap="square" rtlCol="0">
            <a:spAutoFit/>
          </a:bodyPr>
          <a:lstStyle/>
          <a:p>
            <a:r>
              <a:rPr lang="en-US" sz="1200" i="1" dirty="0" err="1">
                <a:solidFill>
                  <a:schemeClr val="bg1">
                    <a:lumMod val="50000"/>
                    <a:lumOff val="50000"/>
                  </a:schemeClr>
                </a:solidFill>
              </a:rPr>
              <a:t>Naess</a:t>
            </a:r>
            <a:r>
              <a:rPr lang="en-US" sz="1200" i="1" dirty="0">
                <a:solidFill>
                  <a:schemeClr val="bg1">
                    <a:lumMod val="50000"/>
                    <a:lumOff val="50000"/>
                  </a:schemeClr>
                </a:solidFill>
              </a:rPr>
              <a:t> 2020 et al</a:t>
            </a:r>
          </a:p>
        </p:txBody>
      </p:sp>
    </p:spTree>
    <p:extLst>
      <p:ext uri="{BB962C8B-B14F-4D97-AF65-F5344CB8AC3E}">
        <p14:creationId xmlns:p14="http://schemas.microsoft.com/office/powerpoint/2010/main" val="2052514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903875-36EA-4A70-B25D-4402EC4CE927}"/>
              </a:ext>
            </a:extLst>
          </p:cNvPr>
          <p:cNvSpPr>
            <a:spLocks noGrp="1"/>
          </p:cNvSpPr>
          <p:nvPr>
            <p:ph type="ctrTitle"/>
          </p:nvPr>
        </p:nvSpPr>
        <p:spPr>
          <a:xfrm>
            <a:off x="638882" y="639193"/>
            <a:ext cx="3571810" cy="3573516"/>
          </a:xfrm>
        </p:spPr>
        <p:txBody>
          <a:bodyPr>
            <a:normAutofit/>
          </a:bodyPr>
          <a:lstStyle/>
          <a:p>
            <a:pPr algn="l"/>
            <a:r>
              <a:rPr lang="en-US" sz="5600"/>
              <a:t>Remaining Candidates</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10;&#10;Description automatically generated">
            <a:extLst>
              <a:ext uri="{FF2B5EF4-FFF2-40B4-BE49-F238E27FC236}">
                <a16:creationId xmlns:a16="http://schemas.microsoft.com/office/drawing/2014/main" id="{B98D718A-4639-FDBB-74D6-64D146278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230" y="0"/>
            <a:ext cx="6691770" cy="6845799"/>
          </a:xfrm>
          <a:prstGeom prst="rect">
            <a:avLst/>
          </a:prstGeom>
        </p:spPr>
      </p:pic>
    </p:spTree>
    <p:extLst>
      <p:ext uri="{BB962C8B-B14F-4D97-AF65-F5344CB8AC3E}">
        <p14:creationId xmlns:p14="http://schemas.microsoft.com/office/powerpoint/2010/main" val="1713103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786B-F8DF-8552-FF07-3215902ADD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65480F4-8F94-7D8F-C800-39F54D0359EF}"/>
              </a:ext>
            </a:extLst>
          </p:cNvPr>
          <p:cNvSpPr>
            <a:spLocks noGrp="1"/>
          </p:cNvSpPr>
          <p:nvPr>
            <p:ph type="subTitle" idx="1"/>
          </p:nvPr>
        </p:nvSpPr>
        <p:spPr/>
        <p:txBody>
          <a:bodyPr/>
          <a:lstStyle/>
          <a:p>
            <a:endParaRPr lang="en-US"/>
          </a:p>
        </p:txBody>
      </p:sp>
      <p:pic>
        <p:nvPicPr>
          <p:cNvPr id="5" name="Picture 4" descr="Calendar&#10;&#10;Description automatically generated with low confidence">
            <a:extLst>
              <a:ext uri="{FF2B5EF4-FFF2-40B4-BE49-F238E27FC236}">
                <a16:creationId xmlns:a16="http://schemas.microsoft.com/office/drawing/2014/main" id="{940D5DA8-9741-BC9A-B188-EB27072C7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884" y="-1"/>
            <a:ext cx="7064180" cy="6877169"/>
          </a:xfrm>
          <a:prstGeom prst="rect">
            <a:avLst/>
          </a:prstGeom>
        </p:spPr>
      </p:pic>
    </p:spTree>
    <p:extLst>
      <p:ext uri="{BB962C8B-B14F-4D97-AF65-F5344CB8AC3E}">
        <p14:creationId xmlns:p14="http://schemas.microsoft.com/office/powerpoint/2010/main" val="4079401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892C86D-F67D-072A-37D2-654864E44946}"/>
              </a:ext>
            </a:extLst>
          </p:cNvPr>
          <p:cNvSpPr>
            <a:spLocks noGrp="1"/>
          </p:cNvSpPr>
          <p:nvPr>
            <p:ph idx="1"/>
          </p:nvPr>
        </p:nvSpPr>
        <p:spPr>
          <a:xfrm>
            <a:off x="720047" y="1476303"/>
            <a:ext cx="10515600" cy="4351338"/>
          </a:xfrm>
        </p:spPr>
        <p:txBody>
          <a:bodyPr/>
          <a:lstStyle/>
          <a:p>
            <a:r>
              <a:rPr lang="en-US" dirty="0"/>
              <a:t>Single Scan maps</a:t>
            </a:r>
          </a:p>
          <a:p>
            <a:r>
              <a:rPr lang="en-US" dirty="0"/>
              <a:t>Maximum cadence and precise event timing</a:t>
            </a:r>
          </a:p>
          <a:p>
            <a:r>
              <a:rPr lang="en-US" dirty="0"/>
              <a:t>Ideal for transient detection!</a:t>
            </a:r>
          </a:p>
        </p:txBody>
      </p:sp>
      <p:pic>
        <p:nvPicPr>
          <p:cNvPr id="9" name="Picture 8" descr="Diagram&#10;&#10;Description automatically generated">
            <a:extLst>
              <a:ext uri="{FF2B5EF4-FFF2-40B4-BE49-F238E27FC236}">
                <a16:creationId xmlns:a16="http://schemas.microsoft.com/office/drawing/2014/main" id="{B9BF906F-BE32-C150-2F82-9EC80DC39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374" y="3036013"/>
            <a:ext cx="9594382" cy="3693560"/>
          </a:xfrm>
          <a:prstGeom prst="rect">
            <a:avLst/>
          </a:prstGeom>
        </p:spPr>
      </p:pic>
      <p:sp>
        <p:nvSpPr>
          <p:cNvPr id="10" name="Title 1">
            <a:extLst>
              <a:ext uri="{FF2B5EF4-FFF2-40B4-BE49-F238E27FC236}">
                <a16:creationId xmlns:a16="http://schemas.microsoft.com/office/drawing/2014/main" id="{B0E2D927-A0E8-BC9B-7159-28D591888BAE}"/>
              </a:ext>
            </a:extLst>
          </p:cNvPr>
          <p:cNvSpPr txBox="1">
            <a:spLocks/>
          </p:cNvSpPr>
          <p:nvPr/>
        </p:nvSpPr>
        <p:spPr>
          <a:xfrm>
            <a:off x="996765" y="2722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Depth-1 Maps</a:t>
            </a:r>
          </a:p>
        </p:txBody>
      </p:sp>
    </p:spTree>
    <p:extLst>
      <p:ext uri="{BB962C8B-B14F-4D97-AF65-F5344CB8AC3E}">
        <p14:creationId xmlns:p14="http://schemas.microsoft.com/office/powerpoint/2010/main" val="3130669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2" name="Rectangle 5141">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8" name="Picture 8" descr="Next-gen camera for South Pole Telescope takes data on early universe |  Physics | UIUC">
            <a:extLst>
              <a:ext uri="{FF2B5EF4-FFF2-40B4-BE49-F238E27FC236}">
                <a16:creationId xmlns:a16="http://schemas.microsoft.com/office/drawing/2014/main" id="{1EC31674-8A22-63CA-4B4F-3DEB847D41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42" r="5494"/>
          <a:stretch/>
        </p:blipFill>
        <p:spPr bwMode="auto">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8807910-F0BB-ED7F-191C-8647A0AAA6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79" b="21095"/>
          <a:stretch/>
        </p:blipFill>
        <p:spPr bwMode="auto">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AD4512A2-0AE6-07DD-94C9-6090819CE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223" r="5" b="18657"/>
          <a:stretch/>
        </p:blipFill>
        <p:spPr bwMode="auto">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4" name="Picture 4" descr="Atacama Cosmology Telescope">
            <a:extLst>
              <a:ext uri="{FF2B5EF4-FFF2-40B4-BE49-F238E27FC236}">
                <a16:creationId xmlns:a16="http://schemas.microsoft.com/office/drawing/2014/main" id="{79241066-FA2C-D8E2-A161-E256D5B8D6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129" b="-1"/>
          <a:stretch/>
        </p:blipFill>
        <p:spPr bwMode="auto">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5144"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0BD114-A61D-173A-3A07-0B64C39E5FF5}"/>
              </a:ext>
            </a:extLst>
          </p:cNvPr>
          <p:cNvSpPr>
            <a:spLocks noGrp="1"/>
          </p:cNvSpPr>
          <p:nvPr>
            <p:ph type="title"/>
          </p:nvPr>
        </p:nvSpPr>
        <p:spPr>
          <a:xfrm>
            <a:off x="682388" y="3098042"/>
            <a:ext cx="5578712" cy="852985"/>
          </a:xfrm>
        </p:spPr>
        <p:txBody>
          <a:bodyPr>
            <a:normAutofit fontScale="90000"/>
          </a:bodyPr>
          <a:lstStyle/>
          <a:p>
            <a:r>
              <a:rPr lang="en-US" sz="3600" dirty="0">
                <a:solidFill>
                  <a:srgbClr val="FFFFFF"/>
                </a:solidFill>
              </a:rPr>
              <a:t>Current and Future CMB Surveys</a:t>
            </a:r>
          </a:p>
        </p:txBody>
      </p:sp>
      <p:pic>
        <p:nvPicPr>
          <p:cNvPr id="5126" name="Picture 6">
            <a:extLst>
              <a:ext uri="{FF2B5EF4-FFF2-40B4-BE49-F238E27FC236}">
                <a16:creationId xmlns:a16="http://schemas.microsoft.com/office/drawing/2014/main" id="{CB9B5F7C-54CD-E97C-2C20-0219437D7E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353" r="21355" b="2"/>
          <a:stretch/>
        </p:blipFill>
        <p:spPr bwMode="auto">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E241658-82E8-DEB3-362E-3369DE0AFB7C}"/>
              </a:ext>
            </a:extLst>
          </p:cNvPr>
          <p:cNvSpPr>
            <a:spLocks noGrp="1"/>
          </p:cNvSpPr>
          <p:nvPr>
            <p:ph idx="1"/>
          </p:nvPr>
        </p:nvSpPr>
        <p:spPr>
          <a:xfrm>
            <a:off x="682388" y="3951027"/>
            <a:ext cx="5036845" cy="2454006"/>
          </a:xfrm>
        </p:spPr>
        <p:txBody>
          <a:bodyPr anchor="ctr">
            <a:normAutofit/>
          </a:bodyPr>
          <a:lstStyle/>
          <a:p>
            <a:r>
              <a:rPr lang="en-US" sz="1600" dirty="0">
                <a:solidFill>
                  <a:srgbClr val="FFFFFF"/>
                </a:solidFill>
              </a:rPr>
              <a:t>Past/Current Surveys</a:t>
            </a:r>
          </a:p>
          <a:p>
            <a:pPr lvl="1"/>
            <a:r>
              <a:rPr lang="en-US" sz="1600" dirty="0">
                <a:solidFill>
                  <a:srgbClr val="FFFFFF"/>
                </a:solidFill>
              </a:rPr>
              <a:t>ACT</a:t>
            </a:r>
          </a:p>
          <a:p>
            <a:pPr lvl="1"/>
            <a:r>
              <a:rPr lang="en-US" sz="1600" dirty="0">
                <a:solidFill>
                  <a:srgbClr val="FFFFFF"/>
                </a:solidFill>
              </a:rPr>
              <a:t>SPT</a:t>
            </a:r>
          </a:p>
          <a:p>
            <a:r>
              <a:rPr lang="en-US" sz="1600" dirty="0">
                <a:solidFill>
                  <a:srgbClr val="FFFFFF"/>
                </a:solidFill>
              </a:rPr>
              <a:t>Near Future</a:t>
            </a:r>
          </a:p>
          <a:p>
            <a:pPr lvl="1"/>
            <a:r>
              <a:rPr lang="en-US" sz="1600" dirty="0">
                <a:solidFill>
                  <a:srgbClr val="FFFFFF"/>
                </a:solidFill>
              </a:rPr>
              <a:t>Simons Observatory</a:t>
            </a:r>
          </a:p>
          <a:p>
            <a:r>
              <a:rPr lang="en-US" sz="1600" dirty="0">
                <a:solidFill>
                  <a:srgbClr val="FFFFFF"/>
                </a:solidFill>
              </a:rPr>
              <a:t>Looking ahead</a:t>
            </a:r>
          </a:p>
          <a:p>
            <a:pPr lvl="1"/>
            <a:r>
              <a:rPr lang="en-US" sz="1600" dirty="0">
                <a:solidFill>
                  <a:srgbClr val="FFFFFF"/>
                </a:solidFill>
              </a:rPr>
              <a:t>CMB-S4 (2029)</a:t>
            </a:r>
          </a:p>
          <a:p>
            <a:pPr lvl="1"/>
            <a:r>
              <a:rPr lang="en-US" sz="1600" dirty="0">
                <a:solidFill>
                  <a:srgbClr val="FFFFFF"/>
                </a:solidFill>
              </a:rPr>
              <a:t>CMB-HD (Proposed)</a:t>
            </a:r>
          </a:p>
        </p:txBody>
      </p:sp>
    </p:spTree>
    <p:extLst>
      <p:ext uri="{BB962C8B-B14F-4D97-AF65-F5344CB8AC3E}">
        <p14:creationId xmlns:p14="http://schemas.microsoft.com/office/powerpoint/2010/main" val="3411221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054F75-D5C9-DFCE-A8B6-A09FD6F95257}"/>
              </a:ext>
            </a:extLst>
          </p:cNvPr>
          <p:cNvPicPr>
            <a:picLocks noChangeAspect="1"/>
          </p:cNvPicPr>
          <p:nvPr/>
        </p:nvPicPr>
        <p:blipFill rotWithShape="1">
          <a:blip r:embed="rId3">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D30B5DFE-D07E-B402-3A5F-B90241041DB3}"/>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Decadal Survey on Astronomy and Astrophysics 2020</a:t>
            </a:r>
          </a:p>
        </p:txBody>
      </p:sp>
      <p:cxnSp>
        <p:nvCxnSpPr>
          <p:cNvPr id="16" name="Straight Connector 15">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DEF8CE-3ADC-E129-9F59-916AED665272}"/>
              </a:ext>
            </a:extLst>
          </p:cNvPr>
          <p:cNvSpPr>
            <a:spLocks noGrp="1"/>
          </p:cNvSpPr>
          <p:nvPr>
            <p:ph idx="1"/>
          </p:nvPr>
        </p:nvSpPr>
        <p:spPr>
          <a:xfrm>
            <a:off x="5155379" y="1065862"/>
            <a:ext cx="5744685" cy="4726276"/>
          </a:xfrm>
        </p:spPr>
        <p:txBody>
          <a:bodyPr anchor="ctr">
            <a:normAutofit/>
          </a:bodyPr>
          <a:lstStyle/>
          <a:p>
            <a:pPr marL="0" indent="0">
              <a:buNone/>
            </a:pPr>
            <a:r>
              <a:rPr lang="en-US" sz="2000">
                <a:solidFill>
                  <a:srgbClr val="FFFFFF"/>
                </a:solidFill>
              </a:rPr>
              <a:t>“It is essential that CMB-S4 produce transient alerts, as well as calibrated maps in all bands and on all angular scales that are openly usable and accessible on as rapid a cadence as practical”</a:t>
            </a:r>
          </a:p>
        </p:txBody>
      </p:sp>
    </p:spTree>
    <p:extLst>
      <p:ext uri="{BB962C8B-B14F-4D97-AF65-F5344CB8AC3E}">
        <p14:creationId xmlns:p14="http://schemas.microsoft.com/office/powerpoint/2010/main" val="2292345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8F916E-205A-1FC9-6821-E4B020056C63}"/>
              </a:ext>
            </a:extLst>
          </p:cNvPr>
          <p:cNvSpPr>
            <a:spLocks noGrp="1"/>
          </p:cNvSpPr>
          <p:nvPr>
            <p:ph type="title"/>
          </p:nvPr>
        </p:nvSpPr>
        <p:spPr>
          <a:xfrm>
            <a:off x="635000" y="640823"/>
            <a:ext cx="3418659" cy="5583148"/>
          </a:xfrm>
        </p:spPr>
        <p:txBody>
          <a:bodyPr anchor="ctr">
            <a:normAutofit/>
          </a:bodyPr>
          <a:lstStyle/>
          <a:p>
            <a:r>
              <a:rPr lang="en-US" sz="5400" dirty="0"/>
              <a:t>Millimeter Transients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4E26B688-303E-A7DD-799C-1DA2AB5E31EA}"/>
              </a:ext>
            </a:extLst>
          </p:cNvPr>
          <p:cNvGraphicFramePr>
            <a:graphicFrameLocks noGrp="1"/>
          </p:cNvGraphicFramePr>
          <p:nvPr>
            <p:ph idx="1"/>
            <p:extLst>
              <p:ext uri="{D42A27DB-BD31-4B8C-83A1-F6EECF244321}">
                <p14:modId xmlns:p14="http://schemas.microsoft.com/office/powerpoint/2010/main" val="41756413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5AC2D98-153A-6906-5DDD-F439ED05E42F}"/>
              </a:ext>
            </a:extLst>
          </p:cNvPr>
          <p:cNvSpPr txBox="1"/>
          <p:nvPr/>
        </p:nvSpPr>
        <p:spPr>
          <a:xfrm>
            <a:off x="7553555" y="6488668"/>
            <a:ext cx="4871278" cy="369332"/>
          </a:xfrm>
          <a:prstGeom prst="rect">
            <a:avLst/>
          </a:prstGeom>
          <a:noFill/>
        </p:spPr>
        <p:txBody>
          <a:bodyPr wrap="square" rtlCol="0">
            <a:spAutoFit/>
          </a:bodyPr>
          <a:lstStyle/>
          <a:p>
            <a:r>
              <a:rPr lang="en-US" dirty="0"/>
              <a:t>See </a:t>
            </a:r>
            <a:r>
              <a:rPr lang="en-US" sz="1800" dirty="0" err="1"/>
              <a:t>Eftekhari</a:t>
            </a:r>
            <a:r>
              <a:rPr lang="en-US" sz="1800" dirty="0"/>
              <a:t> et al., 2022 and references therein</a:t>
            </a:r>
          </a:p>
        </p:txBody>
      </p:sp>
    </p:spTree>
    <p:extLst>
      <p:ext uri="{BB962C8B-B14F-4D97-AF65-F5344CB8AC3E}">
        <p14:creationId xmlns:p14="http://schemas.microsoft.com/office/powerpoint/2010/main" val="1896206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531A73-6E57-2DEA-B6A2-15B904F5D4DA}"/>
              </a:ext>
            </a:extLst>
          </p:cNvPr>
          <p:cNvSpPr>
            <a:spLocks noGrp="1"/>
          </p:cNvSpPr>
          <p:nvPr>
            <p:ph type="title"/>
          </p:nvPr>
        </p:nvSpPr>
        <p:spPr>
          <a:xfrm>
            <a:off x="630936" y="640080"/>
            <a:ext cx="4818888" cy="1481328"/>
          </a:xfrm>
        </p:spPr>
        <p:txBody>
          <a:bodyPr anchor="b">
            <a:normAutofit fontScale="90000"/>
          </a:bodyPr>
          <a:lstStyle/>
          <a:p>
            <a:r>
              <a:rPr lang="en-US" sz="5400" dirty="0"/>
              <a:t>Observation Predictions</a:t>
            </a:r>
          </a:p>
        </p:txBody>
      </p:sp>
      <p:sp>
        <p:nvSpPr>
          <p:cNvPr id="410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5CB909-CA21-80BA-B32E-CAFD142F9EFA}"/>
              </a:ext>
            </a:extLst>
          </p:cNvPr>
          <p:cNvSpPr>
            <a:spLocks noGrp="1"/>
          </p:cNvSpPr>
          <p:nvPr>
            <p:ph idx="1"/>
          </p:nvPr>
        </p:nvSpPr>
        <p:spPr>
          <a:xfrm>
            <a:off x="630936" y="2660904"/>
            <a:ext cx="3627797" cy="3547872"/>
          </a:xfrm>
        </p:spPr>
        <p:txBody>
          <a:bodyPr anchor="t">
            <a:normAutofit/>
          </a:bodyPr>
          <a:lstStyle/>
          <a:p>
            <a:r>
              <a:rPr lang="en-US" sz="2200" dirty="0" err="1"/>
              <a:t>Eftekhari</a:t>
            </a:r>
            <a:r>
              <a:rPr lang="en-US" sz="2200" dirty="0"/>
              <a:t> et al., 2022</a:t>
            </a:r>
          </a:p>
          <a:p>
            <a:r>
              <a:rPr lang="en-US" sz="2200" dirty="0"/>
              <a:t>Simulated synchrotron transients</a:t>
            </a:r>
          </a:p>
          <a:p>
            <a:r>
              <a:rPr lang="en-US" sz="2200" dirty="0"/>
              <a:t>Will see many extragalactic transient events</a:t>
            </a:r>
          </a:p>
          <a:p>
            <a:r>
              <a:rPr lang="en-US" sz="2200" dirty="0"/>
              <a:t>We have to know how to look for and identify them!</a:t>
            </a:r>
            <a:endParaRPr lang="en-US" sz="1800" dirty="0"/>
          </a:p>
        </p:txBody>
      </p:sp>
      <p:pic>
        <p:nvPicPr>
          <p:cNvPr id="4098" name="Picture 2" descr="Figure 5.">
            <a:extLst>
              <a:ext uri="{FF2B5EF4-FFF2-40B4-BE49-F238E27FC236}">
                <a16:creationId xmlns:a16="http://schemas.microsoft.com/office/drawing/2014/main" id="{26EAB9FD-BFF1-7DE5-9D44-498EF85763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8934" y="0"/>
            <a:ext cx="76412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021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72AF1C-DDF5-96CC-0AD3-1910A3CCADB0}"/>
              </a:ext>
            </a:extLst>
          </p:cNvPr>
          <p:cNvSpPr>
            <a:spLocks noGrp="1"/>
          </p:cNvSpPr>
          <p:nvPr>
            <p:ph type="title"/>
          </p:nvPr>
        </p:nvSpPr>
        <p:spPr/>
        <p:txBody>
          <a:bodyPr/>
          <a:lstStyle/>
          <a:p>
            <a:r>
              <a:rPr lang="en-US" dirty="0" err="1"/>
              <a:t>SPTpol</a:t>
            </a:r>
            <a:r>
              <a:rPr lang="en-US" dirty="0"/>
              <a:t>: Whitehorn et al. 2016</a:t>
            </a:r>
          </a:p>
        </p:txBody>
      </p:sp>
      <p:sp>
        <p:nvSpPr>
          <p:cNvPr id="5" name="Content Placeholder 4">
            <a:extLst>
              <a:ext uri="{FF2B5EF4-FFF2-40B4-BE49-F238E27FC236}">
                <a16:creationId xmlns:a16="http://schemas.microsoft.com/office/drawing/2014/main" id="{6E49A06D-7F9B-BA63-00B4-5CB6EBA267F1}"/>
              </a:ext>
            </a:extLst>
          </p:cNvPr>
          <p:cNvSpPr>
            <a:spLocks noGrp="1"/>
          </p:cNvSpPr>
          <p:nvPr>
            <p:ph idx="1"/>
          </p:nvPr>
        </p:nvSpPr>
        <p:spPr>
          <a:xfrm>
            <a:off x="838200" y="1916559"/>
            <a:ext cx="10515600" cy="4351338"/>
          </a:xfrm>
        </p:spPr>
        <p:txBody>
          <a:bodyPr/>
          <a:lstStyle/>
          <a:p>
            <a:r>
              <a:rPr lang="en-US" dirty="0"/>
              <a:t>One possible transient event</a:t>
            </a:r>
          </a:p>
          <a:p>
            <a:r>
              <a:rPr lang="en-US" dirty="0"/>
              <a:t>Broadly consistent with GRB orphan afterglow</a:t>
            </a:r>
          </a:p>
          <a:p>
            <a:endParaRPr lang="en-US" dirty="0"/>
          </a:p>
        </p:txBody>
      </p:sp>
      <p:pic>
        <p:nvPicPr>
          <p:cNvPr id="7" name="Picture 6" descr="Chart, box and whisker chart&#10;&#10;Description automatically generated">
            <a:extLst>
              <a:ext uri="{FF2B5EF4-FFF2-40B4-BE49-F238E27FC236}">
                <a16:creationId xmlns:a16="http://schemas.microsoft.com/office/drawing/2014/main" id="{00052FFB-487C-6AD9-B279-87ED27F65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500" y="3361944"/>
            <a:ext cx="5311715" cy="2894522"/>
          </a:xfrm>
          <a:prstGeom prst="rect">
            <a:avLst/>
          </a:prstGeom>
        </p:spPr>
      </p:pic>
      <p:pic>
        <p:nvPicPr>
          <p:cNvPr id="9" name="Picture 8" descr="Chart&#10;&#10;Description automatically generated">
            <a:extLst>
              <a:ext uri="{FF2B5EF4-FFF2-40B4-BE49-F238E27FC236}">
                <a16:creationId xmlns:a16="http://schemas.microsoft.com/office/drawing/2014/main" id="{16A5350C-D71D-90C6-1279-8D6E47B62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64" y="3037464"/>
            <a:ext cx="4280120" cy="3543482"/>
          </a:xfrm>
          <a:prstGeom prst="rect">
            <a:avLst/>
          </a:prstGeom>
        </p:spPr>
      </p:pic>
      <p:sp>
        <p:nvSpPr>
          <p:cNvPr id="10" name="TextBox 9">
            <a:extLst>
              <a:ext uri="{FF2B5EF4-FFF2-40B4-BE49-F238E27FC236}">
                <a16:creationId xmlns:a16="http://schemas.microsoft.com/office/drawing/2014/main" id="{0FA50D82-5727-72AA-8C66-9686BCD94D23}"/>
              </a:ext>
            </a:extLst>
          </p:cNvPr>
          <p:cNvSpPr txBox="1"/>
          <p:nvPr/>
        </p:nvSpPr>
        <p:spPr>
          <a:xfrm>
            <a:off x="7038318" y="6447407"/>
            <a:ext cx="5376507" cy="369332"/>
          </a:xfrm>
          <a:prstGeom prst="rect">
            <a:avLst/>
          </a:prstGeom>
          <a:noFill/>
        </p:spPr>
        <p:txBody>
          <a:bodyPr wrap="square" rtlCol="0">
            <a:spAutoFit/>
          </a:bodyPr>
          <a:lstStyle/>
          <a:p>
            <a:r>
              <a:rPr lang="en-US" b="0" i="0" dirty="0">
                <a:effectLst/>
                <a:latin typeface="Arial" panose="020B0604020202020204" pitchFamily="34" charset="0"/>
              </a:rPr>
              <a:t>Whitehorn, N., </a:t>
            </a:r>
            <a:r>
              <a:rPr lang="en-US" b="0" i="0" dirty="0" err="1">
                <a:effectLst/>
                <a:latin typeface="Arial" panose="020B0604020202020204" pitchFamily="34" charset="0"/>
              </a:rPr>
              <a:t>Natoli</a:t>
            </a:r>
            <a:r>
              <a:rPr lang="en-US" b="0" i="0" dirty="0">
                <a:effectLst/>
                <a:latin typeface="Arial" panose="020B0604020202020204" pitchFamily="34" charset="0"/>
              </a:rPr>
              <a:t>, T., Ade, P. A. R., et al. 2016</a:t>
            </a:r>
            <a:endParaRPr lang="en-US" dirty="0"/>
          </a:p>
        </p:txBody>
      </p:sp>
    </p:spTree>
    <p:extLst>
      <p:ext uri="{BB962C8B-B14F-4D97-AF65-F5344CB8AC3E}">
        <p14:creationId xmlns:p14="http://schemas.microsoft.com/office/powerpoint/2010/main" val="2790278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90B04A-7C55-EDEC-DA26-FEF8B1984743}"/>
              </a:ext>
            </a:extLst>
          </p:cNvPr>
          <p:cNvSpPr>
            <a:spLocks noGrp="1"/>
          </p:cNvSpPr>
          <p:nvPr>
            <p:ph type="title"/>
          </p:nvPr>
        </p:nvSpPr>
        <p:spPr/>
        <p:txBody>
          <a:bodyPr/>
          <a:lstStyle/>
          <a:p>
            <a:r>
              <a:rPr lang="en-US" dirty="0"/>
              <a:t>ACT: </a:t>
            </a:r>
            <a:r>
              <a:rPr lang="en-US" dirty="0" err="1"/>
              <a:t>Naess</a:t>
            </a:r>
            <a:r>
              <a:rPr lang="en-US" dirty="0"/>
              <a:t> et al 2020a</a:t>
            </a:r>
          </a:p>
        </p:txBody>
      </p:sp>
      <p:sp>
        <p:nvSpPr>
          <p:cNvPr id="5" name="Content Placeholder 4">
            <a:extLst>
              <a:ext uri="{FF2B5EF4-FFF2-40B4-BE49-F238E27FC236}">
                <a16:creationId xmlns:a16="http://schemas.microsoft.com/office/drawing/2014/main" id="{FCD7E3EF-AB55-613A-3F40-D3075F237F60}"/>
              </a:ext>
            </a:extLst>
          </p:cNvPr>
          <p:cNvSpPr>
            <a:spLocks noGrp="1"/>
          </p:cNvSpPr>
          <p:nvPr>
            <p:ph idx="1"/>
          </p:nvPr>
        </p:nvSpPr>
        <p:spPr>
          <a:xfrm>
            <a:off x="838200" y="1825625"/>
            <a:ext cx="4909690" cy="4351338"/>
          </a:xfrm>
        </p:spPr>
        <p:txBody>
          <a:bodyPr/>
          <a:lstStyle/>
          <a:p>
            <a:r>
              <a:rPr lang="en-US" dirty="0"/>
              <a:t>Serendipitous discovery of three bright transients</a:t>
            </a:r>
          </a:p>
          <a:p>
            <a:r>
              <a:rPr lang="en-US" dirty="0"/>
              <a:t>3-day maps for Planet 9 search</a:t>
            </a:r>
          </a:p>
          <a:p>
            <a:r>
              <a:rPr lang="en-US" dirty="0"/>
              <a:t>All have stellar counterparts with active coronas</a:t>
            </a:r>
          </a:p>
          <a:p>
            <a:r>
              <a:rPr lang="en-US" dirty="0"/>
              <a:t>May be caused by magnetic recombination</a:t>
            </a:r>
          </a:p>
        </p:txBody>
      </p:sp>
      <p:pic>
        <p:nvPicPr>
          <p:cNvPr id="7" name="Picture 6" descr="Chart, line chart&#10;&#10;Description automatically generated">
            <a:extLst>
              <a:ext uri="{FF2B5EF4-FFF2-40B4-BE49-F238E27FC236}">
                <a16:creationId xmlns:a16="http://schemas.microsoft.com/office/drawing/2014/main" id="{C9BC3316-A2CE-DBAD-0C9E-D286A042C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852" y="1544540"/>
            <a:ext cx="5685582" cy="4559990"/>
          </a:xfrm>
          <a:prstGeom prst="rect">
            <a:avLst/>
          </a:prstGeom>
        </p:spPr>
      </p:pic>
      <p:sp>
        <p:nvSpPr>
          <p:cNvPr id="8" name="TextBox 7">
            <a:extLst>
              <a:ext uri="{FF2B5EF4-FFF2-40B4-BE49-F238E27FC236}">
                <a16:creationId xmlns:a16="http://schemas.microsoft.com/office/drawing/2014/main" id="{5F25C2C7-C5A4-924D-8391-675B570D3F63}"/>
              </a:ext>
            </a:extLst>
          </p:cNvPr>
          <p:cNvSpPr txBox="1"/>
          <p:nvPr/>
        </p:nvSpPr>
        <p:spPr>
          <a:xfrm>
            <a:off x="6466474" y="6375541"/>
            <a:ext cx="5976438" cy="369332"/>
          </a:xfrm>
          <a:prstGeom prst="rect">
            <a:avLst/>
          </a:prstGeom>
          <a:noFill/>
        </p:spPr>
        <p:txBody>
          <a:bodyPr wrap="square" rtlCol="0">
            <a:spAutoFit/>
          </a:bodyPr>
          <a:lstStyle/>
          <a:p>
            <a:r>
              <a:rPr lang="en-US" b="0" i="0" dirty="0" err="1">
                <a:effectLst/>
                <a:latin typeface="Arial" panose="020B0604020202020204" pitchFamily="34" charset="0"/>
              </a:rPr>
              <a:t>Naess</a:t>
            </a:r>
            <a:r>
              <a:rPr lang="en-US" b="0" i="0" dirty="0">
                <a:effectLst/>
                <a:latin typeface="Arial" panose="020B0604020202020204" pitchFamily="34" charset="0"/>
              </a:rPr>
              <a:t>, S., Battaglia, N., Richard Bond, J., et al. 2021a</a:t>
            </a:r>
            <a:endParaRPr lang="en-US" dirty="0"/>
          </a:p>
        </p:txBody>
      </p:sp>
    </p:spTree>
    <p:extLst>
      <p:ext uri="{BB962C8B-B14F-4D97-AF65-F5344CB8AC3E}">
        <p14:creationId xmlns:p14="http://schemas.microsoft.com/office/powerpoint/2010/main" val="3431566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4AE2-9E9A-B4DD-FB40-B552BC7E9819}"/>
              </a:ext>
            </a:extLst>
          </p:cNvPr>
          <p:cNvSpPr>
            <a:spLocks noGrp="1"/>
          </p:cNvSpPr>
          <p:nvPr>
            <p:ph type="title"/>
          </p:nvPr>
        </p:nvSpPr>
        <p:spPr/>
        <p:txBody>
          <a:bodyPr/>
          <a:lstStyle/>
          <a:p>
            <a:r>
              <a:rPr lang="en-US" dirty="0"/>
              <a:t>SPT-3G: Guns et al 2021</a:t>
            </a:r>
          </a:p>
        </p:txBody>
      </p:sp>
      <p:sp>
        <p:nvSpPr>
          <p:cNvPr id="3" name="Content Placeholder 2">
            <a:extLst>
              <a:ext uri="{FF2B5EF4-FFF2-40B4-BE49-F238E27FC236}">
                <a16:creationId xmlns:a16="http://schemas.microsoft.com/office/drawing/2014/main" id="{69E0BD44-80ED-E24A-1BD0-6369492CCA22}"/>
              </a:ext>
            </a:extLst>
          </p:cNvPr>
          <p:cNvSpPr>
            <a:spLocks noGrp="1"/>
          </p:cNvSpPr>
          <p:nvPr>
            <p:ph idx="1"/>
          </p:nvPr>
        </p:nvSpPr>
        <p:spPr>
          <a:xfrm>
            <a:off x="838201" y="1825625"/>
            <a:ext cx="4627992" cy="4351338"/>
          </a:xfrm>
        </p:spPr>
        <p:txBody>
          <a:bodyPr/>
          <a:lstStyle/>
          <a:p>
            <a:r>
              <a:rPr lang="en-US" dirty="0"/>
              <a:t>2 Possible Extragalactic Events</a:t>
            </a:r>
          </a:p>
          <a:p>
            <a:r>
              <a:rPr lang="en-US" dirty="0"/>
              <a:t>Longer duration (~weeks)</a:t>
            </a:r>
          </a:p>
          <a:p>
            <a:r>
              <a:rPr lang="en-US" dirty="0"/>
              <a:t>No obvious counterparts</a:t>
            </a:r>
          </a:p>
          <a:p>
            <a:r>
              <a:rPr lang="en-US" dirty="0"/>
              <a:t>Spectrum evolves</a:t>
            </a:r>
          </a:p>
          <a:p>
            <a:pPr lvl="1"/>
            <a:r>
              <a:rPr lang="en-US" dirty="0"/>
              <a:t>Consistent with newly formed jet</a:t>
            </a:r>
          </a:p>
          <a:p>
            <a:pPr lvl="1"/>
            <a:endParaRPr lang="en-US" dirty="0"/>
          </a:p>
        </p:txBody>
      </p:sp>
      <p:pic>
        <p:nvPicPr>
          <p:cNvPr id="6" name="Picture 5" descr="Diagram, box and whisker chart&#10;&#10;Description automatically generated">
            <a:extLst>
              <a:ext uri="{FF2B5EF4-FFF2-40B4-BE49-F238E27FC236}">
                <a16:creationId xmlns:a16="http://schemas.microsoft.com/office/drawing/2014/main" id="{0CC826E0-A258-ED42-9B70-D9A7659E1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522" y="486372"/>
            <a:ext cx="4886576" cy="3327571"/>
          </a:xfrm>
          <a:prstGeom prst="rect">
            <a:avLst/>
          </a:prstGeom>
        </p:spPr>
      </p:pic>
      <p:pic>
        <p:nvPicPr>
          <p:cNvPr id="9" name="Picture 8" descr="Chart&#10;&#10;Description automatically generated">
            <a:extLst>
              <a:ext uri="{FF2B5EF4-FFF2-40B4-BE49-F238E27FC236}">
                <a16:creationId xmlns:a16="http://schemas.microsoft.com/office/drawing/2014/main" id="{76DD0D5F-17B5-6DA9-6CFF-44EB419B7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887" y="4087084"/>
            <a:ext cx="6109014" cy="2546481"/>
          </a:xfrm>
          <a:prstGeom prst="rect">
            <a:avLst/>
          </a:prstGeom>
        </p:spPr>
      </p:pic>
    </p:spTree>
    <p:extLst>
      <p:ext uri="{BB962C8B-B14F-4D97-AF65-F5344CB8AC3E}">
        <p14:creationId xmlns:p14="http://schemas.microsoft.com/office/powerpoint/2010/main" val="878977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BD5E6-2BE5-4EFB-98DC-468E3BEEF84A}"/>
              </a:ext>
            </a:extLst>
          </p:cNvPr>
          <p:cNvPicPr>
            <a:picLocks noChangeAspect="1"/>
          </p:cNvPicPr>
          <p:nvPr/>
        </p:nvPicPr>
        <p:blipFill rotWithShape="1">
          <a:blip r:embed="rId3"/>
          <a:srcRect l="7383" r="59957"/>
          <a:stretch/>
        </p:blipFill>
        <p:spPr>
          <a:xfrm>
            <a:off x="20" y="10"/>
            <a:ext cx="6094799" cy="6857990"/>
          </a:xfrm>
          <a:prstGeom prst="rect">
            <a:avLst/>
          </a:prstGeom>
        </p:spPr>
      </p:pic>
      <p:sp>
        <p:nvSpPr>
          <p:cNvPr id="5" name="TextBox 4">
            <a:extLst>
              <a:ext uri="{FF2B5EF4-FFF2-40B4-BE49-F238E27FC236}">
                <a16:creationId xmlns:a16="http://schemas.microsoft.com/office/drawing/2014/main" id="{F7CF516D-2B57-49C2-8BBB-494060FD2845}"/>
              </a:ext>
            </a:extLst>
          </p:cNvPr>
          <p:cNvSpPr txBox="1"/>
          <p:nvPr/>
        </p:nvSpPr>
        <p:spPr>
          <a:xfrm>
            <a:off x="6094819" y="6592916"/>
            <a:ext cx="1458304" cy="276999"/>
          </a:xfrm>
          <a:prstGeom prst="rect">
            <a:avLst/>
          </a:prstGeom>
          <a:noFill/>
        </p:spPr>
        <p:txBody>
          <a:bodyPr wrap="square" rtlCol="0">
            <a:spAutoFit/>
          </a:bodyPr>
          <a:lstStyle/>
          <a:p>
            <a:r>
              <a:rPr lang="en-US" sz="1200" i="1" dirty="0">
                <a:solidFill>
                  <a:schemeClr val="tx1">
                    <a:lumMod val="50000"/>
                    <a:lumOff val="50000"/>
                  </a:schemeClr>
                </a:solidFill>
              </a:rPr>
              <a:t>act.princeton.edu</a:t>
            </a:r>
          </a:p>
        </p:txBody>
      </p:sp>
      <p:sp>
        <p:nvSpPr>
          <p:cNvPr id="9" name="Title 1">
            <a:extLst>
              <a:ext uri="{FF2B5EF4-FFF2-40B4-BE49-F238E27FC236}">
                <a16:creationId xmlns:a16="http://schemas.microsoft.com/office/drawing/2014/main" id="{8E7358E2-6EF1-293A-DC77-B3E68A9DC212}"/>
              </a:ext>
            </a:extLst>
          </p:cNvPr>
          <p:cNvSpPr txBox="1">
            <a:spLocks/>
          </p:cNvSpPr>
          <p:nvPr/>
        </p:nvSpPr>
        <p:spPr>
          <a:xfrm>
            <a:off x="6420464" y="539087"/>
            <a:ext cx="4534047" cy="1584895"/>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50" normalizeH="0" baseline="0" noProof="0">
                <a:ln>
                  <a:noFill/>
                </a:ln>
                <a:solidFill>
                  <a:srgbClr val="FFFFFF"/>
                </a:solidFill>
                <a:effectLst/>
                <a:uLnTx/>
                <a:uFillTx/>
                <a:latin typeface="Century Schoolbook" panose="02040604050505020304"/>
                <a:ea typeface="+mj-ea"/>
                <a:cs typeface="+mj-cs"/>
              </a:rPr>
              <a:t>A</a:t>
            </a:r>
            <a:r>
              <a:rPr kumimoji="0" lang="en-US" sz="4400" b="0" i="0" u="none" strike="noStrike" kern="1200" cap="none" spc="-50" normalizeH="0" baseline="0" noProof="0">
                <a:ln>
                  <a:noFill/>
                </a:ln>
                <a:solidFill>
                  <a:srgbClr val="46464A"/>
                </a:solidFill>
                <a:effectLst/>
                <a:uLnTx/>
                <a:uFillTx/>
                <a:latin typeface="Century Schoolbook" panose="02040604050505020304"/>
                <a:ea typeface="+mj-ea"/>
                <a:cs typeface="+mj-cs"/>
              </a:rPr>
              <a:t>tacama</a:t>
            </a:r>
            <a:r>
              <a:rPr kumimoji="0" lang="en-US" sz="4400" b="0" i="0" u="none" strike="noStrike" kern="1200" cap="none" spc="-50" normalizeH="0" baseline="0" noProof="0">
                <a:ln>
                  <a:noFill/>
                </a:ln>
                <a:solidFill>
                  <a:srgbClr val="FFFFFF"/>
                </a:solidFill>
                <a:effectLst/>
                <a:uLnTx/>
                <a:uFillTx/>
                <a:latin typeface="Century Schoolbook" panose="02040604050505020304"/>
                <a:ea typeface="+mj-ea"/>
                <a:cs typeface="+mj-cs"/>
              </a:rPr>
              <a:t> C</a:t>
            </a:r>
            <a:r>
              <a:rPr kumimoji="0" lang="en-US" sz="4400" b="0" i="0" u="none" strike="noStrike" kern="1200" cap="none" spc="-50" normalizeH="0" baseline="0" noProof="0">
                <a:ln>
                  <a:noFill/>
                </a:ln>
                <a:solidFill>
                  <a:srgbClr val="46464A"/>
                </a:solidFill>
                <a:effectLst/>
                <a:uLnTx/>
                <a:uFillTx/>
                <a:latin typeface="Century Schoolbook" panose="02040604050505020304"/>
                <a:ea typeface="+mj-ea"/>
                <a:cs typeface="+mj-cs"/>
              </a:rPr>
              <a:t>osmology</a:t>
            </a:r>
            <a:r>
              <a:rPr kumimoji="0" lang="en-US" sz="4400" b="0" i="0" u="none" strike="noStrike" kern="1200" cap="none" spc="-50" normalizeH="0" baseline="0" noProof="0">
                <a:ln>
                  <a:noFill/>
                </a:ln>
                <a:solidFill>
                  <a:srgbClr val="FFFFFF"/>
                </a:solidFill>
                <a:effectLst/>
                <a:uLnTx/>
                <a:uFillTx/>
                <a:latin typeface="Century Schoolbook" panose="02040604050505020304"/>
                <a:ea typeface="+mj-ea"/>
                <a:cs typeface="+mj-cs"/>
              </a:rPr>
              <a:t> T</a:t>
            </a:r>
            <a:r>
              <a:rPr kumimoji="0" lang="en-US" sz="4400" b="0" i="0" u="none" strike="noStrike" kern="1200" cap="none" spc="-50" normalizeH="0" baseline="0" noProof="0">
                <a:ln>
                  <a:noFill/>
                </a:ln>
                <a:solidFill>
                  <a:srgbClr val="46464A"/>
                </a:solidFill>
                <a:effectLst/>
                <a:uLnTx/>
                <a:uFillTx/>
                <a:latin typeface="Century Schoolbook" panose="02040604050505020304"/>
                <a:ea typeface="+mj-ea"/>
                <a:cs typeface="+mj-cs"/>
              </a:rPr>
              <a:t>elescope</a:t>
            </a:r>
            <a:endParaRPr kumimoji="0" lang="en-US" sz="4400" b="0" i="0" u="none" strike="noStrike" kern="1200" cap="none" spc="-50" normalizeH="0" baseline="0" noProof="0" dirty="0">
              <a:ln>
                <a:noFill/>
              </a:ln>
              <a:solidFill>
                <a:srgbClr val="46464A"/>
              </a:solidFill>
              <a:effectLst/>
              <a:uLnTx/>
              <a:uFillTx/>
              <a:latin typeface="Century Schoolbook" panose="02040604050505020304"/>
              <a:ea typeface="+mj-ea"/>
              <a:cs typeface="+mj-cs"/>
            </a:endParaRPr>
          </a:p>
        </p:txBody>
      </p:sp>
      <p:sp>
        <p:nvSpPr>
          <p:cNvPr id="12" name="Content Placeholder 2">
            <a:extLst>
              <a:ext uri="{FF2B5EF4-FFF2-40B4-BE49-F238E27FC236}">
                <a16:creationId xmlns:a16="http://schemas.microsoft.com/office/drawing/2014/main" id="{5E19D377-C1DB-7140-EC34-48ED8DA026F5}"/>
              </a:ext>
            </a:extLst>
          </p:cNvPr>
          <p:cNvSpPr txBox="1">
            <a:spLocks/>
          </p:cNvSpPr>
          <p:nvPr/>
        </p:nvSpPr>
        <p:spPr>
          <a:xfrm>
            <a:off x="6420463" y="2418192"/>
            <a:ext cx="4572002" cy="3880514"/>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182880" marR="0" lvl="0" indent="-182880" algn="l" defTabSz="914400"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1800" b="0" i="0" u="none" strike="noStrike" kern="1200" cap="none" spc="10" normalizeH="0" baseline="0" noProof="0" dirty="0">
                <a:ln>
                  <a:noFill/>
                </a:ln>
                <a:solidFill>
                  <a:srgbClr val="D6D3CC"/>
                </a:solidFill>
                <a:effectLst/>
                <a:uLnTx/>
                <a:uFillTx/>
                <a:latin typeface="Century Schoolbook" panose="02040604050505020304"/>
                <a:ea typeface="+mn-ea"/>
                <a:cs typeface="+mn-cs"/>
              </a:rPr>
              <a:t>ACT </a:t>
            </a:r>
            <a:r>
              <a:rPr lang="en-US" dirty="0">
                <a:solidFill>
                  <a:srgbClr val="D6D3CC"/>
                </a:solidFill>
                <a:latin typeface="Century Schoolbook" panose="02040604050505020304"/>
              </a:rPr>
              <a:t>(2008-2022) was</a:t>
            </a:r>
            <a:r>
              <a:rPr kumimoji="0" lang="en-US" sz="1800" b="0" i="0" u="none" strike="noStrike" kern="1200" cap="none" spc="10" normalizeH="0" baseline="0" noProof="0" dirty="0">
                <a:ln>
                  <a:noFill/>
                </a:ln>
                <a:solidFill>
                  <a:srgbClr val="D6D3CC"/>
                </a:solidFill>
                <a:effectLst/>
                <a:uLnTx/>
                <a:uFillTx/>
                <a:latin typeface="Century Schoolbook" panose="02040604050505020304"/>
                <a:ea typeface="+mn-ea"/>
                <a:cs typeface="+mn-cs"/>
              </a:rPr>
              <a:t> a 6 meter microwave telescope covering 3 frequency bands across three arrays with arcminute-scale angular resolution</a:t>
            </a:r>
          </a:p>
          <a:p>
            <a:pPr marL="182880" marR="0" lvl="0" indent="-182880" algn="l" defTabSz="914400"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1800" b="0" i="0" u="none" strike="noStrike" kern="1200" cap="none" spc="10" normalizeH="0" baseline="0" noProof="0" dirty="0">
                <a:ln>
                  <a:noFill/>
                </a:ln>
                <a:solidFill>
                  <a:srgbClr val="D6D3CC"/>
                </a:solidFill>
                <a:effectLst/>
                <a:uLnTx/>
                <a:uFillTx/>
                <a:latin typeface="Century Schoolbook" panose="02040604050505020304"/>
                <a:ea typeface="+mn-ea"/>
                <a:cs typeface="+mn-cs"/>
              </a:rPr>
              <a:t>Surveyed 40% of the sky with roughly a weekly cadence</a:t>
            </a:r>
          </a:p>
          <a:p>
            <a:pPr marL="182880" marR="0" lvl="0" indent="-182880" algn="l" defTabSz="914400"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1800" b="0" i="0" u="none" strike="noStrike" kern="1200" cap="none" spc="10" normalizeH="0" baseline="0" noProof="0" dirty="0">
                <a:ln>
                  <a:noFill/>
                </a:ln>
                <a:solidFill>
                  <a:srgbClr val="D6D3CC"/>
                </a:solidFill>
                <a:effectLst/>
                <a:uLnTx/>
                <a:uFillTx/>
                <a:latin typeface="Century Schoolbook" panose="02040604050505020304"/>
                <a:ea typeface="+mn-ea"/>
                <a:cs typeface="+mn-cs"/>
              </a:rPr>
              <a:t>Allows us to conduct the largest systematic transient search in this band to date</a:t>
            </a:r>
          </a:p>
        </p:txBody>
      </p:sp>
    </p:spTree>
    <p:extLst>
      <p:ext uri="{BB962C8B-B14F-4D97-AF65-F5344CB8AC3E}">
        <p14:creationId xmlns:p14="http://schemas.microsoft.com/office/powerpoint/2010/main" val="31605808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2850</TotalTime>
  <Words>1390</Words>
  <Application>Microsoft Office PowerPoint</Application>
  <PresentationFormat>Widescreen</PresentationFormat>
  <Paragraphs>222</Paragraphs>
  <Slides>25</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Calibri Light</vt:lpstr>
      <vt:lpstr>Calisto MT</vt:lpstr>
      <vt:lpstr>Century Schoolbook</vt:lpstr>
      <vt:lpstr>Courier New</vt:lpstr>
      <vt:lpstr>Helvetica Neue</vt:lpstr>
      <vt:lpstr>Wingdings</vt:lpstr>
      <vt:lpstr>Office Theme</vt:lpstr>
      <vt:lpstr>1_Office Theme</vt:lpstr>
      <vt:lpstr>A Blind Search for Transients in ACT Data</vt:lpstr>
      <vt:lpstr>Collaborators</vt:lpstr>
      <vt:lpstr>Decadal Survey on Astronomy and Astrophysics 2020</vt:lpstr>
      <vt:lpstr>Millimeter Transients</vt:lpstr>
      <vt:lpstr>Observation Predictions</vt:lpstr>
      <vt:lpstr>SPTpol: Whitehorn et al. 2016</vt:lpstr>
      <vt:lpstr>ACT: Naess et al 2020a</vt:lpstr>
      <vt:lpstr>SPT-3G: Guns et al 2021</vt:lpstr>
      <vt:lpstr>PowerPoint Presentation</vt:lpstr>
      <vt:lpstr>3-Day Maps</vt:lpstr>
      <vt:lpstr>Analysis</vt:lpstr>
      <vt:lpstr>PowerPoint Presentation</vt:lpstr>
      <vt:lpstr>Possible Counterparts</vt:lpstr>
      <vt:lpstr>Future Work</vt:lpstr>
      <vt:lpstr>Transients in ACT Data</vt:lpstr>
      <vt:lpstr>Bonus Slides</vt:lpstr>
      <vt:lpstr>Millimeter Transient Events</vt:lpstr>
      <vt:lpstr>Synchrotron Millimeter Transients</vt:lpstr>
      <vt:lpstr>What we can learn from a blind search</vt:lpstr>
      <vt:lpstr>SPT-3G: Guns et al 2021</vt:lpstr>
      <vt:lpstr>ACT DR5 Maps [1]</vt:lpstr>
      <vt:lpstr>Remaining Candidates</vt:lpstr>
      <vt:lpstr>PowerPoint Presentation</vt:lpstr>
      <vt:lpstr>PowerPoint Presentation</vt:lpstr>
      <vt:lpstr>Current and Future CMB Surveys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Blind Search for Transients in ACT Data</dc:title>
  <dc:creator>Emily Biermann</dc:creator>
  <cp:lastModifiedBy>Emily Biermann</cp:lastModifiedBy>
  <cp:revision>4</cp:revision>
  <dcterms:created xsi:type="dcterms:W3CDTF">2023-05-23T14:38:12Z</dcterms:created>
  <dcterms:modified xsi:type="dcterms:W3CDTF">2023-06-05T06:22:32Z</dcterms:modified>
</cp:coreProperties>
</file>