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8" r:id="rId4"/>
    <p:sldMasterId id="2147483732" r:id="rId5"/>
  </p:sldMasterIdLst>
  <p:notesMasterIdLst>
    <p:notesMasterId r:id="rId19"/>
  </p:notesMasterIdLst>
  <p:sldIdLst>
    <p:sldId id="306" r:id="rId6"/>
    <p:sldId id="308" r:id="rId7"/>
    <p:sldId id="314" r:id="rId8"/>
    <p:sldId id="315" r:id="rId9"/>
    <p:sldId id="321" r:id="rId10"/>
    <p:sldId id="319" r:id="rId11"/>
    <p:sldId id="323" r:id="rId12"/>
    <p:sldId id="318" r:id="rId13"/>
    <p:sldId id="322" r:id="rId14"/>
    <p:sldId id="320" r:id="rId15"/>
    <p:sldId id="325" r:id="rId16"/>
    <p:sldId id="324" r:id="rId17"/>
    <p:sldId id="28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7056" userDrawn="1">
          <p15:clr>
            <a:srgbClr val="A4A3A4"/>
          </p15:clr>
        </p15:guide>
        <p15:guide id="3" orient="horz" pos="316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455" autoAdjust="0"/>
    <p:restoredTop sz="87779" autoAdjust="0"/>
  </p:normalViewPr>
  <p:slideViewPr>
    <p:cSldViewPr snapToGrid="0">
      <p:cViewPr varScale="1">
        <p:scale>
          <a:sx n="101" d="100"/>
          <a:sy n="101" d="100"/>
        </p:scale>
        <p:origin x="608" y="192"/>
      </p:cViewPr>
      <p:guideLst>
        <p:guide orient="horz" pos="1392"/>
        <p:guide pos="7056"/>
        <p:guide orient="horz" pos="316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A28068-AFBD-4979-B752-9EB6F90B1386}" type="datetimeFigureOut">
              <a:rPr lang="en-US" smtClean="0"/>
              <a:t>5/26/23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939589-3E79-4C82-AA4A-FE78234FAA59}" type="slidenum">
              <a:rPr lang="en-US" smtClean="0"/>
              <a:t>‹N›</a:t>
            </a:fld>
            <a:endParaRPr lang="en-US" dirty="0"/>
          </a:p>
        </p:txBody>
      </p:sp>
    </p:spTree>
    <p:extLst>
      <p:ext uri="{BB962C8B-B14F-4D97-AF65-F5344CB8AC3E}">
        <p14:creationId xmlns:p14="http://schemas.microsoft.com/office/powerpoint/2010/main" val="2194968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Spectrograph"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en.wikipedia.org/wiki/Wavelength" TargetMode="External"/><Relationship Id="rId5" Type="http://schemas.openxmlformats.org/officeDocument/2006/relationships/hyperlink" Target="https://en.wikipedia.org/wiki/Electromagnetic_spectrum" TargetMode="External"/><Relationship Id="rId4" Type="http://schemas.openxmlformats.org/officeDocument/2006/relationships/hyperlink" Target="https://en.wikipedia.org/wiki/Frequency_spectrum"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000000"/>
              </a:solidFill>
              <a:effectLst/>
              <a:latin typeface="Heebo" pitchFamily="2" charset="-79"/>
              <a:cs typeface="Heebo" pitchFamily="2" charset="-79"/>
            </a:endParaRPr>
          </a:p>
        </p:txBody>
      </p:sp>
      <p:sp>
        <p:nvSpPr>
          <p:cNvPr id="4" name="Slide Number Placeholder 3"/>
          <p:cNvSpPr>
            <a:spLocks noGrp="1"/>
          </p:cNvSpPr>
          <p:nvPr>
            <p:ph type="sldNum" sz="quarter" idx="5"/>
          </p:nvPr>
        </p:nvSpPr>
        <p:spPr/>
        <p:txBody>
          <a:bodyPr/>
          <a:lstStyle/>
          <a:p>
            <a:fld id="{D5939589-3E79-4C82-AA4A-FE78234FAA59}" type="slidenum">
              <a:rPr lang="en-US" smtClean="0"/>
              <a:t>1</a:t>
            </a:fld>
            <a:endParaRPr lang="en-US" dirty="0"/>
          </a:p>
        </p:txBody>
      </p:sp>
    </p:spTree>
    <p:extLst>
      <p:ext uri="{BB962C8B-B14F-4D97-AF65-F5344CB8AC3E}">
        <p14:creationId xmlns:p14="http://schemas.microsoft.com/office/powerpoint/2010/main" val="1480385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just">
              <a:buAutoNum type="arabicPeriod"/>
            </a:pPr>
            <a:r>
              <a:rPr lang="en-US" sz="1200" dirty="0">
                <a:solidFill>
                  <a:schemeClr val="bg1"/>
                </a:solidFill>
              </a:rPr>
              <a:t>The remarkably similar emission line properties derived ruled out (</a:t>
            </a:r>
            <a:r>
              <a:rPr lang="en-US" sz="1200" dirty="0" err="1">
                <a:solidFill>
                  <a:schemeClr val="bg1"/>
                </a:solidFill>
              </a:rPr>
              <a:t>esclude</a:t>
            </a:r>
            <a:r>
              <a:rPr lang="en-US" sz="1200" dirty="0">
                <a:solidFill>
                  <a:schemeClr val="bg1"/>
                </a:solidFill>
              </a:rPr>
              <a:t>) this scenario.</a:t>
            </a:r>
          </a:p>
          <a:p>
            <a:pPr marL="342900" indent="-342900" algn="just">
              <a:buAutoNum type="arabicPeriod"/>
            </a:pPr>
            <a:endParaRPr lang="en-US" sz="1200" dirty="0">
              <a:solidFill>
                <a:schemeClr val="bg1"/>
              </a:solidFill>
            </a:endParaRPr>
          </a:p>
          <a:p>
            <a:pPr marL="342900" indent="-342900" algn="just">
              <a:buFontTx/>
              <a:buAutoNum type="arabicPeriod"/>
            </a:pPr>
            <a:r>
              <a:rPr lang="en-US" sz="1200" dirty="0">
                <a:solidFill>
                  <a:schemeClr val="bg1"/>
                </a:solidFill>
              </a:rPr>
              <a:t>This scenario is ruled out because optical observations seem to indicate the cold wind is always active (red-shifted optical emission lines broader than during quiescence).</a:t>
            </a:r>
          </a:p>
          <a:p>
            <a:pPr marL="342900" indent="-342900" algn="just">
              <a:buFontTx/>
              <a:buAutoNum type="arabicPeriod"/>
            </a:pPr>
            <a:endParaRPr lang="en-US" sz="1200" dirty="0">
              <a:solidFill>
                <a:schemeClr val="bg1"/>
              </a:solidFill>
            </a:endParaRPr>
          </a:p>
          <a:p>
            <a:pPr marL="342900" indent="-342900" algn="just">
              <a:buFontTx/>
              <a:buAutoNum type="arabicPeriod"/>
            </a:pPr>
            <a:r>
              <a:rPr lang="en-US" sz="1200" dirty="0">
                <a:solidFill>
                  <a:schemeClr val="bg1"/>
                </a:solidFill>
              </a:rPr>
              <a:t>This is ruled out as we see variability in the observational properties of the wind as a function of the luminosity.</a:t>
            </a:r>
          </a:p>
          <a:p>
            <a:pPr marL="342900" indent="-342900" algn="just">
              <a:buFontTx/>
              <a:buAutoNum type="arabicPeriod"/>
            </a:pPr>
            <a:endParaRPr lang="en-US" sz="1200" dirty="0">
              <a:solidFill>
                <a:schemeClr val="bg1"/>
              </a:solidFill>
            </a:endParaRPr>
          </a:p>
          <a:p>
            <a:pPr marL="342900" indent="-342900" algn="just">
              <a:buFontTx/>
              <a:buAutoNum type="arabicPeriod"/>
            </a:pPr>
            <a:r>
              <a:rPr lang="en-US" sz="1200" dirty="0">
                <a:solidFill>
                  <a:schemeClr val="bg1"/>
                </a:solidFill>
              </a:rPr>
              <a:t>Constant density and resulting launching wind radius are not consistent with the observable.</a:t>
            </a:r>
          </a:p>
          <a:p>
            <a:r>
              <a:rPr lang="en-US" b="0" i="0" dirty="0">
                <a:effectLst/>
                <a:latin typeface="Arial" panose="020B0604020202020204" pitchFamily="34" charset="0"/>
              </a:rPr>
              <a:t>I know it's not an exhaustive explanation but...available data, no future outburst.</a:t>
            </a:r>
          </a:p>
          <a:p>
            <a:r>
              <a:rPr lang="en-US" b="0" i="0" dirty="0">
                <a:effectLst/>
                <a:latin typeface="Arial" panose="020B0604020202020204" pitchFamily="34" charset="0"/>
              </a:rPr>
              <a:t>the results are interesting because for example...</a:t>
            </a:r>
          </a:p>
          <a:p>
            <a:endParaRPr lang="en-US" b="0" i="0" dirty="0">
              <a:effectLst/>
              <a:latin typeface="Arial" panose="020B0604020202020204" pitchFamily="34" charset="0"/>
            </a:endParaRPr>
          </a:p>
          <a:p>
            <a:r>
              <a:rPr lang="en-US" b="0" i="0" dirty="0">
                <a:effectLst/>
                <a:latin typeface="Arial" panose="020B0604020202020204" pitchFamily="34" charset="0"/>
              </a:rPr>
              <a:t>Come </a:t>
            </a:r>
            <a:r>
              <a:rPr lang="en-US" b="0" i="0" dirty="0" err="1">
                <a:effectLst/>
                <a:latin typeface="Arial" panose="020B0604020202020204" pitchFamily="34" charset="0"/>
              </a:rPr>
              <a:t>animazione</a:t>
            </a:r>
            <a:r>
              <a:rPr lang="en-US" b="0" i="0" dirty="0">
                <a:effectLst/>
                <a:latin typeface="Arial" panose="020B0604020202020204" pitchFamily="34" charset="0"/>
              </a:rPr>
              <a:t> il thank you. </a:t>
            </a:r>
            <a:r>
              <a:rPr lang="en-US" b="0" i="0" dirty="0" err="1">
                <a:effectLst/>
                <a:latin typeface="Arial" panose="020B0604020202020204" pitchFamily="34" charset="0"/>
              </a:rPr>
              <a:t>Struttura</a:t>
            </a:r>
            <a:r>
              <a:rPr lang="en-US" b="0" i="0" dirty="0">
                <a:effectLst/>
                <a:latin typeface="Arial" panose="020B0604020202020204" pitchFamily="34" charset="0"/>
              </a:rPr>
              <a:t> </a:t>
            </a:r>
            <a:r>
              <a:rPr lang="en-US" b="0" i="0" dirty="0" err="1">
                <a:effectLst/>
                <a:latin typeface="Arial" panose="020B0604020202020204" pitchFamily="34" charset="0"/>
              </a:rPr>
              <a:t>complessa</a:t>
            </a:r>
            <a:r>
              <a:rPr lang="en-US" b="0" i="0" dirty="0">
                <a:effectLst/>
                <a:latin typeface="Arial" panose="020B0604020202020204" pitchFamily="34" charset="0"/>
              </a:rPr>
              <a:t> del disco é </a:t>
            </a:r>
            <a:r>
              <a:rPr lang="en-US" b="0" i="0" dirty="0" err="1">
                <a:effectLst/>
                <a:latin typeface="Arial" panose="020B0604020202020204" pitchFamily="34" charset="0"/>
              </a:rPr>
              <a:t>l’atmosfera</a:t>
            </a:r>
            <a:r>
              <a:rPr lang="en-US" b="0" i="0" dirty="0">
                <a:effectLst/>
                <a:latin typeface="Arial" panose="020B0604020202020204" pitchFamily="34" charset="0"/>
              </a:rPr>
              <a:t> e </a:t>
            </a:r>
            <a:r>
              <a:rPr lang="en-US" b="0" i="0" dirty="0" err="1">
                <a:effectLst/>
                <a:latin typeface="Arial" panose="020B0604020202020204" pitchFamily="34" charset="0"/>
              </a:rPr>
              <a:t>presenza</a:t>
            </a:r>
            <a:r>
              <a:rPr lang="en-US" b="0" i="0" dirty="0">
                <a:effectLst/>
                <a:latin typeface="Arial" panose="020B0604020202020204" pitchFamily="34" charset="0"/>
              </a:rPr>
              <a:t> </a:t>
            </a:r>
            <a:r>
              <a:rPr lang="en-US" b="0" i="0" dirty="0" err="1">
                <a:effectLst/>
                <a:latin typeface="Arial" panose="020B0604020202020204" pitchFamily="34" charset="0"/>
              </a:rPr>
              <a:t>dei</a:t>
            </a:r>
            <a:r>
              <a:rPr lang="en-US" b="0" i="0" dirty="0">
                <a:effectLst/>
                <a:latin typeface="Arial" panose="020B0604020202020204" pitchFamily="34" charset="0"/>
              </a:rPr>
              <a:t> </a:t>
            </a:r>
            <a:r>
              <a:rPr lang="en-US" b="0" i="0" dirty="0" err="1">
                <a:effectLst/>
                <a:latin typeface="Arial" panose="020B0604020202020204" pitchFamily="34" charset="0"/>
              </a:rPr>
              <a:t>clums</a:t>
            </a:r>
            <a:endParaRPr lang="en-US" b="0" i="0" dirty="0">
              <a:effectLst/>
              <a:latin typeface="Arial" panose="020B0604020202020204" pitchFamily="34" charset="0"/>
            </a:endParaRPr>
          </a:p>
          <a:p>
            <a:r>
              <a:rPr lang="en-US" b="0" i="0" dirty="0">
                <a:effectLst/>
                <a:latin typeface="Arial" panose="020B0604020202020204" pitchFamily="34" charset="0"/>
              </a:rPr>
              <a:t>X </a:t>
            </a:r>
            <a:r>
              <a:rPr lang="en-US" b="0" i="0" dirty="0" err="1">
                <a:effectLst/>
                <a:latin typeface="Arial" panose="020B0604020202020204" pitchFamily="34" charset="0"/>
              </a:rPr>
              <a:t>surriscaldano</a:t>
            </a:r>
            <a:r>
              <a:rPr lang="en-US" b="0" i="0" dirty="0">
                <a:effectLst/>
                <a:latin typeface="Arial" panose="020B0604020202020204" pitchFamily="34" charset="0"/>
              </a:rPr>
              <a:t> il gas, con </a:t>
            </a:r>
            <a:r>
              <a:rPr lang="en-US" b="0" i="0" dirty="0" err="1">
                <a:effectLst/>
                <a:latin typeface="Arial" panose="020B0604020202020204" pitchFamily="34" charset="0"/>
              </a:rPr>
              <a:t>velocita</a:t>
            </a:r>
            <a:r>
              <a:rPr lang="en-US" b="0" i="0" dirty="0">
                <a:effectLst/>
                <a:latin typeface="Arial" panose="020B0604020202020204" pitchFamily="34" charset="0"/>
              </a:rPr>
              <a:t> Maggiore a </a:t>
            </a:r>
            <a:r>
              <a:rPr lang="en-US" b="0" i="0" dirty="0" err="1">
                <a:effectLst/>
                <a:latin typeface="Arial" panose="020B0604020202020204" pitchFamily="34" charset="0"/>
              </a:rPr>
              <a:t>velocita</a:t>
            </a:r>
            <a:r>
              <a:rPr lang="en-US" b="0" i="0" dirty="0">
                <a:effectLst/>
                <a:latin typeface="Arial" panose="020B0604020202020204" pitchFamily="34" charset="0"/>
              </a:rPr>
              <a:t> di </a:t>
            </a:r>
            <a:r>
              <a:rPr lang="en-US" b="0" i="0" dirty="0" err="1">
                <a:effectLst/>
                <a:latin typeface="Arial" panose="020B0604020202020204" pitchFamily="34" charset="0"/>
              </a:rPr>
              <a:t>fuga</a:t>
            </a:r>
            <a:r>
              <a:rPr lang="en-US" b="0" i="0" dirty="0">
                <a:effectLst/>
                <a:latin typeface="Arial" panose="020B0604020202020204" pitchFamily="34" charset="0"/>
              </a:rPr>
              <a:t> e se ne </a:t>
            </a:r>
            <a:r>
              <a:rPr lang="en-US" b="0" i="0" dirty="0" err="1">
                <a:effectLst/>
                <a:latin typeface="Arial" panose="020B0604020202020204" pitchFamily="34" charset="0"/>
              </a:rPr>
              <a:t>va</a:t>
            </a:r>
            <a:endParaRPr lang="en-US" b="0" i="0" dirty="0">
              <a:effectLst/>
              <a:latin typeface="Arial" panose="020B0604020202020204" pitchFamily="34" charset="0"/>
            </a:endParaRPr>
          </a:p>
          <a:p>
            <a:r>
              <a:rPr lang="en-US" b="0" i="0" dirty="0" err="1">
                <a:effectLst/>
                <a:latin typeface="Arial" panose="020B0604020202020204" pitchFamily="34" charset="0"/>
              </a:rPr>
              <a:t>Scrivere</a:t>
            </a:r>
            <a:r>
              <a:rPr lang="en-US" b="0" i="0" dirty="0">
                <a:effectLst/>
                <a:latin typeface="Arial" panose="020B0604020202020204" pitchFamily="34" charset="0"/>
              </a:rPr>
              <a:t> </a:t>
            </a:r>
            <a:r>
              <a:rPr lang="en-US" b="0" i="0" dirty="0" err="1">
                <a:effectLst/>
                <a:latin typeface="Arial" panose="020B0604020202020204" pitchFamily="34" charset="0"/>
              </a:rPr>
              <a:t>heii</a:t>
            </a:r>
            <a:r>
              <a:rPr lang="en-US" b="0" i="0" dirty="0">
                <a:effectLst/>
                <a:latin typeface="Arial" panose="020B0604020202020204" pitchFamily="34" charset="0"/>
              </a:rPr>
              <a:t>, per </a:t>
            </a:r>
            <a:r>
              <a:rPr lang="en-US" b="0" i="0" dirty="0" err="1">
                <a:effectLst/>
                <a:latin typeface="Arial" panose="020B0604020202020204" pitchFamily="34" charset="0"/>
              </a:rPr>
              <a:t>trovare</a:t>
            </a:r>
            <a:r>
              <a:rPr lang="en-US" b="0" i="0" dirty="0">
                <a:effectLst/>
                <a:latin typeface="Arial" panose="020B0604020202020204" pitchFamily="34" charset="0"/>
              </a:rPr>
              <a:t> temperature di </a:t>
            </a:r>
            <a:r>
              <a:rPr lang="en-US" b="0" i="0" dirty="0" err="1">
                <a:effectLst/>
                <a:latin typeface="Arial" panose="020B0604020202020204" pitchFamily="34" charset="0"/>
              </a:rPr>
              <a:t>ionizzazione</a:t>
            </a:r>
            <a:endParaRPr lang="en-US" b="0" i="0" dirty="0">
              <a:effectLst/>
              <a:latin typeface="Arial" panose="020B0604020202020204" pitchFamily="34" charset="0"/>
            </a:endParaRPr>
          </a:p>
          <a:p>
            <a:r>
              <a:rPr lang="en-US" b="0" i="0" dirty="0">
                <a:effectLst/>
                <a:latin typeface="Arial" panose="020B0604020202020204" pitchFamily="34" charset="0"/>
              </a:rPr>
              <a:t>E </a:t>
            </a:r>
            <a:r>
              <a:rPr lang="en-US" b="0" i="0" dirty="0" err="1">
                <a:effectLst/>
                <a:latin typeface="Arial" panose="020B0604020202020204" pitchFamily="34" charset="0"/>
              </a:rPr>
              <a:t>compararlo</a:t>
            </a:r>
            <a:r>
              <a:rPr lang="en-US" b="0" i="0" dirty="0">
                <a:effectLst/>
                <a:latin typeface="Arial" panose="020B0604020202020204" pitchFamily="34" charset="0"/>
              </a:rPr>
              <a:t> con </a:t>
            </a:r>
            <a:r>
              <a:rPr lang="en-US" b="0" i="0" dirty="0" err="1">
                <a:effectLst/>
                <a:latin typeface="Arial" panose="020B0604020202020204" pitchFamily="34" charset="0"/>
              </a:rPr>
              <a:t>quello</a:t>
            </a:r>
            <a:r>
              <a:rPr lang="en-US" b="0" i="0" dirty="0">
                <a:effectLst/>
                <a:latin typeface="Arial" panose="020B0604020202020204" pitchFamily="34" charset="0"/>
              </a:rPr>
              <a:t> da me </a:t>
            </a:r>
            <a:r>
              <a:rPr lang="en-US" b="0" i="0" dirty="0" err="1">
                <a:effectLst/>
                <a:latin typeface="Arial" panose="020B0604020202020204" pitchFamily="34" charset="0"/>
              </a:rPr>
              <a:t>studiato</a:t>
            </a:r>
            <a:endParaRPr lang="en-US" b="0" i="0" dirty="0">
              <a:effectLst/>
              <a:latin typeface="Arial" panose="020B0604020202020204" pitchFamily="34" charset="0"/>
            </a:endParaRPr>
          </a:p>
          <a:p>
            <a:r>
              <a:rPr lang="en-US" b="0" i="0" dirty="0">
                <a:effectLst/>
                <a:latin typeface="Arial" panose="020B0604020202020204" pitchFamily="34" charset="0"/>
              </a:rPr>
              <a:t>Venti : </a:t>
            </a:r>
            <a:r>
              <a:rPr lang="en-US" b="0" i="0" dirty="0" err="1">
                <a:effectLst/>
                <a:latin typeface="Arial" panose="020B0604020202020204" pitchFamily="34" charset="0"/>
              </a:rPr>
              <a:t>Trovare</a:t>
            </a:r>
            <a:r>
              <a:rPr lang="en-US" b="0" i="0" dirty="0">
                <a:effectLst/>
                <a:latin typeface="Arial" panose="020B0604020202020204" pitchFamily="34" charset="0"/>
              </a:rPr>
              <a:t> </a:t>
            </a:r>
            <a:r>
              <a:rPr lang="en-US" b="0" i="0" dirty="0" err="1">
                <a:effectLst/>
                <a:latin typeface="Arial" panose="020B0604020202020204" pitchFamily="34" charset="0"/>
              </a:rPr>
              <a:t>risposta</a:t>
            </a:r>
            <a:r>
              <a:rPr lang="en-US" b="0" i="0" dirty="0">
                <a:effectLst/>
                <a:latin typeface="Arial" panose="020B0604020202020204" pitchFamily="34" charset="0"/>
              </a:rPr>
              <a:t> </a:t>
            </a:r>
            <a:r>
              <a:rPr lang="en-US" b="0" i="0" dirty="0" err="1">
                <a:effectLst/>
                <a:latin typeface="Arial" panose="020B0604020202020204" pitchFamily="34" charset="0"/>
              </a:rPr>
              <a:t>alla</a:t>
            </a:r>
            <a:r>
              <a:rPr lang="en-US" b="0" i="0" dirty="0">
                <a:effectLst/>
                <a:latin typeface="Arial" panose="020B0604020202020204" pitchFamily="34" charset="0"/>
              </a:rPr>
              <a:t> </a:t>
            </a:r>
            <a:r>
              <a:rPr lang="en-US" b="0" i="0" dirty="0" err="1">
                <a:effectLst/>
                <a:latin typeface="Arial" panose="020B0604020202020204" pitchFamily="34" charset="0"/>
              </a:rPr>
              <a:t>loro</a:t>
            </a:r>
            <a:r>
              <a:rPr lang="en-US" b="0" i="0" dirty="0">
                <a:effectLst/>
                <a:latin typeface="Arial" panose="020B0604020202020204" pitchFamily="34" charset="0"/>
              </a:rPr>
              <a:t> natura , qual è la </a:t>
            </a:r>
            <a:r>
              <a:rPr lang="en-US" b="0" i="0" dirty="0" err="1">
                <a:effectLst/>
                <a:latin typeface="Arial" panose="020B0604020202020204" pitchFamily="34" charset="0"/>
              </a:rPr>
              <a:t>connessione</a:t>
            </a:r>
            <a:r>
              <a:rPr lang="en-US" b="0" i="0" dirty="0">
                <a:effectLst/>
                <a:latin typeface="Arial" panose="020B0604020202020204" pitchFamily="34" charset="0"/>
              </a:rPr>
              <a:t> </a:t>
            </a:r>
            <a:r>
              <a:rPr lang="en-US" b="0" i="0" dirty="0" err="1">
                <a:effectLst/>
                <a:latin typeface="Arial" panose="020B0604020202020204" pitchFamily="34" charset="0"/>
              </a:rPr>
              <a:t>tra</a:t>
            </a:r>
            <a:r>
              <a:rPr lang="en-US" b="0" i="0" dirty="0">
                <a:effectLst/>
                <a:latin typeface="Arial" panose="020B0604020202020204" pitchFamily="34" charset="0"/>
              </a:rPr>
              <a:t> I due venti. (</a:t>
            </a:r>
            <a:r>
              <a:rPr lang="en-US" b="0" i="0" dirty="0" err="1">
                <a:effectLst/>
                <a:latin typeface="Arial" panose="020B0604020202020204" pitchFamily="34" charset="0"/>
              </a:rPr>
              <a:t>meccanismo</a:t>
            </a:r>
            <a:r>
              <a:rPr lang="en-US" b="0" i="0" dirty="0">
                <a:effectLst/>
                <a:latin typeface="Arial" panose="020B0604020202020204" pitchFamily="34" charset="0"/>
              </a:rPr>
              <a:t> di </a:t>
            </a:r>
            <a:r>
              <a:rPr lang="en-US" b="0" i="0" dirty="0" err="1">
                <a:effectLst/>
                <a:latin typeface="Arial" panose="020B0604020202020204" pitchFamily="34" charset="0"/>
              </a:rPr>
              <a:t>lancio</a:t>
            </a:r>
            <a:r>
              <a:rPr lang="en-US" b="0" i="0" dirty="0">
                <a:effectLst/>
                <a:latin typeface="Arial" panose="020B0604020202020204" pitchFamily="34" charset="0"/>
              </a:rPr>
              <a:t>: </a:t>
            </a:r>
            <a:r>
              <a:rPr lang="en-US" b="0" i="0" dirty="0" err="1">
                <a:effectLst/>
                <a:latin typeface="Arial" panose="020B0604020202020204" pitchFamily="34" charset="0"/>
              </a:rPr>
              <a:t>termico</a:t>
            </a:r>
            <a:r>
              <a:rPr lang="en-US" b="0" i="0" dirty="0">
                <a:effectLst/>
                <a:latin typeface="Arial" panose="020B0604020202020204" pitchFamily="34" charset="0"/>
              </a:rPr>
              <a:t>, se vale per </a:t>
            </a:r>
            <a:r>
              <a:rPr lang="en-US" b="0" i="0" dirty="0" err="1">
                <a:effectLst/>
                <a:latin typeface="Arial" panose="020B0604020202020204" pitchFamily="34" charset="0"/>
              </a:rPr>
              <a:t>entrambi</a:t>
            </a:r>
            <a:r>
              <a:rPr lang="en-US" b="0" i="0" dirty="0">
                <a:effectLst/>
                <a:latin typeface="Arial" panose="020B0604020202020204" pitchFamily="34" charset="0"/>
              </a:rPr>
              <a:t>). Remark che è </a:t>
            </a:r>
            <a:r>
              <a:rPr lang="en-US" b="0" i="0" dirty="0" err="1">
                <a:effectLst/>
                <a:latin typeface="Arial" panose="020B0604020202020204" pitchFamily="34" charset="0"/>
              </a:rPr>
              <a:t>ancora</a:t>
            </a:r>
            <a:r>
              <a:rPr lang="en-US" b="0" i="0" dirty="0">
                <a:effectLst/>
                <a:latin typeface="Arial" panose="020B0604020202020204" pitchFamily="34" charset="0"/>
              </a:rPr>
              <a:t> </a:t>
            </a:r>
            <a:r>
              <a:rPr lang="en-US" b="0" i="0" dirty="0" err="1">
                <a:effectLst/>
                <a:latin typeface="Arial" panose="020B0604020202020204" pitchFamily="34" charset="0"/>
              </a:rPr>
              <a:t>stato</a:t>
            </a:r>
            <a:r>
              <a:rPr lang="en-US" b="0" i="0" dirty="0">
                <a:effectLst/>
                <a:latin typeface="Arial" panose="020B0604020202020204" pitchFamily="34" charset="0"/>
              </a:rPr>
              <a:t> dell’arte!!</a:t>
            </a:r>
          </a:p>
          <a:p>
            <a:endParaRPr lang="en-US" b="0" i="0" dirty="0">
              <a:effectLst/>
              <a:latin typeface="Arial" panose="020B0604020202020204" pitchFamily="34" charset="0"/>
            </a:endParaRPr>
          </a:p>
          <a:p>
            <a:r>
              <a:rPr lang="en-US" b="0" i="0" dirty="0">
                <a:effectLst/>
                <a:latin typeface="Arial" panose="020B0604020202020204" pitchFamily="34" charset="0"/>
              </a:rPr>
              <a:t>I </a:t>
            </a:r>
            <a:r>
              <a:rPr lang="en-US" b="0" i="0" dirty="0" err="1">
                <a:effectLst/>
                <a:latin typeface="Arial" panose="020B0604020202020204" pitchFamily="34" charset="0"/>
              </a:rPr>
              <a:t>analysed</a:t>
            </a:r>
            <a:r>
              <a:rPr lang="en-US" b="0" i="0" dirty="0">
                <a:effectLst/>
                <a:latin typeface="Arial" panose="020B0604020202020204" pitchFamily="34" charset="0"/>
              </a:rPr>
              <a:t> optical spectroscopic data of the BHT MAXI J1305-704, searching for observables such as specific line profiles and asymmetries, in order to find optical winds features when the system is in the soft spectral state. The non-detection of conclusive outflow features in MAXI J1305 in soft state is consistent with the current picture built over the past few years (</a:t>
            </a:r>
            <a:r>
              <a:rPr lang="en-US" b="0" i="0" dirty="0" err="1">
                <a:effectLst/>
                <a:latin typeface="Arial" panose="020B0604020202020204" pitchFamily="34" charset="0"/>
              </a:rPr>
              <a:t>Panizo-Espinar</a:t>
            </a:r>
            <a:r>
              <a:rPr lang="en-US" b="0" i="0" dirty="0">
                <a:effectLst/>
                <a:latin typeface="Arial" panose="020B0604020202020204" pitchFamily="34" charset="0"/>
              </a:rPr>
              <a:t> et al. 2022). The non-detection of optical winds is expected since in soft state the sources are very bright, so that the outflows can be strongly ionized and emitting only in the X-ray band. However, this is still matter of debate. Muñoz-</a:t>
            </a:r>
            <a:r>
              <a:rPr lang="en-US" b="0" i="0" dirty="0" err="1">
                <a:effectLst/>
                <a:latin typeface="Arial" panose="020B0604020202020204" pitchFamily="34" charset="0"/>
              </a:rPr>
              <a:t>Darias</a:t>
            </a:r>
            <a:r>
              <a:rPr lang="en-US" b="0" i="0" dirty="0">
                <a:effectLst/>
                <a:latin typeface="Arial" panose="020B0604020202020204" pitchFamily="34" charset="0"/>
              </a:rPr>
              <a:t> et al. (2018) discuss the connection between optical (observed in hard spectral states) and X-ray winds and whether or not they are different faces of the same phenomena or just different outflows from e.g. different regions of the accretion flow. So that, it would be useful to observe in optical other similar sources when in soft state and to look for any feature as signature of these winds. What Teo at al. found is </a:t>
            </a:r>
            <a:r>
              <a:rPr lang="en-US" dirty="0"/>
              <a:t>While the vast majority of the hot X-ray wind detections were found during soft states (note that the state classification is only qualitative in several cases), that is, when the jet is not observed (e.g. </a:t>
            </a:r>
            <a:r>
              <a:rPr lang="en-US" dirty="0" err="1"/>
              <a:t>Neilsen</a:t>
            </a:r>
            <a:r>
              <a:rPr lang="en-US" dirty="0"/>
              <a:t> &amp; Lee 2009; Ponti et al. 2012), the V404 </a:t>
            </a:r>
            <a:r>
              <a:rPr lang="en-US" dirty="0" err="1"/>
              <a:t>Cyg</a:t>
            </a:r>
            <a:r>
              <a:rPr lang="en-US" dirty="0"/>
              <a:t> observations clearly showed that accretion disc winds and jets can coexist (MD16; Munoz-</a:t>
            </a:r>
            <a:r>
              <a:rPr lang="en-US" dirty="0" err="1"/>
              <a:t>Darias</a:t>
            </a:r>
            <a:r>
              <a:rPr lang="en-US" dirty="0"/>
              <a:t> et al. ˜ 2017) and further evidence was presented in Homan et al. (2016). The results presented in this paper provide additional evidence for this picture and show that hard state, cold (i.e. optical/infrared) winds simultaneous with the radio jet do occur, and at least for these two systems seem to be very common. This raises several important questions, such as the connection between optical and X-ray winds and whether or not they are different faces of the same phenomena or just different outflows from e.g. different regions of the accretion flow. In this regard, Bianchi et al. (2017) showed that the apparent absence of hot X-ray winds in the hard state (once they have been observed in the soft state) could be related to photoionization instability (see also </a:t>
            </a:r>
            <a:r>
              <a:rPr lang="en-US" dirty="0" err="1"/>
              <a:t>Chakravorty</a:t>
            </a:r>
            <a:r>
              <a:rPr lang="en-US" dirty="0"/>
              <a:t>, Lee &amp; </a:t>
            </a:r>
            <a:r>
              <a:rPr lang="en-US" dirty="0" err="1"/>
              <a:t>Neilsen</a:t>
            </a:r>
            <a:r>
              <a:rPr lang="en-US" dirty="0"/>
              <a:t> 2013). Interestingly, one of the hard state allowed solutions is a cold (∼neutral) phase of the wind (the other is a very hot phase). The nature and characteristics of this tentative cold outflow need further investigation. ((The properties of the optical wind observed in V4641 </a:t>
            </a:r>
            <a:r>
              <a:rPr lang="en-US" dirty="0" err="1"/>
              <a:t>Sgr</a:t>
            </a:r>
            <a:r>
              <a:rPr lang="en-US" dirty="0"/>
              <a:t> are very similar to those of V404 </a:t>
            </a:r>
            <a:r>
              <a:rPr lang="en-US" dirty="0" err="1"/>
              <a:t>Cyg</a:t>
            </a:r>
            <a:r>
              <a:rPr lang="en-US" dirty="0"/>
              <a:t>. Both are observed predominately in H and He I recombination lines, show velocities in the range ∼1000– 3000 km s−1 and display at least two distinctive phases, as implied by the detection of P-</a:t>
            </a:r>
            <a:r>
              <a:rPr lang="en-US" dirty="0" err="1"/>
              <a:t>Cygni</a:t>
            </a:r>
            <a:r>
              <a:rPr lang="en-US" dirty="0"/>
              <a:t>/blue-shifted absorptions and strong emission lines with broad wings. There is a likely causal connection between these two phases, with the latter, so-called nebular phase, being the expanding (optically thin) phase of a previously launched and thicker ejecta that produces the former phase (we direct the reader to Mata Sanchez et al. ´ 2018 where a study on the relation between these two wind phases is presented).))</a:t>
            </a:r>
          </a:p>
          <a:p>
            <a:endParaRPr lang="en-US" dirty="0"/>
          </a:p>
          <a:p>
            <a:endParaRPr lang="en-US" dirty="0"/>
          </a:p>
          <a:p>
            <a:r>
              <a:rPr lang="en-US" dirty="0"/>
              <a:t>We don’t have other lines to compare with</a:t>
            </a:r>
            <a:endParaRPr lang="it-IT" dirty="0"/>
          </a:p>
        </p:txBody>
      </p:sp>
      <p:sp>
        <p:nvSpPr>
          <p:cNvPr id="4" name="Slide Number Placeholder 3"/>
          <p:cNvSpPr>
            <a:spLocks noGrp="1"/>
          </p:cNvSpPr>
          <p:nvPr>
            <p:ph type="sldNum" sz="quarter" idx="5"/>
          </p:nvPr>
        </p:nvSpPr>
        <p:spPr/>
        <p:txBody>
          <a:bodyPr/>
          <a:lstStyle/>
          <a:p>
            <a:fld id="{D5939589-3E79-4C82-AA4A-FE78234FAA59}" type="slidenum">
              <a:rPr lang="en-US" smtClean="0"/>
              <a:t>10</a:t>
            </a:fld>
            <a:endParaRPr lang="en-US" dirty="0"/>
          </a:p>
        </p:txBody>
      </p:sp>
    </p:spTree>
    <p:extLst>
      <p:ext uri="{BB962C8B-B14F-4D97-AF65-F5344CB8AC3E}">
        <p14:creationId xmlns:p14="http://schemas.microsoft.com/office/powerpoint/2010/main" val="1127908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Nel primo</a:t>
            </a:r>
            <a:r>
              <a:rPr lang="it-IT" baseline="0" dirty="0"/>
              <a:t> caso &gt; la quantità di radiazione più ampia la riga, si può trovare anche da indeterminazione di </a:t>
            </a:r>
            <a:r>
              <a:rPr lang="it-IT" baseline="0" dirty="0" err="1"/>
              <a:t>Heisenberg</a:t>
            </a:r>
            <a:r>
              <a:rPr lang="it-IT" baseline="0" dirty="0"/>
              <a:t>. Gli atomi che emettono o assorbono si muovono e questo causa un doppler </a:t>
            </a:r>
            <a:r>
              <a:rPr lang="it-IT" baseline="0" dirty="0" err="1"/>
              <a:t>shift</a:t>
            </a:r>
            <a:r>
              <a:rPr lang="it-IT" baseline="0" dirty="0"/>
              <a:t> &gt;&gt; rispetto al naturale (ma di più lo </a:t>
            </a:r>
            <a:r>
              <a:rPr lang="it-IT" baseline="0" dirty="0" err="1"/>
              <a:t>stark</a:t>
            </a:r>
            <a:r>
              <a:rPr lang="it-IT" baseline="0" dirty="0"/>
              <a:t> ha effetto). Il </a:t>
            </a:r>
            <a:r>
              <a:rPr lang="it-IT" baseline="0" dirty="0" err="1"/>
              <a:t>voight</a:t>
            </a:r>
            <a:r>
              <a:rPr lang="it-IT" baseline="0" dirty="0"/>
              <a:t> è combinazione dei due, al centro il </a:t>
            </a:r>
            <a:r>
              <a:rPr lang="it-IT" baseline="0" dirty="0" err="1"/>
              <a:t>damping</a:t>
            </a:r>
            <a:r>
              <a:rPr lang="it-IT" baseline="0" dirty="0"/>
              <a:t> è trascurabile e domina alle ali</a:t>
            </a:r>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B1B38-94BA-4A10-AFC5-90E64CC8CF17}"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5592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Arial" panose="020B0604020202020204" pitchFamily="34" charset="0"/>
              </a:rPr>
              <a:t>Maxi J1305-704 </a:t>
            </a:r>
            <a:r>
              <a:rPr lang="en-US" b="0" i="0" dirty="0" err="1">
                <a:effectLst/>
                <a:latin typeface="Arial" panose="020B0604020202020204" pitchFamily="34" charset="0"/>
              </a:rPr>
              <a:t>è</a:t>
            </a:r>
            <a:r>
              <a:rPr lang="en-US" b="0" i="0" dirty="0">
                <a:effectLst/>
                <a:latin typeface="Arial" panose="020B0604020202020204" pitchFamily="34" charset="0"/>
              </a:rPr>
              <a:t> </a:t>
            </a:r>
            <a:r>
              <a:rPr lang="en-US" b="0" i="0" dirty="0" err="1">
                <a:effectLst/>
                <a:latin typeface="Arial" panose="020B0604020202020204" pitchFamily="34" charset="0"/>
              </a:rPr>
              <a:t>una</a:t>
            </a:r>
            <a:r>
              <a:rPr lang="en-US" b="0" i="0" dirty="0">
                <a:effectLst/>
                <a:latin typeface="Arial" panose="020B0604020202020204" pitchFamily="34" charset="0"/>
              </a:rPr>
              <a:t> LMXB con BH </a:t>
            </a:r>
            <a:r>
              <a:rPr lang="en-US" b="0" i="0" dirty="0" err="1">
                <a:effectLst/>
                <a:latin typeface="Arial" panose="020B0604020202020204" pitchFamily="34" charset="0"/>
              </a:rPr>
              <a:t>dinamic</a:t>
            </a:r>
            <a:r>
              <a:rPr lang="en-US" b="0" i="0" dirty="0">
                <a:effectLst/>
                <a:latin typeface="Arial" panose="020B0604020202020204" pitchFamily="34" charset="0"/>
              </a:rPr>
              <a:t> </a:t>
            </a:r>
            <a:r>
              <a:rPr lang="en-US" b="0" i="0" dirty="0" err="1">
                <a:effectLst/>
                <a:latin typeface="Arial" panose="020B0604020202020204" pitchFamily="34" charset="0"/>
              </a:rPr>
              <a:t>confermato</a:t>
            </a:r>
            <a:r>
              <a:rPr lang="en-US" b="0" i="0" dirty="0">
                <a:effectLst/>
                <a:latin typeface="Arial" panose="020B0604020202020204" pitchFamily="34" charset="0"/>
              </a:rPr>
              <a:t>, </a:t>
            </a:r>
            <a:r>
              <a:rPr lang="en-US" b="0" i="0" dirty="0" err="1">
                <a:effectLst/>
                <a:latin typeface="Arial" panose="020B0604020202020204" pitchFamily="34" charset="0"/>
              </a:rPr>
              <a:t>è</a:t>
            </a:r>
            <a:r>
              <a:rPr lang="en-US" b="0" i="0" dirty="0">
                <a:effectLst/>
                <a:latin typeface="Arial" panose="020B0604020202020204" pitchFamily="34" charset="0"/>
              </a:rPr>
              <a:t> </a:t>
            </a:r>
            <a:r>
              <a:rPr lang="en-US" b="0" i="0" dirty="0" err="1">
                <a:effectLst/>
                <a:latin typeface="Arial" panose="020B0604020202020204" pitchFamily="34" charset="0"/>
              </a:rPr>
              <a:t>transiente</a:t>
            </a:r>
            <a:r>
              <a:rPr lang="en-US" b="0" i="0" dirty="0">
                <a:effectLst/>
                <a:latin typeface="Arial" panose="020B0604020202020204" pitchFamily="34" charset="0"/>
              </a:rPr>
              <a:t> ha </a:t>
            </a:r>
            <a:r>
              <a:rPr lang="en-US" b="0" i="0" dirty="0" err="1">
                <a:effectLst/>
                <a:latin typeface="Arial" panose="020B0604020202020204" pitchFamily="34" charset="0"/>
              </a:rPr>
              <a:t>esibito</a:t>
            </a:r>
            <a:r>
              <a:rPr lang="en-US" b="0" i="0" dirty="0">
                <a:effectLst/>
                <a:latin typeface="Arial" panose="020B0604020202020204" pitchFamily="34" charset="0"/>
              </a:rPr>
              <a:t> un outburst </a:t>
            </a:r>
            <a:r>
              <a:rPr lang="en-US" b="0" i="0" dirty="0" err="1">
                <a:effectLst/>
                <a:latin typeface="Arial" panose="020B0604020202020204" pitchFamily="34" charset="0"/>
              </a:rPr>
              <a:t>nel</a:t>
            </a:r>
            <a:r>
              <a:rPr lang="en-US" b="0" i="0" dirty="0">
                <a:effectLst/>
                <a:latin typeface="Arial" panose="020B0604020202020204" pitchFamily="34" charset="0"/>
              </a:rPr>
              <a:t> 2012 e nada mas, </a:t>
            </a:r>
            <a:r>
              <a:rPr lang="en-US" b="0" i="0" dirty="0" err="1">
                <a:effectLst/>
                <a:latin typeface="Arial" panose="020B0604020202020204" pitchFamily="34" charset="0"/>
              </a:rPr>
              <a:t>curva</a:t>
            </a:r>
            <a:r>
              <a:rPr lang="en-US" b="0" i="0" dirty="0">
                <a:effectLst/>
                <a:latin typeface="Arial" panose="020B0604020202020204" pitchFamily="34" charset="0"/>
              </a:rPr>
              <a:t> di luce da me </a:t>
            </a:r>
            <a:r>
              <a:rPr lang="en-US" b="0" i="0" dirty="0" err="1">
                <a:effectLst/>
                <a:latin typeface="Arial" panose="020B0604020202020204" pitchFamily="34" charset="0"/>
              </a:rPr>
              <a:t>prodotta</a:t>
            </a:r>
            <a:r>
              <a:rPr lang="en-US" b="0" i="0" dirty="0">
                <a:effectLst/>
                <a:latin typeface="Arial" panose="020B0604020202020204" pitchFamily="34" charset="0"/>
              </a:rPr>
              <a:t> e </a:t>
            </a:r>
            <a:r>
              <a:rPr lang="en-US" b="0" i="0" dirty="0" err="1">
                <a:effectLst/>
                <a:latin typeface="Arial" panose="020B0604020202020204" pitchFamily="34" charset="0"/>
              </a:rPr>
              <a:t>che</a:t>
            </a:r>
            <a:r>
              <a:rPr lang="en-US" b="0" i="0" dirty="0">
                <a:effectLst/>
                <a:latin typeface="Arial" panose="020B0604020202020204" pitchFamily="34" charset="0"/>
              </a:rPr>
              <a:t> ho </a:t>
            </a:r>
            <a:r>
              <a:rPr lang="en-US" b="0" i="0" dirty="0" err="1">
                <a:effectLst/>
                <a:latin typeface="Arial" panose="020B0604020202020204" pitchFamily="34" charset="0"/>
              </a:rPr>
              <a:t>studiato</a:t>
            </a:r>
            <a:r>
              <a:rPr lang="en-US" b="0" i="0" dirty="0">
                <a:effectLst/>
                <a:latin typeface="Arial" panose="020B0604020202020204" pitchFamily="34" charset="0"/>
              </a:rPr>
              <a:t> il </a:t>
            </a:r>
            <a:r>
              <a:rPr lang="en-US" b="0" i="0" dirty="0" err="1">
                <a:effectLst/>
                <a:latin typeface="Arial" panose="020B0604020202020204" pitchFamily="34" charset="0"/>
              </a:rPr>
              <a:t>contributo</a:t>
            </a:r>
            <a:r>
              <a:rPr lang="en-US" b="0" i="0" dirty="0">
                <a:effectLst/>
                <a:latin typeface="Arial" panose="020B0604020202020204" pitchFamily="34" charset="0"/>
              </a:rPr>
              <a:t> </a:t>
            </a:r>
            <a:r>
              <a:rPr lang="en-US" b="0" i="0" dirty="0" err="1">
                <a:effectLst/>
                <a:latin typeface="Arial" panose="020B0604020202020204" pitchFamily="34" charset="0"/>
              </a:rPr>
              <a:t>nell'ottico</a:t>
            </a:r>
            <a:r>
              <a:rPr lang="en-US" b="0" i="0" dirty="0">
                <a:effectLst/>
                <a:latin typeface="Arial" panose="020B0604020202020204" pitchFamily="34" charset="0"/>
              </a:rPr>
              <a:t> </a:t>
            </a:r>
            <a:r>
              <a:rPr lang="en-US" b="0" i="0" dirty="0" err="1">
                <a:effectLst/>
                <a:latin typeface="Arial" panose="020B0604020202020204" pitchFamily="34" charset="0"/>
              </a:rPr>
              <a:t>derivante</a:t>
            </a:r>
            <a:r>
              <a:rPr lang="en-US" b="0" i="0" dirty="0">
                <a:effectLst/>
                <a:latin typeface="Arial" panose="020B0604020202020204" pitchFamily="34" charset="0"/>
              </a:rPr>
              <a:t> </a:t>
            </a:r>
            <a:r>
              <a:rPr lang="en-US" b="0" i="0" dirty="0" err="1">
                <a:effectLst/>
                <a:latin typeface="Arial" panose="020B0604020202020204" pitchFamily="34" charset="0"/>
              </a:rPr>
              <a:t>principalmente</a:t>
            </a:r>
            <a:r>
              <a:rPr lang="en-US" b="0" i="0" dirty="0">
                <a:effectLst/>
                <a:latin typeface="Arial" panose="020B0604020202020204" pitchFamily="34" charset="0"/>
              </a:rPr>
              <a:t> dal accretion disk</a:t>
            </a:r>
          </a:p>
          <a:p>
            <a:endParaRPr lang="en-US" b="0" i="0" dirty="0">
              <a:effectLst/>
              <a:latin typeface="Arial" panose="020B0604020202020204" pitchFamily="34" charset="0"/>
            </a:endParaRPr>
          </a:p>
          <a:p>
            <a:endParaRPr lang="en-US" b="0" i="0" dirty="0">
              <a:effectLst/>
              <a:latin typeface="Arial" panose="020B0604020202020204" pitchFamily="34" charset="0"/>
            </a:endParaRPr>
          </a:p>
          <a:p>
            <a:r>
              <a:rPr lang="en-US" b="0" i="0" dirty="0">
                <a:effectLst/>
                <a:latin typeface="Arial" panose="020B0604020202020204" pitchFamily="34" charset="0"/>
              </a:rPr>
              <a:t>X-ray binaries are formed by a compact object (either a stellar-mass black hole or a neutron star) and a donor star, which transfers mass onto the former via an accretion disc. . I will focus on </a:t>
            </a:r>
            <a:r>
              <a:rPr lang="en-US" dirty="0"/>
              <a:t>Low mass X-ray binaries (LMXBs): those with a late spectral type companion (which means with mass∼&lt; 1M⊙). To understand the accretion process in this case, one needs to consider the gravitational equipotential surfaces of a binary system, [[whose most noticeable features are the </a:t>
            </a:r>
            <a:r>
              <a:rPr lang="en-US" dirty="0" err="1"/>
              <a:t>Lagrangian</a:t>
            </a:r>
            <a:r>
              <a:rPr lang="en-US" dirty="0"/>
              <a:t> points (L1 to L5), spatial locations in the binary rest frame where a small mass could maintain a stable position relative to the two binary components.]] Among the equipotential surfaces, the most relevant are the Roche lobes, which confine the regions of space gravitationally bounded to either main body (as we </a:t>
            </a:r>
            <a:r>
              <a:rPr lang="en-US" dirty="0" err="1"/>
              <a:t>cann</a:t>
            </a:r>
            <a:r>
              <a:rPr lang="en-US" dirty="0"/>
              <a:t> see in the figure). In LMXBs, mass transfer occurs when the donor star overflows its Roche lobe and its outermost parts are ripped off by the gravitational attraction of the compact object. In order to conserve angular momentum, the transferred material forms an accretion disc around the NS or BH after leaving the inner </a:t>
            </a:r>
            <a:r>
              <a:rPr lang="en-US" dirty="0" err="1"/>
              <a:t>Lagrangian</a:t>
            </a:r>
            <a:r>
              <a:rPr lang="en-US" dirty="0"/>
              <a:t> point (L1). </a:t>
            </a:r>
            <a:r>
              <a:rPr lang="en-US" b="0" i="0" dirty="0">
                <a:effectLst/>
                <a:latin typeface="Arial" panose="020B0604020202020204" pitchFamily="34" charset="0"/>
              </a:rPr>
              <a:t>Among LMXBs, those known as transient systems, experience outbursts, epochs where their accretion discs brighten a few orders of magnitude in a range of wavelengths from optical to X-rays. During the outburst state they typically exhibit fast and strong variability over relatively short timescales (from months to few years) before returning to quiescence. Most of LMXBs contain neutron stars, probably due to the higher ratio of low mass to high mass stars as a result of stellar evolution. Within the known population of LMXBs, only a third have been proposed as candidates to </a:t>
            </a:r>
            <a:r>
              <a:rPr lang="en-US" b="0" i="0" dirty="0" err="1">
                <a:effectLst/>
                <a:latin typeface="Arial" panose="020B0604020202020204" pitchFamily="34" charset="0"/>
              </a:rPr>
              <a:t>harbour</a:t>
            </a:r>
            <a:r>
              <a:rPr lang="en-US" b="0" i="0" dirty="0">
                <a:effectLst/>
                <a:latin typeface="Arial" panose="020B0604020202020204" pitchFamily="34" charset="0"/>
              </a:rPr>
              <a:t> stellar-mass black holes (BHs), over 60 systems. This preliminary classification is mostly based on their X-ray properties during the outburst. We expect a gradient of the temperature in the disc. When we look at the system in the X-ray range, we are looking at the innermost region of the disc ( T =10^</a:t>
            </a:r>
            <a:r>
              <a:rPr lang="en-US" b="0" i="0" dirty="0">
                <a:effectLst/>
                <a:latin typeface="Courier New" panose="02070309020205020404" pitchFamily="49" charset="0"/>
              </a:rPr>
              <a:t>6-</a:t>
            </a:r>
            <a:r>
              <a:rPr lang="en-US" b="0" i="0" dirty="0">
                <a:effectLst/>
                <a:latin typeface="Arial" panose="020B0604020202020204" pitchFamily="34" charset="0"/>
              </a:rPr>
              <a:t> ́</a:t>
            </a:r>
            <a:r>
              <a:rPr lang="en-US" b="0" i="0" dirty="0">
                <a:effectLst/>
                <a:latin typeface="Courier New" panose="02070309020205020404" pitchFamily="49" charset="0"/>
              </a:rPr>
              <a:t>7</a:t>
            </a:r>
            <a:r>
              <a:rPr lang="en-US" b="0" i="0" dirty="0">
                <a:effectLst/>
                <a:latin typeface="Arial" panose="020B0604020202020204" pitchFamily="34" charset="0"/>
              </a:rPr>
              <a:t>K) where High-energy photons are produced. In the optical band we are looking at the outer parts of the disc (T „ 4000K). We can then detect hydrogen at different temperatures, because we are assuming that the disc is mainly composed of it. In regions where the </a:t>
            </a:r>
            <a:r>
              <a:rPr lang="en-US" b="0" i="0" dirty="0" err="1">
                <a:effectLst/>
                <a:latin typeface="Arial" panose="020B0604020202020204" pitchFamily="34" charset="0"/>
              </a:rPr>
              <a:t>ionisation</a:t>
            </a:r>
            <a:r>
              <a:rPr lang="en-US" b="0" i="0" dirty="0">
                <a:effectLst/>
                <a:latin typeface="Arial" panose="020B0604020202020204" pitchFamily="34" charset="0"/>
              </a:rPr>
              <a:t> temperature of the hydrogen is reached, the disc will be composed of </a:t>
            </a:r>
            <a:r>
              <a:rPr lang="en-US" b="0" i="0" dirty="0" err="1">
                <a:effectLst/>
                <a:latin typeface="Arial" panose="020B0604020202020204" pitchFamily="34" charset="0"/>
              </a:rPr>
              <a:t>ionised</a:t>
            </a:r>
            <a:r>
              <a:rPr lang="en-US" b="0" i="0" dirty="0">
                <a:effectLst/>
                <a:latin typeface="Arial" panose="020B0604020202020204" pitchFamily="34" charset="0"/>
              </a:rPr>
              <a:t> hydrogen, but still in the outer parts of the disc there will be a part of no </a:t>
            </a:r>
            <a:r>
              <a:rPr lang="en-US" b="0" i="0" dirty="0" err="1">
                <a:effectLst/>
                <a:latin typeface="Arial" panose="020B0604020202020204" pitchFamily="34" charset="0"/>
              </a:rPr>
              <a:t>ionised</a:t>
            </a:r>
            <a:r>
              <a:rPr lang="en-US" b="0" i="0" dirty="0">
                <a:effectLst/>
                <a:latin typeface="Arial" panose="020B0604020202020204" pitchFamily="34" charset="0"/>
              </a:rPr>
              <a:t> hydrogen. This is the region in </a:t>
            </a:r>
            <a:r>
              <a:rPr lang="en-US" b="0" i="0" dirty="0" err="1">
                <a:effectLst/>
                <a:latin typeface="Arial" panose="020B0604020202020204" pitchFamily="34" charset="0"/>
              </a:rPr>
              <a:t>wich</a:t>
            </a:r>
            <a:r>
              <a:rPr lang="en-US" b="0" i="0" dirty="0">
                <a:effectLst/>
                <a:latin typeface="Arial" panose="020B0604020202020204" pitchFamily="34" charset="0"/>
              </a:rPr>
              <a:t> emission lines of this element are produced, because the electrons are still bound and able to do transitions to a lower energy states, emitting photons. The quantity of the helium is lower than that of the hydrogen but, during the outburst, the whole disc starts to become hotter and much regions of the disc will become </a:t>
            </a:r>
            <a:r>
              <a:rPr lang="en-US" b="0" i="0" dirty="0" err="1">
                <a:effectLst/>
                <a:latin typeface="Arial" panose="020B0604020202020204" pitchFamily="34" charset="0"/>
              </a:rPr>
              <a:t>ionised</a:t>
            </a:r>
            <a:r>
              <a:rPr lang="en-US" b="0" i="0" dirty="0">
                <a:effectLst/>
                <a:latin typeface="Arial" panose="020B0604020202020204" pitchFamily="34" charset="0"/>
              </a:rPr>
              <a:t>. Before we detect </a:t>
            </a:r>
            <a:r>
              <a:rPr lang="en-US" b="0" i="0" dirty="0" err="1">
                <a:effectLst/>
                <a:latin typeface="Arial" panose="020B0604020202020204" pitchFamily="34" charset="0"/>
              </a:rPr>
              <a:t>HeI</a:t>
            </a:r>
            <a:r>
              <a:rPr lang="en-US" b="0" i="0" dirty="0">
                <a:effectLst/>
                <a:latin typeface="Arial" panose="020B0604020202020204" pitchFamily="34" charset="0"/>
              </a:rPr>
              <a:t>, then , when the system becomes brighter, we start to see </a:t>
            </a:r>
            <a:r>
              <a:rPr lang="en-US" b="0" i="0" dirty="0" err="1">
                <a:effectLst/>
                <a:latin typeface="Arial" panose="020B0604020202020204" pitchFamily="34" charset="0"/>
              </a:rPr>
              <a:t>HeII</a:t>
            </a:r>
            <a:endParaRPr lang="en-US" b="0" i="0" dirty="0">
              <a:effectLst/>
              <a:latin typeface="Arial" panose="020B0604020202020204" pitchFamily="34" charset="0"/>
            </a:endParaRPr>
          </a:p>
          <a:p>
            <a:endParaRPr lang="en-US" b="0" i="0" dirty="0">
              <a:effectLst/>
              <a:latin typeface="Arial" panose="020B0604020202020204" pitchFamily="34" charset="0"/>
            </a:endParaRPr>
          </a:p>
          <a:p>
            <a:r>
              <a:rPr lang="en-US" b="0" i="0" dirty="0">
                <a:effectLst/>
                <a:latin typeface="Arial" panose="020B0604020202020204" pitchFamily="34" charset="0"/>
              </a:rPr>
              <a:t>Something about the other picture</a:t>
            </a:r>
            <a:endParaRPr lang="it-IT" dirty="0"/>
          </a:p>
        </p:txBody>
      </p:sp>
      <p:sp>
        <p:nvSpPr>
          <p:cNvPr id="4" name="Slide Number Placeholder 3"/>
          <p:cNvSpPr>
            <a:spLocks noGrp="1"/>
          </p:cNvSpPr>
          <p:nvPr>
            <p:ph type="sldNum" sz="quarter" idx="5"/>
          </p:nvPr>
        </p:nvSpPr>
        <p:spPr/>
        <p:txBody>
          <a:bodyPr/>
          <a:lstStyle/>
          <a:p>
            <a:fld id="{D5939589-3E79-4C82-AA4A-FE78234FAA59}" type="slidenum">
              <a:rPr lang="en-US" smtClean="0"/>
              <a:t>2</a:t>
            </a:fld>
            <a:endParaRPr lang="en-US" dirty="0"/>
          </a:p>
        </p:txBody>
      </p:sp>
    </p:spTree>
    <p:extLst>
      <p:ext uri="{BB962C8B-B14F-4D97-AF65-F5344CB8AC3E}">
        <p14:creationId xmlns:p14="http://schemas.microsoft.com/office/powerpoint/2010/main" val="1233697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effectLst/>
                <a:latin typeface="Arial" panose="020B0604020202020204" pitchFamily="34" charset="0"/>
              </a:rPr>
              <a:t>dico</a:t>
            </a:r>
            <a:r>
              <a:rPr lang="en-US" b="0" i="0" dirty="0">
                <a:effectLst/>
                <a:latin typeface="Arial" panose="020B0604020202020204" pitchFamily="34" charset="0"/>
              </a:rPr>
              <a:t> solo </a:t>
            </a:r>
            <a:r>
              <a:rPr lang="en-US" b="0" i="0" dirty="0" err="1">
                <a:effectLst/>
                <a:latin typeface="Arial" panose="020B0604020202020204" pitchFamily="34" charset="0"/>
              </a:rPr>
              <a:t>dei</a:t>
            </a:r>
            <a:r>
              <a:rPr lang="en-US" b="0" i="0" dirty="0">
                <a:effectLst/>
                <a:latin typeface="Arial" panose="020B0604020202020204" pitchFamily="34" charset="0"/>
              </a:rPr>
              <a:t> jet e venti. il </a:t>
            </a:r>
            <a:r>
              <a:rPr lang="en-US" b="0" i="0" dirty="0" err="1">
                <a:effectLst/>
                <a:latin typeface="Arial" panose="020B0604020202020204" pitchFamily="34" charset="0"/>
              </a:rPr>
              <a:t>grafico</a:t>
            </a:r>
            <a:r>
              <a:rPr lang="en-US" b="0" i="0" dirty="0">
                <a:effectLst/>
                <a:latin typeface="Arial" panose="020B0604020202020204" pitchFamily="34" charset="0"/>
              </a:rPr>
              <a:t> </a:t>
            </a:r>
            <a:r>
              <a:rPr lang="en-US" b="0" i="0" dirty="0" err="1">
                <a:effectLst/>
                <a:latin typeface="Arial" panose="020B0604020202020204" pitchFamily="34" charset="0"/>
              </a:rPr>
              <a:t>è</a:t>
            </a:r>
            <a:r>
              <a:rPr lang="en-US" b="0" i="0" dirty="0">
                <a:effectLst/>
                <a:latin typeface="Arial" panose="020B0604020202020204" pitchFamily="34" charset="0"/>
              </a:rPr>
              <a:t> per </a:t>
            </a:r>
            <a:r>
              <a:rPr lang="en-US" b="0" i="0" dirty="0" err="1">
                <a:effectLst/>
                <a:latin typeface="Arial" panose="020B0604020202020204" pitchFamily="34" charset="0"/>
              </a:rPr>
              <a:t>studiare</a:t>
            </a:r>
            <a:r>
              <a:rPr lang="en-US" b="0" i="0" dirty="0">
                <a:effectLst/>
                <a:latin typeface="Arial" panose="020B0604020202020204" pitchFamily="34" charset="0"/>
              </a:rPr>
              <a:t> </a:t>
            </a:r>
            <a:r>
              <a:rPr lang="en-US" b="0" i="0" dirty="0" err="1">
                <a:effectLst/>
                <a:latin typeface="Arial" panose="020B0604020202020204" pitchFamily="34" charset="0"/>
              </a:rPr>
              <a:t>l'evoluzione</a:t>
            </a:r>
            <a:r>
              <a:rPr lang="en-US" b="0" i="0" dirty="0">
                <a:effectLst/>
                <a:latin typeface="Arial" panose="020B0604020202020204" pitchFamily="34" charset="0"/>
              </a:rPr>
              <a:t> </a:t>
            </a:r>
            <a:r>
              <a:rPr lang="en-US" b="0" i="0" dirty="0" err="1">
                <a:effectLst/>
                <a:latin typeface="Arial" panose="020B0604020202020204" pitchFamily="34" charset="0"/>
              </a:rPr>
              <a:t>spettrale</a:t>
            </a:r>
            <a:r>
              <a:rPr lang="en-US" b="0" i="0" dirty="0">
                <a:effectLst/>
                <a:latin typeface="Arial" panose="020B0604020202020204" pitchFamily="34" charset="0"/>
              </a:rPr>
              <a:t> </a:t>
            </a:r>
            <a:r>
              <a:rPr lang="en-US" b="0" i="0" dirty="0" err="1">
                <a:effectLst/>
                <a:latin typeface="Arial" panose="020B0604020202020204" pitchFamily="34" charset="0"/>
              </a:rPr>
              <a:t>della</a:t>
            </a:r>
            <a:r>
              <a:rPr lang="en-US" b="0" i="0" dirty="0">
                <a:effectLst/>
                <a:latin typeface="Arial" panose="020B0604020202020204" pitchFamily="34" charset="0"/>
              </a:rPr>
              <a:t> </a:t>
            </a:r>
            <a:r>
              <a:rPr lang="en-US" b="0" i="0" dirty="0" err="1">
                <a:effectLst/>
                <a:latin typeface="Arial" panose="020B0604020202020204" pitchFamily="34" charset="0"/>
              </a:rPr>
              <a:t>sorgente</a:t>
            </a:r>
            <a:endParaRPr lang="en-US" b="0" i="0" dirty="0">
              <a:effectLst/>
              <a:latin typeface="Arial" panose="020B0604020202020204" pitchFamily="34" charset="0"/>
            </a:endParaRPr>
          </a:p>
          <a:p>
            <a:endParaRPr lang="en-US" b="0" i="0" dirty="0">
              <a:effectLst/>
              <a:latin typeface="Arial" panose="020B0604020202020204" pitchFamily="34" charset="0"/>
            </a:endParaRPr>
          </a:p>
          <a:p>
            <a:endParaRPr lang="en-US" b="0" i="0" dirty="0">
              <a:effectLst/>
              <a:latin typeface="Arial" panose="020B0604020202020204" pitchFamily="34" charset="0"/>
            </a:endParaRPr>
          </a:p>
          <a:p>
            <a:r>
              <a:rPr lang="en-US" b="0" i="0" dirty="0">
                <a:effectLst/>
                <a:latin typeface="Arial" panose="020B0604020202020204" pitchFamily="34" charset="0"/>
              </a:rPr>
              <a:t>Thanks to X-ray missions, X-ray spectral variations have been observed during the outburst of most of the BHT, allowing the identification of different accretion states. They can be characterized using the HID, i.e. the hardness ratio vs X-ray luminosity. The hardness ratio is defined as the ratio between the X-ray luminosity integrated over a “hard” band (e.g. 3-10 keV) to that of a “soft” band (e.g. 0.3- keV): in this case the diagram has a q-shape (see the picture). It has been shown that X-ray transients (XRT) in outburst typically show two types of outflow: collimated radio-jets and highly-</a:t>
            </a:r>
            <a:r>
              <a:rPr lang="en-US" b="0" i="0" dirty="0" err="1">
                <a:effectLst/>
                <a:latin typeface="Arial" panose="020B0604020202020204" pitchFamily="34" charset="0"/>
              </a:rPr>
              <a:t>ionised</a:t>
            </a:r>
            <a:r>
              <a:rPr lang="en-US" b="0" i="0" dirty="0">
                <a:effectLst/>
                <a:latin typeface="Arial" panose="020B0604020202020204" pitchFamily="34" charset="0"/>
              </a:rPr>
              <a:t> X-ray winds, whose properties are coupled with those of the X-ray states. We can define 3</a:t>
            </a:r>
            <a:br>
              <a:rPr lang="en-US" dirty="0"/>
            </a:br>
            <a:r>
              <a:rPr lang="en-US" b="0" i="0" dirty="0">
                <a:effectLst/>
                <a:latin typeface="Arial" panose="020B0604020202020204" pitchFamily="34" charset="0"/>
              </a:rPr>
              <a:t>main states :</a:t>
            </a:r>
          </a:p>
          <a:p>
            <a:r>
              <a:rPr lang="en-US" b="0" i="0" dirty="0">
                <a:effectLst/>
                <a:latin typeface="Arial" panose="020B0604020202020204" pitchFamily="34" charset="0"/>
              </a:rPr>
              <a:t>Hard state: this state is </a:t>
            </a:r>
            <a:r>
              <a:rPr lang="en-US" b="0" i="0" dirty="0" err="1">
                <a:effectLst/>
                <a:latin typeface="Arial" panose="020B0604020202020204" pitchFamily="34" charset="0"/>
              </a:rPr>
              <a:t>characterised</a:t>
            </a:r>
            <a:r>
              <a:rPr lang="en-US" b="0" i="0" dirty="0">
                <a:effectLst/>
                <a:latin typeface="Arial" panose="020B0604020202020204" pitchFamily="34" charset="0"/>
              </a:rPr>
              <a:t> by a high ratio of hard to soft X-rays, high levels of</a:t>
            </a:r>
            <a:br>
              <a:rPr lang="en-US" dirty="0"/>
            </a:br>
            <a:r>
              <a:rPr lang="en-US" b="0" i="0" dirty="0">
                <a:effectLst/>
                <a:latin typeface="Arial" panose="020B0604020202020204" pitchFamily="34" charset="0"/>
              </a:rPr>
              <a:t>fast variability and </a:t>
            </a:r>
            <a:r>
              <a:rPr lang="en-US" b="0" i="0" dirty="0" err="1">
                <a:effectLst/>
                <a:latin typeface="Arial" panose="020B0604020202020204" pitchFamily="34" charset="0"/>
              </a:rPr>
              <a:t>comptonised</a:t>
            </a:r>
            <a:r>
              <a:rPr lang="en-US" b="0" i="0" dirty="0">
                <a:effectLst/>
                <a:latin typeface="Arial" panose="020B0604020202020204" pitchFamily="34" charset="0"/>
              </a:rPr>
              <a:t> emission dominating the spectral energy distribution (SED).</a:t>
            </a:r>
            <a:br>
              <a:rPr lang="en-US" dirty="0"/>
            </a:br>
            <a:r>
              <a:rPr lang="en-US" b="0" i="0" dirty="0">
                <a:effectLst/>
                <a:latin typeface="Arial" panose="020B0604020202020204" pitchFamily="34" charset="0"/>
              </a:rPr>
              <a:t>Quasi-steady radio emission showing a flat spectrum is also found, revealing the presence of a</a:t>
            </a:r>
            <a:br>
              <a:rPr lang="en-US" dirty="0"/>
            </a:br>
            <a:r>
              <a:rPr lang="en-US" b="0" i="0" dirty="0">
                <a:effectLst/>
                <a:latin typeface="Arial" panose="020B0604020202020204" pitchFamily="34" charset="0"/>
              </a:rPr>
              <a:t>compact jet. This is observed at the initial rise of an XRT, as well as during the decay. In 2016 it was detected by Munoz </a:t>
            </a:r>
            <a:r>
              <a:rPr lang="en-US" b="0" i="0" dirty="0" err="1">
                <a:effectLst/>
                <a:latin typeface="Arial" panose="020B0604020202020204" pitchFamily="34" charset="0"/>
              </a:rPr>
              <a:t>Diarias</a:t>
            </a:r>
            <a:r>
              <a:rPr lang="en-US" b="0" i="0" dirty="0">
                <a:effectLst/>
                <a:latin typeface="Arial" panose="020B0604020202020204" pitchFamily="34" charset="0"/>
              </a:rPr>
              <a:t> et al. in the BHT V404 </a:t>
            </a:r>
            <a:r>
              <a:rPr lang="en-US" b="0" i="0" dirty="0" err="1">
                <a:effectLst/>
                <a:latin typeface="Arial" panose="020B0604020202020204" pitchFamily="34" charset="0"/>
              </a:rPr>
              <a:t>Cygni</a:t>
            </a:r>
            <a:r>
              <a:rPr lang="en-US" b="0" i="0" dirty="0">
                <a:effectLst/>
                <a:latin typeface="Arial" panose="020B0604020202020204" pitchFamily="34" charset="0"/>
              </a:rPr>
              <a:t>, an optical wind, observed in hydrogen (Balmer) and helium (He I) emission lines as deep P-</a:t>
            </a:r>
            <a:r>
              <a:rPr lang="en-US" b="0" i="0" dirty="0" err="1">
                <a:effectLst/>
                <a:latin typeface="Arial" panose="020B0604020202020204" pitchFamily="34" charset="0"/>
              </a:rPr>
              <a:t>Cygni</a:t>
            </a:r>
            <a:r>
              <a:rPr lang="en-US" b="0" i="0" dirty="0">
                <a:effectLst/>
                <a:latin typeface="Arial" panose="020B0604020202020204" pitchFamily="34" charset="0"/>
              </a:rPr>
              <a:t> profile throughout the outburst in hard state, and extremely broad wings once the X-ray and radio fluxes decay.(I will talk later about these features) </a:t>
            </a:r>
            <a:br>
              <a:rPr lang="en-US" dirty="0"/>
            </a:br>
            <a:r>
              <a:rPr lang="en-US" b="0" i="0" dirty="0">
                <a:effectLst/>
                <a:latin typeface="Arial" panose="020B0604020202020204" pitchFamily="34" charset="0"/>
              </a:rPr>
              <a:t>• Intermediate state: typically above 10% of the Eddington luminosity, a brief phase of discrete</a:t>
            </a:r>
            <a:br>
              <a:rPr lang="en-US" dirty="0"/>
            </a:br>
            <a:r>
              <a:rPr lang="en-US" b="0" i="0" dirty="0">
                <a:effectLst/>
                <a:latin typeface="Arial" panose="020B0604020202020204" pitchFamily="34" charset="0"/>
              </a:rPr>
              <a:t>ejections is observed in radio and then the source progresses to the soft state.</a:t>
            </a:r>
            <a:br>
              <a:rPr lang="en-US" dirty="0"/>
            </a:br>
            <a:r>
              <a:rPr lang="en-US" b="0" i="0" dirty="0">
                <a:effectLst/>
                <a:latin typeface="Arial" panose="020B0604020202020204" pitchFamily="34" charset="0"/>
              </a:rPr>
              <a:t>• Soft state: a lower ratio of hard to soft X-rays is observed, as well as slower fast variability</a:t>
            </a:r>
            <a:br>
              <a:rPr lang="en-US" dirty="0"/>
            </a:br>
            <a:r>
              <a:rPr lang="en-US" b="0" i="0" dirty="0">
                <a:effectLst/>
                <a:latin typeface="Arial" panose="020B0604020202020204" pitchFamily="34" charset="0"/>
              </a:rPr>
              <a:t>levels. A thermal component that can be modelled by the accretion disc dominates the SED.</a:t>
            </a:r>
            <a:br>
              <a:rPr lang="en-US" dirty="0"/>
            </a:br>
            <a:r>
              <a:rPr lang="en-US" b="0" i="0" dirty="0">
                <a:effectLst/>
                <a:latin typeface="Arial" panose="020B0604020202020204" pitchFamily="34" charset="0"/>
              </a:rPr>
              <a:t>No radio emission (and therefore, no jet) is detected, but instead, a hot accretion disc wind is</a:t>
            </a:r>
            <a:br>
              <a:rPr lang="en-US" dirty="0"/>
            </a:br>
            <a:r>
              <a:rPr lang="en-US" b="0" i="0" dirty="0">
                <a:effectLst/>
                <a:latin typeface="Arial" panose="020B0604020202020204" pitchFamily="34" charset="0"/>
              </a:rPr>
              <a:t>observed in the X-rays. No optical wind has been detected in this state until now.</a:t>
            </a:r>
            <a:endParaRPr lang="it-IT" dirty="0"/>
          </a:p>
        </p:txBody>
      </p:sp>
      <p:sp>
        <p:nvSpPr>
          <p:cNvPr id="4" name="Slide Number Placeholder 3"/>
          <p:cNvSpPr>
            <a:spLocks noGrp="1"/>
          </p:cNvSpPr>
          <p:nvPr>
            <p:ph type="sldNum" sz="quarter" idx="5"/>
          </p:nvPr>
        </p:nvSpPr>
        <p:spPr/>
        <p:txBody>
          <a:bodyPr/>
          <a:lstStyle/>
          <a:p>
            <a:fld id="{D5939589-3E79-4C82-AA4A-FE78234FAA59}" type="slidenum">
              <a:rPr lang="en-US" smtClean="0"/>
              <a:t>3</a:t>
            </a:fld>
            <a:endParaRPr lang="en-US" dirty="0"/>
          </a:p>
        </p:txBody>
      </p:sp>
    </p:spTree>
    <p:extLst>
      <p:ext uri="{BB962C8B-B14F-4D97-AF65-F5344CB8AC3E}">
        <p14:creationId xmlns:p14="http://schemas.microsoft.com/office/powerpoint/2010/main" val="1689332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was saying before an optical wind was detected by Munoz </a:t>
            </a:r>
            <a:r>
              <a:rPr lang="en-US" dirty="0" err="1"/>
              <a:t>diarias</a:t>
            </a:r>
            <a:r>
              <a:rPr lang="en-US" dirty="0"/>
              <a:t> et al. </a:t>
            </a:r>
            <a:r>
              <a:rPr lang="en-US" b="0" i="0" dirty="0">
                <a:effectLst/>
                <a:latin typeface="Arial" panose="020B0604020202020204" pitchFamily="34" charset="0"/>
              </a:rPr>
              <a:t>as deep P-</a:t>
            </a:r>
            <a:r>
              <a:rPr lang="en-US" b="0" i="0" dirty="0" err="1">
                <a:effectLst/>
                <a:latin typeface="Arial" panose="020B0604020202020204" pitchFamily="34" charset="0"/>
              </a:rPr>
              <a:t>Cygni</a:t>
            </a:r>
            <a:r>
              <a:rPr lang="en-US" b="0" i="0" dirty="0">
                <a:effectLst/>
                <a:latin typeface="Arial" panose="020B0604020202020204" pitchFamily="34" charset="0"/>
              </a:rPr>
              <a:t> profile throughout the outburst in hard state, and extremely broad wings once the X-ray and radio fluxes decay. P-</a:t>
            </a:r>
            <a:r>
              <a:rPr lang="en-US" b="0" i="0" dirty="0" err="1">
                <a:effectLst/>
                <a:latin typeface="Arial" panose="020B0604020202020204" pitchFamily="34" charset="0"/>
              </a:rPr>
              <a:t>Cygni</a:t>
            </a:r>
            <a:r>
              <a:rPr lang="en-US" b="0" i="0" dirty="0">
                <a:effectLst/>
                <a:latin typeface="Arial" panose="020B0604020202020204" pitchFamily="34" charset="0"/>
              </a:rPr>
              <a:t> profiles have been previously observed in massive stars, and associated with the presence of stellar winds expelling material away from the star. The material moving towards the observer produces a net absorption at blue-shifted wavelengths, while gas receding from the observer produces an excess of flux at red-shifted wavelengths. The evolution of the p-</a:t>
            </a:r>
            <a:r>
              <a:rPr lang="en-US" b="0" i="0" dirty="0" err="1">
                <a:effectLst/>
                <a:latin typeface="Arial" panose="020B0604020202020204" pitchFamily="34" charset="0"/>
              </a:rPr>
              <a:t>cygni</a:t>
            </a:r>
            <a:r>
              <a:rPr lang="en-US" b="0" i="0" dirty="0">
                <a:effectLst/>
                <a:latin typeface="Arial" panose="020B0604020202020204" pitchFamily="34" charset="0"/>
              </a:rPr>
              <a:t> is related with the variability of the illuminating source in the soft X-ray , for example if the X-rays become stronger, the atoms in the wind could be exposed to them and become fully ionized. In this case they will not produce the blue-shifted absorption on the h-alpha line, because the electron is not bound to the proton in H nuclei. This is also related with the concept of optically thick and thin layers. If the gas ejected as wind is not fully ionized. It will be able to absorb some of the photons, blocking partially the light arriving at the observer. In that case, we say that layer Is optically thick. If it is so ionized that if does not absorb many photons, then we say it is optically thin. In this case. The blue-shifted absorption is not visible anymore (even if the wind itself is still there). On the other hand, it can produce broad emission lines as the atoms start to recombine. This has been observed before in supernovae and referred as “nebular phase”. In the picture we see that p-</a:t>
            </a:r>
            <a:r>
              <a:rPr lang="en-US" b="0" i="0" dirty="0" err="1">
                <a:effectLst/>
                <a:latin typeface="Arial" panose="020B0604020202020204" pitchFamily="34" charset="0"/>
              </a:rPr>
              <a:t>cygni</a:t>
            </a:r>
            <a:r>
              <a:rPr lang="en-US" b="0" i="0" dirty="0">
                <a:effectLst/>
                <a:latin typeface="Arial" panose="020B0604020202020204" pitchFamily="34" charset="0"/>
              </a:rPr>
              <a:t> profiles are present before flares </a:t>
            </a:r>
            <a:r>
              <a:rPr lang="en-US" b="0" i="0" dirty="0" err="1">
                <a:effectLst/>
                <a:latin typeface="Arial" panose="020B0604020202020204" pitchFamily="34" charset="0"/>
              </a:rPr>
              <a:t>dissapear</a:t>
            </a:r>
            <a:r>
              <a:rPr lang="en-US" b="0" i="0" dirty="0">
                <a:effectLst/>
                <a:latin typeface="Arial" panose="020B0604020202020204" pitchFamily="34" charset="0"/>
              </a:rPr>
              <a:t> when the </a:t>
            </a:r>
            <a:r>
              <a:rPr lang="en-US" b="0" i="0" dirty="0" err="1">
                <a:effectLst/>
                <a:latin typeface="Arial" panose="020B0604020202020204" pitchFamily="34" charset="0"/>
              </a:rPr>
              <a:t>the</a:t>
            </a:r>
            <a:r>
              <a:rPr lang="en-US" b="0" i="0" dirty="0">
                <a:effectLst/>
                <a:latin typeface="Arial" panose="020B0604020202020204" pitchFamily="34" charset="0"/>
              </a:rPr>
              <a:t> system becomes too luminous , and sometimes even produce broad emission wings when the flare ends and the atoms recombine.</a:t>
            </a:r>
            <a:endParaRPr lang="en-US" dirty="0"/>
          </a:p>
          <a:p>
            <a:endParaRPr lang="en-US" dirty="0"/>
          </a:p>
          <a:p>
            <a:r>
              <a:rPr lang="en-US" dirty="0"/>
              <a:t>Accretion of matter onto black holes is universally associated with strong radiative feedback and powerful outflows . In particular, black hole transients show outflows whose properties are strongly coupled to those of the accretion flow. This includes X-ray winds of ionized material, expelled from the accretion disc encircling the black hole, and collimated radio jets. Very recently, a distinct optical variability pattern has been reported in the transient black hole transient V404 </a:t>
            </a:r>
            <a:r>
              <a:rPr lang="en-US" dirty="0" err="1"/>
              <a:t>Cyg</a:t>
            </a:r>
            <a:r>
              <a:rPr lang="en-US" dirty="0"/>
              <a:t>, and interpreted as disrupted mass flow into the inner regions of its large accretion disc7 . Here, we report on the discovery of a sustained outer accretion disc wind in V404 </a:t>
            </a:r>
            <a:r>
              <a:rPr lang="en-US" dirty="0" err="1"/>
              <a:t>Cyg</a:t>
            </a:r>
            <a:r>
              <a:rPr lang="en-US" dirty="0"/>
              <a:t>, which is unlike any seen previously. We find that the outflowing wind is neutral, has a large covering factor, expands at 1% of the speed of light and triggers a nebular phase once accretion sharply drops and the ejecta become optically thin. The large expelled mass (&gt; l0-8 M¤) indicates that the outburst was prematurely ended when a sizeable fraction of the outer disc was depleted by the wind, detaching the inner regions from the rest of the disc. </a:t>
            </a:r>
            <a:r>
              <a:rPr lang="en-US" dirty="0" err="1"/>
              <a:t>why?The</a:t>
            </a:r>
            <a:r>
              <a:rPr lang="en-US" dirty="0"/>
              <a:t> luminous, but brief, accretion phases shown by transients with large accretion discs  imply that this outflow is most likely a new fundamental ingredient regulating mass accretion onto black holes. The X-ray binary V404 </a:t>
            </a:r>
            <a:r>
              <a:rPr lang="en-US" dirty="0" err="1"/>
              <a:t>Cyg</a:t>
            </a:r>
            <a:r>
              <a:rPr lang="en-US" dirty="0"/>
              <a:t> (GS 2023+338) is a confirmed stellar-mass BH8 with a precisely determined distance of 2.4 kpc9 . Following 25 years of quiescence, the Swift mission detected renewed activity on Jun 15, 201510 , initiating a 2-week period of intensely violently variable emission across all wavelengths. Our high signal-to-noise GTC optical spectra covering the entire X-ray/radio active phase (~15 days) show that, contemporaneously with radio jet emission, continuous ejections of neutral material at ~0.01c are present from low-level accretion phases to the Xray pea). These are observed in hydrogen (Balmer) and helium (He I) emission lines as deep P-</a:t>
            </a:r>
            <a:r>
              <a:rPr lang="en-US" dirty="0" err="1"/>
              <a:t>Cyg</a:t>
            </a:r>
            <a:r>
              <a:rPr lang="en-US" dirty="0"/>
              <a:t> profiles throughout the outburst13 , and extremely broad wings once the Xray and radio fluxes decay. P-</a:t>
            </a:r>
            <a:r>
              <a:rPr lang="en-US" dirty="0" err="1"/>
              <a:t>Cyg</a:t>
            </a:r>
            <a:r>
              <a:rPr lang="en-US" dirty="0"/>
              <a:t> profiles result from resonant scattering in an expanding outflow with a spherical geometry or at least sustaining a large solid angle14, 15 (Methods). Among a dozen transitions showing this feature, the deepest are seen in the He I-5876 emission line, The strongest P-</a:t>
            </a:r>
            <a:r>
              <a:rPr lang="en-US" dirty="0" err="1"/>
              <a:t>Cyg</a:t>
            </a:r>
            <a:r>
              <a:rPr lang="en-US" dirty="0"/>
              <a:t> profiles are witnessed during days 1 to 6 (Fig. 1 and Fig. 2 for the evolution of the profiles during day 2; Methods), when the X-ray luminosity is typically 103 times fainter than the ~LEDD flares displayed later in the outburst7,11 (ED Fig.1). Blue-shifted absorptions are as deep as 30% below the continuum level and we measure terminal velocities in the range VT =1,500 – 3,000 km s -1 (Fig. 1, Fig 2, ED Fig 2; ED Fig. 3). Symmetric red-shifted (i.e. positive velocity) outflow emission, completely detached from the accretion disc line component, is sometimes evident (see Fig. 2 from minute 60 onwards). In order to trace the ionization state of the outer disc we computed the line flux ratio </a:t>
            </a:r>
            <a:r>
              <a:rPr lang="en-US" dirty="0" err="1"/>
              <a:t>IRatio</a:t>
            </a:r>
            <a:r>
              <a:rPr lang="en-US" dirty="0"/>
              <a:t> = He II-4686 / Hβ and find </a:t>
            </a:r>
            <a:r>
              <a:rPr lang="en-US" dirty="0" err="1"/>
              <a:t>IRatio</a:t>
            </a:r>
            <a:r>
              <a:rPr lang="en-US" dirty="0"/>
              <a:t> </a:t>
            </a:r>
            <a:r>
              <a:rPr lang="it-IT" dirty="0"/>
              <a:t> &lt;0.5 </a:t>
            </a:r>
            <a:r>
              <a:rPr lang="en-US" dirty="0"/>
              <a:t>when P-</a:t>
            </a:r>
            <a:r>
              <a:rPr lang="en-US" dirty="0" err="1"/>
              <a:t>Cyg</a:t>
            </a:r>
            <a:r>
              <a:rPr lang="en-US" dirty="0"/>
              <a:t> absorptions are deepest (ED Fig.1; Methods). Through the outburst, both the X-ray and optical emission are characterized by the presence of short and long flaring activity7,11 . During these flaring episodes </a:t>
            </a:r>
            <a:r>
              <a:rPr lang="en-US" dirty="0" err="1"/>
              <a:t>IRatio</a:t>
            </a:r>
            <a:r>
              <a:rPr lang="en-US" dirty="0"/>
              <a:t> increases while the P-</a:t>
            </a:r>
            <a:r>
              <a:rPr lang="en-US" dirty="0" err="1"/>
              <a:t>Cygni</a:t>
            </a:r>
            <a:r>
              <a:rPr lang="en-US" dirty="0"/>
              <a:t> profiles become weaker, subsequently recovering their pre-flare strength when the X-ray flux and </a:t>
            </a:r>
            <a:r>
              <a:rPr lang="en-US" dirty="0" err="1"/>
              <a:t>IRatio</a:t>
            </a:r>
            <a:r>
              <a:rPr lang="en-US" dirty="0"/>
              <a:t> drop (Fig. 2). This indicates that the detection of P-</a:t>
            </a:r>
            <a:r>
              <a:rPr lang="en-US" dirty="0" err="1"/>
              <a:t>Cyg</a:t>
            </a:r>
            <a:r>
              <a:rPr lang="en-US" dirty="0"/>
              <a:t> absorptions is driven by ionization effects. Indeed, on days 7 to 10 much shallower absorptions (only ~2 % below the continuum level) are witnessed as the system enters the brightest phase of the outburst and </a:t>
            </a:r>
            <a:r>
              <a:rPr lang="en-US" dirty="0" err="1"/>
              <a:t>IRatio</a:t>
            </a:r>
            <a:r>
              <a:rPr lang="en-US" dirty="0"/>
              <a:t> always becomes larger than unity (Fig. 1 and ED Fig.1). Furthermore, we note that the Hα profile is very asymmetric during the whole outburst providing further indication of the ubiquitous presence of wind outflows during our observations. The low temperature (T) required to have both neutral hydrogen (T &lt; 3×104 K) places the wind-launching radius (</a:t>
            </a:r>
            <a:r>
              <a:rPr lang="en-US" dirty="0" err="1"/>
              <a:t>Rl</a:t>
            </a:r>
            <a:r>
              <a:rPr lang="en-US" dirty="0"/>
              <a:t> ) at the outer accretion disc regardless of the wind-launching mechanism. On the other hand, the low luminosity associated with the deepest P-</a:t>
            </a:r>
            <a:r>
              <a:rPr lang="en-US" dirty="0" err="1"/>
              <a:t>Cyg</a:t>
            </a:r>
            <a:r>
              <a:rPr lang="en-US" dirty="0"/>
              <a:t> profiles rules out radiation pressure winds driven by Thomson scattering. The thermal wind scenario16 , in which VT roughly corresponds to the escape velocity at </a:t>
            </a:r>
            <a:r>
              <a:rPr lang="en-US" dirty="0" err="1"/>
              <a:t>Rl</a:t>
            </a:r>
            <a:r>
              <a:rPr lang="en-US" dirty="0"/>
              <a:t> , is able to reproduce our observations. Using VT=1,500 – 3,000 km s-1 , we obtain </a:t>
            </a:r>
            <a:r>
              <a:rPr lang="en-US" dirty="0" err="1"/>
              <a:t>Rl</a:t>
            </a:r>
            <a:r>
              <a:rPr lang="en-US" dirty="0"/>
              <a:t> = 1.5 – 6 × 105 km, which corresponds to disc temperatures in the range ~5,000 – 30,000 K for mass accretion rate within 0.001 – 0.1 LEDD, respectively. The second signature of the high-velocity wind is a short nebular phase witnessed at the end of the outburst. Following a sharp drop by a factor of ~103 in the X-ray, optical and radio luminosity from the major flares ending the brightest phase of the outburst on days 9—10, the Balmer lines became unprecedentedly intense for a black hole, showing equivalent widths up to ~ 2,000 Å (Hα because the ionization is higher and we are in the optically thin phase). They sit on extended wings reaching similar velocities to the VT observed in the P-</a:t>
            </a:r>
            <a:r>
              <a:rPr lang="en-US" dirty="0" err="1"/>
              <a:t>Cyg</a:t>
            </a:r>
            <a:r>
              <a:rPr lang="en-US" dirty="0"/>
              <a:t> profile</a:t>
            </a:r>
            <a:endParaRPr lang="it-IT" dirty="0"/>
          </a:p>
        </p:txBody>
      </p:sp>
      <p:sp>
        <p:nvSpPr>
          <p:cNvPr id="4" name="Slide Number Placeholder 3"/>
          <p:cNvSpPr>
            <a:spLocks noGrp="1"/>
          </p:cNvSpPr>
          <p:nvPr>
            <p:ph type="sldNum" sz="quarter" idx="5"/>
          </p:nvPr>
        </p:nvSpPr>
        <p:spPr/>
        <p:txBody>
          <a:bodyPr/>
          <a:lstStyle/>
          <a:p>
            <a:fld id="{D5939589-3E79-4C82-AA4A-FE78234FAA59}" type="slidenum">
              <a:rPr lang="en-US" smtClean="0"/>
              <a:t>4</a:t>
            </a:fld>
            <a:endParaRPr lang="en-US" dirty="0"/>
          </a:p>
        </p:txBody>
      </p:sp>
    </p:spTree>
    <p:extLst>
      <p:ext uri="{BB962C8B-B14F-4D97-AF65-F5344CB8AC3E}">
        <p14:creationId xmlns:p14="http://schemas.microsoft.com/office/powerpoint/2010/main" val="2294005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Arial" panose="020B0604020202020204" pitchFamily="34" charset="0"/>
              </a:rPr>
              <a:t>MAXI J1305-704 has been proposed as a high-inclination candidate black hole X-ray binary in view of its X-ray properties and dipping behavior during outburst. Its BH nature was dynamically confirmed in 2021, thanks to photometric and spectroscopic observations of the source in quiescence by Mata Sanchez et al. in 2021. (they used </a:t>
            </a:r>
            <a:r>
              <a:rPr lang="en-US" b="0" i="0" dirty="0" err="1">
                <a:effectLst/>
                <a:latin typeface="Arial" panose="020B0604020202020204" pitchFamily="34" charset="0"/>
              </a:rPr>
              <a:t>grond</a:t>
            </a:r>
            <a:r>
              <a:rPr lang="en-US" b="0" i="0" dirty="0">
                <a:effectLst/>
                <a:latin typeface="Arial" panose="020B0604020202020204" pitchFamily="34" charset="0"/>
              </a:rPr>
              <a:t> telescope in </a:t>
            </a:r>
            <a:r>
              <a:rPr lang="en-US" b="0" i="0" dirty="0" err="1">
                <a:effectLst/>
                <a:latin typeface="Arial" panose="020B0604020202020204" pitchFamily="34" charset="0"/>
              </a:rPr>
              <a:t>chile</a:t>
            </a:r>
            <a:r>
              <a:rPr lang="en-US" b="0" i="0" dirty="0">
                <a:effectLst/>
                <a:latin typeface="Arial" panose="020B0604020202020204" pitchFamily="34" charset="0"/>
              </a:rPr>
              <a:t> for photometry, </a:t>
            </a:r>
            <a:r>
              <a:rPr lang="en-US" dirty="0"/>
              <a:t>Very Large Telescope Unit Telescope in </a:t>
            </a:r>
            <a:r>
              <a:rPr lang="en-US" dirty="0" err="1"/>
              <a:t>chile</a:t>
            </a:r>
            <a:r>
              <a:rPr lang="en-US" dirty="0"/>
              <a:t> for spectroscopy</a:t>
            </a:r>
            <a:r>
              <a:rPr lang="en-US" b="0" i="0" dirty="0">
                <a:effectLst/>
                <a:latin typeface="Arial" panose="020B0604020202020204" pitchFamily="34" charset="0"/>
              </a:rPr>
              <a:t>).</a:t>
            </a:r>
          </a:p>
          <a:p>
            <a:endParaRPr lang="en-US" b="0" i="0" dirty="0">
              <a:effectLst/>
              <a:latin typeface="Arial" panose="020B0604020202020204" pitchFamily="34" charset="0"/>
            </a:endParaRPr>
          </a:p>
          <a:p>
            <a:r>
              <a:rPr lang="en-US" b="0" i="0" dirty="0">
                <a:solidFill>
                  <a:srgbClr val="5D6879"/>
                </a:solidFill>
                <a:effectLst/>
                <a:latin typeface="Arial" panose="020B0604020202020204" pitchFamily="34" charset="0"/>
              </a:rPr>
              <a:t>MAXI J1305-704 exhibited an outburst in 2012 and was observed</a:t>
            </a:r>
            <a:r>
              <a:rPr lang="en-US" b="0" i="0" dirty="0">
                <a:solidFill>
                  <a:srgbClr val="5D6879"/>
                </a:solidFill>
                <a:effectLst/>
                <a:latin typeface="Lato" panose="020B0604020202020204" pitchFamily="34" charset="0"/>
              </a:rPr>
              <a:t> </a:t>
            </a:r>
            <a:r>
              <a:rPr lang="en-US" b="0" i="0" dirty="0">
                <a:solidFill>
                  <a:srgbClr val="5D6879"/>
                </a:solidFill>
                <a:effectLst/>
                <a:latin typeface="Arial" panose="020B0604020202020204" pitchFamily="34" charset="0"/>
              </a:rPr>
              <a:t>by Magellan telescope the same year for two nights, May 2nd and 3rd, in soft state. </a:t>
            </a:r>
            <a:r>
              <a:rPr lang="en-US" b="0" i="0" dirty="0">
                <a:solidFill>
                  <a:srgbClr val="202122"/>
                </a:solidFill>
                <a:effectLst/>
                <a:latin typeface="Arial" panose="020B0604020202020204" pitchFamily="34" charset="0"/>
              </a:rPr>
              <a:t>The </a:t>
            </a:r>
            <a:r>
              <a:rPr lang="en-US" b="1" i="0" dirty="0">
                <a:solidFill>
                  <a:srgbClr val="202122"/>
                </a:solidFill>
                <a:effectLst/>
                <a:latin typeface="Arial" panose="020B0604020202020204" pitchFamily="34" charset="0"/>
              </a:rPr>
              <a:t>spectral resolution</a:t>
            </a:r>
            <a:r>
              <a:rPr lang="en-US" b="0" i="0" dirty="0">
                <a:solidFill>
                  <a:srgbClr val="202122"/>
                </a:solidFill>
                <a:effectLst/>
                <a:latin typeface="Arial" panose="020B0604020202020204" pitchFamily="34" charset="0"/>
              </a:rPr>
              <a:t> of a </a:t>
            </a:r>
            <a:r>
              <a:rPr lang="en-US" b="0" i="0" u="sng" dirty="0">
                <a:solidFill>
                  <a:srgbClr val="0645AD"/>
                </a:solidFill>
                <a:effectLst/>
                <a:latin typeface="Arial" panose="020B0604020202020204" pitchFamily="34" charset="0"/>
                <a:hlinkClick r:id="rId3"/>
              </a:rPr>
              <a:t>spectrograph</a:t>
            </a:r>
            <a:r>
              <a:rPr lang="en-US" b="0" i="0" dirty="0">
                <a:solidFill>
                  <a:srgbClr val="202122"/>
                </a:solidFill>
                <a:effectLst/>
                <a:latin typeface="Arial" panose="020B0604020202020204" pitchFamily="34" charset="0"/>
              </a:rPr>
              <a:t>, or, more generally, of a </a:t>
            </a:r>
            <a:r>
              <a:rPr lang="en-US" b="0" i="0" u="none" strike="noStrike" dirty="0">
                <a:solidFill>
                  <a:srgbClr val="0645AD"/>
                </a:solidFill>
                <a:effectLst/>
                <a:latin typeface="Arial" panose="020B0604020202020204" pitchFamily="34" charset="0"/>
                <a:hlinkClick r:id="rId4" tooltip="Frequency spectrum"/>
              </a:rPr>
              <a:t>frequency spectrum</a:t>
            </a:r>
            <a:r>
              <a:rPr lang="en-US" b="0" i="0" dirty="0">
                <a:solidFill>
                  <a:srgbClr val="202122"/>
                </a:solidFill>
                <a:effectLst/>
                <a:latin typeface="Arial" panose="020B0604020202020204" pitchFamily="34" charset="0"/>
              </a:rPr>
              <a:t>, is a measure of its ability to resolve features in the </a:t>
            </a:r>
            <a:r>
              <a:rPr lang="en-US" b="0" i="0" u="none" strike="noStrike" dirty="0">
                <a:solidFill>
                  <a:srgbClr val="0645AD"/>
                </a:solidFill>
                <a:effectLst/>
                <a:latin typeface="Arial" panose="020B0604020202020204" pitchFamily="34" charset="0"/>
                <a:hlinkClick r:id="rId5" tooltip="Electromagnetic spectrum"/>
              </a:rPr>
              <a:t>electromagnetic spectrum</a:t>
            </a:r>
            <a:r>
              <a:rPr lang="en-US" b="0" i="0" dirty="0">
                <a:solidFill>
                  <a:srgbClr val="202122"/>
                </a:solidFill>
                <a:effectLst/>
                <a:latin typeface="Arial" panose="020B0604020202020204" pitchFamily="34" charset="0"/>
              </a:rPr>
              <a:t>. It is usually denoted by Delta lambda, and is closely related to the </a:t>
            </a:r>
            <a:r>
              <a:rPr lang="en-US" b="1" i="0" dirty="0">
                <a:solidFill>
                  <a:srgbClr val="202122"/>
                </a:solidFill>
                <a:effectLst/>
                <a:latin typeface="Arial" panose="020B0604020202020204" pitchFamily="34" charset="0"/>
              </a:rPr>
              <a:t>resolving power</a:t>
            </a:r>
            <a:r>
              <a:rPr lang="en-US" b="0" i="0" dirty="0">
                <a:solidFill>
                  <a:srgbClr val="202122"/>
                </a:solidFill>
                <a:effectLst/>
                <a:latin typeface="Arial" panose="020B0604020202020204" pitchFamily="34" charset="0"/>
              </a:rPr>
              <a:t> of the spectrograph, defined as </a:t>
            </a:r>
            <a:r>
              <a:rPr lang="en-US" b="0" i="0" dirty="0" err="1">
                <a:solidFill>
                  <a:srgbClr val="202122"/>
                </a:solidFill>
                <a:effectLst/>
                <a:latin typeface="Arial" panose="020B0604020202020204" pitchFamily="34" charset="0"/>
              </a:rPr>
              <a:t>deltalambda</a:t>
            </a:r>
            <a:r>
              <a:rPr lang="en-US" b="0" i="0" dirty="0">
                <a:solidFill>
                  <a:srgbClr val="202122"/>
                </a:solidFill>
                <a:effectLst/>
                <a:latin typeface="Arial" panose="020B0604020202020204" pitchFamily="34" charset="0"/>
              </a:rPr>
              <a:t>/lambda, where Delta \lambda } is the smallest difference in </a:t>
            </a:r>
            <a:r>
              <a:rPr lang="en-US" b="0" i="0" u="none" strike="noStrike" dirty="0">
                <a:solidFill>
                  <a:srgbClr val="0645AD"/>
                </a:solidFill>
                <a:effectLst/>
                <a:latin typeface="Arial" panose="020B0604020202020204" pitchFamily="34" charset="0"/>
                <a:hlinkClick r:id="rId6" tooltip="Wavelength"/>
              </a:rPr>
              <a:t>wavelengths</a:t>
            </a:r>
            <a:r>
              <a:rPr lang="en-US" b="0" i="0" dirty="0">
                <a:solidFill>
                  <a:srgbClr val="202122"/>
                </a:solidFill>
                <a:effectLst/>
                <a:latin typeface="Arial" panose="020B0604020202020204" pitchFamily="34" charset="0"/>
              </a:rPr>
              <a:t> that can be distinguished at a wavelength of lambda. </a:t>
            </a:r>
          </a:p>
          <a:p>
            <a:r>
              <a:rPr lang="en-US" b="0" i="0" dirty="0">
                <a:effectLst/>
                <a:latin typeface="Arial" panose="020B0604020202020204" pitchFamily="34" charset="0"/>
              </a:rPr>
              <a:t>Regarding my project I started with the reduction of optical spectroscopic data using the standard software IRAF (bias, flat and calibration with Neon Lamps). For the </a:t>
            </a:r>
            <a:r>
              <a:rPr lang="en-US" b="0" i="0" dirty="0" err="1">
                <a:effectLst/>
                <a:latin typeface="Arial" panose="020B0604020202020204" pitchFamily="34" charset="0"/>
              </a:rPr>
              <a:t>normalisation</a:t>
            </a:r>
            <a:r>
              <a:rPr lang="en-US" b="0" i="0" dirty="0">
                <a:effectLst/>
                <a:latin typeface="Arial" panose="020B0604020202020204" pitchFamily="34" charset="0"/>
              </a:rPr>
              <a:t> I used the software molly, which provides convenient tools to inspect the spectra, and python.  I searched for observables such as very specific line profiles and asymmetries, which allow us to establish the presence/absence of optical winds as well as the main properties of the outflow (if present) and the state of the accretion disc (in any case).</a:t>
            </a:r>
          </a:p>
          <a:p>
            <a:r>
              <a:rPr lang="it-IT" b="0" i="0" dirty="0">
                <a:effectLst/>
                <a:latin typeface="Arial" panose="020B0604020202020204" pitchFamily="34" charset="0"/>
              </a:rPr>
              <a:t>An image of the </a:t>
            </a:r>
            <a:r>
              <a:rPr lang="it-IT" b="0" i="0" dirty="0" err="1">
                <a:effectLst/>
                <a:latin typeface="Arial" panose="020B0604020202020204" pitchFamily="34" charset="0"/>
              </a:rPr>
              <a:t>telescope</a:t>
            </a:r>
            <a:r>
              <a:rPr lang="it-IT" b="0" i="0" dirty="0">
                <a:effectLst/>
                <a:latin typeface="Arial" panose="020B0604020202020204" pitchFamily="34" charset="0"/>
              </a:rPr>
              <a:t> , </a:t>
            </a:r>
            <a:r>
              <a:rPr lang="it-IT" b="0" i="0" dirty="0" err="1">
                <a:effectLst/>
                <a:latin typeface="Arial" panose="020B0604020202020204" pitchFamily="34" charset="0"/>
              </a:rPr>
              <a:t>something</a:t>
            </a:r>
            <a:r>
              <a:rPr lang="it-IT" b="0" i="0" dirty="0">
                <a:effectLst/>
                <a:latin typeface="Arial" panose="020B0604020202020204" pitchFamily="34" charset="0"/>
              </a:rPr>
              <a:t> </a:t>
            </a:r>
            <a:r>
              <a:rPr lang="it-IT" b="0" i="0" dirty="0" err="1">
                <a:effectLst/>
                <a:latin typeface="Arial" panose="020B0604020202020204" pitchFamily="34" charset="0"/>
              </a:rPr>
              <a:t>about</a:t>
            </a:r>
            <a:r>
              <a:rPr lang="it-IT" b="0" i="0" dirty="0">
                <a:effectLst/>
                <a:latin typeface="Arial" panose="020B0604020202020204" pitchFamily="34" charset="0"/>
              </a:rPr>
              <a:t> the </a:t>
            </a:r>
            <a:r>
              <a:rPr lang="it-IT" b="0" i="0" dirty="0" err="1">
                <a:effectLst/>
                <a:latin typeface="Arial" panose="020B0604020202020204" pitchFamily="34" charset="0"/>
              </a:rPr>
              <a:t>reduction</a:t>
            </a:r>
            <a:r>
              <a:rPr lang="it-IT" b="0" i="0" dirty="0">
                <a:effectLst/>
                <a:latin typeface="Arial" panose="020B0604020202020204" pitchFamily="34" charset="0"/>
              </a:rPr>
              <a:t> and </a:t>
            </a:r>
            <a:r>
              <a:rPr lang="it-IT" b="0" i="0" dirty="0" err="1">
                <a:effectLst/>
                <a:latin typeface="Arial" panose="020B0604020202020204" pitchFamily="34" charset="0"/>
              </a:rPr>
              <a:t>normalisation</a:t>
            </a:r>
            <a:endParaRPr lang="en-US" b="0" i="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D5939589-3E79-4C82-AA4A-FE78234FAA59}" type="slidenum">
              <a:rPr lang="en-US" smtClean="0"/>
              <a:t>5</a:t>
            </a:fld>
            <a:endParaRPr lang="en-US" dirty="0"/>
          </a:p>
        </p:txBody>
      </p:sp>
    </p:spTree>
    <p:extLst>
      <p:ext uri="{BB962C8B-B14F-4D97-AF65-F5344CB8AC3E}">
        <p14:creationId xmlns:p14="http://schemas.microsoft.com/office/powerpoint/2010/main" val="1524106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 first 2 points are hard state then hard intermediate state, soft and soft intermediate</a:t>
            </a:r>
          </a:p>
          <a:p>
            <a:r>
              <a:rPr lang="en-GB" dirty="0"/>
              <a:t>La </a:t>
            </a:r>
            <a:r>
              <a:rPr lang="en-GB" dirty="0" err="1"/>
              <a:t>domanda</a:t>
            </a:r>
            <a:r>
              <a:rPr lang="en-GB" dirty="0"/>
              <a:t> che ci </a:t>
            </a:r>
            <a:r>
              <a:rPr lang="en-GB" dirty="0" err="1"/>
              <a:t>siamo</a:t>
            </a:r>
            <a:r>
              <a:rPr lang="en-GB" dirty="0"/>
              <a:t> </a:t>
            </a:r>
            <a:r>
              <a:rPr lang="en-GB" dirty="0" err="1"/>
              <a:t>posti</a:t>
            </a:r>
            <a:r>
              <a:rPr lang="en-GB" dirty="0"/>
              <a:t> è se ci </a:t>
            </a:r>
            <a:r>
              <a:rPr lang="en-GB" dirty="0" err="1"/>
              <a:t>possono</a:t>
            </a:r>
            <a:r>
              <a:rPr lang="en-GB" dirty="0"/>
              <a:t> </a:t>
            </a:r>
            <a:r>
              <a:rPr lang="en-GB" dirty="0" err="1"/>
              <a:t>essere</a:t>
            </a:r>
            <a:r>
              <a:rPr lang="en-GB" dirty="0"/>
              <a:t> </a:t>
            </a:r>
            <a:r>
              <a:rPr lang="en-GB" dirty="0" err="1"/>
              <a:t>venti</a:t>
            </a:r>
            <a:r>
              <a:rPr lang="en-GB" dirty="0"/>
              <a:t> </a:t>
            </a:r>
            <a:r>
              <a:rPr lang="en-GB" dirty="0" err="1"/>
              <a:t>nell’ottico</a:t>
            </a:r>
            <a:r>
              <a:rPr lang="en-GB" dirty="0"/>
              <a:t> </a:t>
            </a:r>
            <a:r>
              <a:rPr lang="en-GB" dirty="0" err="1"/>
              <a:t>nello</a:t>
            </a:r>
            <a:r>
              <a:rPr lang="en-GB" dirty="0"/>
              <a:t> </a:t>
            </a:r>
            <a:r>
              <a:rPr lang="en-GB" dirty="0" err="1"/>
              <a:t>stato</a:t>
            </a:r>
            <a:r>
              <a:rPr lang="en-GB" dirty="0"/>
              <a:t> soft</a:t>
            </a:r>
          </a:p>
          <a:p>
            <a:r>
              <a:rPr lang="en-GB" dirty="0"/>
              <a:t>from 56034 </a:t>
            </a:r>
          </a:p>
          <a:p>
            <a:r>
              <a:rPr lang="en-GB" dirty="0"/>
              <a:t>Stars at 56049-56050</a:t>
            </a:r>
          </a:p>
          <a:p>
            <a:r>
              <a:rPr lang="en-GB" dirty="0"/>
              <a:t>In particular we searched for winds features , so we wondered if there were winds</a:t>
            </a:r>
          </a:p>
        </p:txBody>
      </p:sp>
      <p:sp>
        <p:nvSpPr>
          <p:cNvPr id="4" name="Slide Number Placeholder 3"/>
          <p:cNvSpPr>
            <a:spLocks noGrp="1"/>
          </p:cNvSpPr>
          <p:nvPr>
            <p:ph type="sldNum" sz="quarter" idx="5"/>
          </p:nvPr>
        </p:nvSpPr>
        <p:spPr/>
        <p:txBody>
          <a:bodyPr/>
          <a:lstStyle/>
          <a:p>
            <a:fld id="{D5939589-3E79-4C82-AA4A-FE78234FAA59}" type="slidenum">
              <a:rPr lang="en-US" smtClean="0"/>
              <a:t>6</a:t>
            </a:fld>
            <a:endParaRPr lang="en-US" dirty="0"/>
          </a:p>
        </p:txBody>
      </p:sp>
    </p:spTree>
    <p:extLst>
      <p:ext uri="{BB962C8B-B14F-4D97-AF65-F5344CB8AC3E}">
        <p14:creationId xmlns:p14="http://schemas.microsoft.com/office/powerpoint/2010/main" val="3483336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b="0" i="0" dirty="0">
                <a:solidFill>
                  <a:srgbClr val="5D6879"/>
                </a:solidFill>
                <a:effectLst/>
                <a:latin typeface="Arial" panose="020B0604020202020204" pitchFamily="34" charset="0"/>
              </a:rPr>
              <a:t>I </a:t>
            </a:r>
            <a:r>
              <a:rPr lang="en-US" b="0" i="0" dirty="0" err="1">
                <a:solidFill>
                  <a:srgbClr val="5D6879"/>
                </a:solidFill>
                <a:effectLst/>
                <a:latin typeface="Arial" panose="020B0604020202020204" pitchFamily="34" charset="0"/>
              </a:rPr>
              <a:t>analysed</a:t>
            </a:r>
            <a:r>
              <a:rPr lang="en-US" b="0" i="0" dirty="0">
                <a:solidFill>
                  <a:srgbClr val="5D6879"/>
                </a:solidFill>
                <a:effectLst/>
                <a:latin typeface="Lato" panose="020B0604020202020204" pitchFamily="34" charset="0"/>
              </a:rPr>
              <a:t> </a:t>
            </a:r>
            <a:r>
              <a:rPr lang="en-US" b="0" i="0" dirty="0">
                <a:solidFill>
                  <a:srgbClr val="5D6879"/>
                </a:solidFill>
                <a:effectLst/>
                <a:latin typeface="Arial" panose="020B0604020202020204" pitchFamily="34" charset="0"/>
              </a:rPr>
              <a:t>six spectra for each day. In particular I focused on the study of the emission lines present in the</a:t>
            </a:r>
            <a:r>
              <a:rPr lang="en-US" b="0" i="0" dirty="0">
                <a:solidFill>
                  <a:srgbClr val="5D6879"/>
                </a:solidFill>
                <a:effectLst/>
                <a:latin typeface="Lato" panose="020B0604020202020204" pitchFamily="34" charset="0"/>
              </a:rPr>
              <a:t> </a:t>
            </a:r>
            <a:r>
              <a:rPr lang="en-US" b="0" i="0" dirty="0">
                <a:solidFill>
                  <a:srgbClr val="5D6879"/>
                </a:solidFill>
                <a:effectLst/>
                <a:latin typeface="Arial" panose="020B0604020202020204" pitchFamily="34" charset="0"/>
              </a:rPr>
              <a:t>extracted spectra:, </a:t>
            </a:r>
            <a:endParaRPr lang="it-IT" dirty="0"/>
          </a:p>
          <a:p>
            <a:r>
              <a:rPr lang="it-IT" dirty="0" err="1"/>
              <a:t>heII</a:t>
            </a:r>
            <a:r>
              <a:rPr lang="it-IT" dirty="0"/>
              <a:t> </a:t>
            </a:r>
            <a:r>
              <a:rPr lang="it-IT" dirty="0" err="1"/>
              <a:t>which</a:t>
            </a:r>
            <a:r>
              <a:rPr lang="it-IT" dirty="0"/>
              <a:t> </a:t>
            </a:r>
            <a:r>
              <a:rPr lang="it-IT" dirty="0" err="1"/>
              <a:t>togheter</a:t>
            </a:r>
            <a:r>
              <a:rPr lang="it-IT" dirty="0"/>
              <a:t> with C and O </a:t>
            </a:r>
            <a:r>
              <a:rPr lang="it-IT" dirty="0" err="1"/>
              <a:t>form</a:t>
            </a:r>
            <a:r>
              <a:rPr lang="it-IT" dirty="0"/>
              <a:t> the Bowen Blend</a:t>
            </a:r>
          </a:p>
          <a:p>
            <a:r>
              <a:rPr lang="it-IT" dirty="0" err="1"/>
              <a:t>then</a:t>
            </a:r>
            <a:r>
              <a:rPr lang="it-IT" dirty="0"/>
              <a:t> </a:t>
            </a:r>
            <a:r>
              <a:rPr lang="it-IT" dirty="0" err="1"/>
              <a:t>Hb</a:t>
            </a:r>
            <a:endParaRPr lang="it-IT" dirty="0"/>
          </a:p>
          <a:p>
            <a:r>
              <a:rPr lang="it-IT" dirty="0"/>
              <a:t>and I </a:t>
            </a:r>
            <a:r>
              <a:rPr lang="it-IT" dirty="0" err="1"/>
              <a:t>focused</a:t>
            </a:r>
            <a:r>
              <a:rPr lang="it-IT" dirty="0"/>
              <a:t> on </a:t>
            </a:r>
            <a:r>
              <a:rPr lang="it-IT" dirty="0" err="1"/>
              <a:t>Halfa</a:t>
            </a:r>
            <a:endParaRPr lang="it-IT" dirty="0"/>
          </a:p>
          <a:p>
            <a:r>
              <a:rPr lang="it-IT" dirty="0"/>
              <a:t>Zoom sulle varie righe</a:t>
            </a:r>
          </a:p>
        </p:txBody>
      </p:sp>
      <p:sp>
        <p:nvSpPr>
          <p:cNvPr id="4" name="Segnaposto numero diapositiva 3"/>
          <p:cNvSpPr>
            <a:spLocks noGrp="1"/>
          </p:cNvSpPr>
          <p:nvPr>
            <p:ph type="sldNum" sz="quarter" idx="5"/>
          </p:nvPr>
        </p:nvSpPr>
        <p:spPr/>
        <p:txBody>
          <a:bodyPr/>
          <a:lstStyle/>
          <a:p>
            <a:fld id="{D5939589-3E79-4C82-AA4A-FE78234FAA59}" type="slidenum">
              <a:rPr lang="en-US" smtClean="0"/>
              <a:t>7</a:t>
            </a:fld>
            <a:endParaRPr lang="en-US" dirty="0"/>
          </a:p>
        </p:txBody>
      </p:sp>
    </p:spTree>
    <p:extLst>
      <p:ext uri="{BB962C8B-B14F-4D97-AF65-F5344CB8AC3E}">
        <p14:creationId xmlns:p14="http://schemas.microsoft.com/office/powerpoint/2010/main" val="1789239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err="1">
                <a:solidFill>
                  <a:srgbClr val="5D6879"/>
                </a:solidFill>
                <a:effectLst/>
                <a:latin typeface="Arial" panose="020B0604020202020204" pitchFamily="34" charset="0"/>
              </a:rPr>
              <a:t>Spettri</a:t>
            </a:r>
            <a:r>
              <a:rPr lang="en-US" b="0" i="0" dirty="0">
                <a:solidFill>
                  <a:srgbClr val="5D6879"/>
                </a:solidFill>
                <a:effectLst/>
                <a:latin typeface="Arial" panose="020B0604020202020204" pitchFamily="34" charset="0"/>
              </a:rPr>
              <a:t> in </a:t>
            </a:r>
            <a:r>
              <a:rPr lang="en-US" b="0" i="0" dirty="0" err="1">
                <a:solidFill>
                  <a:srgbClr val="5D6879"/>
                </a:solidFill>
                <a:effectLst/>
                <a:latin typeface="Arial" panose="020B0604020202020204" pitchFamily="34" charset="0"/>
              </a:rPr>
              <a:t>fase</a:t>
            </a:r>
            <a:r>
              <a:rPr lang="en-US" b="0" i="0" dirty="0">
                <a:solidFill>
                  <a:srgbClr val="5D6879"/>
                </a:solidFill>
                <a:effectLst/>
                <a:latin typeface="Arial" panose="020B0604020202020204" pitchFamily="34" charset="0"/>
              </a:rPr>
              <a:t>- dire qual </a:t>
            </a:r>
            <a:r>
              <a:rPr lang="en-US" b="0" i="0" dirty="0" err="1">
                <a:solidFill>
                  <a:srgbClr val="5D6879"/>
                </a:solidFill>
                <a:effectLst/>
                <a:latin typeface="Arial" panose="020B0604020202020204" pitchFamily="34" charset="0"/>
              </a:rPr>
              <a:t>è</a:t>
            </a:r>
            <a:r>
              <a:rPr lang="en-US" b="0" i="0" dirty="0">
                <a:solidFill>
                  <a:srgbClr val="5D6879"/>
                </a:solidFill>
                <a:effectLst/>
                <a:latin typeface="Arial" panose="020B0604020202020204" pitchFamily="34" charset="0"/>
              </a:rPr>
              <a:t> la </a:t>
            </a:r>
            <a:r>
              <a:rPr lang="en-US" b="0" i="0" dirty="0" err="1">
                <a:solidFill>
                  <a:srgbClr val="5D6879"/>
                </a:solidFill>
                <a:effectLst/>
                <a:latin typeface="Arial" panose="020B0604020202020204" pitchFamily="34" charset="0"/>
              </a:rPr>
              <a:t>fase</a:t>
            </a:r>
            <a:r>
              <a:rPr lang="en-US" b="0" i="0" dirty="0">
                <a:solidFill>
                  <a:srgbClr val="5D6879"/>
                </a:solidFill>
                <a:effectLst/>
                <a:latin typeface="Arial" panose="020B0604020202020204" pitchFamily="34" charset="0"/>
              </a:rPr>
              <a:t>- </a:t>
            </a:r>
            <a:r>
              <a:rPr lang="en-US" b="0" i="0" dirty="0" err="1">
                <a:solidFill>
                  <a:srgbClr val="5D6879"/>
                </a:solidFill>
                <a:effectLst/>
                <a:latin typeface="Arial" panose="020B0604020202020204" pitchFamily="34" charset="0"/>
              </a:rPr>
              <a:t>periodo</a:t>
            </a:r>
            <a:r>
              <a:rPr lang="en-US" b="0" i="0" dirty="0">
                <a:solidFill>
                  <a:srgbClr val="5D6879"/>
                </a:solidFill>
                <a:effectLst/>
                <a:latin typeface="Arial" panose="020B0604020202020204" pitchFamily="34" charset="0"/>
              </a:rPr>
              <a:t> </a:t>
            </a:r>
            <a:r>
              <a:rPr lang="en-US" b="0" i="0" dirty="0" err="1">
                <a:solidFill>
                  <a:srgbClr val="5D6879"/>
                </a:solidFill>
                <a:effectLst/>
                <a:latin typeface="Arial" panose="020B0604020202020204" pitchFamily="34" charset="0"/>
              </a:rPr>
              <a:t>orbitale</a:t>
            </a:r>
            <a:endParaRPr lang="en-US" b="0" i="0" dirty="0">
              <a:solidFill>
                <a:srgbClr val="5D6879"/>
              </a:solidFill>
              <a:effectLst/>
              <a:latin typeface="Arial" panose="020B0604020202020204" pitchFamily="34" charset="0"/>
            </a:endParaRPr>
          </a:p>
          <a:p>
            <a:pPr algn="l"/>
            <a:r>
              <a:rPr lang="en-US" b="0" i="0" dirty="0" err="1">
                <a:solidFill>
                  <a:srgbClr val="5D6879"/>
                </a:solidFill>
                <a:effectLst/>
                <a:latin typeface="Arial" panose="020B0604020202020204" pitchFamily="34" charset="0"/>
              </a:rPr>
              <a:t>Disegnino</a:t>
            </a:r>
            <a:r>
              <a:rPr lang="en-US" b="0" i="0" dirty="0">
                <a:solidFill>
                  <a:srgbClr val="5D6879"/>
                </a:solidFill>
                <a:effectLst/>
                <a:latin typeface="Arial" panose="020B0604020202020204" pitchFamily="34" charset="0"/>
              </a:rPr>
              <a:t> con le </a:t>
            </a:r>
            <a:r>
              <a:rPr lang="en-US" b="0" i="0" dirty="0" err="1">
                <a:solidFill>
                  <a:srgbClr val="5D6879"/>
                </a:solidFill>
                <a:effectLst/>
                <a:latin typeface="Arial" panose="020B0604020202020204" pitchFamily="34" charset="0"/>
              </a:rPr>
              <a:t>fasi</a:t>
            </a:r>
            <a:r>
              <a:rPr lang="en-US" b="0" i="0" dirty="0">
                <a:solidFill>
                  <a:srgbClr val="5D6879"/>
                </a:solidFill>
                <a:effectLst/>
                <a:latin typeface="Arial" panose="020B0604020202020204" pitchFamily="34" charset="0"/>
              </a:rPr>
              <a:t> ....</a:t>
            </a:r>
          </a:p>
          <a:p>
            <a:pPr algn="l"/>
            <a:endParaRPr lang="en-US" b="0" i="0" dirty="0">
              <a:solidFill>
                <a:srgbClr val="5D6879"/>
              </a:solidFill>
              <a:effectLst/>
              <a:latin typeface="Arial" panose="020B0604020202020204" pitchFamily="34" charset="0"/>
            </a:endParaRPr>
          </a:p>
          <a:p>
            <a:pPr algn="l"/>
            <a:endParaRPr lang="en-US" b="0" i="0" dirty="0">
              <a:solidFill>
                <a:srgbClr val="5D6879"/>
              </a:solidFill>
              <a:effectLst/>
              <a:latin typeface="Arial" panose="020B0604020202020204" pitchFamily="34" charset="0"/>
            </a:endParaRPr>
          </a:p>
          <a:p>
            <a:pPr algn="l"/>
            <a:r>
              <a:rPr lang="en-US" b="0" i="0" dirty="0">
                <a:solidFill>
                  <a:srgbClr val="5D6879"/>
                </a:solidFill>
                <a:effectLst/>
                <a:latin typeface="Arial" panose="020B0604020202020204" pitchFamily="34" charset="0"/>
              </a:rPr>
              <a:t>we mainly expect to detect hydrogen emission lines, and eventually some helium lines. I focused the analysis on the study of the Hα emission line. </a:t>
            </a:r>
            <a:r>
              <a:rPr lang="en-US" b="0" i="0" dirty="0">
                <a:effectLst/>
                <a:latin typeface="Arial" panose="020B0604020202020204" pitchFamily="34" charset="0"/>
              </a:rPr>
              <a:t>In the optical band we are looking at the outer parts of the disc (T „ 4000K). We can then detect hydrogen at different temperatures, because we are assuming that the disc is mainly composed of it. In regions where the ionization temperature of the hydrogen is reached, the disc will be composed of </a:t>
            </a:r>
            <a:r>
              <a:rPr lang="en-US" b="0" i="0" dirty="0" err="1">
                <a:effectLst/>
                <a:latin typeface="Arial" panose="020B0604020202020204" pitchFamily="34" charset="0"/>
              </a:rPr>
              <a:t>ionised</a:t>
            </a:r>
            <a:r>
              <a:rPr lang="en-US" b="0" i="0" dirty="0">
                <a:effectLst/>
                <a:latin typeface="Arial" panose="020B0604020202020204" pitchFamily="34" charset="0"/>
              </a:rPr>
              <a:t> hydrogen, but still in the outer parts of the disc there will be a part of no </a:t>
            </a:r>
            <a:r>
              <a:rPr lang="en-US" b="0" i="0" dirty="0" err="1">
                <a:effectLst/>
                <a:latin typeface="Arial" panose="020B0604020202020204" pitchFamily="34" charset="0"/>
              </a:rPr>
              <a:t>ionised</a:t>
            </a:r>
            <a:r>
              <a:rPr lang="en-US" b="0" i="0" dirty="0">
                <a:effectLst/>
                <a:latin typeface="Arial" panose="020B0604020202020204" pitchFamily="34" charset="0"/>
              </a:rPr>
              <a:t> hydrogen. This is the region in </a:t>
            </a:r>
            <a:r>
              <a:rPr lang="en-US" b="0" i="0" dirty="0" err="1">
                <a:effectLst/>
                <a:latin typeface="Arial" panose="020B0604020202020204" pitchFamily="34" charset="0"/>
              </a:rPr>
              <a:t>wich</a:t>
            </a:r>
            <a:r>
              <a:rPr lang="en-US" b="0" i="0" dirty="0">
                <a:effectLst/>
                <a:latin typeface="Arial" panose="020B0604020202020204" pitchFamily="34" charset="0"/>
              </a:rPr>
              <a:t> emission lines of this element are produced, because the electrons are still bound and able to do  transitions to a lower energy states, emitting photons. The quantity of the helium is lower than that of the hydrogen but, during the outburst, the whole disc starts to become hotter and much regions of the disc will become </a:t>
            </a:r>
            <a:r>
              <a:rPr lang="en-US" b="0" i="0" dirty="0" err="1">
                <a:effectLst/>
                <a:latin typeface="Arial" panose="020B0604020202020204" pitchFamily="34" charset="0"/>
              </a:rPr>
              <a:t>ionised</a:t>
            </a:r>
            <a:r>
              <a:rPr lang="en-US" b="0" i="0" dirty="0">
                <a:effectLst/>
                <a:latin typeface="Arial" panose="020B0604020202020204" pitchFamily="34" charset="0"/>
              </a:rPr>
              <a:t>. Before we detect </a:t>
            </a:r>
            <a:r>
              <a:rPr lang="en-US" b="0" i="0" dirty="0" err="1">
                <a:effectLst/>
                <a:latin typeface="Arial" panose="020B0604020202020204" pitchFamily="34" charset="0"/>
              </a:rPr>
              <a:t>HeI</a:t>
            </a:r>
            <a:r>
              <a:rPr lang="en-US" b="0" i="0" dirty="0">
                <a:effectLst/>
                <a:latin typeface="Arial" panose="020B0604020202020204" pitchFamily="34" charset="0"/>
              </a:rPr>
              <a:t>, then , when the system becomes brighter, we start to see </a:t>
            </a:r>
            <a:r>
              <a:rPr lang="en-US" b="0" i="0" dirty="0" err="1">
                <a:effectLst/>
                <a:latin typeface="Arial" panose="020B0604020202020204" pitchFamily="34" charset="0"/>
              </a:rPr>
              <a:t>HeII</a:t>
            </a:r>
            <a:r>
              <a:rPr lang="en-US" b="0" i="0" dirty="0">
                <a:effectLst/>
                <a:latin typeface="Arial" panose="020B0604020202020204" pitchFamily="34" charset="0"/>
              </a:rPr>
              <a:t>. (decide if to say here or in the intro slide)</a:t>
            </a:r>
            <a:endParaRPr lang="en-US" b="0" i="0" dirty="0">
              <a:solidFill>
                <a:srgbClr val="5D6879"/>
              </a:solidFill>
              <a:effectLst/>
              <a:latin typeface="Arial" panose="020B0604020202020204" pitchFamily="34" charset="0"/>
            </a:endParaRPr>
          </a:p>
          <a:p>
            <a:pPr algn="l"/>
            <a:r>
              <a:rPr lang="en-US" b="0" i="0" dirty="0">
                <a:solidFill>
                  <a:srgbClr val="5D6879"/>
                </a:solidFill>
                <a:effectLst/>
                <a:latin typeface="Arial" panose="020B0604020202020204" pitchFamily="34" charset="0"/>
              </a:rPr>
              <a:t>Description of the graphics (day 1 and 2,)</a:t>
            </a:r>
          </a:p>
          <a:p>
            <a:pPr algn="l"/>
            <a:r>
              <a:rPr lang="en-US" b="0" i="0" dirty="0">
                <a:solidFill>
                  <a:srgbClr val="5D6879"/>
                </a:solidFill>
                <a:effectLst/>
                <a:latin typeface="Arial" panose="020B0604020202020204" pitchFamily="34" charset="0"/>
              </a:rPr>
              <a:t>This</a:t>
            </a:r>
            <a:r>
              <a:rPr lang="en-US" b="0" i="0" dirty="0">
                <a:solidFill>
                  <a:srgbClr val="5D6879"/>
                </a:solidFill>
                <a:effectLst/>
                <a:latin typeface="Lato" panose="020B0604020202020204" pitchFamily="34" charset="0"/>
              </a:rPr>
              <a:t> p</a:t>
            </a:r>
            <a:r>
              <a:rPr lang="en-US" b="0" i="0" dirty="0">
                <a:solidFill>
                  <a:srgbClr val="5D6879"/>
                </a:solidFill>
                <a:effectLst/>
                <a:latin typeface="Arial" panose="020B0604020202020204" pitchFamily="34" charset="0"/>
              </a:rPr>
              <a:t>resented a double peak profile, typical from rotating accretion discs. Emission lines from accretion discs are broadened primarily by Doppler shifts, due to orbital motion of the material in the disc around the massive object at its </a:t>
            </a:r>
            <a:r>
              <a:rPr lang="en-US" b="0" i="0" dirty="0" err="1">
                <a:solidFill>
                  <a:srgbClr val="5D6879"/>
                </a:solidFill>
                <a:effectLst/>
                <a:latin typeface="Arial" panose="020B0604020202020204" pitchFamily="34" charset="0"/>
              </a:rPr>
              <a:t>centre</a:t>
            </a:r>
            <a:r>
              <a:rPr lang="en-US" b="0" i="0" dirty="0">
                <a:solidFill>
                  <a:srgbClr val="5D6879"/>
                </a:solidFill>
                <a:effectLst/>
                <a:latin typeface="Arial" panose="020B0604020202020204" pitchFamily="34" charset="0"/>
              </a:rPr>
              <a:t>. The emission in each velocity bin thus arises from a different region of the disc surface.</a:t>
            </a:r>
            <a:endParaRPr lang="en-US" b="0" i="0" dirty="0">
              <a:solidFill>
                <a:srgbClr val="5D6879"/>
              </a:solidFill>
              <a:effectLst/>
              <a:latin typeface="Lato" panose="020B0604020202020204" pitchFamily="34" charset="0"/>
            </a:endParaRPr>
          </a:p>
          <a:p>
            <a:r>
              <a:rPr lang="en-US" b="0" i="0" dirty="0">
                <a:effectLst/>
                <a:latin typeface="Arial" panose="020B0604020202020204" pitchFamily="34" charset="0"/>
              </a:rPr>
              <a:t>The disc instead of being perfectly uniform, could have hotspots because the flow from the companion hits the disc and in this point it will become hotter. The projected velocity of this component being different at different orbital phases, so that the extra contribution could be a 0 (in the </a:t>
            </a:r>
            <a:r>
              <a:rPr lang="en-US" b="0" i="0" dirty="0" err="1">
                <a:effectLst/>
                <a:latin typeface="Arial" panose="020B0604020202020204" pitchFamily="34" charset="0"/>
              </a:rPr>
              <a:t>centre</a:t>
            </a:r>
            <a:r>
              <a:rPr lang="en-US" b="0" i="0" dirty="0">
                <a:effectLst/>
                <a:latin typeface="Arial" panose="020B0604020202020204" pitchFamily="34" charset="0"/>
              </a:rPr>
              <a:t> of the line), min (red-shift), max (blue-shift) velocity. The intensity of the extra contributions depends also on the fact that the region at positive values of velocity is larger because , by looking at the projected velocity , we have more contribution, because we are going to inner parts of the disc, whose projected velocity is that particular. If there is an outflow, the most common related features are P-</a:t>
            </a:r>
            <a:r>
              <a:rPr lang="en-US" b="0" i="0" dirty="0" err="1">
                <a:effectLst/>
                <a:latin typeface="Arial" panose="020B0604020202020204" pitchFamily="34" charset="0"/>
              </a:rPr>
              <a:t>cygni</a:t>
            </a:r>
            <a:r>
              <a:rPr lang="en-US" b="0" i="0" dirty="0">
                <a:effectLst/>
                <a:latin typeface="Arial" panose="020B0604020202020204" pitchFamily="34" charset="0"/>
              </a:rPr>
              <a:t> profile, boxy profile, and broad absorption. During the outburst Hα emission line it’s usually quite narrow because the regions which are producing these lines, are moving slower. Assuming a </a:t>
            </a:r>
            <a:r>
              <a:rPr lang="en-US" b="0" i="0" dirty="0" err="1">
                <a:effectLst/>
                <a:latin typeface="Arial" panose="020B0604020202020204" pitchFamily="34" charset="0"/>
              </a:rPr>
              <a:t>keplerian</a:t>
            </a:r>
            <a:r>
              <a:rPr lang="en-US" b="0" i="0" dirty="0">
                <a:effectLst/>
                <a:latin typeface="Arial" panose="020B0604020202020204" pitchFamily="34" charset="0"/>
              </a:rPr>
              <a:t> disc, the peak to peak separation is approximately the outer disc velocity and we can see this effect only at high inclination. In fact in edge on geometry the radial velocity (the one we measure) is maximum so we can see the double peak, otherwise, in face on, the radial velocity is 0 and so we won’t see the double peak. </a:t>
            </a:r>
          </a:p>
          <a:p>
            <a:r>
              <a:rPr lang="en-US" b="0" i="0" dirty="0">
                <a:effectLst/>
                <a:latin typeface="Arial" panose="020B0604020202020204" pitchFamily="34" charset="0"/>
              </a:rPr>
              <a:t>Regarding the absorption: Narrow absorption means material moving at a particular velocity to produce it, so they are typically associated with outflows, which are seen only at particular outburst phases. Instead, broad absorptions are produced by a distribution of velocities, which points more naturally to a larger region of the accretion disc (e.g., the atmosphere of the disc), and they are observed more </a:t>
            </a:r>
            <a:r>
              <a:rPr lang="en-US" b="0" i="0" dirty="0" err="1">
                <a:effectLst/>
                <a:latin typeface="Arial" panose="020B0604020202020204" pitchFamily="34" charset="0"/>
              </a:rPr>
              <a:t>ubiquitly</a:t>
            </a:r>
            <a:r>
              <a:rPr lang="en-US" b="0" i="0" dirty="0">
                <a:effectLst/>
                <a:latin typeface="Arial" panose="020B0604020202020204" pitchFamily="34" charset="0"/>
              </a:rPr>
              <a:t>. In my case Hα line presented a broad absorption the nature of which is still subject of discussion. The fact that, as I found, this absorption velocity is similar to the terminal velocity of the Hα emission line (or </a:t>
            </a:r>
            <a:r>
              <a:rPr lang="en-US" b="0" i="0" dirty="0" err="1">
                <a:effectLst/>
                <a:latin typeface="Arial" panose="020B0604020202020204" pitchFamily="34" charset="0"/>
              </a:rPr>
              <a:t>sligthly</a:t>
            </a:r>
            <a:r>
              <a:rPr lang="en-US" b="0" i="0" dirty="0">
                <a:effectLst/>
                <a:latin typeface="Arial" panose="020B0604020202020204" pitchFamily="34" charset="0"/>
              </a:rPr>
              <a:t> larger) seems to </a:t>
            </a:r>
            <a:r>
              <a:rPr lang="en-US" b="0" i="0" dirty="0" err="1">
                <a:effectLst/>
                <a:latin typeface="Arial" panose="020B0604020202020204" pitchFamily="34" charset="0"/>
              </a:rPr>
              <a:t>favour</a:t>
            </a:r>
            <a:r>
              <a:rPr lang="en-US" b="0" i="0" dirty="0">
                <a:effectLst/>
                <a:latin typeface="Arial" panose="020B0604020202020204" pitchFamily="34" charset="0"/>
              </a:rPr>
              <a:t> a radius for the absorbing material similar to that emitting the Hα line. An alternative explanation could be given in terms of a P-</a:t>
            </a:r>
            <a:r>
              <a:rPr lang="en-US" b="0" i="0" dirty="0" err="1">
                <a:effectLst/>
                <a:latin typeface="Arial" panose="020B0604020202020204" pitchFamily="34" charset="0"/>
              </a:rPr>
              <a:t>cygni</a:t>
            </a:r>
            <a:r>
              <a:rPr lang="en-US" b="0" i="0" dirty="0">
                <a:effectLst/>
                <a:latin typeface="Arial" panose="020B0604020202020204" pitchFamily="34" charset="0"/>
              </a:rPr>
              <a:t> profile that as I mentioned above, indicates the presence of optical wind. Nevertheless we don’t expect this kind of profile in the state (soft-state) in which I </a:t>
            </a:r>
            <a:r>
              <a:rPr lang="en-US" b="0" i="0" dirty="0" err="1">
                <a:effectLst/>
                <a:latin typeface="Arial" panose="020B0604020202020204" pitchFamily="34" charset="0"/>
              </a:rPr>
              <a:t>analysed</a:t>
            </a:r>
            <a:r>
              <a:rPr lang="en-US" b="0" i="0" dirty="0">
                <a:effectLst/>
                <a:latin typeface="Arial" panose="020B0604020202020204" pitchFamily="34" charset="0"/>
              </a:rPr>
              <a:t> the system. In fact optical winds, have been only seen so far in the hard state, simultaneous to the radio jet. That’s why we do not expect seen them in the soft state but it does not mean they cannot appear there, it is just an observational fact. The reason of this is still debated, a possible interpretation, could be that, winds during the bright soft state, are expected being too </a:t>
            </a:r>
            <a:r>
              <a:rPr lang="en-US" b="0" i="0" dirty="0" err="1">
                <a:effectLst/>
                <a:latin typeface="Arial" panose="020B0604020202020204" pitchFamily="34" charset="0"/>
              </a:rPr>
              <a:t>ionised</a:t>
            </a:r>
            <a:r>
              <a:rPr lang="en-US" b="0" i="0" dirty="0">
                <a:effectLst/>
                <a:latin typeface="Arial" panose="020B0604020202020204" pitchFamily="34" charset="0"/>
              </a:rPr>
              <a:t> so that they would appear only at higher energies, i.e. in X-rays.</a:t>
            </a:r>
            <a:endParaRPr lang="it-IT" dirty="0"/>
          </a:p>
          <a:p>
            <a:br>
              <a:rPr lang="en-US" b="0" i="0" dirty="0">
                <a:solidFill>
                  <a:srgbClr val="5D6879"/>
                </a:solidFill>
                <a:effectLst/>
                <a:latin typeface="Lato" panose="020B0604020202020204" pitchFamily="34" charset="0"/>
              </a:rPr>
            </a:br>
            <a:r>
              <a:rPr lang="en-US" b="0" i="0" dirty="0">
                <a:solidFill>
                  <a:srgbClr val="5D6879"/>
                </a:solidFill>
                <a:effectLst/>
                <a:latin typeface="Lato" panose="020B0604020202020204" pitchFamily="34" charset="0"/>
              </a:rPr>
              <a:t>the spectra is a flat </a:t>
            </a:r>
            <a:r>
              <a:rPr lang="en-US" b="0" i="0" dirty="0" err="1">
                <a:solidFill>
                  <a:srgbClr val="5D6879"/>
                </a:solidFill>
                <a:effectLst/>
                <a:latin typeface="Lato" panose="020B0604020202020204" pitchFamily="34" charset="0"/>
              </a:rPr>
              <a:t>onbe</a:t>
            </a:r>
            <a:endParaRPr lang="it-IT" dirty="0"/>
          </a:p>
        </p:txBody>
      </p:sp>
      <p:sp>
        <p:nvSpPr>
          <p:cNvPr id="4" name="Slide Number Placeholder 3"/>
          <p:cNvSpPr>
            <a:spLocks noGrp="1"/>
          </p:cNvSpPr>
          <p:nvPr>
            <p:ph type="sldNum" sz="quarter" idx="5"/>
          </p:nvPr>
        </p:nvSpPr>
        <p:spPr/>
        <p:txBody>
          <a:bodyPr/>
          <a:lstStyle/>
          <a:p>
            <a:fld id="{D5939589-3E79-4C82-AA4A-FE78234FAA59}" type="slidenum">
              <a:rPr lang="en-US" smtClean="0"/>
              <a:t>8</a:t>
            </a:fld>
            <a:endParaRPr lang="en-US" dirty="0"/>
          </a:p>
        </p:txBody>
      </p:sp>
    </p:spTree>
    <p:extLst>
      <p:ext uri="{BB962C8B-B14F-4D97-AF65-F5344CB8AC3E}">
        <p14:creationId xmlns:p14="http://schemas.microsoft.com/office/powerpoint/2010/main" val="1673156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performed a multi-gaussian fit</a:t>
            </a:r>
          </a:p>
          <a:p>
            <a:r>
              <a:rPr lang="en-GB" dirty="0"/>
              <a:t>but </a:t>
            </a:r>
            <a:r>
              <a:rPr lang="en-GB" dirty="0" err="1"/>
              <a:t>unfortunatly</a:t>
            </a:r>
            <a:r>
              <a:rPr lang="en-GB" dirty="0"/>
              <a:t> I cannot publish on nature, for now/yet</a:t>
            </a:r>
          </a:p>
          <a:p>
            <a:r>
              <a:rPr lang="en-GB" dirty="0"/>
              <a:t>wider </a:t>
            </a:r>
            <a:r>
              <a:rPr lang="en-GB" dirty="0" err="1"/>
              <a:t>distrbution</a:t>
            </a:r>
            <a:r>
              <a:rPr lang="en-GB" dirty="0"/>
              <a:t> of velocity</a:t>
            </a:r>
          </a:p>
          <a:p>
            <a:r>
              <a:rPr lang="en-GB" dirty="0"/>
              <a:t>some regions thicker</a:t>
            </a:r>
          </a:p>
          <a:p>
            <a:r>
              <a:rPr lang="en-GB" dirty="0" err="1"/>
              <a:t>Guardando</a:t>
            </a:r>
            <a:r>
              <a:rPr lang="en-GB" dirty="0"/>
              <a:t> bene le </a:t>
            </a:r>
            <a:r>
              <a:rPr lang="en-GB" dirty="0" err="1"/>
              <a:t>righe</a:t>
            </a:r>
            <a:r>
              <a:rPr lang="en-GB" dirty="0"/>
              <a:t> … </a:t>
            </a:r>
            <a:r>
              <a:rPr lang="en-GB" dirty="0" err="1"/>
              <a:t>si</a:t>
            </a:r>
            <a:r>
              <a:rPr lang="en-GB" dirty="0"/>
              <a:t> </a:t>
            </a:r>
            <a:r>
              <a:rPr lang="en-GB" dirty="0" err="1"/>
              <a:t>vede</a:t>
            </a:r>
            <a:r>
              <a:rPr lang="en-GB" dirty="0"/>
              <a:t> </a:t>
            </a:r>
            <a:r>
              <a:rPr lang="en-GB" dirty="0" err="1"/>
              <a:t>contributi</a:t>
            </a:r>
            <a:r>
              <a:rPr lang="en-GB" dirty="0"/>
              <a:t> in </a:t>
            </a:r>
            <a:r>
              <a:rPr lang="en-GB" dirty="0" err="1"/>
              <a:t>assorbimento</a:t>
            </a:r>
            <a:r>
              <a:rPr lang="en-GB" dirty="0"/>
              <a:t>. </a:t>
            </a:r>
            <a:r>
              <a:rPr lang="en-GB" dirty="0" err="1"/>
              <a:t>Mentre</a:t>
            </a:r>
            <a:r>
              <a:rPr lang="en-GB" dirty="0"/>
              <a:t> per </a:t>
            </a:r>
            <a:r>
              <a:rPr lang="en-GB" dirty="0" err="1"/>
              <a:t>l'emissione</a:t>
            </a:r>
            <a:r>
              <a:rPr lang="en-GB" dirty="0"/>
              <a:t> </a:t>
            </a:r>
            <a:r>
              <a:rPr lang="en-GB" dirty="0" err="1"/>
              <a:t>l'interpretazione</a:t>
            </a:r>
            <a:r>
              <a:rPr lang="en-GB" dirty="0"/>
              <a:t> </a:t>
            </a:r>
            <a:r>
              <a:rPr lang="en-GB" dirty="0" err="1"/>
              <a:t>è</a:t>
            </a:r>
            <a:r>
              <a:rPr lang="en-GB" dirty="0"/>
              <a:t> </a:t>
            </a:r>
            <a:r>
              <a:rPr lang="en-GB" dirty="0" err="1"/>
              <a:t>stata</a:t>
            </a:r>
            <a:r>
              <a:rPr lang="en-GB" dirty="0"/>
              <a:t> </a:t>
            </a:r>
            <a:r>
              <a:rPr lang="en-GB" dirty="0" err="1"/>
              <a:t>abbastanza</a:t>
            </a:r>
            <a:r>
              <a:rPr lang="en-GB" dirty="0"/>
              <a:t> semplice per </a:t>
            </a:r>
            <a:r>
              <a:rPr lang="en-GB" dirty="0" err="1"/>
              <a:t>l'assorbimento</a:t>
            </a:r>
            <a:r>
              <a:rPr lang="en-GB" dirty="0"/>
              <a:t> vi </a:t>
            </a:r>
            <a:r>
              <a:rPr lang="en-GB" dirty="0" err="1"/>
              <a:t>anticipo</a:t>
            </a:r>
            <a:r>
              <a:rPr lang="en-GB" dirty="0"/>
              <a:t> </a:t>
            </a:r>
            <a:r>
              <a:rPr lang="en-GB" dirty="0" err="1"/>
              <a:t>che</a:t>
            </a:r>
            <a:r>
              <a:rPr lang="en-GB" dirty="0"/>
              <a:t> </a:t>
            </a:r>
            <a:r>
              <a:rPr lang="en-GB" dirty="0" err="1"/>
              <a:t>è</a:t>
            </a:r>
            <a:r>
              <a:rPr lang="en-GB" dirty="0"/>
              <a:t> </a:t>
            </a:r>
            <a:r>
              <a:rPr lang="en-GB" dirty="0" err="1"/>
              <a:t>ancora</a:t>
            </a:r>
            <a:r>
              <a:rPr lang="en-GB" dirty="0"/>
              <a:t> </a:t>
            </a:r>
            <a:r>
              <a:rPr lang="en-GB" dirty="0" err="1"/>
              <a:t>oggetto</a:t>
            </a:r>
            <a:r>
              <a:rPr lang="en-GB" dirty="0"/>
              <a:t> di </a:t>
            </a:r>
            <a:r>
              <a:rPr lang="en-GB" dirty="0" err="1"/>
              <a:t>discussione</a:t>
            </a:r>
            <a:r>
              <a:rPr lang="en-GB" dirty="0"/>
              <a:t>. le </a:t>
            </a:r>
            <a:r>
              <a:rPr lang="en-GB" dirty="0" err="1"/>
              <a:t>ho</a:t>
            </a:r>
            <a:r>
              <a:rPr lang="en-GB" dirty="0"/>
              <a:t> </a:t>
            </a:r>
            <a:r>
              <a:rPr lang="en-GB" dirty="0" err="1"/>
              <a:t>modellizzate</a:t>
            </a:r>
            <a:r>
              <a:rPr lang="en-GB" dirty="0"/>
              <a:t>/</a:t>
            </a:r>
            <a:r>
              <a:rPr lang="en-GB" dirty="0" err="1"/>
              <a:t>fittate</a:t>
            </a:r>
            <a:r>
              <a:rPr lang="en-GB" dirty="0"/>
              <a:t> con due </a:t>
            </a:r>
            <a:r>
              <a:rPr lang="en-GB" dirty="0" err="1"/>
              <a:t>righe</a:t>
            </a:r>
            <a:r>
              <a:rPr lang="en-GB" dirty="0"/>
              <a:t> in </a:t>
            </a:r>
            <a:r>
              <a:rPr lang="en-GB" dirty="0" err="1"/>
              <a:t>emissione</a:t>
            </a:r>
            <a:r>
              <a:rPr lang="en-GB" dirty="0"/>
              <a:t> e </a:t>
            </a:r>
            <a:r>
              <a:rPr lang="en-GB" dirty="0" err="1"/>
              <a:t>una</a:t>
            </a:r>
            <a:r>
              <a:rPr lang="en-GB" dirty="0"/>
              <a:t> in </a:t>
            </a:r>
            <a:r>
              <a:rPr lang="en-GB" dirty="0" err="1"/>
              <a:t>assorbimento</a:t>
            </a:r>
            <a:r>
              <a:rPr lang="en-GB" dirty="0"/>
              <a:t>…</a:t>
            </a:r>
            <a:r>
              <a:rPr lang="en-GB" dirty="0" err="1"/>
              <a:t>ecc</a:t>
            </a:r>
            <a:r>
              <a:rPr lang="en-GB" dirty="0"/>
              <a:t> la </a:t>
            </a:r>
            <a:r>
              <a:rPr lang="en-GB" dirty="0" err="1"/>
              <a:t>componente</a:t>
            </a:r>
            <a:r>
              <a:rPr lang="en-GB" dirty="0"/>
              <a:t> di </a:t>
            </a:r>
            <a:r>
              <a:rPr lang="en-GB" dirty="0" err="1"/>
              <a:t>assorbimento</a:t>
            </a:r>
            <a:r>
              <a:rPr lang="en-GB" dirty="0"/>
              <a:t> é </a:t>
            </a:r>
            <a:r>
              <a:rPr lang="en-GB" dirty="0" err="1"/>
              <a:t>piú</a:t>
            </a:r>
            <a:r>
              <a:rPr lang="en-GB" dirty="0"/>
              <a:t> </a:t>
            </a:r>
            <a:r>
              <a:rPr lang="en-GB" dirty="0" err="1"/>
              <a:t>larga</a:t>
            </a:r>
            <a:r>
              <a:rPr lang="en-GB" dirty="0"/>
              <a:t>. </a:t>
            </a:r>
            <a:r>
              <a:rPr lang="en-GB" dirty="0" err="1"/>
              <a:t>Vediamo</a:t>
            </a:r>
            <a:r>
              <a:rPr lang="en-GB" dirty="0"/>
              <a:t> </a:t>
            </a:r>
            <a:r>
              <a:rPr lang="en-GB" dirty="0" err="1"/>
              <a:t>l’assorbimento</a:t>
            </a:r>
            <a:r>
              <a:rPr lang="en-GB" dirty="0"/>
              <a:t> </a:t>
            </a:r>
            <a:r>
              <a:rPr lang="en-GB" dirty="0" err="1"/>
              <a:t>spostarsi</a:t>
            </a:r>
            <a:r>
              <a:rPr lang="en-GB" dirty="0"/>
              <a:t> per </a:t>
            </a:r>
            <a:r>
              <a:rPr lang="en-GB" dirty="0" err="1"/>
              <a:t>effetto</a:t>
            </a:r>
            <a:r>
              <a:rPr lang="en-GB" dirty="0"/>
              <a:t> doppler. Complex line shape, diverse </a:t>
            </a:r>
            <a:r>
              <a:rPr lang="en-GB" dirty="0" err="1"/>
              <a:t>regioni</a:t>
            </a:r>
            <a:r>
              <a:rPr lang="en-GB" dirty="0"/>
              <a:t> di emission e di </a:t>
            </a:r>
            <a:r>
              <a:rPr lang="en-GB" dirty="0" err="1"/>
              <a:t>assorbimento</a:t>
            </a:r>
            <a:r>
              <a:rPr lang="en-GB" dirty="0"/>
              <a:t>, </a:t>
            </a:r>
            <a:r>
              <a:rPr lang="en-GB" dirty="0" err="1"/>
              <a:t>asimmetria</a:t>
            </a:r>
            <a:r>
              <a:rPr lang="en-GB" dirty="0"/>
              <a:t> </a:t>
            </a:r>
            <a:r>
              <a:rPr lang="en-GB" dirty="0" err="1"/>
              <a:t>dell’emission</a:t>
            </a:r>
            <a:r>
              <a:rPr lang="en-GB" dirty="0"/>
              <a:t> (hotspots, </a:t>
            </a:r>
            <a:r>
              <a:rPr lang="en-GB" dirty="0" err="1"/>
              <a:t>atmosfera</a:t>
            </a:r>
            <a:r>
              <a:rPr lang="en-GB" dirty="0"/>
              <a:t> </a:t>
            </a:r>
            <a:r>
              <a:rPr lang="en-GB" dirty="0" err="1"/>
              <a:t>già</a:t>
            </a:r>
            <a:r>
              <a:rPr lang="en-GB" dirty="0"/>
              <a:t> </a:t>
            </a:r>
            <a:r>
              <a:rPr lang="en-GB" dirty="0" err="1"/>
              <a:t>precedentemente</a:t>
            </a:r>
            <a:r>
              <a:rPr lang="en-GB" dirty="0"/>
              <a:t> vista in </a:t>
            </a:r>
            <a:r>
              <a:rPr lang="en-GB" dirty="0" err="1"/>
              <a:t>altre</a:t>
            </a:r>
            <a:r>
              <a:rPr lang="en-GB" dirty="0"/>
              <a:t> </a:t>
            </a:r>
            <a:r>
              <a:rPr lang="en-GB" dirty="0" err="1"/>
              <a:t>osservazioni</a:t>
            </a:r>
            <a:r>
              <a:rPr lang="en-GB" dirty="0"/>
              <a:t>). </a:t>
            </a:r>
            <a:r>
              <a:rPr lang="en-GB" dirty="0" err="1"/>
              <a:t>Assorbimento</a:t>
            </a:r>
            <a:r>
              <a:rPr lang="en-GB" dirty="0"/>
              <a:t> doppler </a:t>
            </a:r>
            <a:r>
              <a:rPr lang="en-GB" dirty="0" err="1"/>
              <a:t>shiftato</a:t>
            </a:r>
            <a:r>
              <a:rPr lang="en-GB" dirty="0"/>
              <a:t> </a:t>
            </a:r>
            <a:r>
              <a:rPr lang="en-GB" dirty="0" err="1"/>
              <a:t>si</a:t>
            </a:r>
            <a:r>
              <a:rPr lang="en-GB" dirty="0"/>
              <a:t> </a:t>
            </a:r>
            <a:r>
              <a:rPr lang="en-GB" dirty="0" err="1"/>
              <a:t>puo</a:t>
            </a:r>
            <a:r>
              <a:rPr lang="en-GB" dirty="0"/>
              <a:t> </a:t>
            </a:r>
            <a:r>
              <a:rPr lang="en-GB" dirty="0" err="1"/>
              <a:t>vedere</a:t>
            </a:r>
            <a:r>
              <a:rPr lang="en-GB" dirty="0"/>
              <a:t> solo ad </a:t>
            </a:r>
            <a:r>
              <a:rPr lang="en-GB" dirty="0" err="1"/>
              <a:t>alte</a:t>
            </a:r>
            <a:r>
              <a:rPr lang="en-GB" dirty="0"/>
              <a:t> </a:t>
            </a:r>
            <a:r>
              <a:rPr lang="en-GB" dirty="0" err="1"/>
              <a:t>inclinazioni</a:t>
            </a:r>
            <a:r>
              <a:rPr lang="en-GB" dirty="0"/>
              <a:t>.</a:t>
            </a:r>
          </a:p>
          <a:p>
            <a:r>
              <a:rPr lang="en-GB" dirty="0" err="1"/>
              <a:t>Riquadro</a:t>
            </a:r>
            <a:r>
              <a:rPr lang="en-GB" dirty="0"/>
              <a:t> in rosso, </a:t>
            </a:r>
            <a:r>
              <a:rPr lang="en-GB" dirty="0" err="1"/>
              <a:t>scrivere</a:t>
            </a:r>
            <a:r>
              <a:rPr lang="en-GB" dirty="0"/>
              <a:t> “</a:t>
            </a:r>
            <a:r>
              <a:rPr lang="en-GB" dirty="0" err="1"/>
              <a:t>righe</a:t>
            </a:r>
            <a:r>
              <a:rPr lang="en-GB" dirty="0"/>
              <a:t> strette”. Dire di </a:t>
            </a:r>
            <a:r>
              <a:rPr lang="en-GB" dirty="0" err="1"/>
              <a:t>più</a:t>
            </a:r>
            <a:r>
              <a:rPr lang="en-GB" dirty="0"/>
              <a:t> sul </a:t>
            </a:r>
            <a:r>
              <a:rPr lang="en-GB" dirty="0" err="1"/>
              <a:t>modello</a:t>
            </a:r>
            <a:r>
              <a:rPr lang="en-GB" dirty="0"/>
              <a:t>. </a:t>
            </a:r>
            <a:r>
              <a:rPr lang="en-GB" dirty="0" err="1"/>
              <a:t>Atmosfera</a:t>
            </a:r>
            <a:r>
              <a:rPr lang="en-GB" dirty="0"/>
              <a:t> </a:t>
            </a:r>
            <a:r>
              <a:rPr lang="en-GB" dirty="0" err="1"/>
              <a:t>disuniforme</a:t>
            </a:r>
            <a:r>
              <a:rPr lang="en-GB" dirty="0"/>
              <a:t>, </a:t>
            </a:r>
            <a:r>
              <a:rPr lang="en-GB" dirty="0" err="1"/>
              <a:t>densità</a:t>
            </a:r>
            <a:r>
              <a:rPr lang="en-GB" dirty="0"/>
              <a:t> </a:t>
            </a:r>
            <a:r>
              <a:rPr lang="en-GB" dirty="0" err="1"/>
              <a:t>diversa</a:t>
            </a:r>
            <a:r>
              <a:rPr lang="en-GB" dirty="0"/>
              <a:t>. Clumps </a:t>
            </a:r>
            <a:r>
              <a:rPr lang="en-GB" dirty="0" err="1"/>
              <a:t>sono</a:t>
            </a:r>
            <a:r>
              <a:rPr lang="en-GB" dirty="0"/>
              <a:t> </a:t>
            </a:r>
            <a:r>
              <a:rPr lang="en-GB" dirty="0" err="1"/>
              <a:t>regioni</a:t>
            </a:r>
            <a:r>
              <a:rPr lang="en-GB" dirty="0"/>
              <a:t> a </a:t>
            </a:r>
            <a:r>
              <a:rPr lang="en-GB" dirty="0" err="1"/>
              <a:t>più</a:t>
            </a:r>
            <a:r>
              <a:rPr lang="en-GB" dirty="0"/>
              <a:t> </a:t>
            </a:r>
            <a:r>
              <a:rPr lang="en-GB" dirty="0" err="1"/>
              <a:t>alta</a:t>
            </a:r>
            <a:r>
              <a:rPr lang="en-GB" dirty="0"/>
              <a:t> </a:t>
            </a:r>
            <a:r>
              <a:rPr lang="en-GB" dirty="0" err="1"/>
              <a:t>densità</a:t>
            </a:r>
            <a:r>
              <a:rPr lang="en-GB" dirty="0"/>
              <a:t>, </a:t>
            </a:r>
            <a:r>
              <a:rPr lang="en-GB" dirty="0" err="1"/>
              <a:t>dovuta</a:t>
            </a:r>
            <a:r>
              <a:rPr lang="en-GB" dirty="0"/>
              <a:t> a </a:t>
            </a:r>
            <a:r>
              <a:rPr lang="en-GB" dirty="0" err="1"/>
              <a:t>materiale</a:t>
            </a:r>
            <a:r>
              <a:rPr lang="en-GB" dirty="0"/>
              <a:t> </a:t>
            </a:r>
            <a:r>
              <a:rPr lang="en-GB" dirty="0" err="1"/>
              <a:t>che</a:t>
            </a:r>
            <a:r>
              <a:rPr lang="en-GB" dirty="0"/>
              <a:t> cade </a:t>
            </a:r>
            <a:r>
              <a:rPr lang="en-GB" dirty="0" err="1"/>
              <a:t>sul</a:t>
            </a:r>
            <a:r>
              <a:rPr lang="en-GB" dirty="0"/>
              <a:t> disco. Redshift in </a:t>
            </a:r>
            <a:r>
              <a:rPr lang="en-GB" dirty="0" err="1"/>
              <a:t>assorbimento</a:t>
            </a:r>
            <a:r>
              <a:rPr lang="en-GB" dirty="0"/>
              <a:t> è </a:t>
            </a:r>
            <a:r>
              <a:rPr lang="en-GB" dirty="0" err="1"/>
              <a:t>dovuto</a:t>
            </a:r>
            <a:r>
              <a:rPr lang="en-GB" dirty="0"/>
              <a:t> a </a:t>
            </a:r>
            <a:r>
              <a:rPr lang="en-GB" dirty="0" err="1"/>
              <a:t>materiale</a:t>
            </a:r>
            <a:r>
              <a:rPr lang="en-GB" dirty="0"/>
              <a:t> che </a:t>
            </a:r>
            <a:r>
              <a:rPr lang="en-GB" dirty="0" err="1"/>
              <a:t>assorbe</a:t>
            </a:r>
            <a:r>
              <a:rPr lang="en-GB" dirty="0"/>
              <a:t> si </a:t>
            </a:r>
            <a:r>
              <a:rPr lang="en-GB" dirty="0" err="1"/>
              <a:t>muove</a:t>
            </a:r>
            <a:r>
              <a:rPr lang="en-GB" dirty="0"/>
              <a:t> away from me (</a:t>
            </a:r>
            <a:r>
              <a:rPr lang="en-GB" dirty="0" err="1"/>
              <a:t>insegue</a:t>
            </a:r>
            <a:r>
              <a:rPr lang="en-GB" dirty="0"/>
              <a:t> il disco).</a:t>
            </a:r>
          </a:p>
          <a:p>
            <a:endParaRPr lang="en-GB" dirty="0"/>
          </a:p>
          <a:p>
            <a:r>
              <a:rPr lang="en-GB" dirty="0"/>
              <a:t>Lo </a:t>
            </a:r>
            <a:r>
              <a:rPr lang="en-GB" dirty="0" err="1"/>
              <a:t>spostamento</a:t>
            </a:r>
            <a:r>
              <a:rPr lang="en-GB" dirty="0"/>
              <a:t> della </a:t>
            </a:r>
            <a:r>
              <a:rPr lang="en-GB" dirty="0" err="1"/>
              <a:t>riga</a:t>
            </a:r>
            <a:r>
              <a:rPr lang="en-GB" dirty="0"/>
              <a:t> in </a:t>
            </a:r>
            <a:r>
              <a:rPr lang="en-GB" dirty="0" err="1"/>
              <a:t>assorbimento</a:t>
            </a:r>
            <a:r>
              <a:rPr lang="en-GB" dirty="0"/>
              <a:t> è </a:t>
            </a:r>
            <a:r>
              <a:rPr lang="en-GB" dirty="0" err="1"/>
              <a:t>dovuto</a:t>
            </a:r>
            <a:r>
              <a:rPr lang="en-GB" dirty="0"/>
              <a:t> a doppler shift</a:t>
            </a:r>
          </a:p>
          <a:p>
            <a:r>
              <a:rPr lang="en-GB" dirty="0" err="1"/>
              <a:t>Osservatore</a:t>
            </a:r>
            <a:r>
              <a:rPr lang="en-GB" dirty="0"/>
              <a:t> </a:t>
            </a:r>
            <a:r>
              <a:rPr lang="en-GB" dirty="0" err="1"/>
              <a:t>all’Altezza</a:t>
            </a:r>
            <a:r>
              <a:rPr lang="en-GB" dirty="0"/>
              <a:t> </a:t>
            </a:r>
            <a:r>
              <a:rPr lang="en-GB" dirty="0" err="1"/>
              <a:t>dei</a:t>
            </a:r>
            <a:r>
              <a:rPr lang="en-GB" dirty="0"/>
              <a:t> clumps </a:t>
            </a:r>
            <a:r>
              <a:rPr lang="en-GB" dirty="0" err="1"/>
              <a:t>seguendo</a:t>
            </a:r>
            <a:r>
              <a:rPr lang="en-GB" dirty="0"/>
              <a:t> </a:t>
            </a:r>
          </a:p>
          <a:p>
            <a:endParaRPr lang="en-GB" dirty="0"/>
          </a:p>
          <a:p>
            <a:r>
              <a:rPr lang="en-GB" dirty="0"/>
              <a:t>Maybe here the fit with the broad absorption and that of a quite P-</a:t>
            </a:r>
            <a:r>
              <a:rPr lang="en-GB" dirty="0" err="1"/>
              <a:t>Cygni</a:t>
            </a:r>
            <a:r>
              <a:rPr lang="en-GB" dirty="0"/>
              <a:t>.</a:t>
            </a:r>
          </a:p>
          <a:p>
            <a:r>
              <a:rPr lang="en-GB" dirty="0"/>
              <a:t>By looking at these fits we cannot for sure go to one or another explication, the Test chi Quadro can’t tell anything. Moreover if we think at the physical meaning, by looking at only one spectrum we could say it’s a P-</a:t>
            </a:r>
            <a:r>
              <a:rPr lang="en-GB" dirty="0" err="1"/>
              <a:t>cygni</a:t>
            </a:r>
            <a:r>
              <a:rPr lang="en-GB" dirty="0"/>
              <a:t> profile. But then considering the all spectra, and also that in some of the spectra the particular feature seems to disappear and instead a broad absorption appear. The best explanation would be then that this is caused by the presence of the atmosphere around the accretion disc, as </a:t>
            </a:r>
            <a:r>
              <a:rPr lang="en-GB" dirty="0" err="1"/>
              <a:t>Dubus</a:t>
            </a:r>
            <a:r>
              <a:rPr lang="en-GB" dirty="0"/>
              <a:t> et al. say in their paper.</a:t>
            </a:r>
          </a:p>
        </p:txBody>
      </p:sp>
      <p:sp>
        <p:nvSpPr>
          <p:cNvPr id="4" name="Slide Number Placeholder 3"/>
          <p:cNvSpPr>
            <a:spLocks noGrp="1"/>
          </p:cNvSpPr>
          <p:nvPr>
            <p:ph type="sldNum" sz="quarter" idx="5"/>
          </p:nvPr>
        </p:nvSpPr>
        <p:spPr/>
        <p:txBody>
          <a:bodyPr/>
          <a:lstStyle/>
          <a:p>
            <a:fld id="{D5939589-3E79-4C82-AA4A-FE78234FAA59}" type="slidenum">
              <a:rPr lang="en-US" smtClean="0"/>
              <a:t>9</a:t>
            </a:fld>
            <a:endParaRPr lang="en-US" dirty="0"/>
          </a:p>
        </p:txBody>
      </p:sp>
    </p:spTree>
    <p:extLst>
      <p:ext uri="{BB962C8B-B14F-4D97-AF65-F5344CB8AC3E}">
        <p14:creationId xmlns:p14="http://schemas.microsoft.com/office/powerpoint/2010/main" val="4261582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F4E480B-94D6-46F9-A2B6-B98D311FDC19}"/>
              </a:ext>
            </a:extLst>
          </p:cNvPr>
          <p:cNvGrpSpPr/>
          <p:nvPr/>
        </p:nvGrpSpPr>
        <p:grpSpPr>
          <a:xfrm>
            <a:off x="0" y="0"/>
            <a:ext cx="12191999" cy="6861600"/>
            <a:chOff x="1" y="0"/>
            <a:chExt cx="12191999" cy="6861600"/>
          </a:xfrm>
        </p:grpSpPr>
        <p:sp>
          <p:nvSpPr>
            <p:cNvPr id="10" name="Rectangle 9">
              <a:extLst>
                <a:ext uri="{FF2B5EF4-FFF2-40B4-BE49-F238E27FC236}">
                  <a16:creationId xmlns:a16="http://schemas.microsoft.com/office/drawing/2014/main" id="{07183CDE-91A1-40C3-8E80-66F89E1C2D53}"/>
                </a:ext>
              </a:extLst>
            </p:cNvPr>
            <p:cNvSpPr>
              <a:spLocks noChangeAspect="1"/>
            </p:cNvSpPr>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1" name="Oval 10">
              <a:extLst>
                <a:ext uri="{FF2B5EF4-FFF2-40B4-BE49-F238E27FC236}">
                  <a16:creationId xmlns:a16="http://schemas.microsoft.com/office/drawing/2014/main" id="{A6756515-F9AA-46BD-8DD2-AA15BA492AC0}"/>
                </a:ext>
              </a:extLst>
            </p:cNvPr>
            <p:cNvSpPr>
              <a:spLocks noChangeAspect="1"/>
            </p:cNvSpPr>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Oval 11">
              <a:extLst>
                <a:ext uri="{FF2B5EF4-FFF2-40B4-BE49-F238E27FC236}">
                  <a16:creationId xmlns:a16="http://schemas.microsoft.com/office/drawing/2014/main" id="{ABA365E2-8B71-408B-9092-0104216AC7AC}"/>
                </a:ext>
              </a:extLst>
            </p:cNvPr>
            <p:cNvSpPr>
              <a:spLocks noChangeAspect="1"/>
            </p:cNvSpPr>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13" name="Group 12">
              <a:extLst>
                <a:ext uri="{FF2B5EF4-FFF2-40B4-BE49-F238E27FC236}">
                  <a16:creationId xmlns:a16="http://schemas.microsoft.com/office/drawing/2014/main" id="{BEDB8D7A-1BF6-4CDB-B93A-7736955F5043}"/>
                </a:ext>
              </a:extLst>
            </p:cNvPr>
            <p:cNvGrpSpPr>
              <a:grpSpLocks noChangeAspect="1"/>
            </p:cNvGrpSpPr>
            <p:nvPr/>
          </p:nvGrpSpPr>
          <p:grpSpPr>
            <a:xfrm>
              <a:off x="690092" y="0"/>
              <a:ext cx="10800000" cy="6858000"/>
              <a:chOff x="2328000" y="0"/>
              <a:chExt cx="2880000" cy="1440000"/>
            </a:xfrm>
          </p:grpSpPr>
          <p:sp>
            <p:nvSpPr>
              <p:cNvPr id="18" name="Rectangle 17">
                <a:extLst>
                  <a:ext uri="{FF2B5EF4-FFF2-40B4-BE49-F238E27FC236}">
                    <a16:creationId xmlns:a16="http://schemas.microsoft.com/office/drawing/2014/main" id="{5AACD774-5167-46C7-8A62-6E2FE4BE9469}"/>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a:extLst>
                  <a:ext uri="{FF2B5EF4-FFF2-40B4-BE49-F238E27FC236}">
                    <a16:creationId xmlns:a16="http://schemas.microsoft.com/office/drawing/2014/main" id="{06E0F2D8-452E-48F9-9912-C47EAEAE1802}"/>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4" name="Group 13">
              <a:extLst>
                <a:ext uri="{FF2B5EF4-FFF2-40B4-BE49-F238E27FC236}">
                  <a16:creationId xmlns:a16="http://schemas.microsoft.com/office/drawing/2014/main" id="{91FBBF95-430B-427C-A6E8-DB899217FC00}"/>
                </a:ext>
              </a:extLst>
            </p:cNvPr>
            <p:cNvGrpSpPr>
              <a:grpSpLocks noChangeAspect="1"/>
            </p:cNvGrpSpPr>
            <p:nvPr/>
          </p:nvGrpSpPr>
          <p:grpSpPr>
            <a:xfrm rot="5400000">
              <a:off x="7048499" y="1714500"/>
              <a:ext cx="6858000" cy="3429000"/>
              <a:chOff x="0" y="0"/>
              <a:chExt cx="2880000" cy="1440000"/>
            </a:xfrm>
          </p:grpSpPr>
          <p:sp>
            <p:nvSpPr>
              <p:cNvPr id="16" name="Rectangle 15">
                <a:extLst>
                  <a:ext uri="{FF2B5EF4-FFF2-40B4-BE49-F238E27FC236}">
                    <a16:creationId xmlns:a16="http://schemas.microsoft.com/office/drawing/2014/main" id="{BEE64698-3ED2-4395-B7FC-65248E437E0A}"/>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 name="Rectangle 16">
                <a:extLst>
                  <a:ext uri="{FF2B5EF4-FFF2-40B4-BE49-F238E27FC236}">
                    <a16:creationId xmlns:a16="http://schemas.microsoft.com/office/drawing/2014/main" id="{FE20B1E1-CE09-4C2A-A3FB-DB8026C54E98}"/>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5" name="Rectangle 14">
              <a:extLst>
                <a:ext uri="{FF2B5EF4-FFF2-40B4-BE49-F238E27FC236}">
                  <a16:creationId xmlns:a16="http://schemas.microsoft.com/office/drawing/2014/main" id="{0CB2405B-A907-48B3-906A-FB3573C0B282}"/>
                </a:ext>
              </a:extLst>
            </p:cNvPr>
            <p:cNvSpPr>
              <a:spLocks noChangeAspect="1"/>
            </p:cNvSpPr>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0" name="Rectangle 19">
            <a:extLst>
              <a:ext uri="{FF2B5EF4-FFF2-40B4-BE49-F238E27FC236}">
                <a16:creationId xmlns:a16="http://schemas.microsoft.com/office/drawing/2014/main" id="{6DC8E2D9-6729-4614-8667-C1016D3182E4}"/>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85CEEBB1-1A1F-4A2C-B805-719CF98F68AB}"/>
              </a:ext>
            </a:extLst>
          </p:cNvPr>
          <p:cNvSpPr>
            <a:spLocks noGrp="1"/>
          </p:cNvSpPr>
          <p:nvPr>
            <p:ph type="ctrTitle"/>
          </p:nvPr>
        </p:nvSpPr>
        <p:spPr>
          <a:xfrm>
            <a:off x="540000" y="540000"/>
            <a:ext cx="11090273" cy="3798000"/>
          </a:xfrm>
        </p:spPr>
        <p:txBody>
          <a:bodyPr anchor="b"/>
          <a:lstStyle>
            <a:lvl1pPr algn="l">
              <a:defRPr sz="8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D6CC87B-ED2D-4303-BD40-E7AF14C03EF1}"/>
              </a:ext>
            </a:extLst>
          </p:cNvPr>
          <p:cNvSpPr>
            <a:spLocks noGrp="1"/>
          </p:cNvSpPr>
          <p:nvPr>
            <p:ph type="subTitle" idx="1"/>
          </p:nvPr>
        </p:nvSpPr>
        <p:spPr>
          <a:xfrm>
            <a:off x="540000" y="4508500"/>
            <a:ext cx="7345362" cy="1800224"/>
          </a:xfrm>
        </p:spPr>
        <p:txBody>
          <a:bodyPr/>
          <a:lstStyle>
            <a:lvl1pPr marL="0" indent="0" algn="l">
              <a:buNone/>
              <a:defRPr sz="16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5D880B4-5679-491C-963F-EC47B048C559}"/>
              </a:ext>
            </a:extLst>
          </p:cNvPr>
          <p:cNvSpPr>
            <a:spLocks noGrp="1"/>
          </p:cNvSpPr>
          <p:nvPr>
            <p:ph type="dt" sz="half" idx="10"/>
          </p:nvPr>
        </p:nvSpPr>
        <p:spPr/>
        <p:txBody>
          <a:bodyPr/>
          <a:lstStyle/>
          <a:p>
            <a:fld id="{7CF0BCE0-945C-4FDF-95A1-2149B1FF5B83}" type="datetimeFigureOut">
              <a:rPr lang="en-US" smtClean="0"/>
              <a:t>5/26/23</a:t>
            </a:fld>
            <a:endParaRPr lang="en-US"/>
          </a:p>
        </p:txBody>
      </p:sp>
      <p:sp>
        <p:nvSpPr>
          <p:cNvPr id="5" name="Footer Placeholder 4">
            <a:extLst>
              <a:ext uri="{FF2B5EF4-FFF2-40B4-BE49-F238E27FC236}">
                <a16:creationId xmlns:a16="http://schemas.microsoft.com/office/drawing/2014/main" id="{01865D6D-3F98-4BE8-A069-B96409902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0CD51D-8E06-4959-88C9-647415079FC1}"/>
              </a:ext>
            </a:extLst>
          </p:cNvPr>
          <p:cNvSpPr>
            <a:spLocks noGrp="1"/>
          </p:cNvSpPr>
          <p:nvPr>
            <p:ph type="sldNum" sz="quarter" idx="12"/>
          </p:nvPr>
        </p:nvSpPr>
        <p:spPr/>
        <p:txBody>
          <a:bodyPr/>
          <a:lstStyle/>
          <a:p>
            <a:fld id="{4CD77608-3819-479B-BB98-C216BA724EFE}" type="slidenum">
              <a:rPr lang="en-US" smtClean="0"/>
              <a:t>‹N›</a:t>
            </a:fld>
            <a:endParaRPr lang="en-US"/>
          </a:p>
        </p:txBody>
      </p:sp>
    </p:spTree>
    <p:extLst>
      <p:ext uri="{BB962C8B-B14F-4D97-AF65-F5344CB8AC3E}">
        <p14:creationId xmlns:p14="http://schemas.microsoft.com/office/powerpoint/2010/main" val="1418145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C461672-F18A-4768-9850-0531FD3720BA}"/>
              </a:ext>
            </a:extLst>
          </p:cNvPr>
          <p:cNvGrpSpPr/>
          <p:nvPr/>
        </p:nvGrpSpPr>
        <p:grpSpPr>
          <a:xfrm rot="10800000">
            <a:off x="5921828" y="2876440"/>
            <a:ext cx="6270171" cy="3981559"/>
            <a:chOff x="0" y="0"/>
            <a:chExt cx="10800000" cy="6858000"/>
          </a:xfrm>
        </p:grpSpPr>
        <p:sp>
          <p:nvSpPr>
            <p:cNvPr id="8" name="Rectangle 7">
              <a:extLst>
                <a:ext uri="{FF2B5EF4-FFF2-40B4-BE49-F238E27FC236}">
                  <a16:creationId xmlns:a16="http://schemas.microsoft.com/office/drawing/2014/main" id="{9FA73898-D78C-45F9-AFC1-2AB16F6725C2}"/>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9" name="Rectangle 8">
              <a:extLst>
                <a:ext uri="{FF2B5EF4-FFF2-40B4-BE49-F238E27FC236}">
                  <a16:creationId xmlns:a16="http://schemas.microsoft.com/office/drawing/2014/main" id="{4FC423E3-700B-43D6-A2CB-F3C871632C20}"/>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0" name="Group 9">
            <a:extLst>
              <a:ext uri="{FF2B5EF4-FFF2-40B4-BE49-F238E27FC236}">
                <a16:creationId xmlns:a16="http://schemas.microsoft.com/office/drawing/2014/main" id="{82F05B2A-1EC7-4131-B899-C7ECB9A502EB}"/>
              </a:ext>
            </a:extLst>
          </p:cNvPr>
          <p:cNvGrpSpPr>
            <a:grpSpLocks noChangeAspect="1"/>
          </p:cNvGrpSpPr>
          <p:nvPr/>
        </p:nvGrpSpPr>
        <p:grpSpPr>
          <a:xfrm flipH="1">
            <a:off x="0" y="-1"/>
            <a:ext cx="9361714" cy="4680857"/>
            <a:chOff x="0" y="0"/>
            <a:chExt cx="2880000" cy="1440000"/>
          </a:xfrm>
        </p:grpSpPr>
        <p:sp>
          <p:nvSpPr>
            <p:cNvPr id="11" name="Rectangle 10">
              <a:extLst>
                <a:ext uri="{FF2B5EF4-FFF2-40B4-BE49-F238E27FC236}">
                  <a16:creationId xmlns:a16="http://schemas.microsoft.com/office/drawing/2014/main" id="{97711D4C-4FFE-4151-B53D-60890F0F5827}"/>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Rectangle 11">
              <a:extLst>
                <a:ext uri="{FF2B5EF4-FFF2-40B4-BE49-F238E27FC236}">
                  <a16:creationId xmlns:a16="http://schemas.microsoft.com/office/drawing/2014/main" id="{F69D6393-413D-4151-BC2C-43161BE4A799}"/>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3" name="Rectangle 12">
            <a:extLst>
              <a:ext uri="{FF2B5EF4-FFF2-40B4-BE49-F238E27FC236}">
                <a16:creationId xmlns:a16="http://schemas.microsoft.com/office/drawing/2014/main" id="{A96370B9-6459-4B05-9A8B-A9E7FA8966CD}"/>
              </a:ext>
            </a:extLst>
          </p:cNvPr>
          <p:cNvSpPr>
            <a:spLocks noChangeAspect="1"/>
          </p:cNvSpPr>
          <p:nvPr/>
        </p:nvSpPr>
        <p:spPr>
          <a:xfrm rot="10800000">
            <a:off x="8430794" y="3096793"/>
            <a:ext cx="3761205" cy="3761205"/>
          </a:xfrm>
          <a:prstGeom prst="rect">
            <a:avLst/>
          </a:prstGeom>
          <a:gradFill flip="none" rotWithShape="1">
            <a:gsLst>
              <a:gs pos="0">
                <a:schemeClr val="accent1">
                  <a:alpha val="4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a:extLst>
              <a:ext uri="{FF2B5EF4-FFF2-40B4-BE49-F238E27FC236}">
                <a16:creationId xmlns:a16="http://schemas.microsoft.com/office/drawing/2014/main" id="{DA3AC0C6-74C3-4E55-AA42-A9F1A4B1B210}"/>
              </a:ext>
            </a:extLst>
          </p:cNvPr>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132C27A4-86D3-4C83-8022-E37A8672A993}"/>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88F1FF59-E1BE-4475-953B-5BF6FBC10C57}"/>
              </a:ext>
            </a:extLst>
          </p:cNvPr>
          <p:cNvSpPr>
            <a:spLocks noGrp="1"/>
          </p:cNvSpPr>
          <p:nvPr>
            <p:ph type="title"/>
          </p:nvPr>
        </p:nvSpPr>
        <p:spPr>
          <a:xfrm>
            <a:off x="540000" y="540000"/>
            <a:ext cx="11090273" cy="1800224"/>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8F1F045-44C5-4165-A640-4E4D33A59580}"/>
              </a:ext>
            </a:extLst>
          </p:cNvPr>
          <p:cNvSpPr>
            <a:spLocks noGrp="1"/>
          </p:cNvSpPr>
          <p:nvPr>
            <p:ph type="body" orient="vert" idx="1"/>
          </p:nvPr>
        </p:nvSpPr>
        <p:spPr>
          <a:xfrm>
            <a:off x="540000" y="2528887"/>
            <a:ext cx="11090276" cy="3779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517047A-D05B-44E9-A240-BDB881C4296A}"/>
              </a:ext>
            </a:extLst>
          </p:cNvPr>
          <p:cNvSpPr>
            <a:spLocks noGrp="1"/>
          </p:cNvSpPr>
          <p:nvPr>
            <p:ph type="dt" sz="half" idx="10"/>
          </p:nvPr>
        </p:nvSpPr>
        <p:spPr/>
        <p:txBody>
          <a:bodyPr/>
          <a:lstStyle/>
          <a:p>
            <a:fld id="{7CF0BCE0-945C-4FDF-95A1-2149B1FF5B83}" type="datetimeFigureOut">
              <a:rPr lang="en-US" smtClean="0"/>
              <a:t>5/26/23</a:t>
            </a:fld>
            <a:endParaRPr lang="en-US"/>
          </a:p>
        </p:txBody>
      </p:sp>
      <p:sp>
        <p:nvSpPr>
          <p:cNvPr id="5" name="Footer Placeholder 4">
            <a:extLst>
              <a:ext uri="{FF2B5EF4-FFF2-40B4-BE49-F238E27FC236}">
                <a16:creationId xmlns:a16="http://schemas.microsoft.com/office/drawing/2014/main" id="{7FDCB2E8-A68D-478D-A728-C9612848C8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7E4F1D-3280-4DB5-B2E0-DA7F10717EB4}"/>
              </a:ext>
            </a:extLst>
          </p:cNvPr>
          <p:cNvSpPr>
            <a:spLocks noGrp="1"/>
          </p:cNvSpPr>
          <p:nvPr>
            <p:ph type="sldNum" sz="quarter" idx="12"/>
          </p:nvPr>
        </p:nvSpPr>
        <p:spPr/>
        <p:txBody>
          <a:bodyPr/>
          <a:lstStyle/>
          <a:p>
            <a:fld id="{4CD77608-3819-479B-BB98-C216BA724EFE}" type="slidenum">
              <a:rPr lang="en-US" smtClean="0"/>
              <a:t>‹N›</a:t>
            </a:fld>
            <a:endParaRPr lang="en-US"/>
          </a:p>
        </p:txBody>
      </p:sp>
    </p:spTree>
    <p:extLst>
      <p:ext uri="{BB962C8B-B14F-4D97-AF65-F5344CB8AC3E}">
        <p14:creationId xmlns:p14="http://schemas.microsoft.com/office/powerpoint/2010/main" val="376208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C627D45-FE54-49FF-A37F-6206993AEFD8}"/>
              </a:ext>
            </a:extLst>
          </p:cNvPr>
          <p:cNvGrpSpPr/>
          <p:nvPr/>
        </p:nvGrpSpPr>
        <p:grpSpPr>
          <a:xfrm>
            <a:off x="0" y="-3"/>
            <a:ext cx="12192000" cy="6858003"/>
            <a:chOff x="0" y="-3"/>
            <a:chExt cx="12192000" cy="6858003"/>
          </a:xfrm>
        </p:grpSpPr>
        <p:sp useBgFill="1">
          <p:nvSpPr>
            <p:cNvPr id="8" name="Rectangle 7">
              <a:extLst>
                <a:ext uri="{FF2B5EF4-FFF2-40B4-BE49-F238E27FC236}">
                  <a16:creationId xmlns:a16="http://schemas.microsoft.com/office/drawing/2014/main" id="{879CEFA6-CCA5-4FEF-B53D-E74B1E67E9C7}"/>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ACFCD768-2100-4B20-87EF-9F92EFBD8FA8}"/>
                </a:ext>
              </a:extLst>
            </p:cNvPr>
            <p:cNvGrpSpPr>
              <a:grpSpLocks noChangeAspect="1"/>
            </p:cNvGrpSpPr>
            <p:nvPr/>
          </p:nvGrpSpPr>
          <p:grpSpPr>
            <a:xfrm>
              <a:off x="672000" y="-3"/>
              <a:ext cx="11520000" cy="5760000"/>
              <a:chOff x="5981700" y="-1"/>
              <a:chExt cx="6042660" cy="3021330"/>
            </a:xfrm>
          </p:grpSpPr>
          <p:sp>
            <p:nvSpPr>
              <p:cNvPr id="16" name="Rectangle 15">
                <a:extLst>
                  <a:ext uri="{FF2B5EF4-FFF2-40B4-BE49-F238E27FC236}">
                    <a16:creationId xmlns:a16="http://schemas.microsoft.com/office/drawing/2014/main" id="{E0D1B599-DFF1-4E00-9EAE-EE32BD7B4860}"/>
                  </a:ext>
                </a:extLst>
              </p:cNvPr>
              <p:cNvSpPr/>
              <p:nvPr/>
            </p:nvSpPr>
            <p:spPr>
              <a:xfrm>
                <a:off x="900303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0FCF7F6-290B-4DE7-BA60-863CBF95C2AF}"/>
                  </a:ext>
                </a:extLst>
              </p:cNvPr>
              <p:cNvSpPr/>
              <p:nvPr/>
            </p:nvSpPr>
            <p:spPr>
              <a:xfrm flipH="1">
                <a:off x="598170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id="{F59358AB-E1C9-402B-9F3F-28B4F50DAC6F}"/>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78C24EC-8C5D-4A7E-9D57-C752E0DC9485}"/>
                </a:ext>
              </a:extLst>
            </p:cNvPr>
            <p:cNvSpPr>
              <a:spLocks noChangeAspect="1"/>
            </p:cNvSpPr>
            <p:nvPr/>
          </p:nvSpPr>
          <p:spPr>
            <a:xfrm>
              <a:off x="0" y="2538000"/>
              <a:ext cx="4320000" cy="4320000"/>
            </a:xfrm>
            <a:prstGeom prst="ellipse">
              <a:avLst/>
            </a:prstGeom>
            <a:solidFill>
              <a:schemeClr val="accent3">
                <a:alpha val="4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E6C0B30A-4855-4424-B3A8-AC110CA8356F}"/>
                </a:ext>
              </a:extLst>
            </p:cNvPr>
            <p:cNvGrpSpPr/>
            <p:nvPr/>
          </p:nvGrpSpPr>
          <p:grpSpPr>
            <a:xfrm rot="10800000">
              <a:off x="1" y="2948940"/>
              <a:ext cx="7818118" cy="3909059"/>
              <a:chOff x="0" y="0"/>
              <a:chExt cx="2880000" cy="1440000"/>
            </a:xfrm>
          </p:grpSpPr>
          <p:sp>
            <p:nvSpPr>
              <p:cNvPr id="14" name="Rectangle 13">
                <a:extLst>
                  <a:ext uri="{FF2B5EF4-FFF2-40B4-BE49-F238E27FC236}">
                    <a16:creationId xmlns:a16="http://schemas.microsoft.com/office/drawing/2014/main" id="{DC119EB9-1A9A-45A4-AE16-9968A70C5C35}"/>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A5B7B85-4DC3-4343-B734-4852DD5DF033}"/>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73F3733E-DBA5-4A25-9315-B7A1A5E7A1FF}"/>
                </a:ext>
              </a:extLst>
            </p:cNvPr>
            <p:cNvSpPr>
              <a:spLocks noChangeAspect="1"/>
            </p:cNvSpPr>
            <p:nvPr/>
          </p:nvSpPr>
          <p:spPr>
            <a:xfrm rot="10800000" flipH="1">
              <a:off x="0" y="521786"/>
              <a:ext cx="6336213" cy="63362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AAB30D07-BE85-45CD-8055-8C57B00E2957}"/>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Vertical Title 1">
            <a:extLst>
              <a:ext uri="{FF2B5EF4-FFF2-40B4-BE49-F238E27FC236}">
                <a16:creationId xmlns:a16="http://schemas.microsoft.com/office/drawing/2014/main" id="{737FFCCA-9DBF-4E0A-BDC6-F7B8F39BD72F}"/>
              </a:ext>
            </a:extLst>
          </p:cNvPr>
          <p:cNvSpPr>
            <a:spLocks noGrp="1"/>
          </p:cNvSpPr>
          <p:nvPr>
            <p:ph type="title" orient="vert"/>
          </p:nvPr>
        </p:nvSpPr>
        <p:spPr>
          <a:xfrm>
            <a:off x="9012238" y="539999"/>
            <a:ext cx="2628900" cy="576872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511F1B23-21CD-4A3B-938B-5502019A13CD}"/>
              </a:ext>
            </a:extLst>
          </p:cNvPr>
          <p:cNvSpPr>
            <a:spLocks noGrp="1"/>
          </p:cNvSpPr>
          <p:nvPr>
            <p:ph type="body" orient="vert" idx="1"/>
          </p:nvPr>
        </p:nvSpPr>
        <p:spPr>
          <a:xfrm>
            <a:off x="550863" y="539999"/>
            <a:ext cx="8245475" cy="57687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9C884-5A98-4C01-BB89-098AC6966496}"/>
              </a:ext>
            </a:extLst>
          </p:cNvPr>
          <p:cNvSpPr>
            <a:spLocks noGrp="1"/>
          </p:cNvSpPr>
          <p:nvPr>
            <p:ph type="dt" sz="half" idx="10"/>
          </p:nvPr>
        </p:nvSpPr>
        <p:spPr/>
        <p:txBody>
          <a:bodyPr/>
          <a:lstStyle/>
          <a:p>
            <a:fld id="{7CF0BCE0-945C-4FDF-95A1-2149B1FF5B83}" type="datetimeFigureOut">
              <a:rPr lang="en-US" smtClean="0"/>
              <a:t>5/26/23</a:t>
            </a:fld>
            <a:endParaRPr lang="en-US"/>
          </a:p>
        </p:txBody>
      </p:sp>
      <p:sp>
        <p:nvSpPr>
          <p:cNvPr id="5" name="Footer Placeholder 4">
            <a:extLst>
              <a:ext uri="{FF2B5EF4-FFF2-40B4-BE49-F238E27FC236}">
                <a16:creationId xmlns:a16="http://schemas.microsoft.com/office/drawing/2014/main" id="{7DF54D22-9CD7-4FC6-9444-21948246C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AECC14-D66C-401A-A0C9-DFCA5533A5C7}"/>
              </a:ext>
            </a:extLst>
          </p:cNvPr>
          <p:cNvSpPr>
            <a:spLocks noGrp="1"/>
          </p:cNvSpPr>
          <p:nvPr>
            <p:ph type="sldNum" sz="quarter" idx="12"/>
          </p:nvPr>
        </p:nvSpPr>
        <p:spPr/>
        <p:txBody>
          <a:bodyPr/>
          <a:lstStyle/>
          <a:p>
            <a:fld id="{4CD77608-3819-479B-BB98-C216BA724EFE}" type="slidenum">
              <a:rPr lang="en-US" smtClean="0"/>
              <a:t>‹N›</a:t>
            </a:fld>
            <a:endParaRPr lang="en-US"/>
          </a:p>
        </p:txBody>
      </p:sp>
    </p:spTree>
    <p:extLst>
      <p:ext uri="{BB962C8B-B14F-4D97-AF65-F5344CB8AC3E}">
        <p14:creationId xmlns:p14="http://schemas.microsoft.com/office/powerpoint/2010/main" val="8532718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34120D15-E48C-4FBE-BB95-24DB36D9F458}"/>
              </a:ext>
            </a:extLst>
          </p:cNvPr>
          <p:cNvSpPr>
            <a:spLocks noGrp="1"/>
          </p:cNvSpPr>
          <p:nvPr>
            <p:ph type="pic" sz="quarter" idx="14"/>
          </p:nvPr>
        </p:nvSpPr>
        <p:spPr>
          <a:xfrm>
            <a:off x="1366432" y="2530058"/>
            <a:ext cx="3707972"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anchor="ctr">
            <a:noAutofit/>
          </a:bodyPr>
          <a:lstStyle>
            <a:lvl1pPr algn="ctr">
              <a:buNone/>
              <a:defRPr sz="1600" b="1">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5202936" y="585216"/>
            <a:ext cx="5833872" cy="2276856"/>
          </a:xfrm>
        </p:spPr>
        <p:txBody>
          <a:bodyPr anchor="b"/>
          <a:lstStyle>
            <a:lvl1pPr algn="r">
              <a:defRPr sz="6000" b="1" cap="all" spc="400" baseline="0">
                <a:solidFill>
                  <a:schemeClr val="bg1"/>
                </a:solidFill>
              </a:defRPr>
            </a:lvl1pPr>
          </a:lstStyle>
          <a:p>
            <a:r>
              <a:rPr lang="en-US" dirty="0"/>
              <a:t>Title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a:xfrm>
            <a:off x="658368" y="201168"/>
            <a:ext cx="2743200" cy="365125"/>
          </a:xfrm>
        </p:spPr>
        <p:txBody>
          <a:bodyPr/>
          <a:lstStyle>
            <a:lvl1pPr>
              <a:defRPr>
                <a:solidFill>
                  <a:schemeClr val="bg1"/>
                </a:solidFill>
              </a:defRPr>
            </a:lvl1pPr>
          </a:lstStyle>
          <a:p>
            <a:r>
              <a:rPr lang="en-US" dirty="0"/>
              <a:t>9/3/20XX</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548640" y="1938528"/>
            <a:ext cx="2788920" cy="365125"/>
          </a:xfrm>
        </p:spPr>
        <p:txBody>
          <a:bodyPr/>
          <a:lstStyle>
            <a:lvl1pPr>
              <a:defRPr>
                <a:solidFill>
                  <a:schemeClr val="bg1"/>
                </a:solidFill>
              </a:defRPr>
            </a:lvl1pPr>
          </a:lstStyle>
          <a:p>
            <a:r>
              <a:rPr lang="en-US" dirty="0"/>
              <a:t>Presentation Title</a:t>
            </a:r>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a:xfrm>
            <a:off x="8610600" y="201168"/>
            <a:ext cx="2743200" cy="365125"/>
          </a:xfrm>
        </p:spPr>
        <p:txBody>
          <a:bodyPr/>
          <a:lstStyle>
            <a:lvl1pPr>
              <a:defRPr>
                <a:solidFill>
                  <a:schemeClr val="bg1"/>
                </a:solidFill>
              </a:defRPr>
            </a:lvl1pPr>
          </a:lstStyle>
          <a:p>
            <a:fld id="{D8DA9DAA-006C-4F4B-980E-E3DF019B24E2}" type="slidenum">
              <a:rPr lang="en-US" smtClean="0"/>
              <a:pPr/>
              <a:t>‹N›</a:t>
            </a:fld>
            <a:endParaRPr lang="en-US" dirty="0"/>
          </a:p>
        </p:txBody>
      </p:sp>
      <p:cxnSp>
        <p:nvCxnSpPr>
          <p:cNvPr id="14" name="Straight Connector 13">
            <a:extLst>
              <a:ext uri="{FF2B5EF4-FFF2-40B4-BE49-F238E27FC236}">
                <a16:creationId xmlns:a16="http://schemas.microsoft.com/office/drawing/2014/main" id="{13AE7F8D-AE68-4A83-BAB5-3A97D473CE3C}"/>
              </a:ext>
            </a:extLst>
          </p:cNvPr>
          <p:cNvCxnSpPr>
            <a:cxnSpLocks/>
          </p:cNvCxnSpPr>
          <p:nvPr userDrawn="1"/>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p:nvPr>
        </p:nvSpPr>
        <p:spPr>
          <a:xfrm>
            <a:off x="5202936" y="3127248"/>
            <a:ext cx="5833872" cy="3118104"/>
          </a:xfrm>
        </p:spPr>
        <p:txBody>
          <a:bodyPr/>
          <a:lstStyle>
            <a:lvl1pPr marL="0" indent="0" algn="r">
              <a:buNone/>
              <a:defRPr sz="1800">
                <a:solidFill>
                  <a:schemeClr val="bg1"/>
                </a:solidFill>
              </a:defRPr>
            </a:lvl1pPr>
          </a:lstStyle>
          <a:p>
            <a:pPr lvl="0"/>
            <a:r>
              <a:rPr lang="en-US"/>
              <a:t>Click to edit Master text styles</a:t>
            </a:r>
          </a:p>
        </p:txBody>
      </p:sp>
      <p:sp>
        <p:nvSpPr>
          <p:cNvPr id="11" name="Graphic 12">
            <a:extLst>
              <a:ext uri="{FF2B5EF4-FFF2-40B4-BE49-F238E27FC236}">
                <a16:creationId xmlns:a16="http://schemas.microsoft.com/office/drawing/2014/main" id="{EA1B6985-3E5A-40F4-9268-D4AB3BBF8C91}"/>
              </a:ext>
            </a:extLst>
          </p:cNvPr>
          <p:cNvSpPr/>
          <p:nvPr userDrawn="1"/>
        </p:nvSpPr>
        <p:spPr>
          <a:xfrm>
            <a:off x="4745394" y="276027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13" name="Graphic 13">
            <a:extLst>
              <a:ext uri="{FF2B5EF4-FFF2-40B4-BE49-F238E27FC236}">
                <a16:creationId xmlns:a16="http://schemas.microsoft.com/office/drawing/2014/main" id="{338BC906-9D03-4280-85E8-21A81BC21D73}"/>
              </a:ext>
            </a:extLst>
          </p:cNvPr>
          <p:cNvSpPr/>
          <p:nvPr userDrawn="1"/>
        </p:nvSpPr>
        <p:spPr>
          <a:xfrm>
            <a:off x="4386614" y="253098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dirty="0"/>
          </a:p>
        </p:txBody>
      </p:sp>
      <p:sp>
        <p:nvSpPr>
          <p:cNvPr id="17" name="Graphic 15">
            <a:extLst>
              <a:ext uri="{FF2B5EF4-FFF2-40B4-BE49-F238E27FC236}">
                <a16:creationId xmlns:a16="http://schemas.microsoft.com/office/drawing/2014/main" id="{C5C06D53-C9F6-47E8-BFE1-B8193A1AED8B}"/>
              </a:ext>
            </a:extLst>
          </p:cNvPr>
          <p:cNvSpPr/>
          <p:nvPr userDrawn="1"/>
        </p:nvSpPr>
        <p:spPr>
          <a:xfrm>
            <a:off x="1669987" y="6031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dirty="0"/>
          </a:p>
        </p:txBody>
      </p:sp>
    </p:spTree>
    <p:extLst>
      <p:ext uri="{BB962C8B-B14F-4D97-AF65-F5344CB8AC3E}">
        <p14:creationId xmlns:p14="http://schemas.microsoft.com/office/powerpoint/2010/main" val="22235674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62FC6D8-DD87-4B93-8491-43C84EE63FE2}"/>
              </a:ext>
            </a:extLst>
          </p:cNvPr>
          <p:cNvSpPr>
            <a:spLocks noGrp="1"/>
          </p:cNvSpPr>
          <p:nvPr>
            <p:ph type="pic" sz="quarter" idx="13"/>
          </p:nvPr>
        </p:nvSpPr>
        <p:spPr>
          <a:xfrm>
            <a:off x="7451965" y="1665520"/>
            <a:ext cx="4266960" cy="4266968"/>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a:xfrm>
            <a:off x="804672" y="1335024"/>
            <a:ext cx="6190488" cy="1179576"/>
          </a:xfrm>
        </p:spPr>
        <p:txBody>
          <a:bodyPr lIns="91440" tIns="45720" rIns="91440" bIns="45720" anchor="b"/>
          <a:lstStyle>
            <a:lvl1pPr>
              <a:defRPr sz="5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a:xfrm>
            <a:off x="850392" y="2825496"/>
            <a:ext cx="6190488" cy="3346704"/>
          </a:xfrm>
        </p:spPr>
        <p:txBody>
          <a:bodyPr/>
          <a:lstStyle>
            <a:lvl1pPr marL="0" indent="0">
              <a:lnSpc>
                <a:spcPct val="110000"/>
              </a:lnSpc>
              <a:buNone/>
              <a:defRPr sz="2000"/>
            </a:lvl1pPr>
            <a:lvl2pPr marL="228600">
              <a:defRPr sz="1800"/>
            </a:lvl2pPr>
            <a:lvl3pPr marL="457200">
              <a:defRPr sz="1600"/>
            </a:lvl3pPr>
            <a:lvl4pPr marL="685800">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lvl1pPr>
              <a:defRPr>
                <a:solidFill>
                  <a:schemeClr val="accent2"/>
                </a:solidFill>
              </a:defRPr>
            </a:lvl1pPr>
          </a:lstStyle>
          <a:p>
            <a:r>
              <a:rPr lang="en-US" dirty="0"/>
              <a:t>9/3/20XX</a:t>
            </a:r>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a:xfrm>
            <a:off x="7964424" y="621792"/>
            <a:ext cx="4114800" cy="365125"/>
          </a:xfrm>
        </p:spPr>
        <p:txBody>
          <a:bodyPr/>
          <a:lstStyle>
            <a:lvl1pPr>
              <a:defRPr baseline="0">
                <a:solidFill>
                  <a:schemeClr val="accent2"/>
                </a:solidFill>
              </a:defRPr>
            </a:lvl1pPr>
          </a:lstStyle>
          <a:p>
            <a:r>
              <a:rPr lang="en-US" dirty="0"/>
              <a:t>Presentation Title</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lvl1pPr>
              <a:defRPr>
                <a:solidFill>
                  <a:schemeClr val="accent2"/>
                </a:solidFill>
              </a:defRPr>
            </a:lvl1pPr>
          </a:lstStyle>
          <a:p>
            <a:fld id="{D8DA9DAA-006C-4F4B-980E-E3DF019B24E2}" type="slidenum">
              <a:rPr lang="en-US" smtClean="0"/>
              <a:pPr/>
              <a:t>‹N›</a:t>
            </a:fld>
            <a:endParaRPr lang="en-US" dirty="0"/>
          </a:p>
        </p:txBody>
      </p:sp>
      <p:cxnSp>
        <p:nvCxnSpPr>
          <p:cNvPr id="9" name="Straight Connector 8">
            <a:extLst>
              <a:ext uri="{FF2B5EF4-FFF2-40B4-BE49-F238E27FC236}">
                <a16:creationId xmlns:a16="http://schemas.microsoft.com/office/drawing/2014/main" id="{FA8B3D0E-ED3F-46FA-AE79-5FEFDE9168E3}"/>
              </a:ext>
            </a:extLst>
          </p:cNvPr>
          <p:cNvCxnSpPr>
            <a:cxnSpLocks/>
          </p:cNvCxnSpPr>
          <p:nvPr userDrawn="1"/>
        </p:nvCxnSpPr>
        <p:spPr>
          <a:xfrm>
            <a:off x="0" y="806470"/>
            <a:ext cx="7903723" cy="0"/>
          </a:xfrm>
          <a:prstGeom prst="line">
            <a:avLst/>
          </a:prstGeom>
          <a:ln w="25400" cap="sq">
            <a:gradFill flip="none" rotWithShape="1">
              <a:gsLst>
                <a:gs pos="0">
                  <a:schemeClr val="accent2"/>
                </a:gs>
                <a:gs pos="100000">
                  <a:schemeClr val="accent4"/>
                </a:gs>
              </a:gsLst>
              <a:lin ang="10800000" scaled="1"/>
              <a:tileRect/>
            </a:gradFill>
            <a:bevel/>
          </a:ln>
        </p:spPr>
        <p:style>
          <a:lnRef idx="1">
            <a:schemeClr val="accent1"/>
          </a:lnRef>
          <a:fillRef idx="0">
            <a:schemeClr val="accent1"/>
          </a:fillRef>
          <a:effectRef idx="0">
            <a:schemeClr val="accent1"/>
          </a:effectRef>
          <a:fontRef idx="minor">
            <a:schemeClr val="tx1"/>
          </a:fontRef>
        </p:style>
      </p:cxnSp>
      <p:sp>
        <p:nvSpPr>
          <p:cNvPr id="17" name="Graphic 10">
            <a:extLst>
              <a:ext uri="{FF2B5EF4-FFF2-40B4-BE49-F238E27FC236}">
                <a16:creationId xmlns:a16="http://schemas.microsoft.com/office/drawing/2014/main" id="{AAD06B87-D9B2-4F94-B734-A8F039A2033F}"/>
              </a:ext>
            </a:extLst>
          </p:cNvPr>
          <p:cNvSpPr/>
          <p:nvPr userDrawn="1"/>
        </p:nvSpPr>
        <p:spPr>
          <a:xfrm>
            <a:off x="11281590" y="2070656"/>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
        <p:nvSpPr>
          <p:cNvPr id="19" name="Graphic 11">
            <a:extLst>
              <a:ext uri="{FF2B5EF4-FFF2-40B4-BE49-F238E27FC236}">
                <a16:creationId xmlns:a16="http://schemas.microsoft.com/office/drawing/2014/main" id="{BB13A13C-36EA-4B13-9175-C5FE95B34D33}"/>
              </a:ext>
            </a:extLst>
          </p:cNvPr>
          <p:cNvSpPr/>
          <p:nvPr userDrawn="1"/>
        </p:nvSpPr>
        <p:spPr>
          <a:xfrm>
            <a:off x="10969280" y="178001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Tree>
    <p:extLst>
      <p:ext uri="{BB962C8B-B14F-4D97-AF65-F5344CB8AC3E}">
        <p14:creationId xmlns:p14="http://schemas.microsoft.com/office/powerpoint/2010/main" val="35364940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4E1C3C78-D33B-476F-9D8B-4C0515B47F3B}" type="datetimeFigureOut">
              <a:rPr lang="it-IT" smtClean="0"/>
              <a:t>26/05/23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1CABB93-87BE-452C-881C-EEE3F304E5C0}" type="slidenum">
              <a:rPr lang="it-IT" smtClean="0"/>
              <a:t>‹N›</a:t>
            </a:fld>
            <a:endParaRPr lang="it-IT"/>
          </a:p>
        </p:txBody>
      </p:sp>
    </p:spTree>
    <p:extLst>
      <p:ext uri="{BB962C8B-B14F-4D97-AF65-F5344CB8AC3E}">
        <p14:creationId xmlns:p14="http://schemas.microsoft.com/office/powerpoint/2010/main" val="27519004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4E1C3C78-D33B-476F-9D8B-4C0515B47F3B}" type="datetimeFigureOut">
              <a:rPr lang="it-IT" smtClean="0"/>
              <a:t>26/05/23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1CABB93-87BE-452C-881C-EEE3F304E5C0}" type="slidenum">
              <a:rPr lang="it-IT" smtClean="0"/>
              <a:t>‹N›</a:t>
            </a:fld>
            <a:endParaRPr lang="it-IT"/>
          </a:p>
        </p:txBody>
      </p:sp>
    </p:spTree>
    <p:extLst>
      <p:ext uri="{BB962C8B-B14F-4D97-AF65-F5344CB8AC3E}">
        <p14:creationId xmlns:p14="http://schemas.microsoft.com/office/powerpoint/2010/main" val="30634373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fld id="{4E1C3C78-D33B-476F-9D8B-4C0515B47F3B}" type="datetimeFigureOut">
              <a:rPr lang="it-IT" smtClean="0"/>
              <a:t>26/05/23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1CABB93-87BE-452C-881C-EEE3F304E5C0}" type="slidenum">
              <a:rPr lang="it-IT" smtClean="0"/>
              <a:t>‹N›</a:t>
            </a:fld>
            <a:endParaRPr lang="it-IT"/>
          </a:p>
        </p:txBody>
      </p:sp>
    </p:spTree>
    <p:extLst>
      <p:ext uri="{BB962C8B-B14F-4D97-AF65-F5344CB8AC3E}">
        <p14:creationId xmlns:p14="http://schemas.microsoft.com/office/powerpoint/2010/main" val="38039044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4E1C3C78-D33B-476F-9D8B-4C0515B47F3B}" type="datetimeFigureOut">
              <a:rPr lang="it-IT" smtClean="0"/>
              <a:t>26/05/23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1CABB93-87BE-452C-881C-EEE3F304E5C0}" type="slidenum">
              <a:rPr lang="it-IT" smtClean="0"/>
              <a:t>‹N›</a:t>
            </a:fld>
            <a:endParaRPr lang="it-IT"/>
          </a:p>
        </p:txBody>
      </p:sp>
    </p:spTree>
    <p:extLst>
      <p:ext uri="{BB962C8B-B14F-4D97-AF65-F5344CB8AC3E}">
        <p14:creationId xmlns:p14="http://schemas.microsoft.com/office/powerpoint/2010/main" val="606598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4E1C3C78-D33B-476F-9D8B-4C0515B47F3B}" type="datetimeFigureOut">
              <a:rPr lang="it-IT" smtClean="0"/>
              <a:t>26/05/23</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81CABB93-87BE-452C-881C-EEE3F304E5C0}" type="slidenum">
              <a:rPr lang="it-IT" smtClean="0"/>
              <a:t>‹N›</a:t>
            </a:fld>
            <a:endParaRPr lang="it-IT"/>
          </a:p>
        </p:txBody>
      </p:sp>
    </p:spTree>
    <p:extLst>
      <p:ext uri="{BB962C8B-B14F-4D97-AF65-F5344CB8AC3E}">
        <p14:creationId xmlns:p14="http://schemas.microsoft.com/office/powerpoint/2010/main" val="18327961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4E1C3C78-D33B-476F-9D8B-4C0515B47F3B}" type="datetimeFigureOut">
              <a:rPr lang="it-IT" smtClean="0"/>
              <a:t>26/05/23</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81CABB93-87BE-452C-881C-EEE3F304E5C0}" type="slidenum">
              <a:rPr lang="it-IT" smtClean="0"/>
              <a:t>‹N›</a:t>
            </a:fld>
            <a:endParaRPr lang="it-IT"/>
          </a:p>
        </p:txBody>
      </p:sp>
    </p:spTree>
    <p:extLst>
      <p:ext uri="{BB962C8B-B14F-4D97-AF65-F5344CB8AC3E}">
        <p14:creationId xmlns:p14="http://schemas.microsoft.com/office/powerpoint/2010/main" val="45448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67416F32-9D98-4340-82E8-E90CE00AD2AC}"/>
              </a:ext>
            </a:extLst>
          </p:cNvPr>
          <p:cNvGrpSpPr/>
          <p:nvPr/>
        </p:nvGrpSpPr>
        <p:grpSpPr>
          <a:xfrm flipV="1">
            <a:off x="0" y="-1"/>
            <a:ext cx="12191999" cy="6861601"/>
            <a:chOff x="0" y="-1"/>
            <a:chExt cx="12191999" cy="6861601"/>
          </a:xfrm>
        </p:grpSpPr>
        <p:sp>
          <p:nvSpPr>
            <p:cNvPr id="20" name="Rectangle 19">
              <a:extLst>
                <a:ext uri="{FF2B5EF4-FFF2-40B4-BE49-F238E27FC236}">
                  <a16:creationId xmlns:a16="http://schemas.microsoft.com/office/drawing/2014/main" id="{66375AB4-82BB-418F-A50F-6180F68724A4}"/>
                </a:ext>
              </a:extLst>
            </p:cNvPr>
            <p:cNvSpPr>
              <a:spLocks noChangeAspect="1"/>
            </p:cNvSpPr>
            <p:nvPr/>
          </p:nvSpPr>
          <p:spPr>
            <a:xfrm>
              <a:off x="0" y="0"/>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1" name="Oval 20">
              <a:extLst>
                <a:ext uri="{FF2B5EF4-FFF2-40B4-BE49-F238E27FC236}">
                  <a16:creationId xmlns:a16="http://schemas.microsoft.com/office/drawing/2014/main" id="{3FDD54B2-4A3F-4BFE-8FF0-82CA73F4AE8F}"/>
                </a:ext>
              </a:extLst>
            </p:cNvPr>
            <p:cNvSpPr>
              <a:spLocks noChangeAspect="1"/>
            </p:cNvSpPr>
            <p:nvPr/>
          </p:nvSpPr>
          <p:spPr>
            <a:xfrm>
              <a:off x="5750280" y="2148106"/>
              <a:ext cx="4320000" cy="4320000"/>
            </a:xfrm>
            <a:prstGeom prst="ellipse">
              <a:avLst/>
            </a:prstGeom>
            <a:solidFill>
              <a:schemeClr val="accent3">
                <a:alpha val="6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2" name="Oval 21">
              <a:extLst>
                <a:ext uri="{FF2B5EF4-FFF2-40B4-BE49-F238E27FC236}">
                  <a16:creationId xmlns:a16="http://schemas.microsoft.com/office/drawing/2014/main" id="{30876F96-77AB-4E72-B1D2-FA45F4E3C04D}"/>
                </a:ext>
              </a:extLst>
            </p:cNvPr>
            <p:cNvSpPr>
              <a:spLocks noChangeAspect="1"/>
            </p:cNvSpPr>
            <p:nvPr/>
          </p:nvSpPr>
          <p:spPr>
            <a:xfrm>
              <a:off x="0" y="0"/>
              <a:ext cx="6347046" cy="6347046"/>
            </a:xfrm>
            <a:prstGeom prst="ellipse">
              <a:avLst/>
            </a:prstGeom>
            <a:solidFill>
              <a:schemeClr val="accent3">
                <a:alpha val="2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23" name="Group 22">
              <a:extLst>
                <a:ext uri="{FF2B5EF4-FFF2-40B4-BE49-F238E27FC236}">
                  <a16:creationId xmlns:a16="http://schemas.microsoft.com/office/drawing/2014/main" id="{BB08A2E9-6518-449E-940B-8518A1D850BB}"/>
                </a:ext>
              </a:extLst>
            </p:cNvPr>
            <p:cNvGrpSpPr>
              <a:grpSpLocks noChangeAspect="1"/>
            </p:cNvGrpSpPr>
            <p:nvPr/>
          </p:nvGrpSpPr>
          <p:grpSpPr>
            <a:xfrm rot="10800000">
              <a:off x="0" y="-1"/>
              <a:ext cx="10800000" cy="6858000"/>
              <a:chOff x="2328000" y="0"/>
              <a:chExt cx="2880000" cy="1440000"/>
            </a:xfrm>
          </p:grpSpPr>
          <p:sp>
            <p:nvSpPr>
              <p:cNvPr id="28" name="Rectangle 27">
                <a:extLst>
                  <a:ext uri="{FF2B5EF4-FFF2-40B4-BE49-F238E27FC236}">
                    <a16:creationId xmlns:a16="http://schemas.microsoft.com/office/drawing/2014/main" id="{60A86BE0-76B3-4EA0-BA2D-05266013A814}"/>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9" name="Rectangle 28">
                <a:extLst>
                  <a:ext uri="{FF2B5EF4-FFF2-40B4-BE49-F238E27FC236}">
                    <a16:creationId xmlns:a16="http://schemas.microsoft.com/office/drawing/2014/main" id="{6BA13564-810C-4398-AA63-67B020811FCB}"/>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5" name="Rectangle 24">
              <a:extLst>
                <a:ext uri="{FF2B5EF4-FFF2-40B4-BE49-F238E27FC236}">
                  <a16:creationId xmlns:a16="http://schemas.microsoft.com/office/drawing/2014/main" id="{3555E1EF-6216-47FA-BBCA-7C0C8C2DAB8C}"/>
                </a:ext>
              </a:extLst>
            </p:cNvPr>
            <p:cNvSpPr>
              <a:spLocks noChangeAspect="1"/>
            </p:cNvSpPr>
            <p:nvPr/>
          </p:nvSpPr>
          <p:spPr>
            <a:xfrm rot="10800000">
              <a:off x="5602286" y="271887"/>
              <a:ext cx="6589713" cy="6589713"/>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32" name="Rectangle 31">
            <a:extLst>
              <a:ext uri="{FF2B5EF4-FFF2-40B4-BE49-F238E27FC236}">
                <a16:creationId xmlns:a16="http://schemas.microsoft.com/office/drawing/2014/main" id="{D8D85657-6A77-4466-887F-EE948B9CD2B2}"/>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C5D35498-B0C3-40BD-9407-6D0C0587E52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492F85E-0893-4D8C-816A-5193CC6DC9C0}"/>
              </a:ext>
            </a:extLst>
          </p:cNvPr>
          <p:cNvSpPr>
            <a:spLocks noGrp="1"/>
          </p:cNvSpPr>
          <p:nvPr>
            <p:ph idx="1"/>
          </p:nvPr>
        </p:nvSpPr>
        <p:spPr/>
        <p:txBody>
          <a:bodyPr/>
          <a:lstStyle>
            <a:lvl1pPr marL="270000">
              <a:defRPr/>
            </a:lvl1pPr>
            <a:lvl2pP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5D46A9C-9655-49F5-85B3-A8A37F4F5A8F}"/>
              </a:ext>
            </a:extLst>
          </p:cNvPr>
          <p:cNvSpPr>
            <a:spLocks noGrp="1"/>
          </p:cNvSpPr>
          <p:nvPr>
            <p:ph type="dt" sz="half" idx="10"/>
          </p:nvPr>
        </p:nvSpPr>
        <p:spPr/>
        <p:txBody>
          <a:bodyPr/>
          <a:lstStyle/>
          <a:p>
            <a:fld id="{7CF0BCE0-945C-4FDF-95A1-2149B1FF5B83}" type="datetimeFigureOut">
              <a:rPr lang="en-US" smtClean="0"/>
              <a:t>5/26/23</a:t>
            </a:fld>
            <a:endParaRPr lang="en-US"/>
          </a:p>
        </p:txBody>
      </p:sp>
      <p:sp>
        <p:nvSpPr>
          <p:cNvPr id="5" name="Footer Placeholder 4">
            <a:extLst>
              <a:ext uri="{FF2B5EF4-FFF2-40B4-BE49-F238E27FC236}">
                <a16:creationId xmlns:a16="http://schemas.microsoft.com/office/drawing/2014/main" id="{72EF896C-71D7-487F-A1B9-CBBE6DF4D6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8228E8-7B8A-4153-BEB2-BD5A69F25131}"/>
              </a:ext>
            </a:extLst>
          </p:cNvPr>
          <p:cNvSpPr>
            <a:spLocks noGrp="1"/>
          </p:cNvSpPr>
          <p:nvPr>
            <p:ph type="sldNum" sz="quarter" idx="12"/>
          </p:nvPr>
        </p:nvSpPr>
        <p:spPr/>
        <p:txBody>
          <a:bodyPr/>
          <a:lstStyle/>
          <a:p>
            <a:fld id="{4CD77608-3819-479B-BB98-C216BA724EFE}" type="slidenum">
              <a:rPr lang="en-US" smtClean="0"/>
              <a:t>‹N›</a:t>
            </a:fld>
            <a:endParaRPr lang="en-US"/>
          </a:p>
        </p:txBody>
      </p:sp>
    </p:spTree>
    <p:extLst>
      <p:ext uri="{BB962C8B-B14F-4D97-AF65-F5344CB8AC3E}">
        <p14:creationId xmlns:p14="http://schemas.microsoft.com/office/powerpoint/2010/main" val="11344692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E1C3C78-D33B-476F-9D8B-4C0515B47F3B}" type="datetimeFigureOut">
              <a:rPr lang="it-IT" smtClean="0"/>
              <a:t>26/05/23</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81CABB93-87BE-452C-881C-EEE3F304E5C0}" type="slidenum">
              <a:rPr lang="it-IT" smtClean="0"/>
              <a:t>‹N›</a:t>
            </a:fld>
            <a:endParaRPr lang="it-IT"/>
          </a:p>
        </p:txBody>
      </p:sp>
    </p:spTree>
    <p:extLst>
      <p:ext uri="{BB962C8B-B14F-4D97-AF65-F5344CB8AC3E}">
        <p14:creationId xmlns:p14="http://schemas.microsoft.com/office/powerpoint/2010/main" val="4972010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4E1C3C78-D33B-476F-9D8B-4C0515B47F3B}" type="datetimeFigureOut">
              <a:rPr lang="it-IT" smtClean="0"/>
              <a:t>26/05/23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1CABB93-87BE-452C-881C-EEE3F304E5C0}" type="slidenum">
              <a:rPr lang="it-IT" smtClean="0"/>
              <a:t>‹N›</a:t>
            </a:fld>
            <a:endParaRPr lang="it-IT"/>
          </a:p>
        </p:txBody>
      </p:sp>
    </p:spTree>
    <p:extLst>
      <p:ext uri="{BB962C8B-B14F-4D97-AF65-F5344CB8AC3E}">
        <p14:creationId xmlns:p14="http://schemas.microsoft.com/office/powerpoint/2010/main" val="4187147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4E1C3C78-D33B-476F-9D8B-4C0515B47F3B}" type="datetimeFigureOut">
              <a:rPr lang="it-IT" smtClean="0"/>
              <a:t>26/05/23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1CABB93-87BE-452C-881C-EEE3F304E5C0}" type="slidenum">
              <a:rPr lang="it-IT" smtClean="0"/>
              <a:t>‹N›</a:t>
            </a:fld>
            <a:endParaRPr lang="it-IT"/>
          </a:p>
        </p:txBody>
      </p:sp>
    </p:spTree>
    <p:extLst>
      <p:ext uri="{BB962C8B-B14F-4D97-AF65-F5344CB8AC3E}">
        <p14:creationId xmlns:p14="http://schemas.microsoft.com/office/powerpoint/2010/main" val="3674234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4E1C3C78-D33B-476F-9D8B-4C0515B47F3B}" type="datetimeFigureOut">
              <a:rPr lang="it-IT" smtClean="0"/>
              <a:t>26/05/23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1CABB93-87BE-452C-881C-EEE3F304E5C0}" type="slidenum">
              <a:rPr lang="it-IT" smtClean="0"/>
              <a:t>‹N›</a:t>
            </a:fld>
            <a:endParaRPr lang="it-IT"/>
          </a:p>
        </p:txBody>
      </p:sp>
    </p:spTree>
    <p:extLst>
      <p:ext uri="{BB962C8B-B14F-4D97-AF65-F5344CB8AC3E}">
        <p14:creationId xmlns:p14="http://schemas.microsoft.com/office/powerpoint/2010/main" val="24504866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4E1C3C78-D33B-476F-9D8B-4C0515B47F3B}" type="datetimeFigureOut">
              <a:rPr lang="it-IT" smtClean="0"/>
              <a:t>26/05/23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1CABB93-87BE-452C-881C-EEE3F304E5C0}" type="slidenum">
              <a:rPr lang="it-IT" smtClean="0"/>
              <a:t>‹N›</a:t>
            </a:fld>
            <a:endParaRPr lang="it-IT"/>
          </a:p>
        </p:txBody>
      </p:sp>
    </p:spTree>
    <p:extLst>
      <p:ext uri="{BB962C8B-B14F-4D97-AF65-F5344CB8AC3E}">
        <p14:creationId xmlns:p14="http://schemas.microsoft.com/office/powerpoint/2010/main" val="1947665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E54407D-DBA4-414C-ACA5-30D7B87C652B}"/>
              </a:ext>
            </a:extLst>
          </p:cNvPr>
          <p:cNvGrpSpPr/>
          <p:nvPr/>
        </p:nvGrpSpPr>
        <p:grpSpPr>
          <a:xfrm>
            <a:off x="0" y="0"/>
            <a:ext cx="12192000" cy="6858000"/>
            <a:chOff x="0" y="0"/>
            <a:chExt cx="12192000" cy="6858000"/>
          </a:xfrm>
        </p:grpSpPr>
        <p:sp>
          <p:nvSpPr>
            <p:cNvPr id="7" name="Rectangle 6">
              <a:extLst>
                <a:ext uri="{FF2B5EF4-FFF2-40B4-BE49-F238E27FC236}">
                  <a16:creationId xmlns:a16="http://schemas.microsoft.com/office/drawing/2014/main" id="{6BD518BC-8E44-4DAA-A8B9-2CFBD91DCDCD}"/>
                </a:ext>
              </a:extLst>
            </p:cNvPr>
            <p:cNvSpPr/>
            <p:nvPr/>
          </p:nvSpPr>
          <p:spPr>
            <a:xfrm rot="10800000" flipH="1">
              <a:off x="0" y="2019649"/>
              <a:ext cx="4838350" cy="483835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967C3660-39CD-431D-8E64-37508FFEAC96}"/>
                </a:ext>
              </a:extLst>
            </p:cNvPr>
            <p:cNvGrpSpPr>
              <a:grpSpLocks noChangeAspect="1"/>
            </p:cNvGrpSpPr>
            <p:nvPr/>
          </p:nvGrpSpPr>
          <p:grpSpPr>
            <a:xfrm>
              <a:off x="5603875" y="0"/>
              <a:ext cx="6521820" cy="3260910"/>
              <a:chOff x="0" y="0"/>
              <a:chExt cx="2880000" cy="1440000"/>
            </a:xfrm>
          </p:grpSpPr>
          <p:sp>
            <p:nvSpPr>
              <p:cNvPr id="9" name="Rectangle 8">
                <a:extLst>
                  <a:ext uri="{FF2B5EF4-FFF2-40B4-BE49-F238E27FC236}">
                    <a16:creationId xmlns:a16="http://schemas.microsoft.com/office/drawing/2014/main" id="{C4CCE569-E461-438A-A235-B96A542AF82F}"/>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3F9DF1F-1F74-476C-AD41-22AC3F8A65A0}"/>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EBE49ED5-9713-43D1-AE9E-3F9FE5574077}"/>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21A2854-1482-4441-85EA-D7B9F3EF56D2}"/>
                </a:ext>
              </a:extLst>
            </p:cNvPr>
            <p:cNvSpPr>
              <a:spLocks noChangeAspect="1"/>
            </p:cNvSpPr>
            <p:nvPr/>
          </p:nvSpPr>
          <p:spPr>
            <a:xfrm>
              <a:off x="494887" y="2538000"/>
              <a:ext cx="4320000" cy="4320000"/>
            </a:xfrm>
            <a:prstGeom prst="ellipse">
              <a:avLst/>
            </a:prstGeom>
            <a:solidFill>
              <a:schemeClr val="accent2">
                <a:alpha val="2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FED36A6D-894D-44DA-851C-345A414F3F68}"/>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9D36F1DF-CD42-4695-A7D0-2F5B193057E9}"/>
              </a:ext>
            </a:extLst>
          </p:cNvPr>
          <p:cNvSpPr>
            <a:spLocks noGrp="1"/>
          </p:cNvSpPr>
          <p:nvPr>
            <p:ph type="title"/>
          </p:nvPr>
        </p:nvSpPr>
        <p:spPr>
          <a:xfrm>
            <a:off x="540000" y="540000"/>
            <a:ext cx="7345362" cy="5768725"/>
          </a:xfrm>
        </p:spPr>
        <p:txBody>
          <a:bodyPr anchor="t"/>
          <a:lstStyle>
            <a:lvl1pPr>
              <a:defRPr sz="8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A549160-0F86-4FCA-8718-6980E99C7938}"/>
              </a:ext>
            </a:extLst>
          </p:cNvPr>
          <p:cNvSpPr>
            <a:spLocks noGrp="1"/>
          </p:cNvSpPr>
          <p:nvPr>
            <p:ph type="body" idx="1"/>
          </p:nvPr>
        </p:nvSpPr>
        <p:spPr>
          <a:xfrm>
            <a:off x="8075612" y="540000"/>
            <a:ext cx="3565523" cy="5768725"/>
          </a:xfrm>
        </p:spPr>
        <p:txBody>
          <a:bodyPr anchor="t"/>
          <a:lstStyle>
            <a:lvl1pPr marL="0" indent="0">
              <a:buNone/>
              <a:defRPr sz="1800" cap="all" spc="3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5C6CBB-DABA-4F2E-8574-46747E15EA1A}"/>
              </a:ext>
            </a:extLst>
          </p:cNvPr>
          <p:cNvSpPr>
            <a:spLocks noGrp="1"/>
          </p:cNvSpPr>
          <p:nvPr>
            <p:ph type="dt" sz="half" idx="10"/>
          </p:nvPr>
        </p:nvSpPr>
        <p:spPr/>
        <p:txBody>
          <a:bodyPr/>
          <a:lstStyle/>
          <a:p>
            <a:fld id="{7CF0BCE0-945C-4FDF-95A1-2149B1FF5B83}" type="datetimeFigureOut">
              <a:rPr lang="en-US" smtClean="0"/>
              <a:t>5/26/23</a:t>
            </a:fld>
            <a:endParaRPr lang="en-US" dirty="0"/>
          </a:p>
        </p:txBody>
      </p:sp>
      <p:sp>
        <p:nvSpPr>
          <p:cNvPr id="5" name="Footer Placeholder 4">
            <a:extLst>
              <a:ext uri="{FF2B5EF4-FFF2-40B4-BE49-F238E27FC236}">
                <a16:creationId xmlns:a16="http://schemas.microsoft.com/office/drawing/2014/main" id="{8FAF86BC-9ECC-439C-BF2E-F0B7EF193B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C742552-C4C9-44EE-B7CB-5A652393BA20}"/>
              </a:ext>
            </a:extLst>
          </p:cNvPr>
          <p:cNvSpPr>
            <a:spLocks noGrp="1"/>
          </p:cNvSpPr>
          <p:nvPr>
            <p:ph type="sldNum" sz="quarter" idx="12"/>
          </p:nvPr>
        </p:nvSpPr>
        <p:spPr/>
        <p:txBody>
          <a:bodyPr/>
          <a:lstStyle/>
          <a:p>
            <a:fld id="{4CD77608-3819-479B-BB98-C216BA724EFE}" type="slidenum">
              <a:rPr lang="en-US" smtClean="0"/>
              <a:t>‹N›</a:t>
            </a:fld>
            <a:endParaRPr lang="en-US"/>
          </a:p>
        </p:txBody>
      </p:sp>
    </p:spTree>
    <p:extLst>
      <p:ext uri="{BB962C8B-B14F-4D97-AF65-F5344CB8AC3E}">
        <p14:creationId xmlns:p14="http://schemas.microsoft.com/office/powerpoint/2010/main" val="2778261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5774299-531D-4CAC-881D-7EB68BC99FCC}"/>
              </a:ext>
            </a:extLst>
          </p:cNvPr>
          <p:cNvGrpSpPr/>
          <p:nvPr/>
        </p:nvGrpSpPr>
        <p:grpSpPr>
          <a:xfrm>
            <a:off x="0" y="-3"/>
            <a:ext cx="12192000" cy="6858003"/>
            <a:chOff x="0" y="-3"/>
            <a:chExt cx="12192000" cy="6858003"/>
          </a:xfrm>
        </p:grpSpPr>
        <p:sp useBgFill="1">
          <p:nvSpPr>
            <p:cNvPr id="9" name="Rectangle 8">
              <a:extLst>
                <a:ext uri="{FF2B5EF4-FFF2-40B4-BE49-F238E27FC236}">
                  <a16:creationId xmlns:a16="http://schemas.microsoft.com/office/drawing/2014/main" id="{A17676CF-DDCC-48C1-AC68-CDA0B9E47FD8}"/>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E052D363-F6F5-455B-A2F2-A12B30CEE528}"/>
                </a:ext>
              </a:extLst>
            </p:cNvPr>
            <p:cNvGrpSpPr>
              <a:grpSpLocks noChangeAspect="1"/>
            </p:cNvGrpSpPr>
            <p:nvPr/>
          </p:nvGrpSpPr>
          <p:grpSpPr>
            <a:xfrm>
              <a:off x="672000" y="-3"/>
              <a:ext cx="11520000" cy="5760000"/>
              <a:chOff x="5981700" y="-1"/>
              <a:chExt cx="6042660" cy="3021330"/>
            </a:xfrm>
          </p:grpSpPr>
          <p:sp>
            <p:nvSpPr>
              <p:cNvPr id="17" name="Rectangle 16">
                <a:extLst>
                  <a:ext uri="{FF2B5EF4-FFF2-40B4-BE49-F238E27FC236}">
                    <a16:creationId xmlns:a16="http://schemas.microsoft.com/office/drawing/2014/main" id="{D0C396B8-00CA-4AE9-A0A5-B4E2B2A2AC07}"/>
                  </a:ext>
                </a:extLst>
              </p:cNvPr>
              <p:cNvSpPr/>
              <p:nvPr/>
            </p:nvSpPr>
            <p:spPr>
              <a:xfrm>
                <a:off x="900303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6660166-3107-4058-A259-59B0527306BD}"/>
                  </a:ext>
                </a:extLst>
              </p:cNvPr>
              <p:cNvSpPr/>
              <p:nvPr/>
            </p:nvSpPr>
            <p:spPr>
              <a:xfrm flipH="1">
                <a:off x="598170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42BE934E-3063-4D0F-AFDE-68D58D336CBE}"/>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39660FA-744A-4CB3-9BED-C59793E3BF32}"/>
                </a:ext>
              </a:extLst>
            </p:cNvPr>
            <p:cNvSpPr>
              <a:spLocks noChangeAspect="1"/>
            </p:cNvSpPr>
            <p:nvPr/>
          </p:nvSpPr>
          <p:spPr>
            <a:xfrm>
              <a:off x="0" y="2538000"/>
              <a:ext cx="4320000" cy="4320000"/>
            </a:xfrm>
            <a:prstGeom prst="ellipse">
              <a:avLst/>
            </a:prstGeom>
            <a:solidFill>
              <a:schemeClr val="accent3">
                <a:alpha val="4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AE313EEC-733B-4019-8A0B-3FA768B8DB7A}"/>
                </a:ext>
              </a:extLst>
            </p:cNvPr>
            <p:cNvGrpSpPr/>
            <p:nvPr/>
          </p:nvGrpSpPr>
          <p:grpSpPr>
            <a:xfrm rot="10800000">
              <a:off x="1" y="2948940"/>
              <a:ext cx="7818118" cy="3909059"/>
              <a:chOff x="0" y="0"/>
              <a:chExt cx="2880000" cy="1440000"/>
            </a:xfrm>
          </p:grpSpPr>
          <p:sp>
            <p:nvSpPr>
              <p:cNvPr id="15" name="Rectangle 14">
                <a:extLst>
                  <a:ext uri="{FF2B5EF4-FFF2-40B4-BE49-F238E27FC236}">
                    <a16:creationId xmlns:a16="http://schemas.microsoft.com/office/drawing/2014/main" id="{421FE91F-780C-4ABD-ADE8-0EFDB7196A10}"/>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09EA389-EE78-4475-A390-5EDED23C2D68}"/>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5E492A94-8867-4C62-9D40-4023C41E0AF8}"/>
                </a:ext>
              </a:extLst>
            </p:cNvPr>
            <p:cNvSpPr>
              <a:spLocks noChangeAspect="1"/>
            </p:cNvSpPr>
            <p:nvPr/>
          </p:nvSpPr>
          <p:spPr>
            <a:xfrm rot="10800000" flipH="1">
              <a:off x="0" y="521786"/>
              <a:ext cx="6336213" cy="63362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A3DAD7C5-BA12-4557-8BC4-72C69B0D59DD}"/>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854412EC-56C0-4009-B2E3-D63F9EECB9D4}"/>
              </a:ext>
            </a:extLst>
          </p:cNvPr>
          <p:cNvSpPr>
            <a:spLocks noGrp="1"/>
          </p:cNvSpPr>
          <p:nvPr>
            <p:ph type="title"/>
          </p:nvPr>
        </p:nvSpPr>
        <p:spPr>
          <a:xfrm>
            <a:off x="540000" y="539999"/>
            <a:ext cx="11090275" cy="120960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B70C84F-F3B7-4BF4-A328-BCF5ADD32944}"/>
              </a:ext>
            </a:extLst>
          </p:cNvPr>
          <p:cNvSpPr>
            <a:spLocks noGrp="1"/>
          </p:cNvSpPr>
          <p:nvPr>
            <p:ph sz="half" idx="1"/>
          </p:nvPr>
        </p:nvSpPr>
        <p:spPr>
          <a:xfrm>
            <a:off x="540000" y="1929600"/>
            <a:ext cx="5437186" cy="438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F919CD5-DBB4-4749-980D-B5B40ECB67B9}"/>
              </a:ext>
            </a:extLst>
          </p:cNvPr>
          <p:cNvSpPr>
            <a:spLocks noGrp="1"/>
          </p:cNvSpPr>
          <p:nvPr>
            <p:ph sz="half" idx="2"/>
          </p:nvPr>
        </p:nvSpPr>
        <p:spPr>
          <a:xfrm>
            <a:off x="6203950" y="1929600"/>
            <a:ext cx="5437186" cy="438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BCFC378-6572-43DF-8344-59DE8122CD12}"/>
              </a:ext>
            </a:extLst>
          </p:cNvPr>
          <p:cNvSpPr>
            <a:spLocks noGrp="1"/>
          </p:cNvSpPr>
          <p:nvPr>
            <p:ph type="dt" sz="half" idx="10"/>
          </p:nvPr>
        </p:nvSpPr>
        <p:spPr/>
        <p:txBody>
          <a:bodyPr/>
          <a:lstStyle/>
          <a:p>
            <a:fld id="{7CF0BCE0-945C-4FDF-95A1-2149B1FF5B83}" type="datetimeFigureOut">
              <a:rPr lang="en-US" smtClean="0"/>
              <a:t>5/26/23</a:t>
            </a:fld>
            <a:endParaRPr lang="en-US"/>
          </a:p>
        </p:txBody>
      </p:sp>
      <p:sp>
        <p:nvSpPr>
          <p:cNvPr id="6" name="Footer Placeholder 5">
            <a:extLst>
              <a:ext uri="{FF2B5EF4-FFF2-40B4-BE49-F238E27FC236}">
                <a16:creationId xmlns:a16="http://schemas.microsoft.com/office/drawing/2014/main" id="{36967A14-246A-4DDF-865C-68F6E16906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674B6D-E110-478C-94B9-2F8199E586DC}"/>
              </a:ext>
            </a:extLst>
          </p:cNvPr>
          <p:cNvSpPr>
            <a:spLocks noGrp="1"/>
          </p:cNvSpPr>
          <p:nvPr>
            <p:ph type="sldNum" sz="quarter" idx="12"/>
          </p:nvPr>
        </p:nvSpPr>
        <p:spPr/>
        <p:txBody>
          <a:bodyPr/>
          <a:lstStyle/>
          <a:p>
            <a:fld id="{4CD77608-3819-479B-BB98-C216BA724EFE}" type="slidenum">
              <a:rPr lang="en-US" smtClean="0"/>
              <a:t>‹N›</a:t>
            </a:fld>
            <a:endParaRPr lang="en-US"/>
          </a:p>
        </p:txBody>
      </p:sp>
    </p:spTree>
    <p:extLst>
      <p:ext uri="{BB962C8B-B14F-4D97-AF65-F5344CB8AC3E}">
        <p14:creationId xmlns:p14="http://schemas.microsoft.com/office/powerpoint/2010/main" val="4078599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130F7E5-A40E-4C9C-8E4F-3935B9182C4A}"/>
              </a:ext>
            </a:extLst>
          </p:cNvPr>
          <p:cNvGrpSpPr/>
          <p:nvPr/>
        </p:nvGrpSpPr>
        <p:grpSpPr>
          <a:xfrm>
            <a:off x="0" y="-2"/>
            <a:ext cx="12191999" cy="6858001"/>
            <a:chOff x="0" y="-2"/>
            <a:chExt cx="12191999" cy="6858001"/>
          </a:xfrm>
        </p:grpSpPr>
        <p:sp>
          <p:nvSpPr>
            <p:cNvPr id="12" name="Rectangle 11">
              <a:extLst>
                <a:ext uri="{FF2B5EF4-FFF2-40B4-BE49-F238E27FC236}">
                  <a16:creationId xmlns:a16="http://schemas.microsoft.com/office/drawing/2014/main" id="{AE67B504-02A7-4203-87D0-07D333D71917}"/>
                </a:ext>
              </a:extLst>
            </p:cNvPr>
            <p:cNvSpPr/>
            <p:nvPr/>
          </p:nvSpPr>
          <p:spPr>
            <a:xfrm>
              <a:off x="7995665" y="2562224"/>
              <a:ext cx="4196334" cy="4295775"/>
            </a:xfrm>
            <a:prstGeom prst="rect">
              <a:avLst/>
            </a:prstGeom>
            <a:gradFill flip="none" rotWithShape="1">
              <a:gsLst>
                <a:gs pos="0">
                  <a:schemeClr val="accent3">
                    <a:alpha val="40000"/>
                  </a:schemeClr>
                </a:gs>
                <a:gs pos="34000">
                  <a:schemeClr val="accent3">
                    <a:alpha val="20000"/>
                  </a:schemeClr>
                </a:gs>
                <a:gs pos="65000">
                  <a:schemeClr val="accent3">
                    <a:alpha val="0"/>
                  </a:schemeClr>
                </a:gs>
              </a:gsLst>
              <a:path path="circle">
                <a:fillToRect l="100000" t="100000"/>
              </a:path>
              <a:tileRect r="-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A1158F3-E1C3-400D-8505-628DB94365CE}"/>
                </a:ext>
              </a:extLst>
            </p:cNvPr>
            <p:cNvGrpSpPr/>
            <p:nvPr/>
          </p:nvGrpSpPr>
          <p:grpSpPr>
            <a:xfrm rot="16200000">
              <a:off x="2295528" y="-2295528"/>
              <a:ext cx="6858000" cy="11449051"/>
              <a:chOff x="0" y="2333625"/>
              <a:chExt cx="9515474" cy="3766109"/>
            </a:xfrm>
          </p:grpSpPr>
          <p:sp>
            <p:nvSpPr>
              <p:cNvPr id="23" name="Rectangle 22">
                <a:extLst>
                  <a:ext uri="{FF2B5EF4-FFF2-40B4-BE49-F238E27FC236}">
                    <a16:creationId xmlns:a16="http://schemas.microsoft.com/office/drawing/2014/main" id="{0AEADDCE-3295-4F24-8700-C93B5457C2B7}"/>
                  </a:ext>
                </a:extLst>
              </p:cNvPr>
              <p:cNvSpPr/>
              <p:nvPr/>
            </p:nvSpPr>
            <p:spPr>
              <a:xfrm>
                <a:off x="4757737"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F95C76A-5429-458C-BC9D-E1053EF7B84F}"/>
                  </a:ext>
                </a:extLst>
              </p:cNvPr>
              <p:cNvSpPr/>
              <p:nvPr/>
            </p:nvSpPr>
            <p:spPr>
              <a:xfrm flipH="1">
                <a:off x="0"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3D0E8A42-259A-43FA-B284-B459D7364097}"/>
                </a:ext>
              </a:extLst>
            </p:cNvPr>
            <p:cNvGrpSpPr>
              <a:grpSpLocks noChangeAspect="1"/>
            </p:cNvGrpSpPr>
            <p:nvPr/>
          </p:nvGrpSpPr>
          <p:grpSpPr>
            <a:xfrm rot="5400000">
              <a:off x="3583369" y="-3583369"/>
              <a:ext cx="4713262" cy="11880000"/>
              <a:chOff x="1" y="0"/>
              <a:chExt cx="8305797" cy="6858000"/>
            </a:xfrm>
          </p:grpSpPr>
          <p:sp>
            <p:nvSpPr>
              <p:cNvPr id="21" name="Rectangle 20">
                <a:extLst>
                  <a:ext uri="{FF2B5EF4-FFF2-40B4-BE49-F238E27FC236}">
                    <a16:creationId xmlns:a16="http://schemas.microsoft.com/office/drawing/2014/main" id="{7900B4F1-619C-4C0E-B749-1843F22C946A}"/>
                  </a:ext>
                </a:extLst>
              </p:cNvPr>
              <p:cNvSpPr/>
              <p:nvPr/>
            </p:nvSpPr>
            <p:spPr>
              <a:xfrm>
                <a:off x="931" y="342900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E6F70BB-DCCC-4CF0-B5BB-95A965A99947}"/>
                  </a:ext>
                </a:extLst>
              </p:cNvPr>
              <p:cNvSpPr/>
              <p:nvPr/>
            </p:nvSpPr>
            <p:spPr>
              <a:xfrm flipV="1">
                <a:off x="1" y="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83E6C50C-C1DA-44E1-B254-3B7228879DCD}"/>
                </a:ext>
              </a:extLst>
            </p:cNvPr>
            <p:cNvGrpSpPr/>
            <p:nvPr/>
          </p:nvGrpSpPr>
          <p:grpSpPr>
            <a:xfrm>
              <a:off x="2676525" y="0"/>
              <a:ext cx="9515473" cy="3766109"/>
              <a:chOff x="2333625" y="2433367"/>
              <a:chExt cx="9897159" cy="3766109"/>
            </a:xfrm>
          </p:grpSpPr>
          <p:sp>
            <p:nvSpPr>
              <p:cNvPr id="19" name="Rectangle 18">
                <a:extLst>
                  <a:ext uri="{FF2B5EF4-FFF2-40B4-BE49-F238E27FC236}">
                    <a16:creationId xmlns:a16="http://schemas.microsoft.com/office/drawing/2014/main" id="{DFC6EEED-A40A-4D1C-BE6B-11DD62770607}"/>
                  </a:ext>
                </a:extLst>
              </p:cNvPr>
              <p:cNvSpPr/>
              <p:nvPr/>
            </p:nvSpPr>
            <p:spPr>
              <a:xfrm>
                <a:off x="728220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27FF3FB-FDFC-4659-A7D6-ABED74010E82}"/>
                  </a:ext>
                </a:extLst>
              </p:cNvPr>
              <p:cNvSpPr/>
              <p:nvPr/>
            </p:nvSpPr>
            <p:spPr>
              <a:xfrm flipH="1">
                <a:off x="233362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51548ED5-6668-4672-88DC-40E92508ACA2}"/>
                </a:ext>
              </a:extLst>
            </p:cNvPr>
            <p:cNvGrpSpPr/>
            <p:nvPr/>
          </p:nvGrpSpPr>
          <p:grpSpPr>
            <a:xfrm>
              <a:off x="0" y="0"/>
              <a:ext cx="9515473" cy="3766109"/>
              <a:chOff x="0" y="2333625"/>
              <a:chExt cx="9515473" cy="3766109"/>
            </a:xfrm>
          </p:grpSpPr>
          <p:sp>
            <p:nvSpPr>
              <p:cNvPr id="17" name="Rectangle 16">
                <a:extLst>
                  <a:ext uri="{FF2B5EF4-FFF2-40B4-BE49-F238E27FC236}">
                    <a16:creationId xmlns:a16="http://schemas.microsoft.com/office/drawing/2014/main" id="{975AE1B2-E73F-4E6E-AAFB-FB1C02684D32}"/>
                  </a:ext>
                </a:extLst>
              </p:cNvPr>
              <p:cNvSpPr/>
              <p:nvPr/>
            </p:nvSpPr>
            <p:spPr>
              <a:xfrm>
                <a:off x="4757737"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750F2D6-C0E1-4AFE-AB87-083292737609}"/>
                  </a:ext>
                </a:extLst>
              </p:cNvPr>
              <p:cNvSpPr/>
              <p:nvPr/>
            </p:nvSpPr>
            <p:spPr>
              <a:xfrm flipH="1">
                <a:off x="0"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Rectangle 24">
            <a:extLst>
              <a:ext uri="{FF2B5EF4-FFF2-40B4-BE49-F238E27FC236}">
                <a16:creationId xmlns:a16="http://schemas.microsoft.com/office/drawing/2014/main" id="{4ECC0D66-F2BE-4BF4-87F6-CE618B5C8916}"/>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9A0BCA11-08C2-4C9A-B0A3-31C9051CDF9E}"/>
              </a:ext>
            </a:extLst>
          </p:cNvPr>
          <p:cNvSpPr>
            <a:spLocks noGrp="1"/>
          </p:cNvSpPr>
          <p:nvPr>
            <p:ph type="title"/>
          </p:nvPr>
        </p:nvSpPr>
        <p:spPr>
          <a:xfrm>
            <a:off x="540000" y="539999"/>
            <a:ext cx="11090273" cy="1210396"/>
          </a:xfrm>
        </p:spPr>
        <p:txBody>
          <a:bodyPr>
            <a:normAutofit/>
          </a:bodyPr>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662CEB0-C969-40EA-A5E2-8D875E28A6B6}"/>
              </a:ext>
            </a:extLst>
          </p:cNvPr>
          <p:cNvSpPr>
            <a:spLocks noGrp="1"/>
          </p:cNvSpPr>
          <p:nvPr>
            <p:ph type="body" idx="1"/>
          </p:nvPr>
        </p:nvSpPr>
        <p:spPr>
          <a:xfrm>
            <a:off x="540000" y="1929783"/>
            <a:ext cx="5448052" cy="792161"/>
          </a:xfrm>
        </p:spPr>
        <p:txBody>
          <a:bodyPr anchor="b"/>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0F41A6-112E-4305-A0BA-6E119A77AC10}"/>
              </a:ext>
            </a:extLst>
          </p:cNvPr>
          <p:cNvSpPr>
            <a:spLocks noGrp="1"/>
          </p:cNvSpPr>
          <p:nvPr>
            <p:ph sz="half" idx="2"/>
          </p:nvPr>
        </p:nvSpPr>
        <p:spPr>
          <a:xfrm>
            <a:off x="540000" y="2937844"/>
            <a:ext cx="5437186" cy="3376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AC672C5-31B9-443B-8DEE-5523646891F7}"/>
              </a:ext>
            </a:extLst>
          </p:cNvPr>
          <p:cNvSpPr>
            <a:spLocks noGrp="1"/>
          </p:cNvSpPr>
          <p:nvPr>
            <p:ph type="body" sz="quarter" idx="3"/>
          </p:nvPr>
        </p:nvSpPr>
        <p:spPr>
          <a:xfrm>
            <a:off x="6203949" y="1929782"/>
            <a:ext cx="5437187" cy="792000"/>
          </a:xfrm>
        </p:spPr>
        <p:txBody>
          <a:bodyPr anchor="b"/>
          <a:lstStyle>
            <a:lvl1pPr marL="0" indent="0">
              <a:buNone/>
              <a:defRPr sz="1600" b="0"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D18B9D-8B21-4249-A3AD-8FBE48F0F55B}"/>
              </a:ext>
            </a:extLst>
          </p:cNvPr>
          <p:cNvSpPr>
            <a:spLocks noGrp="1"/>
          </p:cNvSpPr>
          <p:nvPr>
            <p:ph sz="quarter" idx="4"/>
          </p:nvPr>
        </p:nvSpPr>
        <p:spPr>
          <a:xfrm>
            <a:off x="6203950" y="2937844"/>
            <a:ext cx="5437186" cy="3376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05B60881-13B2-4064-84FB-6D071F36C433}"/>
              </a:ext>
            </a:extLst>
          </p:cNvPr>
          <p:cNvSpPr>
            <a:spLocks noGrp="1"/>
          </p:cNvSpPr>
          <p:nvPr>
            <p:ph type="dt" sz="half" idx="10"/>
          </p:nvPr>
        </p:nvSpPr>
        <p:spPr/>
        <p:txBody>
          <a:bodyPr/>
          <a:lstStyle/>
          <a:p>
            <a:fld id="{7CF0BCE0-945C-4FDF-95A1-2149B1FF5B83}" type="datetimeFigureOut">
              <a:rPr lang="en-US" smtClean="0"/>
              <a:t>5/26/23</a:t>
            </a:fld>
            <a:endParaRPr lang="en-US"/>
          </a:p>
        </p:txBody>
      </p:sp>
      <p:sp>
        <p:nvSpPr>
          <p:cNvPr id="8" name="Footer Placeholder 7">
            <a:extLst>
              <a:ext uri="{FF2B5EF4-FFF2-40B4-BE49-F238E27FC236}">
                <a16:creationId xmlns:a16="http://schemas.microsoft.com/office/drawing/2014/main" id="{249FCE5D-D5EF-485D-97FA-2614FF9642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F204FC-4F66-417C-8E4B-74772ED05701}"/>
              </a:ext>
            </a:extLst>
          </p:cNvPr>
          <p:cNvSpPr>
            <a:spLocks noGrp="1"/>
          </p:cNvSpPr>
          <p:nvPr>
            <p:ph type="sldNum" sz="quarter" idx="12"/>
          </p:nvPr>
        </p:nvSpPr>
        <p:spPr/>
        <p:txBody>
          <a:bodyPr/>
          <a:lstStyle/>
          <a:p>
            <a:fld id="{4CD77608-3819-479B-BB98-C216BA724EFE}" type="slidenum">
              <a:rPr lang="en-US" smtClean="0"/>
              <a:t>‹N›</a:t>
            </a:fld>
            <a:endParaRPr lang="en-US"/>
          </a:p>
        </p:txBody>
      </p:sp>
    </p:spTree>
    <p:extLst>
      <p:ext uri="{BB962C8B-B14F-4D97-AF65-F5344CB8AC3E}">
        <p14:creationId xmlns:p14="http://schemas.microsoft.com/office/powerpoint/2010/main" val="71399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521FD20-B9D4-4FD1-9AAD-F4157555AD62}"/>
              </a:ext>
            </a:extLst>
          </p:cNvPr>
          <p:cNvGrpSpPr/>
          <p:nvPr/>
        </p:nvGrpSpPr>
        <p:grpSpPr>
          <a:xfrm rot="10800000">
            <a:off x="1392000" y="0"/>
            <a:ext cx="10800000" cy="6858000"/>
            <a:chOff x="0" y="0"/>
            <a:chExt cx="10800000" cy="6858000"/>
          </a:xfrm>
        </p:grpSpPr>
        <p:sp>
          <p:nvSpPr>
            <p:cNvPr id="15" name="Rectangle 14">
              <a:extLst>
                <a:ext uri="{FF2B5EF4-FFF2-40B4-BE49-F238E27FC236}">
                  <a16:creationId xmlns:a16="http://schemas.microsoft.com/office/drawing/2014/main" id="{27477A35-8424-45D6-A66E-8ACFA6C405B5}"/>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a:extLst>
                <a:ext uri="{FF2B5EF4-FFF2-40B4-BE49-F238E27FC236}">
                  <a16:creationId xmlns:a16="http://schemas.microsoft.com/office/drawing/2014/main" id="{8BFBA1CE-E9AC-40C0-A7F9-E5671F5FEF9C}"/>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1" name="Group 10">
            <a:extLst>
              <a:ext uri="{FF2B5EF4-FFF2-40B4-BE49-F238E27FC236}">
                <a16:creationId xmlns:a16="http://schemas.microsoft.com/office/drawing/2014/main" id="{D0C2729A-59F8-46A4-9AAA-7665E5966E2D}"/>
              </a:ext>
            </a:extLst>
          </p:cNvPr>
          <p:cNvGrpSpPr>
            <a:grpSpLocks noChangeAspect="1"/>
          </p:cNvGrpSpPr>
          <p:nvPr/>
        </p:nvGrpSpPr>
        <p:grpSpPr>
          <a:xfrm rot="16200000" flipH="1">
            <a:off x="-1714500" y="1714500"/>
            <a:ext cx="6858000" cy="3429000"/>
            <a:chOff x="0" y="0"/>
            <a:chExt cx="2880000" cy="1440000"/>
          </a:xfrm>
        </p:grpSpPr>
        <p:sp>
          <p:nvSpPr>
            <p:cNvPr id="13" name="Rectangle 12">
              <a:extLst>
                <a:ext uri="{FF2B5EF4-FFF2-40B4-BE49-F238E27FC236}">
                  <a16:creationId xmlns:a16="http://schemas.microsoft.com/office/drawing/2014/main" id="{83EBBB96-590D-4704-87AD-A00AE2424DE8}"/>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a:extLst>
                <a:ext uri="{FF2B5EF4-FFF2-40B4-BE49-F238E27FC236}">
                  <a16:creationId xmlns:a16="http://schemas.microsoft.com/office/drawing/2014/main" id="{889BAB7D-5298-40B9-910B-136D0C6A9934}"/>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2" name="Rectangle 11">
            <a:extLst>
              <a:ext uri="{FF2B5EF4-FFF2-40B4-BE49-F238E27FC236}">
                <a16:creationId xmlns:a16="http://schemas.microsoft.com/office/drawing/2014/main" id="{F323EA00-E168-4864-883B-358A7CDF9153}"/>
              </a:ext>
            </a:extLst>
          </p:cNvPr>
          <p:cNvSpPr>
            <a:spLocks noChangeAspect="1"/>
          </p:cNvSpPr>
          <p:nvPr/>
        </p:nvSpPr>
        <p:spPr>
          <a:xfrm rot="10800000">
            <a:off x="5602287" y="268286"/>
            <a:ext cx="6589713" cy="65897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8" name="Rectangle 17">
            <a:extLst>
              <a:ext uri="{FF2B5EF4-FFF2-40B4-BE49-F238E27FC236}">
                <a16:creationId xmlns:a16="http://schemas.microsoft.com/office/drawing/2014/main" id="{CA4F2DFA-2F27-43FB-B08C-0787FA44B0D1}"/>
              </a:ext>
            </a:extLst>
          </p:cNvPr>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a:extLst>
              <a:ext uri="{FF2B5EF4-FFF2-40B4-BE49-F238E27FC236}">
                <a16:creationId xmlns:a16="http://schemas.microsoft.com/office/drawing/2014/main" id="{7D750354-CD8D-4A3B-A7AC-04622BCB0499}"/>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7F3ED3C6-DA43-4D1C-9056-407A4FB1C6AB}"/>
              </a:ext>
            </a:extLst>
          </p:cNvPr>
          <p:cNvSpPr>
            <a:spLocks noGrp="1"/>
          </p:cNvSpPr>
          <p:nvPr>
            <p:ph type="title"/>
          </p:nvPr>
        </p:nvSpPr>
        <p:spPr>
          <a:xfrm>
            <a:off x="550863" y="549276"/>
            <a:ext cx="11090275" cy="5759450"/>
          </a:xfrm>
        </p:spPr>
        <p:txBody>
          <a:bodyPr/>
          <a:lstStyle>
            <a:lvl1pPr>
              <a:defRPr sz="8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720CEB41-E921-45ED-951A-861E31E01336}"/>
              </a:ext>
            </a:extLst>
          </p:cNvPr>
          <p:cNvSpPr>
            <a:spLocks noGrp="1"/>
          </p:cNvSpPr>
          <p:nvPr>
            <p:ph type="dt" sz="half" idx="10"/>
          </p:nvPr>
        </p:nvSpPr>
        <p:spPr/>
        <p:txBody>
          <a:bodyPr/>
          <a:lstStyle/>
          <a:p>
            <a:fld id="{7CF0BCE0-945C-4FDF-95A1-2149B1FF5B83}" type="datetimeFigureOut">
              <a:rPr lang="en-US" smtClean="0"/>
              <a:t>5/26/23</a:t>
            </a:fld>
            <a:endParaRPr lang="en-US"/>
          </a:p>
        </p:txBody>
      </p:sp>
      <p:sp>
        <p:nvSpPr>
          <p:cNvPr id="4" name="Footer Placeholder 3">
            <a:extLst>
              <a:ext uri="{FF2B5EF4-FFF2-40B4-BE49-F238E27FC236}">
                <a16:creationId xmlns:a16="http://schemas.microsoft.com/office/drawing/2014/main" id="{8F6B422D-769C-4E63-8763-ABBB885007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D38FB6F-2D68-40C0-B628-142011F34A01}"/>
              </a:ext>
            </a:extLst>
          </p:cNvPr>
          <p:cNvSpPr>
            <a:spLocks noGrp="1"/>
          </p:cNvSpPr>
          <p:nvPr>
            <p:ph type="sldNum" sz="quarter" idx="12"/>
          </p:nvPr>
        </p:nvSpPr>
        <p:spPr/>
        <p:txBody>
          <a:bodyPr/>
          <a:lstStyle/>
          <a:p>
            <a:fld id="{4CD77608-3819-479B-BB98-C216BA724EFE}" type="slidenum">
              <a:rPr lang="en-US" smtClean="0"/>
              <a:t>‹N›</a:t>
            </a:fld>
            <a:endParaRPr lang="en-US"/>
          </a:p>
        </p:txBody>
      </p:sp>
    </p:spTree>
    <p:extLst>
      <p:ext uri="{BB962C8B-B14F-4D97-AF65-F5344CB8AC3E}">
        <p14:creationId xmlns:p14="http://schemas.microsoft.com/office/powerpoint/2010/main" val="103641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ED88E92-14F3-4B58-9E48-1D79E139A89E}"/>
              </a:ext>
            </a:extLst>
          </p:cNvPr>
          <p:cNvGrpSpPr/>
          <p:nvPr/>
        </p:nvGrpSpPr>
        <p:grpSpPr>
          <a:xfrm>
            <a:off x="0" y="0"/>
            <a:ext cx="12191999" cy="6861600"/>
            <a:chOff x="1" y="0"/>
            <a:chExt cx="12191999" cy="6861600"/>
          </a:xfrm>
        </p:grpSpPr>
        <p:sp>
          <p:nvSpPr>
            <p:cNvPr id="6" name="Rectangle 5">
              <a:extLst>
                <a:ext uri="{FF2B5EF4-FFF2-40B4-BE49-F238E27FC236}">
                  <a16:creationId xmlns:a16="http://schemas.microsoft.com/office/drawing/2014/main" id="{A6466AE7-32B6-4334-AF41-B9387E6726C5}"/>
                </a:ext>
              </a:extLst>
            </p:cNvPr>
            <p:cNvSpPr>
              <a:spLocks noChangeAspect="1"/>
            </p:cNvSpPr>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Oval 6">
              <a:extLst>
                <a:ext uri="{FF2B5EF4-FFF2-40B4-BE49-F238E27FC236}">
                  <a16:creationId xmlns:a16="http://schemas.microsoft.com/office/drawing/2014/main" id="{659C09F8-90CD-443F-9AA1-D08C56A605BB}"/>
                </a:ext>
              </a:extLst>
            </p:cNvPr>
            <p:cNvSpPr>
              <a:spLocks noChangeAspect="1"/>
            </p:cNvSpPr>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8" name="Oval 7">
              <a:extLst>
                <a:ext uri="{FF2B5EF4-FFF2-40B4-BE49-F238E27FC236}">
                  <a16:creationId xmlns:a16="http://schemas.microsoft.com/office/drawing/2014/main" id="{DC7304AB-BE7D-45AC-A876-4A24543AE5B3}"/>
                </a:ext>
              </a:extLst>
            </p:cNvPr>
            <p:cNvSpPr>
              <a:spLocks noChangeAspect="1"/>
            </p:cNvSpPr>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9" name="Group 8">
              <a:extLst>
                <a:ext uri="{FF2B5EF4-FFF2-40B4-BE49-F238E27FC236}">
                  <a16:creationId xmlns:a16="http://schemas.microsoft.com/office/drawing/2014/main" id="{8E11922B-DDB3-46D7-B1BD-C1CCDB3C42E3}"/>
                </a:ext>
              </a:extLst>
            </p:cNvPr>
            <p:cNvGrpSpPr>
              <a:grpSpLocks noChangeAspect="1"/>
            </p:cNvGrpSpPr>
            <p:nvPr/>
          </p:nvGrpSpPr>
          <p:grpSpPr>
            <a:xfrm>
              <a:off x="690092" y="0"/>
              <a:ext cx="10800000" cy="6858000"/>
              <a:chOff x="2328000" y="0"/>
              <a:chExt cx="2880000" cy="1440000"/>
            </a:xfrm>
          </p:grpSpPr>
          <p:sp>
            <p:nvSpPr>
              <p:cNvPr id="14" name="Rectangle 13">
                <a:extLst>
                  <a:ext uri="{FF2B5EF4-FFF2-40B4-BE49-F238E27FC236}">
                    <a16:creationId xmlns:a16="http://schemas.microsoft.com/office/drawing/2014/main" id="{C580F8F6-E662-4BCD-AC9C-7E5DDBD5A773}"/>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9A333FE5-ADB0-48EE-A1A6-9AA36DA343A2}"/>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0" name="Group 9">
              <a:extLst>
                <a:ext uri="{FF2B5EF4-FFF2-40B4-BE49-F238E27FC236}">
                  <a16:creationId xmlns:a16="http://schemas.microsoft.com/office/drawing/2014/main" id="{0B09CD4F-6DF4-48AA-BD35-23E3F2A643F7}"/>
                </a:ext>
              </a:extLst>
            </p:cNvPr>
            <p:cNvGrpSpPr>
              <a:grpSpLocks noChangeAspect="1"/>
            </p:cNvGrpSpPr>
            <p:nvPr/>
          </p:nvGrpSpPr>
          <p:grpSpPr>
            <a:xfrm rot="5400000">
              <a:off x="7048499" y="1714500"/>
              <a:ext cx="6858000" cy="3429000"/>
              <a:chOff x="0" y="0"/>
              <a:chExt cx="2880000" cy="1440000"/>
            </a:xfrm>
          </p:grpSpPr>
          <p:sp>
            <p:nvSpPr>
              <p:cNvPr id="12" name="Rectangle 11">
                <a:extLst>
                  <a:ext uri="{FF2B5EF4-FFF2-40B4-BE49-F238E27FC236}">
                    <a16:creationId xmlns:a16="http://schemas.microsoft.com/office/drawing/2014/main" id="{02223219-ACCC-42F2-A1B4-E3C8C8AB12A4}"/>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1510B0E9-9BA0-4357-9E04-554C19BAAC89}"/>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1" name="Rectangle 10">
              <a:extLst>
                <a:ext uri="{FF2B5EF4-FFF2-40B4-BE49-F238E27FC236}">
                  <a16:creationId xmlns:a16="http://schemas.microsoft.com/office/drawing/2014/main" id="{DF06DA80-525A-4C9E-A441-50630AA772A4}"/>
                </a:ext>
              </a:extLst>
            </p:cNvPr>
            <p:cNvSpPr>
              <a:spLocks noChangeAspect="1"/>
            </p:cNvSpPr>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6" name="Rectangle 15">
            <a:extLst>
              <a:ext uri="{FF2B5EF4-FFF2-40B4-BE49-F238E27FC236}">
                <a16:creationId xmlns:a16="http://schemas.microsoft.com/office/drawing/2014/main" id="{E841E027-8E53-4FEB-8605-2124D85731CA}"/>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Date Placeholder 1">
            <a:extLst>
              <a:ext uri="{FF2B5EF4-FFF2-40B4-BE49-F238E27FC236}">
                <a16:creationId xmlns:a16="http://schemas.microsoft.com/office/drawing/2014/main" id="{7DD871A2-AE80-4408-AA95-DC60D132E9E3}"/>
              </a:ext>
            </a:extLst>
          </p:cNvPr>
          <p:cNvSpPr>
            <a:spLocks noGrp="1"/>
          </p:cNvSpPr>
          <p:nvPr>
            <p:ph type="dt" sz="half" idx="10"/>
          </p:nvPr>
        </p:nvSpPr>
        <p:spPr/>
        <p:txBody>
          <a:bodyPr/>
          <a:lstStyle/>
          <a:p>
            <a:fld id="{7CF0BCE0-945C-4FDF-95A1-2149B1FF5B83}" type="datetimeFigureOut">
              <a:rPr lang="en-US" smtClean="0"/>
              <a:t>5/26/23</a:t>
            </a:fld>
            <a:endParaRPr lang="en-US"/>
          </a:p>
        </p:txBody>
      </p:sp>
      <p:sp>
        <p:nvSpPr>
          <p:cNvPr id="3" name="Footer Placeholder 2">
            <a:extLst>
              <a:ext uri="{FF2B5EF4-FFF2-40B4-BE49-F238E27FC236}">
                <a16:creationId xmlns:a16="http://schemas.microsoft.com/office/drawing/2014/main" id="{DDD122A1-7B97-4979-B319-1CE0A4A497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209A76-7DCD-477A-A6BA-EEA63FF94082}"/>
              </a:ext>
            </a:extLst>
          </p:cNvPr>
          <p:cNvSpPr>
            <a:spLocks noGrp="1"/>
          </p:cNvSpPr>
          <p:nvPr>
            <p:ph type="sldNum" sz="quarter" idx="12"/>
          </p:nvPr>
        </p:nvSpPr>
        <p:spPr/>
        <p:txBody>
          <a:bodyPr/>
          <a:lstStyle/>
          <a:p>
            <a:fld id="{4CD77608-3819-479B-BB98-C216BA724EFE}" type="slidenum">
              <a:rPr lang="en-US" smtClean="0"/>
              <a:t>‹N›</a:t>
            </a:fld>
            <a:endParaRPr lang="en-US"/>
          </a:p>
        </p:txBody>
      </p:sp>
    </p:spTree>
    <p:extLst>
      <p:ext uri="{BB962C8B-B14F-4D97-AF65-F5344CB8AC3E}">
        <p14:creationId xmlns:p14="http://schemas.microsoft.com/office/powerpoint/2010/main" val="1956294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D5C0F5C-A529-490C-8941-78F10C6A00D3}"/>
              </a:ext>
            </a:extLst>
          </p:cNvPr>
          <p:cNvGrpSpPr/>
          <p:nvPr/>
        </p:nvGrpSpPr>
        <p:grpSpPr>
          <a:xfrm flipH="1">
            <a:off x="0" y="0"/>
            <a:ext cx="12191999" cy="6858001"/>
            <a:chOff x="0" y="-2"/>
            <a:chExt cx="12191999" cy="6858001"/>
          </a:xfrm>
        </p:grpSpPr>
        <p:sp>
          <p:nvSpPr>
            <p:cNvPr id="9" name="Rectangle 8">
              <a:extLst>
                <a:ext uri="{FF2B5EF4-FFF2-40B4-BE49-F238E27FC236}">
                  <a16:creationId xmlns:a16="http://schemas.microsoft.com/office/drawing/2014/main" id="{14A8D739-B942-4545-9459-A6CAF0444D1F}"/>
                </a:ext>
              </a:extLst>
            </p:cNvPr>
            <p:cNvSpPr/>
            <p:nvPr/>
          </p:nvSpPr>
          <p:spPr>
            <a:xfrm>
              <a:off x="7995665" y="2562224"/>
              <a:ext cx="4196334" cy="4295775"/>
            </a:xfrm>
            <a:prstGeom prst="rect">
              <a:avLst/>
            </a:prstGeom>
            <a:gradFill flip="none" rotWithShape="1">
              <a:gsLst>
                <a:gs pos="0">
                  <a:schemeClr val="accent3">
                    <a:alpha val="40000"/>
                  </a:schemeClr>
                </a:gs>
                <a:gs pos="34000">
                  <a:schemeClr val="accent3">
                    <a:alpha val="20000"/>
                  </a:schemeClr>
                </a:gs>
                <a:gs pos="65000">
                  <a:schemeClr val="accent3">
                    <a:alpha val="0"/>
                  </a:schemeClr>
                </a:gs>
              </a:gsLst>
              <a:path path="circle">
                <a:fillToRect l="100000" t="100000"/>
              </a:path>
              <a:tileRect r="-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BB38CCA-110B-4404-9363-BFFA76C096D2}"/>
                </a:ext>
              </a:extLst>
            </p:cNvPr>
            <p:cNvGrpSpPr/>
            <p:nvPr/>
          </p:nvGrpSpPr>
          <p:grpSpPr>
            <a:xfrm rot="16200000">
              <a:off x="2295528" y="-2295528"/>
              <a:ext cx="6858000" cy="11449051"/>
              <a:chOff x="0" y="2333625"/>
              <a:chExt cx="9515474" cy="3766109"/>
            </a:xfrm>
          </p:grpSpPr>
          <p:sp>
            <p:nvSpPr>
              <p:cNvPr id="20" name="Rectangle 19">
                <a:extLst>
                  <a:ext uri="{FF2B5EF4-FFF2-40B4-BE49-F238E27FC236}">
                    <a16:creationId xmlns:a16="http://schemas.microsoft.com/office/drawing/2014/main" id="{B223FE99-C58F-4A56-8F8E-2942FF74E4BD}"/>
                  </a:ext>
                </a:extLst>
              </p:cNvPr>
              <p:cNvSpPr/>
              <p:nvPr/>
            </p:nvSpPr>
            <p:spPr>
              <a:xfrm>
                <a:off x="4757737"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BBD4511-8AB6-4BD3-8410-7FB3EC8D42B2}"/>
                  </a:ext>
                </a:extLst>
              </p:cNvPr>
              <p:cNvSpPr/>
              <p:nvPr/>
            </p:nvSpPr>
            <p:spPr>
              <a:xfrm flipH="1">
                <a:off x="0"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6A8CA067-2248-4BD3-B56E-2C014AEB2273}"/>
                </a:ext>
              </a:extLst>
            </p:cNvPr>
            <p:cNvGrpSpPr>
              <a:grpSpLocks noChangeAspect="1"/>
            </p:cNvGrpSpPr>
            <p:nvPr/>
          </p:nvGrpSpPr>
          <p:grpSpPr>
            <a:xfrm rot="5400000">
              <a:off x="3583369" y="-3583369"/>
              <a:ext cx="4713262" cy="11880000"/>
              <a:chOff x="1" y="0"/>
              <a:chExt cx="8305797" cy="6858000"/>
            </a:xfrm>
          </p:grpSpPr>
          <p:sp>
            <p:nvSpPr>
              <p:cNvPr id="18" name="Rectangle 17">
                <a:extLst>
                  <a:ext uri="{FF2B5EF4-FFF2-40B4-BE49-F238E27FC236}">
                    <a16:creationId xmlns:a16="http://schemas.microsoft.com/office/drawing/2014/main" id="{8C017B9B-2727-4255-8F80-9D4C2A5AE297}"/>
                  </a:ext>
                </a:extLst>
              </p:cNvPr>
              <p:cNvSpPr/>
              <p:nvPr/>
            </p:nvSpPr>
            <p:spPr>
              <a:xfrm>
                <a:off x="931" y="342900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693C5F16-BC47-4707-B6B7-DC5262ACDC51}"/>
                  </a:ext>
                </a:extLst>
              </p:cNvPr>
              <p:cNvSpPr/>
              <p:nvPr/>
            </p:nvSpPr>
            <p:spPr>
              <a:xfrm flipV="1">
                <a:off x="1" y="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a:extLst>
                <a:ext uri="{FF2B5EF4-FFF2-40B4-BE49-F238E27FC236}">
                  <a16:creationId xmlns:a16="http://schemas.microsoft.com/office/drawing/2014/main" id="{2E88FE13-0734-4BB3-B4D1-7C53A194DA84}"/>
                </a:ext>
              </a:extLst>
            </p:cNvPr>
            <p:cNvGrpSpPr/>
            <p:nvPr/>
          </p:nvGrpSpPr>
          <p:grpSpPr>
            <a:xfrm>
              <a:off x="2676525" y="0"/>
              <a:ext cx="9515473" cy="3766109"/>
              <a:chOff x="2333625" y="2433367"/>
              <a:chExt cx="9897159" cy="3766109"/>
            </a:xfrm>
          </p:grpSpPr>
          <p:sp>
            <p:nvSpPr>
              <p:cNvPr id="16" name="Rectangle 15">
                <a:extLst>
                  <a:ext uri="{FF2B5EF4-FFF2-40B4-BE49-F238E27FC236}">
                    <a16:creationId xmlns:a16="http://schemas.microsoft.com/office/drawing/2014/main" id="{5C9B7EF7-1EDF-4AC7-8E40-C2801783AC85}"/>
                  </a:ext>
                </a:extLst>
              </p:cNvPr>
              <p:cNvSpPr/>
              <p:nvPr/>
            </p:nvSpPr>
            <p:spPr>
              <a:xfrm>
                <a:off x="728220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25CA0A0-9A3F-498E-983D-B3285EF5AD9A}"/>
                  </a:ext>
                </a:extLst>
              </p:cNvPr>
              <p:cNvSpPr/>
              <p:nvPr/>
            </p:nvSpPr>
            <p:spPr>
              <a:xfrm flipH="1">
                <a:off x="233362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A5171814-E4F0-44B5-BC3F-588512210991}"/>
                </a:ext>
              </a:extLst>
            </p:cNvPr>
            <p:cNvGrpSpPr/>
            <p:nvPr/>
          </p:nvGrpSpPr>
          <p:grpSpPr>
            <a:xfrm>
              <a:off x="0" y="0"/>
              <a:ext cx="9515473" cy="3766109"/>
              <a:chOff x="0" y="2333625"/>
              <a:chExt cx="9515473" cy="3766109"/>
            </a:xfrm>
          </p:grpSpPr>
          <p:sp>
            <p:nvSpPr>
              <p:cNvPr id="14" name="Rectangle 13">
                <a:extLst>
                  <a:ext uri="{FF2B5EF4-FFF2-40B4-BE49-F238E27FC236}">
                    <a16:creationId xmlns:a16="http://schemas.microsoft.com/office/drawing/2014/main" id="{8E666ACD-EB1C-4732-971B-C3B26061DB82}"/>
                  </a:ext>
                </a:extLst>
              </p:cNvPr>
              <p:cNvSpPr/>
              <p:nvPr/>
            </p:nvSpPr>
            <p:spPr>
              <a:xfrm>
                <a:off x="4757737"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A4E213B-7F96-44C1-90B3-B72E9387BF73}"/>
                  </a:ext>
                </a:extLst>
              </p:cNvPr>
              <p:cNvSpPr/>
              <p:nvPr/>
            </p:nvSpPr>
            <p:spPr>
              <a:xfrm flipH="1">
                <a:off x="0"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 name="Rectangle 21">
            <a:extLst>
              <a:ext uri="{FF2B5EF4-FFF2-40B4-BE49-F238E27FC236}">
                <a16:creationId xmlns:a16="http://schemas.microsoft.com/office/drawing/2014/main" id="{BFE392AA-35E5-40E5-9309-284A0C541061}"/>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71A8188C-9713-46E1-AA5C-C84FE515F3A2}"/>
              </a:ext>
            </a:extLst>
          </p:cNvPr>
          <p:cNvSpPr>
            <a:spLocks noGrp="1"/>
          </p:cNvSpPr>
          <p:nvPr>
            <p:ph type="title"/>
          </p:nvPr>
        </p:nvSpPr>
        <p:spPr>
          <a:xfrm>
            <a:off x="539999" y="540000"/>
            <a:ext cx="4511425" cy="2771774"/>
          </a:xfrm>
        </p:spPr>
        <p:txBody>
          <a:bodyPr anchor="t"/>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E192CC-893A-4A84-A7E9-F389D83F0B16}"/>
              </a:ext>
            </a:extLst>
          </p:cNvPr>
          <p:cNvSpPr>
            <a:spLocks noGrp="1"/>
          </p:cNvSpPr>
          <p:nvPr>
            <p:ph idx="1"/>
          </p:nvPr>
        </p:nvSpPr>
        <p:spPr>
          <a:xfrm>
            <a:off x="5232400" y="540000"/>
            <a:ext cx="6408736" cy="5759450"/>
          </a:xfrm>
        </p:spPr>
        <p:txBody>
          <a:bodyPr/>
          <a:lstStyle>
            <a:lvl1pPr>
              <a:defRPr sz="3200"/>
            </a:lvl1pPr>
            <a:lvl2pPr>
              <a:defRPr sz="24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6CC7765-7D44-43DD-A1DF-419D3E1C625F}"/>
              </a:ext>
            </a:extLst>
          </p:cNvPr>
          <p:cNvSpPr>
            <a:spLocks noGrp="1"/>
          </p:cNvSpPr>
          <p:nvPr>
            <p:ph type="body" sz="half" idx="2"/>
          </p:nvPr>
        </p:nvSpPr>
        <p:spPr>
          <a:xfrm>
            <a:off x="540000" y="3536950"/>
            <a:ext cx="4511426" cy="2771775"/>
          </a:xfrm>
        </p:spPr>
        <p:txBody>
          <a:bodyPr/>
          <a:lstStyle>
            <a:lvl1pPr marL="0" indent="0">
              <a:buNone/>
              <a:defRPr sz="1600" cap="all" spc="3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D36875-AFB0-4905-8C9E-A72B4F59775E}"/>
              </a:ext>
            </a:extLst>
          </p:cNvPr>
          <p:cNvSpPr>
            <a:spLocks noGrp="1"/>
          </p:cNvSpPr>
          <p:nvPr>
            <p:ph type="dt" sz="half" idx="10"/>
          </p:nvPr>
        </p:nvSpPr>
        <p:spPr/>
        <p:txBody>
          <a:bodyPr/>
          <a:lstStyle/>
          <a:p>
            <a:fld id="{7CF0BCE0-945C-4FDF-95A1-2149B1FF5B83}" type="datetimeFigureOut">
              <a:rPr lang="en-US" smtClean="0"/>
              <a:t>5/26/23</a:t>
            </a:fld>
            <a:endParaRPr lang="en-US"/>
          </a:p>
        </p:txBody>
      </p:sp>
      <p:sp>
        <p:nvSpPr>
          <p:cNvPr id="6" name="Footer Placeholder 5">
            <a:extLst>
              <a:ext uri="{FF2B5EF4-FFF2-40B4-BE49-F238E27FC236}">
                <a16:creationId xmlns:a16="http://schemas.microsoft.com/office/drawing/2014/main" id="{25437ABF-7E70-4E45-A67B-C503BF182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8016CA-2983-47BF-BA09-2130A40C8763}"/>
              </a:ext>
            </a:extLst>
          </p:cNvPr>
          <p:cNvSpPr>
            <a:spLocks noGrp="1"/>
          </p:cNvSpPr>
          <p:nvPr>
            <p:ph type="sldNum" sz="quarter" idx="12"/>
          </p:nvPr>
        </p:nvSpPr>
        <p:spPr/>
        <p:txBody>
          <a:bodyPr/>
          <a:lstStyle/>
          <a:p>
            <a:fld id="{4CD77608-3819-479B-BB98-C216BA724EFE}" type="slidenum">
              <a:rPr lang="en-US" smtClean="0"/>
              <a:t>‹N›</a:t>
            </a:fld>
            <a:endParaRPr lang="en-US"/>
          </a:p>
        </p:txBody>
      </p:sp>
    </p:spTree>
    <p:extLst>
      <p:ext uri="{BB962C8B-B14F-4D97-AF65-F5344CB8AC3E}">
        <p14:creationId xmlns:p14="http://schemas.microsoft.com/office/powerpoint/2010/main" val="3253609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97E00A2-2906-4C97-9D1F-C789D3ADD373}"/>
              </a:ext>
            </a:extLst>
          </p:cNvPr>
          <p:cNvGrpSpPr/>
          <p:nvPr/>
        </p:nvGrpSpPr>
        <p:grpSpPr>
          <a:xfrm rot="10800000">
            <a:off x="1392000" y="0"/>
            <a:ext cx="10800000" cy="6858000"/>
            <a:chOff x="0" y="0"/>
            <a:chExt cx="10800000" cy="6858000"/>
          </a:xfrm>
        </p:grpSpPr>
        <p:sp>
          <p:nvSpPr>
            <p:cNvPr id="9" name="Rectangle 8">
              <a:extLst>
                <a:ext uri="{FF2B5EF4-FFF2-40B4-BE49-F238E27FC236}">
                  <a16:creationId xmlns:a16="http://schemas.microsoft.com/office/drawing/2014/main" id="{59CE8EF9-87D6-47FD-B7D3-2D48D8E48AC3}"/>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0" name="Rectangle 9">
              <a:extLst>
                <a:ext uri="{FF2B5EF4-FFF2-40B4-BE49-F238E27FC236}">
                  <a16:creationId xmlns:a16="http://schemas.microsoft.com/office/drawing/2014/main" id="{6784998E-9D37-4D0D-889A-C67531E5295C}"/>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1" name="Group 10">
            <a:extLst>
              <a:ext uri="{FF2B5EF4-FFF2-40B4-BE49-F238E27FC236}">
                <a16:creationId xmlns:a16="http://schemas.microsoft.com/office/drawing/2014/main" id="{8B575B0B-C502-438E-967C-64D268031426}"/>
              </a:ext>
            </a:extLst>
          </p:cNvPr>
          <p:cNvGrpSpPr>
            <a:grpSpLocks noChangeAspect="1"/>
          </p:cNvGrpSpPr>
          <p:nvPr/>
        </p:nvGrpSpPr>
        <p:grpSpPr>
          <a:xfrm rot="16200000" flipH="1">
            <a:off x="-1714500" y="1714500"/>
            <a:ext cx="6858000" cy="3429000"/>
            <a:chOff x="0" y="0"/>
            <a:chExt cx="2880000" cy="1440000"/>
          </a:xfrm>
        </p:grpSpPr>
        <p:sp>
          <p:nvSpPr>
            <p:cNvPr id="12" name="Rectangle 11">
              <a:extLst>
                <a:ext uri="{FF2B5EF4-FFF2-40B4-BE49-F238E27FC236}">
                  <a16:creationId xmlns:a16="http://schemas.microsoft.com/office/drawing/2014/main" id="{4FC29931-00EB-4F74-BE4C-172A4C282A26}"/>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989B4C87-FDD3-406D-BE06-3ABF69905E03}"/>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4" name="Rectangle 13">
            <a:extLst>
              <a:ext uri="{FF2B5EF4-FFF2-40B4-BE49-F238E27FC236}">
                <a16:creationId xmlns:a16="http://schemas.microsoft.com/office/drawing/2014/main" id="{FD817A89-A0E1-4190-90AE-0571E6CE8FC6}"/>
              </a:ext>
            </a:extLst>
          </p:cNvPr>
          <p:cNvSpPr>
            <a:spLocks noChangeAspect="1"/>
          </p:cNvSpPr>
          <p:nvPr/>
        </p:nvSpPr>
        <p:spPr>
          <a:xfrm rot="10800000">
            <a:off x="5602287" y="268286"/>
            <a:ext cx="6589713" cy="65897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4FD20388-C666-4992-920D-5F034214950C}"/>
              </a:ext>
            </a:extLst>
          </p:cNvPr>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a:extLst>
              <a:ext uri="{FF2B5EF4-FFF2-40B4-BE49-F238E27FC236}">
                <a16:creationId xmlns:a16="http://schemas.microsoft.com/office/drawing/2014/main" id="{FCAB0CC3-A07E-43B8-9B34-0A67C1806DE1}"/>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F91800A6-9706-4B81-B957-C950A5F77490}"/>
              </a:ext>
            </a:extLst>
          </p:cNvPr>
          <p:cNvSpPr>
            <a:spLocks noGrp="1"/>
          </p:cNvSpPr>
          <p:nvPr>
            <p:ph type="title"/>
          </p:nvPr>
        </p:nvSpPr>
        <p:spPr>
          <a:xfrm>
            <a:off x="539999" y="540000"/>
            <a:ext cx="4511425" cy="2771774"/>
          </a:xfrm>
        </p:spPr>
        <p:txBody>
          <a:bodyPr anchor="t"/>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CA17652B-AA0D-4574-AF1D-7F7442D84B0B}"/>
              </a:ext>
            </a:extLst>
          </p:cNvPr>
          <p:cNvSpPr>
            <a:spLocks noGrp="1"/>
          </p:cNvSpPr>
          <p:nvPr>
            <p:ph type="pic" idx="1"/>
          </p:nvPr>
        </p:nvSpPr>
        <p:spPr>
          <a:xfrm>
            <a:off x="5232400" y="549275"/>
            <a:ext cx="6408736" cy="57594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CA19547-D24B-4BD1-8C26-318450B171B3}"/>
              </a:ext>
            </a:extLst>
          </p:cNvPr>
          <p:cNvSpPr>
            <a:spLocks noGrp="1"/>
          </p:cNvSpPr>
          <p:nvPr>
            <p:ph type="body" sz="half" idx="2"/>
          </p:nvPr>
        </p:nvSpPr>
        <p:spPr>
          <a:xfrm>
            <a:off x="539999" y="3536950"/>
            <a:ext cx="4511425" cy="2771774"/>
          </a:xfrm>
        </p:spPr>
        <p:txBody>
          <a:bodyPr/>
          <a:lstStyle>
            <a:lvl1pPr marL="0" indent="0">
              <a:buNone/>
              <a:defRPr sz="1600" cap="all" spc="3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3A22E6-7E01-4547-8555-B2C197543921}"/>
              </a:ext>
            </a:extLst>
          </p:cNvPr>
          <p:cNvSpPr>
            <a:spLocks noGrp="1"/>
          </p:cNvSpPr>
          <p:nvPr>
            <p:ph type="dt" sz="half" idx="10"/>
          </p:nvPr>
        </p:nvSpPr>
        <p:spPr/>
        <p:txBody>
          <a:bodyPr/>
          <a:lstStyle/>
          <a:p>
            <a:fld id="{7CF0BCE0-945C-4FDF-95A1-2149B1FF5B83}" type="datetimeFigureOut">
              <a:rPr lang="en-US" smtClean="0"/>
              <a:t>5/26/23</a:t>
            </a:fld>
            <a:endParaRPr lang="en-US"/>
          </a:p>
        </p:txBody>
      </p:sp>
      <p:sp>
        <p:nvSpPr>
          <p:cNvPr id="6" name="Footer Placeholder 5">
            <a:extLst>
              <a:ext uri="{FF2B5EF4-FFF2-40B4-BE49-F238E27FC236}">
                <a16:creationId xmlns:a16="http://schemas.microsoft.com/office/drawing/2014/main" id="{A90F6BEC-98F3-43FE-BA9B-B046D8917F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2FAF54-57F0-46F9-A1BA-B554E14017DF}"/>
              </a:ext>
            </a:extLst>
          </p:cNvPr>
          <p:cNvSpPr>
            <a:spLocks noGrp="1"/>
          </p:cNvSpPr>
          <p:nvPr>
            <p:ph type="sldNum" sz="quarter" idx="12"/>
          </p:nvPr>
        </p:nvSpPr>
        <p:spPr/>
        <p:txBody>
          <a:bodyPr/>
          <a:lstStyle/>
          <a:p>
            <a:fld id="{4CD77608-3819-479B-BB98-C216BA724EFE}" type="slidenum">
              <a:rPr lang="en-US" smtClean="0"/>
              <a:t>‹N›</a:t>
            </a:fld>
            <a:endParaRPr lang="en-US"/>
          </a:p>
        </p:txBody>
      </p:sp>
    </p:spTree>
    <p:extLst>
      <p:ext uri="{BB962C8B-B14F-4D97-AF65-F5344CB8AC3E}">
        <p14:creationId xmlns:p14="http://schemas.microsoft.com/office/powerpoint/2010/main" val="641038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jp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7000" b="-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749C77-AA3A-4DA0-9E20-32FCD2B8BD5F}"/>
              </a:ext>
            </a:extLst>
          </p:cNvPr>
          <p:cNvSpPr>
            <a:spLocks noGrp="1"/>
          </p:cNvSpPr>
          <p:nvPr>
            <p:ph type="title"/>
          </p:nvPr>
        </p:nvSpPr>
        <p:spPr>
          <a:xfrm>
            <a:off x="540000" y="540000"/>
            <a:ext cx="11101135" cy="18095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98DC81A-9B5E-4A92-AA7B-3D750F95F434}"/>
              </a:ext>
            </a:extLst>
          </p:cNvPr>
          <p:cNvSpPr>
            <a:spLocks noGrp="1"/>
          </p:cNvSpPr>
          <p:nvPr>
            <p:ph type="body" idx="1"/>
          </p:nvPr>
        </p:nvSpPr>
        <p:spPr>
          <a:xfrm>
            <a:off x="540000" y="2528887"/>
            <a:ext cx="11101136" cy="37798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04B8083-48FB-4D6A-B77A-262FE3E23D6C}"/>
              </a:ext>
            </a:extLst>
          </p:cNvPr>
          <p:cNvSpPr>
            <a:spLocks noGrp="1"/>
          </p:cNvSpPr>
          <p:nvPr>
            <p:ph type="ftr" sz="quarter" idx="3"/>
          </p:nvPr>
        </p:nvSpPr>
        <p:spPr>
          <a:xfrm>
            <a:off x="540000" y="6314400"/>
            <a:ext cx="7350795" cy="365125"/>
          </a:xfrm>
          <a:prstGeom prst="rect">
            <a:avLst/>
          </a:prstGeom>
        </p:spPr>
        <p:txBody>
          <a:bodyPr vert="horz" lIns="91440" tIns="45720" rIns="91440" bIns="45720" rtlCol="0" anchor="ctr"/>
          <a:lstStyle>
            <a:lvl1pPr algn="l">
              <a:defRPr sz="1000" spc="100" baseline="0">
                <a:solidFill>
                  <a:schemeClr val="tx1"/>
                </a:solidFill>
              </a:defRPr>
            </a:lvl1pPr>
          </a:lstStyle>
          <a:p>
            <a:endParaRPr lang="en-US" sz="1000" dirty="0"/>
          </a:p>
        </p:txBody>
      </p:sp>
      <p:sp>
        <p:nvSpPr>
          <p:cNvPr id="4" name="Date Placeholder 3">
            <a:extLst>
              <a:ext uri="{FF2B5EF4-FFF2-40B4-BE49-F238E27FC236}">
                <a16:creationId xmlns:a16="http://schemas.microsoft.com/office/drawing/2014/main" id="{41EDA5BD-F7C8-4883-81D1-EF1F6F00EF72}"/>
              </a:ext>
            </a:extLst>
          </p:cNvPr>
          <p:cNvSpPr>
            <a:spLocks noGrp="1"/>
          </p:cNvSpPr>
          <p:nvPr>
            <p:ph type="dt" sz="half" idx="2"/>
          </p:nvPr>
        </p:nvSpPr>
        <p:spPr>
          <a:xfrm>
            <a:off x="8075613" y="6314400"/>
            <a:ext cx="2623468" cy="365125"/>
          </a:xfrm>
          <a:prstGeom prst="rect">
            <a:avLst/>
          </a:prstGeom>
        </p:spPr>
        <p:txBody>
          <a:bodyPr vert="horz" lIns="91440" tIns="45720" rIns="91440" bIns="45720" rtlCol="0" anchor="ctr"/>
          <a:lstStyle>
            <a:lvl1pPr algn="r">
              <a:defRPr sz="1000" cap="none" spc="100" baseline="0">
                <a:solidFill>
                  <a:schemeClr val="tx1"/>
                </a:solidFill>
              </a:defRPr>
            </a:lvl1pPr>
          </a:lstStyle>
          <a:p>
            <a:pPr algn="r"/>
            <a:fld id="{7CF0BCE0-945C-4FDF-95A1-2149B1FF5B83}" type="datetimeFigureOut">
              <a:rPr lang="en-US" smtClean="0"/>
              <a:pPr algn="r"/>
              <a:t>5/26/23</a:t>
            </a:fld>
            <a:endParaRPr lang="en-US" dirty="0"/>
          </a:p>
        </p:txBody>
      </p:sp>
      <p:sp>
        <p:nvSpPr>
          <p:cNvPr id="6" name="Slide Number Placeholder 5">
            <a:extLst>
              <a:ext uri="{FF2B5EF4-FFF2-40B4-BE49-F238E27FC236}">
                <a16:creationId xmlns:a16="http://schemas.microsoft.com/office/drawing/2014/main" id="{AB48FEDB-2614-400B-9C19-0F4D448D98AB}"/>
              </a:ext>
            </a:extLst>
          </p:cNvPr>
          <p:cNvSpPr>
            <a:spLocks noGrp="1"/>
          </p:cNvSpPr>
          <p:nvPr>
            <p:ph type="sldNum" sz="quarter" idx="4"/>
          </p:nvPr>
        </p:nvSpPr>
        <p:spPr>
          <a:xfrm>
            <a:off x="10883899" y="6314400"/>
            <a:ext cx="757237" cy="365125"/>
          </a:xfrm>
          <a:prstGeom prst="rect">
            <a:avLst/>
          </a:prstGeom>
        </p:spPr>
        <p:txBody>
          <a:bodyPr vert="horz" lIns="91440" tIns="45720" rIns="91440" bIns="45720" rtlCol="0" anchor="ctr"/>
          <a:lstStyle>
            <a:lvl1pPr algn="r">
              <a:defRPr sz="1000" spc="100" baseline="0">
                <a:solidFill>
                  <a:schemeClr val="tx1"/>
                </a:solidFill>
              </a:defRPr>
            </a:lvl1pPr>
          </a:lstStyle>
          <a:p>
            <a:fld id="{4CD77608-3819-479B-BB98-C216BA724EFE}" type="slidenum">
              <a:rPr lang="en-US" smtClean="0"/>
              <a:pPr/>
              <a:t>‹N›</a:t>
            </a:fld>
            <a:endParaRPr lang="en-US" sz="1000" dirty="0"/>
          </a:p>
        </p:txBody>
      </p:sp>
    </p:spTree>
    <p:extLst>
      <p:ext uri="{BB962C8B-B14F-4D97-AF65-F5344CB8AC3E}">
        <p14:creationId xmlns:p14="http://schemas.microsoft.com/office/powerpoint/2010/main" val="259676131"/>
      </p:ext>
    </p:extLst>
  </p:cSld>
  <p:clrMap bg1="dk1" tx1="lt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txStyles>
    <p:titleStyle>
      <a:lvl1pPr algn="l" defTabSz="914400" rtl="0" eaLnBrk="1" latinLnBrk="0" hangingPunct="1">
        <a:lnSpc>
          <a:spcPct val="90000"/>
        </a:lnSpc>
        <a:spcBef>
          <a:spcPct val="0"/>
        </a:spcBef>
        <a:buNone/>
        <a:defRPr sz="6000" kern="1200">
          <a:solidFill>
            <a:schemeClr val="tx1"/>
          </a:solidFill>
          <a:latin typeface="+mj-lt"/>
          <a:ea typeface="+mj-ea"/>
          <a:cs typeface="+mj-cs"/>
        </a:defRPr>
      </a:lvl1pPr>
    </p:titleStyle>
    <p:bodyStyle>
      <a:lvl1pPr marL="270000" indent="-270000" algn="l" defTabSz="914400" rtl="0" eaLnBrk="1" latinLnBrk="0" hangingPunct="1">
        <a:lnSpc>
          <a:spcPct val="125000"/>
        </a:lnSpc>
        <a:spcBef>
          <a:spcPts val="1000"/>
        </a:spcBef>
        <a:buFont typeface="Arial" panose="020B0604020202020204" pitchFamily="34" charset="0"/>
        <a:buChar char="•"/>
        <a:defRPr sz="1800" kern="1200" spc="50" baseline="0">
          <a:solidFill>
            <a:schemeClr val="tx1"/>
          </a:solidFill>
          <a:latin typeface="+mn-lt"/>
          <a:ea typeface="+mn-ea"/>
          <a:cs typeface="+mn-cs"/>
        </a:defRPr>
      </a:lvl1pPr>
      <a:lvl2pPr marL="72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2pPr>
      <a:lvl3pPr marL="108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3pPr>
      <a:lvl4pPr marL="144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4pPr>
      <a:lvl5pPr marL="180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1C3C78-D33B-476F-9D8B-4C0515B47F3B}" type="datetimeFigureOut">
              <a:rPr lang="it-IT" smtClean="0"/>
              <a:t>26/05/23</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CABB93-87BE-452C-881C-EEE3F304E5C0}" type="slidenum">
              <a:rPr lang="it-IT" smtClean="0"/>
              <a:t>‹N›</a:t>
            </a:fld>
            <a:endParaRPr lang="it-IT"/>
          </a:p>
        </p:txBody>
      </p:sp>
    </p:spTree>
    <p:extLst>
      <p:ext uri="{BB962C8B-B14F-4D97-AF65-F5344CB8AC3E}">
        <p14:creationId xmlns:p14="http://schemas.microsoft.com/office/powerpoint/2010/main" val="28047804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6.emf"/></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emf"/><Relationship Id="rId4" Type="http://schemas.openxmlformats.org/officeDocument/2006/relationships/image" Target="../media/image16.emf"/></Relationships>
</file>

<file path=ppt/slides/_rels/slide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968B-2619-4F71-AB00-4C493E120805}"/>
              </a:ext>
            </a:extLst>
          </p:cNvPr>
          <p:cNvSpPr>
            <a:spLocks noGrp="1"/>
          </p:cNvSpPr>
          <p:nvPr>
            <p:ph type="ctrTitle"/>
          </p:nvPr>
        </p:nvSpPr>
        <p:spPr>
          <a:xfrm>
            <a:off x="2679631" y="641501"/>
            <a:ext cx="6705669" cy="4235299"/>
          </a:xfrm>
        </p:spPr>
        <p:txBody>
          <a:bodyPr anchor="t">
            <a:normAutofit/>
          </a:bodyPr>
          <a:lstStyle/>
          <a:p>
            <a:pPr algn="ctr"/>
            <a:r>
              <a:rPr lang="en-US" sz="5600" spc="400" dirty="0">
                <a:solidFill>
                  <a:srgbClr val="FFFFFF"/>
                </a:solidFill>
              </a:rPr>
              <a:t>Optical spectroscopic analysis of the Black Hole MAXI J1305-704</a:t>
            </a:r>
            <a:endParaRPr lang="en-US" sz="5600" dirty="0">
              <a:solidFill>
                <a:srgbClr val="FFFFFF"/>
              </a:solidFill>
            </a:endParaRPr>
          </a:p>
        </p:txBody>
      </p:sp>
      <p:sp>
        <p:nvSpPr>
          <p:cNvPr id="3" name="Subtitle 2">
            <a:extLst>
              <a:ext uri="{FF2B5EF4-FFF2-40B4-BE49-F238E27FC236}">
                <a16:creationId xmlns:a16="http://schemas.microsoft.com/office/drawing/2014/main" id="{A5F14073-9F68-4B7E-A576-26899D58C7A9}"/>
              </a:ext>
            </a:extLst>
          </p:cNvPr>
          <p:cNvSpPr>
            <a:spLocks noGrp="1"/>
          </p:cNvSpPr>
          <p:nvPr>
            <p:ph type="subTitle" idx="1"/>
          </p:nvPr>
        </p:nvSpPr>
        <p:spPr>
          <a:xfrm>
            <a:off x="104172" y="4710896"/>
            <a:ext cx="10297128" cy="2025571"/>
          </a:xfrm>
        </p:spPr>
        <p:txBody>
          <a:bodyPr>
            <a:normAutofit/>
          </a:bodyPr>
          <a:lstStyle/>
          <a:p>
            <a:r>
              <a:rPr lang="en-US" sz="1800" dirty="0">
                <a:solidFill>
                  <a:srgbClr val="FFFFFF"/>
                </a:solidFill>
                <a:latin typeface="+mj-lt"/>
              </a:rPr>
              <a:t>Carlotta Miceli</a:t>
            </a:r>
          </a:p>
          <a:p>
            <a:r>
              <a:rPr lang="en-US" sz="1400" dirty="0" err="1">
                <a:solidFill>
                  <a:srgbClr val="FFFFFF"/>
                </a:solidFill>
                <a:latin typeface="+mj-lt"/>
              </a:rPr>
              <a:t>Universita</a:t>
            </a:r>
            <a:r>
              <a:rPr lang="en-US" sz="1400" dirty="0">
                <a:solidFill>
                  <a:srgbClr val="FFFFFF"/>
                </a:solidFill>
                <a:latin typeface="+mj-lt"/>
              </a:rPr>
              <a:t>’ </a:t>
            </a:r>
            <a:r>
              <a:rPr lang="en-US" sz="1400" dirty="0" err="1">
                <a:solidFill>
                  <a:srgbClr val="FFFFFF"/>
                </a:solidFill>
                <a:latin typeface="+mj-lt"/>
              </a:rPr>
              <a:t>degli</a:t>
            </a:r>
            <a:r>
              <a:rPr lang="en-US" sz="1400" dirty="0">
                <a:solidFill>
                  <a:srgbClr val="FFFFFF"/>
                </a:solidFill>
                <a:latin typeface="+mj-lt"/>
              </a:rPr>
              <a:t> </a:t>
            </a:r>
            <a:r>
              <a:rPr lang="en-US" sz="1400" dirty="0" err="1">
                <a:solidFill>
                  <a:srgbClr val="FFFFFF"/>
                </a:solidFill>
                <a:latin typeface="+mj-lt"/>
              </a:rPr>
              <a:t>studi</a:t>
            </a:r>
            <a:r>
              <a:rPr lang="en-US" sz="1400" dirty="0">
                <a:solidFill>
                  <a:srgbClr val="FFFFFF"/>
                </a:solidFill>
                <a:latin typeface="+mj-lt"/>
              </a:rPr>
              <a:t> di Palermo/</a:t>
            </a:r>
            <a:r>
              <a:rPr lang="en-US" sz="1400" dirty="0" err="1">
                <a:solidFill>
                  <a:srgbClr val="FFFFFF"/>
                </a:solidFill>
                <a:latin typeface="+mj-lt"/>
              </a:rPr>
              <a:t>iac</a:t>
            </a:r>
            <a:r>
              <a:rPr lang="en-US" sz="1400" dirty="0">
                <a:solidFill>
                  <a:srgbClr val="FFFFFF"/>
                </a:solidFill>
                <a:latin typeface="+mj-lt"/>
              </a:rPr>
              <a:t> canary islands</a:t>
            </a:r>
          </a:p>
          <a:p>
            <a:r>
              <a:rPr lang="en-US" sz="1400" dirty="0">
                <a:solidFill>
                  <a:srgbClr val="FFFFFF"/>
                </a:solidFill>
                <a:latin typeface="+mj-lt"/>
              </a:rPr>
              <a:t>Supervisor: </a:t>
            </a:r>
            <a:r>
              <a:rPr lang="en-US" sz="1400" dirty="0" err="1">
                <a:solidFill>
                  <a:srgbClr val="FFFFFF"/>
                </a:solidFill>
                <a:latin typeface="+mj-lt"/>
              </a:rPr>
              <a:t>tiziana</a:t>
            </a:r>
            <a:r>
              <a:rPr lang="en-US" sz="1400" dirty="0">
                <a:solidFill>
                  <a:srgbClr val="FFFFFF"/>
                </a:solidFill>
                <a:latin typeface="+mj-lt"/>
              </a:rPr>
              <a:t> di salvo and Melania del santo</a:t>
            </a:r>
          </a:p>
          <a:p>
            <a:r>
              <a:rPr lang="en-US" sz="1400" dirty="0">
                <a:solidFill>
                  <a:srgbClr val="FFFFFF"/>
                </a:solidFill>
                <a:latin typeface="+mj-lt"/>
              </a:rPr>
              <a:t>In collaboration with Teo </a:t>
            </a:r>
            <a:r>
              <a:rPr lang="en-US" sz="1400" dirty="0" err="1">
                <a:solidFill>
                  <a:srgbClr val="FFFFFF"/>
                </a:solidFill>
                <a:latin typeface="+mj-lt"/>
              </a:rPr>
              <a:t>munoz-diarias</a:t>
            </a:r>
            <a:r>
              <a:rPr lang="en-US" sz="1400" dirty="0">
                <a:solidFill>
                  <a:srgbClr val="FFFFFF"/>
                </a:solidFill>
                <a:latin typeface="+mj-lt"/>
              </a:rPr>
              <a:t> and Daniel </a:t>
            </a:r>
            <a:r>
              <a:rPr lang="en-US" sz="1400" dirty="0" err="1">
                <a:solidFill>
                  <a:srgbClr val="FFFFFF"/>
                </a:solidFill>
                <a:latin typeface="+mj-lt"/>
              </a:rPr>
              <a:t>mata</a:t>
            </a:r>
            <a:r>
              <a:rPr lang="en-US" sz="1400" dirty="0">
                <a:solidFill>
                  <a:srgbClr val="FFFFFF"/>
                </a:solidFill>
                <a:latin typeface="+mj-lt"/>
              </a:rPr>
              <a:t> </a:t>
            </a:r>
            <a:r>
              <a:rPr lang="en-US" sz="1400" dirty="0" err="1">
                <a:solidFill>
                  <a:srgbClr val="FFFFFF"/>
                </a:solidFill>
                <a:latin typeface="+mj-lt"/>
              </a:rPr>
              <a:t>sanchez</a:t>
            </a:r>
            <a:endParaRPr lang="en-US" sz="1400" dirty="0">
              <a:solidFill>
                <a:srgbClr val="FFFFFF"/>
              </a:solidFill>
              <a:latin typeface="+mj-lt"/>
            </a:endParaRPr>
          </a:p>
          <a:p>
            <a:r>
              <a:rPr lang="en-US" sz="1400" dirty="0" err="1">
                <a:solidFill>
                  <a:srgbClr val="FFFFFF"/>
                </a:solidFill>
                <a:latin typeface="+mj-lt"/>
              </a:rPr>
              <a:t>Cargese</a:t>
            </a:r>
            <a:r>
              <a:rPr lang="en-US" sz="1400" dirty="0">
                <a:solidFill>
                  <a:srgbClr val="FFFFFF"/>
                </a:solidFill>
                <a:latin typeface="+mj-lt"/>
              </a:rPr>
              <a:t>, 08/06/2023</a:t>
            </a:r>
          </a:p>
        </p:txBody>
      </p:sp>
      <p:pic>
        <p:nvPicPr>
          <p:cNvPr id="1026" name="Picture 2" descr="Università degli Studi di Palermo">
            <a:extLst>
              <a:ext uri="{FF2B5EF4-FFF2-40B4-BE49-F238E27FC236}">
                <a16:creationId xmlns:a16="http://schemas.microsoft.com/office/drawing/2014/main" id="{48F5FBF9-2014-48A1-25F8-A85694FD87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082" y="1302077"/>
            <a:ext cx="1027036" cy="8450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E25DC13-F00C-4D9A-FB68-9287CE4E77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2541" y="206049"/>
            <a:ext cx="1127659" cy="8191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NAF INSTITUTE – MORFEO for ELT">
            <a:extLst>
              <a:ext uri="{FF2B5EF4-FFF2-40B4-BE49-F238E27FC236}">
                <a16:creationId xmlns:a16="http://schemas.microsoft.com/office/drawing/2014/main" id="{9689F961-6A82-B8ED-A96D-F48B2898AA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241" y="206049"/>
            <a:ext cx="1267359" cy="819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69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C32B7-239F-35A5-EF39-E30DB432FAB4}"/>
              </a:ext>
            </a:extLst>
          </p:cNvPr>
          <p:cNvSpPr>
            <a:spLocks noGrp="1"/>
          </p:cNvSpPr>
          <p:nvPr>
            <p:ph type="ctrTitle"/>
          </p:nvPr>
        </p:nvSpPr>
        <p:spPr>
          <a:xfrm>
            <a:off x="3237942" y="-209117"/>
            <a:ext cx="4344516" cy="1039213"/>
          </a:xfrm>
        </p:spPr>
        <p:txBody>
          <a:bodyPr>
            <a:normAutofit/>
          </a:bodyPr>
          <a:lstStyle/>
          <a:p>
            <a:pPr algn="ctr"/>
            <a:r>
              <a:rPr lang="en-GB" sz="4800" dirty="0"/>
              <a:t>Conclusion</a:t>
            </a:r>
            <a:endParaRPr lang="it-IT" sz="4800" dirty="0"/>
          </a:p>
        </p:txBody>
      </p:sp>
      <p:sp>
        <p:nvSpPr>
          <p:cNvPr id="3" name="Subtitle 2">
            <a:extLst>
              <a:ext uri="{FF2B5EF4-FFF2-40B4-BE49-F238E27FC236}">
                <a16:creationId xmlns:a16="http://schemas.microsoft.com/office/drawing/2014/main" id="{13C7EB1A-A1E4-5D38-416F-19B19D49AEB9}"/>
              </a:ext>
            </a:extLst>
          </p:cNvPr>
          <p:cNvSpPr>
            <a:spLocks noGrp="1"/>
          </p:cNvSpPr>
          <p:nvPr>
            <p:ph type="subTitle" idx="1"/>
          </p:nvPr>
        </p:nvSpPr>
        <p:spPr>
          <a:xfrm>
            <a:off x="16262" y="727107"/>
            <a:ext cx="10562838" cy="2663101"/>
          </a:xfrm>
          <a:noFill/>
        </p:spPr>
        <p:txBody>
          <a:bodyPr vert="horz" wrap="square" lIns="91440" tIns="45720" rIns="91440" bIns="45720" rtlCol="0">
            <a:spAutoFit/>
          </a:bodyPr>
          <a:lstStyle/>
          <a:p>
            <a:pPr marL="285750" indent="-285750">
              <a:buChar char="•"/>
            </a:pPr>
            <a:r>
              <a:rPr lang="en-GB" sz="1800" cap="none" dirty="0">
                <a:latin typeface="+mj-lt"/>
              </a:rPr>
              <a:t>The discovery and modelling of optical lines during the soft state of the MAXI J1305-704 outburst unveiled the complex structure of the system</a:t>
            </a:r>
          </a:p>
          <a:p>
            <a:pPr marL="285750" indent="-285750">
              <a:buChar char="•"/>
            </a:pPr>
            <a:endParaRPr lang="en-GB" sz="1800" cap="none" dirty="0">
              <a:latin typeface="+mj-lt"/>
            </a:endParaRPr>
          </a:p>
          <a:p>
            <a:pPr marL="285750" indent="-285750">
              <a:buChar char="•"/>
            </a:pPr>
            <a:endParaRPr lang="en-GB" sz="1800" cap="none" dirty="0">
              <a:latin typeface="+mj-lt"/>
            </a:endParaRPr>
          </a:p>
          <a:p>
            <a:pPr marL="285750" indent="-285750">
              <a:buChar char="•"/>
            </a:pPr>
            <a:endParaRPr lang="en-GB" sz="1800" cap="none" dirty="0">
              <a:latin typeface="+mj-lt"/>
            </a:endParaRPr>
          </a:p>
          <a:p>
            <a:pPr marL="285750" indent="-285750">
              <a:buChar char="•"/>
            </a:pPr>
            <a:endParaRPr lang="it-IT" sz="1800" cap="none" dirty="0">
              <a:latin typeface="+mj-lt"/>
            </a:endParaRPr>
          </a:p>
        </p:txBody>
      </p:sp>
      <p:sp>
        <p:nvSpPr>
          <p:cNvPr id="5" name="Slide Number Placeholder 5">
            <a:extLst>
              <a:ext uri="{FF2B5EF4-FFF2-40B4-BE49-F238E27FC236}">
                <a16:creationId xmlns:a16="http://schemas.microsoft.com/office/drawing/2014/main" id="{E7A55851-E248-B753-7B00-499AFA379D5E}"/>
              </a:ext>
            </a:extLst>
          </p:cNvPr>
          <p:cNvSpPr>
            <a:spLocks noGrp="1"/>
          </p:cNvSpPr>
          <p:nvPr>
            <p:ph type="sldNum" sz="quarter" idx="12"/>
          </p:nvPr>
        </p:nvSpPr>
        <p:spPr>
          <a:xfrm>
            <a:off x="8755552" y="6208166"/>
            <a:ext cx="2743200" cy="365125"/>
          </a:xfrm>
        </p:spPr>
        <p:txBody>
          <a:bodyPr vert="horz" lIns="91440" tIns="45720" rIns="91440" bIns="45720" rtlCol="0" anchor="ctr">
            <a:normAutofit/>
          </a:bodyPr>
          <a:lstStyle/>
          <a:p>
            <a:pPr>
              <a:spcAft>
                <a:spcPts val="600"/>
              </a:spcAft>
            </a:pPr>
            <a:fld id="{D8DA9DAA-006C-4F4B-980E-E3DF019B24E2}" type="slidenum">
              <a:rPr lang="en-US">
                <a:solidFill>
                  <a:schemeClr val="tx1"/>
                </a:solidFill>
              </a:rPr>
              <a:pPr>
                <a:spcAft>
                  <a:spcPts val="600"/>
                </a:spcAft>
              </a:pPr>
              <a:t>10</a:t>
            </a:fld>
            <a:endParaRPr lang="en-US">
              <a:solidFill>
                <a:schemeClr val="tx1"/>
              </a:solidFill>
            </a:endParaRPr>
          </a:p>
        </p:txBody>
      </p:sp>
      <p:sp>
        <p:nvSpPr>
          <p:cNvPr id="7" name="Subtitle 2">
            <a:extLst>
              <a:ext uri="{FF2B5EF4-FFF2-40B4-BE49-F238E27FC236}">
                <a16:creationId xmlns:a16="http://schemas.microsoft.com/office/drawing/2014/main" id="{0DD4CAEA-D2B5-5B03-8C7E-1FBAF4988859}"/>
              </a:ext>
            </a:extLst>
          </p:cNvPr>
          <p:cNvSpPr txBox="1">
            <a:spLocks/>
          </p:cNvSpPr>
          <p:nvPr/>
        </p:nvSpPr>
        <p:spPr>
          <a:xfrm>
            <a:off x="71663" y="5930753"/>
            <a:ext cx="12184506" cy="818622"/>
          </a:xfrm>
          <a:prstGeom prst="rect">
            <a:avLst/>
          </a:prstGeom>
          <a:noFill/>
        </p:spPr>
        <p:txBody>
          <a:bodyPr vert="horz" wrap="square" lIns="91440" tIns="45720" rIns="91440" bIns="45720" rtlCol="0">
            <a:spAutoFit/>
          </a:bodyPr>
          <a:lstStyle>
            <a:defPPr>
              <a:defRPr lang="en-US"/>
            </a:defPPr>
            <a:lvl1pPr marL="285750" indent="-285750">
              <a:lnSpc>
                <a:spcPct val="125000"/>
              </a:lnSpc>
              <a:spcBef>
                <a:spcPts val="1000"/>
              </a:spcBef>
              <a:buFont typeface="Arial" panose="020B0604020202020204" pitchFamily="34" charset="0"/>
              <a:buChar char="•"/>
              <a:defRPr cap="none" spc="300" baseline="0">
                <a:latin typeface="+mj-lt"/>
              </a:defRPr>
            </a:lvl1pPr>
            <a:lvl2pPr indent="0" algn="ctr">
              <a:lnSpc>
                <a:spcPct val="125000"/>
              </a:lnSpc>
              <a:spcBef>
                <a:spcPts val="500"/>
              </a:spcBef>
              <a:buFont typeface="Arial" panose="020B0604020202020204" pitchFamily="34" charset="0"/>
              <a:buNone/>
              <a:defRPr sz="2000" spc="50" baseline="0"/>
            </a:lvl2pPr>
            <a:lvl3pPr indent="0" algn="ctr">
              <a:lnSpc>
                <a:spcPct val="125000"/>
              </a:lnSpc>
              <a:spcBef>
                <a:spcPts val="500"/>
              </a:spcBef>
              <a:buFont typeface="Arial" panose="020B0604020202020204" pitchFamily="34" charset="0"/>
              <a:buNone/>
              <a:defRPr spc="50" baseline="0"/>
            </a:lvl3pPr>
            <a:lvl4pPr indent="0" algn="ctr">
              <a:lnSpc>
                <a:spcPct val="125000"/>
              </a:lnSpc>
              <a:spcBef>
                <a:spcPts val="500"/>
              </a:spcBef>
              <a:buFont typeface="Arial" panose="020B0604020202020204" pitchFamily="34" charset="0"/>
              <a:buNone/>
              <a:defRPr sz="1600" spc="50" baseline="0"/>
            </a:lvl4pPr>
            <a:lvl5pPr indent="0" algn="ctr">
              <a:lnSpc>
                <a:spcPct val="125000"/>
              </a:lnSpc>
              <a:spcBef>
                <a:spcPts val="500"/>
              </a:spcBef>
              <a:buFont typeface="Arial" panose="020B0604020202020204" pitchFamily="34" charset="0"/>
              <a:buNone/>
              <a:defRPr sz="1600" spc="50" baseline="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pPr algn="just"/>
            <a:r>
              <a:rPr lang="en-US" sz="1600" dirty="0"/>
              <a:t>Investigate the connection between optical (hard spectral states) and X-ray winds (soft state)</a:t>
            </a:r>
          </a:p>
          <a:p>
            <a:pPr algn="just"/>
            <a:r>
              <a:rPr lang="en-US" sz="1600" dirty="0"/>
              <a:t>UVOT light-curve</a:t>
            </a:r>
          </a:p>
        </p:txBody>
      </p:sp>
      <p:pic>
        <p:nvPicPr>
          <p:cNvPr id="11" name="Picture 10">
            <a:extLst>
              <a:ext uri="{FF2B5EF4-FFF2-40B4-BE49-F238E27FC236}">
                <a16:creationId xmlns:a16="http://schemas.microsoft.com/office/drawing/2014/main" id="{6DD7A1FA-96B9-5050-8654-E406AF83D238}"/>
              </a:ext>
            </a:extLst>
          </p:cNvPr>
          <p:cNvPicPr>
            <a:picLocks noChangeAspect="1"/>
          </p:cNvPicPr>
          <p:nvPr/>
        </p:nvPicPr>
        <p:blipFill rotWithShape="1">
          <a:blip r:embed="rId3"/>
          <a:srcRect l="1507" r="2114"/>
          <a:stretch/>
        </p:blipFill>
        <p:spPr>
          <a:xfrm>
            <a:off x="2332882" y="1591055"/>
            <a:ext cx="5564959" cy="3938637"/>
          </a:xfrm>
          <a:prstGeom prst="rect">
            <a:avLst/>
          </a:prstGeom>
        </p:spPr>
      </p:pic>
      <p:sp>
        <p:nvSpPr>
          <p:cNvPr id="12" name="TextBox 11">
            <a:extLst>
              <a:ext uri="{FF2B5EF4-FFF2-40B4-BE49-F238E27FC236}">
                <a16:creationId xmlns:a16="http://schemas.microsoft.com/office/drawing/2014/main" id="{87447510-1C10-BE95-7D27-B66010175F39}"/>
              </a:ext>
            </a:extLst>
          </p:cNvPr>
          <p:cNvSpPr txBox="1"/>
          <p:nvPr/>
        </p:nvSpPr>
        <p:spPr>
          <a:xfrm>
            <a:off x="3621349" y="5529692"/>
            <a:ext cx="3252486" cy="338554"/>
          </a:xfrm>
          <a:prstGeom prst="rect">
            <a:avLst/>
          </a:prstGeom>
          <a:noFill/>
        </p:spPr>
        <p:txBody>
          <a:bodyPr wrap="square" rtlCol="0">
            <a:spAutoFit/>
          </a:bodyPr>
          <a:lstStyle/>
          <a:p>
            <a:r>
              <a:rPr lang="it-IT" sz="1600" dirty="0" err="1">
                <a:latin typeface="+mj-lt"/>
              </a:rPr>
              <a:t>Muñoz-Darias</a:t>
            </a:r>
            <a:r>
              <a:rPr lang="it-IT" sz="1600" dirty="0">
                <a:latin typeface="+mj-lt"/>
              </a:rPr>
              <a:t> &amp; Ponti 2022</a:t>
            </a:r>
          </a:p>
        </p:txBody>
      </p:sp>
      <p:grpSp>
        <p:nvGrpSpPr>
          <p:cNvPr id="10" name="Gruppo 9">
            <a:extLst>
              <a:ext uri="{FF2B5EF4-FFF2-40B4-BE49-F238E27FC236}">
                <a16:creationId xmlns:a16="http://schemas.microsoft.com/office/drawing/2014/main" id="{5FA776A9-9A38-BCD2-58E6-4344EF2C61AC}"/>
              </a:ext>
            </a:extLst>
          </p:cNvPr>
          <p:cNvGrpSpPr/>
          <p:nvPr/>
        </p:nvGrpSpPr>
        <p:grpSpPr>
          <a:xfrm>
            <a:off x="9102014" y="2137843"/>
            <a:ext cx="2839548" cy="2341678"/>
            <a:chOff x="6956867" y="1846223"/>
            <a:chExt cx="4907087" cy="3505062"/>
          </a:xfrm>
        </p:grpSpPr>
        <p:pic>
          <p:nvPicPr>
            <p:cNvPr id="6" name="Immagine 5">
              <a:extLst>
                <a:ext uri="{FF2B5EF4-FFF2-40B4-BE49-F238E27FC236}">
                  <a16:creationId xmlns:a16="http://schemas.microsoft.com/office/drawing/2014/main" id="{C90E5D78-A9D4-2EA2-8E21-0D873C1D5465}"/>
                </a:ext>
              </a:extLst>
            </p:cNvPr>
            <p:cNvPicPr>
              <a:picLocks noChangeAspect="1"/>
            </p:cNvPicPr>
            <p:nvPr/>
          </p:nvPicPr>
          <p:blipFill>
            <a:blip r:embed="rId4"/>
            <a:stretch>
              <a:fillRect/>
            </a:stretch>
          </p:blipFill>
          <p:spPr>
            <a:xfrm>
              <a:off x="6956867" y="1846223"/>
              <a:ext cx="4907087" cy="3505062"/>
            </a:xfrm>
            <a:prstGeom prst="rect">
              <a:avLst/>
            </a:prstGeom>
          </p:spPr>
        </p:pic>
        <p:sp>
          <p:nvSpPr>
            <p:cNvPr id="9" name="CasellaDiTesto 8">
              <a:extLst>
                <a:ext uri="{FF2B5EF4-FFF2-40B4-BE49-F238E27FC236}">
                  <a16:creationId xmlns:a16="http://schemas.microsoft.com/office/drawing/2014/main" id="{D626D58C-013E-3EF9-8EDA-D604BF36C62F}"/>
                </a:ext>
              </a:extLst>
            </p:cNvPr>
            <p:cNvSpPr txBox="1"/>
            <p:nvPr/>
          </p:nvSpPr>
          <p:spPr>
            <a:xfrm>
              <a:off x="8159065" y="1873396"/>
              <a:ext cx="2717485" cy="368548"/>
            </a:xfrm>
            <a:prstGeom prst="rect">
              <a:avLst/>
            </a:prstGeom>
            <a:noFill/>
          </p:spPr>
          <p:txBody>
            <a:bodyPr wrap="square" rtlCol="0">
              <a:spAutoFit/>
            </a:bodyPr>
            <a:lstStyle/>
            <a:p>
              <a:r>
                <a:rPr lang="it-IT" sz="1000" dirty="0" err="1">
                  <a:solidFill>
                    <a:schemeClr val="bg2"/>
                  </a:solidFill>
                  <a:latin typeface="Bell MT" panose="02020503060305020303" pitchFamily="18" charset="77"/>
                </a:rPr>
                <a:t>Avg</a:t>
              </a:r>
              <a:r>
                <a:rPr lang="it-IT" sz="1000" dirty="0">
                  <a:solidFill>
                    <a:schemeClr val="bg2"/>
                  </a:solidFill>
                  <a:latin typeface="Bell MT" panose="02020503060305020303" pitchFamily="18" charset="77"/>
                </a:rPr>
                <a:t> Bowen blend day 1-2</a:t>
              </a:r>
            </a:p>
          </p:txBody>
        </p:sp>
      </p:grpSp>
    </p:spTree>
    <p:extLst>
      <p:ext uri="{BB962C8B-B14F-4D97-AF65-F5344CB8AC3E}">
        <p14:creationId xmlns:p14="http://schemas.microsoft.com/office/powerpoint/2010/main" val="14770025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ana contesa sul sesso dell'arancina">
            <a:extLst>
              <a:ext uri="{FF2B5EF4-FFF2-40B4-BE49-F238E27FC236}">
                <a16:creationId xmlns:a16="http://schemas.microsoft.com/office/drawing/2014/main" id="{74766E3B-715F-5EF3-699B-A1081122E0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329430" cy="288395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osa mangiare in Sicilia: i migliori 15 piatti della tradizione">
            <a:extLst>
              <a:ext uri="{FF2B5EF4-FFF2-40B4-BE49-F238E27FC236}">
                <a16:creationId xmlns:a16="http://schemas.microsoft.com/office/drawing/2014/main" id="{C124A193-2F56-FEF7-55BE-FF8BCC4AB4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9430" y="1"/>
            <a:ext cx="4152900" cy="288395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assata siciliana: ricetta originale passo passo (Trucchi e Consigli)">
            <a:extLst>
              <a:ext uri="{FF2B5EF4-FFF2-40B4-BE49-F238E27FC236}">
                <a16:creationId xmlns:a16="http://schemas.microsoft.com/office/drawing/2014/main" id="{C35B6FEC-876D-DDB3-D5F7-2CD9880ECD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2330" y="0"/>
            <a:ext cx="379857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osa mangiare in Sicilia - Sicilia.info">
            <a:extLst>
              <a:ext uri="{FF2B5EF4-FFF2-40B4-BE49-F238E27FC236}">
                <a16:creationId xmlns:a16="http://schemas.microsoft.com/office/drawing/2014/main" id="{26ADB592-F177-CCDA-6E8C-48E2F36E55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8702" y="3648979"/>
            <a:ext cx="6172198" cy="320902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avoca Officine Gastronomiche restaurant, Palerme, Via A. De Gasperi -  Critiques de restaurant">
            <a:extLst>
              <a:ext uri="{FF2B5EF4-FFF2-40B4-BE49-F238E27FC236}">
                <a16:creationId xmlns:a16="http://schemas.microsoft.com/office/drawing/2014/main" id="{9F86725A-8431-6AC5-F6B0-5F36913173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883959"/>
            <a:ext cx="6083300" cy="393893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EEP CALM AND REMEMBER: L'ARANCINA è FIMMINA! Poster | arancinabob | Keep  Calm-o-Matic">
            <a:extLst>
              <a:ext uri="{FF2B5EF4-FFF2-40B4-BE49-F238E27FC236}">
                <a16:creationId xmlns:a16="http://schemas.microsoft.com/office/drawing/2014/main" id="{49931EE3-2DA7-DF83-5FB4-9DD7F32F46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68500" y="1021350"/>
            <a:ext cx="3214082" cy="3862858"/>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5C658B36-FB03-06C9-2AAD-7E7DA96B4F4B}"/>
              </a:ext>
            </a:extLst>
          </p:cNvPr>
          <p:cNvSpPr txBox="1"/>
          <p:nvPr/>
        </p:nvSpPr>
        <p:spPr>
          <a:xfrm>
            <a:off x="5207984" y="2974081"/>
            <a:ext cx="3665738" cy="584775"/>
          </a:xfrm>
          <a:prstGeom prst="rect">
            <a:avLst/>
          </a:prstGeom>
          <a:noFill/>
        </p:spPr>
        <p:txBody>
          <a:bodyPr wrap="square" rtlCol="0">
            <a:spAutoFit/>
          </a:bodyPr>
          <a:lstStyle/>
          <a:p>
            <a:r>
              <a:rPr lang="it-IT" sz="3200" b="1" dirty="0">
                <a:solidFill>
                  <a:schemeClr val="accent2"/>
                </a:solidFill>
                <a:latin typeface="+mj-lt"/>
              </a:rPr>
              <a:t>Thank </a:t>
            </a:r>
            <a:r>
              <a:rPr lang="it-IT" sz="3200" b="1" dirty="0" err="1">
                <a:solidFill>
                  <a:schemeClr val="accent2"/>
                </a:solidFill>
                <a:latin typeface="+mj-lt"/>
              </a:rPr>
              <a:t>you</a:t>
            </a:r>
            <a:r>
              <a:rPr lang="it-IT" sz="3200" b="1" dirty="0">
                <a:solidFill>
                  <a:schemeClr val="accent2"/>
                </a:solidFill>
                <a:latin typeface="+mj-lt"/>
              </a:rPr>
              <a:t>!</a:t>
            </a:r>
          </a:p>
        </p:txBody>
      </p:sp>
    </p:spTree>
    <p:extLst>
      <p:ext uri="{BB962C8B-B14F-4D97-AF65-F5344CB8AC3E}">
        <p14:creationId xmlns:p14="http://schemas.microsoft.com/office/powerpoint/2010/main" val="225648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animEffect transition="in" filter="dissolve">
                                      <p:cBhvr>
                                        <p:cTn id="7" dur="500"/>
                                        <p:tgtEl>
                                          <p:spTgt spid="2056"/>
                                        </p:tgtEl>
                                      </p:cBhvr>
                                    </p:animEffect>
                                  </p:childTnLst>
                                </p:cTn>
                              </p:par>
                              <p:par>
                                <p:cTn id="8" presetID="9" presetClass="entr" presetSubtype="0" fill="hold" nodeType="withEffect">
                                  <p:stCondLst>
                                    <p:cond delay="0"/>
                                  </p:stCondLst>
                                  <p:childTnLst>
                                    <p:set>
                                      <p:cBhvr>
                                        <p:cTn id="9" dur="1" fill="hold">
                                          <p:stCondLst>
                                            <p:cond delay="0"/>
                                          </p:stCondLst>
                                        </p:cTn>
                                        <p:tgtEl>
                                          <p:spTgt spid="2054"/>
                                        </p:tgtEl>
                                        <p:attrNameLst>
                                          <p:attrName>style.visibility</p:attrName>
                                        </p:attrNameLst>
                                      </p:cBhvr>
                                      <p:to>
                                        <p:strVal val="visible"/>
                                      </p:to>
                                    </p:set>
                                    <p:animEffect transition="in" filter="dissolve">
                                      <p:cBhvr>
                                        <p:cTn id="10" dur="500"/>
                                        <p:tgtEl>
                                          <p:spTgt spid="2054"/>
                                        </p:tgtEl>
                                      </p:cBhvr>
                                    </p:animEffect>
                                  </p:childTnLst>
                                </p:cTn>
                              </p:par>
                              <p:par>
                                <p:cTn id="11" presetID="9"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dissolve">
                                      <p:cBhvr>
                                        <p:cTn id="13" dur="500"/>
                                        <p:tgtEl>
                                          <p:spTgt spid="2050"/>
                                        </p:tgtEl>
                                      </p:cBhvr>
                                    </p:animEffect>
                                  </p:childTnLst>
                                </p:cTn>
                              </p:par>
                              <p:par>
                                <p:cTn id="14" presetID="9" presetClass="entr" presetSubtype="0" fill="hold" nodeType="withEffect">
                                  <p:stCondLst>
                                    <p:cond delay="0"/>
                                  </p:stCondLst>
                                  <p:childTnLst>
                                    <p:set>
                                      <p:cBhvr>
                                        <p:cTn id="15" dur="1" fill="hold">
                                          <p:stCondLst>
                                            <p:cond delay="0"/>
                                          </p:stCondLst>
                                        </p:cTn>
                                        <p:tgtEl>
                                          <p:spTgt spid="2060"/>
                                        </p:tgtEl>
                                        <p:attrNameLst>
                                          <p:attrName>style.visibility</p:attrName>
                                        </p:attrNameLst>
                                      </p:cBhvr>
                                      <p:to>
                                        <p:strVal val="visible"/>
                                      </p:to>
                                    </p:set>
                                    <p:animEffect transition="in" filter="dissolve">
                                      <p:cBhvr>
                                        <p:cTn id="16" dur="500"/>
                                        <p:tgtEl>
                                          <p:spTgt spid="2060"/>
                                        </p:tgtEl>
                                      </p:cBhvr>
                                    </p:animEffect>
                                  </p:childTnLst>
                                </p:cTn>
                              </p:par>
                              <p:par>
                                <p:cTn id="17" presetID="9" presetClass="entr" presetSubtype="0" fill="hold" nodeType="withEffect">
                                  <p:stCondLst>
                                    <p:cond delay="0"/>
                                  </p:stCondLst>
                                  <p:childTnLst>
                                    <p:set>
                                      <p:cBhvr>
                                        <p:cTn id="18" dur="1" fill="hold">
                                          <p:stCondLst>
                                            <p:cond delay="0"/>
                                          </p:stCondLst>
                                        </p:cTn>
                                        <p:tgtEl>
                                          <p:spTgt spid="2058"/>
                                        </p:tgtEl>
                                        <p:attrNameLst>
                                          <p:attrName>style.visibility</p:attrName>
                                        </p:attrNameLst>
                                      </p:cBhvr>
                                      <p:to>
                                        <p:strVal val="visible"/>
                                      </p:to>
                                    </p:set>
                                    <p:animEffect transition="in" filter="dissolve">
                                      <p:cBhvr>
                                        <p:cTn id="19" dur="500"/>
                                        <p:tgtEl>
                                          <p:spTgt spid="2058"/>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wipe(down)">
                                      <p:cBhvr>
                                        <p:cTn id="24" dur="580">
                                          <p:stCondLst>
                                            <p:cond delay="0"/>
                                          </p:stCondLst>
                                        </p:cTn>
                                        <p:tgtEl>
                                          <p:spTgt spid="2052"/>
                                        </p:tgtEl>
                                      </p:cBhvr>
                                    </p:animEffect>
                                    <p:anim calcmode="lin" valueType="num">
                                      <p:cBhvr>
                                        <p:cTn id="25" dur="1822"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052"/>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052"/>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052"/>
                                        </p:tgtEl>
                                        <p:attrNameLst>
                                          <p:attrName>ppt_y</p:attrName>
                                        </p:attrNameLst>
                                      </p:cBhvr>
                                      <p:tavLst>
                                        <p:tav tm="0" fmla="#ppt_y-sin(pi*$)/81">
                                          <p:val>
                                            <p:fltVal val="0"/>
                                          </p:val>
                                        </p:tav>
                                        <p:tav tm="100000">
                                          <p:val>
                                            <p:fltVal val="1"/>
                                          </p:val>
                                        </p:tav>
                                      </p:tavLst>
                                    </p:anim>
                                    <p:animScale>
                                      <p:cBhvr>
                                        <p:cTn id="30" dur="26">
                                          <p:stCondLst>
                                            <p:cond delay="650"/>
                                          </p:stCondLst>
                                        </p:cTn>
                                        <p:tgtEl>
                                          <p:spTgt spid="2052"/>
                                        </p:tgtEl>
                                      </p:cBhvr>
                                      <p:to x="100000" y="60000"/>
                                    </p:animScale>
                                    <p:animScale>
                                      <p:cBhvr>
                                        <p:cTn id="31" dur="166" decel="50000">
                                          <p:stCondLst>
                                            <p:cond delay="676"/>
                                          </p:stCondLst>
                                        </p:cTn>
                                        <p:tgtEl>
                                          <p:spTgt spid="2052"/>
                                        </p:tgtEl>
                                      </p:cBhvr>
                                      <p:to x="100000" y="100000"/>
                                    </p:animScale>
                                    <p:animScale>
                                      <p:cBhvr>
                                        <p:cTn id="32" dur="26">
                                          <p:stCondLst>
                                            <p:cond delay="1312"/>
                                          </p:stCondLst>
                                        </p:cTn>
                                        <p:tgtEl>
                                          <p:spTgt spid="2052"/>
                                        </p:tgtEl>
                                      </p:cBhvr>
                                      <p:to x="100000" y="80000"/>
                                    </p:animScale>
                                    <p:animScale>
                                      <p:cBhvr>
                                        <p:cTn id="33" dur="166" decel="50000">
                                          <p:stCondLst>
                                            <p:cond delay="1338"/>
                                          </p:stCondLst>
                                        </p:cTn>
                                        <p:tgtEl>
                                          <p:spTgt spid="2052"/>
                                        </p:tgtEl>
                                      </p:cBhvr>
                                      <p:to x="100000" y="100000"/>
                                    </p:animScale>
                                    <p:animScale>
                                      <p:cBhvr>
                                        <p:cTn id="34" dur="26">
                                          <p:stCondLst>
                                            <p:cond delay="1642"/>
                                          </p:stCondLst>
                                        </p:cTn>
                                        <p:tgtEl>
                                          <p:spTgt spid="2052"/>
                                        </p:tgtEl>
                                      </p:cBhvr>
                                      <p:to x="100000" y="90000"/>
                                    </p:animScale>
                                    <p:animScale>
                                      <p:cBhvr>
                                        <p:cTn id="35" dur="166" decel="50000">
                                          <p:stCondLst>
                                            <p:cond delay="1668"/>
                                          </p:stCondLst>
                                        </p:cTn>
                                        <p:tgtEl>
                                          <p:spTgt spid="2052"/>
                                        </p:tgtEl>
                                      </p:cBhvr>
                                      <p:to x="100000" y="100000"/>
                                    </p:animScale>
                                    <p:animScale>
                                      <p:cBhvr>
                                        <p:cTn id="36" dur="26">
                                          <p:stCondLst>
                                            <p:cond delay="1808"/>
                                          </p:stCondLst>
                                        </p:cTn>
                                        <p:tgtEl>
                                          <p:spTgt spid="2052"/>
                                        </p:tgtEl>
                                      </p:cBhvr>
                                      <p:to x="100000" y="95000"/>
                                    </p:animScale>
                                    <p:animScale>
                                      <p:cBhvr>
                                        <p:cTn id="37" dur="166" decel="50000">
                                          <p:stCondLst>
                                            <p:cond delay="1834"/>
                                          </p:stCondLst>
                                        </p:cTn>
                                        <p:tgtEl>
                                          <p:spTgt spid="2052"/>
                                        </p:tgtEl>
                                      </p:cBhvr>
                                      <p:to x="100000" y="100000"/>
                                    </p:animScale>
                                  </p:childTnLst>
                                </p:cTn>
                              </p:par>
                              <p:par>
                                <p:cTn id="38" presetID="26" presetClass="entr" presetSubtype="0"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down)">
                                      <p:cBhvr>
                                        <p:cTn id="40" dur="580">
                                          <p:stCondLst>
                                            <p:cond delay="0"/>
                                          </p:stCondLst>
                                        </p:cTn>
                                        <p:tgtEl>
                                          <p:spTgt spid="4"/>
                                        </p:tgtEl>
                                      </p:cBhvr>
                                    </p:animEffect>
                                    <p:anim calcmode="lin" valueType="num">
                                      <p:cBhvr>
                                        <p:cTn id="41"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6" dur="26">
                                          <p:stCondLst>
                                            <p:cond delay="650"/>
                                          </p:stCondLst>
                                        </p:cTn>
                                        <p:tgtEl>
                                          <p:spTgt spid="4"/>
                                        </p:tgtEl>
                                      </p:cBhvr>
                                      <p:to x="100000" y="60000"/>
                                    </p:animScale>
                                    <p:animScale>
                                      <p:cBhvr>
                                        <p:cTn id="47" dur="166" decel="50000">
                                          <p:stCondLst>
                                            <p:cond delay="676"/>
                                          </p:stCondLst>
                                        </p:cTn>
                                        <p:tgtEl>
                                          <p:spTgt spid="4"/>
                                        </p:tgtEl>
                                      </p:cBhvr>
                                      <p:to x="100000" y="100000"/>
                                    </p:animScale>
                                    <p:animScale>
                                      <p:cBhvr>
                                        <p:cTn id="48" dur="26">
                                          <p:stCondLst>
                                            <p:cond delay="1312"/>
                                          </p:stCondLst>
                                        </p:cTn>
                                        <p:tgtEl>
                                          <p:spTgt spid="4"/>
                                        </p:tgtEl>
                                      </p:cBhvr>
                                      <p:to x="100000" y="80000"/>
                                    </p:animScale>
                                    <p:animScale>
                                      <p:cBhvr>
                                        <p:cTn id="49" dur="166" decel="50000">
                                          <p:stCondLst>
                                            <p:cond delay="1338"/>
                                          </p:stCondLst>
                                        </p:cTn>
                                        <p:tgtEl>
                                          <p:spTgt spid="4"/>
                                        </p:tgtEl>
                                      </p:cBhvr>
                                      <p:to x="100000" y="100000"/>
                                    </p:animScale>
                                    <p:animScale>
                                      <p:cBhvr>
                                        <p:cTn id="50" dur="26">
                                          <p:stCondLst>
                                            <p:cond delay="1642"/>
                                          </p:stCondLst>
                                        </p:cTn>
                                        <p:tgtEl>
                                          <p:spTgt spid="4"/>
                                        </p:tgtEl>
                                      </p:cBhvr>
                                      <p:to x="100000" y="90000"/>
                                    </p:animScale>
                                    <p:animScale>
                                      <p:cBhvr>
                                        <p:cTn id="51" dur="166" decel="50000">
                                          <p:stCondLst>
                                            <p:cond delay="1668"/>
                                          </p:stCondLst>
                                        </p:cTn>
                                        <p:tgtEl>
                                          <p:spTgt spid="4"/>
                                        </p:tgtEl>
                                      </p:cBhvr>
                                      <p:to x="100000" y="100000"/>
                                    </p:animScale>
                                    <p:animScale>
                                      <p:cBhvr>
                                        <p:cTn id="52" dur="26">
                                          <p:stCondLst>
                                            <p:cond delay="1808"/>
                                          </p:stCondLst>
                                        </p:cTn>
                                        <p:tgtEl>
                                          <p:spTgt spid="4"/>
                                        </p:tgtEl>
                                      </p:cBhvr>
                                      <p:to x="100000" y="95000"/>
                                    </p:animScale>
                                    <p:animScale>
                                      <p:cBhvr>
                                        <p:cTn id="53"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0FB0A1BD-495B-E28C-2800-F1DC46FBAE60}"/>
              </a:ext>
            </a:extLst>
          </p:cNvPr>
          <p:cNvPicPr>
            <a:picLocks noGrp="1" noChangeAspect="1"/>
          </p:cNvPicPr>
          <p:nvPr>
            <p:ph idx="1"/>
          </p:nvPr>
        </p:nvPicPr>
        <p:blipFill>
          <a:blip r:embed="rId2"/>
          <a:stretch>
            <a:fillRect/>
          </a:stretch>
        </p:blipFill>
        <p:spPr>
          <a:xfrm>
            <a:off x="396558" y="1423052"/>
            <a:ext cx="5291771" cy="4542773"/>
          </a:xfrm>
        </p:spPr>
      </p:pic>
      <p:pic>
        <p:nvPicPr>
          <p:cNvPr id="9" name="Immagine 8">
            <a:extLst>
              <a:ext uri="{FF2B5EF4-FFF2-40B4-BE49-F238E27FC236}">
                <a16:creationId xmlns:a16="http://schemas.microsoft.com/office/drawing/2014/main" id="{487C4939-DAAB-12F3-9C48-B8800561F32F}"/>
              </a:ext>
            </a:extLst>
          </p:cNvPr>
          <p:cNvPicPr>
            <a:picLocks noChangeAspect="1"/>
          </p:cNvPicPr>
          <p:nvPr/>
        </p:nvPicPr>
        <p:blipFill>
          <a:blip r:embed="rId3"/>
          <a:stretch>
            <a:fillRect/>
          </a:stretch>
        </p:blipFill>
        <p:spPr>
          <a:xfrm>
            <a:off x="6395471" y="1423053"/>
            <a:ext cx="5399971" cy="4628547"/>
          </a:xfrm>
          <a:prstGeom prst="rect">
            <a:avLst/>
          </a:prstGeom>
        </p:spPr>
      </p:pic>
      <p:sp>
        <p:nvSpPr>
          <p:cNvPr id="11" name="CasellaDiTesto 10">
            <a:extLst>
              <a:ext uri="{FF2B5EF4-FFF2-40B4-BE49-F238E27FC236}">
                <a16:creationId xmlns:a16="http://schemas.microsoft.com/office/drawing/2014/main" id="{E2B9A8F7-FFC9-F77A-7555-5029F69C09C8}"/>
              </a:ext>
            </a:extLst>
          </p:cNvPr>
          <p:cNvSpPr txBox="1"/>
          <p:nvPr/>
        </p:nvSpPr>
        <p:spPr>
          <a:xfrm>
            <a:off x="8249968" y="1527822"/>
            <a:ext cx="2520799" cy="338554"/>
          </a:xfrm>
          <a:prstGeom prst="rect">
            <a:avLst/>
          </a:prstGeom>
          <a:noFill/>
        </p:spPr>
        <p:txBody>
          <a:bodyPr wrap="square" rtlCol="0">
            <a:spAutoFit/>
          </a:bodyPr>
          <a:lstStyle/>
          <a:p>
            <a:r>
              <a:rPr lang="it-IT" sz="1600" dirty="0" err="1">
                <a:solidFill>
                  <a:schemeClr val="bg2"/>
                </a:solidFill>
              </a:rPr>
              <a:t>Avg</a:t>
            </a:r>
            <a:r>
              <a:rPr lang="it-IT" sz="1600" dirty="0">
                <a:solidFill>
                  <a:schemeClr val="bg2"/>
                </a:solidFill>
              </a:rPr>
              <a:t> H𝛽 day 1-2</a:t>
            </a:r>
          </a:p>
        </p:txBody>
      </p:sp>
      <p:sp>
        <p:nvSpPr>
          <p:cNvPr id="12" name="CasellaDiTesto 11">
            <a:extLst>
              <a:ext uri="{FF2B5EF4-FFF2-40B4-BE49-F238E27FC236}">
                <a16:creationId xmlns:a16="http://schemas.microsoft.com/office/drawing/2014/main" id="{9F94519B-055F-36F0-8C7B-E1272A1DAB75}"/>
              </a:ext>
            </a:extLst>
          </p:cNvPr>
          <p:cNvSpPr txBox="1"/>
          <p:nvPr/>
        </p:nvSpPr>
        <p:spPr>
          <a:xfrm>
            <a:off x="2304215" y="1553222"/>
            <a:ext cx="2520799" cy="338554"/>
          </a:xfrm>
          <a:prstGeom prst="rect">
            <a:avLst/>
          </a:prstGeom>
          <a:noFill/>
        </p:spPr>
        <p:txBody>
          <a:bodyPr wrap="square" rtlCol="0">
            <a:spAutoFit/>
          </a:bodyPr>
          <a:lstStyle/>
          <a:p>
            <a:r>
              <a:rPr lang="it-IT" sz="1600" dirty="0" err="1">
                <a:solidFill>
                  <a:schemeClr val="bg2"/>
                </a:solidFill>
              </a:rPr>
              <a:t>Avg</a:t>
            </a:r>
            <a:r>
              <a:rPr lang="it-IT" sz="1600" dirty="0">
                <a:solidFill>
                  <a:schemeClr val="bg2"/>
                </a:solidFill>
              </a:rPr>
              <a:t> H𝛼 day 1-2</a:t>
            </a:r>
          </a:p>
        </p:txBody>
      </p:sp>
    </p:spTree>
    <p:extLst>
      <p:ext uri="{BB962C8B-B14F-4D97-AF65-F5344CB8AC3E}">
        <p14:creationId xmlns:p14="http://schemas.microsoft.com/office/powerpoint/2010/main" val="69394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600" dirty="0">
                <a:solidFill>
                  <a:schemeClr val="bg1"/>
                </a:solidFill>
                <a:latin typeface="Bookman Old Style" panose="02050604050505020204" pitchFamily="18" charset="0"/>
              </a:rPr>
              <a:t>Allargamento di riga </a:t>
            </a:r>
          </a:p>
        </p:txBody>
      </p:sp>
      <mc:AlternateContent xmlns:mc="http://schemas.openxmlformats.org/markup-compatibility/2006" xmlns:a14="http://schemas.microsoft.com/office/drawing/2010/main">
        <mc:Choice Requires="a14">
          <p:sp>
            <p:nvSpPr>
              <p:cNvPr id="3" name="Segnaposto contenuto 2"/>
              <p:cNvSpPr>
                <a:spLocks noGrp="1"/>
              </p:cNvSpPr>
              <p:nvPr>
                <p:ph idx="1"/>
              </p:nvPr>
            </p:nvSpPr>
            <p:spPr>
              <a:xfrm>
                <a:off x="366712" y="1625600"/>
                <a:ext cx="11132295" cy="4351338"/>
              </a:xfrm>
            </p:spPr>
            <p:txBody>
              <a:bodyPr>
                <a:normAutofit/>
              </a:bodyPr>
              <a:lstStyle/>
              <a:p>
                <a:r>
                  <a:rPr lang="it-IT" sz="2400" dirty="0">
                    <a:solidFill>
                      <a:schemeClr val="bg1"/>
                    </a:solidFill>
                    <a:latin typeface="Bookman Old Style" panose="02050604050505020204" pitchFamily="18" charset="0"/>
                  </a:rPr>
                  <a:t>Naturale (</a:t>
                </a:r>
                <a:r>
                  <a:rPr lang="it-IT" sz="2400" dirty="0" err="1">
                    <a:solidFill>
                      <a:schemeClr val="bg1"/>
                    </a:solidFill>
                    <a:latin typeface="Bookman Old Style" panose="02050604050505020204" pitchFamily="18" charset="0"/>
                  </a:rPr>
                  <a:t>lorentziano</a:t>
                </a:r>
                <a:r>
                  <a:rPr lang="it-IT" sz="2400" dirty="0">
                    <a:solidFill>
                      <a:schemeClr val="bg1"/>
                    </a:solidFill>
                    <a:latin typeface="Bookman Old Style" panose="02050604050505020204" pitchFamily="18" charset="0"/>
                  </a:rPr>
                  <a:t>) </a:t>
                </a:r>
                <a14:m>
                  <m:oMath xmlns:m="http://schemas.openxmlformats.org/officeDocument/2006/math">
                    <m:r>
                      <a:rPr lang="it-IT" sz="2400" b="0" i="1" smtClean="0">
                        <a:solidFill>
                          <a:schemeClr val="bg1"/>
                        </a:solidFill>
                        <a:latin typeface="Cambria Math" panose="02040503050406030204" pitchFamily="18" charset="0"/>
                      </a:rPr>
                      <m:t>2</m:t>
                    </m:r>
                    <m:r>
                      <a:rPr lang="it-IT" sz="2400" b="0" i="1" smtClean="0">
                        <a:solidFill>
                          <a:schemeClr val="bg1"/>
                        </a:solidFill>
                        <a:latin typeface="Cambria Math" panose="02040503050406030204" pitchFamily="18" charset="0"/>
                        <a:ea typeface="Cambria Math" panose="02040503050406030204" pitchFamily="18" charset="0"/>
                      </a:rPr>
                      <m:t>∆</m:t>
                    </m:r>
                    <m:r>
                      <a:rPr lang="it-IT" sz="2400" b="0" i="1" smtClean="0">
                        <a:solidFill>
                          <a:schemeClr val="bg1"/>
                        </a:solidFill>
                        <a:latin typeface="Cambria Math" panose="02040503050406030204" pitchFamily="18" charset="0"/>
                        <a:ea typeface="Cambria Math" panose="02040503050406030204" pitchFamily="18" charset="0"/>
                      </a:rPr>
                      <m:t>𝜔</m:t>
                    </m:r>
                    <m:d>
                      <m:dPr>
                        <m:ctrlPr>
                          <a:rPr lang="it-IT" sz="2400" b="0" i="1" smtClean="0">
                            <a:solidFill>
                              <a:schemeClr val="bg1"/>
                            </a:solidFill>
                            <a:latin typeface="Cambria Math" panose="02040503050406030204" pitchFamily="18" charset="0"/>
                            <a:ea typeface="Cambria Math" panose="02040503050406030204" pitchFamily="18" charset="0"/>
                          </a:rPr>
                        </m:ctrlPr>
                      </m:dPr>
                      <m:e>
                        <m:r>
                          <a:rPr lang="it-IT" sz="2400" b="0" i="1" smtClean="0">
                            <a:solidFill>
                              <a:schemeClr val="bg1"/>
                            </a:solidFill>
                            <a:latin typeface="Cambria Math" panose="02040503050406030204" pitchFamily="18" charset="0"/>
                            <a:ea typeface="Cambria Math" panose="02040503050406030204" pitchFamily="18" charset="0"/>
                          </a:rPr>
                          <m:t>1/2</m:t>
                        </m:r>
                      </m:e>
                    </m:d>
                    <m:r>
                      <a:rPr lang="it-IT" sz="2400" b="0" i="1" smtClean="0">
                        <a:solidFill>
                          <a:schemeClr val="bg1"/>
                        </a:solidFill>
                        <a:latin typeface="Cambria Math" panose="02040503050406030204" pitchFamily="18" charset="0"/>
                        <a:ea typeface="Cambria Math" panose="02040503050406030204" pitchFamily="18" charset="0"/>
                      </a:rPr>
                      <m:t>=</m:t>
                    </m:r>
                    <m:r>
                      <a:rPr lang="it-IT" sz="2400" b="0" i="1" smtClean="0">
                        <a:solidFill>
                          <a:schemeClr val="bg1"/>
                        </a:solidFill>
                        <a:latin typeface="Cambria Math" panose="02040503050406030204" pitchFamily="18" charset="0"/>
                        <a:ea typeface="Cambria Math" panose="02040503050406030204" pitchFamily="18" charset="0"/>
                      </a:rPr>
                      <m:t>𝛾</m:t>
                    </m:r>
                    <m:r>
                      <a:rPr lang="it-IT" sz="2400" b="0" i="0" smtClean="0">
                        <a:solidFill>
                          <a:schemeClr val="bg1"/>
                        </a:solidFill>
                        <a:latin typeface="Cambria Math" panose="02040503050406030204" pitchFamily="18" charset="0"/>
                        <a:ea typeface="Cambria Math" panose="02040503050406030204" pitchFamily="18" charset="0"/>
                      </a:rPr>
                      <m:t> </m:t>
                    </m:r>
                  </m:oMath>
                </a14:m>
                <a:r>
                  <a:rPr lang="it-IT" sz="2400" dirty="0">
                    <a:solidFill>
                      <a:schemeClr val="bg1"/>
                    </a:solidFill>
                    <a:latin typeface="Bookman Old Style" panose="02050604050505020204" pitchFamily="18" charset="0"/>
                  </a:rPr>
                  <a:t> </a:t>
                </a:r>
                <a14:m>
                  <m:oMath xmlns:m="http://schemas.openxmlformats.org/officeDocument/2006/math">
                    <m:r>
                      <a:rPr lang="it-IT" sz="2400" b="0" i="1" dirty="0" smtClean="0">
                        <a:solidFill>
                          <a:schemeClr val="bg1"/>
                        </a:solidFill>
                        <a:latin typeface="Cambria Math" panose="02040503050406030204" pitchFamily="18" charset="0"/>
                      </a:rPr>
                      <m:t> </m:t>
                    </m:r>
                    <m:sSup>
                      <m:sSupPr>
                        <m:ctrlPr>
                          <a:rPr lang="it-IT" sz="2400" b="0" i="1" dirty="0" smtClean="0">
                            <a:solidFill>
                              <a:schemeClr val="bg1"/>
                            </a:solidFill>
                            <a:latin typeface="Cambria Math" panose="02040503050406030204" pitchFamily="18" charset="0"/>
                          </a:rPr>
                        </m:ctrlPr>
                      </m:sSupPr>
                      <m:e>
                        <m:r>
                          <a:rPr lang="it-IT" sz="2400" b="0" i="1" dirty="0" smtClean="0">
                            <a:solidFill>
                              <a:schemeClr val="bg1"/>
                            </a:solidFill>
                            <a:latin typeface="Cambria Math" panose="02040503050406030204" pitchFamily="18" charset="0"/>
                          </a:rPr>
                          <m:t>(10</m:t>
                        </m:r>
                      </m:e>
                      <m:sup>
                        <m:r>
                          <a:rPr lang="it-IT" sz="2400" b="0" i="1" dirty="0" smtClean="0">
                            <a:solidFill>
                              <a:schemeClr val="bg1"/>
                            </a:solidFill>
                            <a:latin typeface="Cambria Math" panose="02040503050406030204" pitchFamily="18" charset="0"/>
                          </a:rPr>
                          <m:t>−5</m:t>
                        </m:r>
                      </m:sup>
                    </m:sSup>
                    <m:acc>
                      <m:accPr>
                        <m:chr m:val="̇"/>
                        <m:ctrlPr>
                          <a:rPr lang="it-IT" sz="2400" b="0" i="1" dirty="0" smtClean="0">
                            <a:solidFill>
                              <a:schemeClr val="bg1"/>
                            </a:solidFill>
                            <a:latin typeface="Cambria Math" panose="02040503050406030204" pitchFamily="18" charset="0"/>
                          </a:rPr>
                        </m:ctrlPr>
                      </m:accPr>
                      <m:e>
                        <m:r>
                          <a:rPr lang="it-IT" sz="2400" b="0" i="1" dirty="0" smtClean="0">
                            <a:solidFill>
                              <a:schemeClr val="bg1"/>
                            </a:solidFill>
                            <a:latin typeface="Cambria Math" panose="02040503050406030204" pitchFamily="18" charset="0"/>
                          </a:rPr>
                          <m:t>𝐴</m:t>
                        </m:r>
                      </m:e>
                    </m:acc>
                    <m:r>
                      <a:rPr lang="it-IT" sz="2400" b="0" i="1" dirty="0" smtClean="0">
                        <a:solidFill>
                          <a:schemeClr val="bg1"/>
                        </a:solidFill>
                        <a:latin typeface="Cambria Math" panose="02040503050406030204" pitchFamily="18" charset="0"/>
                      </a:rPr>
                      <m:t>)</m:t>
                    </m:r>
                  </m:oMath>
                </a14:m>
                <a:endParaRPr lang="it-IT" sz="2400" dirty="0">
                  <a:solidFill>
                    <a:schemeClr val="bg1"/>
                  </a:solidFill>
                  <a:latin typeface="Bookman Old Style" panose="02050604050505020204" pitchFamily="18" charset="0"/>
                </a:endParaRPr>
              </a:p>
              <a:p>
                <a:r>
                  <a:rPr lang="it-IT" sz="2400" dirty="0">
                    <a:solidFill>
                      <a:schemeClr val="accent2"/>
                    </a:solidFill>
                    <a:effectLst>
                      <a:outerShdw blurRad="38100" dist="38100" dir="2700000" algn="tl">
                        <a:srgbClr val="000000">
                          <a:alpha val="43137"/>
                        </a:srgbClr>
                      </a:outerShdw>
                    </a:effectLst>
                    <a:latin typeface="Bookman Old Style" panose="02050604050505020204" pitchFamily="18" charset="0"/>
                  </a:rPr>
                  <a:t>Doppler (gaussiano) </a:t>
                </a:r>
                <a14:m>
                  <m:oMath xmlns:m="http://schemas.openxmlformats.org/officeDocument/2006/math">
                    <m:f>
                      <m:fPr>
                        <m:ctrlPr>
                          <a:rPr lang="it-IT" sz="2400" i="1" smtClean="0">
                            <a:solidFill>
                              <a:schemeClr val="accent2"/>
                            </a:solidFill>
                            <a:effectLst>
                              <a:outerShdw blurRad="38100" dist="38100" dir="2700000" algn="tl">
                                <a:srgbClr val="000000">
                                  <a:alpha val="43137"/>
                                </a:srgbClr>
                              </a:outerShdw>
                            </a:effectLst>
                            <a:latin typeface="Cambria Math" panose="02040503050406030204" pitchFamily="18" charset="0"/>
                          </a:rPr>
                        </m:ctrlPr>
                      </m:fPr>
                      <m:num>
                        <m:r>
                          <a:rPr lang="it-IT" sz="2400" i="1" smtClean="0">
                            <a:solidFill>
                              <a:schemeClr val="accent2"/>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r>
                          <a:rPr lang="it-IT" sz="2400" i="1" smtClean="0">
                            <a:solidFill>
                              <a:schemeClr val="accent2"/>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𝜆</m:t>
                        </m:r>
                      </m:num>
                      <m:den>
                        <m:r>
                          <a:rPr lang="it-IT" sz="2400" i="1" smtClean="0">
                            <a:solidFill>
                              <a:schemeClr val="accent2"/>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𝜆</m:t>
                        </m:r>
                      </m:den>
                    </m:f>
                    <m:r>
                      <a:rPr lang="it-IT" sz="2400" b="0" i="1" smtClean="0">
                        <a:solidFill>
                          <a:schemeClr val="accent2"/>
                        </a:solidFill>
                        <a:effectLst>
                          <a:outerShdw blurRad="38100" dist="38100" dir="2700000" algn="tl">
                            <a:srgbClr val="000000">
                              <a:alpha val="43137"/>
                            </a:srgbClr>
                          </a:outerShdw>
                        </a:effectLst>
                        <a:latin typeface="Cambria Math" panose="02040503050406030204" pitchFamily="18" charset="0"/>
                      </a:rPr>
                      <m:t>=</m:t>
                    </m:r>
                    <m:rad>
                      <m:radPr>
                        <m:degHide m:val="on"/>
                        <m:ctrlPr>
                          <a:rPr lang="it-IT" sz="2400" b="0" i="1" smtClean="0">
                            <a:solidFill>
                              <a:schemeClr val="accent2"/>
                            </a:solidFill>
                            <a:effectLst>
                              <a:outerShdw blurRad="38100" dist="38100" dir="2700000" algn="tl">
                                <a:srgbClr val="000000">
                                  <a:alpha val="43137"/>
                                </a:srgbClr>
                              </a:outerShdw>
                            </a:effectLst>
                            <a:latin typeface="Cambria Math" panose="02040503050406030204" pitchFamily="18" charset="0"/>
                          </a:rPr>
                        </m:ctrlPr>
                      </m:radPr>
                      <m:deg/>
                      <m:e>
                        <m:f>
                          <m:fPr>
                            <m:ctrlPr>
                              <a:rPr lang="it-IT" sz="2400" b="0" i="1" smtClean="0">
                                <a:solidFill>
                                  <a:schemeClr val="accent2"/>
                                </a:solidFill>
                                <a:effectLst>
                                  <a:outerShdw blurRad="38100" dist="38100" dir="2700000" algn="tl">
                                    <a:srgbClr val="000000">
                                      <a:alpha val="43137"/>
                                    </a:srgbClr>
                                  </a:outerShdw>
                                </a:effectLst>
                                <a:latin typeface="Cambria Math" panose="02040503050406030204" pitchFamily="18" charset="0"/>
                              </a:rPr>
                            </m:ctrlPr>
                          </m:fPr>
                          <m:num>
                            <m:r>
                              <a:rPr lang="it-IT" sz="2400" b="0" i="1" smtClean="0">
                                <a:solidFill>
                                  <a:schemeClr val="accent2"/>
                                </a:solidFill>
                                <a:effectLst>
                                  <a:outerShdw blurRad="38100" dist="38100" dir="2700000" algn="tl">
                                    <a:srgbClr val="000000">
                                      <a:alpha val="43137"/>
                                    </a:srgbClr>
                                  </a:outerShdw>
                                </a:effectLst>
                                <a:latin typeface="Cambria Math" panose="02040503050406030204" pitchFamily="18" charset="0"/>
                              </a:rPr>
                              <m:t>𝑘𝑇</m:t>
                            </m:r>
                          </m:num>
                          <m:den>
                            <m:r>
                              <a:rPr lang="it-IT" sz="2400" b="0" i="1" smtClean="0">
                                <a:solidFill>
                                  <a:schemeClr val="accent2"/>
                                </a:solidFill>
                                <a:effectLst>
                                  <a:outerShdw blurRad="38100" dist="38100" dir="2700000" algn="tl">
                                    <a:srgbClr val="000000">
                                      <a:alpha val="43137"/>
                                    </a:srgbClr>
                                  </a:outerShdw>
                                </a:effectLst>
                                <a:latin typeface="Cambria Math" panose="02040503050406030204" pitchFamily="18" charset="0"/>
                              </a:rPr>
                              <m:t>𝑚</m:t>
                            </m:r>
                            <m:sSup>
                              <m:sSupPr>
                                <m:ctrlPr>
                                  <a:rPr lang="it-IT" sz="2400" b="0" i="1" smtClean="0">
                                    <a:solidFill>
                                      <a:schemeClr val="accent2"/>
                                    </a:solidFill>
                                    <a:effectLst>
                                      <a:outerShdw blurRad="38100" dist="38100" dir="2700000" algn="tl">
                                        <a:srgbClr val="000000">
                                          <a:alpha val="43137"/>
                                        </a:srgbClr>
                                      </a:outerShdw>
                                    </a:effectLst>
                                    <a:latin typeface="Cambria Math" panose="02040503050406030204" pitchFamily="18" charset="0"/>
                                  </a:rPr>
                                </m:ctrlPr>
                              </m:sSupPr>
                              <m:e>
                                <m:r>
                                  <a:rPr lang="it-IT" sz="2400" b="0" i="1" smtClean="0">
                                    <a:solidFill>
                                      <a:schemeClr val="accent2"/>
                                    </a:solidFill>
                                    <a:effectLst>
                                      <a:outerShdw blurRad="38100" dist="38100" dir="2700000" algn="tl">
                                        <a:srgbClr val="000000">
                                          <a:alpha val="43137"/>
                                        </a:srgbClr>
                                      </a:outerShdw>
                                    </a:effectLst>
                                    <a:latin typeface="Cambria Math" panose="02040503050406030204" pitchFamily="18" charset="0"/>
                                  </a:rPr>
                                  <m:t>𝑐</m:t>
                                </m:r>
                              </m:e>
                              <m:sup>
                                <m:r>
                                  <a:rPr lang="it-IT" sz="2400" b="0" i="1" smtClean="0">
                                    <a:solidFill>
                                      <a:schemeClr val="accent2"/>
                                    </a:solidFill>
                                    <a:effectLst>
                                      <a:outerShdw blurRad="38100" dist="38100" dir="2700000" algn="tl">
                                        <a:srgbClr val="000000">
                                          <a:alpha val="43137"/>
                                        </a:srgbClr>
                                      </a:outerShdw>
                                    </a:effectLst>
                                    <a:latin typeface="Cambria Math" panose="02040503050406030204" pitchFamily="18" charset="0"/>
                                  </a:rPr>
                                  <m:t>2</m:t>
                                </m:r>
                              </m:sup>
                            </m:sSup>
                          </m:den>
                        </m:f>
                      </m:e>
                    </m:rad>
                    <m:r>
                      <a:rPr lang="it-IT" sz="2400" b="0" i="1" smtClean="0">
                        <a:solidFill>
                          <a:schemeClr val="accent2"/>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r>
                      <a:rPr lang="it-IT" sz="2400" b="0" i="1" smtClean="0">
                        <a:solidFill>
                          <a:schemeClr val="accent2"/>
                        </a:solidFill>
                        <a:effectLst>
                          <a:outerShdw blurRad="38100" dist="38100" dir="2700000" algn="tl">
                            <a:srgbClr val="000000">
                              <a:alpha val="43137"/>
                            </a:srgbClr>
                          </a:outerShdw>
                        </a:effectLst>
                        <a:latin typeface="Cambria Math" panose="02040503050406030204" pitchFamily="18" charset="0"/>
                      </a:rPr>
                      <m:t>3</m:t>
                    </m:r>
                    <m:r>
                      <a:rPr lang="it-IT" sz="2400" b="0" i="1" smtClean="0">
                        <a:solidFill>
                          <a:schemeClr val="accent2"/>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sSup>
                      <m:sSupPr>
                        <m:ctrlPr>
                          <a:rPr lang="it-IT" sz="2400" b="0" i="1" smtClean="0">
                            <a:solidFill>
                              <a:schemeClr val="accent2"/>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ctrlPr>
                      </m:sSupPr>
                      <m:e>
                        <m:r>
                          <a:rPr lang="it-IT" sz="2400" b="0" i="1" smtClean="0">
                            <a:solidFill>
                              <a:schemeClr val="accent2"/>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10</m:t>
                        </m:r>
                      </m:e>
                      <m:sup>
                        <m:r>
                          <a:rPr lang="it-IT" sz="2400" b="0" i="1" smtClean="0">
                            <a:solidFill>
                              <a:schemeClr val="accent2"/>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−5</m:t>
                        </m:r>
                      </m:sup>
                    </m:sSup>
                  </m:oMath>
                </a14:m>
                <a:r>
                  <a:rPr lang="it-IT" sz="2400" dirty="0">
                    <a:solidFill>
                      <a:schemeClr val="accent2"/>
                    </a:solidFill>
                    <a:effectLst>
                      <a:outerShdw blurRad="38100" dist="38100" dir="2700000" algn="tl">
                        <a:srgbClr val="000000">
                          <a:alpha val="43137"/>
                        </a:srgbClr>
                      </a:outerShdw>
                    </a:effectLst>
                    <a:latin typeface="Bookman Old Style" panose="02050604050505020204" pitchFamily="18" charset="0"/>
                  </a:rPr>
                  <a:t> (se </a:t>
                </a:r>
                <a14:m>
                  <m:oMath xmlns:m="http://schemas.openxmlformats.org/officeDocument/2006/math">
                    <m:r>
                      <a:rPr lang="it-IT" sz="2400" i="1" smtClean="0">
                        <a:solidFill>
                          <a:schemeClr val="accent2"/>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𝜆</m:t>
                    </m:r>
                    <m:r>
                      <a:rPr lang="it-IT" sz="2400" b="0" i="0" smtClean="0">
                        <a:solidFill>
                          <a:schemeClr val="accent2"/>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=4</m:t>
                    </m:r>
                    <m:r>
                      <a:rPr lang="it-IT" sz="2400" b="0" i="1" smtClean="0">
                        <a:solidFill>
                          <a:schemeClr val="accent2"/>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sSup>
                      <m:sSupPr>
                        <m:ctrlPr>
                          <a:rPr lang="it-IT" sz="2400" b="0" i="1" smtClean="0">
                            <a:solidFill>
                              <a:schemeClr val="accent2"/>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ctrlPr>
                      </m:sSupPr>
                      <m:e>
                        <m:r>
                          <a:rPr lang="it-IT" sz="2400" b="0" i="1" smtClean="0">
                            <a:solidFill>
                              <a:schemeClr val="accent2"/>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10</m:t>
                        </m:r>
                      </m:e>
                      <m:sup>
                        <m:r>
                          <a:rPr lang="it-IT" sz="2400" b="0" i="1" smtClean="0">
                            <a:solidFill>
                              <a:schemeClr val="accent2"/>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3</m:t>
                        </m:r>
                      </m:sup>
                    </m:sSup>
                    <m:acc>
                      <m:accPr>
                        <m:chr m:val="̇"/>
                        <m:ctrlPr>
                          <a:rPr lang="it-IT" sz="2400" b="0" i="1" smtClean="0">
                            <a:solidFill>
                              <a:schemeClr val="accent2"/>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ctrlPr>
                      </m:accPr>
                      <m:e>
                        <m:r>
                          <a:rPr lang="it-IT" sz="2400" b="0" i="1" smtClean="0">
                            <a:solidFill>
                              <a:schemeClr val="accent2"/>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𝐴</m:t>
                        </m:r>
                      </m:e>
                    </m:acc>
                    <m:r>
                      <a:rPr lang="it-IT" sz="2400" i="1" smtClean="0">
                        <a:solidFill>
                          <a:schemeClr val="accent2"/>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r>
                      <a:rPr lang="it-IT" sz="2400" b="0" i="1" smtClean="0">
                        <a:solidFill>
                          <a:schemeClr val="accent2"/>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sz="2400" b="0" i="1" smtClean="0">
                        <a:solidFill>
                          <a:schemeClr val="accent2"/>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𝜆</m:t>
                    </m:r>
                    <m:r>
                      <a:rPr lang="it-IT" sz="2400" b="0" i="1" smtClean="0">
                        <a:solidFill>
                          <a:schemeClr val="accent2"/>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sSup>
                      <m:sSupPr>
                        <m:ctrlPr>
                          <a:rPr lang="it-IT" sz="2400" b="0" i="1" smtClean="0">
                            <a:solidFill>
                              <a:schemeClr val="accent2"/>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ctrlPr>
                      </m:sSupPr>
                      <m:e>
                        <m:r>
                          <a:rPr lang="it-IT" sz="2400" b="0" i="1" smtClean="0">
                            <a:solidFill>
                              <a:schemeClr val="accent2"/>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10</m:t>
                        </m:r>
                      </m:e>
                      <m:sup>
                        <m:r>
                          <a:rPr lang="it-IT" sz="2400" b="0" i="1" smtClean="0">
                            <a:solidFill>
                              <a:schemeClr val="accent2"/>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−2</m:t>
                        </m:r>
                      </m:sup>
                    </m:sSup>
                    <m:acc>
                      <m:accPr>
                        <m:chr m:val="̇"/>
                        <m:ctrlPr>
                          <a:rPr lang="it-IT" sz="2400" b="0" i="1" smtClean="0">
                            <a:solidFill>
                              <a:schemeClr val="accent2"/>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ctrlPr>
                      </m:accPr>
                      <m:e>
                        <m:r>
                          <a:rPr lang="it-IT" sz="2400" b="0" i="1" smtClean="0">
                            <a:solidFill>
                              <a:schemeClr val="accent2"/>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𝐴</m:t>
                        </m:r>
                      </m:e>
                    </m:acc>
                    <m:r>
                      <a:rPr lang="it-IT" sz="2400" b="0" i="1" smtClean="0">
                        <a:solidFill>
                          <a:schemeClr val="accent2"/>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a14:m>
                <a:endParaRPr lang="it-IT" sz="2400" dirty="0">
                  <a:solidFill>
                    <a:schemeClr val="accent2"/>
                  </a:solidFill>
                  <a:effectLst>
                    <a:outerShdw blurRad="38100" dist="38100" dir="2700000" algn="tl">
                      <a:srgbClr val="000000">
                        <a:alpha val="43137"/>
                      </a:srgbClr>
                    </a:outerShdw>
                  </a:effectLst>
                  <a:latin typeface="Bookman Old Style" panose="02050604050505020204" pitchFamily="18" charset="0"/>
                </a:endParaRPr>
              </a:p>
              <a:p>
                <a:r>
                  <a:rPr lang="it-IT" sz="2400" dirty="0">
                    <a:solidFill>
                      <a:schemeClr val="bg1"/>
                    </a:solidFill>
                    <a:latin typeface="Bookman Old Style" panose="02050604050505020204" pitchFamily="18" charset="0"/>
                  </a:rPr>
                  <a:t>Profilo di </a:t>
                </a:r>
                <a:r>
                  <a:rPr lang="it-IT" sz="2400" dirty="0" err="1">
                    <a:solidFill>
                      <a:schemeClr val="bg1"/>
                    </a:solidFill>
                    <a:latin typeface="Bookman Old Style" panose="02050604050505020204" pitchFamily="18" charset="0"/>
                  </a:rPr>
                  <a:t>Voight</a:t>
                </a:r>
                <a:endParaRPr lang="it-IT" sz="2400" dirty="0">
                  <a:solidFill>
                    <a:schemeClr val="bg1"/>
                  </a:solidFill>
                  <a:latin typeface="Bookman Old Style" panose="02050604050505020204" pitchFamily="18" charset="0"/>
                </a:endParaRPr>
              </a:p>
            </p:txBody>
          </p:sp>
        </mc:Choice>
        <mc:Fallback xmlns="">
          <p:sp>
            <p:nvSpPr>
              <p:cNvPr id="3" name="Segnaposto contenuto 2"/>
              <p:cNvSpPr>
                <a:spLocks noGrp="1" noRot="1" noChangeAspect="1" noMove="1" noResize="1" noEditPoints="1" noAdjustHandles="1" noChangeArrowheads="1" noChangeShapeType="1" noTextEdit="1"/>
              </p:cNvSpPr>
              <p:nvPr>
                <p:ph idx="1"/>
              </p:nvPr>
            </p:nvSpPr>
            <p:spPr>
              <a:xfrm>
                <a:off x="366712" y="1625600"/>
                <a:ext cx="11132295" cy="4351338"/>
              </a:xfrm>
              <a:blipFill>
                <a:blip r:embed="rId3"/>
                <a:stretch>
                  <a:fillRect l="-821" t="-1543"/>
                </a:stretch>
              </a:blipFill>
            </p:spPr>
            <p:txBody>
              <a:bodyPr/>
              <a:lstStyle/>
              <a:p>
                <a:r>
                  <a:rPr lang="it-IT">
                    <a:noFill/>
                  </a:rPr>
                  <a:t> </a:t>
                </a:r>
              </a:p>
            </p:txBody>
          </p:sp>
        </mc:Fallback>
      </mc:AlternateContent>
      <p:pic>
        <p:nvPicPr>
          <p:cNvPr id="4" name="Immagine 3"/>
          <p:cNvPicPr>
            <a:picLocks noChangeAspect="1"/>
          </p:cNvPicPr>
          <p:nvPr/>
        </p:nvPicPr>
        <p:blipFill>
          <a:blip r:embed="rId4"/>
          <a:stretch>
            <a:fillRect/>
          </a:stretch>
        </p:blipFill>
        <p:spPr>
          <a:xfrm>
            <a:off x="8224838" y="158750"/>
            <a:ext cx="3274170" cy="1738312"/>
          </a:xfrm>
          <a:prstGeom prst="rect">
            <a:avLst/>
          </a:prstGeom>
        </p:spPr>
      </p:pic>
      <p:pic>
        <p:nvPicPr>
          <p:cNvPr id="5" name="Immagine 4"/>
          <p:cNvPicPr>
            <a:picLocks noChangeAspect="1"/>
          </p:cNvPicPr>
          <p:nvPr/>
        </p:nvPicPr>
        <p:blipFill>
          <a:blip r:embed="rId5"/>
          <a:stretch>
            <a:fillRect/>
          </a:stretch>
        </p:blipFill>
        <p:spPr>
          <a:xfrm>
            <a:off x="8468172" y="4176231"/>
            <a:ext cx="3311115" cy="1893778"/>
          </a:xfrm>
          <a:prstGeom prst="rect">
            <a:avLst/>
          </a:prstGeom>
        </p:spPr>
      </p:pic>
      <p:pic>
        <p:nvPicPr>
          <p:cNvPr id="6" name="Immagine 5"/>
          <p:cNvPicPr>
            <a:picLocks noChangeAspect="1"/>
          </p:cNvPicPr>
          <p:nvPr/>
        </p:nvPicPr>
        <p:blipFill>
          <a:blip r:embed="rId6"/>
          <a:stretch>
            <a:fillRect/>
          </a:stretch>
        </p:blipFill>
        <p:spPr>
          <a:xfrm>
            <a:off x="366711" y="3801269"/>
            <a:ext cx="2566988" cy="1321851"/>
          </a:xfrm>
          <a:prstGeom prst="rect">
            <a:avLst/>
          </a:prstGeom>
        </p:spPr>
      </p:pic>
      <p:pic>
        <p:nvPicPr>
          <p:cNvPr id="7" name="Immagine 6"/>
          <p:cNvPicPr>
            <a:picLocks noChangeAspect="1"/>
          </p:cNvPicPr>
          <p:nvPr/>
        </p:nvPicPr>
        <p:blipFill>
          <a:blip r:embed="rId7"/>
          <a:stretch>
            <a:fillRect/>
          </a:stretch>
        </p:blipFill>
        <p:spPr>
          <a:xfrm>
            <a:off x="3989596" y="3328390"/>
            <a:ext cx="3886525" cy="2888260"/>
          </a:xfrm>
          <a:prstGeom prst="rect">
            <a:avLst/>
          </a:prstGeom>
        </p:spPr>
      </p:pic>
    </p:spTree>
    <p:extLst>
      <p:ext uri="{BB962C8B-B14F-4D97-AF65-F5344CB8AC3E}">
        <p14:creationId xmlns:p14="http://schemas.microsoft.com/office/powerpoint/2010/main" val="9744516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565853" y="1377408"/>
            <a:ext cx="4746321" cy="3238728"/>
          </a:xfrm>
        </p:spPr>
        <p:txBody>
          <a:bodyPr vert="horz" lIns="91440" tIns="45720" rIns="91440" bIns="45720" rtlCol="0">
            <a:normAutofit/>
          </a:bodyPr>
          <a:lstStyle/>
          <a:p>
            <a:pPr marL="171450" indent="-171450">
              <a:lnSpc>
                <a:spcPct val="125000"/>
              </a:lnSpc>
              <a:buChar char="•"/>
            </a:pPr>
            <a:r>
              <a:rPr lang="en-US" spc="300" dirty="0">
                <a:latin typeface="Bell MT" panose="02020503060305020303" pitchFamily="18" charset="0"/>
              </a:rPr>
              <a:t>LMXB </a:t>
            </a:r>
          </a:p>
          <a:p>
            <a:pPr marL="171450" indent="-171450">
              <a:lnSpc>
                <a:spcPct val="125000"/>
              </a:lnSpc>
              <a:buFont typeface="Arial" panose="020B0604020202020204" pitchFamily="34" charset="0"/>
              <a:buChar char="•"/>
            </a:pPr>
            <a:r>
              <a:rPr lang="en-US" spc="300" dirty="0">
                <a:latin typeface="Bell MT" panose="02020503060305020303" pitchFamily="18" charset="0"/>
              </a:rPr>
              <a:t>Transient sources</a:t>
            </a:r>
          </a:p>
          <a:p>
            <a:pPr marL="171450" indent="-171450">
              <a:lnSpc>
                <a:spcPct val="125000"/>
              </a:lnSpc>
              <a:buFont typeface="Arial" panose="020B0604020202020204" pitchFamily="34" charset="0"/>
              <a:buChar char="•"/>
            </a:pPr>
            <a:r>
              <a:rPr lang="en-US" spc="300" dirty="0">
                <a:latin typeface="Bell MT" panose="02020503060305020303" pitchFamily="18" charset="0"/>
              </a:rPr>
              <a:t>Accretion Disc </a:t>
            </a:r>
          </a:p>
        </p:txBody>
      </p:sp>
      <p:pic>
        <p:nvPicPr>
          <p:cNvPr id="16" name="Immagine 15">
            <a:extLst>
              <a:ext uri="{FF2B5EF4-FFF2-40B4-BE49-F238E27FC236}">
                <a16:creationId xmlns:a16="http://schemas.microsoft.com/office/drawing/2014/main" id="{DFC45E90-975A-F020-ADB4-9AE7AA41DF16}"/>
              </a:ext>
            </a:extLst>
          </p:cNvPr>
          <p:cNvPicPr>
            <a:picLocks noChangeAspect="1"/>
          </p:cNvPicPr>
          <p:nvPr/>
        </p:nvPicPr>
        <p:blipFill rotWithShape="1">
          <a:blip r:embed="rId3"/>
          <a:srcRect b="69364"/>
          <a:stretch/>
        </p:blipFill>
        <p:spPr>
          <a:xfrm>
            <a:off x="387350" y="3516701"/>
            <a:ext cx="5854700" cy="1346200"/>
          </a:xfrm>
          <a:prstGeom prst="rect">
            <a:avLst/>
          </a:prstGeom>
        </p:spPr>
      </p:pic>
      <p:sp>
        <p:nvSpPr>
          <p:cNvPr id="2" name="CasellaDiTesto 1">
            <a:extLst>
              <a:ext uri="{FF2B5EF4-FFF2-40B4-BE49-F238E27FC236}">
                <a16:creationId xmlns:a16="http://schemas.microsoft.com/office/drawing/2014/main" id="{E9577E93-72E8-80D6-2A07-92B6F63A7C61}"/>
              </a:ext>
            </a:extLst>
          </p:cNvPr>
          <p:cNvSpPr txBox="1"/>
          <p:nvPr/>
        </p:nvSpPr>
        <p:spPr>
          <a:xfrm rot="16200000">
            <a:off x="-159801" y="3979890"/>
            <a:ext cx="1584960" cy="307777"/>
          </a:xfrm>
          <a:prstGeom prst="rect">
            <a:avLst/>
          </a:prstGeom>
          <a:noFill/>
        </p:spPr>
        <p:txBody>
          <a:bodyPr wrap="square" rtlCol="0">
            <a:spAutoFit/>
          </a:bodyPr>
          <a:lstStyle/>
          <a:p>
            <a:r>
              <a:rPr lang="it-IT" sz="1400" dirty="0" err="1">
                <a:solidFill>
                  <a:schemeClr val="bg1"/>
                </a:solidFill>
              </a:rPr>
              <a:t>Photons</a:t>
            </a:r>
            <a:r>
              <a:rPr lang="it-IT" sz="1400" dirty="0">
                <a:solidFill>
                  <a:schemeClr val="bg1"/>
                </a:solidFill>
              </a:rPr>
              <a:t> cm</a:t>
            </a:r>
            <a:r>
              <a:rPr lang="it-IT" sz="1400" baseline="30000" dirty="0">
                <a:solidFill>
                  <a:schemeClr val="bg1"/>
                </a:solidFill>
              </a:rPr>
              <a:t>2</a:t>
            </a:r>
            <a:r>
              <a:rPr lang="it-IT" sz="1400" dirty="0">
                <a:solidFill>
                  <a:schemeClr val="bg1"/>
                </a:solidFill>
              </a:rPr>
              <a:t> s</a:t>
            </a:r>
            <a:r>
              <a:rPr lang="it-IT" sz="1400" baseline="30000" dirty="0">
                <a:solidFill>
                  <a:schemeClr val="bg1"/>
                </a:solidFill>
              </a:rPr>
              <a:t>-1 </a:t>
            </a:r>
          </a:p>
        </p:txBody>
      </p:sp>
      <p:pic>
        <p:nvPicPr>
          <p:cNvPr id="15" name="Picture Placeholder 14" descr="A picture containing timeline&#10;&#10;Description automatically generated">
            <a:extLst>
              <a:ext uri="{FF2B5EF4-FFF2-40B4-BE49-F238E27FC236}">
                <a16:creationId xmlns:a16="http://schemas.microsoft.com/office/drawing/2014/main" id="{3101A103-6379-CBB1-9340-DC6E4713FC82}"/>
              </a:ext>
            </a:extLst>
          </p:cNvPr>
          <p:cNvPicPr>
            <a:picLocks noGrp="1" noChangeAspect="1"/>
          </p:cNvPicPr>
          <p:nvPr>
            <p:ph type="pic" sz="quarter" idx="13"/>
          </p:nvPr>
        </p:nvPicPr>
        <p:blipFill rotWithShape="1">
          <a:blip r:embed="rId4"/>
          <a:srcRect t="-360" r="-3131" b="6249"/>
          <a:stretch/>
        </p:blipFill>
        <p:spPr>
          <a:xfrm>
            <a:off x="6780768" y="12777"/>
            <a:ext cx="4845379" cy="3061953"/>
          </a:xfrm>
          <a:prstGeom prst="rect">
            <a:avLst/>
          </a:prstGeom>
        </p:spPr>
      </p:pic>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p:txBody>
          <a:bodyPr vert="horz" lIns="91440" tIns="45720" rIns="91440" bIns="45720" rtlCol="0" anchor="ctr">
            <a:normAutofit/>
          </a:bodyPr>
          <a:lstStyle/>
          <a:p>
            <a:pPr>
              <a:spcAft>
                <a:spcPts val="600"/>
              </a:spcAft>
            </a:pPr>
            <a:fld id="{D8DA9DAA-006C-4F4B-980E-E3DF019B24E2}" type="slidenum">
              <a:rPr lang="en-US">
                <a:solidFill>
                  <a:schemeClr val="tx1"/>
                </a:solidFill>
              </a:rPr>
              <a:pPr>
                <a:spcAft>
                  <a:spcPts val="600"/>
                </a:spcAft>
              </a:pPr>
              <a:t>2</a:t>
            </a:fld>
            <a:endParaRPr lang="en-US" dirty="0">
              <a:solidFill>
                <a:schemeClr val="tx1"/>
              </a:solidFill>
            </a:endParaRPr>
          </a:p>
        </p:txBody>
      </p:sp>
      <p:pic>
        <p:nvPicPr>
          <p:cNvPr id="8" name="Picture 7">
            <a:extLst>
              <a:ext uri="{FF2B5EF4-FFF2-40B4-BE49-F238E27FC236}">
                <a16:creationId xmlns:a16="http://schemas.microsoft.com/office/drawing/2014/main" id="{2A0A81F6-2B11-B7D0-7C86-DFB650292B1D}"/>
              </a:ext>
            </a:extLst>
          </p:cNvPr>
          <p:cNvPicPr>
            <a:picLocks noChangeAspect="1"/>
          </p:cNvPicPr>
          <p:nvPr/>
        </p:nvPicPr>
        <p:blipFill>
          <a:blip r:embed="rId5"/>
          <a:stretch>
            <a:fillRect/>
          </a:stretch>
        </p:blipFill>
        <p:spPr>
          <a:xfrm>
            <a:off x="6863487" y="3271751"/>
            <a:ext cx="4541946" cy="3196800"/>
          </a:xfrm>
          <a:prstGeom prst="rect">
            <a:avLst/>
          </a:prstGeom>
        </p:spPr>
      </p:pic>
      <p:sp>
        <p:nvSpPr>
          <p:cNvPr id="12" name="TextBox 11">
            <a:extLst>
              <a:ext uri="{FF2B5EF4-FFF2-40B4-BE49-F238E27FC236}">
                <a16:creationId xmlns:a16="http://schemas.microsoft.com/office/drawing/2014/main" id="{2354E05B-B81F-2BCA-E59A-B1B4DB56950A}"/>
              </a:ext>
            </a:extLst>
          </p:cNvPr>
          <p:cNvSpPr txBox="1"/>
          <p:nvPr/>
        </p:nvSpPr>
        <p:spPr>
          <a:xfrm>
            <a:off x="8399945" y="6468551"/>
            <a:ext cx="2000459" cy="307777"/>
          </a:xfrm>
          <a:prstGeom prst="rect">
            <a:avLst/>
          </a:prstGeom>
          <a:noFill/>
        </p:spPr>
        <p:txBody>
          <a:bodyPr wrap="square" rtlCol="0">
            <a:spAutoFit/>
          </a:bodyPr>
          <a:lstStyle/>
          <a:p>
            <a:r>
              <a:rPr lang="en-GB" sz="1400" dirty="0" err="1">
                <a:latin typeface="+mj-lt"/>
              </a:rPr>
              <a:t>Chaty</a:t>
            </a:r>
            <a:r>
              <a:rPr lang="en-GB" sz="1400" dirty="0">
                <a:latin typeface="+mj-lt"/>
              </a:rPr>
              <a:t> et al. 2003</a:t>
            </a:r>
            <a:endParaRPr lang="it-IT" sz="1400" dirty="0">
              <a:latin typeface="+mj-lt"/>
            </a:endParaRPr>
          </a:p>
        </p:txBody>
      </p:sp>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291755" y="90099"/>
            <a:ext cx="4195674" cy="772016"/>
          </a:xfrm>
        </p:spPr>
        <p:txBody>
          <a:bodyPr vert="horz" lIns="91440" tIns="45720" rIns="91440" bIns="45720" rtlCol="0" anchor="b">
            <a:normAutofit/>
          </a:bodyPr>
          <a:lstStyle/>
          <a:p>
            <a:r>
              <a:rPr lang="en-US" sz="3700" b="1" i="0" kern="1200" cap="all" baseline="0" dirty="0">
                <a:solidFill>
                  <a:schemeClr val="tx1"/>
                </a:solidFill>
                <a:latin typeface="+mj-lt"/>
                <a:ea typeface="+mj-ea"/>
                <a:cs typeface="+mj-cs"/>
              </a:rPr>
              <a:t>Introduction</a:t>
            </a:r>
          </a:p>
        </p:txBody>
      </p:sp>
      <p:sp>
        <p:nvSpPr>
          <p:cNvPr id="13" name="TextBox 11">
            <a:extLst>
              <a:ext uri="{FF2B5EF4-FFF2-40B4-BE49-F238E27FC236}">
                <a16:creationId xmlns:a16="http://schemas.microsoft.com/office/drawing/2014/main" id="{7912DC86-751B-3324-F803-E8D56F3CE714}"/>
              </a:ext>
            </a:extLst>
          </p:cNvPr>
          <p:cNvSpPr txBox="1"/>
          <p:nvPr/>
        </p:nvSpPr>
        <p:spPr>
          <a:xfrm>
            <a:off x="2486970" y="5073506"/>
            <a:ext cx="2000459" cy="307777"/>
          </a:xfrm>
          <a:prstGeom prst="rect">
            <a:avLst/>
          </a:prstGeom>
          <a:noFill/>
        </p:spPr>
        <p:txBody>
          <a:bodyPr wrap="square" rtlCol="0">
            <a:spAutoFit/>
          </a:bodyPr>
          <a:lstStyle/>
          <a:p>
            <a:r>
              <a:rPr lang="en-GB" sz="1400" dirty="0">
                <a:latin typeface="Bell MT" panose="02020503060305020303" pitchFamily="18" charset="77"/>
              </a:rPr>
              <a:t>5/04/12-13/07/12</a:t>
            </a:r>
            <a:endParaRPr lang="it-IT" sz="1400" dirty="0">
              <a:latin typeface="Bell MT" panose="02020503060305020303" pitchFamily="18" charset="77"/>
            </a:endParaRPr>
          </a:p>
        </p:txBody>
      </p:sp>
    </p:spTree>
    <p:extLst>
      <p:ext uri="{BB962C8B-B14F-4D97-AF65-F5344CB8AC3E}">
        <p14:creationId xmlns:p14="http://schemas.microsoft.com/office/powerpoint/2010/main" val="365334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97B657-45A2-9D48-F99E-F0134A186835}"/>
              </a:ext>
            </a:extLst>
          </p:cNvPr>
          <p:cNvSpPr>
            <a:spLocks noGrp="1"/>
          </p:cNvSpPr>
          <p:nvPr>
            <p:ph type="title"/>
          </p:nvPr>
        </p:nvSpPr>
        <p:spPr>
          <a:xfrm>
            <a:off x="6495800" y="356812"/>
            <a:ext cx="4857999" cy="1716255"/>
          </a:xfrm>
        </p:spPr>
        <p:txBody>
          <a:bodyPr vert="horz" lIns="91440" tIns="45720" rIns="91440" bIns="45720" rtlCol="0" anchor="b">
            <a:noAutofit/>
          </a:bodyPr>
          <a:lstStyle/>
          <a:p>
            <a:pPr algn="l"/>
            <a:r>
              <a:rPr lang="en-US" sz="3600" kern="1200" dirty="0">
                <a:solidFill>
                  <a:schemeClr val="tx1"/>
                </a:solidFill>
                <a:latin typeface="+mj-lt"/>
                <a:ea typeface="+mj-ea"/>
                <a:cs typeface="+mj-cs"/>
              </a:rPr>
              <a:t>Hardness Intensity Diagram (HID)</a:t>
            </a:r>
          </a:p>
        </p:txBody>
      </p:sp>
      <p:sp>
        <p:nvSpPr>
          <p:cNvPr id="6" name="Slide Number Placeholder 5">
            <a:extLst>
              <a:ext uri="{FF2B5EF4-FFF2-40B4-BE49-F238E27FC236}">
                <a16:creationId xmlns:a16="http://schemas.microsoft.com/office/drawing/2014/main" id="{93A77E68-BBA9-A53D-1681-CB392DC3EF9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8DA9DAA-006C-4F4B-980E-E3DF019B24E2}" type="slidenum">
              <a:rPr lang="en-US">
                <a:solidFill>
                  <a:schemeClr val="tx1"/>
                </a:solidFill>
              </a:rPr>
              <a:pPr>
                <a:spcAft>
                  <a:spcPts val="600"/>
                </a:spcAft>
              </a:pPr>
              <a:t>3</a:t>
            </a:fld>
            <a:endParaRPr lang="en-US">
              <a:solidFill>
                <a:schemeClr val="tx1"/>
              </a:solidFill>
            </a:endParaRPr>
          </a:p>
        </p:txBody>
      </p:sp>
      <p:sp>
        <p:nvSpPr>
          <p:cNvPr id="7" name="Text Placeholder 6">
            <a:extLst>
              <a:ext uri="{FF2B5EF4-FFF2-40B4-BE49-F238E27FC236}">
                <a16:creationId xmlns:a16="http://schemas.microsoft.com/office/drawing/2014/main" id="{A7A516A6-2AC0-4521-7E1C-C0AB951B9C16}"/>
              </a:ext>
            </a:extLst>
          </p:cNvPr>
          <p:cNvSpPr>
            <a:spLocks noGrp="1"/>
          </p:cNvSpPr>
          <p:nvPr>
            <p:ph type="body" sz="quarter" idx="13"/>
          </p:nvPr>
        </p:nvSpPr>
        <p:spPr>
          <a:xfrm>
            <a:off x="6182584" y="2645923"/>
            <a:ext cx="5047394" cy="2139011"/>
          </a:xfrm>
        </p:spPr>
        <p:txBody>
          <a:bodyPr vert="horz" lIns="91440" tIns="45720" rIns="91440" bIns="45720" rtlCol="0">
            <a:normAutofit lnSpcReduction="10000"/>
          </a:bodyPr>
          <a:lstStyle/>
          <a:p>
            <a:pPr marL="171450" indent="-171450" algn="l">
              <a:buFont typeface="Arial" panose="020B0604020202020204" pitchFamily="34" charset="0"/>
              <a:buChar char="•"/>
            </a:pPr>
            <a:r>
              <a:rPr lang="en-US" sz="2000" spc="300" dirty="0">
                <a:solidFill>
                  <a:schemeClr val="tx1"/>
                </a:solidFill>
                <a:latin typeface="Bell MT" panose="02020503060305020303" pitchFamily="18" charset="0"/>
              </a:rPr>
              <a:t>HR=L(3-20keV)\L(0.3-3 keV)</a:t>
            </a:r>
          </a:p>
          <a:p>
            <a:pPr marL="171450" indent="-171450" algn="l">
              <a:buFont typeface="Arial" panose="020B0604020202020204" pitchFamily="34" charset="0"/>
              <a:buChar char="•"/>
            </a:pPr>
            <a:r>
              <a:rPr lang="en-US" sz="2000" spc="300" dirty="0">
                <a:solidFill>
                  <a:schemeClr val="tx1"/>
                </a:solidFill>
                <a:latin typeface="Bell MT" panose="02020503060305020303" pitchFamily="18" charset="0"/>
              </a:rPr>
              <a:t>Hard state: radio jet, optical wind, hard X-ray component</a:t>
            </a:r>
          </a:p>
          <a:p>
            <a:pPr marL="171450" indent="-171450" algn="l">
              <a:buFont typeface="Arial" panose="020B0604020202020204" pitchFamily="34" charset="0"/>
              <a:buChar char="•"/>
            </a:pPr>
            <a:r>
              <a:rPr lang="en-US" sz="2000" spc="300" dirty="0">
                <a:solidFill>
                  <a:schemeClr val="tx1"/>
                </a:solidFill>
                <a:latin typeface="Bell MT" panose="02020503060305020303" pitchFamily="18" charset="0"/>
              </a:rPr>
              <a:t>Soft state : x-ray wind, no jet, thermal component</a:t>
            </a:r>
          </a:p>
          <a:p>
            <a:pPr marL="171450" indent="-171450" algn="l">
              <a:buFont typeface="Arial" panose="020B0604020202020204" pitchFamily="34" charset="0"/>
              <a:buChar char="•"/>
            </a:pPr>
            <a:endParaRPr lang="en-US" sz="2000" spc="300" dirty="0">
              <a:solidFill>
                <a:schemeClr val="tx1"/>
              </a:solidFill>
              <a:latin typeface="Bell MT" panose="02020503060305020303" pitchFamily="18" charset="0"/>
            </a:endParaRPr>
          </a:p>
        </p:txBody>
      </p:sp>
      <p:grpSp>
        <p:nvGrpSpPr>
          <p:cNvPr id="18" name="Group 17">
            <a:extLst>
              <a:ext uri="{FF2B5EF4-FFF2-40B4-BE49-F238E27FC236}">
                <a16:creationId xmlns:a16="http://schemas.microsoft.com/office/drawing/2014/main" id="{B99B9E34-C93A-39C1-7659-79CAAD691D0F}"/>
              </a:ext>
            </a:extLst>
          </p:cNvPr>
          <p:cNvGrpSpPr/>
          <p:nvPr/>
        </p:nvGrpSpPr>
        <p:grpSpPr>
          <a:xfrm>
            <a:off x="236487" y="600703"/>
            <a:ext cx="5459714" cy="5032220"/>
            <a:chOff x="236487" y="600703"/>
            <a:chExt cx="5459714" cy="5032220"/>
          </a:xfrm>
        </p:grpSpPr>
        <p:grpSp>
          <p:nvGrpSpPr>
            <p:cNvPr id="17" name="Group 16">
              <a:extLst>
                <a:ext uri="{FF2B5EF4-FFF2-40B4-BE49-F238E27FC236}">
                  <a16:creationId xmlns:a16="http://schemas.microsoft.com/office/drawing/2014/main" id="{A617E9EC-57BC-E74D-25B0-2D8D4883F0E5}"/>
                </a:ext>
              </a:extLst>
            </p:cNvPr>
            <p:cNvGrpSpPr/>
            <p:nvPr/>
          </p:nvGrpSpPr>
          <p:grpSpPr>
            <a:xfrm>
              <a:off x="236487" y="600703"/>
              <a:ext cx="5459714" cy="5024593"/>
              <a:chOff x="236487" y="600703"/>
              <a:chExt cx="5459714" cy="5024593"/>
            </a:xfrm>
          </p:grpSpPr>
          <p:pic>
            <p:nvPicPr>
              <p:cNvPr id="13" name="Picture 12">
                <a:extLst>
                  <a:ext uri="{FF2B5EF4-FFF2-40B4-BE49-F238E27FC236}">
                    <a16:creationId xmlns:a16="http://schemas.microsoft.com/office/drawing/2014/main" id="{59EF2A6C-CDEE-93B8-E817-19ECDB693BF6}"/>
                  </a:ext>
                </a:extLst>
              </p:cNvPr>
              <p:cNvPicPr>
                <a:picLocks noChangeAspect="1"/>
              </p:cNvPicPr>
              <p:nvPr/>
            </p:nvPicPr>
            <p:blipFill>
              <a:blip r:embed="rId3"/>
              <a:stretch>
                <a:fillRect/>
              </a:stretch>
            </p:blipFill>
            <p:spPr>
              <a:xfrm>
                <a:off x="236487" y="600703"/>
                <a:ext cx="5459714" cy="5024593"/>
              </a:xfrm>
              <a:prstGeom prst="rect">
                <a:avLst/>
              </a:prstGeom>
            </p:spPr>
          </p:pic>
          <p:sp>
            <p:nvSpPr>
              <p:cNvPr id="2" name="TextBox 1">
                <a:extLst>
                  <a:ext uri="{FF2B5EF4-FFF2-40B4-BE49-F238E27FC236}">
                    <a16:creationId xmlns:a16="http://schemas.microsoft.com/office/drawing/2014/main" id="{2DD40A0B-8698-2DF2-EFD0-63257212F6AF}"/>
                  </a:ext>
                </a:extLst>
              </p:cNvPr>
              <p:cNvSpPr txBox="1"/>
              <p:nvPr/>
            </p:nvSpPr>
            <p:spPr>
              <a:xfrm>
                <a:off x="1915891" y="5294369"/>
                <a:ext cx="2430684" cy="307777"/>
              </a:xfrm>
              <a:prstGeom prst="rect">
                <a:avLst/>
              </a:prstGeom>
              <a:solidFill>
                <a:schemeClr val="tx1"/>
              </a:solidFill>
              <a:ln>
                <a:solidFill>
                  <a:schemeClr val="tx2"/>
                </a:solidFill>
              </a:ln>
            </p:spPr>
            <p:txBody>
              <a:bodyPr wrap="square" rtlCol="0">
                <a:spAutoFit/>
              </a:bodyPr>
              <a:lstStyle/>
              <a:p>
                <a:endParaRPr lang="it-IT" sz="1400" dirty="0"/>
              </a:p>
            </p:txBody>
          </p:sp>
        </p:grpSp>
        <p:sp>
          <p:nvSpPr>
            <p:cNvPr id="8" name="TextBox 7">
              <a:extLst>
                <a:ext uri="{FF2B5EF4-FFF2-40B4-BE49-F238E27FC236}">
                  <a16:creationId xmlns:a16="http://schemas.microsoft.com/office/drawing/2014/main" id="{A515DC2D-CBC8-F28E-C52F-81AB1C84A139}"/>
                </a:ext>
              </a:extLst>
            </p:cNvPr>
            <p:cNvSpPr txBox="1"/>
            <p:nvPr/>
          </p:nvSpPr>
          <p:spPr>
            <a:xfrm>
              <a:off x="2378879" y="5263591"/>
              <a:ext cx="1967696" cy="369332"/>
            </a:xfrm>
            <a:prstGeom prst="rect">
              <a:avLst/>
            </a:prstGeom>
            <a:noFill/>
          </p:spPr>
          <p:txBody>
            <a:bodyPr wrap="square" rtlCol="0">
              <a:spAutoFit/>
            </a:bodyPr>
            <a:lstStyle/>
            <a:p>
              <a:r>
                <a:rPr lang="en-GB" b="1" dirty="0">
                  <a:solidFill>
                    <a:schemeClr val="bg1"/>
                  </a:solidFill>
                </a:rPr>
                <a:t>Hardness ratio</a:t>
              </a:r>
              <a:endParaRPr lang="it-IT" b="1" dirty="0">
                <a:solidFill>
                  <a:schemeClr val="bg1"/>
                </a:solidFill>
              </a:endParaRPr>
            </a:p>
          </p:txBody>
        </p:sp>
      </p:grpSp>
    </p:spTree>
    <p:extLst>
      <p:ext uri="{BB962C8B-B14F-4D97-AF65-F5344CB8AC3E}">
        <p14:creationId xmlns:p14="http://schemas.microsoft.com/office/powerpoint/2010/main" val="3353530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Chart&#10;&#10;Description automatically generated">
            <a:extLst>
              <a:ext uri="{FF2B5EF4-FFF2-40B4-BE49-F238E27FC236}">
                <a16:creationId xmlns:a16="http://schemas.microsoft.com/office/drawing/2014/main" id="{3FFEA2C8-A51E-8A0D-95B9-FBDC1A245D67}"/>
              </a:ext>
            </a:extLst>
          </p:cNvPr>
          <p:cNvPicPr>
            <a:picLocks noGrp="1" noChangeAspect="1"/>
          </p:cNvPicPr>
          <p:nvPr>
            <p:ph type="pic" sz="quarter" idx="14"/>
          </p:nvPr>
        </p:nvPicPr>
        <p:blipFill rotWithShape="1">
          <a:blip r:embed="rId3"/>
          <a:srcRect l="8354" t="-7950" r="5705" b="-26132"/>
          <a:stretch/>
        </p:blipFill>
        <p:spPr>
          <a:xfrm>
            <a:off x="633705" y="288531"/>
            <a:ext cx="4677475" cy="4897019"/>
          </a:xfrm>
          <a:prstGeom prst="rect">
            <a:avLst/>
          </a:prstGeom>
        </p:spPr>
      </p:pic>
      <p:sp>
        <p:nvSpPr>
          <p:cNvPr id="3" name="Title 2">
            <a:extLst>
              <a:ext uri="{FF2B5EF4-FFF2-40B4-BE49-F238E27FC236}">
                <a16:creationId xmlns:a16="http://schemas.microsoft.com/office/drawing/2014/main" id="{06E43600-1376-AED6-DEBD-181560E583A7}"/>
              </a:ext>
            </a:extLst>
          </p:cNvPr>
          <p:cNvSpPr>
            <a:spLocks noGrp="1"/>
          </p:cNvSpPr>
          <p:nvPr>
            <p:ph type="title"/>
          </p:nvPr>
        </p:nvSpPr>
        <p:spPr>
          <a:xfrm>
            <a:off x="5924589" y="288531"/>
            <a:ext cx="5368381" cy="1045525"/>
          </a:xfrm>
        </p:spPr>
        <p:txBody>
          <a:bodyPr vert="horz" lIns="91440" tIns="45720" rIns="91440" bIns="45720" rtlCol="0" anchor="b">
            <a:normAutofit/>
          </a:bodyPr>
          <a:lstStyle/>
          <a:p>
            <a:pPr algn="l"/>
            <a:r>
              <a:rPr lang="en-US" sz="4000" kern="1200" dirty="0">
                <a:solidFill>
                  <a:schemeClr val="tx1"/>
                </a:solidFill>
                <a:latin typeface="+mj-lt"/>
                <a:ea typeface="+mj-ea"/>
                <a:cs typeface="+mj-cs"/>
              </a:rPr>
              <a:t> Optical wind</a:t>
            </a:r>
          </a:p>
        </p:txBody>
      </p:sp>
      <p:sp>
        <p:nvSpPr>
          <p:cNvPr id="6" name="Slide Number Placeholder 5">
            <a:extLst>
              <a:ext uri="{FF2B5EF4-FFF2-40B4-BE49-F238E27FC236}">
                <a16:creationId xmlns:a16="http://schemas.microsoft.com/office/drawing/2014/main" id="{E5315D9C-BC0E-E36B-4137-8893849EB17B}"/>
              </a:ext>
            </a:extLst>
          </p:cNvPr>
          <p:cNvSpPr>
            <a:spLocks noGrp="1"/>
          </p:cNvSpPr>
          <p:nvPr>
            <p:ph type="sldNum" sz="quarter" idx="12"/>
          </p:nvPr>
        </p:nvSpPr>
        <p:spPr>
          <a:xfrm>
            <a:off x="8755552" y="6208166"/>
            <a:ext cx="2743200" cy="365125"/>
          </a:xfrm>
        </p:spPr>
        <p:txBody>
          <a:bodyPr vert="horz" lIns="91440" tIns="45720" rIns="91440" bIns="45720" rtlCol="0" anchor="ctr">
            <a:normAutofit/>
          </a:bodyPr>
          <a:lstStyle/>
          <a:p>
            <a:pPr>
              <a:spcAft>
                <a:spcPts val="600"/>
              </a:spcAft>
            </a:pPr>
            <a:fld id="{D8DA9DAA-006C-4F4B-980E-E3DF019B24E2}" type="slidenum">
              <a:rPr lang="en-US">
                <a:solidFill>
                  <a:schemeClr val="tx1"/>
                </a:solidFill>
              </a:rPr>
              <a:pPr>
                <a:spcAft>
                  <a:spcPts val="600"/>
                </a:spcAft>
              </a:pPr>
              <a:t>4</a:t>
            </a:fld>
            <a:endParaRPr lang="en-US">
              <a:solidFill>
                <a:schemeClr val="tx1"/>
              </a:solidFill>
            </a:endParaRPr>
          </a:p>
        </p:txBody>
      </p:sp>
      <p:sp>
        <p:nvSpPr>
          <p:cNvPr id="7" name="Text Placeholder 6">
            <a:extLst>
              <a:ext uri="{FF2B5EF4-FFF2-40B4-BE49-F238E27FC236}">
                <a16:creationId xmlns:a16="http://schemas.microsoft.com/office/drawing/2014/main" id="{C4B4265D-6405-B599-C362-B6672A675D53}"/>
              </a:ext>
            </a:extLst>
          </p:cNvPr>
          <p:cNvSpPr>
            <a:spLocks noGrp="1"/>
          </p:cNvSpPr>
          <p:nvPr>
            <p:ph type="body" sz="quarter" idx="13"/>
          </p:nvPr>
        </p:nvSpPr>
        <p:spPr>
          <a:xfrm>
            <a:off x="6223263" y="1563011"/>
            <a:ext cx="4158031" cy="2001207"/>
          </a:xfrm>
        </p:spPr>
        <p:txBody>
          <a:bodyPr vert="horz" lIns="91440" tIns="45720" rIns="91440" bIns="45720" rtlCol="0">
            <a:normAutofit/>
          </a:bodyPr>
          <a:lstStyle/>
          <a:p>
            <a:pPr marL="171450" indent="-171450" algn="l">
              <a:buFont typeface="Arial" panose="020B0604020202020204" pitchFamily="34" charset="0"/>
              <a:buChar char="•"/>
            </a:pPr>
            <a:r>
              <a:rPr lang="en-US" spc="300" dirty="0">
                <a:solidFill>
                  <a:schemeClr val="tx1"/>
                </a:solidFill>
                <a:latin typeface="Bell MT" panose="02020503060305020303" pitchFamily="18" charset="0"/>
              </a:rPr>
              <a:t>P-</a:t>
            </a:r>
            <a:r>
              <a:rPr lang="en-US" spc="300" dirty="0" err="1">
                <a:solidFill>
                  <a:schemeClr val="tx1"/>
                </a:solidFill>
                <a:latin typeface="Bell MT" panose="02020503060305020303" pitchFamily="18" charset="0"/>
              </a:rPr>
              <a:t>Cygni</a:t>
            </a:r>
            <a:r>
              <a:rPr lang="en-US" spc="300" dirty="0">
                <a:solidFill>
                  <a:schemeClr val="tx1"/>
                </a:solidFill>
                <a:latin typeface="Bell MT" panose="02020503060305020303" pitchFamily="18" charset="0"/>
              </a:rPr>
              <a:t> profile</a:t>
            </a:r>
          </a:p>
          <a:p>
            <a:pPr marL="171450" indent="-171450" algn="l">
              <a:buFont typeface="Arial" panose="020B0604020202020204" pitchFamily="34" charset="0"/>
              <a:buChar char="•"/>
            </a:pPr>
            <a:r>
              <a:rPr lang="en-US" spc="300" dirty="0">
                <a:solidFill>
                  <a:schemeClr val="tx1"/>
                </a:solidFill>
                <a:latin typeface="Bell MT" panose="02020503060305020303" pitchFamily="18" charset="0"/>
              </a:rPr>
              <a:t>Relation with optical thickness and ionization</a:t>
            </a:r>
          </a:p>
        </p:txBody>
      </p:sp>
      <p:sp>
        <p:nvSpPr>
          <p:cNvPr id="10" name="TextBox 9">
            <a:extLst>
              <a:ext uri="{FF2B5EF4-FFF2-40B4-BE49-F238E27FC236}">
                <a16:creationId xmlns:a16="http://schemas.microsoft.com/office/drawing/2014/main" id="{50C786B2-4CB9-014B-E9E7-E822AFEB862D}"/>
              </a:ext>
            </a:extLst>
          </p:cNvPr>
          <p:cNvSpPr txBox="1"/>
          <p:nvPr/>
        </p:nvSpPr>
        <p:spPr>
          <a:xfrm>
            <a:off x="1930" y="4538456"/>
            <a:ext cx="6094070" cy="584775"/>
          </a:xfrm>
          <a:prstGeom prst="rect">
            <a:avLst/>
          </a:prstGeom>
          <a:noFill/>
        </p:spPr>
        <p:txBody>
          <a:bodyPr wrap="square">
            <a:spAutoFit/>
          </a:bodyPr>
          <a:lstStyle/>
          <a:p>
            <a:pPr indent="-228600" algn="l">
              <a:buFont typeface="Arial" panose="020B0604020202020204" pitchFamily="34" charset="0"/>
              <a:buChar char="•"/>
            </a:pPr>
            <a:r>
              <a:rPr lang="en-US" sz="1600" dirty="0">
                <a:solidFill>
                  <a:schemeClr val="tx1"/>
                </a:solidFill>
                <a:latin typeface="+mj-lt"/>
              </a:rPr>
              <a:t>Regulation of black-hole accretion by a disk wind during a violent outburst of V404 </a:t>
            </a:r>
            <a:r>
              <a:rPr lang="en-US" sz="1600" dirty="0" err="1">
                <a:solidFill>
                  <a:schemeClr val="tx1"/>
                </a:solidFill>
                <a:latin typeface="+mj-lt"/>
              </a:rPr>
              <a:t>Cygni</a:t>
            </a:r>
            <a:r>
              <a:rPr lang="en-US" sz="1600" dirty="0">
                <a:solidFill>
                  <a:schemeClr val="tx1"/>
                </a:solidFill>
                <a:latin typeface="+mj-lt"/>
              </a:rPr>
              <a:t> (T. Muñoz-</a:t>
            </a:r>
            <a:r>
              <a:rPr lang="en-US" sz="1600" dirty="0" err="1">
                <a:solidFill>
                  <a:schemeClr val="tx1"/>
                </a:solidFill>
                <a:latin typeface="+mj-lt"/>
              </a:rPr>
              <a:t>Darias</a:t>
            </a:r>
            <a:r>
              <a:rPr lang="en-US" sz="1600" dirty="0">
                <a:solidFill>
                  <a:schemeClr val="tx1"/>
                </a:solidFill>
                <a:latin typeface="+mj-lt"/>
              </a:rPr>
              <a:t> et al. 2016)</a:t>
            </a:r>
          </a:p>
        </p:txBody>
      </p:sp>
      <p:pic>
        <p:nvPicPr>
          <p:cNvPr id="8" name="Picture 7">
            <a:extLst>
              <a:ext uri="{FF2B5EF4-FFF2-40B4-BE49-F238E27FC236}">
                <a16:creationId xmlns:a16="http://schemas.microsoft.com/office/drawing/2014/main" id="{BC19D1C6-B35F-37A6-FC27-A5492054A662}"/>
              </a:ext>
            </a:extLst>
          </p:cNvPr>
          <p:cNvPicPr>
            <a:picLocks noChangeAspect="1"/>
          </p:cNvPicPr>
          <p:nvPr/>
        </p:nvPicPr>
        <p:blipFill>
          <a:blip r:embed="rId4"/>
          <a:stretch>
            <a:fillRect/>
          </a:stretch>
        </p:blipFill>
        <p:spPr>
          <a:xfrm>
            <a:off x="6096001" y="2921476"/>
            <a:ext cx="4617930" cy="3647993"/>
          </a:xfrm>
          <a:prstGeom prst="rect">
            <a:avLst/>
          </a:prstGeom>
        </p:spPr>
      </p:pic>
    </p:spTree>
    <p:extLst>
      <p:ext uri="{BB962C8B-B14F-4D97-AF65-F5344CB8AC3E}">
        <p14:creationId xmlns:p14="http://schemas.microsoft.com/office/powerpoint/2010/main" val="108227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 calcmode="lin" valueType="num">
                                      <p:cBhvr additive="base">
                                        <p:cTn id="18"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7">
                                            <p:txEl>
                                              <p:pRg st="1" end="1"/>
                                            </p:txEl>
                                          </p:spTgt>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0-#ppt_w/2"/>
                                          </p:val>
                                        </p:tav>
                                        <p:tav tm="100000">
                                          <p:val>
                                            <p:strVal val="#ppt_x"/>
                                          </p:val>
                                        </p:tav>
                                      </p:tavLst>
                                    </p:anim>
                                    <p:anim calcmode="lin" valueType="num">
                                      <p:cBhvr additive="base">
                                        <p:cTn id="23" dur="500" fill="hold"/>
                                        <p:tgtEl>
                                          <p:spTgt spid="9"/>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0-#ppt_w/2"/>
                                          </p:val>
                                        </p:tav>
                                        <p:tav tm="100000">
                                          <p:val>
                                            <p:strVal val="#ppt_x"/>
                                          </p:val>
                                        </p:tav>
                                      </p:tavLst>
                                    </p:anim>
                                    <p:anim calcmode="lin" valueType="num">
                                      <p:cBhvr additive="base">
                                        <p:cTn id="2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build="p"/>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AFD04-F00D-3F07-C6DA-60F04895EE97}"/>
              </a:ext>
            </a:extLst>
          </p:cNvPr>
          <p:cNvSpPr>
            <a:spLocks noGrp="1"/>
          </p:cNvSpPr>
          <p:nvPr>
            <p:ph type="ctrTitle"/>
          </p:nvPr>
        </p:nvSpPr>
        <p:spPr>
          <a:xfrm>
            <a:off x="360963" y="115176"/>
            <a:ext cx="5324405" cy="1121932"/>
          </a:xfrm>
        </p:spPr>
        <p:txBody>
          <a:bodyPr>
            <a:normAutofit fontScale="90000"/>
          </a:bodyPr>
          <a:lstStyle/>
          <a:p>
            <a:r>
              <a:rPr lang="en-GB" sz="6000" dirty="0"/>
              <a:t>MAXI J1305-704</a:t>
            </a:r>
            <a:endParaRPr lang="it-IT" sz="6000" dirty="0"/>
          </a:p>
        </p:txBody>
      </p:sp>
      <mc:AlternateContent xmlns:mc="http://schemas.openxmlformats.org/markup-compatibility/2006" xmlns:a14="http://schemas.microsoft.com/office/drawing/2010/main">
        <mc:Choice Requires="a14">
          <p:sp>
            <p:nvSpPr>
              <p:cNvPr id="3" name="Subtitle 2">
                <a:extLst>
                  <a:ext uri="{FF2B5EF4-FFF2-40B4-BE49-F238E27FC236}">
                    <a16:creationId xmlns:a16="http://schemas.microsoft.com/office/drawing/2014/main" id="{E3F78586-5A5F-DD96-2323-F51AF5518CA4}"/>
                  </a:ext>
                </a:extLst>
              </p:cNvPr>
              <p:cNvSpPr>
                <a:spLocks noGrp="1"/>
              </p:cNvSpPr>
              <p:nvPr>
                <p:ph type="subTitle" idx="1"/>
              </p:nvPr>
            </p:nvSpPr>
            <p:spPr>
              <a:xfrm>
                <a:off x="360963" y="1237108"/>
                <a:ext cx="6742079" cy="1990453"/>
              </a:xfrm>
            </p:spPr>
            <p:txBody>
              <a:bodyPr>
                <a:normAutofit lnSpcReduction="10000"/>
              </a:bodyPr>
              <a:lstStyle/>
              <a:p>
                <a:pPr algn="l"/>
                <a:r>
                  <a:rPr lang="en-US" sz="1800" b="0" i="0" cap="none" dirty="0">
                    <a:effectLst/>
                    <a:latin typeface="+mj-lt"/>
                  </a:rPr>
                  <a:t>Mata </a:t>
                </a:r>
                <a:r>
                  <a:rPr lang="en-US" sz="1800" cap="none" dirty="0">
                    <a:latin typeface="+mj-lt"/>
                  </a:rPr>
                  <a:t>S</a:t>
                </a:r>
                <a:r>
                  <a:rPr lang="en-US" sz="1800" b="0" i="0" cap="none" dirty="0">
                    <a:effectLst/>
                    <a:latin typeface="+mj-lt"/>
                  </a:rPr>
                  <a:t>anchez et al. (2021 study in quiescence) found:</a:t>
                </a:r>
              </a:p>
              <a:p>
                <a:pPr marL="285750" indent="-285750">
                  <a:buFont typeface="Arial" panose="020B0604020202020204" pitchFamily="34" charset="0"/>
                  <a:buChar char="•"/>
                </a:pPr>
                <a:r>
                  <a:rPr lang="en-US" sz="1800" b="0" i="0" cap="none" dirty="0">
                    <a:effectLst/>
                    <a:latin typeface="+mj-lt"/>
                  </a:rPr>
                  <a:t>Compact object of ∼ 7 </a:t>
                </a:r>
                <a14:m>
                  <m:oMath xmlns:m="http://schemas.openxmlformats.org/officeDocument/2006/math">
                    <m:sSub>
                      <m:sSubPr>
                        <m:ctrlPr>
                          <a:rPr lang="en-US" sz="1800" b="0" i="1" cap="none" smtClean="0">
                            <a:effectLst/>
                            <a:latin typeface="Cambria Math" panose="02040503050406030204" pitchFamily="18" charset="0"/>
                          </a:rPr>
                        </m:ctrlPr>
                      </m:sSubPr>
                      <m:e>
                        <m:r>
                          <a:rPr lang="en-GB" sz="1800" b="0" i="1" cap="none" smtClean="0">
                            <a:effectLst/>
                            <a:latin typeface="Cambria Math" panose="02040503050406030204" pitchFamily="18" charset="0"/>
                          </a:rPr>
                          <m:t>𝑀</m:t>
                        </m:r>
                      </m:e>
                      <m:sub>
                        <m:r>
                          <a:rPr lang="en-US" sz="1800" b="0" i="1" cap="none" smtClean="0">
                            <a:effectLst/>
                            <a:latin typeface="Cambria Math" panose="02040503050406030204" pitchFamily="18" charset="0"/>
                            <a:ea typeface="Cambria Math" panose="02040503050406030204" pitchFamily="18" charset="0"/>
                          </a:rPr>
                          <m:t>⊙</m:t>
                        </m:r>
                      </m:sub>
                    </m:sSub>
                  </m:oMath>
                </a14:m>
                <a:r>
                  <a:rPr lang="en-US" sz="1800" b="0" i="0" cap="none" dirty="0">
                    <a:effectLst/>
                    <a:latin typeface="+mj-lt"/>
                  </a:rPr>
                  <a:t> (</a:t>
                </a:r>
                <a:r>
                  <a:rPr lang="en-US" sz="1800" cap="none" dirty="0">
                    <a:latin typeface="+mj-lt"/>
                  </a:rPr>
                  <a:t>black hole</a:t>
                </a:r>
                <a:r>
                  <a:rPr lang="en-US" sz="1800" b="0" i="0" cap="none" dirty="0">
                    <a:effectLst/>
                    <a:latin typeface="+mj-lt"/>
                  </a:rPr>
                  <a:t>)  </a:t>
                </a:r>
              </a:p>
              <a:p>
                <a:pPr marL="285750" indent="-285750" algn="l">
                  <a:buFont typeface="Arial" panose="020B0604020202020204" pitchFamily="34" charset="0"/>
                  <a:buChar char="•"/>
                </a:pPr>
                <a:r>
                  <a:rPr lang="en-US" sz="1800" b="0" i="0" cap="none" dirty="0">
                    <a:effectLst/>
                    <a:latin typeface="+mj-lt"/>
                  </a:rPr>
                  <a:t>Orbital inclination of ∼ 72°</a:t>
                </a:r>
                <a:br>
                  <a:rPr lang="en-US" sz="1800" cap="none" dirty="0">
                    <a:latin typeface="+mj-lt"/>
                  </a:rPr>
                </a:br>
                <a:endParaRPr lang="en-US" sz="1800" cap="none" dirty="0">
                  <a:latin typeface="+mj-lt"/>
                </a:endParaRPr>
              </a:p>
            </p:txBody>
          </p:sp>
        </mc:Choice>
        <mc:Fallback xmlns="">
          <p:sp>
            <p:nvSpPr>
              <p:cNvPr id="3" name="Subtitle 2">
                <a:extLst>
                  <a:ext uri="{FF2B5EF4-FFF2-40B4-BE49-F238E27FC236}">
                    <a16:creationId xmlns:a16="http://schemas.microsoft.com/office/drawing/2014/main" id="{E3F78586-5A5F-DD96-2323-F51AF5518CA4}"/>
                  </a:ext>
                </a:extLst>
              </p:cNvPr>
              <p:cNvSpPr>
                <a:spLocks noGrp="1" noRot="1" noChangeAspect="1" noMove="1" noResize="1" noEditPoints="1" noAdjustHandles="1" noChangeArrowheads="1" noChangeShapeType="1" noTextEdit="1"/>
              </p:cNvSpPr>
              <p:nvPr>
                <p:ph type="subTitle" idx="1"/>
              </p:nvPr>
            </p:nvSpPr>
            <p:spPr>
              <a:xfrm>
                <a:off x="360963" y="1237108"/>
                <a:ext cx="6742079" cy="1990453"/>
              </a:xfrm>
              <a:blipFill>
                <a:blip r:embed="rId3"/>
                <a:stretch>
                  <a:fillRect l="-752"/>
                </a:stretch>
              </a:blipFill>
            </p:spPr>
            <p:txBody>
              <a:bodyPr/>
              <a:lstStyle/>
              <a:p>
                <a:r>
                  <a:rPr lang="it-IT">
                    <a:noFill/>
                  </a:rPr>
                  <a:t> </a:t>
                </a:r>
              </a:p>
            </p:txBody>
          </p:sp>
        </mc:Fallback>
      </mc:AlternateContent>
      <p:pic>
        <p:nvPicPr>
          <p:cNvPr id="6" name="Picture 5">
            <a:extLst>
              <a:ext uri="{FF2B5EF4-FFF2-40B4-BE49-F238E27FC236}">
                <a16:creationId xmlns:a16="http://schemas.microsoft.com/office/drawing/2014/main" id="{F48952D6-F36A-65B0-4C9A-7E142E504101}"/>
              </a:ext>
            </a:extLst>
          </p:cNvPr>
          <p:cNvPicPr>
            <a:picLocks noChangeAspect="1"/>
          </p:cNvPicPr>
          <p:nvPr/>
        </p:nvPicPr>
        <p:blipFill>
          <a:blip r:embed="rId4"/>
          <a:stretch>
            <a:fillRect/>
          </a:stretch>
        </p:blipFill>
        <p:spPr>
          <a:xfrm>
            <a:off x="7753418" y="180177"/>
            <a:ext cx="3080515" cy="3130420"/>
          </a:xfrm>
          <a:prstGeom prst="rect">
            <a:avLst/>
          </a:prstGeom>
        </p:spPr>
      </p:pic>
      <p:sp>
        <p:nvSpPr>
          <p:cNvPr id="9" name="Slide Number Placeholder 5">
            <a:extLst>
              <a:ext uri="{FF2B5EF4-FFF2-40B4-BE49-F238E27FC236}">
                <a16:creationId xmlns:a16="http://schemas.microsoft.com/office/drawing/2014/main" id="{116C9439-4B56-5992-457F-F06F669A1904}"/>
              </a:ext>
            </a:extLst>
          </p:cNvPr>
          <p:cNvSpPr>
            <a:spLocks noGrp="1"/>
          </p:cNvSpPr>
          <p:nvPr>
            <p:ph type="sldNum" sz="quarter" idx="12"/>
          </p:nvPr>
        </p:nvSpPr>
        <p:spPr>
          <a:xfrm>
            <a:off x="8755552" y="6208166"/>
            <a:ext cx="2743200" cy="365125"/>
          </a:xfrm>
        </p:spPr>
        <p:txBody>
          <a:bodyPr vert="horz" lIns="91440" tIns="45720" rIns="91440" bIns="45720" rtlCol="0" anchor="ctr">
            <a:normAutofit/>
          </a:bodyPr>
          <a:lstStyle/>
          <a:p>
            <a:pPr>
              <a:spcAft>
                <a:spcPts val="600"/>
              </a:spcAft>
            </a:pPr>
            <a:fld id="{D8DA9DAA-006C-4F4B-980E-E3DF019B24E2}" type="slidenum">
              <a:rPr lang="en-US">
                <a:solidFill>
                  <a:schemeClr val="tx1"/>
                </a:solidFill>
              </a:rPr>
              <a:pPr>
                <a:spcAft>
                  <a:spcPts val="600"/>
                </a:spcAft>
              </a:pPr>
              <a:t>5</a:t>
            </a:fld>
            <a:endParaRPr lang="en-US">
              <a:solidFill>
                <a:schemeClr val="tx1"/>
              </a:solidFill>
            </a:endParaRPr>
          </a:p>
        </p:txBody>
      </p:sp>
      <p:sp>
        <p:nvSpPr>
          <p:cNvPr id="11" name="TextBox 10">
            <a:extLst>
              <a:ext uri="{FF2B5EF4-FFF2-40B4-BE49-F238E27FC236}">
                <a16:creationId xmlns:a16="http://schemas.microsoft.com/office/drawing/2014/main" id="{73222A11-C7EC-20A4-1B21-C874C20FC7A0}"/>
              </a:ext>
            </a:extLst>
          </p:cNvPr>
          <p:cNvSpPr txBox="1"/>
          <p:nvPr/>
        </p:nvSpPr>
        <p:spPr>
          <a:xfrm>
            <a:off x="4307791" y="3407112"/>
            <a:ext cx="7305261" cy="2779165"/>
          </a:xfrm>
          <a:prstGeom prst="rect">
            <a:avLst/>
          </a:prstGeom>
        </p:spPr>
        <p:txBody>
          <a:bodyPr vert="horz" lIns="91440" tIns="45720" rIns="91440" bIns="45720" rtlCol="0">
            <a:normAutofit/>
          </a:bodyPr>
          <a:lstStyle>
            <a:lvl1pPr indent="0">
              <a:lnSpc>
                <a:spcPct val="125000"/>
              </a:lnSpc>
              <a:spcBef>
                <a:spcPts val="1000"/>
              </a:spcBef>
              <a:buFont typeface="Arial" panose="020B0604020202020204" pitchFamily="34" charset="0"/>
              <a:buNone/>
              <a:defRPr b="0" i="0" cap="none" spc="300" baseline="0">
                <a:effectLst/>
                <a:latin typeface="+mj-lt"/>
              </a:defRPr>
            </a:lvl1pPr>
            <a:lvl2pPr indent="0" algn="ctr">
              <a:lnSpc>
                <a:spcPct val="125000"/>
              </a:lnSpc>
              <a:spcBef>
                <a:spcPts val="500"/>
              </a:spcBef>
              <a:buFont typeface="Arial" panose="020B0604020202020204" pitchFamily="34" charset="0"/>
              <a:buNone/>
              <a:defRPr sz="2000" spc="50" baseline="0"/>
            </a:lvl2pPr>
            <a:lvl3pPr indent="0" algn="ctr">
              <a:lnSpc>
                <a:spcPct val="125000"/>
              </a:lnSpc>
              <a:spcBef>
                <a:spcPts val="500"/>
              </a:spcBef>
              <a:buFont typeface="Arial" panose="020B0604020202020204" pitchFamily="34" charset="0"/>
              <a:buNone/>
              <a:defRPr spc="50" baseline="0"/>
            </a:lvl3pPr>
            <a:lvl4pPr indent="0" algn="ctr">
              <a:lnSpc>
                <a:spcPct val="125000"/>
              </a:lnSpc>
              <a:spcBef>
                <a:spcPts val="500"/>
              </a:spcBef>
              <a:buFont typeface="Arial" panose="020B0604020202020204" pitchFamily="34" charset="0"/>
              <a:buNone/>
              <a:defRPr sz="1600" spc="50" baseline="0"/>
            </a:lvl4pPr>
            <a:lvl5pPr indent="0" algn="ctr">
              <a:lnSpc>
                <a:spcPct val="125000"/>
              </a:lnSpc>
              <a:spcBef>
                <a:spcPts val="500"/>
              </a:spcBef>
              <a:buFont typeface="Arial" panose="020B0604020202020204" pitchFamily="34" charset="0"/>
              <a:buNone/>
              <a:defRPr sz="1600" spc="50" baseline="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en-US" dirty="0"/>
              <a:t>Exhibited an outburst in 2012 and was observed by Magellan telescope (Las Campanas, Chile)</a:t>
            </a:r>
          </a:p>
          <a:p>
            <a:r>
              <a:rPr lang="en-US" sz="2000" b="1" dirty="0"/>
              <a:t>	My work:</a:t>
            </a:r>
          </a:p>
          <a:p>
            <a:r>
              <a:rPr lang="en-US" dirty="0"/>
              <a:t>Data reduction &amp; calibration</a:t>
            </a:r>
          </a:p>
          <a:p>
            <a:r>
              <a:rPr lang="it-IT" dirty="0" err="1"/>
              <a:t>Spectral</a:t>
            </a:r>
            <a:r>
              <a:rPr lang="it-IT" dirty="0"/>
              <a:t> </a:t>
            </a:r>
            <a:r>
              <a:rPr lang="it-IT" dirty="0" err="1"/>
              <a:t>extraction</a:t>
            </a:r>
            <a:endParaRPr lang="it-IT" dirty="0"/>
          </a:p>
          <a:p>
            <a:r>
              <a:rPr lang="it-IT" dirty="0"/>
              <a:t>Line </a:t>
            </a:r>
            <a:r>
              <a:rPr lang="it-IT" dirty="0" err="1"/>
              <a:t>modeling</a:t>
            </a:r>
            <a:r>
              <a:rPr lang="it-IT" dirty="0"/>
              <a:t> </a:t>
            </a:r>
          </a:p>
        </p:txBody>
      </p:sp>
      <p:grpSp>
        <p:nvGrpSpPr>
          <p:cNvPr id="10" name="Group 9">
            <a:extLst>
              <a:ext uri="{FF2B5EF4-FFF2-40B4-BE49-F238E27FC236}">
                <a16:creationId xmlns:a16="http://schemas.microsoft.com/office/drawing/2014/main" id="{ED9A1632-72D5-7069-4094-D53D195D0991}"/>
              </a:ext>
            </a:extLst>
          </p:cNvPr>
          <p:cNvGrpSpPr/>
          <p:nvPr/>
        </p:nvGrpSpPr>
        <p:grpSpPr>
          <a:xfrm>
            <a:off x="904874" y="3010679"/>
            <a:ext cx="3067291" cy="3823597"/>
            <a:chOff x="879676" y="3191114"/>
            <a:chExt cx="3449256" cy="3665050"/>
          </a:xfrm>
        </p:grpSpPr>
        <p:pic>
          <p:nvPicPr>
            <p:cNvPr id="5" name="Picture 4">
              <a:extLst>
                <a:ext uri="{FF2B5EF4-FFF2-40B4-BE49-F238E27FC236}">
                  <a16:creationId xmlns:a16="http://schemas.microsoft.com/office/drawing/2014/main" id="{D1888310-F8B5-8F95-83DF-85242CA1D6BA}"/>
                </a:ext>
              </a:extLst>
            </p:cNvPr>
            <p:cNvPicPr>
              <a:picLocks noChangeAspect="1"/>
            </p:cNvPicPr>
            <p:nvPr/>
          </p:nvPicPr>
          <p:blipFill rotWithShape="1">
            <a:blip r:embed="rId5"/>
            <a:srcRect l="29130" r="669" b="2633"/>
            <a:stretch/>
          </p:blipFill>
          <p:spPr>
            <a:xfrm>
              <a:off x="879676" y="3191114"/>
              <a:ext cx="3449256" cy="3665050"/>
            </a:xfrm>
            <a:prstGeom prst="rect">
              <a:avLst/>
            </a:prstGeom>
          </p:spPr>
        </p:pic>
        <p:sp>
          <p:nvSpPr>
            <p:cNvPr id="7" name="Rectangle 6">
              <a:extLst>
                <a:ext uri="{FF2B5EF4-FFF2-40B4-BE49-F238E27FC236}">
                  <a16:creationId xmlns:a16="http://schemas.microsoft.com/office/drawing/2014/main" id="{626137A2-2BA8-701D-AC30-D3AD5124AB5D}"/>
                </a:ext>
              </a:extLst>
            </p:cNvPr>
            <p:cNvSpPr/>
            <p:nvPr/>
          </p:nvSpPr>
          <p:spPr>
            <a:xfrm>
              <a:off x="879676" y="4059402"/>
              <a:ext cx="3449256" cy="2926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1026" name="Picture 2" descr="Telescopi Magellano - Wikipedia">
            <a:extLst>
              <a:ext uri="{FF2B5EF4-FFF2-40B4-BE49-F238E27FC236}">
                <a16:creationId xmlns:a16="http://schemas.microsoft.com/office/drawing/2014/main" id="{15C516EC-90F8-E8E3-311F-CE0DAA8CF1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36502" y="4234298"/>
            <a:ext cx="2876550" cy="191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1378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026"/>
                                        </p:tgtEl>
                                        <p:attrNameLst>
                                          <p:attrName>style.visibility</p:attrName>
                                        </p:attrNameLst>
                                      </p:cBhvr>
                                      <p:to>
                                        <p:strVal val="visible"/>
                                      </p:to>
                                    </p:set>
                                    <p:anim calcmode="lin" valueType="num">
                                      <p:cBhvr additive="base">
                                        <p:cTn id="41" dur="500" fill="hold"/>
                                        <p:tgtEl>
                                          <p:spTgt spid="1026"/>
                                        </p:tgtEl>
                                        <p:attrNameLst>
                                          <p:attrName>ppt_x</p:attrName>
                                        </p:attrNameLst>
                                      </p:cBhvr>
                                      <p:tavLst>
                                        <p:tav tm="0">
                                          <p:val>
                                            <p:strVal val="#ppt_x"/>
                                          </p:val>
                                        </p:tav>
                                        <p:tav tm="100000">
                                          <p:val>
                                            <p:strVal val="#ppt_x"/>
                                          </p:val>
                                        </p:tav>
                                      </p:tavLst>
                                    </p:anim>
                                    <p:anim calcmode="lin" valueType="num">
                                      <p:cBhvr additive="base">
                                        <p:cTn id="4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2A3FF-AFFD-59BB-7632-3A7A92EF0342}"/>
              </a:ext>
            </a:extLst>
          </p:cNvPr>
          <p:cNvSpPr>
            <a:spLocks noGrp="1"/>
          </p:cNvSpPr>
          <p:nvPr>
            <p:ph type="ctrTitle"/>
          </p:nvPr>
        </p:nvSpPr>
        <p:spPr>
          <a:xfrm>
            <a:off x="494640" y="121904"/>
            <a:ext cx="8204481" cy="883434"/>
          </a:xfrm>
        </p:spPr>
        <p:txBody>
          <a:bodyPr>
            <a:normAutofit/>
          </a:bodyPr>
          <a:lstStyle/>
          <a:p>
            <a:r>
              <a:rPr lang="en-GB" sz="4400" dirty="0"/>
              <a:t>HID of MAXI J1305-704</a:t>
            </a:r>
            <a:endParaRPr lang="it-IT" sz="4400" dirty="0"/>
          </a:p>
        </p:txBody>
      </p:sp>
      <p:sp>
        <p:nvSpPr>
          <p:cNvPr id="3" name="Subtitle 2">
            <a:extLst>
              <a:ext uri="{FF2B5EF4-FFF2-40B4-BE49-F238E27FC236}">
                <a16:creationId xmlns:a16="http://schemas.microsoft.com/office/drawing/2014/main" id="{4A93EBCC-0ED3-27F3-F79C-7AB544635595}"/>
              </a:ext>
            </a:extLst>
          </p:cNvPr>
          <p:cNvSpPr>
            <a:spLocks noGrp="1"/>
          </p:cNvSpPr>
          <p:nvPr>
            <p:ph type="subTitle" idx="1"/>
          </p:nvPr>
        </p:nvSpPr>
        <p:spPr>
          <a:xfrm>
            <a:off x="118269" y="2051479"/>
            <a:ext cx="4835696" cy="1800224"/>
          </a:xfrm>
        </p:spPr>
        <p:txBody>
          <a:bodyPr>
            <a:normAutofit/>
          </a:bodyPr>
          <a:lstStyle/>
          <a:p>
            <a:r>
              <a:rPr lang="en-GB" sz="2400" cap="none" dirty="0">
                <a:latin typeface="+mj-lt"/>
              </a:rPr>
              <a:t>The source was in soft state</a:t>
            </a:r>
          </a:p>
        </p:txBody>
      </p:sp>
      <p:sp>
        <p:nvSpPr>
          <p:cNvPr id="5" name="Slide Number Placeholder 5">
            <a:extLst>
              <a:ext uri="{FF2B5EF4-FFF2-40B4-BE49-F238E27FC236}">
                <a16:creationId xmlns:a16="http://schemas.microsoft.com/office/drawing/2014/main" id="{9352F926-545A-2A8F-AB6E-1D7AC4F85225}"/>
              </a:ext>
            </a:extLst>
          </p:cNvPr>
          <p:cNvSpPr>
            <a:spLocks noGrp="1"/>
          </p:cNvSpPr>
          <p:nvPr>
            <p:ph type="sldNum" sz="quarter" idx="12"/>
          </p:nvPr>
        </p:nvSpPr>
        <p:spPr>
          <a:xfrm>
            <a:off x="8755552" y="6208166"/>
            <a:ext cx="2743200" cy="365125"/>
          </a:xfrm>
        </p:spPr>
        <p:txBody>
          <a:bodyPr vert="horz" lIns="91440" tIns="45720" rIns="91440" bIns="45720" rtlCol="0" anchor="ctr">
            <a:normAutofit/>
          </a:bodyPr>
          <a:lstStyle/>
          <a:p>
            <a:pPr>
              <a:spcAft>
                <a:spcPts val="600"/>
              </a:spcAft>
            </a:pPr>
            <a:fld id="{D8DA9DAA-006C-4F4B-980E-E3DF019B24E2}" type="slidenum">
              <a:rPr lang="en-US">
                <a:solidFill>
                  <a:schemeClr val="tx1"/>
                </a:solidFill>
              </a:rPr>
              <a:pPr>
                <a:spcAft>
                  <a:spcPts val="600"/>
                </a:spcAft>
              </a:pPr>
              <a:t>6</a:t>
            </a:fld>
            <a:endParaRPr lang="en-US">
              <a:solidFill>
                <a:schemeClr val="tx1"/>
              </a:solidFill>
            </a:endParaRPr>
          </a:p>
        </p:txBody>
      </p:sp>
      <p:sp>
        <p:nvSpPr>
          <p:cNvPr id="14" name="CasellaDiTesto 13">
            <a:extLst>
              <a:ext uri="{FF2B5EF4-FFF2-40B4-BE49-F238E27FC236}">
                <a16:creationId xmlns:a16="http://schemas.microsoft.com/office/drawing/2014/main" id="{F40254BE-0EF4-D4D3-2B04-C0D54F5140BB}"/>
              </a:ext>
            </a:extLst>
          </p:cNvPr>
          <p:cNvSpPr txBox="1"/>
          <p:nvPr/>
        </p:nvSpPr>
        <p:spPr>
          <a:xfrm>
            <a:off x="1272392" y="5361055"/>
            <a:ext cx="3243465" cy="597921"/>
          </a:xfrm>
          <a:prstGeom prst="rect">
            <a:avLst/>
          </a:prstGeom>
          <a:noFill/>
        </p:spPr>
        <p:txBody>
          <a:bodyPr wrap="square">
            <a:spAutoFit/>
          </a:bodyPr>
          <a:lstStyle/>
          <a:p>
            <a:pPr marL="0" marR="0" lvl="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a:pPr>
            <a:r>
              <a:rPr kumimoji="0" lang="en-GB" sz="2800" b="1" i="0" u="none" strike="noStrike" kern="1200" cap="all" spc="300" normalizeH="0" baseline="0" noProof="0" dirty="0">
                <a:ln>
                  <a:noFill/>
                </a:ln>
                <a:solidFill>
                  <a:schemeClr val="accent2"/>
                </a:solidFill>
                <a:effectLst/>
                <a:uLnTx/>
                <a:uFillTx/>
                <a:latin typeface="+mj-lt"/>
                <a:ea typeface="+mn-ea"/>
                <a:cs typeface="+mn-cs"/>
              </a:rPr>
              <a:t>Any winds?</a:t>
            </a:r>
          </a:p>
        </p:txBody>
      </p:sp>
      <p:pic>
        <p:nvPicPr>
          <p:cNvPr id="9" name="Immagine 8">
            <a:extLst>
              <a:ext uri="{FF2B5EF4-FFF2-40B4-BE49-F238E27FC236}">
                <a16:creationId xmlns:a16="http://schemas.microsoft.com/office/drawing/2014/main" id="{D2482DBF-96B8-6730-D4F5-2525F08D43B1}"/>
              </a:ext>
            </a:extLst>
          </p:cNvPr>
          <p:cNvPicPr>
            <a:picLocks noChangeAspect="1"/>
          </p:cNvPicPr>
          <p:nvPr/>
        </p:nvPicPr>
        <p:blipFill>
          <a:blip r:embed="rId3"/>
          <a:stretch>
            <a:fillRect/>
          </a:stretch>
        </p:blipFill>
        <p:spPr>
          <a:xfrm>
            <a:off x="5771771" y="1027562"/>
            <a:ext cx="5854700" cy="4994914"/>
          </a:xfrm>
          <a:prstGeom prst="rect">
            <a:avLst/>
          </a:prstGeom>
        </p:spPr>
      </p:pic>
    </p:spTree>
    <p:extLst>
      <p:ext uri="{BB962C8B-B14F-4D97-AF65-F5344CB8AC3E}">
        <p14:creationId xmlns:p14="http://schemas.microsoft.com/office/powerpoint/2010/main" val="189608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80">
                                          <p:stCondLst>
                                            <p:cond delay="0"/>
                                          </p:stCondLst>
                                        </p:cTn>
                                        <p:tgtEl>
                                          <p:spTgt spid="14"/>
                                        </p:tgtEl>
                                      </p:cBhvr>
                                    </p:animEffect>
                                    <p:anim calcmode="lin" valueType="num">
                                      <p:cBhvr>
                                        <p:cTn id="22"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7" dur="26">
                                          <p:stCondLst>
                                            <p:cond delay="650"/>
                                          </p:stCondLst>
                                        </p:cTn>
                                        <p:tgtEl>
                                          <p:spTgt spid="14"/>
                                        </p:tgtEl>
                                      </p:cBhvr>
                                      <p:to x="100000" y="60000"/>
                                    </p:animScale>
                                    <p:animScale>
                                      <p:cBhvr>
                                        <p:cTn id="28" dur="166" decel="50000">
                                          <p:stCondLst>
                                            <p:cond delay="676"/>
                                          </p:stCondLst>
                                        </p:cTn>
                                        <p:tgtEl>
                                          <p:spTgt spid="14"/>
                                        </p:tgtEl>
                                      </p:cBhvr>
                                      <p:to x="100000" y="100000"/>
                                    </p:animScale>
                                    <p:animScale>
                                      <p:cBhvr>
                                        <p:cTn id="29" dur="26">
                                          <p:stCondLst>
                                            <p:cond delay="1312"/>
                                          </p:stCondLst>
                                        </p:cTn>
                                        <p:tgtEl>
                                          <p:spTgt spid="14"/>
                                        </p:tgtEl>
                                      </p:cBhvr>
                                      <p:to x="100000" y="80000"/>
                                    </p:animScale>
                                    <p:animScale>
                                      <p:cBhvr>
                                        <p:cTn id="30" dur="166" decel="50000">
                                          <p:stCondLst>
                                            <p:cond delay="1338"/>
                                          </p:stCondLst>
                                        </p:cTn>
                                        <p:tgtEl>
                                          <p:spTgt spid="14"/>
                                        </p:tgtEl>
                                      </p:cBhvr>
                                      <p:to x="100000" y="100000"/>
                                    </p:animScale>
                                    <p:animScale>
                                      <p:cBhvr>
                                        <p:cTn id="31" dur="26">
                                          <p:stCondLst>
                                            <p:cond delay="1642"/>
                                          </p:stCondLst>
                                        </p:cTn>
                                        <p:tgtEl>
                                          <p:spTgt spid="14"/>
                                        </p:tgtEl>
                                      </p:cBhvr>
                                      <p:to x="100000" y="90000"/>
                                    </p:animScale>
                                    <p:animScale>
                                      <p:cBhvr>
                                        <p:cTn id="32" dur="166" decel="50000">
                                          <p:stCondLst>
                                            <p:cond delay="1668"/>
                                          </p:stCondLst>
                                        </p:cTn>
                                        <p:tgtEl>
                                          <p:spTgt spid="14"/>
                                        </p:tgtEl>
                                      </p:cBhvr>
                                      <p:to x="100000" y="100000"/>
                                    </p:animScale>
                                    <p:animScale>
                                      <p:cBhvr>
                                        <p:cTn id="33" dur="26">
                                          <p:stCondLst>
                                            <p:cond delay="1808"/>
                                          </p:stCondLst>
                                        </p:cTn>
                                        <p:tgtEl>
                                          <p:spTgt spid="14"/>
                                        </p:tgtEl>
                                      </p:cBhvr>
                                      <p:to x="100000" y="95000"/>
                                    </p:animScale>
                                    <p:animScale>
                                      <p:cBhvr>
                                        <p:cTn id="34"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B31FD5-1259-2FE7-BB9C-6C181ED4B8CB}"/>
              </a:ext>
            </a:extLst>
          </p:cNvPr>
          <p:cNvSpPr>
            <a:spLocks noGrp="1"/>
          </p:cNvSpPr>
          <p:nvPr>
            <p:ph type="title"/>
          </p:nvPr>
        </p:nvSpPr>
        <p:spPr>
          <a:xfrm>
            <a:off x="545432" y="50800"/>
            <a:ext cx="11101135" cy="660400"/>
          </a:xfrm>
        </p:spPr>
        <p:txBody>
          <a:bodyPr>
            <a:normAutofit/>
          </a:bodyPr>
          <a:lstStyle/>
          <a:p>
            <a:pPr algn="ctr"/>
            <a:r>
              <a:rPr lang="it-IT" sz="3600" dirty="0" err="1"/>
              <a:t>Average</a:t>
            </a:r>
            <a:r>
              <a:rPr lang="it-IT" sz="3600" dirty="0"/>
              <a:t> </a:t>
            </a:r>
            <a:r>
              <a:rPr lang="it-IT" sz="3600" dirty="0" err="1"/>
              <a:t>spectra</a:t>
            </a:r>
            <a:endParaRPr lang="it-IT" sz="3600" dirty="0"/>
          </a:p>
        </p:txBody>
      </p:sp>
      <p:sp>
        <p:nvSpPr>
          <p:cNvPr id="14" name="Titolo 1">
            <a:extLst>
              <a:ext uri="{FF2B5EF4-FFF2-40B4-BE49-F238E27FC236}">
                <a16:creationId xmlns:a16="http://schemas.microsoft.com/office/drawing/2014/main" id="{28A90663-96AD-98C1-EB0D-14AD63B54B6A}"/>
              </a:ext>
            </a:extLst>
          </p:cNvPr>
          <p:cNvSpPr txBox="1">
            <a:spLocks/>
          </p:cNvSpPr>
          <p:nvPr/>
        </p:nvSpPr>
        <p:spPr>
          <a:xfrm>
            <a:off x="-241301" y="2185416"/>
            <a:ext cx="2248567" cy="6604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it-IT" sz="2400" dirty="0"/>
              <a:t>First </a:t>
            </a:r>
            <a:r>
              <a:rPr lang="it-IT" sz="2400" dirty="0" err="1"/>
              <a:t>epoch</a:t>
            </a:r>
            <a:endParaRPr lang="it-IT" sz="2400" dirty="0"/>
          </a:p>
        </p:txBody>
      </p:sp>
      <p:sp>
        <p:nvSpPr>
          <p:cNvPr id="15" name="Titolo 1">
            <a:extLst>
              <a:ext uri="{FF2B5EF4-FFF2-40B4-BE49-F238E27FC236}">
                <a16:creationId xmlns:a16="http://schemas.microsoft.com/office/drawing/2014/main" id="{CF902A3C-6D12-5CB6-EFC6-50B83C143655}"/>
              </a:ext>
            </a:extLst>
          </p:cNvPr>
          <p:cNvSpPr txBox="1">
            <a:spLocks/>
          </p:cNvSpPr>
          <p:nvPr/>
        </p:nvSpPr>
        <p:spPr>
          <a:xfrm>
            <a:off x="-127000" y="4980167"/>
            <a:ext cx="2248567" cy="6604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it-IT" sz="2400" dirty="0"/>
              <a:t>Second </a:t>
            </a:r>
            <a:r>
              <a:rPr lang="it-IT" sz="2400" dirty="0" err="1"/>
              <a:t>epoch</a:t>
            </a:r>
            <a:endParaRPr lang="it-IT" sz="2400" dirty="0"/>
          </a:p>
        </p:txBody>
      </p:sp>
      <p:pic>
        <p:nvPicPr>
          <p:cNvPr id="6" name="Immagine 5">
            <a:extLst>
              <a:ext uri="{FF2B5EF4-FFF2-40B4-BE49-F238E27FC236}">
                <a16:creationId xmlns:a16="http://schemas.microsoft.com/office/drawing/2014/main" id="{34B47011-3024-8129-4A83-A690EF565907}"/>
              </a:ext>
            </a:extLst>
          </p:cNvPr>
          <p:cNvPicPr>
            <a:picLocks noChangeAspect="1"/>
          </p:cNvPicPr>
          <p:nvPr/>
        </p:nvPicPr>
        <p:blipFill rotWithShape="1">
          <a:blip r:embed="rId3"/>
          <a:srcRect l="6687" r="6694"/>
          <a:stretch/>
        </p:blipFill>
        <p:spPr>
          <a:xfrm>
            <a:off x="2603500" y="941832"/>
            <a:ext cx="9043066" cy="2487168"/>
          </a:xfrm>
          <a:prstGeom prst="rect">
            <a:avLst/>
          </a:prstGeom>
        </p:spPr>
      </p:pic>
      <p:pic>
        <p:nvPicPr>
          <p:cNvPr id="8" name="Immagine 7">
            <a:extLst>
              <a:ext uri="{FF2B5EF4-FFF2-40B4-BE49-F238E27FC236}">
                <a16:creationId xmlns:a16="http://schemas.microsoft.com/office/drawing/2014/main" id="{32C82FAE-EEA4-8623-E693-78B03231671F}"/>
              </a:ext>
            </a:extLst>
          </p:cNvPr>
          <p:cNvPicPr>
            <a:picLocks noChangeAspect="1"/>
          </p:cNvPicPr>
          <p:nvPr/>
        </p:nvPicPr>
        <p:blipFill rotWithShape="1">
          <a:blip r:embed="rId4"/>
          <a:srcRect l="6730" r="5525"/>
          <a:stretch/>
        </p:blipFill>
        <p:spPr>
          <a:xfrm>
            <a:off x="2603499" y="3977883"/>
            <a:ext cx="9043067" cy="2487168"/>
          </a:xfrm>
          <a:prstGeom prst="rect">
            <a:avLst/>
          </a:prstGeom>
        </p:spPr>
      </p:pic>
      <p:grpSp>
        <p:nvGrpSpPr>
          <p:cNvPr id="21" name="Gruppo 20">
            <a:extLst>
              <a:ext uri="{FF2B5EF4-FFF2-40B4-BE49-F238E27FC236}">
                <a16:creationId xmlns:a16="http://schemas.microsoft.com/office/drawing/2014/main" id="{CEDF1EDE-39E8-CCCE-B650-D7C16F5FDBF2}"/>
              </a:ext>
            </a:extLst>
          </p:cNvPr>
          <p:cNvGrpSpPr/>
          <p:nvPr/>
        </p:nvGrpSpPr>
        <p:grpSpPr>
          <a:xfrm>
            <a:off x="6362700" y="1525767"/>
            <a:ext cx="5173980" cy="3695700"/>
            <a:chOff x="6362700" y="1525767"/>
            <a:chExt cx="5173980" cy="3695700"/>
          </a:xfrm>
        </p:grpSpPr>
        <p:pic>
          <p:nvPicPr>
            <p:cNvPr id="10" name="Immagine 9">
              <a:extLst>
                <a:ext uri="{FF2B5EF4-FFF2-40B4-BE49-F238E27FC236}">
                  <a16:creationId xmlns:a16="http://schemas.microsoft.com/office/drawing/2014/main" id="{85429255-818A-5D28-76AA-51CBFAF9EE97}"/>
                </a:ext>
              </a:extLst>
            </p:cNvPr>
            <p:cNvPicPr>
              <a:picLocks noChangeAspect="1"/>
            </p:cNvPicPr>
            <p:nvPr/>
          </p:nvPicPr>
          <p:blipFill>
            <a:blip r:embed="rId5"/>
            <a:stretch>
              <a:fillRect/>
            </a:stretch>
          </p:blipFill>
          <p:spPr>
            <a:xfrm>
              <a:off x="6362700" y="1525767"/>
              <a:ext cx="5173980" cy="3695700"/>
            </a:xfrm>
            <a:prstGeom prst="rect">
              <a:avLst/>
            </a:prstGeom>
          </p:spPr>
        </p:pic>
        <p:cxnSp>
          <p:nvCxnSpPr>
            <p:cNvPr id="16" name="Connettore 2 15">
              <a:extLst>
                <a:ext uri="{FF2B5EF4-FFF2-40B4-BE49-F238E27FC236}">
                  <a16:creationId xmlns:a16="http://schemas.microsoft.com/office/drawing/2014/main" id="{1D6495DD-5D2B-CE16-518E-B220E12D713F}"/>
                </a:ext>
              </a:extLst>
            </p:cNvPr>
            <p:cNvCxnSpPr/>
            <p:nvPr/>
          </p:nvCxnSpPr>
          <p:spPr>
            <a:xfrm>
              <a:off x="7186863" y="1684421"/>
              <a:ext cx="962526" cy="689811"/>
            </a:xfrm>
            <a:prstGeom prst="straightConnector1">
              <a:avLst/>
            </a:prstGeom>
            <a:ln w="76200">
              <a:solidFill>
                <a:schemeClr val="accent1"/>
              </a:solidFill>
              <a:tailEnd type="triangle"/>
            </a:ln>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p14="http://schemas.microsoft.com/office/powerpoint/2010/main" val="1752873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AFD04-F00D-3F07-C6DA-60F04895EE97}"/>
              </a:ext>
            </a:extLst>
          </p:cNvPr>
          <p:cNvSpPr>
            <a:spLocks noGrp="1"/>
          </p:cNvSpPr>
          <p:nvPr>
            <p:ph type="ctrTitle"/>
          </p:nvPr>
        </p:nvSpPr>
        <p:spPr>
          <a:xfrm>
            <a:off x="133193" y="104957"/>
            <a:ext cx="5515252" cy="901451"/>
          </a:xfrm>
        </p:spPr>
        <p:txBody>
          <a:bodyPr>
            <a:normAutofit/>
          </a:bodyPr>
          <a:lstStyle/>
          <a:p>
            <a:r>
              <a:rPr lang="en-GB" sz="3600" dirty="0"/>
              <a:t>Data analysis and results</a:t>
            </a:r>
            <a:endParaRPr lang="it-IT" sz="3600" dirty="0"/>
          </a:p>
        </p:txBody>
      </p:sp>
      <mc:AlternateContent xmlns:mc="http://schemas.openxmlformats.org/markup-compatibility/2006" xmlns:a14="http://schemas.microsoft.com/office/drawing/2010/main">
        <mc:Choice Requires="a14">
          <p:sp>
            <p:nvSpPr>
              <p:cNvPr id="3" name="Subtitle 2">
                <a:extLst>
                  <a:ext uri="{FF2B5EF4-FFF2-40B4-BE49-F238E27FC236}">
                    <a16:creationId xmlns:a16="http://schemas.microsoft.com/office/drawing/2014/main" id="{E3F78586-5A5F-DD96-2323-F51AF5518CA4}"/>
                  </a:ext>
                </a:extLst>
              </p:cNvPr>
              <p:cNvSpPr>
                <a:spLocks noGrp="1"/>
              </p:cNvSpPr>
              <p:nvPr>
                <p:ph type="subTitle" idx="1"/>
              </p:nvPr>
            </p:nvSpPr>
            <p:spPr>
              <a:xfrm>
                <a:off x="297440" y="1337391"/>
                <a:ext cx="4705024" cy="1394234"/>
              </a:xfrm>
            </p:spPr>
            <p:txBody>
              <a:bodyPr>
                <a:noAutofit/>
              </a:bodyPr>
              <a:lstStyle/>
              <a:p>
                <a:pPr marL="285750" indent="-285750">
                  <a:buFont typeface="Arial" panose="020B0604020202020204" pitchFamily="34" charset="0"/>
                  <a:buChar char="•"/>
                </a:pPr>
                <a14:m>
                  <m:oMath xmlns:m="http://schemas.openxmlformats.org/officeDocument/2006/math">
                    <m:sSub>
                      <m:sSubPr>
                        <m:ctrlPr>
                          <a:rPr lang="en-GB" sz="1800" i="1" cap="none" smtClean="0">
                            <a:latin typeface="Cambria Math" panose="02040503050406030204" pitchFamily="18" charset="0"/>
                          </a:rPr>
                        </m:ctrlPr>
                      </m:sSubPr>
                      <m:e>
                        <m:r>
                          <a:rPr lang="en-GB" sz="1800" b="0" i="1" cap="none" smtClean="0">
                            <a:latin typeface="Cambria Math" panose="02040503050406030204" pitchFamily="18" charset="0"/>
                          </a:rPr>
                          <m:t>𝐻</m:t>
                        </m:r>
                      </m:e>
                      <m:sub>
                        <m:r>
                          <a:rPr lang="en-GB" sz="1800" i="1" cap="none">
                            <a:latin typeface="Cambria Math" panose="02040503050406030204" pitchFamily="18" charset="0"/>
                            <a:ea typeface="Cambria Math" panose="02040503050406030204" pitchFamily="18" charset="0"/>
                          </a:rPr>
                          <m:t>𝛼</m:t>
                        </m:r>
                      </m:sub>
                    </m:sSub>
                  </m:oMath>
                </a14:m>
                <a:r>
                  <a:rPr lang="it-IT" sz="1800" cap="none" dirty="0">
                    <a:latin typeface="+mj-lt"/>
                  </a:rPr>
                  <a:t> </a:t>
                </a:r>
                <a:r>
                  <a:rPr lang="it-IT" sz="1800" cap="none" dirty="0" err="1">
                    <a:latin typeface="+mj-lt"/>
                  </a:rPr>
                  <a:t>Emission</a:t>
                </a:r>
                <a:r>
                  <a:rPr lang="it-IT" sz="1800" cap="none" dirty="0">
                    <a:latin typeface="+mj-lt"/>
                  </a:rPr>
                  <a:t> line</a:t>
                </a:r>
              </a:p>
              <a:p>
                <a:pPr marL="285750" indent="-285750">
                  <a:buFont typeface="Arial" panose="020B0604020202020204" pitchFamily="34" charset="0"/>
                  <a:buChar char="•"/>
                </a:pPr>
                <a:r>
                  <a:rPr lang="it-IT" sz="1800" cap="none" dirty="0">
                    <a:latin typeface="+mj-lt"/>
                  </a:rPr>
                  <a:t>Double </a:t>
                </a:r>
                <a:r>
                  <a:rPr lang="it-IT" sz="1800" cap="none" dirty="0" err="1">
                    <a:latin typeface="+mj-lt"/>
                  </a:rPr>
                  <a:t>pick</a:t>
                </a:r>
                <a:endParaRPr lang="it-IT" sz="1800" cap="none" dirty="0">
                  <a:latin typeface="+mj-lt"/>
                </a:endParaRPr>
              </a:p>
              <a:p>
                <a:pPr marL="285750" indent="-285750">
                  <a:buFont typeface="Arial" panose="020B0604020202020204" pitchFamily="34" charset="0"/>
                  <a:buChar char="•"/>
                </a:pPr>
                <a:r>
                  <a:rPr lang="it-IT" sz="1800" cap="none" dirty="0">
                    <a:latin typeface="+mj-lt"/>
                  </a:rPr>
                  <a:t>Relation with the </a:t>
                </a:r>
                <a:r>
                  <a:rPr lang="it-IT" sz="1800" cap="none" dirty="0" err="1">
                    <a:latin typeface="+mj-lt"/>
                  </a:rPr>
                  <a:t>inclination</a:t>
                </a:r>
                <a:endParaRPr lang="it-IT" sz="1800" cap="none" dirty="0">
                  <a:latin typeface="+mj-lt"/>
                </a:endParaRPr>
              </a:p>
              <a:p>
                <a:pPr marL="285750" indent="-285750">
                  <a:buFont typeface="Arial" panose="020B0604020202020204" pitchFamily="34" charset="0"/>
                  <a:buChar char="•"/>
                </a:pPr>
                <a:endParaRPr lang="it-IT" sz="1800" cap="none" dirty="0">
                  <a:latin typeface="+mj-lt"/>
                </a:endParaRPr>
              </a:p>
            </p:txBody>
          </p:sp>
        </mc:Choice>
        <mc:Fallback xmlns="">
          <p:sp>
            <p:nvSpPr>
              <p:cNvPr id="3" name="Subtitle 2">
                <a:extLst>
                  <a:ext uri="{FF2B5EF4-FFF2-40B4-BE49-F238E27FC236}">
                    <a16:creationId xmlns:a16="http://schemas.microsoft.com/office/drawing/2014/main" id="{E3F78586-5A5F-DD96-2323-F51AF5518CA4}"/>
                  </a:ext>
                </a:extLst>
              </p:cNvPr>
              <p:cNvSpPr>
                <a:spLocks noGrp="1" noRot="1" noChangeAspect="1" noMove="1" noResize="1" noEditPoints="1" noAdjustHandles="1" noChangeArrowheads="1" noChangeShapeType="1" noTextEdit="1"/>
              </p:cNvSpPr>
              <p:nvPr>
                <p:ph type="subTitle" idx="1"/>
              </p:nvPr>
            </p:nvSpPr>
            <p:spPr>
              <a:xfrm>
                <a:off x="297440" y="1337391"/>
                <a:ext cx="4705024" cy="1394234"/>
              </a:xfrm>
              <a:blipFill>
                <a:blip r:embed="rId3"/>
                <a:stretch>
                  <a:fillRect l="-907" b="-3930"/>
                </a:stretch>
              </a:blipFill>
            </p:spPr>
            <p:txBody>
              <a:bodyPr/>
              <a:lstStyle/>
              <a:p>
                <a:r>
                  <a:rPr lang="it-IT">
                    <a:noFill/>
                  </a:rPr>
                  <a:t> </a:t>
                </a:r>
              </a:p>
            </p:txBody>
          </p:sp>
        </mc:Fallback>
      </mc:AlternateContent>
      <p:sp>
        <p:nvSpPr>
          <p:cNvPr id="8" name="Slide Number Placeholder 5">
            <a:extLst>
              <a:ext uri="{FF2B5EF4-FFF2-40B4-BE49-F238E27FC236}">
                <a16:creationId xmlns:a16="http://schemas.microsoft.com/office/drawing/2014/main" id="{3F55233B-320B-EAAE-28F9-3E49DD3ED96A}"/>
              </a:ext>
            </a:extLst>
          </p:cNvPr>
          <p:cNvSpPr>
            <a:spLocks noGrp="1"/>
          </p:cNvSpPr>
          <p:nvPr>
            <p:ph type="sldNum" sz="quarter" idx="12"/>
          </p:nvPr>
        </p:nvSpPr>
        <p:spPr>
          <a:xfrm>
            <a:off x="8755552" y="6208166"/>
            <a:ext cx="2743200" cy="365125"/>
          </a:xfrm>
        </p:spPr>
        <p:txBody>
          <a:bodyPr vert="horz" lIns="91440" tIns="45720" rIns="91440" bIns="45720" rtlCol="0" anchor="ctr">
            <a:normAutofit/>
          </a:bodyPr>
          <a:lstStyle/>
          <a:p>
            <a:pPr>
              <a:spcAft>
                <a:spcPts val="600"/>
              </a:spcAft>
            </a:pPr>
            <a:fld id="{D8DA9DAA-006C-4F4B-980E-E3DF019B24E2}" type="slidenum">
              <a:rPr lang="en-US">
                <a:solidFill>
                  <a:schemeClr val="tx1"/>
                </a:solidFill>
              </a:rPr>
              <a:pPr>
                <a:spcAft>
                  <a:spcPts val="600"/>
                </a:spcAft>
              </a:pPr>
              <a:t>8</a:t>
            </a:fld>
            <a:endParaRPr lang="en-US">
              <a:solidFill>
                <a:schemeClr val="tx1"/>
              </a:solidFill>
            </a:endParaRPr>
          </a:p>
        </p:txBody>
      </p:sp>
      <p:pic>
        <p:nvPicPr>
          <p:cNvPr id="11" name="Picture 10">
            <a:extLst>
              <a:ext uri="{FF2B5EF4-FFF2-40B4-BE49-F238E27FC236}">
                <a16:creationId xmlns:a16="http://schemas.microsoft.com/office/drawing/2014/main" id="{7C49397E-50B8-9767-C220-0FC37B03B993}"/>
              </a:ext>
            </a:extLst>
          </p:cNvPr>
          <p:cNvPicPr>
            <a:picLocks noChangeAspect="1"/>
          </p:cNvPicPr>
          <p:nvPr/>
        </p:nvPicPr>
        <p:blipFill>
          <a:blip r:embed="rId4"/>
          <a:stretch>
            <a:fillRect/>
          </a:stretch>
        </p:blipFill>
        <p:spPr>
          <a:xfrm>
            <a:off x="860745" y="3269345"/>
            <a:ext cx="2575704" cy="2938821"/>
          </a:xfrm>
          <a:prstGeom prst="rect">
            <a:avLst/>
          </a:prstGeom>
        </p:spPr>
      </p:pic>
      <p:pic>
        <p:nvPicPr>
          <p:cNvPr id="5" name="Picture 4">
            <a:extLst>
              <a:ext uri="{FF2B5EF4-FFF2-40B4-BE49-F238E27FC236}">
                <a16:creationId xmlns:a16="http://schemas.microsoft.com/office/drawing/2014/main" id="{12F3C980-F4E6-B72A-3A26-9AB93FAC77B7}"/>
              </a:ext>
            </a:extLst>
          </p:cNvPr>
          <p:cNvPicPr>
            <a:picLocks noChangeAspect="1"/>
          </p:cNvPicPr>
          <p:nvPr/>
        </p:nvPicPr>
        <p:blipFill>
          <a:blip r:embed="rId5"/>
          <a:stretch>
            <a:fillRect/>
          </a:stretch>
        </p:blipFill>
        <p:spPr>
          <a:xfrm>
            <a:off x="5383840" y="282997"/>
            <a:ext cx="6114912" cy="5784436"/>
          </a:xfrm>
          <a:prstGeom prst="rect">
            <a:avLst/>
          </a:prstGeom>
        </p:spPr>
      </p:pic>
      <p:sp>
        <p:nvSpPr>
          <p:cNvPr id="10" name="Arrow: Right 9">
            <a:extLst>
              <a:ext uri="{FF2B5EF4-FFF2-40B4-BE49-F238E27FC236}">
                <a16:creationId xmlns:a16="http://schemas.microsoft.com/office/drawing/2014/main" id="{F4864472-0978-A026-8746-E5C4FEFE1107}"/>
              </a:ext>
            </a:extLst>
          </p:cNvPr>
          <p:cNvSpPr/>
          <p:nvPr/>
        </p:nvSpPr>
        <p:spPr>
          <a:xfrm>
            <a:off x="4610827" y="1753380"/>
            <a:ext cx="636608" cy="366143"/>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accent2"/>
              </a:solidFill>
            </a:endParaRPr>
          </a:p>
        </p:txBody>
      </p:sp>
      <p:sp>
        <p:nvSpPr>
          <p:cNvPr id="12" name="TextBox 11">
            <a:extLst>
              <a:ext uri="{FF2B5EF4-FFF2-40B4-BE49-F238E27FC236}">
                <a16:creationId xmlns:a16="http://schemas.microsoft.com/office/drawing/2014/main" id="{52CCE11A-5622-04CA-37F4-20193D473572}"/>
              </a:ext>
            </a:extLst>
          </p:cNvPr>
          <p:cNvSpPr txBox="1"/>
          <p:nvPr/>
        </p:nvSpPr>
        <p:spPr>
          <a:xfrm>
            <a:off x="921948" y="6242618"/>
            <a:ext cx="3456008" cy="307777"/>
          </a:xfrm>
          <a:prstGeom prst="rect">
            <a:avLst/>
          </a:prstGeom>
          <a:noFill/>
        </p:spPr>
        <p:txBody>
          <a:bodyPr wrap="square" rtlCol="0">
            <a:spAutoFit/>
          </a:bodyPr>
          <a:lstStyle/>
          <a:p>
            <a:r>
              <a:rPr lang="nn-NO" sz="1400" dirty="0">
                <a:latin typeface="Bell MT" panose="02020503060305020303" pitchFamily="18" charset="77"/>
              </a:rPr>
              <a:t>Horne &amp; Marsh, 1986</a:t>
            </a:r>
            <a:endParaRPr lang="it-IT" sz="1400" dirty="0">
              <a:latin typeface="Bell MT" panose="02020503060305020303" pitchFamily="18" charset="77"/>
            </a:endParaRPr>
          </a:p>
        </p:txBody>
      </p:sp>
      <p:sp>
        <p:nvSpPr>
          <p:cNvPr id="4" name="TextBox 11">
            <a:extLst>
              <a:ext uri="{FF2B5EF4-FFF2-40B4-BE49-F238E27FC236}">
                <a16:creationId xmlns:a16="http://schemas.microsoft.com/office/drawing/2014/main" id="{4DA9A772-8FF4-A148-83B3-B071F74BDD7B}"/>
              </a:ext>
            </a:extLst>
          </p:cNvPr>
          <p:cNvSpPr txBox="1"/>
          <p:nvPr/>
        </p:nvSpPr>
        <p:spPr>
          <a:xfrm>
            <a:off x="5383840" y="6290061"/>
            <a:ext cx="3456008" cy="369332"/>
          </a:xfrm>
          <a:prstGeom prst="rect">
            <a:avLst/>
          </a:prstGeom>
          <a:noFill/>
        </p:spPr>
        <p:txBody>
          <a:bodyPr wrap="square" rtlCol="0">
            <a:spAutoFit/>
          </a:bodyPr>
          <a:lstStyle/>
          <a:p>
            <a:pPr marL="285750" indent="-285750">
              <a:buFont typeface="Arial" panose="020B0604020202020204" pitchFamily="34" charset="0"/>
              <a:buChar char="•"/>
            </a:pPr>
            <a:r>
              <a:rPr lang="nn-NO" dirty="0" err="1">
                <a:latin typeface="Bell MT" panose="02020503060305020303" pitchFamily="18" charset="77"/>
              </a:rPr>
              <a:t>Orbital</a:t>
            </a:r>
            <a:r>
              <a:rPr lang="nn-NO" dirty="0">
                <a:latin typeface="Bell MT" panose="02020503060305020303" pitchFamily="18" charset="77"/>
              </a:rPr>
              <a:t> </a:t>
            </a:r>
            <a:r>
              <a:rPr lang="nn-NO" dirty="0" err="1">
                <a:latin typeface="Bell MT" panose="02020503060305020303" pitchFamily="18" charset="77"/>
              </a:rPr>
              <a:t>period</a:t>
            </a:r>
            <a:r>
              <a:rPr lang="nn-NO" dirty="0">
                <a:latin typeface="Bell MT" panose="02020503060305020303" pitchFamily="18" charset="77"/>
              </a:rPr>
              <a:t>: 0.4 </a:t>
            </a:r>
            <a:r>
              <a:rPr lang="nn-NO" dirty="0" err="1">
                <a:latin typeface="Bell MT" panose="02020503060305020303" pitchFamily="18" charset="77"/>
              </a:rPr>
              <a:t>days</a:t>
            </a:r>
            <a:endParaRPr lang="it-IT" dirty="0">
              <a:latin typeface="Bell MT" panose="02020503060305020303" pitchFamily="18" charset="77"/>
            </a:endParaRPr>
          </a:p>
        </p:txBody>
      </p:sp>
    </p:spTree>
    <p:extLst>
      <p:ext uri="{BB962C8B-B14F-4D97-AF65-F5344CB8AC3E}">
        <p14:creationId xmlns:p14="http://schemas.microsoft.com/office/powerpoint/2010/main" val="2316455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arn(inVertical)">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0" grpId="0" animBg="1"/>
      <p:bldP spid="1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AFD04-F00D-3F07-C6DA-60F04895EE97}"/>
              </a:ext>
            </a:extLst>
          </p:cNvPr>
          <p:cNvSpPr>
            <a:spLocks noGrp="1"/>
          </p:cNvSpPr>
          <p:nvPr>
            <p:ph type="ctrTitle"/>
          </p:nvPr>
        </p:nvSpPr>
        <p:spPr>
          <a:xfrm>
            <a:off x="511190" y="-411350"/>
            <a:ext cx="6138335" cy="1046567"/>
          </a:xfrm>
        </p:spPr>
        <p:txBody>
          <a:bodyPr>
            <a:normAutofit/>
          </a:bodyPr>
          <a:lstStyle/>
          <a:p>
            <a:r>
              <a:rPr lang="en-GB" sz="3600" b="1" dirty="0">
                <a:solidFill>
                  <a:schemeClr val="accent2"/>
                </a:solidFill>
              </a:rPr>
              <a:t>Modelling of the data</a:t>
            </a:r>
            <a:endParaRPr lang="it-IT" sz="3600" b="1" dirty="0">
              <a:solidFill>
                <a:schemeClr val="accent2"/>
              </a:solidFill>
            </a:endParaRPr>
          </a:p>
        </p:txBody>
      </p:sp>
      <p:sp>
        <p:nvSpPr>
          <p:cNvPr id="11" name="Slide Number Placeholder 5">
            <a:extLst>
              <a:ext uri="{FF2B5EF4-FFF2-40B4-BE49-F238E27FC236}">
                <a16:creationId xmlns:a16="http://schemas.microsoft.com/office/drawing/2014/main" id="{AB2FC6FB-0F81-B219-EDAF-923597925DE2}"/>
              </a:ext>
            </a:extLst>
          </p:cNvPr>
          <p:cNvSpPr>
            <a:spLocks noGrp="1"/>
          </p:cNvSpPr>
          <p:nvPr>
            <p:ph type="sldNum" sz="quarter" idx="12"/>
          </p:nvPr>
        </p:nvSpPr>
        <p:spPr>
          <a:xfrm>
            <a:off x="8755552" y="6208166"/>
            <a:ext cx="2743200" cy="365125"/>
          </a:xfrm>
        </p:spPr>
        <p:txBody>
          <a:bodyPr vert="horz" lIns="91440" tIns="45720" rIns="91440" bIns="45720" rtlCol="0" anchor="ctr">
            <a:normAutofit/>
          </a:bodyPr>
          <a:lstStyle/>
          <a:p>
            <a:pPr>
              <a:spcAft>
                <a:spcPts val="600"/>
              </a:spcAft>
            </a:pPr>
            <a:fld id="{D8DA9DAA-006C-4F4B-980E-E3DF019B24E2}" type="slidenum">
              <a:rPr lang="en-US">
                <a:solidFill>
                  <a:schemeClr val="tx1"/>
                </a:solidFill>
              </a:rPr>
              <a:pPr>
                <a:spcAft>
                  <a:spcPts val="600"/>
                </a:spcAft>
              </a:pPr>
              <a:t>9</a:t>
            </a:fld>
            <a:endParaRPr lang="en-US">
              <a:solidFill>
                <a:schemeClr val="tx1"/>
              </a:solidFill>
            </a:endParaRPr>
          </a:p>
        </p:txBody>
      </p:sp>
      <p:grpSp>
        <p:nvGrpSpPr>
          <p:cNvPr id="3" name="Group 2">
            <a:extLst>
              <a:ext uri="{FF2B5EF4-FFF2-40B4-BE49-F238E27FC236}">
                <a16:creationId xmlns:a16="http://schemas.microsoft.com/office/drawing/2014/main" id="{D087AAC5-ACA1-5476-467F-9929C8E5961A}"/>
              </a:ext>
            </a:extLst>
          </p:cNvPr>
          <p:cNvGrpSpPr/>
          <p:nvPr/>
        </p:nvGrpSpPr>
        <p:grpSpPr>
          <a:xfrm>
            <a:off x="4944973" y="2759692"/>
            <a:ext cx="6654115" cy="818622"/>
            <a:chOff x="4956525" y="2573351"/>
            <a:chExt cx="6654115" cy="818622"/>
          </a:xfrm>
        </p:grpSpPr>
        <p:sp>
          <p:nvSpPr>
            <p:cNvPr id="42" name="CasellaDiTesto 41">
              <a:extLst>
                <a:ext uri="{FF2B5EF4-FFF2-40B4-BE49-F238E27FC236}">
                  <a16:creationId xmlns:a16="http://schemas.microsoft.com/office/drawing/2014/main" id="{F5C2E383-2869-1395-5424-102CC0190104}"/>
                </a:ext>
              </a:extLst>
            </p:cNvPr>
            <p:cNvSpPr txBox="1"/>
            <p:nvPr/>
          </p:nvSpPr>
          <p:spPr>
            <a:xfrm>
              <a:off x="4956525" y="2573351"/>
              <a:ext cx="6654115" cy="818622"/>
            </a:xfrm>
            <a:prstGeom prst="rect">
              <a:avLst/>
            </a:prstGeom>
            <a:noFill/>
          </p:spPr>
          <p:txBody>
            <a:bodyPr wrap="square">
              <a:spAutoFit/>
            </a:bodyPr>
            <a:lstStyle/>
            <a:p>
              <a:pPr marL="171450" indent="-171450">
                <a:lnSpc>
                  <a:spcPct val="125000"/>
                </a:lnSpc>
                <a:spcBef>
                  <a:spcPts val="1000"/>
                </a:spcBef>
                <a:buFont typeface="Arial" panose="020B0604020202020204" pitchFamily="34" charset="0"/>
                <a:buChar char="•"/>
                <a:defRPr/>
              </a:pPr>
              <a:r>
                <a:rPr lang="it-IT" sz="1600" spc="300" dirty="0">
                  <a:solidFill>
                    <a:prstClr val="white"/>
                  </a:solidFill>
                  <a:latin typeface="+mj-lt"/>
                </a:rPr>
                <a:t>Line </a:t>
              </a:r>
              <a:r>
                <a:rPr lang="it-IT" sz="1600" spc="300" dirty="0" err="1">
                  <a:solidFill>
                    <a:prstClr val="white"/>
                  </a:solidFill>
                  <a:latin typeface="+mj-lt"/>
                </a:rPr>
                <a:t>centroid</a:t>
              </a:r>
              <a:r>
                <a:rPr lang="it-IT" sz="1600" spc="300" dirty="0">
                  <a:solidFill>
                    <a:prstClr val="white"/>
                  </a:solidFill>
                  <a:latin typeface="+mj-lt"/>
                </a:rPr>
                <a:t> </a:t>
              </a:r>
              <a:r>
                <a:rPr lang="it-IT" sz="1600" spc="300" dirty="0" err="1">
                  <a:solidFill>
                    <a:prstClr val="white"/>
                  </a:solidFill>
                  <a:latin typeface="+mj-lt"/>
                </a:rPr>
                <a:t>variability</a:t>
              </a:r>
              <a:r>
                <a:rPr lang="it-IT" sz="1600" spc="300" dirty="0">
                  <a:solidFill>
                    <a:prstClr val="white"/>
                  </a:solidFill>
                  <a:latin typeface="+mj-lt"/>
                </a:rPr>
                <a:t>      🤔  </a:t>
              </a:r>
              <a:r>
                <a:rPr lang="it-IT" sz="1600" spc="300" dirty="0" err="1">
                  <a:solidFill>
                    <a:prstClr val="white"/>
                  </a:solidFill>
                  <a:latin typeface="+mj-lt"/>
                </a:rPr>
                <a:t>uneven</a:t>
              </a:r>
              <a:r>
                <a:rPr lang="it-IT" sz="1600" spc="300" dirty="0">
                  <a:solidFill>
                    <a:prstClr val="white"/>
                  </a:solidFill>
                  <a:latin typeface="+mj-lt"/>
                </a:rPr>
                <a:t> </a:t>
              </a:r>
              <a:r>
                <a:rPr lang="it-IT" sz="1600" spc="300" dirty="0" err="1">
                  <a:solidFill>
                    <a:prstClr val="white"/>
                  </a:solidFill>
                  <a:latin typeface="+mj-lt"/>
                </a:rPr>
                <a:t>atmosphere</a:t>
              </a:r>
              <a:r>
                <a:rPr lang="it-IT" sz="1600" spc="300" dirty="0">
                  <a:solidFill>
                    <a:prstClr val="white"/>
                  </a:solidFill>
                  <a:latin typeface="+mj-lt"/>
                </a:rPr>
                <a:t>  </a:t>
              </a:r>
            </a:p>
            <a:p>
              <a:pPr marL="171450" marR="0" lvl="0" indent="-171450" algn="l" defTabSz="914400" rtl="0" eaLnBrk="1" fontAlgn="auto" latinLnBrk="0" hangingPunct="1">
                <a:lnSpc>
                  <a:spcPct val="125000"/>
                </a:lnSpc>
                <a:spcBef>
                  <a:spcPts val="1000"/>
                </a:spcBef>
                <a:spcAft>
                  <a:spcPts val="0"/>
                </a:spcAft>
                <a:buClrTx/>
                <a:buSzTx/>
                <a:buFont typeface="Arial" panose="020B0604020202020204" pitchFamily="34" charset="0"/>
                <a:buChar char="•"/>
                <a:tabLst/>
                <a:defRPr/>
              </a:pPr>
              <a:r>
                <a:rPr lang="it-IT" sz="1600" spc="300" dirty="0" err="1">
                  <a:solidFill>
                    <a:prstClr val="white"/>
                  </a:solidFill>
                  <a:latin typeface="+mj-lt"/>
                </a:rPr>
                <a:t>Shifted</a:t>
              </a:r>
              <a:r>
                <a:rPr lang="it-IT" sz="1600" spc="300" dirty="0">
                  <a:solidFill>
                    <a:prstClr val="white"/>
                  </a:solidFill>
                  <a:latin typeface="+mj-lt"/>
                </a:rPr>
                <a:t> </a:t>
              </a:r>
              <a:r>
                <a:rPr lang="it-IT" sz="1600" spc="300" dirty="0" err="1">
                  <a:solidFill>
                    <a:prstClr val="white"/>
                  </a:solidFill>
                  <a:latin typeface="+mj-lt"/>
                </a:rPr>
                <a:t>absorption</a:t>
              </a:r>
              <a:r>
                <a:rPr lang="it-IT" sz="1600" spc="300" dirty="0">
                  <a:solidFill>
                    <a:prstClr val="white"/>
                  </a:solidFill>
                  <a:latin typeface="+mj-lt"/>
                </a:rPr>
                <a:t> lines       🤔 high </a:t>
              </a:r>
              <a:r>
                <a:rPr lang="it-IT" sz="1600" spc="300" dirty="0" err="1">
                  <a:solidFill>
                    <a:prstClr val="white"/>
                  </a:solidFill>
                  <a:latin typeface="+mj-lt"/>
                </a:rPr>
                <a:t>inclination</a:t>
              </a:r>
              <a:endParaRPr lang="it-IT" sz="1600" spc="300" dirty="0">
                <a:solidFill>
                  <a:prstClr val="white"/>
                </a:solidFill>
                <a:latin typeface="+mj-lt"/>
              </a:endParaRPr>
            </a:p>
          </p:txBody>
        </p:sp>
        <p:sp>
          <p:nvSpPr>
            <p:cNvPr id="43" name="Freccia a destra 42">
              <a:extLst>
                <a:ext uri="{FF2B5EF4-FFF2-40B4-BE49-F238E27FC236}">
                  <a16:creationId xmlns:a16="http://schemas.microsoft.com/office/drawing/2014/main" id="{884CC869-3B7C-49C4-B72B-5689A8CF461A}"/>
                </a:ext>
              </a:extLst>
            </p:cNvPr>
            <p:cNvSpPr/>
            <p:nvPr/>
          </p:nvSpPr>
          <p:spPr>
            <a:xfrm>
              <a:off x="8283582" y="3151976"/>
              <a:ext cx="363682" cy="117796"/>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 name="Freccia a destra 46">
              <a:extLst>
                <a:ext uri="{FF2B5EF4-FFF2-40B4-BE49-F238E27FC236}">
                  <a16:creationId xmlns:a16="http://schemas.microsoft.com/office/drawing/2014/main" id="{F8B15F55-0538-4F03-988F-6BF99B61F4AF}"/>
                </a:ext>
              </a:extLst>
            </p:cNvPr>
            <p:cNvSpPr/>
            <p:nvPr/>
          </p:nvSpPr>
          <p:spPr>
            <a:xfrm>
              <a:off x="8326099" y="2700987"/>
              <a:ext cx="363682" cy="117796"/>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62" name="Gruppo 61">
            <a:extLst>
              <a:ext uri="{FF2B5EF4-FFF2-40B4-BE49-F238E27FC236}">
                <a16:creationId xmlns:a16="http://schemas.microsoft.com/office/drawing/2014/main" id="{0C2E0EE1-2848-2FB9-9CF6-D03BB613D329}"/>
              </a:ext>
            </a:extLst>
          </p:cNvPr>
          <p:cNvGrpSpPr/>
          <p:nvPr/>
        </p:nvGrpSpPr>
        <p:grpSpPr>
          <a:xfrm>
            <a:off x="210709" y="3852134"/>
            <a:ext cx="3716563" cy="2889061"/>
            <a:chOff x="4116100" y="3070991"/>
            <a:chExt cx="3534571" cy="2889061"/>
          </a:xfrm>
        </p:grpSpPr>
        <p:pic>
          <p:nvPicPr>
            <p:cNvPr id="56" name="Immagine 55">
              <a:extLst>
                <a:ext uri="{FF2B5EF4-FFF2-40B4-BE49-F238E27FC236}">
                  <a16:creationId xmlns:a16="http://schemas.microsoft.com/office/drawing/2014/main" id="{B18331A1-8631-FFB2-74D1-81EAC99040DB}"/>
                </a:ext>
              </a:extLst>
            </p:cNvPr>
            <p:cNvPicPr>
              <a:picLocks noChangeAspect="1"/>
            </p:cNvPicPr>
            <p:nvPr/>
          </p:nvPicPr>
          <p:blipFill rotWithShape="1">
            <a:blip r:embed="rId3"/>
            <a:srcRect l="4366" r="6479"/>
            <a:stretch/>
          </p:blipFill>
          <p:spPr>
            <a:xfrm>
              <a:off x="4116100" y="3079216"/>
              <a:ext cx="3533417" cy="2880836"/>
            </a:xfrm>
            <a:prstGeom prst="rect">
              <a:avLst/>
            </a:prstGeom>
          </p:spPr>
        </p:pic>
        <p:sp>
          <p:nvSpPr>
            <p:cNvPr id="60" name="CasellaDiTesto 15">
              <a:extLst>
                <a:ext uri="{FF2B5EF4-FFF2-40B4-BE49-F238E27FC236}">
                  <a16:creationId xmlns:a16="http://schemas.microsoft.com/office/drawing/2014/main" id="{D1C9FE55-363C-A556-996D-2AC07BCB5AAC}"/>
                </a:ext>
              </a:extLst>
            </p:cNvPr>
            <p:cNvSpPr txBox="1"/>
            <p:nvPr/>
          </p:nvSpPr>
          <p:spPr>
            <a:xfrm>
              <a:off x="6176292" y="3429009"/>
              <a:ext cx="1474379" cy="657616"/>
            </a:xfrm>
            <a:prstGeom prst="rect">
              <a:avLst/>
            </a:prstGeom>
            <a:noFill/>
          </p:spPr>
          <p:txBody>
            <a:bodyPr wrap="square">
              <a:spAutoFit/>
            </a:bodyPr>
            <a:lstStyle/>
            <a:p>
              <a:pPr marL="0" marR="0" lvl="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a:pPr>
              <a:r>
                <a:rPr lang="it-IT" sz="1000" b="1" spc="300" dirty="0">
                  <a:solidFill>
                    <a:schemeClr val="accent2">
                      <a:lumMod val="75000"/>
                    </a:schemeClr>
                  </a:solidFill>
                  <a:latin typeface="+mj-lt"/>
                </a:rPr>
                <a:t>2</a:t>
              </a:r>
              <a:r>
                <a:rPr kumimoji="0" lang="it-IT" sz="1000" b="1" i="0" u="none" strike="noStrike" kern="1200" spc="300" normalizeH="0" baseline="0" noProof="0" dirty="0">
                  <a:ln>
                    <a:noFill/>
                  </a:ln>
                  <a:solidFill>
                    <a:schemeClr val="accent2">
                      <a:lumMod val="75000"/>
                    </a:schemeClr>
                  </a:solidFill>
                  <a:effectLst/>
                  <a:uLnTx/>
                  <a:uFillTx/>
                  <a:latin typeface="+mj-lt"/>
                  <a:ea typeface="+mn-ea"/>
                  <a:cs typeface="+mn-cs"/>
                </a:rPr>
                <a:t> NARROW </a:t>
              </a:r>
              <a:br>
                <a:rPr kumimoji="0" lang="it-IT" sz="1000" b="1" i="0" u="none" strike="noStrike" kern="1200" spc="300" normalizeH="0" baseline="0" noProof="0" dirty="0">
                  <a:ln>
                    <a:noFill/>
                  </a:ln>
                  <a:solidFill>
                    <a:schemeClr val="accent2">
                      <a:lumMod val="75000"/>
                    </a:schemeClr>
                  </a:solidFill>
                  <a:effectLst/>
                  <a:uLnTx/>
                  <a:uFillTx/>
                  <a:latin typeface="+mj-lt"/>
                  <a:ea typeface="+mn-ea"/>
                  <a:cs typeface="+mn-cs"/>
                </a:rPr>
              </a:br>
              <a:r>
                <a:rPr kumimoji="0" lang="it-IT" sz="1000" b="1" i="0" u="none" strike="noStrike" kern="1200" spc="300" normalizeH="0" baseline="0" noProof="0" dirty="0">
                  <a:ln>
                    <a:noFill/>
                  </a:ln>
                  <a:solidFill>
                    <a:schemeClr val="accent2">
                      <a:lumMod val="75000"/>
                    </a:schemeClr>
                  </a:solidFill>
                  <a:effectLst/>
                  <a:uLnTx/>
                  <a:uFillTx/>
                  <a:latin typeface="+mj-lt"/>
                  <a:ea typeface="+mn-ea"/>
                  <a:cs typeface="+mn-cs"/>
                </a:rPr>
                <a:t>+1 BROAD GAUSSIANS </a:t>
              </a:r>
            </a:p>
          </p:txBody>
        </p:sp>
        <p:sp>
          <p:nvSpPr>
            <p:cNvPr id="61" name="TextBox 12">
              <a:extLst>
                <a:ext uri="{FF2B5EF4-FFF2-40B4-BE49-F238E27FC236}">
                  <a16:creationId xmlns:a16="http://schemas.microsoft.com/office/drawing/2014/main" id="{7F493B37-93AE-6DFA-46A5-7FE6B76133C7}"/>
                </a:ext>
              </a:extLst>
            </p:cNvPr>
            <p:cNvSpPr txBox="1"/>
            <p:nvPr/>
          </p:nvSpPr>
          <p:spPr>
            <a:xfrm>
              <a:off x="4857308" y="3070991"/>
              <a:ext cx="2392104" cy="400110"/>
            </a:xfrm>
            <a:prstGeom prst="rect">
              <a:avLst/>
            </a:prstGeom>
            <a:noFill/>
          </p:spPr>
          <p:txBody>
            <a:bodyPr wrap="square" rtlCol="0">
              <a:spAutoFit/>
            </a:bodyPr>
            <a:lstStyle/>
            <a:p>
              <a:r>
                <a:rPr lang="en-GB" sz="2000" dirty="0">
                  <a:solidFill>
                    <a:schemeClr val="bg1"/>
                  </a:solidFill>
                  <a:latin typeface="+mj-lt"/>
                </a:rPr>
                <a:t>Last spectrum_1day</a:t>
              </a:r>
              <a:endParaRPr lang="it-IT" sz="2000" dirty="0">
                <a:solidFill>
                  <a:schemeClr val="bg1"/>
                </a:solidFill>
                <a:latin typeface="+mj-lt"/>
              </a:endParaRPr>
            </a:p>
          </p:txBody>
        </p:sp>
      </p:grpSp>
      <p:grpSp>
        <p:nvGrpSpPr>
          <p:cNvPr id="67" name="Gruppo 66">
            <a:extLst>
              <a:ext uri="{FF2B5EF4-FFF2-40B4-BE49-F238E27FC236}">
                <a16:creationId xmlns:a16="http://schemas.microsoft.com/office/drawing/2014/main" id="{E1CDDF08-F579-78E9-8585-11BA3A13CF99}"/>
              </a:ext>
            </a:extLst>
          </p:cNvPr>
          <p:cNvGrpSpPr/>
          <p:nvPr/>
        </p:nvGrpSpPr>
        <p:grpSpPr>
          <a:xfrm>
            <a:off x="4166759" y="3841529"/>
            <a:ext cx="3842033" cy="2899670"/>
            <a:chOff x="4416791" y="1183860"/>
            <a:chExt cx="3740185" cy="2399070"/>
          </a:xfrm>
        </p:grpSpPr>
        <p:pic>
          <p:nvPicPr>
            <p:cNvPr id="50" name="Immagine 49">
              <a:extLst>
                <a:ext uri="{FF2B5EF4-FFF2-40B4-BE49-F238E27FC236}">
                  <a16:creationId xmlns:a16="http://schemas.microsoft.com/office/drawing/2014/main" id="{BD1EB3F5-C50F-A9F2-E43E-2560DD1EB76A}"/>
                </a:ext>
              </a:extLst>
            </p:cNvPr>
            <p:cNvPicPr>
              <a:picLocks noChangeAspect="1"/>
            </p:cNvPicPr>
            <p:nvPr/>
          </p:nvPicPr>
          <p:blipFill rotWithShape="1">
            <a:blip r:embed="rId4"/>
            <a:srcRect l="5357" r="7138"/>
            <a:stretch/>
          </p:blipFill>
          <p:spPr>
            <a:xfrm>
              <a:off x="4416791" y="1208328"/>
              <a:ext cx="3740185" cy="2374602"/>
            </a:xfrm>
            <a:prstGeom prst="rect">
              <a:avLst/>
            </a:prstGeom>
          </p:spPr>
        </p:pic>
        <p:sp>
          <p:nvSpPr>
            <p:cNvPr id="65" name="CasellaDiTesto 64">
              <a:extLst>
                <a:ext uri="{FF2B5EF4-FFF2-40B4-BE49-F238E27FC236}">
                  <a16:creationId xmlns:a16="http://schemas.microsoft.com/office/drawing/2014/main" id="{0565472E-802C-11F5-7172-8693E3DF9AC7}"/>
                </a:ext>
              </a:extLst>
            </p:cNvPr>
            <p:cNvSpPr txBox="1"/>
            <p:nvPr/>
          </p:nvSpPr>
          <p:spPr>
            <a:xfrm>
              <a:off x="4812505" y="1481912"/>
              <a:ext cx="1283496" cy="657616"/>
            </a:xfrm>
            <a:prstGeom prst="rect">
              <a:avLst/>
            </a:prstGeom>
            <a:noFill/>
          </p:spPr>
          <p:txBody>
            <a:bodyPr wrap="square">
              <a:spAutoFit/>
            </a:bodyPr>
            <a:lstStyle/>
            <a:p>
              <a:pPr marL="0" marR="0" lvl="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a:pPr>
              <a:r>
                <a:rPr lang="it-IT" sz="1000" b="1" spc="300" dirty="0">
                  <a:solidFill>
                    <a:schemeClr val="accent2">
                      <a:lumMod val="75000"/>
                    </a:schemeClr>
                  </a:solidFill>
                  <a:latin typeface="+mj-lt"/>
                </a:rPr>
                <a:t>2</a:t>
              </a:r>
              <a:r>
                <a:rPr kumimoji="0" lang="it-IT" sz="1000" b="1" i="0" u="none" strike="noStrike" kern="1200" spc="300" normalizeH="0" baseline="0" noProof="0" dirty="0">
                  <a:ln>
                    <a:noFill/>
                  </a:ln>
                  <a:solidFill>
                    <a:schemeClr val="accent2">
                      <a:lumMod val="75000"/>
                    </a:schemeClr>
                  </a:solidFill>
                  <a:effectLst/>
                  <a:uLnTx/>
                  <a:uFillTx/>
                  <a:latin typeface="+mj-lt"/>
                  <a:ea typeface="+mn-ea"/>
                  <a:cs typeface="+mn-cs"/>
                </a:rPr>
                <a:t> NARROW </a:t>
              </a:r>
              <a:br>
                <a:rPr kumimoji="0" lang="it-IT" sz="1000" b="1" i="0" u="none" strike="noStrike" kern="1200" spc="300" normalizeH="0" baseline="0" noProof="0" dirty="0">
                  <a:ln>
                    <a:noFill/>
                  </a:ln>
                  <a:solidFill>
                    <a:schemeClr val="accent2">
                      <a:lumMod val="75000"/>
                    </a:schemeClr>
                  </a:solidFill>
                  <a:effectLst/>
                  <a:uLnTx/>
                  <a:uFillTx/>
                  <a:latin typeface="+mj-lt"/>
                  <a:ea typeface="+mn-ea"/>
                  <a:cs typeface="+mn-cs"/>
                </a:rPr>
              </a:br>
              <a:r>
                <a:rPr kumimoji="0" lang="it-IT" sz="1000" b="1" i="0" u="none" strike="noStrike" kern="1200" spc="300" normalizeH="0" baseline="0" noProof="0" dirty="0">
                  <a:ln>
                    <a:noFill/>
                  </a:ln>
                  <a:solidFill>
                    <a:schemeClr val="accent2">
                      <a:lumMod val="75000"/>
                    </a:schemeClr>
                  </a:solidFill>
                  <a:effectLst/>
                  <a:uLnTx/>
                  <a:uFillTx/>
                  <a:latin typeface="+mj-lt"/>
                  <a:ea typeface="+mn-ea"/>
                  <a:cs typeface="+mn-cs"/>
                </a:rPr>
                <a:t>+1 BROAD GAUSSIANS </a:t>
              </a:r>
            </a:p>
          </p:txBody>
        </p:sp>
        <p:sp>
          <p:nvSpPr>
            <p:cNvPr id="66" name="TextBox 24">
              <a:extLst>
                <a:ext uri="{FF2B5EF4-FFF2-40B4-BE49-F238E27FC236}">
                  <a16:creationId xmlns:a16="http://schemas.microsoft.com/office/drawing/2014/main" id="{31EBC511-56CA-4E6B-9FC2-74D54D41DE4F}"/>
                </a:ext>
              </a:extLst>
            </p:cNvPr>
            <p:cNvSpPr txBox="1"/>
            <p:nvPr/>
          </p:nvSpPr>
          <p:spPr>
            <a:xfrm>
              <a:off x="5333122" y="1183860"/>
              <a:ext cx="1954870" cy="400111"/>
            </a:xfrm>
            <a:prstGeom prst="rect">
              <a:avLst/>
            </a:prstGeom>
            <a:noFill/>
          </p:spPr>
          <p:txBody>
            <a:bodyPr wrap="square" rtlCol="0">
              <a:spAutoFit/>
            </a:bodyPr>
            <a:lstStyle/>
            <a:p>
              <a:r>
                <a:rPr lang="en-GB" sz="2000" dirty="0">
                  <a:solidFill>
                    <a:schemeClr val="bg1"/>
                  </a:solidFill>
                  <a:latin typeface="+mj-lt"/>
                </a:rPr>
                <a:t>1 spectrum_2day</a:t>
              </a:r>
              <a:endParaRPr lang="it-IT" sz="2000" dirty="0">
                <a:solidFill>
                  <a:schemeClr val="bg1"/>
                </a:solidFill>
                <a:latin typeface="+mj-lt"/>
              </a:endParaRPr>
            </a:p>
          </p:txBody>
        </p:sp>
      </p:grpSp>
      <p:grpSp>
        <p:nvGrpSpPr>
          <p:cNvPr id="70" name="Gruppo 69">
            <a:extLst>
              <a:ext uri="{FF2B5EF4-FFF2-40B4-BE49-F238E27FC236}">
                <a16:creationId xmlns:a16="http://schemas.microsoft.com/office/drawing/2014/main" id="{F238E7A5-0797-51C2-A89E-EEB08C8D1DB5}"/>
              </a:ext>
            </a:extLst>
          </p:cNvPr>
          <p:cNvGrpSpPr/>
          <p:nvPr/>
        </p:nvGrpSpPr>
        <p:grpSpPr>
          <a:xfrm>
            <a:off x="8272030" y="3843983"/>
            <a:ext cx="3715350" cy="2924959"/>
            <a:chOff x="8475487" y="237933"/>
            <a:chExt cx="3660382" cy="2299314"/>
          </a:xfrm>
        </p:grpSpPr>
        <p:pic>
          <p:nvPicPr>
            <p:cNvPr id="64" name="Immagine 63">
              <a:extLst>
                <a:ext uri="{FF2B5EF4-FFF2-40B4-BE49-F238E27FC236}">
                  <a16:creationId xmlns:a16="http://schemas.microsoft.com/office/drawing/2014/main" id="{8C90F422-B1E3-88D3-792B-D0B23ADDC98C}"/>
                </a:ext>
              </a:extLst>
            </p:cNvPr>
            <p:cNvPicPr>
              <a:picLocks noChangeAspect="1"/>
            </p:cNvPicPr>
            <p:nvPr/>
          </p:nvPicPr>
          <p:blipFill rotWithShape="1">
            <a:blip r:embed="rId5"/>
            <a:srcRect l="2794" r="7349"/>
            <a:stretch/>
          </p:blipFill>
          <p:spPr>
            <a:xfrm>
              <a:off x="8475487" y="274153"/>
              <a:ext cx="3660382" cy="2263094"/>
            </a:xfrm>
            <a:prstGeom prst="rect">
              <a:avLst/>
            </a:prstGeom>
          </p:spPr>
        </p:pic>
        <p:sp>
          <p:nvSpPr>
            <p:cNvPr id="68" name="TextBox 20">
              <a:extLst>
                <a:ext uri="{FF2B5EF4-FFF2-40B4-BE49-F238E27FC236}">
                  <a16:creationId xmlns:a16="http://schemas.microsoft.com/office/drawing/2014/main" id="{F78B722A-8FF5-2A7A-0E62-E8982DDC429A}"/>
                </a:ext>
              </a:extLst>
            </p:cNvPr>
            <p:cNvSpPr txBox="1"/>
            <p:nvPr/>
          </p:nvSpPr>
          <p:spPr>
            <a:xfrm>
              <a:off x="9172421" y="237933"/>
              <a:ext cx="2403813" cy="407292"/>
            </a:xfrm>
            <a:prstGeom prst="rect">
              <a:avLst/>
            </a:prstGeom>
            <a:noFill/>
          </p:spPr>
          <p:txBody>
            <a:bodyPr wrap="square" rtlCol="0">
              <a:spAutoFit/>
            </a:bodyPr>
            <a:lstStyle/>
            <a:p>
              <a:r>
                <a:rPr lang="en-GB" sz="2000" dirty="0">
                  <a:solidFill>
                    <a:schemeClr val="bg1"/>
                  </a:solidFill>
                  <a:latin typeface="+mj-lt"/>
                </a:rPr>
                <a:t>Last spectrum_2day</a:t>
              </a:r>
              <a:endParaRPr lang="it-IT" sz="2000" dirty="0">
                <a:solidFill>
                  <a:schemeClr val="bg1"/>
                </a:solidFill>
                <a:latin typeface="+mj-lt"/>
              </a:endParaRPr>
            </a:p>
          </p:txBody>
        </p:sp>
        <p:sp>
          <p:nvSpPr>
            <p:cNvPr id="69" name="CasellaDiTesto 15">
              <a:extLst>
                <a:ext uri="{FF2B5EF4-FFF2-40B4-BE49-F238E27FC236}">
                  <a16:creationId xmlns:a16="http://schemas.microsoft.com/office/drawing/2014/main" id="{90719A2F-F5C9-95F9-75AD-B3078522E5DF}"/>
                </a:ext>
              </a:extLst>
            </p:cNvPr>
            <p:cNvSpPr txBox="1"/>
            <p:nvPr/>
          </p:nvSpPr>
          <p:spPr>
            <a:xfrm>
              <a:off x="8899948" y="536546"/>
              <a:ext cx="1474379" cy="657616"/>
            </a:xfrm>
            <a:prstGeom prst="rect">
              <a:avLst/>
            </a:prstGeom>
            <a:noFill/>
          </p:spPr>
          <p:txBody>
            <a:bodyPr wrap="square">
              <a:spAutoFit/>
            </a:bodyPr>
            <a:lstStyle/>
            <a:p>
              <a:pPr marL="0" marR="0" lvl="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a:pPr>
              <a:r>
                <a:rPr lang="it-IT" sz="1000" b="1" spc="300" dirty="0">
                  <a:solidFill>
                    <a:schemeClr val="accent2">
                      <a:lumMod val="75000"/>
                    </a:schemeClr>
                  </a:solidFill>
                  <a:latin typeface="+mj-lt"/>
                </a:rPr>
                <a:t>2</a:t>
              </a:r>
              <a:r>
                <a:rPr kumimoji="0" lang="it-IT" sz="1000" b="1" i="0" u="none" strike="noStrike" kern="1200" spc="300" normalizeH="0" baseline="0" noProof="0" dirty="0">
                  <a:ln>
                    <a:noFill/>
                  </a:ln>
                  <a:solidFill>
                    <a:schemeClr val="accent2">
                      <a:lumMod val="75000"/>
                    </a:schemeClr>
                  </a:solidFill>
                  <a:effectLst/>
                  <a:uLnTx/>
                  <a:uFillTx/>
                  <a:latin typeface="+mj-lt"/>
                  <a:ea typeface="+mn-ea"/>
                  <a:cs typeface="+mn-cs"/>
                </a:rPr>
                <a:t> NARROW </a:t>
              </a:r>
              <a:br>
                <a:rPr kumimoji="0" lang="it-IT" sz="1000" b="1" i="0" u="none" strike="noStrike" kern="1200" spc="300" normalizeH="0" baseline="0" noProof="0" dirty="0">
                  <a:ln>
                    <a:noFill/>
                  </a:ln>
                  <a:solidFill>
                    <a:schemeClr val="accent2">
                      <a:lumMod val="75000"/>
                    </a:schemeClr>
                  </a:solidFill>
                  <a:effectLst/>
                  <a:uLnTx/>
                  <a:uFillTx/>
                  <a:latin typeface="+mj-lt"/>
                  <a:ea typeface="+mn-ea"/>
                  <a:cs typeface="+mn-cs"/>
                </a:rPr>
              </a:br>
              <a:r>
                <a:rPr kumimoji="0" lang="it-IT" sz="1000" b="1" i="0" u="none" strike="noStrike" kern="1200" spc="300" normalizeH="0" baseline="0" noProof="0" dirty="0">
                  <a:ln>
                    <a:noFill/>
                  </a:ln>
                  <a:solidFill>
                    <a:schemeClr val="accent2">
                      <a:lumMod val="75000"/>
                    </a:schemeClr>
                  </a:solidFill>
                  <a:effectLst/>
                  <a:uLnTx/>
                  <a:uFillTx/>
                  <a:latin typeface="+mj-lt"/>
                  <a:ea typeface="+mn-ea"/>
                  <a:cs typeface="+mn-cs"/>
                </a:rPr>
                <a:t>+1 BROAD GAUSSIANS </a:t>
              </a:r>
            </a:p>
          </p:txBody>
        </p:sp>
      </p:grpSp>
      <p:grpSp>
        <p:nvGrpSpPr>
          <p:cNvPr id="75" name="Gruppo 74">
            <a:extLst>
              <a:ext uri="{FF2B5EF4-FFF2-40B4-BE49-F238E27FC236}">
                <a16:creationId xmlns:a16="http://schemas.microsoft.com/office/drawing/2014/main" id="{27A0EBC4-781A-E53A-786E-77F3332205A8}"/>
              </a:ext>
            </a:extLst>
          </p:cNvPr>
          <p:cNvGrpSpPr/>
          <p:nvPr/>
        </p:nvGrpSpPr>
        <p:grpSpPr>
          <a:xfrm>
            <a:off x="182770" y="775113"/>
            <a:ext cx="3743290" cy="3010618"/>
            <a:chOff x="2742070" y="4333354"/>
            <a:chExt cx="4416364" cy="3469225"/>
          </a:xfrm>
        </p:grpSpPr>
        <p:pic>
          <p:nvPicPr>
            <p:cNvPr id="72" name="Immagine 71">
              <a:extLst>
                <a:ext uri="{FF2B5EF4-FFF2-40B4-BE49-F238E27FC236}">
                  <a16:creationId xmlns:a16="http://schemas.microsoft.com/office/drawing/2014/main" id="{147D4F0B-2C80-E20E-4A3C-97B7801951D8}"/>
                </a:ext>
              </a:extLst>
            </p:cNvPr>
            <p:cNvPicPr>
              <a:picLocks noChangeAspect="1"/>
            </p:cNvPicPr>
            <p:nvPr/>
          </p:nvPicPr>
          <p:blipFill rotWithShape="1">
            <a:blip r:embed="rId6"/>
            <a:srcRect l="4356" r="4138" b="4399"/>
            <a:stretch/>
          </p:blipFill>
          <p:spPr>
            <a:xfrm>
              <a:off x="2742070" y="4333354"/>
              <a:ext cx="4416364" cy="3469225"/>
            </a:xfrm>
            <a:prstGeom prst="rect">
              <a:avLst/>
            </a:prstGeom>
          </p:spPr>
        </p:pic>
        <p:sp>
          <p:nvSpPr>
            <p:cNvPr id="73" name="CasellaDiTesto 72">
              <a:extLst>
                <a:ext uri="{FF2B5EF4-FFF2-40B4-BE49-F238E27FC236}">
                  <a16:creationId xmlns:a16="http://schemas.microsoft.com/office/drawing/2014/main" id="{9BBD5F66-A78A-27BB-C956-F078629AF29C}"/>
                </a:ext>
              </a:extLst>
            </p:cNvPr>
            <p:cNvSpPr txBox="1"/>
            <p:nvPr/>
          </p:nvSpPr>
          <p:spPr>
            <a:xfrm>
              <a:off x="5400807" y="4890608"/>
              <a:ext cx="1508253" cy="477671"/>
            </a:xfrm>
            <a:prstGeom prst="rect">
              <a:avLst/>
            </a:prstGeom>
            <a:noFill/>
          </p:spPr>
          <p:txBody>
            <a:bodyPr wrap="square">
              <a:spAutoFit/>
            </a:bodyPr>
            <a:lstStyle/>
            <a:p>
              <a:pPr marL="0" marR="0" lvl="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a:pPr>
              <a:r>
                <a:rPr kumimoji="0" lang="it-IT" sz="1000" b="1" i="0" u="none" strike="noStrike" kern="1200" cap="all" spc="300" normalizeH="0" baseline="0" noProof="0" dirty="0">
                  <a:ln>
                    <a:noFill/>
                  </a:ln>
                  <a:solidFill>
                    <a:schemeClr val="accent5"/>
                  </a:solidFill>
                  <a:effectLst/>
                  <a:uLnTx/>
                  <a:uFillTx/>
                  <a:latin typeface="+mj-lt"/>
                </a:rPr>
                <a:t>3 </a:t>
              </a:r>
              <a:r>
                <a:rPr kumimoji="0" lang="it-IT" sz="1000" b="1" i="0" u="none" strike="noStrike" kern="1200" cap="all" spc="300" normalizeH="0" baseline="0" noProof="0" dirty="0" err="1">
                  <a:ln>
                    <a:noFill/>
                  </a:ln>
                  <a:solidFill>
                    <a:schemeClr val="accent5"/>
                  </a:solidFill>
                  <a:effectLst/>
                  <a:uLnTx/>
                  <a:uFillTx/>
                  <a:latin typeface="+mj-lt"/>
                </a:rPr>
                <a:t>narrow</a:t>
              </a:r>
              <a:r>
                <a:rPr kumimoji="0" lang="it-IT" sz="1000" b="1" i="0" u="none" strike="noStrike" kern="1200" cap="all" spc="300" normalizeH="0" baseline="0" noProof="0" dirty="0">
                  <a:ln>
                    <a:noFill/>
                  </a:ln>
                  <a:solidFill>
                    <a:schemeClr val="accent5"/>
                  </a:solidFill>
                  <a:effectLst/>
                  <a:uLnTx/>
                  <a:uFillTx/>
                  <a:latin typeface="+mj-lt"/>
                </a:rPr>
                <a:t> </a:t>
              </a:r>
              <a:r>
                <a:rPr kumimoji="0" lang="it-IT" sz="1000" b="1" i="0" u="none" strike="noStrike" kern="1200" cap="all" spc="300" normalizeH="0" baseline="0" noProof="0" dirty="0" err="1">
                  <a:ln>
                    <a:noFill/>
                  </a:ln>
                  <a:solidFill>
                    <a:schemeClr val="accent5"/>
                  </a:solidFill>
                  <a:effectLst/>
                  <a:uLnTx/>
                  <a:uFillTx/>
                  <a:latin typeface="+mj-lt"/>
                </a:rPr>
                <a:t>gaussians</a:t>
              </a:r>
              <a:endParaRPr kumimoji="0" lang="it-IT" sz="1000" b="1" i="0" u="none" strike="noStrike" kern="1200" cap="all" spc="300" normalizeH="0" baseline="0" noProof="0" dirty="0">
                <a:ln>
                  <a:noFill/>
                </a:ln>
                <a:solidFill>
                  <a:schemeClr val="accent5"/>
                </a:solidFill>
                <a:effectLst/>
                <a:uLnTx/>
                <a:uFillTx/>
                <a:latin typeface="+mj-lt"/>
              </a:endParaRPr>
            </a:p>
          </p:txBody>
        </p:sp>
        <p:sp>
          <p:nvSpPr>
            <p:cNvPr id="74" name="TextBox 7">
              <a:extLst>
                <a:ext uri="{FF2B5EF4-FFF2-40B4-BE49-F238E27FC236}">
                  <a16:creationId xmlns:a16="http://schemas.microsoft.com/office/drawing/2014/main" id="{59B7C0E0-C2BD-244B-5FF8-A2D545AA9B0A}"/>
                </a:ext>
              </a:extLst>
            </p:cNvPr>
            <p:cNvSpPr txBox="1"/>
            <p:nvPr/>
          </p:nvSpPr>
          <p:spPr>
            <a:xfrm>
              <a:off x="4024371" y="4369068"/>
              <a:ext cx="2409316" cy="299743"/>
            </a:xfrm>
            <a:prstGeom prst="rect">
              <a:avLst/>
            </a:prstGeom>
            <a:noFill/>
          </p:spPr>
          <p:txBody>
            <a:bodyPr wrap="square" rtlCol="0">
              <a:spAutoFit/>
            </a:bodyPr>
            <a:lstStyle/>
            <a:p>
              <a:r>
                <a:rPr lang="en-GB" sz="2000" dirty="0">
                  <a:solidFill>
                    <a:schemeClr val="bg1"/>
                  </a:solidFill>
                  <a:latin typeface="+mj-lt"/>
                </a:rPr>
                <a:t>1 spectrum_1day</a:t>
              </a:r>
              <a:endParaRPr lang="it-IT" sz="2000" dirty="0">
                <a:solidFill>
                  <a:schemeClr val="bg1"/>
                </a:solidFill>
                <a:latin typeface="+mj-lt"/>
              </a:endParaRPr>
            </a:p>
          </p:txBody>
        </p:sp>
      </p:grpSp>
      <p:pic>
        <p:nvPicPr>
          <p:cNvPr id="7" name="Immagine 6">
            <a:extLst>
              <a:ext uri="{FF2B5EF4-FFF2-40B4-BE49-F238E27FC236}">
                <a16:creationId xmlns:a16="http://schemas.microsoft.com/office/drawing/2014/main" id="{F7F1208C-C8F4-FA5F-7C2E-593CF5A3ACFC}"/>
              </a:ext>
            </a:extLst>
          </p:cNvPr>
          <p:cNvPicPr>
            <a:picLocks noChangeAspect="1"/>
          </p:cNvPicPr>
          <p:nvPr/>
        </p:nvPicPr>
        <p:blipFill rotWithShape="1">
          <a:blip r:embed="rId7"/>
          <a:srcRect t="10028" b="16981"/>
          <a:stretch/>
        </p:blipFill>
        <p:spPr>
          <a:xfrm>
            <a:off x="5636151" y="69095"/>
            <a:ext cx="6044659" cy="2481787"/>
          </a:xfrm>
          <a:prstGeom prst="rect">
            <a:avLst/>
          </a:prstGeom>
        </p:spPr>
      </p:pic>
    </p:spTree>
    <p:extLst>
      <p:ext uri="{BB962C8B-B14F-4D97-AF65-F5344CB8AC3E}">
        <p14:creationId xmlns:p14="http://schemas.microsoft.com/office/powerpoint/2010/main" val="1909291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500" fill="hold"/>
                                        <p:tgtEl>
                                          <p:spTgt spid="75"/>
                                        </p:tgtEl>
                                        <p:attrNameLst>
                                          <p:attrName>ppt_x</p:attrName>
                                        </p:attrNameLst>
                                      </p:cBhvr>
                                      <p:tavLst>
                                        <p:tav tm="0">
                                          <p:val>
                                            <p:strVal val="#ppt_x"/>
                                          </p:val>
                                        </p:tav>
                                        <p:tav tm="100000">
                                          <p:val>
                                            <p:strVal val="#ppt_x"/>
                                          </p:val>
                                        </p:tav>
                                      </p:tavLst>
                                    </p:anim>
                                    <p:anim calcmode="lin" valueType="num">
                                      <p:cBhvr additive="base">
                                        <p:cTn id="8" dur="500" fill="hold"/>
                                        <p:tgtEl>
                                          <p:spTgt spid="7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2"/>
                                        </p:tgtEl>
                                        <p:attrNameLst>
                                          <p:attrName>style.visibility</p:attrName>
                                        </p:attrNameLst>
                                      </p:cBhvr>
                                      <p:to>
                                        <p:strVal val="visible"/>
                                      </p:to>
                                    </p:set>
                                    <p:anim calcmode="lin" valueType="num">
                                      <p:cBhvr additive="base">
                                        <p:cTn id="15" dur="500" fill="hold"/>
                                        <p:tgtEl>
                                          <p:spTgt spid="62"/>
                                        </p:tgtEl>
                                        <p:attrNameLst>
                                          <p:attrName>ppt_x</p:attrName>
                                        </p:attrNameLst>
                                      </p:cBhvr>
                                      <p:tavLst>
                                        <p:tav tm="0">
                                          <p:val>
                                            <p:strVal val="#ppt_x"/>
                                          </p:val>
                                        </p:tav>
                                        <p:tav tm="100000">
                                          <p:val>
                                            <p:strVal val="#ppt_x"/>
                                          </p:val>
                                        </p:tav>
                                      </p:tavLst>
                                    </p:anim>
                                    <p:anim calcmode="lin" valueType="num">
                                      <p:cBhvr additive="base">
                                        <p:cTn id="16" dur="500" fill="hold"/>
                                        <p:tgtEl>
                                          <p:spTgt spid="6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cBhvr additive="base">
                                        <p:cTn id="19" dur="500" fill="hold"/>
                                        <p:tgtEl>
                                          <p:spTgt spid="67"/>
                                        </p:tgtEl>
                                        <p:attrNameLst>
                                          <p:attrName>ppt_x</p:attrName>
                                        </p:attrNameLst>
                                      </p:cBhvr>
                                      <p:tavLst>
                                        <p:tav tm="0">
                                          <p:val>
                                            <p:strVal val="#ppt_x"/>
                                          </p:val>
                                        </p:tav>
                                        <p:tav tm="100000">
                                          <p:val>
                                            <p:strVal val="#ppt_x"/>
                                          </p:val>
                                        </p:tav>
                                      </p:tavLst>
                                    </p:anim>
                                    <p:anim calcmode="lin" valueType="num">
                                      <p:cBhvr additive="base">
                                        <p:cTn id="20" dur="500" fill="hold"/>
                                        <p:tgtEl>
                                          <p:spTgt spid="6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0"/>
                                        </p:tgtEl>
                                        <p:attrNameLst>
                                          <p:attrName>style.visibility</p:attrName>
                                        </p:attrNameLst>
                                      </p:cBhvr>
                                      <p:to>
                                        <p:strVal val="visible"/>
                                      </p:to>
                                    </p:set>
                                    <p:anim calcmode="lin" valueType="num">
                                      <p:cBhvr additive="base">
                                        <p:cTn id="23" dur="500" fill="hold"/>
                                        <p:tgtEl>
                                          <p:spTgt spid="70"/>
                                        </p:tgtEl>
                                        <p:attrNameLst>
                                          <p:attrName>ppt_x</p:attrName>
                                        </p:attrNameLst>
                                      </p:cBhvr>
                                      <p:tavLst>
                                        <p:tav tm="0">
                                          <p:val>
                                            <p:strVal val="#ppt_x"/>
                                          </p:val>
                                        </p:tav>
                                        <p:tav tm="100000">
                                          <p:val>
                                            <p:strVal val="#ppt_x"/>
                                          </p:val>
                                        </p:tav>
                                      </p:tavLst>
                                    </p:anim>
                                    <p:anim calcmode="lin" valueType="num">
                                      <p:cBhvr additive="base">
                                        <p:cTn id="24"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GlowVTI">
  <a:themeElements>
    <a:clrScheme name="Glow">
      <a:dk1>
        <a:sysClr val="windowText" lastClr="000000"/>
      </a:dk1>
      <a:lt1>
        <a:sysClr val="window" lastClr="FFFFFF"/>
      </a:lt1>
      <a:dk2>
        <a:srgbClr val="000000"/>
      </a:dk2>
      <a:lt2>
        <a:srgbClr val="F2F2F2"/>
      </a:lt2>
      <a:accent1>
        <a:srgbClr val="00BAC8"/>
      </a:accent1>
      <a:accent2>
        <a:srgbClr val="794DFF"/>
      </a:accent2>
      <a:accent3>
        <a:srgbClr val="00D17D"/>
      </a:accent3>
      <a:accent4>
        <a:srgbClr val="E69500"/>
      </a:accent4>
      <a:accent5>
        <a:srgbClr val="FE5D21"/>
      </a:accent5>
      <a:accent6>
        <a:srgbClr val="404040"/>
      </a:accent6>
      <a:hlink>
        <a:srgbClr val="3E8FF1"/>
      </a:hlink>
      <a:folHlink>
        <a:srgbClr val="939393"/>
      </a:folHlink>
    </a:clrScheme>
    <a:fontScheme name="Blur">
      <a:majorFont>
        <a:latin typeface="Bell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lowVTI" id="{D5B5AA20-F6D3-43B8-AF6B-ECAF69256418}" vid="{93025AB5-1D44-4CD3-9BC3-729F6E11E040}"/>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84A1F4F03FAD29459D2BC05F62C3C138" ma:contentTypeVersion="14" ma:contentTypeDescription="Creare un nuovo documento." ma:contentTypeScope="" ma:versionID="71bf38c86329480b8b460dbb7f894212">
  <xsd:schema xmlns:xsd="http://www.w3.org/2001/XMLSchema" xmlns:xs="http://www.w3.org/2001/XMLSchema" xmlns:p="http://schemas.microsoft.com/office/2006/metadata/properties" xmlns:ns3="a7a5ed4f-84b2-4b6d-9233-ce6b47ee49a0" xmlns:ns4="7a19af8e-b7c5-4a71-8ed1-f0a2d2a8706a" targetNamespace="http://schemas.microsoft.com/office/2006/metadata/properties" ma:root="true" ma:fieldsID="11444216035aa4924d9cae2b37193161" ns3:_="" ns4:_="">
    <xsd:import namespace="a7a5ed4f-84b2-4b6d-9233-ce6b47ee49a0"/>
    <xsd:import namespace="7a19af8e-b7c5-4a71-8ed1-f0a2d2a8706a"/>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LengthInSeconds"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a5ed4f-84b2-4b6d-9233-ce6b47ee49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a19af8e-b7c5-4a71-8ed1-f0a2d2a8706a" elementFormDefault="qualified">
    <xsd:import namespace="http://schemas.microsoft.com/office/2006/documentManagement/types"/>
    <xsd:import namespace="http://schemas.microsoft.com/office/infopath/2007/PartnerControls"/>
    <xsd:element name="SharedWithUsers" ma:index="10"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Condiviso con dettagli" ma:internalName="SharedWithDetails" ma:readOnly="true">
      <xsd:simpleType>
        <xsd:restriction base="dms:Note">
          <xsd:maxLength value="255"/>
        </xsd:restriction>
      </xsd:simpleType>
    </xsd:element>
    <xsd:element name="SharingHintHash" ma:index="12" nillable="true" ma:displayName="Hash suggerimento condivisione"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a7a5ed4f-84b2-4b6d-9233-ce6b47ee49a0" xsi:nil="true"/>
  </documentManagement>
</p:properties>
</file>

<file path=customXml/itemProps1.xml><?xml version="1.0" encoding="utf-8"?>
<ds:datastoreItem xmlns:ds="http://schemas.openxmlformats.org/officeDocument/2006/customXml" ds:itemID="{BE7955CE-C30B-4D7D-859F-21341A07FC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a5ed4f-84b2-4b6d-9233-ce6b47ee49a0"/>
    <ds:schemaRef ds:uri="7a19af8e-b7c5-4a71-8ed1-f0a2d2a870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C8E00D1-8EA3-4E42-801D-0253E1EAFC21}">
  <ds:schemaRefs>
    <ds:schemaRef ds:uri="http://schemas.microsoft.com/sharepoint/v3/contenttype/forms"/>
  </ds:schemaRefs>
</ds:datastoreItem>
</file>

<file path=customXml/itemProps3.xml><?xml version="1.0" encoding="utf-8"?>
<ds:datastoreItem xmlns:ds="http://schemas.openxmlformats.org/officeDocument/2006/customXml" ds:itemID="{99919F73-B6C2-4A43-95E2-833EC48925FE}">
  <ds:schemaRefs>
    <ds:schemaRef ds:uri="7a19af8e-b7c5-4a71-8ed1-f0a2d2a8706a"/>
    <ds:schemaRef ds:uri="http://schemas.microsoft.com/office/2006/metadata/properties"/>
    <ds:schemaRef ds:uri="a7a5ed4f-84b2-4b6d-9233-ce6b47ee49a0"/>
    <ds:schemaRef ds:uri="http://schemas.microsoft.com/office/2006/documentManagement/types"/>
    <ds:schemaRef ds:uri="http://purl.org/dc/terms/"/>
    <ds:schemaRef ds:uri="http://www.w3.org/XML/1998/namespace"/>
    <ds:schemaRef ds:uri="http://purl.org/dc/elements/1.1/"/>
    <ds:schemaRef ds:uri="http://schemas.microsoft.com/office/infopath/2007/PartnerControl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48259</TotalTime>
  <Words>5141</Words>
  <Application>Microsoft Macintosh PowerPoint</Application>
  <PresentationFormat>Widescreen</PresentationFormat>
  <Paragraphs>160</Paragraphs>
  <Slides>13</Slides>
  <Notes>11</Notes>
  <HiddenSlides>0</HiddenSlides>
  <MMClips>0</MMClips>
  <ScaleCrop>false</ScaleCrop>
  <HeadingPairs>
    <vt:vector size="6" baseType="variant">
      <vt:variant>
        <vt:lpstr>Caratteri utilizzati</vt:lpstr>
      </vt:variant>
      <vt:variant>
        <vt:i4>10</vt:i4>
      </vt:variant>
      <vt:variant>
        <vt:lpstr>Tema</vt:lpstr>
      </vt:variant>
      <vt:variant>
        <vt:i4>2</vt:i4>
      </vt:variant>
      <vt:variant>
        <vt:lpstr>Titoli diapositive</vt:lpstr>
      </vt:variant>
      <vt:variant>
        <vt:i4>13</vt:i4>
      </vt:variant>
    </vt:vector>
  </HeadingPairs>
  <TitlesOfParts>
    <vt:vector size="25" baseType="lpstr">
      <vt:lpstr>Arial</vt:lpstr>
      <vt:lpstr>Avenir Next LT Pro</vt:lpstr>
      <vt:lpstr>Bell MT</vt:lpstr>
      <vt:lpstr>Bookman Old Style</vt:lpstr>
      <vt:lpstr>Calibri</vt:lpstr>
      <vt:lpstr>Calibri Light</vt:lpstr>
      <vt:lpstr>Cambria Math</vt:lpstr>
      <vt:lpstr>Courier New</vt:lpstr>
      <vt:lpstr>Heebo</vt:lpstr>
      <vt:lpstr>Lato</vt:lpstr>
      <vt:lpstr>GlowVTI</vt:lpstr>
      <vt:lpstr>Tema di Office</vt:lpstr>
      <vt:lpstr>Optical spectroscopic analysis of the Black Hole MAXI J1305-704</vt:lpstr>
      <vt:lpstr>Introduction</vt:lpstr>
      <vt:lpstr>Hardness Intensity Diagram (HID)</vt:lpstr>
      <vt:lpstr> Optical wind</vt:lpstr>
      <vt:lpstr>MAXI J1305-704</vt:lpstr>
      <vt:lpstr>HID of MAXI J1305-704</vt:lpstr>
      <vt:lpstr>Average spectra</vt:lpstr>
      <vt:lpstr>Data analysis and results</vt:lpstr>
      <vt:lpstr>Modelling of the data</vt:lpstr>
      <vt:lpstr>Conclusion</vt:lpstr>
      <vt:lpstr>Presentazione standard di PowerPoint</vt:lpstr>
      <vt:lpstr>Presentazione standard di PowerPoint</vt:lpstr>
      <vt:lpstr>Allargamento di riga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Optical spectroscopic analysis of Black Hole X-ray Binaries</dc:title>
  <dc:creator>CARLOTTA MICELI</dc:creator>
  <cp:lastModifiedBy>Microsoft Office User</cp:lastModifiedBy>
  <cp:revision>63</cp:revision>
  <dcterms:created xsi:type="dcterms:W3CDTF">2022-09-02T17:25:39Z</dcterms:created>
  <dcterms:modified xsi:type="dcterms:W3CDTF">2023-06-07T17:05:18Z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0x01010084A1F4F03FAD29459D2BC05F62C3C138</vt:lpwstr>
  </property>
</Properties>
</file>