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44e3c9b294_0_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44e3c9b29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44d4dafe8f_0_10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44d4dafe8f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4460dd5076_0_3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4460dd507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44616bfd0c_0_2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44616bfd0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44616bfd0c_0_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44616bfd0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44d4dafe8f_0_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44d4dafe8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44d4dafe8f_0_5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44d4dafe8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44d4dafe8f_0_7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44d4dafe8f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44d4dafe8f_0_8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44d4dafe8f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44d4dafe8f_0_14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44d4dafe8f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hyperlink" Target="mailto:aleambrifi@libero.it" TargetMode="External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hyperlink" Target="mailto:aleambrifi@libero.it" TargetMode="External"/><Relationship Id="rId8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4.png"/><Relationship Id="rId5" Type="http://schemas.openxmlformats.org/officeDocument/2006/relationships/hyperlink" Target="mailto:aleambrifi@libero.it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hyperlink" Target="mailto:aleambrifi@libero.it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hyperlink" Target="mailto:aleambrifi@libero.it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hyperlink" Target="mailto:aleambrifi@libero.it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hyperlink" Target="mailto:aleambrifi@libero.it" TargetMode="External"/><Relationship Id="rId5" Type="http://schemas.openxmlformats.org/officeDocument/2006/relationships/image" Target="../media/image19.png"/><Relationship Id="rId6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hyperlink" Target="mailto:aleambrifi@libero.it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hyperlink" Target="mailto:aleambrifi@libero.it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5" Type="http://schemas.openxmlformats.org/officeDocument/2006/relationships/image" Target="../media/image21.png"/><Relationship Id="rId6" Type="http://schemas.openxmlformats.org/officeDocument/2006/relationships/hyperlink" Target="mailto:aleambrifi@libero.it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20.png"/><Relationship Id="rId5" Type="http://schemas.openxmlformats.org/officeDocument/2006/relationships/image" Target="../media/image10.png"/><Relationship Id="rId6" Type="http://schemas.openxmlformats.org/officeDocument/2006/relationships/image" Target="../media/image15.png"/><Relationship Id="rId7" Type="http://schemas.openxmlformats.org/officeDocument/2006/relationships/hyperlink" Target="mailto:aleambrifi@libero.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63975" y="5325"/>
            <a:ext cx="92238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4225" y="1270400"/>
            <a:ext cx="6178849" cy="543312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-68350" y="631920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-62100" y="5325"/>
            <a:ext cx="9223800" cy="1251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710100" y="42525"/>
            <a:ext cx="8451600" cy="12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100">
                <a:solidFill>
                  <a:schemeClr val="lt1"/>
                </a:solidFill>
              </a:rPr>
              <a:t>Optical and NIR Spectroscopy of the 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100">
                <a:solidFill>
                  <a:schemeClr val="lt1"/>
                </a:solidFill>
              </a:rPr>
              <a:t>Black Hole Transient  GX 339-4</a:t>
            </a:r>
            <a:endParaRPr b="1" sz="2500">
              <a:solidFill>
                <a:schemeClr val="lt1"/>
              </a:solidFill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2575" y="6517100"/>
            <a:ext cx="9144000" cy="340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 txBox="1"/>
          <p:nvPr/>
        </p:nvSpPr>
        <p:spPr>
          <a:xfrm>
            <a:off x="-68350" y="6467150"/>
            <a:ext cx="92238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</a:rPr>
              <a:t>  </a:t>
            </a:r>
            <a:r>
              <a:rPr b="1" lang="it">
                <a:solidFill>
                  <a:schemeClr val="lt1"/>
                </a:solidFill>
              </a:rPr>
              <a:t>Cargèse                </a:t>
            </a:r>
            <a:r>
              <a:rPr b="1" lang="it">
                <a:solidFill>
                  <a:srgbClr val="FFFFFF"/>
                </a:solidFill>
              </a:rPr>
              <a:t>                           Alessandra Ambrifi - </a:t>
            </a:r>
            <a:r>
              <a:rPr b="1" lang="it">
                <a:solidFill>
                  <a:srgbClr val="FFFFFF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aambrifi@</a:t>
            </a:r>
            <a:r>
              <a:rPr b="1" lang="it">
                <a:solidFill>
                  <a:srgbClr val="FFFFFF"/>
                </a:solidFill>
              </a:rPr>
              <a:t>iac.es                                                        1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5">
            <a:alphaModFix/>
          </a:blip>
          <a:srcRect b="0" l="13662" r="13742" t="0"/>
          <a:stretch/>
        </p:blipFill>
        <p:spPr>
          <a:xfrm>
            <a:off x="0" y="42523"/>
            <a:ext cx="1221087" cy="117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 txBox="1"/>
          <p:nvPr/>
        </p:nvSpPr>
        <p:spPr>
          <a:xfrm>
            <a:off x="-68350" y="631920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195" name="Google Shape;195;p22"/>
          <p:cNvSpPr/>
          <p:nvPr/>
        </p:nvSpPr>
        <p:spPr>
          <a:xfrm>
            <a:off x="-62100" y="5325"/>
            <a:ext cx="9223800" cy="1251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22"/>
          <p:cNvPicPr preferRelativeResize="0"/>
          <p:nvPr/>
        </p:nvPicPr>
        <p:blipFill rotWithShape="1">
          <a:blip r:embed="rId3">
            <a:alphaModFix/>
          </a:blip>
          <a:srcRect b="0" l="13662" r="13742" t="0"/>
          <a:stretch/>
        </p:blipFill>
        <p:spPr>
          <a:xfrm>
            <a:off x="0" y="42523"/>
            <a:ext cx="1221087" cy="11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2"/>
          <p:cNvSpPr/>
          <p:nvPr/>
        </p:nvSpPr>
        <p:spPr>
          <a:xfrm>
            <a:off x="2575" y="6517100"/>
            <a:ext cx="9144000" cy="340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2"/>
          <p:cNvSpPr txBox="1"/>
          <p:nvPr/>
        </p:nvSpPr>
        <p:spPr>
          <a:xfrm>
            <a:off x="563700" y="284925"/>
            <a:ext cx="858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300">
                <a:solidFill>
                  <a:schemeClr val="lt1"/>
                </a:solidFill>
              </a:rPr>
              <a:t>GX 339-4 potentially hosts outflows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99" name="Google Shape;19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625" y="1403237"/>
            <a:ext cx="2506351" cy="210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4525" y="4391688"/>
            <a:ext cx="2330611" cy="197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400" y="3298250"/>
            <a:ext cx="2239576" cy="1880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p22"/>
          <p:cNvCxnSpPr>
            <a:stCxn id="199" idx="3"/>
          </p:cNvCxnSpPr>
          <p:nvPr/>
        </p:nvCxnSpPr>
        <p:spPr>
          <a:xfrm>
            <a:off x="3287976" y="2455736"/>
            <a:ext cx="762900" cy="2262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3" name="Google Shape;203;p22"/>
          <p:cNvCxnSpPr/>
          <p:nvPr/>
        </p:nvCxnSpPr>
        <p:spPr>
          <a:xfrm flipH="1" rot="10800000">
            <a:off x="3664592" y="5065672"/>
            <a:ext cx="1012200" cy="6525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4" name="Google Shape;204;p22"/>
          <p:cNvCxnSpPr>
            <a:stCxn id="201" idx="3"/>
          </p:cNvCxnSpPr>
          <p:nvPr/>
        </p:nvCxnSpPr>
        <p:spPr>
          <a:xfrm flipH="1" rot="10800000">
            <a:off x="2370976" y="3906925"/>
            <a:ext cx="1733100" cy="3318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5" name="Google Shape;205;p22"/>
          <p:cNvSpPr txBox="1"/>
          <p:nvPr/>
        </p:nvSpPr>
        <p:spPr>
          <a:xfrm>
            <a:off x="-68350" y="6467150"/>
            <a:ext cx="92238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</a:rPr>
              <a:t>  Cargèse                </a:t>
            </a:r>
            <a:r>
              <a:rPr b="1" lang="it">
                <a:solidFill>
                  <a:srgbClr val="FFFFFF"/>
                </a:solidFill>
              </a:rPr>
              <a:t>                           Alessandra Ambrifi - </a:t>
            </a:r>
            <a:r>
              <a:rPr b="1" lang="it">
                <a:solidFill>
                  <a:srgbClr val="FFFFFF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aambrifi@</a:t>
            </a:r>
            <a:r>
              <a:rPr b="1" lang="it">
                <a:solidFill>
                  <a:srgbClr val="FFFFFF"/>
                </a:solidFill>
              </a:rPr>
              <a:t>iac.es                                                       10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06" name="Google Shape;206;p22"/>
          <p:cNvSpPr/>
          <p:nvPr/>
        </p:nvSpPr>
        <p:spPr>
          <a:xfrm>
            <a:off x="2053400" y="3387150"/>
            <a:ext cx="239700" cy="83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04100" y="2042750"/>
            <a:ext cx="5001599" cy="302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"/>
          <p:cNvSpPr/>
          <p:nvPr/>
        </p:nvSpPr>
        <p:spPr>
          <a:xfrm>
            <a:off x="-63975" y="5325"/>
            <a:ext cx="92238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4225" y="1270400"/>
            <a:ext cx="6178849" cy="543312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/>
        </p:nvSpPr>
        <p:spPr>
          <a:xfrm>
            <a:off x="-68350" y="631920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-62100" y="5325"/>
            <a:ext cx="9223800" cy="1251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3"/>
          <p:cNvSpPr/>
          <p:nvPr/>
        </p:nvSpPr>
        <p:spPr>
          <a:xfrm>
            <a:off x="2575" y="6517100"/>
            <a:ext cx="9144000" cy="340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23"/>
          <p:cNvPicPr preferRelativeResize="0"/>
          <p:nvPr/>
        </p:nvPicPr>
        <p:blipFill rotWithShape="1">
          <a:blip r:embed="rId4">
            <a:alphaModFix/>
          </a:blip>
          <a:srcRect b="0" l="13662" r="13742" t="0"/>
          <a:stretch/>
        </p:blipFill>
        <p:spPr>
          <a:xfrm>
            <a:off x="0" y="42523"/>
            <a:ext cx="1221087" cy="11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3"/>
          <p:cNvSpPr txBox="1"/>
          <p:nvPr/>
        </p:nvSpPr>
        <p:spPr>
          <a:xfrm>
            <a:off x="563700" y="284925"/>
            <a:ext cx="858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300">
                <a:solidFill>
                  <a:schemeClr val="lt1"/>
                </a:solidFill>
              </a:rPr>
              <a:t>Thank you for your attention!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219" name="Google Shape;219;p23"/>
          <p:cNvSpPr txBox="1"/>
          <p:nvPr/>
        </p:nvSpPr>
        <p:spPr>
          <a:xfrm>
            <a:off x="-68350" y="6467150"/>
            <a:ext cx="92238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</a:rPr>
              <a:t>  Cargèse                </a:t>
            </a:r>
            <a:r>
              <a:rPr b="1" lang="it">
                <a:solidFill>
                  <a:srgbClr val="FFFFFF"/>
                </a:solidFill>
              </a:rPr>
              <a:t>                           Alessandra Ambrifi - </a:t>
            </a:r>
            <a:r>
              <a:rPr b="1" lang="it">
                <a:solidFill>
                  <a:srgbClr val="FFFFFF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aambrifi@</a:t>
            </a:r>
            <a:r>
              <a:rPr b="1" lang="it">
                <a:solidFill>
                  <a:srgbClr val="FFFFFF"/>
                </a:solidFill>
              </a:rPr>
              <a:t>iac.es                                                      11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/>
        </p:nvSpPr>
        <p:spPr>
          <a:xfrm>
            <a:off x="-68350" y="631920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-62100" y="5325"/>
            <a:ext cx="9223800" cy="1251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/>
          </a:blip>
          <a:srcRect b="0" l="13662" r="13742" t="0"/>
          <a:stretch/>
        </p:blipFill>
        <p:spPr>
          <a:xfrm>
            <a:off x="0" y="42523"/>
            <a:ext cx="1221087" cy="11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/>
          <p:nvPr/>
        </p:nvSpPr>
        <p:spPr>
          <a:xfrm>
            <a:off x="2575" y="6517100"/>
            <a:ext cx="9144000" cy="340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 txBox="1"/>
          <p:nvPr/>
        </p:nvSpPr>
        <p:spPr>
          <a:xfrm>
            <a:off x="1307700" y="42525"/>
            <a:ext cx="6804600" cy="1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400">
                <a:solidFill>
                  <a:schemeClr val="lt1"/>
                </a:solidFill>
              </a:rPr>
              <a:t>Transient Low Mass X-ray Binaries (LMXBs)</a:t>
            </a:r>
            <a:endParaRPr b="1" sz="3400">
              <a:solidFill>
                <a:schemeClr val="lt1"/>
              </a:solidFill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5249375" y="1605450"/>
            <a:ext cx="3826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/>
              <a:t>What makes a LMXB: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it" sz="2400"/>
              <a:t>black hole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it" sz="2400"/>
              <a:t>low mass star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it" sz="2400"/>
              <a:t>accretion disc</a:t>
            </a:r>
            <a:endParaRPr b="1" sz="2400"/>
          </a:p>
        </p:txBody>
      </p:sp>
      <p:sp>
        <p:nvSpPr>
          <p:cNvPr id="72" name="Google Shape;72;p14"/>
          <p:cNvSpPr txBox="1"/>
          <p:nvPr/>
        </p:nvSpPr>
        <p:spPr>
          <a:xfrm>
            <a:off x="5249375" y="3587025"/>
            <a:ext cx="33399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/>
              <a:t>Phenomenology</a:t>
            </a:r>
            <a:r>
              <a:rPr b="1" lang="it" sz="2400"/>
              <a:t>: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it" sz="2400"/>
              <a:t>accretion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it" sz="2400"/>
              <a:t>X-ray outbursts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it" sz="2400"/>
              <a:t>jets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it" sz="2400"/>
              <a:t>winds</a:t>
            </a:r>
            <a:endParaRPr b="1" sz="2400"/>
          </a:p>
        </p:txBody>
      </p:sp>
      <p:sp>
        <p:nvSpPr>
          <p:cNvPr id="73" name="Google Shape;73;p14"/>
          <p:cNvSpPr/>
          <p:nvPr/>
        </p:nvSpPr>
        <p:spPr>
          <a:xfrm>
            <a:off x="109200" y="1643250"/>
            <a:ext cx="5020200" cy="3975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200" y="2496675"/>
            <a:ext cx="5020200" cy="22687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>
            <a:off x="-68350" y="6467150"/>
            <a:ext cx="92238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</a:rPr>
              <a:t>  Cargèse                </a:t>
            </a:r>
            <a:r>
              <a:rPr b="1" lang="it">
                <a:solidFill>
                  <a:srgbClr val="FFFFFF"/>
                </a:solidFill>
              </a:rPr>
              <a:t>                           Alessandra Ambrifi - </a:t>
            </a:r>
            <a:r>
              <a:rPr b="1" lang="it">
                <a:solidFill>
                  <a:srgbClr val="FFFFFF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aambrifi@</a:t>
            </a:r>
            <a:r>
              <a:rPr b="1" lang="it">
                <a:solidFill>
                  <a:srgbClr val="FFFFFF"/>
                </a:solidFill>
              </a:rPr>
              <a:t>iac.es                                                        2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/>
        </p:nvSpPr>
        <p:spPr>
          <a:xfrm>
            <a:off x="-68350" y="631920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81" name="Google Shape;81;p15"/>
          <p:cNvSpPr/>
          <p:nvPr/>
        </p:nvSpPr>
        <p:spPr>
          <a:xfrm>
            <a:off x="-62100" y="5325"/>
            <a:ext cx="9223800" cy="1251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/>
          </a:blip>
          <a:srcRect b="0" l="13662" r="13742" t="0"/>
          <a:stretch/>
        </p:blipFill>
        <p:spPr>
          <a:xfrm>
            <a:off x="0" y="42523"/>
            <a:ext cx="1221087" cy="11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/>
          <p:nvPr/>
        </p:nvSpPr>
        <p:spPr>
          <a:xfrm>
            <a:off x="2575" y="6517100"/>
            <a:ext cx="9144000" cy="340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/>
          <p:cNvSpPr txBox="1"/>
          <p:nvPr/>
        </p:nvSpPr>
        <p:spPr>
          <a:xfrm>
            <a:off x="517525" y="-23625"/>
            <a:ext cx="8114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chemeClr val="lt1"/>
              </a:solidFill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517525" y="277275"/>
            <a:ext cx="8114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400">
                <a:solidFill>
                  <a:schemeClr val="lt1"/>
                </a:solidFill>
              </a:rPr>
              <a:t>X-Ray States</a:t>
            </a:r>
            <a:endParaRPr b="1" sz="3400">
              <a:solidFill>
                <a:schemeClr val="lt1"/>
              </a:solidFill>
            </a:endParaRPr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575" y="1409625"/>
            <a:ext cx="3512300" cy="221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5">
            <a:alphaModFix/>
          </a:blip>
          <a:srcRect b="0" l="3308" r="14400" t="0"/>
          <a:stretch/>
        </p:blipFill>
        <p:spPr>
          <a:xfrm>
            <a:off x="285575" y="3777325"/>
            <a:ext cx="3512300" cy="23894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3930925" y="1605450"/>
            <a:ext cx="4700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rgbClr val="2E77F7"/>
                </a:solidFill>
              </a:rPr>
              <a:t>Hard state:</a:t>
            </a:r>
            <a:endParaRPr b="1" sz="2400">
              <a:solidFill>
                <a:srgbClr val="2E77F7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it" sz="2400"/>
              <a:t>hard component dominates the X-ray spectrum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it" sz="2400"/>
              <a:t>radio jet</a:t>
            </a:r>
            <a:endParaRPr b="1" sz="2400"/>
          </a:p>
        </p:txBody>
      </p:sp>
      <p:sp>
        <p:nvSpPr>
          <p:cNvPr id="89" name="Google Shape;89;p15"/>
          <p:cNvSpPr txBox="1"/>
          <p:nvPr/>
        </p:nvSpPr>
        <p:spPr>
          <a:xfrm>
            <a:off x="3964225" y="3777325"/>
            <a:ext cx="4634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rgbClr val="FF0000"/>
                </a:solidFill>
              </a:rPr>
              <a:t>Soft</a:t>
            </a:r>
            <a:r>
              <a:rPr b="1" lang="it" sz="2400">
                <a:solidFill>
                  <a:srgbClr val="FF0000"/>
                </a:solidFill>
              </a:rPr>
              <a:t> state:</a:t>
            </a:r>
            <a:endParaRPr b="1" sz="2400">
              <a:solidFill>
                <a:srgbClr val="FF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it" sz="2400"/>
              <a:t>soft component dominates the X-ray spectrum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it" sz="2400"/>
              <a:t>hot winds</a:t>
            </a:r>
            <a:endParaRPr b="1" sz="2400"/>
          </a:p>
        </p:txBody>
      </p:sp>
      <p:sp>
        <p:nvSpPr>
          <p:cNvPr id="90" name="Google Shape;90;p15"/>
          <p:cNvSpPr txBox="1"/>
          <p:nvPr/>
        </p:nvSpPr>
        <p:spPr>
          <a:xfrm>
            <a:off x="3930925" y="3070813"/>
            <a:ext cx="4700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it" sz="2400"/>
              <a:t>cold winds (optical)</a:t>
            </a:r>
            <a:endParaRPr b="1" sz="2400"/>
          </a:p>
        </p:txBody>
      </p:sp>
      <p:sp>
        <p:nvSpPr>
          <p:cNvPr id="91" name="Google Shape;91;p15"/>
          <p:cNvSpPr txBox="1"/>
          <p:nvPr/>
        </p:nvSpPr>
        <p:spPr>
          <a:xfrm>
            <a:off x="3964225" y="5279788"/>
            <a:ext cx="4700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it" sz="2400"/>
              <a:t>cold winds (near-infrared)</a:t>
            </a:r>
            <a:endParaRPr b="1" sz="2400"/>
          </a:p>
        </p:txBody>
      </p:sp>
      <p:sp>
        <p:nvSpPr>
          <p:cNvPr id="92" name="Google Shape;92;p15"/>
          <p:cNvSpPr txBox="1"/>
          <p:nvPr/>
        </p:nvSpPr>
        <p:spPr>
          <a:xfrm>
            <a:off x="-68350" y="6467150"/>
            <a:ext cx="92238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</a:rPr>
              <a:t>  Cargèse                </a:t>
            </a:r>
            <a:r>
              <a:rPr b="1" lang="it">
                <a:solidFill>
                  <a:srgbClr val="FFFFFF"/>
                </a:solidFill>
              </a:rPr>
              <a:t>                           Alessandra Ambrifi - </a:t>
            </a:r>
            <a:r>
              <a:rPr b="1" lang="it">
                <a:solidFill>
                  <a:srgbClr val="FFFFFF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aambrifi@</a:t>
            </a:r>
            <a:r>
              <a:rPr b="1" lang="it">
                <a:solidFill>
                  <a:srgbClr val="FFFFFF"/>
                </a:solidFill>
              </a:rPr>
              <a:t>iac.es                                                        3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/>
          <p:nvPr/>
        </p:nvSpPr>
        <p:spPr>
          <a:xfrm>
            <a:off x="-68350" y="631920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98" name="Google Shape;98;p16"/>
          <p:cNvSpPr/>
          <p:nvPr/>
        </p:nvSpPr>
        <p:spPr>
          <a:xfrm>
            <a:off x="-62100" y="5325"/>
            <a:ext cx="9223800" cy="1251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6"/>
          <p:cNvPicPr preferRelativeResize="0"/>
          <p:nvPr/>
        </p:nvPicPr>
        <p:blipFill rotWithShape="1">
          <a:blip r:embed="rId3">
            <a:alphaModFix/>
          </a:blip>
          <a:srcRect b="0" l="13662" r="13742" t="0"/>
          <a:stretch/>
        </p:blipFill>
        <p:spPr>
          <a:xfrm>
            <a:off x="0" y="42523"/>
            <a:ext cx="1221087" cy="11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/>
          <p:nvPr/>
        </p:nvSpPr>
        <p:spPr>
          <a:xfrm>
            <a:off x="2575" y="6517100"/>
            <a:ext cx="9144000" cy="340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6"/>
          <p:cNvSpPr txBox="1"/>
          <p:nvPr/>
        </p:nvSpPr>
        <p:spPr>
          <a:xfrm>
            <a:off x="877025" y="261825"/>
            <a:ext cx="8087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chemeClr val="lt1"/>
                </a:solidFill>
              </a:rPr>
              <a:t>Importance of S</a:t>
            </a:r>
            <a:r>
              <a:rPr b="1" lang="it" sz="3600">
                <a:solidFill>
                  <a:schemeClr val="lt1"/>
                </a:solidFill>
              </a:rPr>
              <a:t>tudying</a:t>
            </a:r>
            <a:r>
              <a:rPr b="1" lang="it" sz="3600">
                <a:solidFill>
                  <a:schemeClr val="lt1"/>
                </a:solidFill>
              </a:rPr>
              <a:t> Outflows</a:t>
            </a:r>
            <a:endParaRPr b="1" sz="3600">
              <a:solidFill>
                <a:schemeClr val="lt1"/>
              </a:solidFill>
            </a:endParaRPr>
          </a:p>
        </p:txBody>
      </p:sp>
      <p:pic>
        <p:nvPicPr>
          <p:cNvPr id="102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8425" y="4372412"/>
            <a:ext cx="3656047" cy="205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600" y="1889086"/>
            <a:ext cx="3656051" cy="205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/>
          <p:nvPr/>
        </p:nvSpPr>
        <p:spPr>
          <a:xfrm>
            <a:off x="304075" y="1346050"/>
            <a:ext cx="3923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chemeClr val="dk1"/>
                </a:solidFill>
              </a:rPr>
              <a:t>A</a:t>
            </a:r>
            <a:r>
              <a:rPr b="1" lang="it" sz="2400">
                <a:solidFill>
                  <a:schemeClr val="dk1"/>
                </a:solidFill>
              </a:rPr>
              <a:t>ccretion</a:t>
            </a:r>
            <a:endParaRPr/>
          </a:p>
        </p:txBody>
      </p:sp>
      <p:sp>
        <p:nvSpPr>
          <p:cNvPr id="105" name="Google Shape;105;p16"/>
          <p:cNvSpPr txBox="1"/>
          <p:nvPr/>
        </p:nvSpPr>
        <p:spPr>
          <a:xfrm>
            <a:off x="1344450" y="3906600"/>
            <a:ext cx="197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chemeClr val="dk1"/>
                </a:solidFill>
              </a:rPr>
              <a:t>Feedback</a:t>
            </a:r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58425" y="1887558"/>
            <a:ext cx="3656049" cy="205650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 txBox="1"/>
          <p:nvPr/>
        </p:nvSpPr>
        <p:spPr>
          <a:xfrm>
            <a:off x="5171650" y="1346050"/>
            <a:ext cx="3429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chemeClr val="dk1"/>
                </a:solidFill>
              </a:rPr>
              <a:t>Evolution of binaries</a:t>
            </a:r>
            <a:endParaRPr/>
          </a:p>
        </p:txBody>
      </p:sp>
      <p:sp>
        <p:nvSpPr>
          <p:cNvPr id="108" name="Google Shape;108;p16"/>
          <p:cNvSpPr/>
          <p:nvPr/>
        </p:nvSpPr>
        <p:spPr>
          <a:xfrm>
            <a:off x="437575" y="4373138"/>
            <a:ext cx="3656100" cy="205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7950" y="4405351"/>
            <a:ext cx="1975350" cy="198907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/>
        </p:nvSpPr>
        <p:spPr>
          <a:xfrm>
            <a:off x="5058425" y="3906600"/>
            <a:ext cx="3725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chemeClr val="dk1"/>
                </a:solidFill>
              </a:rPr>
              <a:t>Connection with AGN</a:t>
            </a:r>
            <a:endParaRPr/>
          </a:p>
        </p:txBody>
      </p:sp>
      <p:sp>
        <p:nvSpPr>
          <p:cNvPr id="111" name="Google Shape;111;p16"/>
          <p:cNvSpPr txBox="1"/>
          <p:nvPr/>
        </p:nvSpPr>
        <p:spPr>
          <a:xfrm>
            <a:off x="-68350" y="6467150"/>
            <a:ext cx="92238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</a:rPr>
              <a:t>  Cargèse                </a:t>
            </a:r>
            <a:r>
              <a:rPr b="1" lang="it">
                <a:solidFill>
                  <a:srgbClr val="FFFFFF"/>
                </a:solidFill>
              </a:rPr>
              <a:t>                           Alessandra Ambrifi - </a:t>
            </a:r>
            <a:r>
              <a:rPr b="1" lang="it">
                <a:solidFill>
                  <a:srgbClr val="FFFFFF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aambrifi@</a:t>
            </a:r>
            <a:r>
              <a:rPr b="1" lang="it">
                <a:solidFill>
                  <a:srgbClr val="FFFFFF"/>
                </a:solidFill>
              </a:rPr>
              <a:t>iac.es                                                        4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/>
          <p:nvPr/>
        </p:nvSpPr>
        <p:spPr>
          <a:xfrm>
            <a:off x="-68350" y="631920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117" name="Google Shape;117;p17"/>
          <p:cNvSpPr/>
          <p:nvPr/>
        </p:nvSpPr>
        <p:spPr>
          <a:xfrm>
            <a:off x="-62100" y="5325"/>
            <a:ext cx="9223800" cy="1251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 rotWithShape="1">
          <a:blip r:embed="rId3">
            <a:alphaModFix/>
          </a:blip>
          <a:srcRect b="0" l="13662" r="13742" t="0"/>
          <a:stretch/>
        </p:blipFill>
        <p:spPr>
          <a:xfrm>
            <a:off x="0" y="42523"/>
            <a:ext cx="1221087" cy="11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/>
          <p:nvPr/>
        </p:nvSpPr>
        <p:spPr>
          <a:xfrm>
            <a:off x="2575" y="6517100"/>
            <a:ext cx="9144000" cy="340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7"/>
          <p:cNvSpPr txBox="1"/>
          <p:nvPr/>
        </p:nvSpPr>
        <p:spPr>
          <a:xfrm>
            <a:off x="277800" y="261825"/>
            <a:ext cx="8944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chemeClr val="lt1"/>
                </a:solidFill>
              </a:rPr>
              <a:t>GX 339-4</a:t>
            </a:r>
            <a:endParaRPr b="1" sz="3600">
              <a:solidFill>
                <a:schemeClr val="lt1"/>
              </a:solidFill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5062925" y="1789750"/>
            <a:ext cx="3994800" cy="43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it" sz="2400">
                <a:solidFill>
                  <a:schemeClr val="dk1"/>
                </a:solidFill>
              </a:rPr>
              <a:t>Low to intermediate inclination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b="1" lang="it" sz="2400">
                <a:solidFill>
                  <a:schemeClr val="dk1"/>
                </a:solidFill>
              </a:rPr>
              <a:t>P = 1.76 days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it" sz="2400"/>
              <a:t>2.3 M</a:t>
            </a:r>
            <a:r>
              <a:rPr b="1" lang="it" sz="1500">
                <a:solidFill>
                  <a:schemeClr val="dk1"/>
                </a:solidFill>
              </a:rPr>
              <a:t>☉</a:t>
            </a:r>
            <a:r>
              <a:rPr b="1" lang="it" sz="2400">
                <a:solidFill>
                  <a:schemeClr val="dk1"/>
                </a:solidFill>
              </a:rPr>
              <a:t> </a:t>
            </a:r>
            <a:r>
              <a:rPr b="1" lang="it" sz="2400"/>
              <a:t>&lt; M</a:t>
            </a:r>
            <a:r>
              <a:rPr b="1" baseline="-25000" lang="it" sz="2400"/>
              <a:t>BH</a:t>
            </a:r>
            <a:r>
              <a:rPr b="1" lang="it" sz="2400"/>
              <a:t>&lt; 9.5 M</a:t>
            </a:r>
            <a:r>
              <a:rPr b="1" lang="it" sz="1500">
                <a:solidFill>
                  <a:schemeClr val="dk1"/>
                </a:solidFill>
              </a:rPr>
              <a:t>☉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it" sz="2400"/>
              <a:t>K type companion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/>
              <a:t>      (Heida et al. 2017)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it" sz="2400"/>
              <a:t>Jet </a:t>
            </a:r>
            <a:r>
              <a:rPr lang="it" sz="2200">
                <a:solidFill>
                  <a:schemeClr val="dk1"/>
                </a:solidFill>
              </a:rPr>
              <a:t>(e.g. Fender, Belloni, Gallo 2004)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it" sz="2400"/>
              <a:t>What about winds</a:t>
            </a:r>
            <a:r>
              <a:rPr b="1" lang="it" sz="2400"/>
              <a:t> ?</a:t>
            </a:r>
            <a:endParaRPr b="1" sz="2400"/>
          </a:p>
        </p:txBody>
      </p:sp>
      <p:sp>
        <p:nvSpPr>
          <p:cNvPr id="122" name="Google Shape;122;p17"/>
          <p:cNvSpPr txBox="1"/>
          <p:nvPr/>
        </p:nvSpPr>
        <p:spPr>
          <a:xfrm>
            <a:off x="-68350" y="6467150"/>
            <a:ext cx="92238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</a:rPr>
              <a:t>  Cargèse                </a:t>
            </a:r>
            <a:r>
              <a:rPr b="1" lang="it">
                <a:solidFill>
                  <a:srgbClr val="FFFFFF"/>
                </a:solidFill>
              </a:rPr>
              <a:t>                           Alessandra Ambrifi - </a:t>
            </a:r>
            <a:r>
              <a:rPr b="1" lang="it">
                <a:solidFill>
                  <a:srgbClr val="FFFFFF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aambrifi@</a:t>
            </a:r>
            <a:r>
              <a:rPr b="1" lang="it">
                <a:solidFill>
                  <a:srgbClr val="FFFFFF"/>
                </a:solidFill>
              </a:rPr>
              <a:t>iac.es                                                        5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5">
            <a:alphaModFix/>
          </a:blip>
          <a:srcRect b="0" l="10966" r="5824" t="0"/>
          <a:stretch/>
        </p:blipFill>
        <p:spPr>
          <a:xfrm>
            <a:off x="155510" y="1995600"/>
            <a:ext cx="4907418" cy="33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501" y="4671525"/>
            <a:ext cx="646150" cy="6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/>
          <p:nvPr/>
        </p:nvSpPr>
        <p:spPr>
          <a:xfrm>
            <a:off x="-68350" y="631920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130" name="Google Shape;130;p18"/>
          <p:cNvSpPr/>
          <p:nvPr/>
        </p:nvSpPr>
        <p:spPr>
          <a:xfrm>
            <a:off x="-62100" y="5325"/>
            <a:ext cx="9223800" cy="1251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18"/>
          <p:cNvPicPr preferRelativeResize="0"/>
          <p:nvPr/>
        </p:nvPicPr>
        <p:blipFill rotWithShape="1">
          <a:blip r:embed="rId3">
            <a:alphaModFix/>
          </a:blip>
          <a:srcRect b="0" l="13662" r="13742" t="0"/>
          <a:stretch/>
        </p:blipFill>
        <p:spPr>
          <a:xfrm>
            <a:off x="0" y="42523"/>
            <a:ext cx="1221087" cy="11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/>
          <p:nvPr/>
        </p:nvSpPr>
        <p:spPr>
          <a:xfrm>
            <a:off x="2575" y="6517100"/>
            <a:ext cx="9144000" cy="340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8"/>
          <p:cNvSpPr txBox="1"/>
          <p:nvPr/>
        </p:nvSpPr>
        <p:spPr>
          <a:xfrm>
            <a:off x="563700" y="284925"/>
            <a:ext cx="858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300">
                <a:solidFill>
                  <a:srgbClr val="FF0000"/>
                </a:solidFill>
              </a:rPr>
              <a:t>Soft-State</a:t>
            </a:r>
            <a:r>
              <a:rPr b="1" lang="it" sz="3300">
                <a:solidFill>
                  <a:schemeClr val="lt1"/>
                </a:solidFill>
              </a:rPr>
              <a:t> Optical and NIR Spectrum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34" name="Google Shape;13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1363" y="1257225"/>
            <a:ext cx="6524581" cy="520992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 txBox="1"/>
          <p:nvPr/>
        </p:nvSpPr>
        <p:spPr>
          <a:xfrm>
            <a:off x="-68350" y="6467150"/>
            <a:ext cx="92238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</a:rPr>
              <a:t>  Cargèse                </a:t>
            </a:r>
            <a:r>
              <a:rPr b="1" lang="it">
                <a:solidFill>
                  <a:srgbClr val="FFFFFF"/>
                </a:solidFill>
              </a:rPr>
              <a:t>                           Alessandra Ambrifi - </a:t>
            </a:r>
            <a:r>
              <a:rPr b="1" lang="it">
                <a:solidFill>
                  <a:srgbClr val="FFFFFF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aambrifi@</a:t>
            </a:r>
            <a:r>
              <a:rPr b="1" lang="it">
                <a:solidFill>
                  <a:srgbClr val="FFFFFF"/>
                </a:solidFill>
              </a:rPr>
              <a:t>iac.es                                                        6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/>
          <p:nvPr/>
        </p:nvSpPr>
        <p:spPr>
          <a:xfrm>
            <a:off x="-68350" y="631920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141" name="Google Shape;141;p19"/>
          <p:cNvSpPr/>
          <p:nvPr/>
        </p:nvSpPr>
        <p:spPr>
          <a:xfrm>
            <a:off x="-62100" y="5325"/>
            <a:ext cx="9223800" cy="1251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19"/>
          <p:cNvPicPr preferRelativeResize="0"/>
          <p:nvPr/>
        </p:nvPicPr>
        <p:blipFill rotWithShape="1">
          <a:blip r:embed="rId3">
            <a:alphaModFix/>
          </a:blip>
          <a:srcRect b="0" l="13662" r="13742" t="0"/>
          <a:stretch/>
        </p:blipFill>
        <p:spPr>
          <a:xfrm>
            <a:off x="0" y="42523"/>
            <a:ext cx="1221087" cy="11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/>
          <p:nvPr/>
        </p:nvSpPr>
        <p:spPr>
          <a:xfrm>
            <a:off x="2575" y="6517100"/>
            <a:ext cx="9144000" cy="340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9"/>
          <p:cNvSpPr txBox="1"/>
          <p:nvPr/>
        </p:nvSpPr>
        <p:spPr>
          <a:xfrm>
            <a:off x="914450" y="284925"/>
            <a:ext cx="8161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300">
                <a:solidFill>
                  <a:srgbClr val="4387FF"/>
                </a:solidFill>
              </a:rPr>
              <a:t>Hard</a:t>
            </a:r>
            <a:r>
              <a:rPr b="1" lang="it" sz="3300">
                <a:solidFill>
                  <a:srgbClr val="4387FF"/>
                </a:solidFill>
              </a:rPr>
              <a:t>-State</a:t>
            </a:r>
            <a:r>
              <a:rPr b="1" lang="it" sz="3300">
                <a:solidFill>
                  <a:schemeClr val="lt1"/>
                </a:solidFill>
              </a:rPr>
              <a:t> Optical and NIR Spectrum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45" name="Google Shape;14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8600" y="1279993"/>
            <a:ext cx="6530099" cy="521433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 txBox="1"/>
          <p:nvPr/>
        </p:nvSpPr>
        <p:spPr>
          <a:xfrm>
            <a:off x="-68350" y="6467150"/>
            <a:ext cx="92238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</a:rPr>
              <a:t>  Cargèse                </a:t>
            </a:r>
            <a:r>
              <a:rPr b="1" lang="it">
                <a:solidFill>
                  <a:srgbClr val="FFFFFF"/>
                </a:solidFill>
              </a:rPr>
              <a:t>                           Alessandra Ambrifi - </a:t>
            </a:r>
            <a:r>
              <a:rPr b="1" lang="it">
                <a:solidFill>
                  <a:srgbClr val="FFFFFF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aambrifi@</a:t>
            </a:r>
            <a:r>
              <a:rPr b="1" lang="it">
                <a:solidFill>
                  <a:srgbClr val="FFFFFF"/>
                </a:solidFill>
              </a:rPr>
              <a:t>iac.es                                                        7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/>
          <p:nvPr/>
        </p:nvSpPr>
        <p:spPr>
          <a:xfrm>
            <a:off x="-68350" y="631920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152" name="Google Shape;152;p20"/>
          <p:cNvSpPr/>
          <p:nvPr/>
        </p:nvSpPr>
        <p:spPr>
          <a:xfrm>
            <a:off x="-62100" y="5325"/>
            <a:ext cx="9223800" cy="1251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0"/>
          <p:cNvPicPr preferRelativeResize="0"/>
          <p:nvPr/>
        </p:nvPicPr>
        <p:blipFill rotWithShape="1">
          <a:blip r:embed="rId3">
            <a:alphaModFix/>
          </a:blip>
          <a:srcRect b="0" l="13662" r="13742" t="0"/>
          <a:stretch/>
        </p:blipFill>
        <p:spPr>
          <a:xfrm>
            <a:off x="0" y="42523"/>
            <a:ext cx="1221087" cy="11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/>
          <p:cNvSpPr/>
          <p:nvPr/>
        </p:nvSpPr>
        <p:spPr>
          <a:xfrm>
            <a:off x="2575" y="6517100"/>
            <a:ext cx="9144000" cy="340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0"/>
          <p:cNvSpPr txBox="1"/>
          <p:nvPr/>
        </p:nvSpPr>
        <p:spPr>
          <a:xfrm>
            <a:off x="563700" y="284925"/>
            <a:ext cx="858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300">
                <a:solidFill>
                  <a:schemeClr val="lt1"/>
                </a:solidFill>
              </a:rPr>
              <a:t>Expected Line Profiles and…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56" name="Google Shape;156;p20"/>
          <p:cNvPicPr preferRelativeResize="0"/>
          <p:nvPr/>
        </p:nvPicPr>
        <p:blipFill rotWithShape="1">
          <a:blip r:embed="rId4">
            <a:alphaModFix/>
          </a:blip>
          <a:srcRect b="59576" l="9806" r="-2933" t="0"/>
          <a:stretch/>
        </p:blipFill>
        <p:spPr>
          <a:xfrm>
            <a:off x="4548097" y="1671813"/>
            <a:ext cx="3992795" cy="1966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4">
            <a:alphaModFix/>
          </a:blip>
          <a:srcRect b="-5" l="9806" r="-2933" t="45114"/>
          <a:stretch/>
        </p:blipFill>
        <p:spPr>
          <a:xfrm>
            <a:off x="4761800" y="3566405"/>
            <a:ext cx="3992795" cy="26707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Google Shape;158;p20"/>
          <p:cNvCxnSpPr/>
          <p:nvPr/>
        </p:nvCxnSpPr>
        <p:spPr>
          <a:xfrm flipH="1">
            <a:off x="4423837" y="3222241"/>
            <a:ext cx="581100" cy="431700"/>
          </a:xfrm>
          <a:prstGeom prst="curvedConnector3">
            <a:avLst>
              <a:gd fmla="val 93144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159" name="Google Shape;159;p20"/>
          <p:cNvCxnSpPr/>
          <p:nvPr/>
        </p:nvCxnSpPr>
        <p:spPr>
          <a:xfrm>
            <a:off x="7919191" y="2791444"/>
            <a:ext cx="525000" cy="510600"/>
          </a:xfrm>
          <a:prstGeom prst="curvedConnector3">
            <a:avLst>
              <a:gd fmla="val 96254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60" name="Google Shape;160;p20"/>
          <p:cNvSpPr txBox="1"/>
          <p:nvPr/>
        </p:nvSpPr>
        <p:spPr>
          <a:xfrm>
            <a:off x="3931625" y="3421512"/>
            <a:ext cx="19776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1"/>
                </a:solidFill>
              </a:rPr>
              <a:t>Accretion disc</a:t>
            </a:r>
            <a:endParaRPr b="1" sz="1800"/>
          </a:p>
        </p:txBody>
      </p:sp>
      <p:sp>
        <p:nvSpPr>
          <p:cNvPr id="161" name="Google Shape;161;p20"/>
          <p:cNvSpPr txBox="1"/>
          <p:nvPr/>
        </p:nvSpPr>
        <p:spPr>
          <a:xfrm>
            <a:off x="7705750" y="3230237"/>
            <a:ext cx="1522500" cy="8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1"/>
                </a:solidFill>
              </a:rPr>
              <a:t>Low mass 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1"/>
                </a:solidFill>
              </a:rPr>
              <a:t>star</a:t>
            </a:r>
            <a:endParaRPr b="1" sz="1800"/>
          </a:p>
        </p:txBody>
      </p:sp>
      <p:sp>
        <p:nvSpPr>
          <p:cNvPr id="162" name="Google Shape;162;p20"/>
          <p:cNvSpPr txBox="1"/>
          <p:nvPr/>
        </p:nvSpPr>
        <p:spPr>
          <a:xfrm>
            <a:off x="4129650" y="1379825"/>
            <a:ext cx="48297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1"/>
                </a:solidFill>
              </a:rPr>
              <a:t>Typical accretion disc emission line profile</a:t>
            </a:r>
            <a:endParaRPr b="1" sz="1800"/>
          </a:p>
        </p:txBody>
      </p:sp>
      <p:pic>
        <p:nvPicPr>
          <p:cNvPr id="163" name="Google Shape;16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450" y="3141850"/>
            <a:ext cx="3685426" cy="309527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/>
          <p:cNvSpPr txBox="1"/>
          <p:nvPr/>
        </p:nvSpPr>
        <p:spPr>
          <a:xfrm>
            <a:off x="-68350" y="6467150"/>
            <a:ext cx="92238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</a:rPr>
              <a:t>  Cargèse                </a:t>
            </a:r>
            <a:r>
              <a:rPr b="1" lang="it">
                <a:solidFill>
                  <a:srgbClr val="FFFFFF"/>
                </a:solidFill>
              </a:rPr>
              <a:t>                           Alessandra Ambrifi - </a:t>
            </a:r>
            <a:r>
              <a:rPr b="1" lang="it">
                <a:solidFill>
                  <a:srgbClr val="FFFFFF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aambrifi@</a:t>
            </a:r>
            <a:r>
              <a:rPr b="1" lang="it">
                <a:solidFill>
                  <a:srgbClr val="FFFFFF"/>
                </a:solidFill>
              </a:rPr>
              <a:t>iac.es                                                        8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65" name="Google Shape;165;p20"/>
          <p:cNvSpPr txBox="1"/>
          <p:nvPr/>
        </p:nvSpPr>
        <p:spPr>
          <a:xfrm>
            <a:off x="7705750" y="5877200"/>
            <a:ext cx="13584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</a:rPr>
              <a:t>Horne &amp; Marsh, 1986</a:t>
            </a:r>
            <a:endParaRPr sz="1600"/>
          </a:p>
        </p:txBody>
      </p:sp>
      <p:sp>
        <p:nvSpPr>
          <p:cNvPr id="166" name="Google Shape;166;p20"/>
          <p:cNvSpPr/>
          <p:nvPr/>
        </p:nvSpPr>
        <p:spPr>
          <a:xfrm>
            <a:off x="3291850" y="3318950"/>
            <a:ext cx="399600" cy="106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1"/>
          <p:cNvSpPr txBox="1"/>
          <p:nvPr/>
        </p:nvSpPr>
        <p:spPr>
          <a:xfrm>
            <a:off x="-68350" y="631920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lt1"/>
              </a:solidFill>
            </a:endParaRPr>
          </a:p>
        </p:txBody>
      </p:sp>
      <p:sp>
        <p:nvSpPr>
          <p:cNvPr id="172" name="Google Shape;172;p21"/>
          <p:cNvSpPr/>
          <p:nvPr/>
        </p:nvSpPr>
        <p:spPr>
          <a:xfrm>
            <a:off x="-62100" y="5325"/>
            <a:ext cx="9223800" cy="1251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1"/>
          <p:cNvPicPr preferRelativeResize="0"/>
          <p:nvPr/>
        </p:nvPicPr>
        <p:blipFill rotWithShape="1">
          <a:blip r:embed="rId3">
            <a:alphaModFix/>
          </a:blip>
          <a:srcRect b="0" l="13662" r="13742" t="0"/>
          <a:stretch/>
        </p:blipFill>
        <p:spPr>
          <a:xfrm>
            <a:off x="0" y="42523"/>
            <a:ext cx="1221087" cy="11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1"/>
          <p:cNvSpPr/>
          <p:nvPr/>
        </p:nvSpPr>
        <p:spPr>
          <a:xfrm>
            <a:off x="2575" y="6517100"/>
            <a:ext cx="9144000" cy="340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1"/>
          <p:cNvSpPr txBox="1"/>
          <p:nvPr/>
        </p:nvSpPr>
        <p:spPr>
          <a:xfrm>
            <a:off x="563700" y="284925"/>
            <a:ext cx="858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300">
                <a:solidFill>
                  <a:schemeClr val="lt1"/>
                </a:solidFill>
              </a:rPr>
              <a:t>…</a:t>
            </a:r>
            <a:r>
              <a:rPr b="1" lang="it" sz="3300">
                <a:solidFill>
                  <a:schemeClr val="lt1"/>
                </a:solidFill>
              </a:rPr>
              <a:t>Potential Outflow Signatures!</a:t>
            </a:r>
            <a:endParaRPr b="1" sz="3300">
              <a:solidFill>
                <a:schemeClr val="lt1"/>
              </a:solidFill>
            </a:endParaRPr>
          </a:p>
        </p:txBody>
      </p:sp>
      <p:pic>
        <p:nvPicPr>
          <p:cNvPr id="176" name="Google Shape;17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4192" y="2173912"/>
            <a:ext cx="4419444" cy="358614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1"/>
          <p:cNvSpPr/>
          <p:nvPr/>
        </p:nvSpPr>
        <p:spPr>
          <a:xfrm>
            <a:off x="4123936" y="4375983"/>
            <a:ext cx="2209800" cy="601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1"/>
          <p:cNvSpPr/>
          <p:nvPr/>
        </p:nvSpPr>
        <p:spPr>
          <a:xfrm>
            <a:off x="4064192" y="5150570"/>
            <a:ext cx="2209800" cy="601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1"/>
          <p:cNvSpPr/>
          <p:nvPr/>
        </p:nvSpPr>
        <p:spPr>
          <a:xfrm>
            <a:off x="3265676" y="2923688"/>
            <a:ext cx="2209800" cy="601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1"/>
          <p:cNvSpPr/>
          <p:nvPr/>
        </p:nvSpPr>
        <p:spPr>
          <a:xfrm>
            <a:off x="7186895" y="5513403"/>
            <a:ext cx="1296900" cy="371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1"/>
          <p:cNvSpPr txBox="1"/>
          <p:nvPr/>
        </p:nvSpPr>
        <p:spPr>
          <a:xfrm>
            <a:off x="4602548" y="4169683"/>
            <a:ext cx="15045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1"/>
                </a:solidFill>
              </a:rPr>
              <a:t>Scattering</a:t>
            </a:r>
            <a:endParaRPr b="1" sz="1800"/>
          </a:p>
        </p:txBody>
      </p:sp>
      <p:sp>
        <p:nvSpPr>
          <p:cNvPr id="182" name="Google Shape;182;p21"/>
          <p:cNvSpPr txBox="1"/>
          <p:nvPr/>
        </p:nvSpPr>
        <p:spPr>
          <a:xfrm>
            <a:off x="4529195" y="5306170"/>
            <a:ext cx="16512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1"/>
                </a:solidFill>
              </a:rPr>
              <a:t> </a:t>
            </a:r>
            <a:r>
              <a:rPr b="1" lang="it" sz="1800">
                <a:solidFill>
                  <a:schemeClr val="dk1"/>
                </a:solidFill>
              </a:rPr>
              <a:t>Absorption</a:t>
            </a:r>
            <a:endParaRPr b="1" sz="1800"/>
          </a:p>
        </p:txBody>
      </p:sp>
      <p:pic>
        <p:nvPicPr>
          <p:cNvPr id="183" name="Google Shape;183;p21"/>
          <p:cNvPicPr preferRelativeResize="0"/>
          <p:nvPr/>
        </p:nvPicPr>
        <p:blipFill rotWithShape="1">
          <a:blip r:embed="rId5">
            <a:alphaModFix/>
          </a:blip>
          <a:srcRect b="28429" l="16344" r="40620" t="21253"/>
          <a:stretch/>
        </p:blipFill>
        <p:spPr>
          <a:xfrm>
            <a:off x="4254043" y="2614172"/>
            <a:ext cx="457235" cy="53574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1"/>
          <p:cNvSpPr/>
          <p:nvPr/>
        </p:nvSpPr>
        <p:spPr>
          <a:xfrm>
            <a:off x="7614933" y="5557849"/>
            <a:ext cx="1114200" cy="371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100" y="2722950"/>
            <a:ext cx="3764697" cy="316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 txBox="1"/>
          <p:nvPr/>
        </p:nvSpPr>
        <p:spPr>
          <a:xfrm>
            <a:off x="-68350" y="6467150"/>
            <a:ext cx="92238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lt1"/>
                </a:solidFill>
              </a:rPr>
              <a:t>  Cargèse                </a:t>
            </a:r>
            <a:r>
              <a:rPr b="1" lang="it">
                <a:solidFill>
                  <a:srgbClr val="FFFFFF"/>
                </a:solidFill>
              </a:rPr>
              <a:t>                           Alessandra Ambrifi - </a:t>
            </a:r>
            <a:r>
              <a:rPr b="1" lang="it">
                <a:solidFill>
                  <a:srgbClr val="FFFFFF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aambrifi@</a:t>
            </a:r>
            <a:r>
              <a:rPr b="1" lang="it">
                <a:solidFill>
                  <a:srgbClr val="FFFFFF"/>
                </a:solidFill>
              </a:rPr>
              <a:t>iac.es                                                        9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4602548" y="4696221"/>
            <a:ext cx="15045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1"/>
                </a:solidFill>
              </a:rPr>
              <a:t>Emission</a:t>
            </a:r>
            <a:endParaRPr b="1" sz="1800"/>
          </a:p>
        </p:txBody>
      </p:sp>
      <p:sp>
        <p:nvSpPr>
          <p:cNvPr id="188" name="Google Shape;188;p21"/>
          <p:cNvSpPr txBox="1"/>
          <p:nvPr/>
        </p:nvSpPr>
        <p:spPr>
          <a:xfrm>
            <a:off x="7424450" y="5819275"/>
            <a:ext cx="16512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</a:rPr>
              <a:t>Matthews, 2017</a:t>
            </a:r>
            <a:endParaRPr sz="1600"/>
          </a:p>
        </p:txBody>
      </p:sp>
      <p:sp>
        <p:nvSpPr>
          <p:cNvPr id="189" name="Google Shape;189;p21"/>
          <p:cNvSpPr txBox="1"/>
          <p:nvPr/>
        </p:nvSpPr>
        <p:spPr>
          <a:xfrm>
            <a:off x="5145575" y="1385175"/>
            <a:ext cx="38694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chemeClr val="dk1"/>
                </a:solidFill>
              </a:rPr>
              <a:t>Line showing outflow signature</a:t>
            </a:r>
            <a:endParaRPr b="1"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