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500" r:id="rId4"/>
    <p:sldId id="497" r:id="rId5"/>
    <p:sldId id="263" r:id="rId6"/>
    <p:sldId id="260" r:id="rId7"/>
    <p:sldId id="262" r:id="rId8"/>
    <p:sldId id="265" r:id="rId9"/>
    <p:sldId id="498" r:id="rId10"/>
    <p:sldId id="49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atriz jurado" initials="bj" lastIdx="0" clrIdx="0">
    <p:extLst>
      <p:ext uri="{19B8F6BF-5375-455C-9EA6-DF929625EA0E}">
        <p15:presenceInfo xmlns:p15="http://schemas.microsoft.com/office/powerpoint/2012/main" userId="S-1-5-21-1707044366-884229614-1916815836-18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3883" autoAdjust="0"/>
  </p:normalViewPr>
  <p:slideViewPr>
    <p:cSldViewPr snapToGrid="0">
      <p:cViewPr varScale="1">
        <p:scale>
          <a:sx n="60" d="100"/>
          <a:sy n="60" d="100"/>
        </p:scale>
        <p:origin x="56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397BA-81DC-4916-AA99-65A9387D455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412E9-1DBC-4316-B7E1-7127339BB7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949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2412E9-1DBC-4316-B7E1-7127339BB7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538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F30132-8303-4732-9A78-0702A7AB55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03D96-93A7-4DE9-AA3B-CC905F145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9A6DB60-AFE6-40AA-90A9-49DE464DF3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7F4D78-554C-490A-9671-1A381B4CB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D50380-6472-47AF-A471-C34851C21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633E5F-D7CF-4722-BE1A-54907B7C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05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BD821-2FEC-4ACB-B054-B006AFCEE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B408F50-30F6-4F0C-BEA7-CAB1BEF847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2D162-B60B-4C85-9ED4-EBEC44055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48F45A-3B4F-4519-A7DF-0D931246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5AED58-CC0E-4C81-B5B2-FC011A519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43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6DA0185-0240-4F01-85C0-C141FD2F7F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6DCAD6F-E473-47FA-ADB0-41BDD3A3E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7DD376-9975-467B-BD16-F9D30497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2E06CB-FBC8-41BD-82AA-DCB3D6C1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B2BE9-1AD4-44EF-AE17-FF980811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4884EF-BCFF-43E2-875A-0B77DA0AD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0D82FA-7E58-42BF-9544-D164CD53E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D600F4-BD73-4017-8C30-67C224130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A91C2B-2D2E-49C2-A0C6-70A7E89C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3D0794-E802-405C-AAB7-976A5FDA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67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4C6221-B80E-4079-B615-2A7287C21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02B865-8901-45FA-8948-F92F3B67E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D677CE-D892-420A-953C-2C4082D5A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446B57-2369-4B3B-AD3F-8BE312BE0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EA81F2-896D-4D44-B4ED-AC4A66426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99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925A24-11C2-4330-B827-533A72134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7C7C23-FF3F-41AC-90DF-B731243107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C0CD27-0392-4A30-A3D5-C614129A3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BB36B5-BE0C-4856-8CB2-AE29A550F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BADEA3-1150-40D7-844F-D4768DEDB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D52D45-0799-42A4-8EBF-D76F94E83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42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9E528A-D4CA-4379-A6A4-BE4294236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11DCC4-FEE9-4163-85BB-C85E46F0B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AA7B5A9-8983-4FCC-B5D1-0522D03E7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B08E8F7-BFDF-4B6C-86F6-2CEA784342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E37A747-86CF-467A-99F3-3F0E17F68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229D16C-965F-462E-A38B-F66685577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356ADEC-29AB-429D-A9F8-0196FF1E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8E6326-5F86-4824-9E9B-5CE7287C7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41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05F696-2455-4036-B613-07D401197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75A8B57-1BB3-4991-9770-3F5A78622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08C5587-AAB6-4B41-9697-FF4FECE56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DCE02C2-E179-4663-9BE9-DC933D18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29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5AB65CD-915F-4A62-8579-57611D15C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7CBDB45-07A1-4B38-A67E-D5575E34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C8A811-2844-4C3F-A84A-1A82B625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05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4D3286-C103-46DE-9E73-629A93BEF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D5C65A-D3FF-471C-A521-7E56735A5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D777CA-01EA-4431-BFB4-461FE8F49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D13B8E0-0168-4596-A10B-832C9ED31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3289D3-0E60-45AD-893E-2FB946BB7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47521F-5B01-4F25-8A18-F4DF31D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046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D19126-5B58-4A72-BCFE-7DD6958B4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2DE08B3-8537-4EF3-9115-ADD6724C3B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E0A3F-51F8-4F87-960B-F0DA7A9F1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F35358-963C-44E2-AFA7-F2218D5C8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7CFAA7-D0C5-419F-AAAF-89424251F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606B5F-57CB-4CEB-85A9-EFC91DF7D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85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3406092-8F4A-42C4-87E3-1946DF96E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11F9D1-E94F-449E-8129-E78B60076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CBEDAB-9621-4BCE-929E-96C5D731AB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1EA1A-9605-457C-AF8E-AAA0DA85D01F}" type="datetimeFigureOut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83AD90-D943-4D6D-BB24-6A0415874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FB1809-0F6F-4DA3-A8D2-7359E5C81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9A09D-01A1-4E2C-A251-F8E4500BBC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98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2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98229-4225-41D3-AD2F-257205FEAF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92149" y="252952"/>
            <a:ext cx="12195313" cy="2387600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+mn-lt"/>
              </a:rPr>
              <a:t>19-80 Collaboration</a:t>
            </a:r>
            <a:br>
              <a:rPr lang="en-US" sz="4800" b="1" dirty="0">
                <a:latin typeface="+mn-lt"/>
              </a:rPr>
            </a:br>
            <a:r>
              <a:rPr lang="en-US" sz="4800" b="1" dirty="0">
                <a:latin typeface="+mn-lt"/>
              </a:rPr>
              <a:t>Nuclear Fission: high-precision experiments for high predictive modelling</a:t>
            </a:r>
            <a:endParaRPr lang="fr-FR" sz="4800" b="1" dirty="0">
              <a:latin typeface="+mn-lt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2489E7-25D1-48B9-8192-54CBAFE26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92149" y="2938588"/>
            <a:ext cx="12376297" cy="321989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CC99"/>
                </a:solidFill>
              </a:rPr>
              <a:t>CNRS-IN2P3 Spokesperson: </a:t>
            </a:r>
            <a:r>
              <a:rPr lang="en-US" sz="2800" u="sng" dirty="0"/>
              <a:t>Beatriz Jurado, </a:t>
            </a:r>
            <a:r>
              <a:rPr lang="en-US" sz="2800" dirty="0">
                <a:solidFill>
                  <a:srgbClr val="00CC99"/>
                </a:solidFill>
              </a:rPr>
              <a:t>GSI Spokesperson: </a:t>
            </a:r>
            <a:r>
              <a:rPr lang="en-US" sz="2800" u="sng" dirty="0"/>
              <a:t>Aleksandra </a:t>
            </a:r>
            <a:r>
              <a:rPr lang="en-US" sz="2800" u="sng" dirty="0" err="1"/>
              <a:t>Kelic</a:t>
            </a:r>
            <a:endParaRPr lang="en-US" sz="2800" u="sng" dirty="0"/>
          </a:p>
          <a:p>
            <a:r>
              <a:rPr lang="en-US" sz="2800" dirty="0"/>
              <a:t>B. Jurado, </a:t>
            </a:r>
            <a:r>
              <a:rPr lang="en-US" sz="2800" b="1" dirty="0">
                <a:solidFill>
                  <a:srgbClr val="FF0000"/>
                </a:solidFill>
              </a:rPr>
              <a:t>J. Michaud, </a:t>
            </a:r>
            <a:r>
              <a:rPr lang="en-US" sz="2800" dirty="0"/>
              <a:t>J. </a:t>
            </a:r>
            <a:r>
              <a:rPr lang="en-US" sz="2800" dirty="0" err="1"/>
              <a:t>Pibernat</a:t>
            </a:r>
            <a:r>
              <a:rPr lang="en-US" sz="2800" dirty="0"/>
              <a:t>,</a:t>
            </a:r>
            <a:r>
              <a:rPr lang="en-US" sz="2800" b="1" dirty="0">
                <a:solidFill>
                  <a:srgbClr val="FF0000"/>
                </a:solidFill>
              </a:rPr>
              <a:t> M. </a:t>
            </a:r>
            <a:r>
              <a:rPr lang="en-US" sz="2800" b="1" dirty="0" err="1">
                <a:solidFill>
                  <a:srgbClr val="FF0000"/>
                </a:solidFill>
              </a:rPr>
              <a:t>Sguazzin</a:t>
            </a:r>
            <a:r>
              <a:rPr lang="en-US" sz="2800" b="1" dirty="0">
                <a:solidFill>
                  <a:srgbClr val="FF0000"/>
                </a:solidFill>
              </a:rPr>
              <a:t>, J. Swartz</a:t>
            </a:r>
            <a:r>
              <a:rPr lang="en-US" sz="2800" dirty="0"/>
              <a:t>,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LP2I Bordeaux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en-US" sz="2800" dirty="0"/>
              <a:t>L. </a:t>
            </a:r>
            <a:r>
              <a:rPr lang="en-US" sz="2800" dirty="0" err="1"/>
              <a:t>Audouin</a:t>
            </a:r>
            <a:r>
              <a:rPr lang="en-US" sz="2800" dirty="0"/>
              <a:t>,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IJCLAB Orsay</a:t>
            </a:r>
          </a:p>
          <a:p>
            <a:r>
              <a:rPr lang="en-US" sz="2800" dirty="0"/>
              <a:t>Ch. Schmitt,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IPHC Strasbourg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J. </a:t>
            </a:r>
            <a:r>
              <a:rPr lang="en-US" sz="2800" b="1" dirty="0" err="1">
                <a:solidFill>
                  <a:srgbClr val="FF0000"/>
                </a:solidFill>
              </a:rPr>
              <a:t>Glorius</a:t>
            </a:r>
            <a:r>
              <a:rPr lang="en-US" sz="2800" dirty="0"/>
              <a:t>, Y. Litvinov, A. </a:t>
            </a:r>
            <a:r>
              <a:rPr lang="en-US" sz="2800" dirty="0" err="1"/>
              <a:t>Kelic</a:t>
            </a:r>
            <a:r>
              <a:rPr lang="en-US" sz="2800" dirty="0"/>
              <a:t>, K.-H. Schmidt,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GSI</a:t>
            </a:r>
          </a:p>
          <a:p>
            <a:r>
              <a:rPr lang="en-US" sz="2800" dirty="0"/>
              <a:t>R. </a:t>
            </a:r>
            <a:r>
              <a:rPr lang="en-US" sz="2800" dirty="0" err="1"/>
              <a:t>Reifarth</a:t>
            </a:r>
            <a:r>
              <a:rPr lang="en-US" sz="2800" dirty="0"/>
              <a:t>,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GSI-Uni Frankfurt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64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0A44CF-F0C2-49C2-8837-7531CDAD2930}"/>
              </a:ext>
            </a:extLst>
          </p:cNvPr>
          <p:cNvSpPr/>
          <p:nvPr/>
        </p:nvSpPr>
        <p:spPr>
          <a:xfrm>
            <a:off x="187558" y="202475"/>
            <a:ext cx="10972800" cy="617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15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International Conference on Nuclear Data for Science and Technology, ND2022, 24-28 July, 2022, Online.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>
              <a:spcAft>
                <a:spcPts val="5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    A. Chatillon, Invited, “Fission-fragment yields measured in Coulomb-induced fission of 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234,235,236,238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U and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    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237,238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Np with the R3B/SOFIA setup”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Nuclear Physics in Astrophysics-X, NPA-X, 4-9 September 2022, CERN, Switzerland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    B. Jurado, “Indirect measurements of neutron-induced reaction cross sections at storage rings”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marR="76200" indent="-285750"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25146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19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SPARC Topical Workshop, 6-9 September, 2022, Hybrid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J. A. Swartz, “Determining neutron-induced reaction cross sections through surrogate reactions at storage rings”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marR="7620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5146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28th International Nuclear Physics Conference (INPC 2022)”, 11-16 September, Cape Town, South Africa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J. A. Swartz, “Determining neutron-induced reaction cross sections through surrogate reactions at storage rings”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marR="7620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5146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Assemblée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générale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du GDR RESANET, 26-27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Septembre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2022, Lyon, France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M.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Sguazzin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, invited oral, ”Indirect measurements of neutron-induced reaction cross sections at storage rings” 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R="76200">
              <a:spcAft>
                <a:spcPts val="0"/>
              </a:spcAft>
              <a:tabLst>
                <a:tab pos="25146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 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European Nuclear Physics Conference,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EuNPC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2022, 20-28 October 2022, Santiago de Compostela, Spain</a:t>
            </a:r>
            <a:b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Jurado, Invited plenary talk, “Nuclear fission at storage rings”.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Invited Webinar of the Nuclear Physics Division of the University of Warsaw, 17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November 2022</a:t>
            </a:r>
            <a:b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Jurado, “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Indirect measurements of neutron-induced reaction cross sections at storage rings” 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Invited Webinar of the GDR RESANET, 12 December 2022 (Zoom)</a:t>
            </a:r>
            <a:b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Jurado, “Nuclear reactions at heavy-ion storage rings”</a:t>
            </a:r>
            <a:b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417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D58214BE-C2FA-4F80-8908-E478770FAB76}"/>
              </a:ext>
            </a:extLst>
          </p:cNvPr>
          <p:cNvSpPr txBox="1"/>
          <p:nvPr/>
        </p:nvSpPr>
        <p:spPr>
          <a:xfrm>
            <a:off x="4326804" y="1325355"/>
            <a:ext cx="74379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Fundamental nuclear physics</a:t>
            </a:r>
            <a:r>
              <a:rPr lang="en-US" sz="2400" dirty="0"/>
              <a:t>: laboratory for investigation of extreme deformation effects, </a:t>
            </a:r>
          </a:p>
          <a:p>
            <a:r>
              <a:rPr lang="en-US" sz="2400" dirty="0"/>
              <a:t>equilibrium processes in quantum systems, dynamics…</a:t>
            </a:r>
          </a:p>
          <a:p>
            <a:endParaRPr lang="en-US" sz="2400" dirty="0"/>
          </a:p>
          <a:p>
            <a:r>
              <a:rPr lang="en-US" sz="2400" b="1" dirty="0"/>
              <a:t>A</a:t>
            </a:r>
            <a:r>
              <a:rPr lang="fr-FR" sz="2400" b="1" dirty="0" err="1"/>
              <a:t>strophysics</a:t>
            </a:r>
            <a:r>
              <a:rPr lang="fr-FR" sz="2400" dirty="0"/>
              <a:t>: large impact on r-process observables.</a:t>
            </a:r>
          </a:p>
          <a:p>
            <a:endParaRPr lang="en-US" sz="2400" dirty="0"/>
          </a:p>
          <a:p>
            <a:r>
              <a:rPr lang="en-US" sz="2400" b="1" dirty="0"/>
              <a:t>Factory of exotic nuclei and antineutrinos.</a:t>
            </a:r>
          </a:p>
          <a:p>
            <a:endParaRPr lang="en-US" sz="2400" dirty="0"/>
          </a:p>
          <a:p>
            <a:r>
              <a:rPr lang="en-US" sz="2400" b="1" dirty="0"/>
              <a:t>Applications in nuclear technology:</a:t>
            </a:r>
            <a:r>
              <a:rPr lang="en-US" sz="2400" dirty="0"/>
              <a:t> production of electricity and radio-isotopes for medicine.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DE8397-0CD0-4FE4-BD6A-BB372D319512}"/>
              </a:ext>
            </a:extLst>
          </p:cNvPr>
          <p:cNvSpPr/>
          <p:nvPr/>
        </p:nvSpPr>
        <p:spPr>
          <a:xfrm>
            <a:off x="3220148" y="234683"/>
            <a:ext cx="6580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The importance of nuclear fission</a:t>
            </a:r>
          </a:p>
        </p:txBody>
      </p:sp>
      <p:grpSp>
        <p:nvGrpSpPr>
          <p:cNvPr id="5" name="Groupe 15">
            <a:extLst>
              <a:ext uri="{FF2B5EF4-FFF2-40B4-BE49-F238E27FC236}">
                <a16:creationId xmlns:a16="http://schemas.microsoft.com/office/drawing/2014/main" id="{7D9411C6-EF5D-427E-9A87-ACD13DC56343}"/>
              </a:ext>
            </a:extLst>
          </p:cNvPr>
          <p:cNvGrpSpPr>
            <a:grpSpLocks/>
          </p:cNvGrpSpPr>
          <p:nvPr/>
        </p:nvGrpSpPr>
        <p:grpSpPr bwMode="auto">
          <a:xfrm>
            <a:off x="834619" y="1302220"/>
            <a:ext cx="2755900" cy="4178119"/>
            <a:chOff x="-36513" y="477598"/>
            <a:chExt cx="2520983" cy="3548707"/>
          </a:xfrm>
        </p:grpSpPr>
        <p:sp>
          <p:nvSpPr>
            <p:cNvPr id="6" name="Rectangle à coins arrondis 4">
              <a:extLst>
                <a:ext uri="{FF2B5EF4-FFF2-40B4-BE49-F238E27FC236}">
                  <a16:creationId xmlns:a16="http://schemas.microsoft.com/office/drawing/2014/main" id="{D6957865-560E-44CB-981B-1ACD3174BFEF}"/>
                </a:ext>
              </a:extLst>
            </p:cNvPr>
            <p:cNvSpPr/>
            <p:nvPr/>
          </p:nvSpPr>
          <p:spPr>
            <a:xfrm>
              <a:off x="900143" y="3069129"/>
              <a:ext cx="1584327" cy="64720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65F82C4D-E91B-4642-9FCF-496C3F8BBC2C}"/>
                </a:ext>
              </a:extLst>
            </p:cNvPr>
            <p:cNvCxnSpPr>
              <a:cxnSpLocks/>
            </p:cNvCxnSpPr>
            <p:nvPr/>
          </p:nvCxnSpPr>
          <p:spPr>
            <a:xfrm>
              <a:off x="396237" y="477598"/>
              <a:ext cx="12961" cy="354870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ZoneTexte 21">
              <a:extLst>
                <a:ext uri="{FF2B5EF4-FFF2-40B4-BE49-F238E27FC236}">
                  <a16:creationId xmlns:a16="http://schemas.microsoft.com/office/drawing/2014/main" id="{7E4E0C29-0913-4488-A690-958040A120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-207169" y="1727994"/>
              <a:ext cx="711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Time</a:t>
              </a:r>
              <a:endParaRPr lang="fr-FR">
                <a:latin typeface="Comic Sans MS" pitchFamily="66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773EF44-729A-4FBD-9722-576E6CF8EE90}"/>
                </a:ext>
              </a:extLst>
            </p:cNvPr>
            <p:cNvSpPr/>
            <p:nvPr/>
          </p:nvSpPr>
          <p:spPr>
            <a:xfrm>
              <a:off x="611159" y="3069129"/>
              <a:ext cx="288984" cy="3600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B6356B-3F8B-43BD-ACFC-B339F9459DF6}"/>
                </a:ext>
              </a:extLst>
            </p:cNvPr>
            <p:cNvSpPr/>
            <p:nvPr/>
          </p:nvSpPr>
          <p:spPr>
            <a:xfrm>
              <a:off x="1116517" y="3069129"/>
              <a:ext cx="935203" cy="3600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8" name="Image 6" descr="22479-004-D5FA81EB.gif">
            <a:extLst>
              <a:ext uri="{FF2B5EF4-FFF2-40B4-BE49-F238E27FC236}">
                <a16:creationId xmlns:a16="http://schemas.microsoft.com/office/drawing/2014/main" id="{5351C55C-5EA3-49DA-8045-19210BDA3C5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r="55530" b="17176"/>
          <a:stretch>
            <a:fillRect/>
          </a:stretch>
        </p:blipFill>
        <p:spPr bwMode="auto">
          <a:xfrm>
            <a:off x="1523631" y="1182994"/>
            <a:ext cx="236192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514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883F5B5-DACF-47E1-9197-30CCFD4C5A48}"/>
              </a:ext>
            </a:extLst>
          </p:cNvPr>
          <p:cNvSpPr txBox="1"/>
          <p:nvPr/>
        </p:nvSpPr>
        <p:spPr>
          <a:xfrm>
            <a:off x="486876" y="549241"/>
            <a:ext cx="3538715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NECTAR</a:t>
            </a:r>
          </a:p>
          <a:p>
            <a:r>
              <a:rPr lang="en-US" dirty="0"/>
              <a:t>High precision fission probabilities (and competing decay probabilities)  at the </a:t>
            </a:r>
            <a:r>
              <a:rPr lang="en-US" b="1" dirty="0">
                <a:solidFill>
                  <a:srgbClr val="FF0000"/>
                </a:solidFill>
              </a:rPr>
              <a:t>ESR </a:t>
            </a:r>
            <a:r>
              <a:rPr lang="en-US" dirty="0"/>
              <a:t>storage ring of </a:t>
            </a:r>
            <a:r>
              <a:rPr lang="en-US" b="1" dirty="0">
                <a:solidFill>
                  <a:srgbClr val="FF0000"/>
                </a:solidFill>
              </a:rPr>
              <a:t>GSI/FAIR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FD06821-8257-4CD8-8154-0932166DE06F}"/>
              </a:ext>
            </a:extLst>
          </p:cNvPr>
          <p:cNvGrpSpPr/>
          <p:nvPr/>
        </p:nvGrpSpPr>
        <p:grpSpPr>
          <a:xfrm>
            <a:off x="146771" y="1694319"/>
            <a:ext cx="3871938" cy="2959737"/>
            <a:chOff x="8597728" y="587736"/>
            <a:chExt cx="6449700" cy="577272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D795100B-B8E8-450D-9BA4-8970BF9343DD}"/>
                </a:ext>
              </a:extLst>
            </p:cNvPr>
            <p:cNvGrpSpPr/>
            <p:nvPr/>
          </p:nvGrpSpPr>
          <p:grpSpPr>
            <a:xfrm>
              <a:off x="8597728" y="587736"/>
              <a:ext cx="6449700" cy="5772720"/>
              <a:chOff x="-94257" y="943421"/>
              <a:chExt cx="6449700" cy="5772720"/>
            </a:xfrm>
          </p:grpSpPr>
          <p:grpSp>
            <p:nvGrpSpPr>
              <p:cNvPr id="6" name="Groupe 5">
                <a:extLst>
                  <a:ext uri="{FF2B5EF4-FFF2-40B4-BE49-F238E27FC236}">
                    <a16:creationId xmlns:a16="http://schemas.microsoft.com/office/drawing/2014/main" id="{ED40A804-12F7-43D6-B67B-25F0D665A7C5}"/>
                  </a:ext>
                </a:extLst>
              </p:cNvPr>
              <p:cNvGrpSpPr/>
              <p:nvPr/>
            </p:nvGrpSpPr>
            <p:grpSpPr>
              <a:xfrm>
                <a:off x="3148317" y="2203700"/>
                <a:ext cx="364578" cy="426072"/>
                <a:chOff x="9474502" y="1327223"/>
                <a:chExt cx="728364" cy="510196"/>
              </a:xfrm>
            </p:grpSpPr>
            <p:grpSp>
              <p:nvGrpSpPr>
                <p:cNvPr id="45" name="Groupe 44">
                  <a:extLst>
                    <a:ext uri="{FF2B5EF4-FFF2-40B4-BE49-F238E27FC236}">
                      <a16:creationId xmlns:a16="http://schemas.microsoft.com/office/drawing/2014/main" id="{9E8C3FCB-A127-4EBD-B016-FDC7C55AC714}"/>
                    </a:ext>
                  </a:extLst>
                </p:cNvPr>
                <p:cNvGrpSpPr/>
                <p:nvPr/>
              </p:nvGrpSpPr>
              <p:grpSpPr>
                <a:xfrm rot="2211014">
                  <a:off x="9474502" y="1327223"/>
                  <a:ext cx="215631" cy="249194"/>
                  <a:chOff x="1394751" y="170850"/>
                  <a:chExt cx="215631" cy="249194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132169EB-DA5E-44BF-8CE0-4540DFC218FB}"/>
                      </a:ext>
                    </a:extLst>
                  </p:cNvPr>
                  <p:cNvSpPr/>
                  <p:nvPr/>
                </p:nvSpPr>
                <p:spPr>
                  <a:xfrm>
                    <a:off x="1394751" y="170850"/>
                    <a:ext cx="45719" cy="246888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350"/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id="{198489B1-786F-4E8D-828F-EE07D4D2A80E}"/>
                      </a:ext>
                    </a:extLst>
                  </p:cNvPr>
                  <p:cNvSpPr/>
                  <p:nvPr/>
                </p:nvSpPr>
                <p:spPr>
                  <a:xfrm>
                    <a:off x="1493590" y="173156"/>
                    <a:ext cx="116792" cy="246888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350"/>
                  </a:p>
                </p:txBody>
              </p:sp>
            </p:grp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F92D85F6-99B5-413D-A59E-630BB4597190}"/>
                    </a:ext>
                  </a:extLst>
                </p:cNvPr>
                <p:cNvSpPr/>
                <p:nvPr/>
              </p:nvSpPr>
              <p:spPr>
                <a:xfrm rot="2211014">
                  <a:off x="9653884" y="1390759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1B7AA098-579F-40F5-B8B5-A190C0DFD621}"/>
                    </a:ext>
                  </a:extLst>
                </p:cNvPr>
                <p:cNvSpPr/>
                <p:nvPr/>
              </p:nvSpPr>
              <p:spPr>
                <a:xfrm rot="2211014">
                  <a:off x="9776172" y="1447610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BC69F09E-8880-40B8-9764-86CB0AD2AF38}"/>
                    </a:ext>
                  </a:extLst>
                </p:cNvPr>
                <p:cNvSpPr/>
                <p:nvPr/>
              </p:nvSpPr>
              <p:spPr>
                <a:xfrm rot="2211014">
                  <a:off x="9868844" y="1490989"/>
                  <a:ext cx="116792" cy="2495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1AE82B3C-AE76-438F-9B9E-B27F5206C258}"/>
                    </a:ext>
                  </a:extLst>
                </p:cNvPr>
                <p:cNvSpPr/>
                <p:nvPr/>
              </p:nvSpPr>
              <p:spPr>
                <a:xfrm rot="2211014">
                  <a:off x="9990031" y="1549136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D256A391-0D56-4D6F-8B79-4EFC286031C4}"/>
                    </a:ext>
                  </a:extLst>
                </p:cNvPr>
                <p:cNvSpPr/>
                <p:nvPr/>
              </p:nvSpPr>
              <p:spPr>
                <a:xfrm rot="2211014">
                  <a:off x="10086074" y="1590531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</p:grpSp>
          <p:grpSp>
            <p:nvGrpSpPr>
              <p:cNvPr id="7" name="Groupe 6">
                <a:extLst>
                  <a:ext uri="{FF2B5EF4-FFF2-40B4-BE49-F238E27FC236}">
                    <a16:creationId xmlns:a16="http://schemas.microsoft.com/office/drawing/2014/main" id="{255F55A1-F538-4644-8468-F221DDC9DEAD}"/>
                  </a:ext>
                </a:extLst>
              </p:cNvPr>
              <p:cNvGrpSpPr/>
              <p:nvPr/>
            </p:nvGrpSpPr>
            <p:grpSpPr>
              <a:xfrm>
                <a:off x="-94257" y="943421"/>
                <a:ext cx="6449700" cy="5772720"/>
                <a:chOff x="47918" y="883941"/>
                <a:chExt cx="6449700" cy="5772720"/>
              </a:xfrm>
            </p:grpSpPr>
            <p:grpSp>
              <p:nvGrpSpPr>
                <p:cNvPr id="8" name="Groupe 7">
                  <a:extLst>
                    <a:ext uri="{FF2B5EF4-FFF2-40B4-BE49-F238E27FC236}">
                      <a16:creationId xmlns:a16="http://schemas.microsoft.com/office/drawing/2014/main" id="{1041DBA5-5BF7-4BAA-8E77-A689756DD8F7}"/>
                    </a:ext>
                  </a:extLst>
                </p:cNvPr>
                <p:cNvGrpSpPr/>
                <p:nvPr/>
              </p:nvGrpSpPr>
              <p:grpSpPr>
                <a:xfrm>
                  <a:off x="47918" y="883941"/>
                  <a:ext cx="6449700" cy="5772720"/>
                  <a:chOff x="23251" y="634476"/>
                  <a:chExt cx="6449700" cy="5772720"/>
                </a:xfrm>
              </p:grpSpPr>
              <p:grpSp>
                <p:nvGrpSpPr>
                  <p:cNvPr id="10" name="Groupe 9">
                    <a:extLst>
                      <a:ext uri="{FF2B5EF4-FFF2-40B4-BE49-F238E27FC236}">
                        <a16:creationId xmlns:a16="http://schemas.microsoft.com/office/drawing/2014/main" id="{30B5466F-0436-4B30-99D2-B035C63E24C1}"/>
                      </a:ext>
                    </a:extLst>
                  </p:cNvPr>
                  <p:cNvGrpSpPr/>
                  <p:nvPr/>
                </p:nvGrpSpPr>
                <p:grpSpPr>
                  <a:xfrm>
                    <a:off x="23251" y="1408414"/>
                    <a:ext cx="6449700" cy="4998782"/>
                    <a:chOff x="-87336" y="1454554"/>
                    <a:chExt cx="6449700" cy="4998782"/>
                  </a:xfrm>
                </p:grpSpPr>
                <p:pic>
                  <p:nvPicPr>
                    <p:cNvPr id="19" name="Image 1" descr="ESR_2.JPG">
                      <a:extLst>
                        <a:ext uri="{FF2B5EF4-FFF2-40B4-BE49-F238E27FC236}">
                          <a16:creationId xmlns:a16="http://schemas.microsoft.com/office/drawing/2014/main" id="{4A6C6FF4-64B6-4805-B7F4-B5776B60EF7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-87336" y="2705943"/>
                      <a:ext cx="5402262" cy="36671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20" name="ZoneTexte 28">
                      <a:extLst>
                        <a:ext uri="{FF2B5EF4-FFF2-40B4-BE49-F238E27FC236}">
                          <a16:creationId xmlns:a16="http://schemas.microsoft.com/office/drawing/2014/main" id="{D4AA1A68-54DD-4BBA-96A7-E7692FE2FC28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66195" y="4326955"/>
                      <a:ext cx="1150937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fr-FR" altLang="fr-FR" sz="1000" b="1" dirty="0">
                          <a:cs typeface="Times New Roman" pitchFamily="18" charset="0"/>
                        </a:rPr>
                        <a:t>Revolving ions</a:t>
                      </a:r>
                    </a:p>
                  </p:txBody>
                </p:sp>
                <p:sp>
                  <p:nvSpPr>
                    <p:cNvPr id="21" name="Demi-tour 4">
                      <a:extLst>
                        <a:ext uri="{FF2B5EF4-FFF2-40B4-BE49-F238E27FC236}">
                          <a16:creationId xmlns:a16="http://schemas.microsoft.com/office/drawing/2014/main" id="{DD01B012-1BF3-47F3-8D6F-E0C3874F55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8414" y="4119443"/>
                      <a:ext cx="1800225" cy="741362"/>
                    </a:xfrm>
                    <a:prstGeom prst="uturnArrow">
                      <a:avLst>
                        <a:gd name="adj1" fmla="val 10272"/>
                        <a:gd name="adj2" fmla="val 25000"/>
                        <a:gd name="adj3" fmla="val 25000"/>
                        <a:gd name="adj4" fmla="val 46859"/>
                        <a:gd name="adj5" fmla="val 100000"/>
                      </a:avLst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ZoneTexte 11">
                      <a:extLst>
                        <a:ext uri="{FF2B5EF4-FFF2-40B4-BE49-F238E27FC236}">
                          <a16:creationId xmlns:a16="http://schemas.microsoft.com/office/drawing/2014/main" id="{18E70924-A92C-44D6-8CFE-DA42C404D720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79712" y="3140968"/>
                      <a:ext cx="731290" cy="24622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000" b="1" dirty="0"/>
                        <a:t>Gas target</a:t>
                      </a:r>
                    </a:p>
                  </p:txBody>
                </p:sp>
                <p:sp>
                  <p:nvSpPr>
                    <p:cNvPr id="23" name="ZoneTexte 12">
                      <a:extLst>
                        <a:ext uri="{FF2B5EF4-FFF2-40B4-BE49-F238E27FC236}">
                          <a16:creationId xmlns:a16="http://schemas.microsoft.com/office/drawing/2014/main" id="{AE353398-D05B-4DA8-A40E-64CAE12D8FCC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10054" y="5593058"/>
                      <a:ext cx="647933" cy="24622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000" b="1" dirty="0"/>
                        <a:t>e- cooler</a:t>
                      </a:r>
                    </a:p>
                  </p:txBody>
                </p:sp>
                <p:sp>
                  <p:nvSpPr>
                    <p:cNvPr id="24" name="ZoneTexte 13">
                      <a:extLst>
                        <a:ext uri="{FF2B5EF4-FFF2-40B4-BE49-F238E27FC236}">
                          <a16:creationId xmlns:a16="http://schemas.microsoft.com/office/drawing/2014/main" id="{DCDA9564-B6A2-49E0-9906-67C34252FF9E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 rot="5552819">
                      <a:off x="4647676" y="5857238"/>
                      <a:ext cx="685575" cy="3693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000" b="1" dirty="0"/>
                        <a:t>SIS</a:t>
                      </a:r>
                      <a:r>
                        <a:rPr lang="en-US" b="1" dirty="0"/>
                        <a:t>     </a:t>
                      </a:r>
                    </a:p>
                  </p:txBody>
                </p:sp>
                <p:grpSp>
                  <p:nvGrpSpPr>
                    <p:cNvPr id="25" name="Groupe 101">
                      <a:extLst>
                        <a:ext uri="{FF2B5EF4-FFF2-40B4-BE49-F238E27FC236}">
                          <a16:creationId xmlns:a16="http://schemas.microsoft.com/office/drawing/2014/main" id="{7D2FCC8F-0731-464C-855E-F9CC11592DE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9091" y="1454554"/>
                      <a:ext cx="5113273" cy="4998782"/>
                      <a:chOff x="4503987" y="1165007"/>
                      <a:chExt cx="6097360" cy="5335143"/>
                    </a:xfrm>
                  </p:grpSpPr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id="{D88271EF-0ECB-4224-A3FD-4D839BD9DA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81622" y="2379204"/>
                        <a:ext cx="944531" cy="3842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27" name="Connecteur droit avec flèche 26">
                        <a:extLst>
                          <a:ext uri="{FF2B5EF4-FFF2-40B4-BE49-F238E27FC236}">
                            <a16:creationId xmlns:a16="http://schemas.microsoft.com/office/drawing/2014/main" id="{4B777E65-F4D5-4BB5-81C0-A1355BFD73B8}"/>
                          </a:ext>
                        </a:extLst>
                      </p:cNvPr>
                      <p:cNvCxnSpPr/>
                      <p:nvPr/>
                    </p:nvCxnSpPr>
                    <p:spPr>
                      <a:xfrm flipH="1" flipV="1">
                        <a:off x="8638146" y="6346444"/>
                        <a:ext cx="601064" cy="153706"/>
                      </a:xfrm>
                      <a:prstGeom prst="straightConnector1">
                        <a:avLst/>
                      </a:prstGeom>
                      <a:ln w="44450"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Connecteur droit avec flèche 27">
                        <a:extLst>
                          <a:ext uri="{FF2B5EF4-FFF2-40B4-BE49-F238E27FC236}">
                            <a16:creationId xmlns:a16="http://schemas.microsoft.com/office/drawing/2014/main" id="{AB8EE86C-1B5E-4065-AC45-29C5D53186D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 bwMode="auto">
                      <a:xfrm>
                        <a:off x="6343327" y="1464775"/>
                        <a:ext cx="388080" cy="28016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FF0000">
                            <a:alpha val="82000"/>
                          </a:srgbClr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9" name="ZoneTexte 32">
                        <a:extLst>
                          <a:ext uri="{FF2B5EF4-FFF2-40B4-BE49-F238E27FC236}">
                            <a16:creationId xmlns:a16="http://schemas.microsoft.com/office/drawing/2014/main" id="{2F8CEF13-C285-47B3-9413-0BDBB22562EF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4971143">
                        <a:off x="8523227" y="4158708"/>
                        <a:ext cx="1985997" cy="4771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/>
                        <a:r>
                          <a:rPr lang="fr-FR" altLang="fr-FR" sz="1000" b="1" dirty="0" err="1">
                            <a:cs typeface="Times New Roman" pitchFamily="18" charset="0"/>
                          </a:rPr>
                          <a:t>Beam</a:t>
                        </a:r>
                        <a:r>
                          <a:rPr lang="fr-FR" altLang="fr-FR" sz="1000" b="1" dirty="0">
                            <a:cs typeface="Times New Roman" pitchFamily="18" charset="0"/>
                          </a:rPr>
                          <a:t>-</a:t>
                        </a:r>
                        <a:r>
                          <a:rPr lang="fr-FR" altLang="fr-FR" sz="1000" b="1" dirty="0" err="1">
                            <a:cs typeface="Times New Roman" pitchFamily="18" charset="0"/>
                          </a:rPr>
                          <a:t>like</a:t>
                        </a:r>
                        <a:r>
                          <a:rPr lang="fr-FR" altLang="fr-FR" sz="1000" b="1" dirty="0">
                            <a:cs typeface="Times New Roman" pitchFamily="18" charset="0"/>
                          </a:rPr>
                          <a:t> </a:t>
                        </a:r>
                      </a:p>
                      <a:p>
                        <a:pPr algn="ctr"/>
                        <a:r>
                          <a:rPr lang="fr-FR" altLang="fr-FR" sz="1000" b="1" dirty="0">
                            <a:cs typeface="Times New Roman" pitchFamily="18" charset="0"/>
                          </a:rPr>
                          <a:t>detector</a:t>
                        </a:r>
                      </a:p>
                    </p:txBody>
                  </p:sp>
                  <p:cxnSp>
                    <p:nvCxnSpPr>
                      <p:cNvPr id="30" name="Connecteur droit 29">
                        <a:extLst>
                          <a:ext uri="{FF2B5EF4-FFF2-40B4-BE49-F238E27FC236}">
                            <a16:creationId xmlns:a16="http://schemas.microsoft.com/office/drawing/2014/main" id="{85CF6FB7-240B-455D-948C-D15FFB47D84D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 flipV="1">
                        <a:off x="9173967" y="3645229"/>
                        <a:ext cx="418500" cy="97981"/>
                      </a:xfrm>
                      <a:prstGeom prst="line">
                        <a:avLst/>
                      </a:prstGeom>
                      <a:ln w="539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Connecteur droit avec flèche 9">
                        <a:extLst>
                          <a:ext uri="{FF2B5EF4-FFF2-40B4-BE49-F238E27FC236}">
                            <a16:creationId xmlns:a16="http://schemas.microsoft.com/office/drawing/2014/main" id="{36EA4259-6364-4DEE-9D97-929D84FA1241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 flipV="1">
                        <a:off x="5272657" y="1412426"/>
                        <a:ext cx="926806" cy="17465"/>
                      </a:xfrm>
                      <a:prstGeom prst="straightConnector1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2" name="Ellipse 31">
                        <a:extLst>
                          <a:ext uri="{FF2B5EF4-FFF2-40B4-BE49-F238E27FC236}">
                            <a16:creationId xmlns:a16="http://schemas.microsoft.com/office/drawing/2014/main" id="{DE9CDC36-9D2D-497C-9D93-530032C63E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23640" y="1328274"/>
                        <a:ext cx="144416" cy="144490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fr-FR"/>
                      </a:p>
                    </p:txBody>
                  </p:sp>
                  <p:cxnSp>
                    <p:nvCxnSpPr>
                      <p:cNvPr id="33" name="Connecteur droit avec flèche 32">
                        <a:extLst>
                          <a:ext uri="{FF2B5EF4-FFF2-40B4-BE49-F238E27FC236}">
                            <a16:creationId xmlns:a16="http://schemas.microsoft.com/office/drawing/2014/main" id="{F6EC11E6-3068-4D23-932B-2C8E72BD0E8B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 flipH="1">
                        <a:off x="6148018" y="1427831"/>
                        <a:ext cx="118858" cy="1229653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00B0F0"/>
                        </a:solidFill>
                        <a:prstDash val="sysDash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Connecteur droit avec flèche 33">
                        <a:extLst>
                          <a:ext uri="{FF2B5EF4-FFF2-40B4-BE49-F238E27FC236}">
                            <a16:creationId xmlns:a16="http://schemas.microsoft.com/office/drawing/2014/main" id="{3031A058-5A1B-4160-863E-51B750AD53DB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>
                        <a:off x="9399203" y="2350071"/>
                        <a:ext cx="110286" cy="1229653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0000FF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Connecteur droit avec flèche 34">
                        <a:extLst>
                          <a:ext uri="{FF2B5EF4-FFF2-40B4-BE49-F238E27FC236}">
                            <a16:creationId xmlns:a16="http://schemas.microsoft.com/office/drawing/2014/main" id="{B47CE718-C5A4-49EF-9E98-73D420C91384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>
                        <a:off x="9312397" y="2350071"/>
                        <a:ext cx="90670" cy="1272428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00FF00"/>
                        </a:solidFill>
                        <a:tailEnd type="arrow"/>
                      </a:ln>
                    </p:spPr>
                    <p:style>
                      <a:lnRef idx="1">
                        <a:schemeClr val="accent3"/>
                      </a:lnRef>
                      <a:fillRef idx="0">
                        <a:schemeClr val="accent3"/>
                      </a:fillRef>
                      <a:effectRef idx="0">
                        <a:schemeClr val="accent3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6" name="Arc plein 35">
                        <a:extLst>
                          <a:ext uri="{FF2B5EF4-FFF2-40B4-BE49-F238E27FC236}">
                            <a16:creationId xmlns:a16="http://schemas.microsoft.com/office/drawing/2014/main" id="{095A40EF-D216-43E1-B1C0-64AA99BE8046}"/>
                          </a:ext>
                        </a:extLst>
                      </p:cNvPr>
                      <p:cNvSpPr/>
                      <p:nvPr/>
                    </p:nvSpPr>
                    <p:spPr>
                      <a:xfrm rot="2187075">
                        <a:off x="6956833" y="1374320"/>
                        <a:ext cx="2961335" cy="1938681"/>
                      </a:xfrm>
                      <a:prstGeom prst="blockArc">
                        <a:avLst>
                          <a:gd name="adj1" fmla="val 12530316"/>
                          <a:gd name="adj2" fmla="val 19666432"/>
                          <a:gd name="adj3" fmla="val 25059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en-US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cxnSp>
                    <p:nvCxnSpPr>
                      <p:cNvPr id="37" name="Connecteur droit avec flèche 36">
                        <a:extLst>
                          <a:ext uri="{FF2B5EF4-FFF2-40B4-BE49-F238E27FC236}">
                            <a16:creationId xmlns:a16="http://schemas.microsoft.com/office/drawing/2014/main" id="{0A56D090-5D65-4397-B900-C416866BE453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>
                        <a:off x="9509489" y="2426924"/>
                        <a:ext cx="368730" cy="2551050"/>
                      </a:xfrm>
                      <a:prstGeom prst="straightConnector1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8" name="ZoneTexte 28">
                        <a:extLst>
                          <a:ext uri="{FF2B5EF4-FFF2-40B4-BE49-F238E27FC236}">
                            <a16:creationId xmlns:a16="http://schemas.microsoft.com/office/drawing/2014/main" id="{17E89E42-D0F8-45A2-9A1B-009CC757D873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800417" y="4944790"/>
                        <a:ext cx="1800930" cy="42703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fr-FR" altLang="fr-FR" sz="1000" b="1" dirty="0" err="1">
                            <a:cs typeface="Times New Roman" pitchFamily="18" charset="0"/>
                          </a:rPr>
                          <a:t>Unreacted</a:t>
                        </a:r>
                        <a:endParaRPr lang="fr-FR" altLang="fr-FR" sz="1000" b="1" dirty="0">
                          <a:cs typeface="Times New Roman" pitchFamily="18" charset="0"/>
                        </a:endParaRPr>
                      </a:p>
                      <a:p>
                        <a:pPr algn="ctr"/>
                        <a:r>
                          <a:rPr lang="fr-FR" altLang="fr-FR" sz="1000" b="1" dirty="0" err="1">
                            <a:cs typeface="Times New Roman" pitchFamily="18" charset="0"/>
                          </a:rPr>
                          <a:t>beam</a:t>
                        </a:r>
                        <a:endParaRPr lang="fr-FR" altLang="fr-FR" sz="1000" b="1" dirty="0">
                          <a:cs typeface="Times New Roman" pitchFamily="18" charset="0"/>
                        </a:endParaRPr>
                      </a:p>
                    </p:txBody>
                  </p:sp>
                  <p:cxnSp>
                    <p:nvCxnSpPr>
                      <p:cNvPr id="39" name="Connecteur droit avec flèche 38">
                        <a:extLst>
                          <a:ext uri="{FF2B5EF4-FFF2-40B4-BE49-F238E27FC236}">
                            <a16:creationId xmlns:a16="http://schemas.microsoft.com/office/drawing/2014/main" id="{57F830E7-6542-4042-BFAC-27715889093D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 flipV="1">
                        <a:off x="6361678" y="1401311"/>
                        <a:ext cx="1583823" cy="3176"/>
                      </a:xfrm>
                      <a:prstGeom prst="straightConnector1">
                        <a:avLst/>
                      </a:prstGeom>
                      <a:ln w="25400">
                        <a:solidFill>
                          <a:schemeClr val="tx1"/>
                        </a:solidFill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0" name="ZoneTexte 28">
                        <a:extLst>
                          <a:ext uri="{FF2B5EF4-FFF2-40B4-BE49-F238E27FC236}">
                            <a16:creationId xmlns:a16="http://schemas.microsoft.com/office/drawing/2014/main" id="{5468FA40-CED3-431C-9EDC-DE7611349577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503987" y="1165007"/>
                        <a:ext cx="1876861" cy="57485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fr-FR" altLang="fr-FR" sz="1000" b="1" dirty="0">
                            <a:cs typeface="Times New Roman" pitchFamily="18" charset="0"/>
                          </a:rPr>
                          <a:t>Beam</a:t>
                        </a:r>
                        <a:br>
                          <a:rPr lang="fr-FR" altLang="fr-FR" sz="2000" b="1" dirty="0">
                            <a:cs typeface="Times New Roman" pitchFamily="18" charset="0"/>
                          </a:rPr>
                        </a:br>
                        <a:endParaRPr lang="fr-FR" altLang="fr-FR" sz="1900" b="1" dirty="0"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1" name="ZoneTexte 31">
                        <a:extLst>
                          <a:ext uri="{FF2B5EF4-FFF2-40B4-BE49-F238E27FC236}">
                            <a16:creationId xmlns:a16="http://schemas.microsoft.com/office/drawing/2014/main" id="{818C8E58-64C2-40F2-8E6B-CF5FED216B53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739003" y="1916512"/>
                        <a:ext cx="1734387" cy="42703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/>
                        <a:r>
                          <a:rPr lang="fr-FR" altLang="fr-FR" sz="1000" b="1" dirty="0">
                            <a:cs typeface="Times New Roman" pitchFamily="18" charset="0"/>
                          </a:rPr>
                          <a:t>Target-</a:t>
                        </a:r>
                        <a:r>
                          <a:rPr lang="fr-FR" altLang="fr-FR" sz="1000" b="1" dirty="0" err="1">
                            <a:cs typeface="Times New Roman" pitchFamily="18" charset="0"/>
                          </a:rPr>
                          <a:t>like</a:t>
                        </a:r>
                        <a:endParaRPr lang="fr-FR" altLang="fr-FR" sz="1000" b="1" dirty="0">
                          <a:cs typeface="Times New Roman" pitchFamily="18" charset="0"/>
                        </a:endParaRPr>
                      </a:p>
                      <a:p>
                        <a:pPr algn="ctr"/>
                        <a:r>
                          <a:rPr lang="fr-FR" altLang="fr-FR" sz="1000" b="1" dirty="0">
                            <a:cs typeface="Times New Roman" pitchFamily="18" charset="0"/>
                          </a:rPr>
                          <a:t>detector</a:t>
                        </a:r>
                      </a:p>
                    </p:txBody>
                  </p:sp>
                  <p:sp>
                    <p:nvSpPr>
                      <p:cNvPr id="42" name="ZoneTexte 28">
                        <a:extLst>
                          <a:ext uri="{FF2B5EF4-FFF2-40B4-BE49-F238E27FC236}">
                            <a16:creationId xmlns:a16="http://schemas.microsoft.com/office/drawing/2014/main" id="{F5192FF1-0944-4D8E-A828-A65747CE38AF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1836212">
                        <a:off x="8395325" y="1458661"/>
                        <a:ext cx="1071723" cy="26278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fr-FR" altLang="fr-FR" sz="1000" b="1" dirty="0" err="1">
                            <a:cs typeface="Times New Roman" pitchFamily="18" charset="0"/>
                          </a:rPr>
                          <a:t>Dipole</a:t>
                        </a:r>
                        <a:endParaRPr lang="fr-FR" altLang="fr-FR" sz="1000" b="1" dirty="0">
                          <a:cs typeface="Times New Roman" pitchFamily="18" charset="0"/>
                        </a:endParaRPr>
                      </a:p>
                    </p:txBody>
                  </p:sp>
                  <p:cxnSp>
                    <p:nvCxnSpPr>
                      <p:cNvPr id="43" name="Connecteur droit avec flèche 42">
                        <a:extLst>
                          <a:ext uri="{FF2B5EF4-FFF2-40B4-BE49-F238E27FC236}">
                            <a16:creationId xmlns:a16="http://schemas.microsoft.com/office/drawing/2014/main" id="{5AECA708-F384-456A-9A04-461C6A8A6D31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 flipH="1">
                        <a:off x="8037080" y="1965805"/>
                        <a:ext cx="686932" cy="922240"/>
                      </a:xfrm>
                      <a:prstGeom prst="straightConnector1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ash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Connecteur droit avec flèche 43">
                        <a:extLst>
                          <a:ext uri="{FF2B5EF4-FFF2-40B4-BE49-F238E27FC236}">
                            <a16:creationId xmlns:a16="http://schemas.microsoft.com/office/drawing/2014/main" id="{49CF3833-3C20-4620-8CD3-AFEFDF51A571}"/>
                          </a:ext>
                        </a:extLst>
                      </p:cNvPr>
                      <p:cNvCxnSpPr/>
                      <p:nvPr/>
                    </p:nvCxnSpPr>
                    <p:spPr bwMode="auto">
                      <a:xfrm flipH="1">
                        <a:off x="8809879" y="3733431"/>
                        <a:ext cx="343466" cy="230560"/>
                      </a:xfrm>
                      <a:prstGeom prst="straightConnector1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ash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" name="Connecteur droit 10">
                    <a:extLst>
                      <a:ext uri="{FF2B5EF4-FFF2-40B4-BE49-F238E27FC236}">
                        <a16:creationId xmlns:a16="http://schemas.microsoft.com/office/drawing/2014/main" id="{F699F1C0-AFE8-4EDF-A47B-48D5223B7E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741338" y="1074753"/>
                    <a:ext cx="0" cy="385908"/>
                  </a:xfrm>
                  <a:prstGeom prst="lin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Connecteur droit 11">
                    <a:extLst>
                      <a:ext uri="{FF2B5EF4-FFF2-40B4-BE49-F238E27FC236}">
                        <a16:creationId xmlns:a16="http://schemas.microsoft.com/office/drawing/2014/main" id="{7015DEE7-EEA9-426C-A383-D85735B9D9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67910" y="1483396"/>
                    <a:ext cx="0" cy="288000"/>
                  </a:xfrm>
                  <a:prstGeom prst="lin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Connecteur droit 12">
                    <a:extLst>
                      <a:ext uri="{FF2B5EF4-FFF2-40B4-BE49-F238E27FC236}">
                        <a16:creationId xmlns:a16="http://schemas.microsoft.com/office/drawing/2014/main" id="{D77C6305-14AC-40B9-8836-7530208325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5608" y="1468221"/>
                    <a:ext cx="0" cy="288000"/>
                  </a:xfrm>
                  <a:prstGeom prst="line">
                    <a:avLst/>
                  </a:prstGeom>
                  <a:ln w="19050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Connecteur droit avec flèche 13">
                    <a:extLst>
                      <a:ext uri="{FF2B5EF4-FFF2-40B4-BE49-F238E27FC236}">
                        <a16:creationId xmlns:a16="http://schemas.microsoft.com/office/drawing/2014/main" id="{1450281A-636A-464A-8894-CC9E4ACC5B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95715" y="1407770"/>
                    <a:ext cx="833511" cy="164965"/>
                  </a:xfrm>
                  <a:prstGeom prst="straightConnector1">
                    <a:avLst/>
                  </a:prstGeom>
                  <a:ln w="19050">
                    <a:solidFill>
                      <a:srgbClr val="F519EB"/>
                    </a:solidFill>
                    <a:tailEnd type="triangle"/>
                  </a:ln>
                </p:spPr>
                <p:style>
                  <a:lnRef idx="1">
                    <a:schemeClr val="accent3"/>
                  </a:lnRef>
                  <a:fillRef idx="0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Connecteur droit avec flèche 14">
                    <a:extLst>
                      <a:ext uri="{FF2B5EF4-FFF2-40B4-BE49-F238E27FC236}">
                        <a16:creationId xmlns:a16="http://schemas.microsoft.com/office/drawing/2014/main" id="{FAF5EAC2-D5BB-497B-BFA1-3EE6CE5609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02713" y="1664998"/>
                    <a:ext cx="678934" cy="108837"/>
                  </a:xfrm>
                  <a:prstGeom prst="straightConnector1">
                    <a:avLst/>
                  </a:prstGeom>
                  <a:ln w="19050">
                    <a:solidFill>
                      <a:srgbClr val="F519EB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ZoneTexte 31">
                    <a:extLst>
                      <a:ext uri="{FF2B5EF4-FFF2-40B4-BE49-F238E27FC236}">
                        <a16:creationId xmlns:a16="http://schemas.microsoft.com/office/drawing/2014/main" id="{3730218C-10BB-446D-A2E9-4A72988B325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74662" y="634476"/>
                    <a:ext cx="1454464" cy="24622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altLang="fr-FR" sz="1000" b="1" dirty="0">
                        <a:cs typeface="Times New Roman" pitchFamily="18" charset="0"/>
                      </a:rPr>
                      <a:t>Fission detectors</a:t>
                    </a:r>
                  </a:p>
                </p:txBody>
              </p:sp>
              <p:cxnSp>
                <p:nvCxnSpPr>
                  <p:cNvPr id="17" name="Connecteur droit avec flèche 16">
                    <a:extLst>
                      <a:ext uri="{FF2B5EF4-FFF2-40B4-BE49-F238E27FC236}">
                        <a16:creationId xmlns:a16="http://schemas.microsoft.com/office/drawing/2014/main" id="{CD630454-A451-4242-9E5A-8B3FAC2E2E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3755437" y="999795"/>
                    <a:ext cx="535486" cy="240338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Connecteur droit avec flèche 17">
                    <a:extLst>
                      <a:ext uri="{FF2B5EF4-FFF2-40B4-BE49-F238E27FC236}">
                        <a16:creationId xmlns:a16="http://schemas.microsoft.com/office/drawing/2014/main" id="{099CCB16-3E72-4AA4-B93C-97C7B4CCF5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>
                    <a:off x="3988165" y="1017797"/>
                    <a:ext cx="322821" cy="592571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" name="Connecteur droit avec flèche 8">
                  <a:extLst>
                    <a:ext uri="{FF2B5EF4-FFF2-40B4-BE49-F238E27FC236}">
                      <a16:creationId xmlns:a16="http://schemas.microsoft.com/office/drawing/2014/main" id="{555AFFA5-1EC1-410C-9B29-615D59A631F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3603818" y="1266708"/>
                  <a:ext cx="723047" cy="633737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ZoneTexte 31">
              <a:extLst>
                <a:ext uri="{FF2B5EF4-FFF2-40B4-BE49-F238E27FC236}">
                  <a16:creationId xmlns:a16="http://schemas.microsoft.com/office/drawing/2014/main" id="{B1391FF5-CE21-4670-8ACB-C5D8B28C2B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62452" y="1021083"/>
              <a:ext cx="1454464" cy="246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altLang="fr-FR" sz="1000" b="1" dirty="0">
                  <a:cs typeface="Times New Roman" pitchFamily="18" charset="0"/>
                </a:rPr>
                <a:t>Target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47CD68D0-CE67-4E79-88FA-BF85CC55C611}"/>
              </a:ext>
            </a:extLst>
          </p:cNvPr>
          <p:cNvSpPr/>
          <p:nvPr/>
        </p:nvSpPr>
        <p:spPr>
          <a:xfrm>
            <a:off x="1364191" y="-61421"/>
            <a:ext cx="10006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Experiments at GSI and GANIL for improving the GEF code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14A1928E-404B-4337-B703-D2D942DC4879}"/>
              </a:ext>
            </a:extLst>
          </p:cNvPr>
          <p:cNvSpPr txBox="1"/>
          <p:nvPr/>
        </p:nvSpPr>
        <p:spPr>
          <a:xfrm>
            <a:off x="4557772" y="649517"/>
            <a:ext cx="3175073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                     SOFIA </a:t>
            </a:r>
          </a:p>
          <a:p>
            <a:r>
              <a:rPr lang="en-US" dirty="0"/>
              <a:t>High precision fission fragment yields in Z and A &amp; fragment kinetic energies at </a:t>
            </a:r>
            <a:r>
              <a:rPr lang="en-US" b="1" dirty="0">
                <a:solidFill>
                  <a:srgbClr val="FF0000"/>
                </a:solidFill>
              </a:rPr>
              <a:t>R3B/GSI</a:t>
            </a:r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B30DB979-7FC3-4E85-A94F-913C47192AB6}"/>
              </a:ext>
            </a:extLst>
          </p:cNvPr>
          <p:cNvGrpSpPr/>
          <p:nvPr/>
        </p:nvGrpSpPr>
        <p:grpSpPr>
          <a:xfrm>
            <a:off x="4557590" y="1960590"/>
            <a:ext cx="3784537" cy="2159085"/>
            <a:chOff x="257047" y="2351411"/>
            <a:chExt cx="3784537" cy="2159085"/>
          </a:xfrm>
        </p:grpSpPr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0C771D26-1EEC-40A2-A8FA-F5D4C6E065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39" t="-90" r="-367" b="90"/>
            <a:stretch/>
          </p:blipFill>
          <p:spPr>
            <a:xfrm>
              <a:off x="374993" y="2351411"/>
              <a:ext cx="3666591" cy="2159085"/>
            </a:xfrm>
            <a:prstGeom prst="rect">
              <a:avLst/>
            </a:prstGeom>
          </p:spPr>
        </p:pic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A45EF8A-5811-4AD0-A6D9-D7D6ED2C949E}"/>
                </a:ext>
              </a:extLst>
            </p:cNvPr>
            <p:cNvSpPr/>
            <p:nvPr/>
          </p:nvSpPr>
          <p:spPr>
            <a:xfrm>
              <a:off x="295869" y="2642001"/>
              <a:ext cx="251767" cy="78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BD30FE0-0D7E-4C34-8967-B9DBE238A643}"/>
                </a:ext>
              </a:extLst>
            </p:cNvPr>
            <p:cNvSpPr/>
            <p:nvPr/>
          </p:nvSpPr>
          <p:spPr>
            <a:xfrm>
              <a:off x="257047" y="4232950"/>
              <a:ext cx="334246" cy="277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0" name="ZoneTexte 59">
            <a:extLst>
              <a:ext uri="{FF2B5EF4-FFF2-40B4-BE49-F238E27FC236}">
                <a16:creationId xmlns:a16="http://schemas.microsoft.com/office/drawing/2014/main" id="{A683B35D-EC86-4861-A7F9-BAC6B85573A2}"/>
              </a:ext>
            </a:extLst>
          </p:cNvPr>
          <p:cNvSpPr txBox="1"/>
          <p:nvPr/>
        </p:nvSpPr>
        <p:spPr>
          <a:xfrm>
            <a:off x="8453942" y="673412"/>
            <a:ext cx="3369937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FISSION @ VAMOS</a:t>
            </a:r>
          </a:p>
          <a:p>
            <a:r>
              <a:rPr lang="en-US" dirty="0"/>
              <a:t>High precision fission fragment yields in Z and A &amp; fragment kinetic energies at </a:t>
            </a:r>
            <a:r>
              <a:rPr lang="en-US" b="1" dirty="0">
                <a:solidFill>
                  <a:srgbClr val="FF0000"/>
                </a:solidFill>
              </a:rPr>
              <a:t>VAMOS/GANIL</a:t>
            </a:r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10AD367B-2210-4FCB-B1CE-3ECEDB3BD8C9}"/>
              </a:ext>
            </a:extLst>
          </p:cNvPr>
          <p:cNvGrpSpPr/>
          <p:nvPr/>
        </p:nvGrpSpPr>
        <p:grpSpPr>
          <a:xfrm>
            <a:off x="8637274" y="2003246"/>
            <a:ext cx="2797780" cy="1662245"/>
            <a:chOff x="8536921" y="2162831"/>
            <a:chExt cx="2797780" cy="1662245"/>
          </a:xfrm>
        </p:grpSpPr>
        <p:pic>
          <p:nvPicPr>
            <p:cNvPr id="59" name="Image 58" descr="NewSetup1.png">
              <a:extLst>
                <a:ext uri="{FF2B5EF4-FFF2-40B4-BE49-F238E27FC236}">
                  <a16:creationId xmlns:a16="http://schemas.microsoft.com/office/drawing/2014/main" id="{D5D5E1EA-DBD1-45A7-ACA3-0D0449897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6921" y="2162831"/>
              <a:ext cx="2797780" cy="1662245"/>
            </a:xfrm>
            <a:prstGeom prst="rect">
              <a:avLst/>
            </a:prstGeom>
          </p:spPr>
        </p:pic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F704E68F-B1E2-4A81-B516-56A675A5045C}"/>
                </a:ext>
              </a:extLst>
            </p:cNvPr>
            <p:cNvSpPr txBox="1"/>
            <p:nvPr/>
          </p:nvSpPr>
          <p:spPr>
            <a:xfrm>
              <a:off x="9334542" y="2437606"/>
              <a:ext cx="982150" cy="370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VAMO</a:t>
              </a:r>
              <a:r>
                <a:rPr lang="fr-FR" dirty="0"/>
                <a:t>S</a:t>
              </a:r>
            </a:p>
          </p:txBody>
        </p:sp>
      </p:grpSp>
      <p:sp>
        <p:nvSpPr>
          <p:cNvPr id="63" name="ZoneTexte 62">
            <a:extLst>
              <a:ext uri="{FF2B5EF4-FFF2-40B4-BE49-F238E27FC236}">
                <a16:creationId xmlns:a16="http://schemas.microsoft.com/office/drawing/2014/main" id="{ACB137BE-707A-40E8-A103-0146162CEB40}"/>
              </a:ext>
            </a:extLst>
          </p:cNvPr>
          <p:cNvSpPr txBox="1"/>
          <p:nvPr/>
        </p:nvSpPr>
        <p:spPr>
          <a:xfrm>
            <a:off x="949066" y="5237558"/>
            <a:ext cx="10815636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 GEF code</a:t>
            </a:r>
            <a:r>
              <a:rPr lang="en-US" dirty="0"/>
              <a:t>,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reference semi-empirical code in nuclear fission!</a:t>
            </a:r>
          </a:p>
          <a:p>
            <a:r>
              <a:rPr lang="en-US" dirty="0"/>
              <a:t>-Predicts essentially all fission observables and their correlations for a broad range of </a:t>
            </a:r>
            <a:r>
              <a:rPr lang="en-US" dirty="0" err="1"/>
              <a:t>fissioning</a:t>
            </a:r>
            <a:r>
              <a:rPr lang="en-US" dirty="0"/>
              <a:t> nuclei! Unique!</a:t>
            </a:r>
            <a:br>
              <a:rPr lang="en-US" dirty="0"/>
            </a:br>
            <a:r>
              <a:rPr lang="en-US" dirty="0"/>
              <a:t>-New fundamental ideas (E* transfer between fragments and importance of proton universal fragment shells)</a:t>
            </a:r>
          </a:p>
          <a:p>
            <a:r>
              <a:rPr lang="en-US" dirty="0"/>
              <a:t>-Largely used for simulating experiments but also in evaluations for applications, astrophysics, neutrino physics….</a:t>
            </a:r>
          </a:p>
        </p:txBody>
      </p:sp>
      <p:sp>
        <p:nvSpPr>
          <p:cNvPr id="65" name="Flèche : bas 64">
            <a:extLst>
              <a:ext uri="{FF2B5EF4-FFF2-40B4-BE49-F238E27FC236}">
                <a16:creationId xmlns:a16="http://schemas.microsoft.com/office/drawing/2014/main" id="{67F2A39E-6905-43C2-9EB4-778C1893ED82}"/>
              </a:ext>
            </a:extLst>
          </p:cNvPr>
          <p:cNvSpPr/>
          <p:nvPr/>
        </p:nvSpPr>
        <p:spPr>
          <a:xfrm rot="18693462">
            <a:off x="4165597" y="4092695"/>
            <a:ext cx="529390" cy="12003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Flèche : bas 65">
            <a:extLst>
              <a:ext uri="{FF2B5EF4-FFF2-40B4-BE49-F238E27FC236}">
                <a16:creationId xmlns:a16="http://schemas.microsoft.com/office/drawing/2014/main" id="{19E4E43C-6AF3-4A1A-90EE-5E2E1417C909}"/>
              </a:ext>
            </a:extLst>
          </p:cNvPr>
          <p:cNvSpPr/>
          <p:nvPr/>
        </p:nvSpPr>
        <p:spPr>
          <a:xfrm>
            <a:off x="6182104" y="4276223"/>
            <a:ext cx="665263" cy="937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lèche : bas 66">
            <a:extLst>
              <a:ext uri="{FF2B5EF4-FFF2-40B4-BE49-F238E27FC236}">
                <a16:creationId xmlns:a16="http://schemas.microsoft.com/office/drawing/2014/main" id="{2A90042D-DD87-4A42-9A81-D2CF89717F80}"/>
              </a:ext>
            </a:extLst>
          </p:cNvPr>
          <p:cNvSpPr/>
          <p:nvPr/>
        </p:nvSpPr>
        <p:spPr>
          <a:xfrm rot="2828937">
            <a:off x="8426564" y="3843191"/>
            <a:ext cx="587987" cy="14032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00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B8313790-1261-41C4-8CBF-6605A85CB2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4" t="5930" r="8610" b="8942"/>
          <a:stretch/>
        </p:blipFill>
        <p:spPr>
          <a:xfrm>
            <a:off x="3963491" y="1097648"/>
            <a:ext cx="3375555" cy="2072406"/>
          </a:xfrm>
          <a:prstGeom prst="rect">
            <a:avLst/>
          </a:prstGeom>
        </p:spPr>
      </p:pic>
      <p:sp>
        <p:nvSpPr>
          <p:cNvPr id="2" name="Text Box 49">
            <a:extLst>
              <a:ext uri="{FF2B5EF4-FFF2-40B4-BE49-F238E27FC236}">
                <a16:creationId xmlns:a16="http://schemas.microsoft.com/office/drawing/2014/main" id="{AD881257-FC47-4AFF-9DB1-F67C6D761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7786" y="48923"/>
            <a:ext cx="87840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fr-FR" sz="3200" b="1" dirty="0">
                <a:cs typeface="Arial" pitchFamily="34" charset="0"/>
                <a:sym typeface="Wingdings" pitchFamily="2" charset="2"/>
              </a:rPr>
              <a:t>First successful NECTAR experiment, June 2022</a:t>
            </a:r>
            <a:endParaRPr lang="en-US" altLang="fr-FR" sz="3200" b="1" dirty="0">
              <a:cs typeface="Arial" pitchFamily="34" charset="0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EA3C25A-5F33-483D-BC60-321B86DFED95}"/>
              </a:ext>
            </a:extLst>
          </p:cNvPr>
          <p:cNvCxnSpPr/>
          <p:nvPr/>
        </p:nvCxnSpPr>
        <p:spPr>
          <a:xfrm>
            <a:off x="2004427" y="436693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629B699A-2C93-468F-9AE4-BB7B5FBBB4D1}"/>
              </a:ext>
            </a:extLst>
          </p:cNvPr>
          <p:cNvGrpSpPr/>
          <p:nvPr/>
        </p:nvGrpSpPr>
        <p:grpSpPr>
          <a:xfrm>
            <a:off x="3560221" y="659377"/>
            <a:ext cx="8650778" cy="2917811"/>
            <a:chOff x="2013216" y="1008442"/>
            <a:chExt cx="8650778" cy="2917811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3FB98FC8-4DEF-4E98-A228-58213D2125EB}"/>
                </a:ext>
              </a:extLst>
            </p:cNvPr>
            <p:cNvGrpSpPr/>
            <p:nvPr/>
          </p:nvGrpSpPr>
          <p:grpSpPr>
            <a:xfrm>
              <a:off x="2013216" y="1008442"/>
              <a:ext cx="8650778" cy="2824961"/>
              <a:chOff x="489216" y="1008441"/>
              <a:chExt cx="8650778" cy="2824961"/>
            </a:xfrm>
          </p:grpSpPr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05F95684-FEA7-44AA-8991-C7E4A3E341EE}"/>
                  </a:ext>
                </a:extLst>
              </p:cNvPr>
              <p:cNvGrpSpPr/>
              <p:nvPr/>
            </p:nvGrpSpPr>
            <p:grpSpPr>
              <a:xfrm>
                <a:off x="489216" y="1008441"/>
                <a:ext cx="8650778" cy="2824961"/>
                <a:chOff x="532116" y="2928775"/>
                <a:chExt cx="11534370" cy="3681411"/>
              </a:xfrm>
            </p:grpSpPr>
            <p:sp>
              <p:nvSpPr>
                <p:cNvPr id="5" name="ZoneTexte 4">
                  <a:extLst>
                    <a:ext uri="{FF2B5EF4-FFF2-40B4-BE49-F238E27FC236}">
                      <a16:creationId xmlns:a16="http://schemas.microsoft.com/office/drawing/2014/main" id="{3B0AD3FF-7999-4182-B1E6-D9EDA1DD400E}"/>
                    </a:ext>
                  </a:extLst>
                </p:cNvPr>
                <p:cNvSpPr txBox="1"/>
                <p:nvPr/>
              </p:nvSpPr>
              <p:spPr>
                <a:xfrm>
                  <a:off x="1774261" y="3046061"/>
                  <a:ext cx="2459049" cy="48130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b="1" dirty="0" err="1"/>
                    <a:t>Detected</a:t>
                  </a:r>
                  <a:r>
                    <a:rPr lang="fr-FR" b="1" dirty="0"/>
                    <a:t> protons</a:t>
                  </a:r>
                </a:p>
              </p:txBody>
            </p:sp>
            <p:grpSp>
              <p:nvGrpSpPr>
                <p:cNvPr id="6" name="Groupe 5">
                  <a:extLst>
                    <a:ext uri="{FF2B5EF4-FFF2-40B4-BE49-F238E27FC236}">
                      <a16:creationId xmlns:a16="http://schemas.microsoft.com/office/drawing/2014/main" id="{3FD7D3FE-7E77-408A-9827-47BCA30531E3}"/>
                    </a:ext>
                  </a:extLst>
                </p:cNvPr>
                <p:cNvGrpSpPr/>
                <p:nvPr/>
              </p:nvGrpSpPr>
              <p:grpSpPr>
                <a:xfrm>
                  <a:off x="5607536" y="3514671"/>
                  <a:ext cx="6458950" cy="3095515"/>
                  <a:chOff x="5607536" y="3514671"/>
                  <a:chExt cx="6458950" cy="3095515"/>
                </a:xfrm>
              </p:grpSpPr>
              <p:pic>
                <p:nvPicPr>
                  <p:cNvPr id="9" name="Image 8">
                    <a:extLst>
                      <a:ext uri="{FF2B5EF4-FFF2-40B4-BE49-F238E27FC236}">
                        <a16:creationId xmlns:a16="http://schemas.microsoft.com/office/drawing/2014/main" id="{4B885CF8-68AF-449C-BF5C-19E9014BDCA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951" t="6888"/>
                  <a:stretch/>
                </p:blipFill>
                <p:spPr>
                  <a:xfrm>
                    <a:off x="5607536" y="3514671"/>
                    <a:ext cx="6458950" cy="3095515"/>
                  </a:xfrm>
                  <a:prstGeom prst="rect">
                    <a:avLst/>
                  </a:prstGeom>
                </p:spPr>
              </p:pic>
              <p:sp>
                <p:nvSpPr>
                  <p:cNvPr id="24" name="ZoneTexte 23">
                    <a:extLst>
                      <a:ext uri="{FF2B5EF4-FFF2-40B4-BE49-F238E27FC236}">
                        <a16:creationId xmlns:a16="http://schemas.microsoft.com/office/drawing/2014/main" id="{0E35FDE7-65E0-465F-A773-BE2B8DA1DF03}"/>
                      </a:ext>
                    </a:extLst>
                  </p:cNvPr>
                  <p:cNvSpPr txBox="1"/>
                  <p:nvPr/>
                </p:nvSpPr>
                <p:spPr>
                  <a:xfrm>
                    <a:off x="8687048" y="3864285"/>
                    <a:ext cx="2482382" cy="42114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500" b="1" dirty="0">
                        <a:solidFill>
                          <a:srgbClr val="FF0000"/>
                        </a:solidFill>
                      </a:rPr>
                      <a:t>Full </a:t>
                    </a:r>
                    <a:r>
                      <a:rPr lang="fr-FR" sz="1500" b="1" dirty="0" err="1">
                        <a:solidFill>
                          <a:srgbClr val="FF0000"/>
                        </a:solidFill>
                      </a:rPr>
                      <a:t>separation</a:t>
                    </a:r>
                    <a:r>
                      <a:rPr lang="fr-FR" sz="1500" b="1" dirty="0">
                        <a:solidFill>
                          <a:srgbClr val="FF0000"/>
                        </a:solidFill>
                      </a:rPr>
                      <a:t>!!</a:t>
                    </a:r>
                  </a:p>
                </p:txBody>
              </p:sp>
              <p:sp>
                <p:nvSpPr>
                  <p:cNvPr id="25" name="ZoneTexte 24">
                    <a:extLst>
                      <a:ext uri="{FF2B5EF4-FFF2-40B4-BE49-F238E27FC236}">
                        <a16:creationId xmlns:a16="http://schemas.microsoft.com/office/drawing/2014/main" id="{EEAD8D1A-367F-4655-8D0A-82CB720685B6}"/>
                      </a:ext>
                    </a:extLst>
                  </p:cNvPr>
                  <p:cNvSpPr txBox="1"/>
                  <p:nvPr/>
                </p:nvSpPr>
                <p:spPr>
                  <a:xfrm>
                    <a:off x="6557477" y="3705279"/>
                    <a:ext cx="1486305" cy="66179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350" baseline="30000" dirty="0"/>
                      <a:t>208</a:t>
                    </a:r>
                    <a:r>
                      <a:rPr lang="fr-FR" sz="1350" dirty="0"/>
                      <a:t>Pb</a:t>
                    </a:r>
                    <a:r>
                      <a:rPr lang="fr-FR" sz="1350" baseline="30000" dirty="0"/>
                      <a:t>82+ </a:t>
                    </a:r>
                    <a:r>
                      <a:rPr lang="fr-FR" sz="1350" dirty="0" err="1"/>
                      <a:t>after</a:t>
                    </a:r>
                    <a:r>
                      <a:rPr lang="fr-FR" sz="1350" dirty="0"/>
                      <a:t> </a:t>
                    </a:r>
                  </a:p>
                  <a:p>
                    <a:r>
                      <a:rPr lang="fr-FR" sz="1350" dirty="0">
                        <a:sym typeface="Symbol" panose="05050102010706020507" pitchFamily="18" charset="2"/>
                      </a:rPr>
                      <a:t></a:t>
                    </a:r>
                    <a:r>
                      <a:rPr lang="fr-FR" sz="1350" dirty="0"/>
                      <a:t> </a:t>
                    </a:r>
                    <a:r>
                      <a:rPr lang="fr-FR" sz="1350" dirty="0" err="1"/>
                      <a:t>emission</a:t>
                    </a:r>
                    <a:endParaRPr lang="fr-FR" sz="1350" dirty="0"/>
                  </a:p>
                </p:txBody>
              </p:sp>
              <p:sp>
                <p:nvSpPr>
                  <p:cNvPr id="27" name="ZoneTexte 26">
                    <a:extLst>
                      <a:ext uri="{FF2B5EF4-FFF2-40B4-BE49-F238E27FC236}">
                        <a16:creationId xmlns:a16="http://schemas.microsoft.com/office/drawing/2014/main" id="{32E0E850-7046-4000-A4B3-DD33E8202190}"/>
                      </a:ext>
                    </a:extLst>
                  </p:cNvPr>
                  <p:cNvSpPr txBox="1"/>
                  <p:nvPr/>
                </p:nvSpPr>
                <p:spPr>
                  <a:xfrm>
                    <a:off x="7661108" y="4194170"/>
                    <a:ext cx="1248633" cy="66179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350" baseline="30000" dirty="0"/>
                      <a:t>     207</a:t>
                    </a:r>
                    <a:r>
                      <a:rPr lang="fr-FR" sz="1350" dirty="0"/>
                      <a:t>Pb</a:t>
                    </a:r>
                    <a:r>
                      <a:rPr lang="fr-FR" sz="1350" baseline="30000" dirty="0"/>
                      <a:t>82+</a:t>
                    </a:r>
                  </a:p>
                  <a:p>
                    <a:r>
                      <a:rPr lang="fr-FR" sz="1350" dirty="0">
                        <a:sym typeface="Symbol" panose="05050102010706020507" pitchFamily="18" charset="2"/>
                      </a:rPr>
                      <a:t>n</a:t>
                    </a:r>
                    <a:r>
                      <a:rPr lang="fr-FR" sz="1350" dirty="0"/>
                      <a:t> </a:t>
                    </a:r>
                    <a:r>
                      <a:rPr lang="fr-FR" sz="1350" dirty="0" err="1"/>
                      <a:t>emission</a:t>
                    </a:r>
                    <a:endParaRPr lang="fr-FR" sz="1350" dirty="0"/>
                  </a:p>
                </p:txBody>
              </p:sp>
            </p:grpSp>
            <p:grpSp>
              <p:nvGrpSpPr>
                <p:cNvPr id="17" name="Groupe 16">
                  <a:extLst>
                    <a:ext uri="{FF2B5EF4-FFF2-40B4-BE49-F238E27FC236}">
                      <a16:creationId xmlns:a16="http://schemas.microsoft.com/office/drawing/2014/main" id="{2852AEC4-5DC9-465D-B6CA-B868EA5FF561}"/>
                    </a:ext>
                  </a:extLst>
                </p:cNvPr>
                <p:cNvGrpSpPr/>
                <p:nvPr/>
              </p:nvGrpSpPr>
              <p:grpSpPr>
                <a:xfrm>
                  <a:off x="532116" y="3512224"/>
                  <a:ext cx="4477636" cy="3086581"/>
                  <a:chOff x="840934" y="204289"/>
                  <a:chExt cx="4980122" cy="3929191"/>
                </a:xfrm>
              </p:grpSpPr>
              <p:sp>
                <p:nvSpPr>
                  <p:cNvPr id="19" name="ZoneTexte 18">
                    <a:extLst>
                      <a:ext uri="{FF2B5EF4-FFF2-40B4-BE49-F238E27FC236}">
                        <a16:creationId xmlns:a16="http://schemas.microsoft.com/office/drawing/2014/main" id="{2F6BC807-B02B-41B8-97B4-9E203963562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85976" y="759247"/>
                    <a:ext cx="1554926" cy="4450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350" dirty="0" err="1"/>
                      <a:t>Eloss</a:t>
                    </a:r>
                    <a:r>
                      <a:rPr lang="fr-FR" sz="1350" dirty="0"/>
                      <a:t> (keV)</a:t>
                    </a:r>
                  </a:p>
                </p:txBody>
              </p:sp>
              <p:sp>
                <p:nvSpPr>
                  <p:cNvPr id="20" name="ZoneTexte 19">
                    <a:extLst>
                      <a:ext uri="{FF2B5EF4-FFF2-40B4-BE49-F238E27FC236}">
                        <a16:creationId xmlns:a16="http://schemas.microsoft.com/office/drawing/2014/main" id="{4AF7E5DC-34EC-46DA-9637-9117C003DBCE}"/>
                      </a:ext>
                    </a:extLst>
                  </p:cNvPr>
                  <p:cNvSpPr txBox="1"/>
                  <p:nvPr/>
                </p:nvSpPr>
                <p:spPr>
                  <a:xfrm>
                    <a:off x="3997085" y="3635666"/>
                    <a:ext cx="1823971" cy="49781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350" dirty="0" err="1"/>
                      <a:t>Eresidual</a:t>
                    </a:r>
                    <a:r>
                      <a:rPr lang="fr-FR" sz="1350" dirty="0"/>
                      <a:t> (keV)</a:t>
                    </a:r>
                  </a:p>
                </p:txBody>
              </p:sp>
            </p:grpSp>
            <p:sp>
              <p:nvSpPr>
                <p:cNvPr id="8" name="ZoneTexte 7">
                  <a:extLst>
                    <a:ext uri="{FF2B5EF4-FFF2-40B4-BE49-F238E27FC236}">
                      <a16:creationId xmlns:a16="http://schemas.microsoft.com/office/drawing/2014/main" id="{B5AE9534-A2B5-4479-8668-E7370D75F29E}"/>
                    </a:ext>
                  </a:extLst>
                </p:cNvPr>
                <p:cNvSpPr txBox="1"/>
                <p:nvPr/>
              </p:nvSpPr>
              <p:spPr>
                <a:xfrm>
                  <a:off x="6860178" y="2928775"/>
                  <a:ext cx="4041961" cy="7219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500" b="1" dirty="0"/>
                    <a:t>Position of </a:t>
                  </a:r>
                  <a:r>
                    <a:rPr lang="fr-FR" sz="1500" b="1" dirty="0" err="1"/>
                    <a:t>detected</a:t>
                  </a:r>
                  <a:r>
                    <a:rPr lang="fr-FR" sz="1500" b="1" dirty="0"/>
                    <a:t> </a:t>
                  </a:r>
                  <a:r>
                    <a:rPr lang="fr-FR" sz="1500" b="1" dirty="0" err="1"/>
                    <a:t>beam</a:t>
                  </a:r>
                  <a:r>
                    <a:rPr lang="fr-FR" sz="1500" b="1" dirty="0"/>
                    <a:t> </a:t>
                  </a:r>
                  <a:r>
                    <a:rPr lang="fr-FR" sz="1500" b="1" dirty="0" err="1"/>
                    <a:t>residues</a:t>
                  </a:r>
                  <a:r>
                    <a:rPr lang="fr-FR" sz="1500" b="1" dirty="0"/>
                    <a:t> </a:t>
                  </a:r>
                </a:p>
                <a:p>
                  <a:pPr algn="ctr"/>
                  <a:r>
                    <a:rPr lang="fr-FR" sz="1500" b="1" dirty="0"/>
                    <a:t>in </a:t>
                  </a:r>
                  <a:r>
                    <a:rPr lang="fr-FR" sz="1500" b="1" dirty="0" err="1"/>
                    <a:t>coincidence</a:t>
                  </a:r>
                  <a:r>
                    <a:rPr lang="fr-FR" sz="1500" b="1" dirty="0"/>
                    <a:t> </a:t>
                  </a:r>
                  <a:r>
                    <a:rPr lang="fr-FR" sz="1500" b="1" dirty="0" err="1"/>
                    <a:t>with</a:t>
                  </a:r>
                  <a:r>
                    <a:rPr lang="fr-FR" sz="1500" b="1" dirty="0"/>
                    <a:t> protons</a:t>
                  </a:r>
                </a:p>
              </p:txBody>
            </p:sp>
          </p:grpSp>
          <p:cxnSp>
            <p:nvCxnSpPr>
              <p:cNvPr id="43" name="Connecteur droit avec flèche 42">
                <a:extLst>
                  <a:ext uri="{FF2B5EF4-FFF2-40B4-BE49-F238E27FC236}">
                    <a16:creationId xmlns:a16="http://schemas.microsoft.com/office/drawing/2014/main" id="{F2B43234-4DCB-4D37-9358-80CCE69BF3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5846" y="1996556"/>
                <a:ext cx="1184943" cy="549382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CFD1D826-D53D-43C0-B01C-5E0702A00B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0589" y="3066951"/>
              <a:ext cx="424347" cy="508329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7FAC7A99-7877-45C5-849C-FF9504DFCCED}"/>
                </a:ext>
              </a:extLst>
            </p:cNvPr>
            <p:cNvCxnSpPr>
              <a:cxnSpLocks/>
            </p:cNvCxnSpPr>
            <p:nvPr/>
          </p:nvCxnSpPr>
          <p:spPr>
            <a:xfrm>
              <a:off x="7611455" y="3116678"/>
              <a:ext cx="187141" cy="50489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700E352-5AA5-4DAD-92F5-43902C3ECD2E}"/>
                </a:ext>
              </a:extLst>
            </p:cNvPr>
            <p:cNvSpPr txBox="1"/>
            <p:nvPr/>
          </p:nvSpPr>
          <p:spPr>
            <a:xfrm>
              <a:off x="5388152" y="3589229"/>
              <a:ext cx="149284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b="1" dirty="0" err="1">
                  <a:solidFill>
                    <a:srgbClr val="FF0000"/>
                  </a:solidFill>
                </a:rPr>
                <a:t>Efficiency</a:t>
              </a:r>
              <a:r>
                <a:rPr lang="fr-FR" sz="1350" b="1" dirty="0">
                  <a:solidFill>
                    <a:srgbClr val="FF0000"/>
                  </a:solidFill>
                </a:rPr>
                <a:t> 70-96%!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44E070A8-D3E6-4ED0-88FF-ABA9C24954EB}"/>
                </a:ext>
              </a:extLst>
            </p:cNvPr>
            <p:cNvSpPr txBox="1"/>
            <p:nvPr/>
          </p:nvSpPr>
          <p:spPr>
            <a:xfrm>
              <a:off x="7122705" y="3626171"/>
              <a:ext cx="135178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350" b="1" dirty="0" err="1">
                  <a:solidFill>
                    <a:srgbClr val="FF0000"/>
                  </a:solidFill>
                </a:rPr>
                <a:t>Efficiency</a:t>
              </a:r>
              <a:r>
                <a:rPr lang="fr-FR" sz="1350" b="1" dirty="0">
                  <a:solidFill>
                    <a:srgbClr val="FF0000"/>
                  </a:solidFill>
                </a:rPr>
                <a:t> 100%!</a:t>
              </a: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5515D69-267F-488A-837D-B6120D481D72}"/>
              </a:ext>
            </a:extLst>
          </p:cNvPr>
          <p:cNvGrpSpPr/>
          <p:nvPr/>
        </p:nvGrpSpPr>
        <p:grpSpPr>
          <a:xfrm>
            <a:off x="3009860" y="3553891"/>
            <a:ext cx="8659585" cy="2370898"/>
            <a:chOff x="-2056423" y="3642299"/>
            <a:chExt cx="11763681" cy="3311881"/>
          </a:xfrm>
        </p:grpSpPr>
        <p:sp>
          <p:nvSpPr>
            <p:cNvPr id="36" name="ZoneTexte 3">
              <a:extLst>
                <a:ext uri="{FF2B5EF4-FFF2-40B4-BE49-F238E27FC236}">
                  <a16:creationId xmlns:a16="http://schemas.microsoft.com/office/drawing/2014/main" id="{94E9AD3A-1106-48B4-B18D-3D7AD8A5CA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056423" y="5965342"/>
              <a:ext cx="11763681" cy="98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fr-FR" sz="2000" b="1" dirty="0">
                  <a:solidFill>
                    <a:srgbClr val="FF0000"/>
                  </a:solidFill>
                </a:rPr>
                <a:t>Validated experimental set-up and new methodology to infer P</a:t>
              </a:r>
              <a:r>
                <a:rPr lang="en-US" altLang="fr-FR" sz="2000" b="1" baseline="-25000" dirty="0">
                  <a:solidFill>
                    <a:srgbClr val="FF0000"/>
                  </a:solidFill>
                  <a:sym typeface="Symbol" panose="05050102010706020507" pitchFamily="18" charset="2"/>
                </a:rPr>
                <a:t></a:t>
              </a:r>
              <a:r>
                <a:rPr lang="en-US" altLang="fr-FR" sz="2000" b="1" baseline="-25000" dirty="0">
                  <a:solidFill>
                    <a:srgbClr val="FF0000"/>
                  </a:solidFill>
                </a:rPr>
                <a:t> </a:t>
              </a:r>
              <a:r>
                <a:rPr lang="en-US" altLang="fr-FR" sz="2000" b="1" dirty="0">
                  <a:solidFill>
                    <a:srgbClr val="FF0000"/>
                  </a:solidFill>
                </a:rPr>
                <a:t>and </a:t>
              </a:r>
              <a:r>
                <a:rPr lang="en-US" altLang="fr-FR" sz="2000" b="1" dirty="0" err="1">
                  <a:solidFill>
                    <a:srgbClr val="FF0000"/>
                  </a:solidFill>
                </a:rPr>
                <a:t>P</a:t>
              </a:r>
              <a:r>
                <a:rPr lang="en-US" altLang="fr-FR" sz="2000" b="1" baseline="-25000" dirty="0" err="1">
                  <a:solidFill>
                    <a:srgbClr val="FF0000"/>
                  </a:solidFill>
                </a:rPr>
                <a:t>n</a:t>
              </a:r>
              <a:r>
                <a:rPr lang="en-US" altLang="fr-FR" sz="2000" b="1" dirty="0">
                  <a:solidFill>
                    <a:srgbClr val="FF0000"/>
                  </a:solidFill>
                </a:rPr>
                <a:t>!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sz="2000" b="1" dirty="0">
                  <a:solidFill>
                    <a:srgbClr val="FF0000"/>
                  </a:solidFill>
                </a:rPr>
                <a:t>Second proof-of-principle experiment to measure also P</a:t>
              </a:r>
              <a:r>
                <a:rPr lang="en-US" sz="2000" b="1" baseline="-25000" dirty="0">
                  <a:solidFill>
                    <a:srgbClr val="FF0000"/>
                  </a:solidFill>
                </a:rPr>
                <a:t>f</a:t>
              </a:r>
              <a:r>
                <a:rPr lang="en-US" sz="2000" b="1" dirty="0">
                  <a:solidFill>
                    <a:srgbClr val="FF0000"/>
                  </a:solidFill>
                </a:rPr>
                <a:t> accepted by PAC!</a:t>
              </a:r>
              <a:endParaRPr lang="en-US" altLang="fr-FR" sz="20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E4B2711E-395D-45C2-ABED-FD5E7A393918}"/>
                </a:ext>
              </a:extLst>
            </p:cNvPr>
            <p:cNvGrpSpPr/>
            <p:nvPr/>
          </p:nvGrpSpPr>
          <p:grpSpPr>
            <a:xfrm>
              <a:off x="-1187104" y="3642299"/>
              <a:ext cx="9674045" cy="2397995"/>
              <a:chOff x="-1582805" y="3713398"/>
              <a:chExt cx="12898727" cy="3197327"/>
            </a:xfrm>
          </p:grpSpPr>
          <p:grpSp>
            <p:nvGrpSpPr>
              <p:cNvPr id="40" name="Groupe 39">
                <a:extLst>
                  <a:ext uri="{FF2B5EF4-FFF2-40B4-BE49-F238E27FC236}">
                    <a16:creationId xmlns:a16="http://schemas.microsoft.com/office/drawing/2014/main" id="{6BA2D735-0EC1-469C-B672-EFE5D4177D6C}"/>
                  </a:ext>
                </a:extLst>
              </p:cNvPr>
              <p:cNvGrpSpPr/>
              <p:nvPr/>
            </p:nvGrpSpPr>
            <p:grpSpPr>
              <a:xfrm>
                <a:off x="1543958" y="3713398"/>
                <a:ext cx="4454904" cy="710762"/>
                <a:chOff x="1834243" y="3810312"/>
                <a:chExt cx="4454904" cy="710762"/>
              </a:xfrm>
            </p:grpSpPr>
            <p:cxnSp>
              <p:nvCxnSpPr>
                <p:cNvPr id="33" name="Connecteur droit avec flèche 32">
                  <a:extLst>
                    <a:ext uri="{FF2B5EF4-FFF2-40B4-BE49-F238E27FC236}">
                      <a16:creationId xmlns:a16="http://schemas.microsoft.com/office/drawing/2014/main" id="{DAC68B49-0663-45E8-8DBB-C7F39465CB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34243" y="4521074"/>
                  <a:ext cx="4454904" cy="0"/>
                </a:xfrm>
                <a:prstGeom prst="straightConnector1">
                  <a:avLst/>
                </a:prstGeom>
                <a:ln w="666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ZoneTexte 34">
                  <a:extLst>
                    <a:ext uri="{FF2B5EF4-FFF2-40B4-BE49-F238E27FC236}">
                      <a16:creationId xmlns:a16="http://schemas.microsoft.com/office/drawing/2014/main" id="{0BEAADCD-E202-421B-BE04-B46C62F00899}"/>
                    </a:ext>
                  </a:extLst>
                </p:cNvPr>
                <p:cNvSpPr txBox="1"/>
                <p:nvPr/>
              </p:nvSpPr>
              <p:spPr>
                <a:xfrm>
                  <a:off x="2333432" y="3810312"/>
                  <a:ext cx="2435453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b="1" dirty="0"/>
                    <a:t>Excitation </a:t>
                  </a:r>
                  <a:r>
                    <a:rPr lang="fr-FR" b="1" dirty="0" err="1"/>
                    <a:t>energy</a:t>
                  </a:r>
                  <a:endParaRPr lang="fr-FR" b="1" dirty="0"/>
                </a:p>
              </p:txBody>
            </p:sp>
          </p:grpSp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CDB71787-72A3-428F-9B67-CBDD766759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406"/>
              <a:stretch/>
            </p:blipFill>
            <p:spPr>
              <a:xfrm>
                <a:off x="-1582805" y="4692869"/>
                <a:ext cx="3145292" cy="2083553"/>
              </a:xfrm>
              <a:prstGeom prst="rect">
                <a:avLst/>
              </a:prstGeom>
            </p:spPr>
          </p:pic>
          <p:pic>
            <p:nvPicPr>
              <p:cNvPr id="11" name="Image 10">
                <a:extLst>
                  <a:ext uri="{FF2B5EF4-FFF2-40B4-BE49-F238E27FC236}">
                    <a16:creationId xmlns:a16="http://schemas.microsoft.com/office/drawing/2014/main" id="{41396220-43C7-4D35-9398-A67D54ED31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388"/>
              <a:stretch/>
            </p:blipFill>
            <p:spPr>
              <a:xfrm>
                <a:off x="1958061" y="4807121"/>
                <a:ext cx="2977301" cy="1930492"/>
              </a:xfrm>
              <a:prstGeom prst="rect">
                <a:avLst/>
              </a:prstGeom>
            </p:spPr>
          </p:pic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314F92D0-F815-423E-AE83-67E53DEF08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927"/>
              <a:stretch/>
            </p:blipFill>
            <p:spPr>
              <a:xfrm>
                <a:off x="5058449" y="4751693"/>
                <a:ext cx="2987158" cy="1946612"/>
              </a:xfrm>
              <a:prstGeom prst="rect">
                <a:avLst/>
              </a:prstGeom>
            </p:spPr>
          </p:pic>
          <p:pic>
            <p:nvPicPr>
              <p:cNvPr id="29" name="Image 28">
                <a:extLst>
                  <a:ext uri="{FF2B5EF4-FFF2-40B4-BE49-F238E27FC236}">
                    <a16:creationId xmlns:a16="http://schemas.microsoft.com/office/drawing/2014/main" id="{6F5B46CC-ED04-4B39-B66A-3D86D61619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927"/>
              <a:stretch/>
            </p:blipFill>
            <p:spPr>
              <a:xfrm>
                <a:off x="8328764" y="4751693"/>
                <a:ext cx="2987158" cy="1946612"/>
              </a:xfrm>
              <a:prstGeom prst="rect">
                <a:avLst/>
              </a:prstGeom>
            </p:spPr>
          </p:pic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810DFF7-1C13-4A82-9F47-D61F86979002}"/>
                  </a:ext>
                </a:extLst>
              </p:cNvPr>
              <p:cNvCxnSpPr/>
              <p:nvPr/>
            </p:nvCxnSpPr>
            <p:spPr>
              <a:xfrm>
                <a:off x="1665045" y="4424159"/>
                <a:ext cx="0" cy="2131031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A3D884F5-583C-4017-B3B2-A813F60650FA}"/>
                  </a:ext>
                </a:extLst>
              </p:cNvPr>
              <p:cNvSpPr txBox="1"/>
              <p:nvPr/>
            </p:nvSpPr>
            <p:spPr>
              <a:xfrm>
                <a:off x="1322889" y="6510617"/>
                <a:ext cx="479193" cy="400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350" b="1" dirty="0"/>
                  <a:t>Sn</a:t>
                </a:r>
              </a:p>
            </p:txBody>
          </p:sp>
        </p:grpSp>
      </p:grpSp>
      <p:grpSp>
        <p:nvGrpSpPr>
          <p:cNvPr id="32" name="Groupe 3">
            <a:extLst>
              <a:ext uri="{FF2B5EF4-FFF2-40B4-BE49-F238E27FC236}">
                <a16:creationId xmlns:a16="http://schemas.microsoft.com/office/drawing/2014/main" id="{BF8AA966-2A7C-40AA-BBD0-E6205996F8B7}"/>
              </a:ext>
            </a:extLst>
          </p:cNvPr>
          <p:cNvGrpSpPr>
            <a:grpSpLocks/>
          </p:cNvGrpSpPr>
          <p:nvPr/>
        </p:nvGrpSpPr>
        <p:grpSpPr bwMode="auto">
          <a:xfrm>
            <a:off x="144926" y="52816"/>
            <a:ext cx="3207175" cy="1112307"/>
            <a:chOff x="3531752" y="1604963"/>
            <a:chExt cx="4705350" cy="1522412"/>
          </a:xfrm>
        </p:grpSpPr>
        <p:pic>
          <p:nvPicPr>
            <p:cNvPr id="41" name="Image 7">
              <a:extLst>
                <a:ext uri="{FF2B5EF4-FFF2-40B4-BE49-F238E27FC236}">
                  <a16:creationId xmlns:a16="http://schemas.microsoft.com/office/drawing/2014/main" id="{DC8AE620-9B14-4954-97DE-DE8A614D0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40" b="22459"/>
            <a:stretch>
              <a:fillRect/>
            </a:stretch>
          </p:blipFill>
          <p:spPr bwMode="auto">
            <a:xfrm>
              <a:off x="3531752" y="1752600"/>
              <a:ext cx="3349625" cy="122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Image 8">
              <a:extLst>
                <a:ext uri="{FF2B5EF4-FFF2-40B4-BE49-F238E27FC236}">
                  <a16:creationId xmlns:a16="http://schemas.microsoft.com/office/drawing/2014/main" id="{BF14D07F-5182-4FB5-AB2E-ECCA754C5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14" t="10403" r="8751" b="11313"/>
            <a:stretch>
              <a:fillRect/>
            </a:stretch>
          </p:blipFill>
          <p:spPr bwMode="auto">
            <a:xfrm>
              <a:off x="6735327" y="1604963"/>
              <a:ext cx="1501775" cy="152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F0D55960-DB66-48DD-BA41-DB309F410756}"/>
              </a:ext>
            </a:extLst>
          </p:cNvPr>
          <p:cNvGrpSpPr/>
          <p:nvPr/>
        </p:nvGrpSpPr>
        <p:grpSpPr>
          <a:xfrm>
            <a:off x="12114" y="1290811"/>
            <a:ext cx="3871939" cy="2737554"/>
            <a:chOff x="8597728" y="1021083"/>
            <a:chExt cx="6449701" cy="5339372"/>
          </a:xfrm>
        </p:grpSpPr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6DB98E0A-0A7A-436A-861C-A8EE6567D938}"/>
                </a:ext>
              </a:extLst>
            </p:cNvPr>
            <p:cNvGrpSpPr/>
            <p:nvPr/>
          </p:nvGrpSpPr>
          <p:grpSpPr>
            <a:xfrm>
              <a:off x="8597728" y="1368566"/>
              <a:ext cx="6449701" cy="4991889"/>
              <a:chOff x="-94257" y="1724251"/>
              <a:chExt cx="6449701" cy="4991889"/>
            </a:xfrm>
          </p:grpSpPr>
          <p:grpSp>
            <p:nvGrpSpPr>
              <p:cNvPr id="47" name="Groupe 46">
                <a:extLst>
                  <a:ext uri="{FF2B5EF4-FFF2-40B4-BE49-F238E27FC236}">
                    <a16:creationId xmlns:a16="http://schemas.microsoft.com/office/drawing/2014/main" id="{B1EEF08E-EAE4-4198-9AF6-B5D0484EDC8A}"/>
                  </a:ext>
                </a:extLst>
              </p:cNvPr>
              <p:cNvGrpSpPr/>
              <p:nvPr/>
            </p:nvGrpSpPr>
            <p:grpSpPr>
              <a:xfrm>
                <a:off x="3148317" y="2203700"/>
                <a:ext cx="364578" cy="426072"/>
                <a:chOff x="9474502" y="1327223"/>
                <a:chExt cx="728364" cy="510196"/>
              </a:xfrm>
            </p:grpSpPr>
            <p:grpSp>
              <p:nvGrpSpPr>
                <p:cNvPr id="86" name="Groupe 85">
                  <a:extLst>
                    <a:ext uri="{FF2B5EF4-FFF2-40B4-BE49-F238E27FC236}">
                      <a16:creationId xmlns:a16="http://schemas.microsoft.com/office/drawing/2014/main" id="{9D3F694F-E1B0-4389-9C10-A161D90D6242}"/>
                    </a:ext>
                  </a:extLst>
                </p:cNvPr>
                <p:cNvGrpSpPr/>
                <p:nvPr/>
              </p:nvGrpSpPr>
              <p:grpSpPr>
                <a:xfrm rot="2211014">
                  <a:off x="9474502" y="1327223"/>
                  <a:ext cx="215631" cy="249194"/>
                  <a:chOff x="1394751" y="170850"/>
                  <a:chExt cx="215631" cy="249194"/>
                </a:xfrm>
              </p:grpSpPr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D968D80A-F0D6-41EE-AD4D-391CF4325D0B}"/>
                      </a:ext>
                    </a:extLst>
                  </p:cNvPr>
                  <p:cNvSpPr/>
                  <p:nvPr/>
                </p:nvSpPr>
                <p:spPr>
                  <a:xfrm>
                    <a:off x="1394751" y="170850"/>
                    <a:ext cx="45719" cy="246888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350"/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7E716054-CC4D-4306-9E7D-0383D7E48921}"/>
                      </a:ext>
                    </a:extLst>
                  </p:cNvPr>
                  <p:cNvSpPr/>
                  <p:nvPr/>
                </p:nvSpPr>
                <p:spPr>
                  <a:xfrm>
                    <a:off x="1493590" y="173156"/>
                    <a:ext cx="116792" cy="246888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350"/>
                  </a:p>
                </p:txBody>
              </p:sp>
            </p:grp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C41BFE6D-909D-4AA3-8F37-3AD413CFF783}"/>
                    </a:ext>
                  </a:extLst>
                </p:cNvPr>
                <p:cNvSpPr/>
                <p:nvPr/>
              </p:nvSpPr>
              <p:spPr>
                <a:xfrm rot="2211014">
                  <a:off x="9653884" y="1390759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15783F66-0558-46E2-9F8C-56590392D2BB}"/>
                    </a:ext>
                  </a:extLst>
                </p:cNvPr>
                <p:cNvSpPr/>
                <p:nvPr/>
              </p:nvSpPr>
              <p:spPr>
                <a:xfrm rot="2211014">
                  <a:off x="9776172" y="1447610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F1D0F0E4-0A39-4192-AAF4-D6C6D33AC54F}"/>
                    </a:ext>
                  </a:extLst>
                </p:cNvPr>
                <p:cNvSpPr/>
                <p:nvPr/>
              </p:nvSpPr>
              <p:spPr>
                <a:xfrm rot="2211014">
                  <a:off x="9868844" y="1490989"/>
                  <a:ext cx="116792" cy="2495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378879BC-FBC1-46A1-AF5C-7B43630D0414}"/>
                    </a:ext>
                  </a:extLst>
                </p:cNvPr>
                <p:cNvSpPr/>
                <p:nvPr/>
              </p:nvSpPr>
              <p:spPr>
                <a:xfrm rot="2211014">
                  <a:off x="9990031" y="1549136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32D48CC1-8559-43DD-ADC3-3671A7159F12}"/>
                    </a:ext>
                  </a:extLst>
                </p:cNvPr>
                <p:cNvSpPr/>
                <p:nvPr/>
              </p:nvSpPr>
              <p:spPr>
                <a:xfrm rot="2211014">
                  <a:off x="10086074" y="1590531"/>
                  <a:ext cx="116792" cy="24688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350"/>
                </a:p>
              </p:txBody>
            </p:sp>
          </p:grpSp>
          <p:grpSp>
            <p:nvGrpSpPr>
              <p:cNvPr id="51" name="Groupe 50">
                <a:extLst>
                  <a:ext uri="{FF2B5EF4-FFF2-40B4-BE49-F238E27FC236}">
                    <a16:creationId xmlns:a16="http://schemas.microsoft.com/office/drawing/2014/main" id="{5C67C9BF-4098-4549-A7A7-B06F399CCFCC}"/>
                  </a:ext>
                </a:extLst>
              </p:cNvPr>
              <p:cNvGrpSpPr/>
              <p:nvPr/>
            </p:nvGrpSpPr>
            <p:grpSpPr>
              <a:xfrm>
                <a:off x="-94257" y="1724251"/>
                <a:ext cx="6449701" cy="4991889"/>
                <a:chOff x="-87336" y="1461445"/>
                <a:chExt cx="6449701" cy="4991890"/>
              </a:xfrm>
            </p:grpSpPr>
            <p:pic>
              <p:nvPicPr>
                <p:cNvPr id="60" name="Image 1" descr="ESR_2.JPG">
                  <a:extLst>
                    <a:ext uri="{FF2B5EF4-FFF2-40B4-BE49-F238E27FC236}">
                      <a16:creationId xmlns:a16="http://schemas.microsoft.com/office/drawing/2014/main" id="{EE50ACF7-E124-48B2-9D23-135E489BC4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/>
                <a:srcRect/>
                <a:stretch>
                  <a:fillRect/>
                </a:stretch>
              </p:blipFill>
              <p:spPr bwMode="auto">
                <a:xfrm>
                  <a:off x="-87336" y="2705943"/>
                  <a:ext cx="5402262" cy="3667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1" name="ZoneTexte 28">
                  <a:extLst>
                    <a:ext uri="{FF2B5EF4-FFF2-40B4-BE49-F238E27FC236}">
                      <a16:creationId xmlns:a16="http://schemas.microsoft.com/office/drawing/2014/main" id="{AE01516A-64D0-4E53-A21A-92660866E40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66195" y="4326955"/>
                  <a:ext cx="1235624" cy="7803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fr-FR" altLang="fr-FR" sz="1000" b="1" dirty="0">
                      <a:cs typeface="Times New Roman" pitchFamily="18" charset="0"/>
                    </a:rPr>
                    <a:t>Revolving ions</a:t>
                  </a:r>
                </a:p>
              </p:txBody>
            </p:sp>
            <p:sp>
              <p:nvSpPr>
                <p:cNvPr id="62" name="Demi-tour 4">
                  <a:extLst>
                    <a:ext uri="{FF2B5EF4-FFF2-40B4-BE49-F238E27FC236}">
                      <a16:creationId xmlns:a16="http://schemas.microsoft.com/office/drawing/2014/main" id="{834C2F59-6D25-41CF-BDF9-B8FA81389647}"/>
                    </a:ext>
                  </a:extLst>
                </p:cNvPr>
                <p:cNvSpPr/>
                <p:nvPr/>
              </p:nvSpPr>
              <p:spPr>
                <a:xfrm>
                  <a:off x="1818414" y="4119443"/>
                  <a:ext cx="1800225" cy="741362"/>
                </a:xfrm>
                <a:prstGeom prst="uturnArrow">
                  <a:avLst>
                    <a:gd name="adj1" fmla="val 10272"/>
                    <a:gd name="adj2" fmla="val 25000"/>
                    <a:gd name="adj3" fmla="val 25000"/>
                    <a:gd name="adj4" fmla="val 46859"/>
                    <a:gd name="adj5" fmla="val 100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ZoneTexte 11">
                  <a:extLst>
                    <a:ext uri="{FF2B5EF4-FFF2-40B4-BE49-F238E27FC236}">
                      <a16:creationId xmlns:a16="http://schemas.microsoft.com/office/drawing/2014/main" id="{32BD467F-DDCA-4D39-9144-6EB4FFE4BD6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81508" y="3089802"/>
                  <a:ext cx="1320311" cy="4802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000" b="1" dirty="0"/>
                    <a:t>Gas target</a:t>
                  </a:r>
                </a:p>
              </p:txBody>
            </p:sp>
            <p:sp>
              <p:nvSpPr>
                <p:cNvPr id="64" name="ZoneTexte 12">
                  <a:extLst>
                    <a:ext uri="{FF2B5EF4-FFF2-40B4-BE49-F238E27FC236}">
                      <a16:creationId xmlns:a16="http://schemas.microsoft.com/office/drawing/2014/main" id="{F6B2CB43-5B22-4AFA-96BF-8DE0FAB4EB3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10054" y="5593058"/>
                  <a:ext cx="647933" cy="246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 b="1" dirty="0"/>
                    <a:t>e- cooler</a:t>
                  </a:r>
                </a:p>
              </p:txBody>
            </p:sp>
            <p:sp>
              <p:nvSpPr>
                <p:cNvPr id="65" name="ZoneTexte 13">
                  <a:extLst>
                    <a:ext uri="{FF2B5EF4-FFF2-40B4-BE49-F238E27FC236}">
                      <a16:creationId xmlns:a16="http://schemas.microsoft.com/office/drawing/2014/main" id="{7855A360-1E05-4C16-8B5F-6CA5538ED3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5552819">
                  <a:off x="4647676" y="5857238"/>
                  <a:ext cx="685575" cy="3693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000" b="1" dirty="0"/>
                    <a:t>SIS</a:t>
                  </a:r>
                  <a:r>
                    <a:rPr lang="en-US" b="1" dirty="0"/>
                    <a:t>     </a:t>
                  </a:r>
                </a:p>
              </p:txBody>
            </p:sp>
            <p:grpSp>
              <p:nvGrpSpPr>
                <p:cNvPr id="66" name="Groupe 101">
                  <a:extLst>
                    <a:ext uri="{FF2B5EF4-FFF2-40B4-BE49-F238E27FC236}">
                      <a16:creationId xmlns:a16="http://schemas.microsoft.com/office/drawing/2014/main" id="{630C8FF5-5C29-43EC-8DF7-3961C2B7F4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06434" y="1461445"/>
                  <a:ext cx="5255931" cy="4991890"/>
                  <a:chOff x="4333874" y="1172362"/>
                  <a:chExt cx="6267473" cy="5327788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74E2DB7B-AEE2-4ED9-93FA-DDDF4A0EC9D9}"/>
                      </a:ext>
                    </a:extLst>
                  </p:cNvPr>
                  <p:cNvSpPr/>
                  <p:nvPr/>
                </p:nvSpPr>
                <p:spPr>
                  <a:xfrm>
                    <a:off x="7881622" y="2379204"/>
                    <a:ext cx="944531" cy="38426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cxnSp>
                <p:nvCxnSpPr>
                  <p:cNvPr id="68" name="Connecteur droit avec flèche 67">
                    <a:extLst>
                      <a:ext uri="{FF2B5EF4-FFF2-40B4-BE49-F238E27FC236}">
                        <a16:creationId xmlns:a16="http://schemas.microsoft.com/office/drawing/2014/main" id="{C1243AA6-E3F7-4896-B968-47455002E572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8638146" y="6346444"/>
                    <a:ext cx="601064" cy="153706"/>
                  </a:xfrm>
                  <a:prstGeom prst="straightConnector1">
                    <a:avLst/>
                  </a:prstGeom>
                  <a:ln w="44450"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cteur droit avec flèche 68">
                    <a:extLst>
                      <a:ext uri="{FF2B5EF4-FFF2-40B4-BE49-F238E27FC236}">
                        <a16:creationId xmlns:a16="http://schemas.microsoft.com/office/drawing/2014/main" id="{AC3ACA00-AB3C-481B-B21B-8B79EE3E64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6343327" y="1464775"/>
                    <a:ext cx="388080" cy="280166"/>
                  </a:xfrm>
                  <a:prstGeom prst="straightConnector1">
                    <a:avLst/>
                  </a:prstGeom>
                  <a:ln w="25400">
                    <a:solidFill>
                      <a:srgbClr val="FF0000">
                        <a:alpha val="82000"/>
                      </a:srgb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" name="ZoneTexte 32">
                    <a:extLst>
                      <a:ext uri="{FF2B5EF4-FFF2-40B4-BE49-F238E27FC236}">
                        <a16:creationId xmlns:a16="http://schemas.microsoft.com/office/drawing/2014/main" id="{7F2A8C6D-9776-433B-BCD6-9F2D20AE827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4971143">
                    <a:off x="8580337" y="4109678"/>
                    <a:ext cx="1985998" cy="47711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altLang="fr-FR" sz="1000" b="1" dirty="0" err="1">
                        <a:cs typeface="Times New Roman" pitchFamily="18" charset="0"/>
                      </a:rPr>
                      <a:t>Beam</a:t>
                    </a:r>
                    <a:r>
                      <a:rPr lang="fr-FR" altLang="fr-FR" sz="1000" b="1" dirty="0">
                        <a:cs typeface="Times New Roman" pitchFamily="18" charset="0"/>
                      </a:rPr>
                      <a:t>-</a:t>
                    </a:r>
                    <a:r>
                      <a:rPr lang="fr-FR" altLang="fr-FR" sz="1000" b="1" dirty="0" err="1">
                        <a:cs typeface="Times New Roman" pitchFamily="18" charset="0"/>
                      </a:rPr>
                      <a:t>like</a:t>
                    </a:r>
                    <a:r>
                      <a:rPr lang="fr-FR" altLang="fr-FR" sz="1000" b="1" dirty="0">
                        <a:cs typeface="Times New Roman" pitchFamily="18" charset="0"/>
                      </a:rPr>
                      <a:t> </a:t>
                    </a:r>
                  </a:p>
                  <a:p>
                    <a:pPr algn="ctr"/>
                    <a:r>
                      <a:rPr lang="fr-FR" altLang="fr-FR" sz="1000" b="1" dirty="0">
                        <a:cs typeface="Times New Roman" pitchFamily="18" charset="0"/>
                      </a:rPr>
                      <a:t>detector</a:t>
                    </a:r>
                  </a:p>
                </p:txBody>
              </p:sp>
              <p:cxnSp>
                <p:nvCxnSpPr>
                  <p:cNvPr id="71" name="Connecteur droit 70">
                    <a:extLst>
                      <a:ext uri="{FF2B5EF4-FFF2-40B4-BE49-F238E27FC236}">
                        <a16:creationId xmlns:a16="http://schemas.microsoft.com/office/drawing/2014/main" id="{7D88CB1E-682E-478A-9C43-7716F9DF44F6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9173967" y="3645229"/>
                    <a:ext cx="418500" cy="97981"/>
                  </a:xfrm>
                  <a:prstGeom prst="line">
                    <a:avLst/>
                  </a:prstGeom>
                  <a:ln w="539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Connecteur droit avec flèche 9">
                    <a:extLst>
                      <a:ext uri="{FF2B5EF4-FFF2-40B4-BE49-F238E27FC236}">
                        <a16:creationId xmlns:a16="http://schemas.microsoft.com/office/drawing/2014/main" id="{BD9A8B67-1F0F-49F6-B112-ABBF1647BD01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5272657" y="1412426"/>
                    <a:ext cx="926806" cy="17465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Ellipse 72">
                    <a:extLst>
                      <a:ext uri="{FF2B5EF4-FFF2-40B4-BE49-F238E27FC236}">
                        <a16:creationId xmlns:a16="http://schemas.microsoft.com/office/drawing/2014/main" id="{ABB7803F-84B7-48EF-872B-2DE8CEC5A4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23640" y="1328274"/>
                    <a:ext cx="144416" cy="144490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fr-FR"/>
                  </a:p>
                </p:txBody>
              </p:sp>
              <p:cxnSp>
                <p:nvCxnSpPr>
                  <p:cNvPr id="74" name="Connecteur droit avec flèche 73">
                    <a:extLst>
                      <a:ext uri="{FF2B5EF4-FFF2-40B4-BE49-F238E27FC236}">
                        <a16:creationId xmlns:a16="http://schemas.microsoft.com/office/drawing/2014/main" id="{4385BAA6-389E-4AA0-931C-99F27CC65D78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6148018" y="1427831"/>
                    <a:ext cx="118858" cy="1229653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Connecteur droit avec flèche 74">
                    <a:extLst>
                      <a:ext uri="{FF2B5EF4-FFF2-40B4-BE49-F238E27FC236}">
                        <a16:creationId xmlns:a16="http://schemas.microsoft.com/office/drawing/2014/main" id="{73B8965E-5154-4CD9-9E0A-819A065DDA0C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9399203" y="2350071"/>
                    <a:ext cx="110286" cy="1229653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Connecteur droit avec flèche 75">
                    <a:extLst>
                      <a:ext uri="{FF2B5EF4-FFF2-40B4-BE49-F238E27FC236}">
                        <a16:creationId xmlns:a16="http://schemas.microsoft.com/office/drawing/2014/main" id="{53B40906-B2FC-4FD0-A414-7D933F2D6CE7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9276070" y="2350071"/>
                    <a:ext cx="90671" cy="1272428"/>
                  </a:xfrm>
                  <a:prstGeom prst="straightConnector1">
                    <a:avLst/>
                  </a:prstGeom>
                  <a:ln w="25400">
                    <a:solidFill>
                      <a:srgbClr val="00FF00"/>
                    </a:solidFill>
                    <a:tailEnd type="arrow"/>
                  </a:ln>
                </p:spPr>
                <p:style>
                  <a:lnRef idx="1">
                    <a:schemeClr val="accent3"/>
                  </a:lnRef>
                  <a:fillRef idx="0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Arc plein 76">
                    <a:extLst>
                      <a:ext uri="{FF2B5EF4-FFF2-40B4-BE49-F238E27FC236}">
                        <a16:creationId xmlns:a16="http://schemas.microsoft.com/office/drawing/2014/main" id="{7F29D24A-25F1-4D5E-8D5F-31FAB616435A}"/>
                      </a:ext>
                    </a:extLst>
                  </p:cNvPr>
                  <p:cNvSpPr/>
                  <p:nvPr/>
                </p:nvSpPr>
                <p:spPr>
                  <a:xfrm rot="2187075">
                    <a:off x="6956833" y="1374320"/>
                    <a:ext cx="2961335" cy="1938681"/>
                  </a:xfrm>
                  <a:prstGeom prst="blockArc">
                    <a:avLst>
                      <a:gd name="adj1" fmla="val 12530316"/>
                      <a:gd name="adj2" fmla="val 19666432"/>
                      <a:gd name="adj3" fmla="val 25059"/>
                    </a:avLst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78" name="Connecteur droit avec flèche 77">
                    <a:extLst>
                      <a:ext uri="{FF2B5EF4-FFF2-40B4-BE49-F238E27FC236}">
                        <a16:creationId xmlns:a16="http://schemas.microsoft.com/office/drawing/2014/main" id="{FD2F8659-690D-4E31-9DD2-2A2C9AE36ADD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9509489" y="2426924"/>
                    <a:ext cx="368730" cy="2551050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ZoneTexte 28">
                    <a:extLst>
                      <a:ext uri="{FF2B5EF4-FFF2-40B4-BE49-F238E27FC236}">
                        <a16:creationId xmlns:a16="http://schemas.microsoft.com/office/drawing/2014/main" id="{31B48CB4-9A98-4CE1-B107-E4CC447AFB3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00417" y="4944790"/>
                    <a:ext cx="1800930" cy="4270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FR" altLang="fr-FR" sz="1000" b="1" dirty="0" err="1">
                        <a:cs typeface="Times New Roman" pitchFamily="18" charset="0"/>
                      </a:rPr>
                      <a:t>Unreacted</a:t>
                    </a:r>
                    <a:endParaRPr lang="fr-FR" altLang="fr-FR" sz="1000" b="1" dirty="0">
                      <a:cs typeface="Times New Roman" pitchFamily="18" charset="0"/>
                    </a:endParaRPr>
                  </a:p>
                  <a:p>
                    <a:pPr algn="ctr"/>
                    <a:r>
                      <a:rPr lang="fr-FR" altLang="fr-FR" sz="1000" b="1" dirty="0" err="1">
                        <a:cs typeface="Times New Roman" pitchFamily="18" charset="0"/>
                      </a:rPr>
                      <a:t>beam</a:t>
                    </a:r>
                    <a:endParaRPr lang="fr-FR" altLang="fr-FR" sz="1000" b="1" dirty="0"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80" name="Connecteur droit avec flèche 79">
                    <a:extLst>
                      <a:ext uri="{FF2B5EF4-FFF2-40B4-BE49-F238E27FC236}">
                        <a16:creationId xmlns:a16="http://schemas.microsoft.com/office/drawing/2014/main" id="{179D5EF6-20DE-4621-BACE-C7918932BADC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6361678" y="1401311"/>
                    <a:ext cx="1583823" cy="3176"/>
                  </a:xfrm>
                  <a:prstGeom prst="straightConnector1">
                    <a:avLst/>
                  </a:prstGeom>
                  <a:ln w="25400">
                    <a:solidFill>
                      <a:schemeClr val="tx1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ZoneTexte 28">
                    <a:extLst>
                      <a:ext uri="{FF2B5EF4-FFF2-40B4-BE49-F238E27FC236}">
                        <a16:creationId xmlns:a16="http://schemas.microsoft.com/office/drawing/2014/main" id="{383FD8D1-7C2E-4F96-8A6E-1C72A194B9C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33874" y="1172362"/>
                    <a:ext cx="1876860" cy="14415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altLang="fr-FR" sz="1000" b="1" dirty="0">
                        <a:cs typeface="Times New Roman" pitchFamily="18" charset="0"/>
                      </a:rPr>
                      <a:t>208Pb</a:t>
                    </a:r>
                  </a:p>
                  <a:p>
                    <a:r>
                      <a:rPr lang="fr-FR" altLang="fr-FR" sz="1000" b="1" dirty="0">
                        <a:cs typeface="Times New Roman" pitchFamily="18" charset="0"/>
                      </a:rPr>
                      <a:t>30 A MeV</a:t>
                    </a:r>
                    <a:br>
                      <a:rPr lang="fr-FR" altLang="fr-FR" sz="2000" b="1" dirty="0">
                        <a:cs typeface="Times New Roman" pitchFamily="18" charset="0"/>
                      </a:rPr>
                    </a:br>
                    <a:endParaRPr lang="fr-FR" altLang="fr-FR" sz="1900" b="1" dirty="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82" name="ZoneTexte 31">
                    <a:extLst>
                      <a:ext uri="{FF2B5EF4-FFF2-40B4-BE49-F238E27FC236}">
                        <a16:creationId xmlns:a16="http://schemas.microsoft.com/office/drawing/2014/main" id="{4EEE6C8D-F3D6-4E3E-B586-7DB5223E343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08820" y="1588958"/>
                    <a:ext cx="1734388" cy="42703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fr-FR" altLang="fr-FR" sz="1000" b="1" dirty="0">
                        <a:cs typeface="Times New Roman" pitchFamily="18" charset="0"/>
                      </a:rPr>
                      <a:t>Target-</a:t>
                    </a:r>
                    <a:r>
                      <a:rPr lang="fr-FR" altLang="fr-FR" sz="1000" b="1" dirty="0" err="1">
                        <a:cs typeface="Times New Roman" pitchFamily="18" charset="0"/>
                      </a:rPr>
                      <a:t>like</a:t>
                    </a:r>
                    <a:endParaRPr lang="fr-FR" altLang="fr-FR" sz="1000" b="1" dirty="0">
                      <a:cs typeface="Times New Roman" pitchFamily="18" charset="0"/>
                    </a:endParaRPr>
                  </a:p>
                  <a:p>
                    <a:pPr algn="ctr"/>
                    <a:r>
                      <a:rPr lang="fr-FR" altLang="fr-FR" sz="1000" b="1" dirty="0">
                        <a:cs typeface="Times New Roman" pitchFamily="18" charset="0"/>
                      </a:rPr>
                      <a:t>detector</a:t>
                    </a:r>
                  </a:p>
                </p:txBody>
              </p:sp>
              <p:sp>
                <p:nvSpPr>
                  <p:cNvPr id="83" name="ZoneTexte 28">
                    <a:extLst>
                      <a:ext uri="{FF2B5EF4-FFF2-40B4-BE49-F238E27FC236}">
                        <a16:creationId xmlns:a16="http://schemas.microsoft.com/office/drawing/2014/main" id="{B9A8F22B-1532-4CFF-83A1-BAD46320A17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836212">
                    <a:off x="8395325" y="1458661"/>
                    <a:ext cx="1071723" cy="2627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altLang="fr-FR" sz="1000" b="1" dirty="0" err="1">
                        <a:cs typeface="Times New Roman" pitchFamily="18" charset="0"/>
                      </a:rPr>
                      <a:t>Dipole</a:t>
                    </a:r>
                    <a:endParaRPr lang="fr-FR" altLang="fr-FR" sz="1000" b="1" dirty="0"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84" name="Connecteur droit avec flèche 83">
                    <a:extLst>
                      <a:ext uri="{FF2B5EF4-FFF2-40B4-BE49-F238E27FC236}">
                        <a16:creationId xmlns:a16="http://schemas.microsoft.com/office/drawing/2014/main" id="{9E98D58F-47F2-45E7-A533-935D2C36B5B1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8037080" y="1965805"/>
                    <a:ext cx="686932" cy="92224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Connecteur droit avec flèche 84">
                    <a:extLst>
                      <a:ext uri="{FF2B5EF4-FFF2-40B4-BE49-F238E27FC236}">
                        <a16:creationId xmlns:a16="http://schemas.microsoft.com/office/drawing/2014/main" id="{E2B71CB4-BC36-449B-BBFF-2105BC7B827D}"/>
                      </a:ext>
                    </a:extLst>
                  </p:cNvPr>
                  <p:cNvCxnSpPr/>
                  <p:nvPr/>
                </p:nvCxnSpPr>
                <p:spPr bwMode="auto">
                  <a:xfrm flipH="1">
                    <a:off x="8809879" y="3733431"/>
                    <a:ext cx="343466" cy="23056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ZoneTexte 31">
              <a:extLst>
                <a:ext uri="{FF2B5EF4-FFF2-40B4-BE49-F238E27FC236}">
                  <a16:creationId xmlns:a16="http://schemas.microsoft.com/office/drawing/2014/main" id="{BE892874-0ADB-4D8E-A6E8-5427D0D000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62453" y="1021083"/>
              <a:ext cx="1454464" cy="480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altLang="fr-FR" sz="1000" b="1" dirty="0">
                  <a:cs typeface="Times New Roman" pitchFamily="18" charset="0"/>
                </a:rPr>
                <a:t>H2 Target</a:t>
              </a:r>
            </a:p>
          </p:txBody>
        </p:sp>
      </p:grpSp>
      <p:sp>
        <p:nvSpPr>
          <p:cNvPr id="95" name="Forme libre : forme 94">
            <a:extLst>
              <a:ext uri="{FF2B5EF4-FFF2-40B4-BE49-F238E27FC236}">
                <a16:creationId xmlns:a16="http://schemas.microsoft.com/office/drawing/2014/main" id="{5D09D993-C5C2-4317-BC21-6E586A6D367C}"/>
              </a:ext>
            </a:extLst>
          </p:cNvPr>
          <p:cNvSpPr/>
          <p:nvPr/>
        </p:nvSpPr>
        <p:spPr>
          <a:xfrm>
            <a:off x="4210960" y="1419096"/>
            <a:ext cx="2907139" cy="1504169"/>
          </a:xfrm>
          <a:custGeom>
            <a:avLst/>
            <a:gdLst>
              <a:gd name="connsiteX0" fmla="*/ 64619 w 2907139"/>
              <a:gd name="connsiteY0" fmla="*/ 1193 h 1504169"/>
              <a:gd name="connsiteX1" fmla="*/ 185121 w 2907139"/>
              <a:gd name="connsiteY1" fmla="*/ 164226 h 1504169"/>
              <a:gd name="connsiteX2" fmla="*/ 390684 w 2907139"/>
              <a:gd name="connsiteY2" fmla="*/ 440672 h 1504169"/>
              <a:gd name="connsiteX3" fmla="*/ 589158 w 2907139"/>
              <a:gd name="connsiteY3" fmla="*/ 610793 h 1504169"/>
              <a:gd name="connsiteX4" fmla="*/ 766368 w 2907139"/>
              <a:gd name="connsiteY4" fmla="*/ 759649 h 1504169"/>
              <a:gd name="connsiteX5" fmla="*/ 908135 w 2907139"/>
              <a:gd name="connsiteY5" fmla="*/ 830533 h 1504169"/>
              <a:gd name="connsiteX6" fmla="*/ 1120786 w 2907139"/>
              <a:gd name="connsiteY6" fmla="*/ 951035 h 1504169"/>
              <a:gd name="connsiteX7" fmla="*/ 1347614 w 2907139"/>
              <a:gd name="connsiteY7" fmla="*/ 1036095 h 1504169"/>
              <a:gd name="connsiteX8" fmla="*/ 1517735 w 2907139"/>
              <a:gd name="connsiteY8" fmla="*/ 1064449 h 1504169"/>
              <a:gd name="connsiteX9" fmla="*/ 1808358 w 2907139"/>
              <a:gd name="connsiteY9" fmla="*/ 1121156 h 1504169"/>
              <a:gd name="connsiteX10" fmla="*/ 2006833 w 2907139"/>
              <a:gd name="connsiteY10" fmla="*/ 1170774 h 1504169"/>
              <a:gd name="connsiteX11" fmla="*/ 2219484 w 2907139"/>
              <a:gd name="connsiteY11" fmla="*/ 1177863 h 1504169"/>
              <a:gd name="connsiteX12" fmla="*/ 2403782 w 2907139"/>
              <a:gd name="connsiteY12" fmla="*/ 1206216 h 1504169"/>
              <a:gd name="connsiteX13" fmla="*/ 2644786 w 2907139"/>
              <a:gd name="connsiteY13" fmla="*/ 1220393 h 1504169"/>
              <a:gd name="connsiteX14" fmla="*/ 2793642 w 2907139"/>
              <a:gd name="connsiteY14" fmla="*/ 1255835 h 1504169"/>
              <a:gd name="connsiteX15" fmla="*/ 2907056 w 2907139"/>
              <a:gd name="connsiteY15" fmla="*/ 1411779 h 1504169"/>
              <a:gd name="connsiteX16" fmla="*/ 2807819 w 2907139"/>
              <a:gd name="connsiteY16" fmla="*/ 1475574 h 1504169"/>
              <a:gd name="connsiteX17" fmla="*/ 2588079 w 2907139"/>
              <a:gd name="connsiteY17" fmla="*/ 1503928 h 1504169"/>
              <a:gd name="connsiteX18" fmla="*/ 2155688 w 2907139"/>
              <a:gd name="connsiteY18" fmla="*/ 1461398 h 1504169"/>
              <a:gd name="connsiteX19" fmla="*/ 1631149 w 2907139"/>
              <a:gd name="connsiteY19" fmla="*/ 1425956 h 1504169"/>
              <a:gd name="connsiteX20" fmla="*/ 1248377 w 2907139"/>
              <a:gd name="connsiteY20" fmla="*/ 1291277 h 1504169"/>
              <a:gd name="connsiteX21" fmla="*/ 915223 w 2907139"/>
              <a:gd name="connsiteY21" fmla="*/ 1213305 h 1504169"/>
              <a:gd name="connsiteX22" fmla="*/ 674219 w 2907139"/>
              <a:gd name="connsiteY22" fmla="*/ 1007742 h 1504169"/>
              <a:gd name="connsiteX23" fmla="*/ 390684 w 2907139"/>
              <a:gd name="connsiteY23" fmla="*/ 823444 h 1504169"/>
              <a:gd name="connsiteX24" fmla="*/ 199298 w 2907139"/>
              <a:gd name="connsiteY24" fmla="*/ 504467 h 1504169"/>
              <a:gd name="connsiteX25" fmla="*/ 64619 w 2907139"/>
              <a:gd name="connsiteY25" fmla="*/ 298905 h 1504169"/>
              <a:gd name="connsiteX26" fmla="*/ 823 w 2907139"/>
              <a:gd name="connsiteY26" fmla="*/ 100430 h 1504169"/>
              <a:gd name="connsiteX27" fmla="*/ 64619 w 2907139"/>
              <a:gd name="connsiteY27" fmla="*/ 1193 h 150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907139" h="1504169">
                <a:moveTo>
                  <a:pt x="64619" y="1193"/>
                </a:moveTo>
                <a:cubicBezTo>
                  <a:pt x="95335" y="11826"/>
                  <a:pt x="185121" y="164226"/>
                  <a:pt x="185121" y="164226"/>
                </a:cubicBezTo>
                <a:cubicBezTo>
                  <a:pt x="239465" y="237472"/>
                  <a:pt x="323345" y="366244"/>
                  <a:pt x="390684" y="440672"/>
                </a:cubicBezTo>
                <a:cubicBezTo>
                  <a:pt x="458023" y="515100"/>
                  <a:pt x="589158" y="610793"/>
                  <a:pt x="589158" y="610793"/>
                </a:cubicBezTo>
                <a:cubicBezTo>
                  <a:pt x="651772" y="663956"/>
                  <a:pt x="713205" y="723026"/>
                  <a:pt x="766368" y="759649"/>
                </a:cubicBezTo>
                <a:cubicBezTo>
                  <a:pt x="819531" y="796272"/>
                  <a:pt x="849065" y="798635"/>
                  <a:pt x="908135" y="830533"/>
                </a:cubicBezTo>
                <a:cubicBezTo>
                  <a:pt x="967205" y="862431"/>
                  <a:pt x="1047540" y="916775"/>
                  <a:pt x="1120786" y="951035"/>
                </a:cubicBezTo>
                <a:cubicBezTo>
                  <a:pt x="1194032" y="985295"/>
                  <a:pt x="1281456" y="1017193"/>
                  <a:pt x="1347614" y="1036095"/>
                </a:cubicBezTo>
                <a:cubicBezTo>
                  <a:pt x="1413772" y="1054997"/>
                  <a:pt x="1440944" y="1050272"/>
                  <a:pt x="1517735" y="1064449"/>
                </a:cubicBezTo>
                <a:cubicBezTo>
                  <a:pt x="1594526" y="1078626"/>
                  <a:pt x="1726842" y="1103435"/>
                  <a:pt x="1808358" y="1121156"/>
                </a:cubicBezTo>
                <a:cubicBezTo>
                  <a:pt x="1889874" y="1138877"/>
                  <a:pt x="1938312" y="1161323"/>
                  <a:pt x="2006833" y="1170774"/>
                </a:cubicBezTo>
                <a:cubicBezTo>
                  <a:pt x="2075354" y="1180225"/>
                  <a:pt x="2153326" y="1171956"/>
                  <a:pt x="2219484" y="1177863"/>
                </a:cubicBezTo>
                <a:cubicBezTo>
                  <a:pt x="2285642" y="1183770"/>
                  <a:pt x="2332898" y="1199128"/>
                  <a:pt x="2403782" y="1206216"/>
                </a:cubicBezTo>
                <a:cubicBezTo>
                  <a:pt x="2474666" y="1213304"/>
                  <a:pt x="2579809" y="1212123"/>
                  <a:pt x="2644786" y="1220393"/>
                </a:cubicBezTo>
                <a:cubicBezTo>
                  <a:pt x="2709763" y="1228663"/>
                  <a:pt x="2749930" y="1223937"/>
                  <a:pt x="2793642" y="1255835"/>
                </a:cubicBezTo>
                <a:cubicBezTo>
                  <a:pt x="2837354" y="1287733"/>
                  <a:pt x="2904693" y="1375156"/>
                  <a:pt x="2907056" y="1411779"/>
                </a:cubicBezTo>
                <a:cubicBezTo>
                  <a:pt x="2909419" y="1448402"/>
                  <a:pt x="2860982" y="1460216"/>
                  <a:pt x="2807819" y="1475574"/>
                </a:cubicBezTo>
                <a:cubicBezTo>
                  <a:pt x="2754656" y="1490932"/>
                  <a:pt x="2696767" y="1506291"/>
                  <a:pt x="2588079" y="1503928"/>
                </a:cubicBezTo>
                <a:cubicBezTo>
                  <a:pt x="2479391" y="1501565"/>
                  <a:pt x="2315176" y="1474393"/>
                  <a:pt x="2155688" y="1461398"/>
                </a:cubicBezTo>
                <a:cubicBezTo>
                  <a:pt x="1996200" y="1448403"/>
                  <a:pt x="1782367" y="1454309"/>
                  <a:pt x="1631149" y="1425956"/>
                </a:cubicBezTo>
                <a:cubicBezTo>
                  <a:pt x="1479931" y="1397603"/>
                  <a:pt x="1367698" y="1326719"/>
                  <a:pt x="1248377" y="1291277"/>
                </a:cubicBezTo>
                <a:cubicBezTo>
                  <a:pt x="1129056" y="1255835"/>
                  <a:pt x="1010916" y="1260561"/>
                  <a:pt x="915223" y="1213305"/>
                </a:cubicBezTo>
                <a:cubicBezTo>
                  <a:pt x="819530" y="1166049"/>
                  <a:pt x="761642" y="1072719"/>
                  <a:pt x="674219" y="1007742"/>
                </a:cubicBezTo>
                <a:cubicBezTo>
                  <a:pt x="586796" y="942765"/>
                  <a:pt x="469838" y="907323"/>
                  <a:pt x="390684" y="823444"/>
                </a:cubicBezTo>
                <a:cubicBezTo>
                  <a:pt x="311530" y="739565"/>
                  <a:pt x="253642" y="591890"/>
                  <a:pt x="199298" y="504467"/>
                </a:cubicBezTo>
                <a:cubicBezTo>
                  <a:pt x="144954" y="417044"/>
                  <a:pt x="97698" y="366245"/>
                  <a:pt x="64619" y="298905"/>
                </a:cubicBezTo>
                <a:cubicBezTo>
                  <a:pt x="31540" y="231566"/>
                  <a:pt x="7911" y="147686"/>
                  <a:pt x="823" y="100430"/>
                </a:cubicBezTo>
                <a:cubicBezTo>
                  <a:pt x="-6265" y="53174"/>
                  <a:pt x="33903" y="-9440"/>
                  <a:pt x="64619" y="1193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250079F6-72C3-4858-8FBB-7A1D3B8EF6A6}"/>
              </a:ext>
            </a:extLst>
          </p:cNvPr>
          <p:cNvSpPr txBox="1"/>
          <p:nvPr/>
        </p:nvSpPr>
        <p:spPr>
          <a:xfrm>
            <a:off x="1370503" y="5684982"/>
            <a:ext cx="99201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For 2023:</a:t>
            </a:r>
            <a:endParaRPr lang="en-US" sz="2400" dirty="0">
              <a:solidFill>
                <a:srgbClr val="0070C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200" dirty="0" err="1">
                <a:sym typeface="Wingdings" panose="05000000000000000000" pitchFamily="2" charset="2"/>
              </a:rPr>
              <a:t>Finalise</a:t>
            </a:r>
            <a:r>
              <a:rPr lang="en-US" sz="2200" dirty="0">
                <a:sym typeface="Wingdings" panose="05000000000000000000" pitchFamily="2" charset="2"/>
              </a:rPr>
              <a:t> data analysis (PhD thesis of M. </a:t>
            </a:r>
            <a:r>
              <a:rPr lang="en-US" sz="2200" dirty="0" err="1">
                <a:sym typeface="Wingdings" panose="05000000000000000000" pitchFamily="2" charset="2"/>
              </a:rPr>
              <a:t>Sguazzin</a:t>
            </a:r>
            <a:r>
              <a:rPr lang="en-US" sz="2200" dirty="0">
                <a:sym typeface="Wingdings" panose="05000000000000000000" pitchFamily="2" charset="2"/>
              </a:rPr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200" dirty="0">
                <a:sym typeface="Wingdings" panose="05000000000000000000" pitchFamily="2" charset="2"/>
              </a:rPr>
              <a:t>Prepare next experiment, foreseen in 2024 (PhD thesis of C. Berthelot)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7010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DD006152-9A54-4D3F-8F41-DD0F739B2187}"/>
              </a:ext>
            </a:extLst>
          </p:cNvPr>
          <p:cNvSpPr txBox="1">
            <a:spLocks/>
          </p:cNvSpPr>
          <p:nvPr/>
        </p:nvSpPr>
        <p:spPr>
          <a:xfrm>
            <a:off x="207622" y="1008600"/>
            <a:ext cx="11776756" cy="501949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/>
              <a:t>Transition toward asymmetric fission in very neutron-deficient nuclei around Pb</a:t>
            </a:r>
            <a:br>
              <a:rPr lang="en-US" sz="2400" dirty="0"/>
            </a:br>
            <a:r>
              <a:rPr lang="en-US" sz="2400" dirty="0"/>
              <a:t>(analysis of experiment of 2021 ongoing)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8D530FC-F75D-4FD5-9D08-DE5C7046E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93" y="1637857"/>
            <a:ext cx="4518287" cy="364801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DFAB0AD-A86E-4E57-949E-CEA22ACA8D8A}"/>
              </a:ext>
            </a:extLst>
          </p:cNvPr>
          <p:cNvSpPr txBox="1"/>
          <p:nvPr/>
        </p:nvSpPr>
        <p:spPr>
          <a:xfrm>
            <a:off x="5103880" y="5197744"/>
            <a:ext cx="7328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Full charge separation of fission fragments (</a:t>
            </a:r>
            <a:r>
              <a:rPr lang="el-GR" sz="2200" b="1" i="0" u="none" strike="noStrike" baseline="0" dirty="0">
                <a:solidFill>
                  <a:srgbClr val="FF0000"/>
                </a:solidFill>
                <a:latin typeface="LiberationSerif"/>
              </a:rPr>
              <a:t>σ </a:t>
            </a:r>
            <a:r>
              <a:rPr lang="el-GR" sz="2200" b="1" i="0" u="none" strike="noStrike" baseline="0" dirty="0">
                <a:solidFill>
                  <a:srgbClr val="FF0000"/>
                </a:solidFill>
                <a:latin typeface="LiberationSans"/>
              </a:rPr>
              <a:t>≈ 0.13</a:t>
            </a:r>
            <a:r>
              <a:rPr lang="fr-FR" sz="2200" b="1" i="0" u="none" strike="noStrike" baseline="0" dirty="0">
                <a:solidFill>
                  <a:srgbClr val="FF0000"/>
                </a:solidFill>
                <a:latin typeface="LiberationSans"/>
              </a:rPr>
              <a:t>)!</a:t>
            </a:r>
            <a:endParaRPr lang="en-US" sz="2200" b="1" dirty="0">
              <a:solidFill>
                <a:srgbClr val="FF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3A656ED-5B23-4DBD-9E84-39DE6E0ACEBA}"/>
              </a:ext>
            </a:extLst>
          </p:cNvPr>
          <p:cNvGrpSpPr/>
          <p:nvPr/>
        </p:nvGrpSpPr>
        <p:grpSpPr>
          <a:xfrm>
            <a:off x="5805377" y="1731305"/>
            <a:ext cx="5654675" cy="3473837"/>
            <a:chOff x="6096000" y="2484069"/>
            <a:chExt cx="5888378" cy="360716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F4823447-193A-484E-A03A-F822D97D96A2}"/>
                </a:ext>
              </a:extLst>
            </p:cNvPr>
            <p:cNvGrpSpPr/>
            <p:nvPr/>
          </p:nvGrpSpPr>
          <p:grpSpPr>
            <a:xfrm>
              <a:off x="6096000" y="2484069"/>
              <a:ext cx="5888378" cy="3607169"/>
              <a:chOff x="1761520" y="1658426"/>
              <a:chExt cx="10338606" cy="6625518"/>
            </a:xfrm>
          </p:grpSpPr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285E7092-7BA0-48A9-92F6-7E54332B4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33926" y="1687002"/>
                <a:ext cx="3472405" cy="3312543"/>
              </a:xfrm>
              <a:prstGeom prst="rect">
                <a:avLst/>
              </a:prstGeom>
            </p:spPr>
          </p:pic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5AAE865F-4AD4-45EB-9CCA-7CA94BDAC5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627721" y="1687003"/>
                <a:ext cx="3472405" cy="3312543"/>
              </a:xfrm>
              <a:prstGeom prst="rect">
                <a:avLst/>
              </a:prstGeom>
            </p:spPr>
          </p:pic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D46C0714-4698-412D-B19F-57B5D5A18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61521" y="1658426"/>
                <a:ext cx="3472405" cy="3312543"/>
              </a:xfrm>
              <a:prstGeom prst="rect">
                <a:avLst/>
              </a:prstGeom>
            </p:spPr>
          </p:pic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50218CAC-E24F-4BD5-88C4-942729107F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61520" y="4959062"/>
                <a:ext cx="3472405" cy="3312543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141472FC-3C40-48EB-A474-1212DBDC48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33925" y="4971401"/>
                <a:ext cx="3472405" cy="3312543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8730B2B9-DBE9-4BEE-BE41-A6A2C92ADF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27720" y="4959061"/>
                <a:ext cx="3472405" cy="3312543"/>
              </a:xfrm>
              <a:prstGeom prst="rect">
                <a:avLst/>
              </a:prstGeom>
            </p:spPr>
          </p:pic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04F7865-9374-4A26-B618-E09B76550C0E}"/>
                </a:ext>
              </a:extLst>
            </p:cNvPr>
            <p:cNvSpPr txBox="1"/>
            <p:nvPr/>
          </p:nvSpPr>
          <p:spPr>
            <a:xfrm>
              <a:off x="6361628" y="2584592"/>
              <a:ext cx="97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187</a:t>
              </a:r>
              <a:r>
                <a:rPr lang="en-US" dirty="0"/>
                <a:t>Pb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D2BDA34-3EF5-438C-8E37-4F582EBD0BC9}"/>
                </a:ext>
              </a:extLst>
            </p:cNvPr>
            <p:cNvSpPr txBox="1"/>
            <p:nvPr/>
          </p:nvSpPr>
          <p:spPr>
            <a:xfrm>
              <a:off x="8344897" y="2598668"/>
              <a:ext cx="97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188</a:t>
              </a:r>
              <a:r>
                <a:rPr lang="en-US" dirty="0"/>
                <a:t>Pb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68233A0-2FE9-4742-B442-E58136CFF220}"/>
                </a:ext>
              </a:extLst>
            </p:cNvPr>
            <p:cNvSpPr txBox="1"/>
            <p:nvPr/>
          </p:nvSpPr>
          <p:spPr>
            <a:xfrm>
              <a:off x="10288826" y="2593981"/>
              <a:ext cx="97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189</a:t>
              </a:r>
              <a:r>
                <a:rPr lang="en-US" dirty="0"/>
                <a:t>Pb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9448FC42-9F13-4820-96EF-4412AF7CAAC6}"/>
                </a:ext>
              </a:extLst>
            </p:cNvPr>
            <p:cNvSpPr txBox="1"/>
            <p:nvPr/>
          </p:nvSpPr>
          <p:spPr>
            <a:xfrm>
              <a:off x="6372625" y="4381576"/>
              <a:ext cx="97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190</a:t>
              </a:r>
              <a:r>
                <a:rPr lang="en-US" dirty="0"/>
                <a:t>Pb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F014C88-C384-4867-815D-327B726C4C06}"/>
                </a:ext>
              </a:extLst>
            </p:cNvPr>
            <p:cNvSpPr txBox="1"/>
            <p:nvPr/>
          </p:nvSpPr>
          <p:spPr>
            <a:xfrm>
              <a:off x="8344897" y="4393983"/>
              <a:ext cx="97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191</a:t>
              </a:r>
              <a:r>
                <a:rPr lang="en-US" dirty="0"/>
                <a:t>Pb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60829CDE-1A8A-4210-9901-A8E2E625CDC4}"/>
                </a:ext>
              </a:extLst>
            </p:cNvPr>
            <p:cNvSpPr txBox="1"/>
            <p:nvPr/>
          </p:nvSpPr>
          <p:spPr>
            <a:xfrm>
              <a:off x="10288826" y="4359849"/>
              <a:ext cx="970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192</a:t>
              </a:r>
              <a:r>
                <a:rPr lang="en-US" dirty="0"/>
                <a:t>Pb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A248D58-F54B-4826-9041-37795F52FDEC}"/>
              </a:ext>
            </a:extLst>
          </p:cNvPr>
          <p:cNvSpPr/>
          <p:nvPr/>
        </p:nvSpPr>
        <p:spPr>
          <a:xfrm>
            <a:off x="660829" y="9728"/>
            <a:ext cx="1132354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Selected results for SOFIA in 2021-2022 and perspectives for 2023</a:t>
            </a:r>
          </a:p>
          <a:p>
            <a:pPr algn="ctr"/>
            <a:r>
              <a:rPr lang="en-US" sz="2400" b="1" dirty="0"/>
              <a:t>Experiments lead by CEA-DAM-DIF (J. </a:t>
            </a:r>
            <a:r>
              <a:rPr lang="en-US" sz="2400" b="1" dirty="0" err="1"/>
              <a:t>Taieb</a:t>
            </a:r>
            <a:r>
              <a:rPr lang="en-US" sz="2400" b="1" dirty="0"/>
              <a:t>, A. Chatillon et al.)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F86CCE-F0B7-4D25-BC73-14BA537935C2}"/>
              </a:ext>
            </a:extLst>
          </p:cNvPr>
          <p:cNvSpPr/>
          <p:nvPr/>
        </p:nvSpPr>
        <p:spPr>
          <a:xfrm>
            <a:off x="3669385" y="5707047"/>
            <a:ext cx="5227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Courtesy of Pierre </a:t>
            </a:r>
            <a:r>
              <a:rPr lang="en-US" sz="2400" dirty="0" err="1">
                <a:solidFill>
                  <a:srgbClr val="00B050"/>
                </a:solidFill>
              </a:rPr>
              <a:t>Morfouace</a:t>
            </a:r>
            <a:r>
              <a:rPr lang="en-US" sz="2400" dirty="0">
                <a:solidFill>
                  <a:srgbClr val="00B050"/>
                </a:solidFill>
              </a:rPr>
              <a:t>, CEA-DAM</a:t>
            </a:r>
            <a:endParaRPr lang="fr-FR" sz="2400" dirty="0">
              <a:solidFill>
                <a:srgbClr val="00B050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C070BB2-9D48-415B-BA54-3B554E194DE3}"/>
              </a:ext>
            </a:extLst>
          </p:cNvPr>
          <p:cNvSpPr txBox="1"/>
          <p:nvPr/>
        </p:nvSpPr>
        <p:spPr>
          <a:xfrm>
            <a:off x="163589" y="5059245"/>
            <a:ext cx="5291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Secondary beam identification matrix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About 100 </a:t>
            </a:r>
            <a:r>
              <a:rPr lang="en-US" sz="2400" b="1" dirty="0" err="1">
                <a:solidFill>
                  <a:srgbClr val="FF0000"/>
                </a:solidFill>
              </a:rPr>
              <a:t>fissioning</a:t>
            </a:r>
            <a:r>
              <a:rPr lang="en-US" sz="2400" b="1" dirty="0">
                <a:solidFill>
                  <a:srgbClr val="FF0000"/>
                </a:solidFill>
              </a:rPr>
              <a:t> systems measured!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1ED6F1D-B7D9-44BB-B751-9ADD2CACE150}"/>
              </a:ext>
            </a:extLst>
          </p:cNvPr>
          <p:cNvSpPr/>
          <p:nvPr/>
        </p:nvSpPr>
        <p:spPr>
          <a:xfrm>
            <a:off x="100872" y="6099230"/>
            <a:ext cx="12091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For 2023 : </a:t>
            </a:r>
            <a:r>
              <a:rPr lang="en-US" sz="2800" dirty="0"/>
              <a:t>Pursue data analysis to obtain A of fragments and comparison with GEF</a:t>
            </a:r>
          </a:p>
        </p:txBody>
      </p:sp>
    </p:spTree>
    <p:extLst>
      <p:ext uri="{BB962C8B-B14F-4D97-AF65-F5344CB8AC3E}">
        <p14:creationId xmlns:p14="http://schemas.microsoft.com/office/powerpoint/2010/main" val="402583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4D7160A-0AFA-49FC-9147-C22AD35BF7E1}"/>
              </a:ext>
            </a:extLst>
          </p:cNvPr>
          <p:cNvSpPr/>
          <p:nvPr/>
        </p:nvSpPr>
        <p:spPr>
          <a:xfrm>
            <a:off x="404767" y="19780"/>
            <a:ext cx="11604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Selected results for VAMOS in 2021-2022 and perspectives for 2023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B3784F-50D7-49F9-94E8-9850FA050DAB}"/>
              </a:ext>
            </a:extLst>
          </p:cNvPr>
          <p:cNvSpPr/>
          <p:nvPr/>
        </p:nvSpPr>
        <p:spPr>
          <a:xfrm>
            <a:off x="888602" y="3741046"/>
            <a:ext cx="111822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>
                <a:solidFill>
                  <a:srgbClr val="0070C0"/>
                </a:solidFill>
                <a:sym typeface="Wingdings" panose="05000000000000000000" pitchFamily="2" charset="2"/>
              </a:rPr>
              <a:t>For 2023 : </a:t>
            </a:r>
            <a:r>
              <a:rPr lang="en-US" sz="2200" dirty="0">
                <a:sym typeface="Wingdings" panose="05000000000000000000" pitchFamily="2" charset="2"/>
              </a:rPr>
              <a:t> </a:t>
            </a:r>
            <a:r>
              <a:rPr lang="en-US" sz="2200" dirty="0"/>
              <a:t>Pursue data analysis of PARIS@VAMOS experiment and compare results with GEF</a:t>
            </a:r>
          </a:p>
          <a:p>
            <a:pPr algn="just"/>
            <a:r>
              <a:rPr lang="en-US" sz="2200" dirty="0"/>
              <a:t>                   </a:t>
            </a:r>
            <a:r>
              <a:rPr lang="en-US" sz="2200" dirty="0">
                <a:sym typeface="Wingdings" panose="05000000000000000000" pitchFamily="2" charset="2"/>
              </a:rPr>
              <a:t> </a:t>
            </a:r>
            <a:r>
              <a:rPr lang="en-US" sz="2200" dirty="0"/>
              <a:t>Conduct other experiments in the pre-actinide region (192Po and 210Po)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7D188-88A5-4120-8FA8-1DEC9732D91E}"/>
              </a:ext>
            </a:extLst>
          </p:cNvPr>
          <p:cNvSpPr/>
          <p:nvPr/>
        </p:nvSpPr>
        <p:spPr>
          <a:xfrm>
            <a:off x="547381" y="4630197"/>
            <a:ext cx="10956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Selected results for GEF in 2021-2022 and perspectives for 2023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76A5FF5-B57B-4E01-BDFF-ED420DC6DC9F}"/>
              </a:ext>
            </a:extLst>
          </p:cNvPr>
          <p:cNvSpPr txBox="1"/>
          <p:nvPr/>
        </p:nvSpPr>
        <p:spPr>
          <a:xfrm>
            <a:off x="1541348" y="5681855"/>
            <a:ext cx="99201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For 2023:</a:t>
            </a:r>
            <a:endParaRPr lang="en-US" sz="2400" dirty="0">
              <a:solidFill>
                <a:srgbClr val="0070C0"/>
              </a:solidFill>
            </a:endParaRPr>
          </a:p>
          <a:p>
            <a:pPr algn="just"/>
            <a:r>
              <a:rPr lang="en-US" sz="2200" dirty="0">
                <a:sym typeface="Wingdings" panose="05000000000000000000" pitchFamily="2" charset="2"/>
              </a:rPr>
              <a:t> P</a:t>
            </a:r>
            <a:r>
              <a:rPr lang="en-US" sz="2200" dirty="0"/>
              <a:t>ursue extensive comparison  GEF </a:t>
            </a:r>
            <a:r>
              <a:rPr lang="en-US" sz="2200" i="1" dirty="0"/>
              <a:t>vs. </a:t>
            </a:r>
            <a:r>
              <a:rPr lang="en-US" sz="2200" dirty="0"/>
              <a:t>experiments to get insight into fission</a:t>
            </a:r>
          </a:p>
          <a:p>
            <a:pPr algn="just"/>
            <a:r>
              <a:rPr lang="en-US" sz="2200" dirty="0">
                <a:sym typeface="Wingdings" panose="05000000000000000000" pitchFamily="2" charset="2"/>
              </a:rPr>
              <a:t> R</a:t>
            </a:r>
            <a:r>
              <a:rPr lang="en-US" sz="2200" dirty="0"/>
              <a:t>efine the model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91BBC99-9AD9-4C9A-B3D4-63574535A1A6}"/>
              </a:ext>
            </a:extLst>
          </p:cNvPr>
          <p:cNvGrpSpPr/>
          <p:nvPr/>
        </p:nvGrpSpPr>
        <p:grpSpPr>
          <a:xfrm>
            <a:off x="5202770" y="1387484"/>
            <a:ext cx="5469498" cy="1727266"/>
            <a:chOff x="4889910" y="1349669"/>
            <a:chExt cx="5469498" cy="1727266"/>
          </a:xfrm>
        </p:grpSpPr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E0ED471B-3AF4-4BF5-8264-290787FC424A}"/>
                </a:ext>
              </a:extLst>
            </p:cNvPr>
            <p:cNvGrpSpPr/>
            <p:nvPr/>
          </p:nvGrpSpPr>
          <p:grpSpPr>
            <a:xfrm>
              <a:off x="4889910" y="1355155"/>
              <a:ext cx="5469498" cy="1721780"/>
              <a:chOff x="5430209" y="727104"/>
              <a:chExt cx="7671051" cy="2908896"/>
            </a:xfrm>
          </p:grpSpPr>
          <p:grpSp>
            <p:nvGrpSpPr>
              <p:cNvPr id="73" name="Groupe 72">
                <a:extLst>
                  <a:ext uri="{FF2B5EF4-FFF2-40B4-BE49-F238E27FC236}">
                    <a16:creationId xmlns:a16="http://schemas.microsoft.com/office/drawing/2014/main" id="{034F6B40-742E-4A38-862F-258F401C5C2A}"/>
                  </a:ext>
                </a:extLst>
              </p:cNvPr>
              <p:cNvGrpSpPr/>
              <p:nvPr/>
            </p:nvGrpSpPr>
            <p:grpSpPr>
              <a:xfrm>
                <a:off x="5430209" y="789382"/>
                <a:ext cx="4139953" cy="2808312"/>
                <a:chOff x="5004048" y="692696"/>
                <a:chExt cx="4139953" cy="2808312"/>
              </a:xfrm>
            </p:grpSpPr>
            <p:pic>
              <p:nvPicPr>
                <p:cNvPr id="85" name="Image 84" descr="NewSetup1.png">
                  <a:extLst>
                    <a:ext uri="{FF2B5EF4-FFF2-40B4-BE49-F238E27FC236}">
                      <a16:creationId xmlns:a16="http://schemas.microsoft.com/office/drawing/2014/main" id="{F13A583B-599C-42D5-B7CE-E358B12D41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5220073" y="692696"/>
                  <a:ext cx="3923928" cy="2808312"/>
                </a:xfrm>
                <a:prstGeom prst="rect">
                  <a:avLst/>
                </a:prstGeom>
              </p:spPr>
            </p:pic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4DD73423-BD33-4DFB-8E6E-C17BF5E74700}"/>
                    </a:ext>
                  </a:extLst>
                </p:cNvPr>
                <p:cNvSpPr/>
                <p:nvPr/>
              </p:nvSpPr>
              <p:spPr>
                <a:xfrm>
                  <a:off x="5743019" y="1475492"/>
                  <a:ext cx="1906479" cy="51998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latin typeface="Times New Roman" panose="02020603050405020304" pitchFamily="18" charset="0"/>
                      <a:ea typeface="Batang" pitchFamily="18" charset="-127"/>
                      <a:cs typeface="Times New Roman" panose="02020603050405020304" pitchFamily="18" charset="0"/>
                    </a:rPr>
                    <a:t>VAMOS++</a:t>
                  </a: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FCB51B71-0C47-458C-B8F2-66A64393E574}"/>
                    </a:ext>
                  </a:extLst>
                </p:cNvPr>
                <p:cNvSpPr/>
                <p:nvPr/>
              </p:nvSpPr>
              <p:spPr>
                <a:xfrm>
                  <a:off x="5004048" y="2492896"/>
                  <a:ext cx="1440161" cy="6239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baseline="30000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  </a:t>
                  </a:r>
                  <a:r>
                    <a:rPr lang="en-US" b="1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     </a:t>
                  </a:r>
                  <a:r>
                    <a:rPr lang="en-US" b="1" baseline="30000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   </a:t>
                  </a:r>
                  <a:r>
                    <a:rPr lang="en-US" b="1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 </a:t>
                  </a:r>
                  <a:endParaRPr lang="en-US" b="1" dirty="0">
                    <a:latin typeface="Batang" pitchFamily="18" charset="-127"/>
                    <a:ea typeface="Batang" pitchFamily="18" charset="-127"/>
                  </a:endParaRPr>
                </a:p>
              </p:txBody>
            </p:sp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AEF34E56-BB74-41B0-80E8-859801EF0F78}"/>
                    </a:ext>
                  </a:extLst>
                </p:cNvPr>
                <p:cNvSpPr/>
                <p:nvPr/>
              </p:nvSpPr>
              <p:spPr>
                <a:xfrm>
                  <a:off x="6660232" y="2348880"/>
                  <a:ext cx="288032" cy="216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2644ED5D-0214-4490-BF15-7F6960040F01}"/>
                    </a:ext>
                  </a:extLst>
                </p:cNvPr>
                <p:cNvSpPr/>
                <p:nvPr/>
              </p:nvSpPr>
              <p:spPr>
                <a:xfrm>
                  <a:off x="6732240" y="3140968"/>
                  <a:ext cx="288032" cy="216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08B97AD7-6688-4EA6-8AC4-26AF1DDE396B}"/>
                    </a:ext>
                  </a:extLst>
                </p:cNvPr>
                <p:cNvSpPr/>
                <p:nvPr/>
              </p:nvSpPr>
              <p:spPr>
                <a:xfrm>
                  <a:off x="6314061" y="2341089"/>
                  <a:ext cx="720080" cy="38998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Ff1</a:t>
                  </a:r>
                  <a:endParaRPr lang="en-US" sz="900" b="1" dirty="0">
                    <a:latin typeface="Batang" pitchFamily="18" charset="-127"/>
                    <a:ea typeface="Batang" pitchFamily="18" charset="-127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BE22692E-CF12-40E8-9CD5-715C2FE74EA8}"/>
                    </a:ext>
                  </a:extLst>
                </p:cNvPr>
                <p:cNvSpPr/>
                <p:nvPr/>
              </p:nvSpPr>
              <p:spPr>
                <a:xfrm>
                  <a:off x="6149102" y="3106187"/>
                  <a:ext cx="720080" cy="38998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Ff2</a:t>
                  </a:r>
                  <a:endParaRPr lang="en-US" sz="900" b="1" dirty="0">
                    <a:latin typeface="Batang" pitchFamily="18" charset="-127"/>
                    <a:ea typeface="Batang" pitchFamily="18" charset="-127"/>
                  </a:endParaRP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A32B5E55-6777-499C-9F0D-5EB988B1D7B1}"/>
                    </a:ext>
                  </a:extLst>
                </p:cNvPr>
                <p:cNvSpPr/>
                <p:nvPr/>
              </p:nvSpPr>
              <p:spPr>
                <a:xfrm>
                  <a:off x="5004048" y="2924944"/>
                  <a:ext cx="1440161" cy="46798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baseline="30000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  </a:t>
                  </a:r>
                  <a:r>
                    <a:rPr lang="en-US" sz="900" b="1" baseline="30000" dirty="0">
                      <a:solidFill>
                        <a:srgbClr val="000000"/>
                      </a:solidFill>
                      <a:latin typeface="Batang" pitchFamily="18" charset="-127"/>
                      <a:ea typeface="Batang" pitchFamily="18" charset="-127"/>
                      <a:sym typeface="AGA Arabesque" pitchFamily="2" charset="2"/>
                    </a:rPr>
                    <a:t>beam</a:t>
                  </a:r>
                  <a:endParaRPr lang="en-US" sz="900" b="1" dirty="0">
                    <a:latin typeface="Batang" pitchFamily="18" charset="-127"/>
                    <a:ea typeface="Batang" pitchFamily="18" charset="-127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8B9880FC-0350-4AC3-8F2A-D72E1D5333F3}"/>
                      </a:ext>
                    </a:extLst>
                  </p:cNvPr>
                  <p:cNvSpPr/>
                  <p:nvPr/>
                </p:nvSpPr>
                <p:spPr>
                  <a:xfrm>
                    <a:off x="7409854" y="789383"/>
                    <a:ext cx="1211921" cy="90996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b="1" i="1" dirty="0">
                        <a:latin typeface="Times New Roman" panose="02020603050405020304" pitchFamily="18" charset="0"/>
                        <a:ea typeface="Batang" pitchFamily="18" charset="-127"/>
                        <a:cs typeface="Times New Roman" panose="02020603050405020304" pitchFamily="18" charset="0"/>
                      </a:rPr>
                      <a:t>   </a:t>
                    </a:r>
                    <a:r>
                      <a:rPr lang="en-US" sz="11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Batang" pitchFamily="18" charset="-127"/>
                        <a:cs typeface="Times New Roman" panose="02020603050405020304" pitchFamily="18" charset="0"/>
                      </a:rPr>
                      <a:t>A</a:t>
                    </a:r>
                    <a:r>
                      <a:rPr lang="en-US" sz="1100" b="1" i="1" baseline="30000" dirty="0" err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Batang" pitchFamily="18" charset="-127"/>
                        <a:cs typeface="Times New Roman" panose="02020603050405020304" pitchFamily="18" charset="0"/>
                      </a:rPr>
                      <a:t>post</a:t>
                    </a:r>
                    <a:r>
                      <a:rPr lang="en-US" sz="11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Batang" pitchFamily="18" charset="-127"/>
                        <a:cs typeface="Times New Roman" panose="02020603050405020304" pitchFamily="18" charset="0"/>
                      </a:rPr>
                      <a:t>, Z,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1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/>
                                </a:rPr>
                              </m:ctrlPr>
                            </m:accPr>
                            <m:e>
                              <m:r>
                                <a:rPr lang="fr-FR" sz="11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Symbol"/>
                                </a:rPr>
                                <m:t>𝒗</m:t>
                              </m:r>
                            </m:e>
                          </m:acc>
                          <m:r>
                            <a:rPr lang="fr-FR" sz="11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/>
                            </a:rPr>
                            <m:t>, </m:t>
                          </m:r>
                          <m:r>
                            <a:rPr lang="fr-FR" sz="11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/>
                            </a:rPr>
                            <m:t>𝑻𝑲𝑬</m:t>
                          </m:r>
                        </m:oMath>
                      </m:oMathPara>
                    </a14:m>
                    <a:endParaRPr lang="en-US" sz="1100" b="1" i="1" dirty="0">
                      <a:latin typeface="Times New Roman" panose="02020603050405020304" pitchFamily="18" charset="0"/>
                      <a:ea typeface="Batang" pitchFamily="18" charset="-127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8B9880FC-0350-4AC3-8F2A-D72E1D5333F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09854" y="789383"/>
                    <a:ext cx="1211921" cy="9099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3416FE6-D132-4032-86DC-55F414225FCB}"/>
                  </a:ext>
                </a:extLst>
              </p:cNvPr>
              <p:cNvSpPr/>
              <p:nvPr/>
            </p:nvSpPr>
            <p:spPr>
              <a:xfrm rot="660000">
                <a:off x="7171249" y="3122835"/>
                <a:ext cx="743606" cy="342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" name="Ellipse 75">
                <a:extLst>
                  <a:ext uri="{FF2B5EF4-FFF2-40B4-BE49-F238E27FC236}">
                    <a16:creationId xmlns:a16="http://schemas.microsoft.com/office/drawing/2014/main" id="{BE8E761B-4524-4EC9-B204-B6DE797B73D5}"/>
                  </a:ext>
                </a:extLst>
              </p:cNvPr>
              <p:cNvSpPr/>
              <p:nvPr/>
            </p:nvSpPr>
            <p:spPr>
              <a:xfrm>
                <a:off x="6307250" y="2824450"/>
                <a:ext cx="117443" cy="360000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7" name="Bulle ronde 105">
                <a:extLst>
                  <a:ext uri="{FF2B5EF4-FFF2-40B4-BE49-F238E27FC236}">
                    <a16:creationId xmlns:a16="http://schemas.microsoft.com/office/drawing/2014/main" id="{218CA9A2-1D52-4C3B-8F79-30E12C4F8B06}"/>
                  </a:ext>
                </a:extLst>
              </p:cNvPr>
              <p:cNvSpPr/>
              <p:nvPr/>
            </p:nvSpPr>
            <p:spPr>
              <a:xfrm>
                <a:off x="7572251" y="909597"/>
                <a:ext cx="877556" cy="760763"/>
              </a:xfrm>
              <a:prstGeom prst="wedgeEllipseCallout">
                <a:avLst>
                  <a:gd name="adj1" fmla="val 31840"/>
                  <a:gd name="adj2" fmla="val 60651"/>
                </a:avLst>
              </a:prstGeom>
              <a:noFill/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0A980925-4947-42B2-B32C-E3AF7F1B13F4}"/>
                  </a:ext>
                </a:extLst>
              </p:cNvPr>
              <p:cNvSpPr/>
              <p:nvPr/>
            </p:nvSpPr>
            <p:spPr>
              <a:xfrm>
                <a:off x="9505186" y="727104"/>
                <a:ext cx="3596074" cy="25478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rgbClr val="00B050"/>
                    </a:solidFill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 </a:t>
                </a:r>
                <a:r>
                  <a:rPr lang="en-US" sz="1400" b="1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PARIS</a:t>
                </a:r>
                <a:r>
                  <a:rPr lang="en-US" sz="20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1400" b="1" dirty="0" err="1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Exogam</a:t>
                </a:r>
                <a:r>
                  <a:rPr lang="en-US" sz="1400" b="1" i="1" dirty="0"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sz="1400" b="1" i="1" dirty="0">
                  <a:latin typeface="Times New Roman" panose="02020603050405020304" pitchFamily="18" charset="0"/>
                  <a:ea typeface="Batang" pitchFamily="18" charset="-127"/>
                  <a:cs typeface="Times New Roman" panose="02020603050405020304" pitchFamily="18" charset="0"/>
                </a:endParaRPr>
              </a:p>
              <a:p>
                <a:r>
                  <a:rPr lang="en-US" sz="1400" b="1" i="1" dirty="0"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              </a:t>
                </a:r>
              </a:p>
              <a:p>
                <a:r>
                  <a:rPr lang="en-US" sz="14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                   </a:t>
                </a:r>
                <a:r>
                  <a:rPr lang="en-US" sz="1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Batang" pitchFamily="18" charset="-127"/>
                    <a:cs typeface="Times New Roman" panose="02020603050405020304" pitchFamily="18" charset="0"/>
                  </a:rPr>
                  <a:t>PFGS</a:t>
                </a:r>
              </a:p>
              <a:p>
                <a:r>
                  <a:rPr lang="en-US" sz="1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E</a:t>
                </a:r>
                <a:r>
                  <a:rPr lang="fr-FR" sz="1200" b="1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 </a:t>
                </a:r>
                <a:r>
                  <a:rPr lang="en-US" sz="1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</a:t>
                </a:r>
                <a:r>
                  <a:rPr lang="fr-FR" sz="1200" b="1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</a:t>
                </a:r>
                <a:r>
                  <a:rPr lang="en-US" sz="1200" b="1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</a:t>
                </a:r>
                <a:r>
                  <a:rPr lang="en-US" sz="1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</a:t>
                </a:r>
                <a:r>
                  <a:rPr lang="fr-FR" sz="1200" b="1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</a:t>
                </a:r>
                <a:r>
                  <a:rPr lang="en-US" sz="1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, M</a:t>
                </a:r>
                <a:r>
                  <a:rPr lang="fr-FR" sz="1200" b="1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endPara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Batang" pitchFamily="18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Bulle ronde 107">
                <a:extLst>
                  <a:ext uri="{FF2B5EF4-FFF2-40B4-BE49-F238E27FC236}">
                    <a16:creationId xmlns:a16="http://schemas.microsoft.com/office/drawing/2014/main" id="{A93533DA-03C8-48C7-85C0-296124F74538}"/>
                  </a:ext>
                </a:extLst>
              </p:cNvPr>
              <p:cNvSpPr/>
              <p:nvPr/>
            </p:nvSpPr>
            <p:spPr>
              <a:xfrm>
                <a:off x="10097888" y="2372433"/>
                <a:ext cx="2011501" cy="1081244"/>
              </a:xfrm>
              <a:prstGeom prst="wedgeEllipseCallout">
                <a:avLst>
                  <a:gd name="adj1" fmla="val 6067"/>
                  <a:gd name="adj2" fmla="val -65518"/>
                </a:avLst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lèche droite 108">
                <a:extLst>
                  <a:ext uri="{FF2B5EF4-FFF2-40B4-BE49-F238E27FC236}">
                    <a16:creationId xmlns:a16="http://schemas.microsoft.com/office/drawing/2014/main" id="{569F66F3-04FB-4EE0-B00C-96B4C5D2915D}"/>
                  </a:ext>
                </a:extLst>
              </p:cNvPr>
              <p:cNvSpPr/>
              <p:nvPr/>
            </p:nvSpPr>
            <p:spPr>
              <a:xfrm rot="19200000" flipV="1">
                <a:off x="8293227" y="2932783"/>
                <a:ext cx="1620000" cy="79201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ECF991E5-56D3-4868-AA89-A40224D70665}"/>
                  </a:ext>
                </a:extLst>
              </p:cNvPr>
              <p:cNvSpPr/>
              <p:nvPr/>
            </p:nvSpPr>
            <p:spPr>
              <a:xfrm rot="1440000">
                <a:off x="8503249" y="1103772"/>
                <a:ext cx="936000" cy="95908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Trapèze 81">
                <a:extLst>
                  <a:ext uri="{FF2B5EF4-FFF2-40B4-BE49-F238E27FC236}">
                    <a16:creationId xmlns:a16="http://schemas.microsoft.com/office/drawing/2014/main" id="{CA488CCD-EC56-4957-BFA3-5313E4EB497C}"/>
                  </a:ext>
                </a:extLst>
              </p:cNvPr>
              <p:cNvSpPr/>
              <p:nvPr/>
            </p:nvSpPr>
            <p:spPr>
              <a:xfrm rot="-6540000">
                <a:off x="7150756" y="2599452"/>
                <a:ext cx="275859" cy="218255"/>
              </a:xfrm>
              <a:prstGeom prst="trapezoid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800EDF54-2F22-43BE-BAD6-9432BF857E62}"/>
                  </a:ext>
                </a:extLst>
              </p:cNvPr>
              <p:cNvCxnSpPr/>
              <p:nvPr/>
            </p:nvCxnSpPr>
            <p:spPr>
              <a:xfrm flipV="1">
                <a:off x="6444000" y="3620709"/>
                <a:ext cx="204380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5CEA0CE6-A307-4789-8355-AAF6C42DE5EE}"/>
                  </a:ext>
                </a:extLst>
              </p:cNvPr>
              <p:cNvCxnSpPr/>
              <p:nvPr/>
            </p:nvCxnSpPr>
            <p:spPr>
              <a:xfrm rot="5400000" flipV="1">
                <a:off x="6237000" y="3447000"/>
                <a:ext cx="378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9180687F-CD7F-45EE-A7E3-383C8D12A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6324" y="1349669"/>
              <a:ext cx="647290" cy="886890"/>
            </a:xfrm>
            <a:prstGeom prst="rect">
              <a:avLst/>
            </a:prstGeom>
          </p:spPr>
        </p:pic>
      </p:grpSp>
      <p:pic>
        <p:nvPicPr>
          <p:cNvPr id="95" name="Image 94">
            <a:extLst>
              <a:ext uri="{FF2B5EF4-FFF2-40B4-BE49-F238E27FC236}">
                <a16:creationId xmlns:a16="http://schemas.microsoft.com/office/drawing/2014/main" id="{19922B2D-A360-4AE1-865D-160B1D5733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11" y="966815"/>
            <a:ext cx="2414337" cy="18107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AD6577-DD5F-4D80-9C9C-3B0DD7081D41}"/>
              </a:ext>
            </a:extLst>
          </p:cNvPr>
          <p:cNvSpPr/>
          <p:nvPr/>
        </p:nvSpPr>
        <p:spPr>
          <a:xfrm>
            <a:off x="446177" y="627836"/>
            <a:ext cx="35102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178Hg at E*=34MeV, fusion-fission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3DE918-A351-4B41-AEFF-9D60E4A72C55}"/>
              </a:ext>
            </a:extLst>
          </p:cNvPr>
          <p:cNvSpPr/>
          <p:nvPr/>
        </p:nvSpPr>
        <p:spPr>
          <a:xfrm>
            <a:off x="493770" y="2696757"/>
            <a:ext cx="4287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</a:rPr>
              <a:t>Confirmation of the island of asymmetric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fission near Pb!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Good agreement with GEF!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50C7748-6F25-460C-AF7B-2A3E6672E4EB}"/>
              </a:ext>
            </a:extLst>
          </p:cNvPr>
          <p:cNvSpPr txBox="1"/>
          <p:nvPr/>
        </p:nvSpPr>
        <p:spPr>
          <a:xfrm>
            <a:off x="93384" y="5241396"/>
            <a:ext cx="11977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>
                <a:solidFill>
                  <a:srgbClr val="FF0000"/>
                </a:solidFill>
              </a:rPr>
              <a:t>Development</a:t>
            </a:r>
            <a:r>
              <a:rPr lang="fr-FR" sz="2000" b="1" dirty="0">
                <a:solidFill>
                  <a:srgbClr val="FF0000"/>
                </a:solidFill>
              </a:rPr>
              <a:t> of new fit </a:t>
            </a:r>
            <a:r>
              <a:rPr lang="fr-FR" sz="2000" b="1" dirty="0" err="1">
                <a:solidFill>
                  <a:srgbClr val="FF0000"/>
                </a:solidFill>
              </a:rPr>
              <a:t>procedure</a:t>
            </a:r>
            <a:r>
              <a:rPr lang="fr-FR" sz="2000" b="1" dirty="0">
                <a:solidFill>
                  <a:srgbClr val="FF0000"/>
                </a:solidFill>
              </a:rPr>
              <a:t> to </a:t>
            </a:r>
            <a:r>
              <a:rPr lang="fr-FR" sz="2000" b="1" dirty="0" err="1">
                <a:solidFill>
                  <a:srgbClr val="FF0000"/>
                </a:solidFill>
              </a:rPr>
              <a:t>take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into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account</a:t>
            </a:r>
            <a:r>
              <a:rPr lang="fr-FR" sz="2000" b="1" dirty="0">
                <a:solidFill>
                  <a:srgbClr val="FF0000"/>
                </a:solidFill>
              </a:rPr>
              <a:t> a </a:t>
            </a:r>
            <a:r>
              <a:rPr lang="fr-FR" sz="2000" b="1" dirty="0" err="1">
                <a:solidFill>
                  <a:srgbClr val="FF0000"/>
                </a:solidFill>
              </a:rPr>
              <a:t>great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variety</a:t>
            </a:r>
            <a:r>
              <a:rPr lang="fr-FR" sz="2000" b="1" dirty="0">
                <a:solidFill>
                  <a:srgbClr val="FF0000"/>
                </a:solidFill>
              </a:rPr>
              <a:t> of data and </a:t>
            </a:r>
            <a:r>
              <a:rPr lang="fr-FR" sz="2000" b="1" dirty="0" err="1">
                <a:solidFill>
                  <a:srgbClr val="FF0000"/>
                </a:solidFill>
              </a:rPr>
              <a:t>better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identify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discrepancies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7718E66-E395-4E91-954F-FCAB6B7D98DD}"/>
              </a:ext>
            </a:extLst>
          </p:cNvPr>
          <p:cNvSpPr/>
          <p:nvPr/>
        </p:nvSpPr>
        <p:spPr>
          <a:xfrm>
            <a:off x="4494406" y="664610"/>
            <a:ext cx="6888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</a:rPr>
              <a:t>Coupling of VAMOS and PARIS</a:t>
            </a:r>
            <a:r>
              <a:rPr lang="en-US" b="1" dirty="0"/>
              <a:t> gamma and neutron detector array to investigate the origin and sharing of E* and L in fission (March 2022)</a:t>
            </a:r>
          </a:p>
        </p:txBody>
      </p:sp>
    </p:spTree>
    <p:extLst>
      <p:ext uri="{BB962C8B-B14F-4D97-AF65-F5344CB8AC3E}">
        <p14:creationId xmlns:p14="http://schemas.microsoft.com/office/powerpoint/2010/main" val="215695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0B668B-BA32-4FC3-BB0E-D0B7D96469B7}"/>
              </a:ext>
            </a:extLst>
          </p:cNvPr>
          <p:cNvSpPr/>
          <p:nvPr/>
        </p:nvSpPr>
        <p:spPr>
          <a:xfrm>
            <a:off x="4867320" y="4877458"/>
            <a:ext cx="3074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Request for 2023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9B71E30-B149-48DB-9A8C-3B79F898BDA9}"/>
              </a:ext>
            </a:extLst>
          </p:cNvPr>
          <p:cNvSpPr txBox="1"/>
          <p:nvPr/>
        </p:nvSpPr>
        <p:spPr>
          <a:xfrm>
            <a:off x="27460" y="5462233"/>
            <a:ext cx="12256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40 days for French researchers at GSI </a:t>
            </a:r>
            <a:r>
              <a:rPr lang="en-US" sz="2400" dirty="0"/>
              <a:t>for collaboration meetings, preparation of next NECTAR </a:t>
            </a:r>
          </a:p>
          <a:p>
            <a:r>
              <a:rPr lang="en-US" sz="2400" dirty="0"/>
              <a:t>    experiment and development of GEF.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</a:rPr>
              <a:t>20 days for German researchers in France </a:t>
            </a:r>
            <a:r>
              <a:rPr lang="en-US" sz="2400" dirty="0"/>
              <a:t>for collaboration meetings.</a:t>
            </a:r>
            <a:endParaRPr lang="fr-FR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279E99-277B-473F-92D7-BA1CA2AB1777}"/>
              </a:ext>
            </a:extLst>
          </p:cNvPr>
          <p:cNvSpPr txBox="1"/>
          <p:nvPr/>
        </p:nvSpPr>
        <p:spPr>
          <a:xfrm>
            <a:off x="-92149" y="1395767"/>
            <a:ext cx="12376298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3200" b="1" dirty="0" err="1"/>
              <a:t>Benefits</a:t>
            </a:r>
            <a:r>
              <a:rPr lang="fr-FR" sz="3200" b="1" dirty="0"/>
              <a:t> of </a:t>
            </a:r>
            <a:r>
              <a:rPr lang="fr-FR" sz="3200" b="1" dirty="0" err="1"/>
              <a:t>our</a:t>
            </a:r>
            <a:r>
              <a:rPr lang="fr-FR" sz="3200" b="1" dirty="0"/>
              <a:t> collaboration</a:t>
            </a:r>
            <a:endParaRPr lang="fr-FR" sz="3200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Allow tens of PhD students and postdocs to gather knowledge and experience in working with state of the art setups and models in an international environment.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GSI offers access to its facilities and </a:t>
            </a:r>
            <a:r>
              <a:rPr lang="fr-FR" sz="2400" dirty="0"/>
              <a:t>French groups propose new </a:t>
            </a:r>
            <a:r>
              <a:rPr lang="fr-FR" sz="2400" dirty="0" err="1"/>
              <a:t>ideas</a:t>
            </a:r>
            <a:r>
              <a:rPr lang="fr-FR" sz="2400" dirty="0"/>
              <a:t> of </a:t>
            </a:r>
            <a:r>
              <a:rPr lang="fr-FR" sz="2400" dirty="0" err="1"/>
              <a:t>experiments</a:t>
            </a:r>
            <a:r>
              <a:rPr lang="fr-FR" sz="2400" dirty="0"/>
              <a:t> at GSI and </a:t>
            </a:r>
            <a:r>
              <a:rPr lang="fr-FR" sz="2400" dirty="0" err="1"/>
              <a:t>significantly</a:t>
            </a:r>
            <a:r>
              <a:rPr lang="fr-FR" sz="2400" dirty="0"/>
              <a:t> </a:t>
            </a:r>
            <a:r>
              <a:rPr lang="fr-FR" sz="2400" dirty="0" err="1"/>
              <a:t>contribute</a:t>
            </a:r>
            <a:r>
              <a:rPr lang="fr-FR" sz="2400" dirty="0"/>
              <a:t> to GSI </a:t>
            </a:r>
            <a:r>
              <a:rPr lang="fr-FR" sz="2400" dirty="0" err="1"/>
              <a:t>detection</a:t>
            </a:r>
            <a:r>
              <a:rPr lang="fr-FR" sz="2400" dirty="0"/>
              <a:t> </a:t>
            </a:r>
            <a:r>
              <a:rPr lang="fr-FR" sz="2400" dirty="0" err="1"/>
              <a:t>systems</a:t>
            </a:r>
            <a:r>
              <a:rPr lang="fr-FR" sz="2400" dirty="0"/>
              <a:t> (e.g. SOFIA to R3B).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Transfer of </a:t>
            </a:r>
            <a:r>
              <a:rPr lang="fr-FR" sz="2400" dirty="0" err="1"/>
              <a:t>knowledge</a:t>
            </a:r>
            <a:r>
              <a:rPr lang="fr-FR" sz="2400" dirty="0"/>
              <a:t> on innovative technologies (e.g. UHV techniques </a:t>
            </a:r>
            <a:r>
              <a:rPr lang="fr-FR" sz="2400" dirty="0" err="1"/>
              <a:t>from</a:t>
            </a:r>
            <a:r>
              <a:rPr lang="fr-FR" sz="2400" dirty="0"/>
              <a:t> GSI to NECTAR &amp; </a:t>
            </a:r>
            <a:r>
              <a:rPr lang="fr-FR" sz="2400" dirty="0" err="1"/>
              <a:t>solar-cell</a:t>
            </a:r>
            <a:r>
              <a:rPr lang="fr-FR" sz="2400" dirty="0"/>
              <a:t> expertise of NECTAR to GSI).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dirty="0"/>
              <a:t>GEF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often</a:t>
            </a:r>
            <a:r>
              <a:rPr lang="fr-FR" sz="2400" dirty="0"/>
              <a:t> </a:t>
            </a:r>
            <a:r>
              <a:rPr lang="fr-FR" sz="2400" dirty="0" err="1"/>
              <a:t>used</a:t>
            </a:r>
            <a:r>
              <a:rPr lang="fr-FR" sz="2400" dirty="0"/>
              <a:t> for planning </a:t>
            </a:r>
            <a:r>
              <a:rPr lang="fr-FR" sz="2400" dirty="0" err="1"/>
              <a:t>experiments</a:t>
            </a:r>
            <a:r>
              <a:rPr lang="fr-FR" sz="2400" dirty="0"/>
              <a:t> (not </a:t>
            </a:r>
            <a:r>
              <a:rPr lang="fr-FR" sz="2400" dirty="0" err="1"/>
              <a:t>only</a:t>
            </a:r>
            <a:r>
              <a:rPr lang="fr-FR" sz="2400" dirty="0"/>
              <a:t> ours) at GSI and </a:t>
            </a:r>
            <a:r>
              <a:rPr lang="fr-FR" sz="2400" dirty="0" err="1"/>
              <a:t>worldwide</a:t>
            </a:r>
            <a:r>
              <a:rPr lang="fr-FR" sz="2400" dirty="0"/>
              <a:t>.</a:t>
            </a:r>
          </a:p>
          <a:p>
            <a:r>
              <a:rPr lang="fr-FR" sz="2800" dirty="0"/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5C735BB-0F4F-4D05-8CB3-502574D3CBE4}"/>
              </a:ext>
            </a:extLst>
          </p:cNvPr>
          <p:cNvSpPr txBox="1"/>
          <p:nvPr/>
        </p:nvSpPr>
        <p:spPr>
          <a:xfrm>
            <a:off x="637678" y="343199"/>
            <a:ext cx="10916643" cy="83099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60 days used in 2022 </a:t>
            </a:r>
          </a:p>
          <a:p>
            <a:r>
              <a:rPr lang="en-US" sz="2400" b="1" dirty="0"/>
              <a:t>Scientific production in 2021 and 2022: 5 articles, 4 proceedings, 10 talks (6 invited)</a:t>
            </a:r>
          </a:p>
        </p:txBody>
      </p:sp>
    </p:spTree>
    <p:extLst>
      <p:ext uri="{BB962C8B-B14F-4D97-AF65-F5344CB8AC3E}">
        <p14:creationId xmlns:p14="http://schemas.microsoft.com/office/powerpoint/2010/main" val="2660781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B5567B9-54AF-49EF-B98C-6809A32DC9B2}"/>
              </a:ext>
            </a:extLst>
          </p:cNvPr>
          <p:cNvSpPr txBox="1"/>
          <p:nvPr/>
        </p:nvSpPr>
        <p:spPr>
          <a:xfrm>
            <a:off x="3940001" y="180608"/>
            <a:ext cx="5000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Scientific production, 2021-2022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17DE1F-CE64-425D-9FAB-4869EBAF1EA9}"/>
              </a:ext>
            </a:extLst>
          </p:cNvPr>
          <p:cNvSpPr/>
          <p:nvPr/>
        </p:nvSpPr>
        <p:spPr>
          <a:xfrm>
            <a:off x="238282" y="906694"/>
            <a:ext cx="12310872" cy="518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6200">
              <a:spcAft>
                <a:spcPts val="0"/>
              </a:spcAft>
              <a:tabLst>
                <a:tab pos="251460" algn="l"/>
              </a:tabLst>
            </a:pPr>
            <a:r>
              <a:rPr lang="en-GB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Publications:</a:t>
            </a:r>
          </a:p>
          <a:p>
            <a:pPr marR="76200">
              <a:spcAft>
                <a:spcPts val="0"/>
              </a:spcAft>
              <a:tabLst>
                <a:tab pos="251460" algn="l"/>
              </a:tabLst>
            </a:pP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marR="7620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51460" algn="l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“Extensive Study of the Quality of Fission Yields from Experiment, Evaluation and GEF for Antineutrino Studies and Applications”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R="76200">
              <a:spcAft>
                <a:spcPts val="600"/>
              </a:spcAft>
              <a:tabLst>
                <a:tab pos="251460" algn="l"/>
              </a:tabLs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	K.-H. Schmidt, M. Estienne, M. Fallot, S.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Cormon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, A.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Cucoanes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, T. Shiba, B. Jurado, K. Kern and Ch. Schmitt,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Nucl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. Data 	Sheets 173 (2021) 54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marR="7620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5146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“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Experimental Evidence for Common Driving Effects in Low-Energy Fission from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Sublead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to Actinides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R="76200">
              <a:spcAft>
                <a:spcPts val="0"/>
              </a:spcAft>
              <a:tabLst>
                <a:tab pos="251460" algn="l"/>
              </a:tabLst>
            </a:pP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	C. Schmitt, A. Lemasson, K.-H. Schmidt et al., Phys. </a:t>
            </a:r>
            <a:r>
              <a:rPr lang="fr-FR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Rev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. </a:t>
            </a:r>
            <a:r>
              <a:rPr lang="fr-FR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Lett</a:t>
            </a:r>
            <a: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. 126 (2021) 132502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New York"/>
              </a:rPr>
              <a:t>“Influence of proton and neutron deformed shells on the asymmetric fission of thorium isotopes” </a:t>
            </a:r>
            <a:br>
              <a:rPr lang="en-US" dirty="0">
                <a:latin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cs typeface="New York"/>
              </a:rPr>
              <a:t>A. Chatillon et al. , Phys. Rev. C 106 (2022) 024618</a:t>
            </a:r>
            <a:endParaRPr lang="fr-FR" sz="2400" b="1" i="1" dirty="0">
              <a:latin typeface="New York"/>
              <a:cs typeface="New York"/>
            </a:endParaRP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“Evidence for the general dominance of proton shells in low-energy fission”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K.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Mahata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, C. Schmitt, S. Gupta, A. Shrivastava, G. Scamps, K.-H. Schmidt, Phys. Lett. B 825 (2022) 136859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“178Hg and asymmetric fission of neutron-deficient pre-actinides”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Jhingan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Schmitt et al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106 (2022) 044607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63500" marR="76200">
              <a:spcAft>
                <a:spcPts val="0"/>
              </a:spcAft>
              <a:tabLst>
                <a:tab pos="251460" algn="l"/>
              </a:tabLst>
            </a:pPr>
            <a:r>
              <a:rPr lang="fr-FR" sz="1200" dirty="0">
                <a:latin typeface="Trebuchet MS" panose="020B0603020202020204" pitchFamily="34" charset="0"/>
                <a:ea typeface="Times New Roman" panose="02020603050405020304" pitchFamily="18" charset="0"/>
                <a:cs typeface="Trebuchet MS" panose="020B0603020202020204" pitchFamily="34" charset="0"/>
              </a:rPr>
              <a:t> 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</p:txBody>
      </p:sp>
    </p:spTree>
    <p:extLst>
      <p:ext uri="{BB962C8B-B14F-4D97-AF65-F5344CB8AC3E}">
        <p14:creationId xmlns:p14="http://schemas.microsoft.com/office/powerpoint/2010/main" val="4237472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2008E4-1028-4027-AF94-0ED60EEFCE41}"/>
              </a:ext>
            </a:extLst>
          </p:cNvPr>
          <p:cNvSpPr/>
          <p:nvPr/>
        </p:nvSpPr>
        <p:spPr>
          <a:xfrm>
            <a:off x="137160" y="302168"/>
            <a:ext cx="12054840" cy="588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Proceedings:</a:t>
            </a:r>
            <a:endParaRPr lang="fr-FR" sz="2000" b="1" u="sng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“Indirect measurements of neutron-induced reaction cross sections at storage rings”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M.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Sguazzin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, B. Jurado et al., Proceedings of the international conference of Nuclear Data for Science and Technology 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(ND2022) to be published in the European Physics Journal Web of Conferences.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“Fission-fragment yields measured in Coulomb-induced fission of 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234,235,236,238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U and 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237,238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Np with the R3B/SOFIA setup”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>
              <a:spcAft>
                <a:spcPts val="6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     A. Chatillon et al., Proceedings of the international conference of Nuclear Data for Science and Technology (ND2022) to be   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     published in the European Physics Journal Web of Conferences.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New York"/>
              </a:rPr>
              <a:t>“Indirect measurements of neutron-induced reaction cross sections at storage rings”</a:t>
            </a:r>
            <a:br>
              <a:rPr lang="en-US" dirty="0">
                <a:latin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cs typeface="New York"/>
              </a:rPr>
              <a:t>M. </a:t>
            </a:r>
            <a:r>
              <a:rPr lang="en-US" dirty="0" err="1">
                <a:latin typeface="Times New Roman" panose="02020603050405020304" pitchFamily="18" charset="0"/>
                <a:cs typeface="New York"/>
              </a:rPr>
              <a:t>Sguazzin</a:t>
            </a:r>
            <a:r>
              <a:rPr lang="en-US" dirty="0">
                <a:latin typeface="Times New Roman" panose="02020603050405020304" pitchFamily="18" charset="0"/>
                <a:cs typeface="New York"/>
              </a:rPr>
              <a:t>, B. Jurado et al., Proceedings of Nuclear Physics in Astrophysics X (NPA-X 2022), to be published in the European Physics Journal Web of Conferences.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“Determining neutron-induced reaction cross sections through surrogate reactions at storage rings”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J. A. Swartz et al., Proceedings of the International Nuclear Physics Conference (INPC 2022), to be published by IOP Publishing in the Journal of Physics: Conference Series.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4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Talks: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SNAQ (School on Nuclear Astrophysics Questions), 12 January 2022, Online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J. A. Swartz, “Determining neutron-induced reaction cross sections through surrogate reactions at storage rings”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15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 International Conference on Nuclear Data for Science and Technology, ND2022, 24-28 July, 2022, Online.</a:t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New York"/>
              </a:rPr>
              <a:t>B. Jurado, Invited, “Indirect measurements of neutron-induced reaction cross sections at storage rings”</a:t>
            </a:r>
            <a:endParaRPr lang="fr-FR" sz="2000" dirty="0">
              <a:latin typeface="New York"/>
              <a:ea typeface="Times New Roman" panose="02020603050405020304" pitchFamily="18" charset="0"/>
              <a:cs typeface="New York"/>
            </a:endParaRPr>
          </a:p>
        </p:txBody>
      </p:sp>
    </p:spTree>
    <p:extLst>
      <p:ext uri="{BB962C8B-B14F-4D97-AF65-F5344CB8AC3E}">
        <p14:creationId xmlns:p14="http://schemas.microsoft.com/office/powerpoint/2010/main" val="31759700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3892</TotalTime>
  <Words>1637</Words>
  <Application>Microsoft Office PowerPoint</Application>
  <PresentationFormat>Grand écran</PresentationFormat>
  <Paragraphs>163</Paragraphs>
  <Slides>10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5" baseType="lpstr">
      <vt:lpstr>Batang</vt:lpstr>
      <vt:lpstr>AGA Arabesque</vt:lpstr>
      <vt:lpstr>Arial</vt:lpstr>
      <vt:lpstr>Calibri</vt:lpstr>
      <vt:lpstr>Calibri Light</vt:lpstr>
      <vt:lpstr>Cambria Math</vt:lpstr>
      <vt:lpstr>Comic Sans MS</vt:lpstr>
      <vt:lpstr>LiberationSans</vt:lpstr>
      <vt:lpstr>LiberationSerif</vt:lpstr>
      <vt:lpstr>New York</vt:lpstr>
      <vt:lpstr>Symbol</vt:lpstr>
      <vt:lpstr>Times New Roman</vt:lpstr>
      <vt:lpstr>Trebuchet MS</vt:lpstr>
      <vt:lpstr>Wingdings</vt:lpstr>
      <vt:lpstr>Thème Office</vt:lpstr>
      <vt:lpstr>19-80 Collaboration Nuclear Fission: high-precision experiments for high predictive modelling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19-80 Collaboration Nuclear Fission: high-precision experiments for high predictive modelling</dc:title>
  <dc:creator>beatriz jurado</dc:creator>
  <cp:lastModifiedBy>beatriz jurado</cp:lastModifiedBy>
  <cp:revision>129</cp:revision>
  <dcterms:created xsi:type="dcterms:W3CDTF">2021-11-06T08:00:59Z</dcterms:created>
  <dcterms:modified xsi:type="dcterms:W3CDTF">2022-11-23T11:24:14Z</dcterms:modified>
</cp:coreProperties>
</file>