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gif" ContentType="image/gif"/>
  <Default Extension="ti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4"/>
    <p:sldMasterId id="2147483712" r:id="rId5"/>
    <p:sldMasterId id="2147483724" r:id="rId6"/>
  </p:sldMasterIdLst>
  <p:notesMasterIdLst>
    <p:notesMasterId r:id="rId40"/>
  </p:notesMasterIdLst>
  <p:handoutMasterIdLst>
    <p:handoutMasterId r:id="rId41"/>
  </p:handoutMasterIdLst>
  <p:sldIdLst>
    <p:sldId id="285" r:id="rId7"/>
    <p:sldId id="322" r:id="rId8"/>
    <p:sldId id="323" r:id="rId9"/>
    <p:sldId id="324" r:id="rId10"/>
    <p:sldId id="325" r:id="rId11"/>
    <p:sldId id="369" r:id="rId12"/>
    <p:sldId id="342" r:id="rId13"/>
    <p:sldId id="318" r:id="rId14"/>
    <p:sldId id="384" r:id="rId15"/>
    <p:sldId id="385" r:id="rId16"/>
    <p:sldId id="386" r:id="rId17"/>
    <p:sldId id="389" r:id="rId18"/>
    <p:sldId id="375" r:id="rId19"/>
    <p:sldId id="376" r:id="rId20"/>
    <p:sldId id="382" r:id="rId21"/>
    <p:sldId id="383" r:id="rId22"/>
    <p:sldId id="377" r:id="rId23"/>
    <p:sldId id="378" r:id="rId24"/>
    <p:sldId id="381" r:id="rId25"/>
    <p:sldId id="345" r:id="rId26"/>
    <p:sldId id="344" r:id="rId27"/>
    <p:sldId id="348" r:id="rId28"/>
    <p:sldId id="354" r:id="rId29"/>
    <p:sldId id="356" r:id="rId30"/>
    <p:sldId id="357" r:id="rId31"/>
    <p:sldId id="334" r:id="rId32"/>
    <p:sldId id="336" r:id="rId33"/>
    <p:sldId id="308" r:id="rId34"/>
    <p:sldId id="367" r:id="rId35"/>
    <p:sldId id="327" r:id="rId36"/>
    <p:sldId id="332" r:id="rId37"/>
    <p:sldId id="333" r:id="rId38"/>
    <p:sldId id="335" r:id="rId39"/>
  </p:sldIdLst>
  <p:sldSz cx="12192000" cy="6858000"/>
  <p:notesSz cx="7099300" cy="10234613"/>
  <p:defaultTextStyle>
    <a:defPPr>
      <a:defRPr lang="en-US"/>
    </a:defPPr>
    <a:lvl1pPr marL="0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38617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77234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15851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54468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93085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31702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70319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08936" algn="l" defTabSz="638617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orient="horz" pos="3083" userDrawn="1">
          <p15:clr>
            <a:srgbClr val="A4A3A4"/>
          </p15:clr>
        </p15:guide>
        <p15:guide id="5" pos="309" userDrawn="1">
          <p15:clr>
            <a:srgbClr val="A4A3A4"/>
          </p15:clr>
        </p15:guide>
        <p15:guide id="8" orient="horz" pos="2074" userDrawn="1">
          <p15:clr>
            <a:srgbClr val="A4A3A4"/>
          </p15:clr>
        </p15:guide>
        <p15:guide id="11" pos="5535" userDrawn="1">
          <p15:clr>
            <a:srgbClr val="A4A3A4"/>
          </p15:clr>
        </p15:guide>
        <p15:guide id="12" pos="5443" userDrawn="1">
          <p15:clr>
            <a:srgbClr val="A4A3A4"/>
          </p15:clr>
        </p15:guide>
        <p15:guide id="13" orient="horz" pos="2160" userDrawn="1">
          <p15:clr>
            <a:srgbClr val="A4A3A4"/>
          </p15:clr>
        </p15:guide>
        <p15:guide id="14" orient="horz" pos="4111" userDrawn="1">
          <p15:clr>
            <a:srgbClr val="A4A3A4"/>
          </p15:clr>
        </p15:guide>
        <p15:guide id="15" orient="horz" pos="2765" userDrawn="1">
          <p15:clr>
            <a:srgbClr val="A4A3A4"/>
          </p15:clr>
        </p15:guide>
        <p15:guide id="16" pos="3840" userDrawn="1">
          <p15:clr>
            <a:srgbClr val="A4A3A4"/>
          </p15:clr>
        </p15:guide>
        <p15:guide id="17" pos="412" userDrawn="1">
          <p15:clr>
            <a:srgbClr val="A4A3A4"/>
          </p15:clr>
        </p15:guide>
        <p15:guide id="18" pos="7380" userDrawn="1">
          <p15:clr>
            <a:srgbClr val="A4A3A4"/>
          </p15:clr>
        </p15:guide>
        <p15:guide id="19" pos="72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57272"/>
    <a:srgbClr val="6A9838"/>
    <a:srgbClr val="C178AB"/>
    <a:srgbClr val="A3091B"/>
    <a:srgbClr val="71BF44"/>
    <a:srgbClr val="BC141C"/>
    <a:srgbClr val="B5131B"/>
    <a:srgbClr val="C2141C"/>
    <a:srgbClr val="D816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95" autoAdjust="0"/>
    <p:restoredTop sz="85862" autoAdjust="0"/>
  </p:normalViewPr>
  <p:slideViewPr>
    <p:cSldViewPr snapToGrid="0" showGuides="1">
      <p:cViewPr varScale="1">
        <p:scale>
          <a:sx n="100" d="100"/>
          <a:sy n="100" d="100"/>
        </p:scale>
        <p:origin x="456" y="84"/>
      </p:cViewPr>
      <p:guideLst>
        <p:guide orient="horz" pos="1620"/>
        <p:guide pos="2880"/>
        <p:guide orient="horz" pos="3083"/>
        <p:guide pos="309"/>
        <p:guide orient="horz" pos="2074"/>
        <p:guide pos="5535"/>
        <p:guide pos="5443"/>
        <p:guide orient="horz" pos="2160"/>
        <p:guide orient="horz" pos="4111"/>
        <p:guide orient="horz" pos="2765"/>
        <p:guide pos="3840"/>
        <p:guide pos="412"/>
        <p:guide pos="7380"/>
        <p:guide pos="72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notesViewPr>
    <p:cSldViewPr snapToGrid="0" showGuides="1">
      <p:cViewPr>
        <p:scale>
          <a:sx n="100" d="100"/>
          <a:sy n="100" d="100"/>
        </p:scale>
        <p:origin x="2436" y="-1140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5920" tIns="47960" rIns="95920" bIns="47960" rtlCol="0"/>
          <a:lstStyle>
            <a:lvl1pPr algn="l">
              <a:defRPr sz="14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5920" tIns="47960" rIns="95920" bIns="47960" rtlCol="0"/>
          <a:lstStyle>
            <a:lvl1pPr algn="r">
              <a:defRPr sz="1400"/>
            </a:lvl1pPr>
          </a:lstStyle>
          <a:p>
            <a:fld id="{F481E118-1CEA-43E8-BD51-A8A2CBD62889}" type="datetimeFigureOut">
              <a:rPr lang="fr-FR" smtClean="0"/>
              <a:t>24/11/2022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10"/>
            <a:ext cx="3076363" cy="513507"/>
          </a:xfrm>
          <a:prstGeom prst="rect">
            <a:avLst/>
          </a:prstGeom>
        </p:spPr>
        <p:txBody>
          <a:bodyPr vert="horz" lIns="95920" tIns="47960" rIns="95920" bIns="47960" rtlCol="0" anchor="b"/>
          <a:lstStyle>
            <a:lvl1pPr algn="l">
              <a:defRPr sz="14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10"/>
            <a:ext cx="3076363" cy="513507"/>
          </a:xfrm>
          <a:prstGeom prst="rect">
            <a:avLst/>
          </a:prstGeom>
        </p:spPr>
        <p:txBody>
          <a:bodyPr vert="horz" lIns="95920" tIns="47960" rIns="95920" bIns="47960" rtlCol="0" anchor="b"/>
          <a:lstStyle>
            <a:lvl1pPr algn="r">
              <a:defRPr sz="1400"/>
            </a:lvl1pPr>
          </a:lstStyle>
          <a:p>
            <a:fld id="{7CB1C5FA-467D-48F3-9F36-205F533C0F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1208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5920" tIns="47960" rIns="95920" bIns="47960" rtlCol="0"/>
          <a:lstStyle>
            <a:lvl1pPr algn="l">
              <a:defRPr sz="14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5920" tIns="47960" rIns="95920" bIns="47960" rtlCol="0"/>
          <a:lstStyle>
            <a:lvl1pPr algn="r">
              <a:defRPr sz="1400"/>
            </a:lvl1pPr>
          </a:lstStyle>
          <a:p>
            <a:fld id="{F0389419-4E28-4B58-9AA2-383238311FDA}" type="datetimeFigureOut">
              <a:rPr lang="fr-FR" smtClean="0"/>
              <a:t>24/11/2022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76250" y="1277938"/>
            <a:ext cx="61468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20" tIns="47960" rIns="95920" bIns="4796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09930" y="4925410"/>
            <a:ext cx="5679440" cy="4029879"/>
          </a:xfrm>
          <a:prstGeom prst="rect">
            <a:avLst/>
          </a:prstGeom>
        </p:spPr>
        <p:txBody>
          <a:bodyPr vert="horz" lIns="95920" tIns="47960" rIns="95920" bIns="4796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10"/>
            <a:ext cx="3076363" cy="513507"/>
          </a:xfrm>
          <a:prstGeom prst="rect">
            <a:avLst/>
          </a:prstGeom>
        </p:spPr>
        <p:txBody>
          <a:bodyPr vert="horz" lIns="95920" tIns="47960" rIns="95920" bIns="47960" rtlCol="0" anchor="b"/>
          <a:lstStyle>
            <a:lvl1pPr algn="l">
              <a:defRPr sz="14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10"/>
            <a:ext cx="3076363" cy="513507"/>
          </a:xfrm>
          <a:prstGeom prst="rect">
            <a:avLst/>
          </a:prstGeom>
        </p:spPr>
        <p:txBody>
          <a:bodyPr vert="horz" lIns="95920" tIns="47960" rIns="95920" bIns="47960" rtlCol="0" anchor="b"/>
          <a:lstStyle>
            <a:lvl1pPr algn="r">
              <a:defRPr sz="1400"/>
            </a:lvl1pPr>
          </a:lstStyle>
          <a:p>
            <a:fld id="{39DC57ED-270C-43E3-91AA-48F4CC1938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51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38617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77234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15851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54468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193085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31702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70319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08936" algn="l" defTabSz="1277234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In addition action due</a:t>
            </a:r>
            <a:r>
              <a:rPr lang="fr-FR" baseline="0" dirty="0" smtClean="0"/>
              <a:t> to coulomb interaction.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199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Time </a:t>
            </a:r>
            <a:r>
              <a:rPr lang="fr-FR" dirty="0" err="1" smtClean="0"/>
              <a:t>consuming</a:t>
            </a:r>
            <a:r>
              <a:rPr lang="fr-FR" baseline="0" dirty="0" smtClean="0"/>
              <a:t> </a:t>
            </a:r>
            <a:r>
              <a:rPr lang="fr-FR" baseline="0" dirty="0" err="1" smtClean="0"/>
              <a:t>calculation</a:t>
            </a:r>
            <a:r>
              <a:rPr lang="fr-FR" baseline="0" dirty="0" smtClean="0"/>
              <a:t>  : few </a:t>
            </a:r>
            <a:r>
              <a:rPr lang="fr-FR" baseline="0" dirty="0" err="1" smtClean="0"/>
              <a:t>weeks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calculate</a:t>
            </a:r>
            <a:r>
              <a:rPr lang="fr-FR" baseline="0" dirty="0" smtClean="0"/>
              <a:t> PES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7097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216Rn BR</a:t>
            </a:r>
            <a:r>
              <a:rPr lang="fr-FR" baseline="0" dirty="0" smtClean="0"/>
              <a:t> = </a:t>
            </a:r>
            <a:r>
              <a:rPr lang="en-GB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1.3 10-7 218Rn</a:t>
            </a:r>
            <a:r>
              <a:rPr lang="en-GB" sz="17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BR = </a:t>
            </a:r>
            <a:r>
              <a:rPr lang="en-GB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2.8 10-7</a:t>
            </a:r>
            <a:br>
              <a:rPr lang="en-GB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5898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Note Louis </a:t>
            </a:r>
            <a:r>
              <a:rPr lang="fr-FR" dirty="0" err="1" smtClean="0"/>
              <a:t>will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visit</a:t>
            </a:r>
            <a:r>
              <a:rPr lang="fr-FR" baseline="0" dirty="0" smtClean="0"/>
              <a:t> GSI 2 </a:t>
            </a:r>
            <a:r>
              <a:rPr lang="fr-FR" baseline="0" dirty="0" err="1" smtClean="0"/>
              <a:t>weeks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from</a:t>
            </a:r>
            <a:r>
              <a:rPr lang="fr-FR" baseline="0" dirty="0" smtClean="0"/>
              <a:t> </a:t>
            </a:r>
            <a:r>
              <a:rPr lang="fr-FR" baseline="0" dirty="0" err="1" smtClean="0"/>
              <a:t>now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discuss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with</a:t>
            </a:r>
            <a:r>
              <a:rPr lang="fr-FR" baseline="0" dirty="0" smtClean="0"/>
              <a:t> Heinrich, Makar and </a:t>
            </a:r>
            <a:r>
              <a:rPr lang="fr-FR" baseline="0" dirty="0" err="1" smtClean="0"/>
              <a:t>probably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other</a:t>
            </a:r>
            <a:r>
              <a:rPr lang="fr-FR" baseline="0" dirty="0" smtClean="0"/>
              <a:t> peoples.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3172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In the team peoples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who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discovered</a:t>
            </a:r>
            <a:r>
              <a:rPr lang="fr-FR" baseline="0" dirty="0" smtClean="0"/>
              <a:t> 2p </a:t>
            </a:r>
            <a:r>
              <a:rPr lang="fr-FR" baseline="0" dirty="0" err="1" smtClean="0"/>
              <a:t>radioactivity</a:t>
            </a:r>
            <a:r>
              <a:rPr lang="fr-FR" baseline="0" dirty="0" smtClean="0"/>
              <a:t>. </a:t>
            </a:r>
            <a:r>
              <a:rPr lang="fr-FR" baseline="0" dirty="0" err="1" smtClean="0"/>
              <a:t>Theoreticians</a:t>
            </a:r>
            <a:r>
              <a:rPr lang="fr-FR" baseline="0" dirty="0" smtClean="0"/>
              <a:t>, experts in </a:t>
            </a:r>
            <a:r>
              <a:rPr lang="fr-FR" baseline="0" dirty="0" err="1" smtClean="0"/>
              <a:t>detection</a:t>
            </a:r>
            <a:r>
              <a:rPr lang="fr-FR" baseline="0" dirty="0" smtClean="0"/>
              <a:t> and in ISOL technique.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4539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Early</a:t>
            </a:r>
            <a:r>
              <a:rPr lang="fr-FR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prediction</a:t>
            </a:r>
            <a:r>
              <a:rPr lang="fr-FR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fr-FR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</a:t>
            </a:r>
            <a:r>
              <a:rPr lang="fr-FR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confirmed</a:t>
            </a:r>
            <a:r>
              <a:rPr lang="fr-FR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?</a:t>
            </a:r>
            <a:endParaRPr lang="en-GB" sz="17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Yu.N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GB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Novikov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Some features of nuclei close to the boundaries of nucleon stability. Int. Workshop on U-400 Program. JINR (1979) p. 15. </a:t>
            </a:r>
          </a:p>
          <a:p>
            <a:endParaRPr lang="fr-FR" sz="17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Few </a:t>
            </a:r>
            <a:r>
              <a:rPr lang="fr-FR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half-lives</a:t>
            </a:r>
            <a:r>
              <a:rPr lang="fr-FR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estimation ?</a:t>
            </a:r>
            <a:endParaRPr lang="en-GB" sz="17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E.E. </a:t>
            </a:r>
            <a:r>
              <a:rPr lang="en-GB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Berlovich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GB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Yu.N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GB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Novikov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One- and many-nucleon radioactivity of atomic nuclei. In: B.S. </a:t>
            </a:r>
            <a:r>
              <a:rPr lang="en-GB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Dzhelepov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(ed.). </a:t>
            </a:r>
            <a:r>
              <a:rPr lang="en-GB" sz="17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Modern Methods of Nuclear Spectroscopy 1986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(Leningrad, </a:t>
            </a:r>
            <a:r>
              <a:rPr lang="en-GB" sz="17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Nauka</a:t>
            </a:r>
            <a:r>
              <a:rPr lang="en-GB" sz="17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1988) p. 107. 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1178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345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772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 smtClean="0">
                <a:solidFill>
                  <a:srgbClr val="757272"/>
                </a:solidFill>
              </a:rPr>
              <a:t>1982 Hoffman et al., Klepper et al. : proton </a:t>
            </a:r>
            <a:r>
              <a:rPr lang="fr-FR" sz="1800" dirty="0" err="1" smtClean="0">
                <a:solidFill>
                  <a:srgbClr val="757272"/>
                </a:solidFill>
              </a:rPr>
              <a:t>emission</a:t>
            </a:r>
            <a:r>
              <a:rPr lang="fr-FR" sz="1800" dirty="0" smtClean="0">
                <a:solidFill>
                  <a:srgbClr val="757272"/>
                </a:solidFill>
              </a:rPr>
              <a:t> </a:t>
            </a:r>
            <a:r>
              <a:rPr lang="fr-FR" sz="1800" dirty="0" err="1" smtClean="0">
                <a:solidFill>
                  <a:srgbClr val="757272"/>
                </a:solidFill>
              </a:rPr>
              <a:t>from</a:t>
            </a:r>
            <a:r>
              <a:rPr lang="fr-FR" sz="1800" dirty="0" smtClean="0">
                <a:solidFill>
                  <a:srgbClr val="757272"/>
                </a:solidFill>
              </a:rPr>
              <a:t> </a:t>
            </a:r>
            <a:r>
              <a:rPr lang="fr-FR" sz="1800" dirty="0" err="1" smtClean="0">
                <a:solidFill>
                  <a:srgbClr val="757272"/>
                </a:solidFill>
              </a:rPr>
              <a:t>g.s</a:t>
            </a:r>
            <a:r>
              <a:rPr lang="fr-FR" sz="1800" dirty="0" smtClean="0">
                <a:solidFill>
                  <a:srgbClr val="757272"/>
                </a:solidFill>
              </a:rPr>
              <a:t>.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err="1" smtClean="0"/>
              <a:t>Radioactivity</a:t>
            </a:r>
            <a:r>
              <a:rPr lang="fr-FR" dirty="0" smtClean="0"/>
              <a:t> </a:t>
            </a:r>
            <a:r>
              <a:rPr lang="fr-FR" dirty="0" err="1" smtClean="0"/>
              <a:t>coined</a:t>
            </a:r>
            <a:r>
              <a:rPr lang="fr-FR" baseline="0" dirty="0" smtClean="0"/>
              <a:t> </a:t>
            </a:r>
          </a:p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L. L. Green and D. L. </a:t>
            </a:r>
            <a:r>
              <a:rPr lang="en-GB" sz="17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Livesey</a:t>
            </a:r>
            <a:r>
              <a:rPr lang="en-GB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Nature 159, 332 (1947).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S. T. </a:t>
            </a:r>
            <a:r>
              <a:rPr lang="en-GB" sz="17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Tsien</a:t>
            </a:r>
            <a:r>
              <a:rPr lang="en-GB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al., Nature 159, 773 (1947)</a:t>
            </a:r>
          </a:p>
          <a:p>
            <a:endParaRPr lang="fr-FR" sz="17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sz="17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7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</a:t>
            </a:r>
            <a:r>
              <a:rPr lang="fr-FR" sz="17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gamma </a:t>
            </a:r>
            <a:r>
              <a:rPr lang="fr-FR" sz="17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experiment</a:t>
            </a:r>
            <a:endParaRPr lang="fr-FR" sz="17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sz="17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7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Neutron </a:t>
            </a:r>
            <a:r>
              <a:rPr lang="fr-FR" sz="17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radioactivity</a:t>
            </a:r>
            <a:r>
              <a:rPr lang="fr-FR" sz="17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?</a:t>
            </a:r>
          </a:p>
          <a:p>
            <a:endParaRPr lang="fr-FR" sz="17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7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 beta </a:t>
            </a:r>
            <a:r>
              <a:rPr lang="fr-FR" sz="17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decay</a:t>
            </a:r>
            <a:endParaRPr lang="fr-FR" sz="17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sz="17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dirty="0" smtClean="0"/>
              <a:t>, bound state beta decay, double beta decay, double electron capture, electron capture with positron emission, double positron emission and isomeric transition</a:t>
            </a:r>
            <a:r>
              <a:rPr lang="en-GB" baseline="0" dirty="0" smtClean="0"/>
              <a:t> …</a:t>
            </a:r>
          </a:p>
          <a:p>
            <a:endParaRPr lang="fr-FR" baseline="0" dirty="0" smtClean="0"/>
          </a:p>
          <a:p>
            <a:r>
              <a:rPr lang="en-GB" dirty="0" smtClean="0"/>
              <a:t>A. </a:t>
            </a:r>
            <a:r>
              <a:rPr lang="en-GB" dirty="0" err="1" smtClean="0"/>
              <a:t>Sandulescu</a:t>
            </a:r>
            <a:r>
              <a:rPr lang="en-GB" dirty="0" smtClean="0"/>
              <a:t>, D. N. </a:t>
            </a:r>
            <a:r>
              <a:rPr lang="en-GB" dirty="0" err="1" smtClean="0"/>
              <a:t>Poenaru</a:t>
            </a:r>
            <a:r>
              <a:rPr lang="en-GB" dirty="0" smtClean="0"/>
              <a:t>, and W. Greiner, </a:t>
            </a:r>
            <a:r>
              <a:rPr lang="en-GB" dirty="0" err="1" smtClean="0"/>
              <a:t>Sov</a:t>
            </a:r>
            <a:r>
              <a:rPr lang="en-GB" dirty="0" smtClean="0"/>
              <a:t>. J. Part. </a:t>
            </a:r>
            <a:r>
              <a:rPr lang="en-GB" dirty="0" err="1" smtClean="0"/>
              <a:t>Nucl</a:t>
            </a:r>
            <a:r>
              <a:rPr lang="en-GB" dirty="0" smtClean="0"/>
              <a:t>. 11, 528 (1980).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C57ED-270C-43E3-91AA-48F4CC193819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7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ue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" y="597121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6" name="Picture 8" descr="fondCE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47" y="-40641"/>
            <a:ext cx="12205547" cy="6011852"/>
          </a:xfrm>
          <a:prstGeom prst="rect">
            <a:avLst/>
          </a:prstGeom>
        </p:spPr>
      </p:pic>
      <p:sp>
        <p:nvSpPr>
          <p:cNvPr id="10" name="Titre 3"/>
          <p:cNvSpPr txBox="1">
            <a:spLocks/>
          </p:cNvSpPr>
          <p:nvPr userDrawn="1"/>
        </p:nvSpPr>
        <p:spPr>
          <a:xfrm>
            <a:off x="1124368" y="3757134"/>
            <a:ext cx="10480896" cy="350340"/>
          </a:xfrm>
          <a:prstGeom prst="rect">
            <a:avLst/>
          </a:prstGeom>
        </p:spPr>
        <p:txBody>
          <a:bodyPr lIns="127723" tIns="63862" rIns="127723" bIns="63862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700" noProof="0" dirty="0">
                <a:solidFill>
                  <a:schemeClr val="bg1"/>
                </a:solidFill>
                <a:latin typeface="Calibri"/>
                <a:cs typeface="Calibri"/>
              </a:rPr>
              <a:t>DE LA RECHERCHE À L’INDUSTRIE</a:t>
            </a:r>
          </a:p>
        </p:txBody>
      </p:sp>
      <p:sp>
        <p:nvSpPr>
          <p:cNvPr id="11" name="ZoneTexte 10"/>
          <p:cNvSpPr txBox="1"/>
          <p:nvPr userDrawn="1"/>
        </p:nvSpPr>
        <p:spPr>
          <a:xfrm>
            <a:off x="1113036" y="6158143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1124369" y="4461091"/>
            <a:ext cx="8763803" cy="599869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3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TITRE À VENIR</a:t>
            </a:r>
          </a:p>
        </p:txBody>
      </p:sp>
      <p:sp>
        <p:nvSpPr>
          <p:cNvPr id="18" name="Espace réservé du texte 12"/>
          <p:cNvSpPr>
            <a:spLocks noGrp="1"/>
          </p:cNvSpPr>
          <p:nvPr>
            <p:ph type="body" sz="quarter" idx="11" hasCustomPrompt="1"/>
          </p:nvPr>
        </p:nvSpPr>
        <p:spPr>
          <a:xfrm>
            <a:off x="1124369" y="5122103"/>
            <a:ext cx="3922680" cy="309021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300" b="0">
                <a:solidFill>
                  <a:schemeClr val="bg1"/>
                </a:solidFill>
              </a:defRPr>
            </a:lvl1pPr>
          </a:lstStyle>
          <a:p>
            <a:pPr lvl="0"/>
            <a:fld id="{ED1C4103-FF01-4613-BB77-A54429AC18D2}" type="datetime4">
              <a:rPr lang="fr-FR" noProof="0" smtClean="0"/>
              <a:t>20 mai 2019</a:t>
            </a:fld>
            <a:endParaRPr lang="fr-FR" noProof="0" dirty="0"/>
          </a:p>
        </p:txBody>
      </p:sp>
      <p:sp>
        <p:nvSpPr>
          <p:cNvPr id="9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13036" y="5469234"/>
            <a:ext cx="3922680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Auteur</a:t>
            </a:r>
          </a:p>
        </p:txBody>
      </p:sp>
      <p:pic>
        <p:nvPicPr>
          <p:cNvPr id="12" name="Picture 9" descr="cea_logo_small2.jpg">
            <a:extLst>
              <a:ext uri="{FF2B5EF4-FFF2-40B4-BE49-F238E27FC236}">
                <a16:creationId xmlns:a16="http://schemas.microsoft.com/office/drawing/2014/main" id="{61A89C60-6BFE-4912-9B9B-D56E846D59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76" y="1861047"/>
            <a:ext cx="1942272" cy="1585387"/>
          </a:xfrm>
          <a:prstGeom prst="rect">
            <a:avLst/>
          </a:prstGeom>
          <a:effectLst>
            <a:outerShdw blurRad="517525" dist="38100" dir="2700000" algn="tl" rotWithShape="0">
              <a:srgbClr val="000000">
                <a:alpha val="3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9468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e d'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DDA024-CC5C-49D4-9EDE-B13C9CE4F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6952101-6F0D-4470-B900-D7C009A8362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0769C5C-EDFB-44C6-A754-7FD9C1B5A1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22719" y="1358084"/>
            <a:ext cx="1447800" cy="91725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1F07BDA-5AB0-410C-A329-8C06350E1E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33367" y="1358085"/>
            <a:ext cx="3163510" cy="917255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95E4514-E62C-42B5-BE1E-5F1CD3D2A789}"/>
              </a:ext>
            </a:extLst>
          </p:cNvPr>
          <p:cNvCxnSpPr/>
          <p:nvPr userDrawn="1"/>
        </p:nvCxnSpPr>
        <p:spPr>
          <a:xfrm flipH="1">
            <a:off x="1310932" y="2332809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5C946E34-2083-434D-8404-8F5AEE71F0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02399" y="1358085"/>
            <a:ext cx="3145367" cy="917243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6653795C-036F-4780-863C-5F5B75D45AC9}"/>
              </a:ext>
            </a:extLst>
          </p:cNvPr>
          <p:cNvCxnSpPr/>
          <p:nvPr userDrawn="1"/>
        </p:nvCxnSpPr>
        <p:spPr>
          <a:xfrm flipH="1">
            <a:off x="6228757" y="2332809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Espace réservé pour une image  4">
            <a:extLst>
              <a:ext uri="{FF2B5EF4-FFF2-40B4-BE49-F238E27FC236}">
                <a16:creationId xmlns:a16="http://schemas.microsoft.com/office/drawing/2014/main" id="{B755FE5F-FBAE-4CEA-8895-84E4F212E51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28757" y="1358084"/>
            <a:ext cx="1447800" cy="917251"/>
          </a:xfrm>
        </p:spPr>
        <p:txBody>
          <a:bodyPr/>
          <a:lstStyle/>
          <a:p>
            <a:endParaRPr lang="fr-FR"/>
          </a:p>
        </p:txBody>
      </p:sp>
      <p:sp>
        <p:nvSpPr>
          <p:cNvPr id="28" name="Espace réservé pour une image  4">
            <a:extLst>
              <a:ext uri="{FF2B5EF4-FFF2-40B4-BE49-F238E27FC236}">
                <a16:creationId xmlns:a16="http://schemas.microsoft.com/office/drawing/2014/main" id="{22ADC67F-E797-4291-A8E3-0F55CBC9501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622719" y="2599419"/>
            <a:ext cx="1447800" cy="91725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29" name="Espace réservé du texte 7">
            <a:extLst>
              <a:ext uri="{FF2B5EF4-FFF2-40B4-BE49-F238E27FC236}">
                <a16:creationId xmlns:a16="http://schemas.microsoft.com/office/drawing/2014/main" id="{8B209393-3874-4ED2-8083-767200A49E1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333367" y="2599420"/>
            <a:ext cx="3163510" cy="917255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30" name="Connecteur droit 9">
            <a:extLst>
              <a:ext uri="{FF2B5EF4-FFF2-40B4-BE49-F238E27FC236}">
                <a16:creationId xmlns:a16="http://schemas.microsoft.com/office/drawing/2014/main" id="{89635DC8-0DE1-45BF-B660-9978E7ECF557}"/>
              </a:ext>
            </a:extLst>
          </p:cNvPr>
          <p:cNvCxnSpPr/>
          <p:nvPr userDrawn="1"/>
        </p:nvCxnSpPr>
        <p:spPr>
          <a:xfrm flipH="1">
            <a:off x="1310932" y="3574144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0" name="Espace réservé du texte 7">
            <a:extLst>
              <a:ext uri="{FF2B5EF4-FFF2-40B4-BE49-F238E27FC236}">
                <a16:creationId xmlns:a16="http://schemas.microsoft.com/office/drawing/2014/main" id="{9946E2AE-62D6-4FF6-ADAD-DB3C797B84E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802399" y="2599420"/>
            <a:ext cx="3145367" cy="917243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51" name="Connecteur droit 11">
            <a:extLst>
              <a:ext uri="{FF2B5EF4-FFF2-40B4-BE49-F238E27FC236}">
                <a16:creationId xmlns:a16="http://schemas.microsoft.com/office/drawing/2014/main" id="{F1FD97AF-E44C-4020-83DE-C9ED10C337D5}"/>
              </a:ext>
            </a:extLst>
          </p:cNvPr>
          <p:cNvCxnSpPr/>
          <p:nvPr userDrawn="1"/>
        </p:nvCxnSpPr>
        <p:spPr>
          <a:xfrm flipH="1">
            <a:off x="6228757" y="3574144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2" name="Espace réservé pour une image  4">
            <a:extLst>
              <a:ext uri="{FF2B5EF4-FFF2-40B4-BE49-F238E27FC236}">
                <a16:creationId xmlns:a16="http://schemas.microsoft.com/office/drawing/2014/main" id="{C7A6CB66-2EE7-4D61-B8D8-B792649D951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28757" y="2599419"/>
            <a:ext cx="1447800" cy="917251"/>
          </a:xfrm>
        </p:spPr>
        <p:txBody>
          <a:bodyPr/>
          <a:lstStyle/>
          <a:p>
            <a:endParaRPr lang="fr-FR"/>
          </a:p>
        </p:txBody>
      </p:sp>
      <p:sp>
        <p:nvSpPr>
          <p:cNvPr id="59" name="Espace réservé pour une image  4">
            <a:extLst>
              <a:ext uri="{FF2B5EF4-FFF2-40B4-BE49-F238E27FC236}">
                <a16:creationId xmlns:a16="http://schemas.microsoft.com/office/drawing/2014/main" id="{3796C7BE-5840-414D-923B-EAC0AD68146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622719" y="3979165"/>
            <a:ext cx="1447800" cy="91725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0" name="Espace réservé du texte 7">
            <a:extLst>
              <a:ext uri="{FF2B5EF4-FFF2-40B4-BE49-F238E27FC236}">
                <a16:creationId xmlns:a16="http://schemas.microsoft.com/office/drawing/2014/main" id="{CE59C844-7624-436B-B75F-12C324F1688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333367" y="3979166"/>
            <a:ext cx="3163510" cy="917255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61" name="Connecteur droit 9">
            <a:extLst>
              <a:ext uri="{FF2B5EF4-FFF2-40B4-BE49-F238E27FC236}">
                <a16:creationId xmlns:a16="http://schemas.microsoft.com/office/drawing/2014/main" id="{9B1F7315-6020-43F3-A5F2-9D49CFABB18F}"/>
              </a:ext>
            </a:extLst>
          </p:cNvPr>
          <p:cNvCxnSpPr/>
          <p:nvPr userDrawn="1"/>
        </p:nvCxnSpPr>
        <p:spPr>
          <a:xfrm flipH="1">
            <a:off x="1310932" y="4953890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2" name="Espace réservé du texte 7">
            <a:extLst>
              <a:ext uri="{FF2B5EF4-FFF2-40B4-BE49-F238E27FC236}">
                <a16:creationId xmlns:a16="http://schemas.microsoft.com/office/drawing/2014/main" id="{4B68E589-D2AB-420B-BDA7-B7843429653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802399" y="3979166"/>
            <a:ext cx="3145367" cy="917243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63" name="Connecteur droit 11">
            <a:extLst>
              <a:ext uri="{FF2B5EF4-FFF2-40B4-BE49-F238E27FC236}">
                <a16:creationId xmlns:a16="http://schemas.microsoft.com/office/drawing/2014/main" id="{29D8923A-A92A-409D-890D-0ADA5FE8AE8B}"/>
              </a:ext>
            </a:extLst>
          </p:cNvPr>
          <p:cNvCxnSpPr/>
          <p:nvPr userDrawn="1"/>
        </p:nvCxnSpPr>
        <p:spPr>
          <a:xfrm flipH="1">
            <a:off x="6228757" y="4953890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4" name="Espace réservé pour une image  4">
            <a:extLst>
              <a:ext uri="{FF2B5EF4-FFF2-40B4-BE49-F238E27FC236}">
                <a16:creationId xmlns:a16="http://schemas.microsoft.com/office/drawing/2014/main" id="{C520D07C-5182-487C-93B4-740F5F6694B7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228757" y="3979165"/>
            <a:ext cx="1447800" cy="917251"/>
          </a:xfrm>
        </p:spPr>
        <p:txBody>
          <a:bodyPr/>
          <a:lstStyle/>
          <a:p>
            <a:endParaRPr lang="fr-FR"/>
          </a:p>
        </p:txBody>
      </p:sp>
      <p:sp>
        <p:nvSpPr>
          <p:cNvPr id="65" name="Espace réservé pour une image  4">
            <a:extLst>
              <a:ext uri="{FF2B5EF4-FFF2-40B4-BE49-F238E27FC236}">
                <a16:creationId xmlns:a16="http://schemas.microsoft.com/office/drawing/2014/main" id="{88E492D9-B1FB-497C-AE54-9777D95A617A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626660" y="5228680"/>
            <a:ext cx="1447800" cy="91725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6" name="Espace réservé du texte 7">
            <a:extLst>
              <a:ext uri="{FF2B5EF4-FFF2-40B4-BE49-F238E27FC236}">
                <a16:creationId xmlns:a16="http://schemas.microsoft.com/office/drawing/2014/main" id="{7EC16F37-C59A-4483-A7AC-A499B083B30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337308" y="5228681"/>
            <a:ext cx="3163510" cy="917255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67" name="Connecteur droit 9">
            <a:extLst>
              <a:ext uri="{FF2B5EF4-FFF2-40B4-BE49-F238E27FC236}">
                <a16:creationId xmlns:a16="http://schemas.microsoft.com/office/drawing/2014/main" id="{E75DD157-1B84-4D38-B8C3-CEF8C99055BA}"/>
              </a:ext>
            </a:extLst>
          </p:cNvPr>
          <p:cNvCxnSpPr/>
          <p:nvPr userDrawn="1"/>
        </p:nvCxnSpPr>
        <p:spPr>
          <a:xfrm flipH="1">
            <a:off x="1314873" y="6203405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8" name="Espace réservé du texte 7">
            <a:extLst>
              <a:ext uri="{FF2B5EF4-FFF2-40B4-BE49-F238E27FC236}">
                <a16:creationId xmlns:a16="http://schemas.microsoft.com/office/drawing/2014/main" id="{31812CFC-354D-4188-A115-40F9E1BE959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806340" y="5228681"/>
            <a:ext cx="3145367" cy="917243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5pPr marL="1915851" indent="0">
              <a:buNone/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69" name="Connecteur droit 11">
            <a:extLst>
              <a:ext uri="{FF2B5EF4-FFF2-40B4-BE49-F238E27FC236}">
                <a16:creationId xmlns:a16="http://schemas.microsoft.com/office/drawing/2014/main" id="{DF7F2929-78B2-469D-8E02-2703095EC7FF}"/>
              </a:ext>
            </a:extLst>
          </p:cNvPr>
          <p:cNvCxnSpPr/>
          <p:nvPr userDrawn="1"/>
        </p:nvCxnSpPr>
        <p:spPr>
          <a:xfrm flipH="1">
            <a:off x="6232698" y="6203405"/>
            <a:ext cx="4759587" cy="0"/>
          </a:xfrm>
          <a:prstGeom prst="line">
            <a:avLst/>
          </a:prstGeom>
          <a:ln w="19050">
            <a:solidFill>
              <a:srgbClr val="71BF4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0" name="Espace réservé pour une image  4">
            <a:extLst>
              <a:ext uri="{FF2B5EF4-FFF2-40B4-BE49-F238E27FC236}">
                <a16:creationId xmlns:a16="http://schemas.microsoft.com/office/drawing/2014/main" id="{803C1564-8FCE-41DC-879F-588392A66C6B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232698" y="5228680"/>
            <a:ext cx="1447800" cy="917251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902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merci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6" name="Picture 1" descr="fondCEA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7412"/>
            <a:ext cx="12192000" cy="5998464"/>
          </a:xfrm>
          <a:prstGeom prst="rect">
            <a:avLst/>
          </a:prstGeom>
        </p:spPr>
      </p:pic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4359965" y="2277417"/>
            <a:ext cx="6354635" cy="6247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579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3400" kern="1200" dirty="0" smtClean="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</a:lstStyle>
          <a:p>
            <a:r>
              <a:rPr lang="fr-FR" noProof="0" dirty="0"/>
              <a:t>Merci de votre attention</a:t>
            </a:r>
          </a:p>
        </p:txBody>
      </p:sp>
      <p:sp>
        <p:nvSpPr>
          <p:cNvPr id="10" name="Espace réservé du texte 18"/>
          <p:cNvSpPr>
            <a:spLocks noGrp="1"/>
          </p:cNvSpPr>
          <p:nvPr>
            <p:ph type="body" sz="quarter" idx="10" hasCustomPrompt="1"/>
          </p:nvPr>
        </p:nvSpPr>
        <p:spPr>
          <a:xfrm>
            <a:off x="1322359" y="4403564"/>
            <a:ext cx="9130864" cy="267471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sz="1000" b="1" noProof="0" dirty="0">
                <a:solidFill>
                  <a:schemeClr val="tx1"/>
                </a:solidFill>
                <a:latin typeface="Calibri"/>
                <a:cs typeface="Calibri"/>
              </a:rPr>
              <a:t>Crédits photos </a:t>
            </a:r>
            <a:r>
              <a:rPr lang="fr-FR" sz="1000" noProof="0" dirty="0">
                <a:solidFill>
                  <a:schemeClr val="tx1"/>
                </a:solidFill>
                <a:latin typeface="Calibri"/>
                <a:cs typeface="Calibri"/>
              </a:rPr>
              <a:t>:</a:t>
            </a:r>
          </a:p>
        </p:txBody>
      </p:sp>
      <p:sp>
        <p:nvSpPr>
          <p:cNvPr id="11" name="Espace réservé du texte 20"/>
          <p:cNvSpPr>
            <a:spLocks noGrp="1"/>
          </p:cNvSpPr>
          <p:nvPr>
            <p:ph type="body" sz="quarter" idx="12" hasCustomPrompt="1"/>
          </p:nvPr>
        </p:nvSpPr>
        <p:spPr>
          <a:xfrm>
            <a:off x="4359965" y="3140287"/>
            <a:ext cx="6285653" cy="405970"/>
          </a:xfrm>
        </p:spPr>
        <p:txBody>
          <a:bodyPr>
            <a:spAutoFit/>
          </a:bodyPr>
          <a:lstStyle>
            <a:lvl1pPr marL="0" indent="0">
              <a:buFontTx/>
              <a:buNone/>
              <a:defRPr lang="fr-FR" sz="2000" kern="1200" smtClean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fr-FR" sz="2000" kern="1200" noProof="0" dirty="0">
                <a:solidFill>
                  <a:schemeClr val="bg1"/>
                </a:solidFill>
                <a:latin typeface="Calibri"/>
                <a:ea typeface="+mn-ea"/>
                <a:cs typeface="Calibri"/>
              </a:rPr>
              <a:t>Mise à jour 20 mai 2019</a:t>
            </a:r>
            <a:endParaRPr lang="fr-FR" noProof="0" dirty="0"/>
          </a:p>
        </p:txBody>
      </p:sp>
      <p:sp>
        <p:nvSpPr>
          <p:cNvPr id="12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4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4339916" y="3564234"/>
            <a:ext cx="3922680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Auteur</a:t>
            </a:r>
          </a:p>
        </p:txBody>
      </p:sp>
      <p:pic>
        <p:nvPicPr>
          <p:cNvPr id="16" name="Picture 9" descr="cea_logo_small2.jpg">
            <a:extLst>
              <a:ext uri="{FF2B5EF4-FFF2-40B4-BE49-F238E27FC236}">
                <a16:creationId xmlns:a16="http://schemas.microsoft.com/office/drawing/2014/main" id="{9ACC02E3-8987-4096-B349-1EDE0C3CF6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76" y="1861047"/>
            <a:ext cx="1942272" cy="1585387"/>
          </a:xfrm>
          <a:prstGeom prst="rect">
            <a:avLst/>
          </a:prstGeom>
          <a:effectLst>
            <a:outerShdw blurRad="517525" dist="38100" dir="2700000" algn="tl" rotWithShape="0">
              <a:srgbClr val="000000">
                <a:alpha val="3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7181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e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6" name="Picture 8" descr="fondCE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0"/>
            <a:ext cx="12192000" cy="5998464"/>
          </a:xfrm>
          <a:prstGeom prst="rect">
            <a:avLst/>
          </a:prstGeom>
        </p:spPr>
      </p:pic>
      <p:sp>
        <p:nvSpPr>
          <p:cNvPr id="16" name="Titre 3"/>
          <p:cNvSpPr txBox="1">
            <a:spLocks/>
          </p:cNvSpPr>
          <p:nvPr userDrawn="1"/>
        </p:nvSpPr>
        <p:spPr>
          <a:xfrm>
            <a:off x="1124368" y="3757134"/>
            <a:ext cx="10480896" cy="350340"/>
          </a:xfrm>
          <a:prstGeom prst="rect">
            <a:avLst/>
          </a:prstGeom>
        </p:spPr>
        <p:txBody>
          <a:bodyPr lIns="127723" tIns="63862" rIns="127723" bIns="63862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700" noProof="0" dirty="0">
                <a:solidFill>
                  <a:schemeClr val="bg1"/>
                </a:solidFill>
                <a:latin typeface="Calibri"/>
                <a:cs typeface="Calibri"/>
              </a:rPr>
              <a:t>DE LA RECHERCHE À L’INDUSTRIE</a:t>
            </a:r>
          </a:p>
        </p:txBody>
      </p:sp>
      <p:sp>
        <p:nvSpPr>
          <p:cNvPr id="18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1124369" y="4461091"/>
            <a:ext cx="8763803" cy="599869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3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Annexes</a:t>
            </a:r>
          </a:p>
        </p:txBody>
      </p:sp>
      <p:sp>
        <p:nvSpPr>
          <p:cNvPr id="19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1" hasCustomPrompt="1"/>
          </p:nvPr>
        </p:nvSpPr>
        <p:spPr>
          <a:xfrm>
            <a:off x="1124369" y="5122103"/>
            <a:ext cx="3922680" cy="309021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3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13 mai 2019</a:t>
            </a:r>
          </a:p>
        </p:txBody>
      </p:sp>
      <p:pic>
        <p:nvPicPr>
          <p:cNvPr id="9" name="Picture 9" descr="cea_logo_small2.jpg">
            <a:extLst>
              <a:ext uri="{FF2B5EF4-FFF2-40B4-BE49-F238E27FC236}">
                <a16:creationId xmlns:a16="http://schemas.microsoft.com/office/drawing/2014/main" id="{E3F4C435-57FD-44D7-87B7-AFBBAF1474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76" y="1861047"/>
            <a:ext cx="1942272" cy="1585387"/>
          </a:xfrm>
          <a:prstGeom prst="rect">
            <a:avLst/>
          </a:prstGeom>
          <a:effectLst>
            <a:outerShdw blurRad="517525" dist="38100" dir="2700000" algn="tl" rotWithShape="0">
              <a:srgbClr val="000000">
                <a:alpha val="3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149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ueil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597121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5" name="Picture 8" descr="fondCE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47" y="-40641"/>
            <a:ext cx="12205547" cy="6011852"/>
          </a:xfrm>
          <a:prstGeom prst="rect">
            <a:avLst/>
          </a:prstGeom>
        </p:spPr>
      </p:pic>
      <p:sp>
        <p:nvSpPr>
          <p:cNvPr id="15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1124369" y="4461091"/>
            <a:ext cx="8763803" cy="599869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3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TITRE À VENIR</a:t>
            </a:r>
          </a:p>
        </p:txBody>
      </p:sp>
      <p:sp>
        <p:nvSpPr>
          <p:cNvPr id="17" name="Titre 3"/>
          <p:cNvSpPr txBox="1">
            <a:spLocks/>
          </p:cNvSpPr>
          <p:nvPr userDrawn="1"/>
        </p:nvSpPr>
        <p:spPr>
          <a:xfrm>
            <a:off x="1124368" y="3757134"/>
            <a:ext cx="10480896" cy="350340"/>
          </a:xfrm>
          <a:prstGeom prst="rect">
            <a:avLst/>
          </a:prstGeom>
        </p:spPr>
        <p:txBody>
          <a:bodyPr lIns="127723" tIns="63862" rIns="127723" bIns="63862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700" noProof="0" dirty="0">
                <a:solidFill>
                  <a:schemeClr val="bg1"/>
                </a:solidFill>
                <a:latin typeface="Calibri"/>
                <a:cs typeface="Calibri"/>
              </a:rPr>
              <a:t>DE LA RECHERCHE À L’INDUSTRIE</a:t>
            </a:r>
          </a:p>
        </p:txBody>
      </p:sp>
      <p:sp>
        <p:nvSpPr>
          <p:cNvPr id="18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9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4369" y="5122103"/>
            <a:ext cx="3922680" cy="309021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300" b="0">
                <a:solidFill>
                  <a:schemeClr val="bg1"/>
                </a:solidFill>
              </a:defRPr>
            </a:lvl1pPr>
          </a:lstStyle>
          <a:p>
            <a:pPr lvl="0"/>
            <a:fld id="{B5559CBA-976B-4265-9B41-694881203DBF}" type="datetime4">
              <a:rPr lang="fr-FR" noProof="0" smtClean="0"/>
              <a:t>20 mai 2019</a:t>
            </a:fld>
            <a:endParaRPr lang="fr-FR" noProof="0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6829779" y="1143001"/>
            <a:ext cx="3668184" cy="163194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13036" y="5469234"/>
            <a:ext cx="3922680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Auteur</a:t>
            </a:r>
          </a:p>
        </p:txBody>
      </p:sp>
      <p:pic>
        <p:nvPicPr>
          <p:cNvPr id="11" name="Picture 9" descr="cea_logo_small2.jpg">
            <a:extLst>
              <a:ext uri="{FF2B5EF4-FFF2-40B4-BE49-F238E27FC236}">
                <a16:creationId xmlns:a16="http://schemas.microsoft.com/office/drawing/2014/main" id="{2FD105EA-94EE-46C1-B868-95A7A374C9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76" y="1861047"/>
            <a:ext cx="1942272" cy="1585387"/>
          </a:xfrm>
          <a:prstGeom prst="rect">
            <a:avLst/>
          </a:prstGeom>
          <a:effectLst>
            <a:outerShdw blurRad="517525" dist="38100" dir="2700000" algn="tl" rotWithShape="0">
              <a:srgbClr val="000000">
                <a:alpha val="3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9585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-titre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1" descr="fondCEA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7412"/>
            <a:ext cx="12192000" cy="5998464"/>
          </a:xfrm>
          <a:prstGeom prst="rect">
            <a:avLst/>
          </a:prstGeom>
        </p:spPr>
      </p:pic>
      <p:sp>
        <p:nvSpPr>
          <p:cNvPr id="6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127570" y="4801465"/>
            <a:ext cx="2139247" cy="249299"/>
          </a:xfrm>
        </p:spPr>
        <p:txBody>
          <a:bodyPr wrap="square" tIns="0" bIns="0">
            <a:sp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r-FR" noProof="0" dirty="0"/>
              <a:t>Partie 1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6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14"/>
          </p:nvPr>
        </p:nvSpPr>
        <p:spPr>
          <a:xfrm>
            <a:off x="1422400" y="473604"/>
            <a:ext cx="4673600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73908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éfaut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baseline="0"/>
            </a:lvl1pPr>
          </a:lstStyle>
          <a:p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881099" y="1630412"/>
            <a:ext cx="10515600" cy="1236967"/>
          </a:xfrm>
          <a:prstGeom prst="rect">
            <a:avLst/>
          </a:prstGeom>
        </p:spPr>
        <p:txBody>
          <a:bodyPr vert="horz" lIns="127723" tIns="63862" rIns="127723" bIns="63862" rtlCol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/>
            </a:lvl1pPr>
            <a:lvl2pPr>
              <a:lnSpc>
                <a:spcPct val="100000"/>
              </a:lnSpc>
              <a:spcBef>
                <a:spcPts val="0"/>
              </a:spcBef>
              <a:defRPr sz="1600"/>
            </a:lvl2pPr>
            <a:lvl3pPr>
              <a:lnSpc>
                <a:spcPct val="100000"/>
              </a:lnSpc>
              <a:spcBef>
                <a:spcPts val="0"/>
              </a:spcBef>
              <a:defRPr sz="1400"/>
            </a:lvl3pPr>
            <a:lvl4pPr marL="1676370" indent="-23948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  <a:defRPr sz="1200"/>
            </a:lvl4pPr>
            <a:lvl5pPr marL="2155332" indent="-23948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200"/>
            </a:lvl5pPr>
          </a:lstStyle>
          <a:p>
            <a:pPr lvl="0"/>
            <a:r>
              <a:rPr lang="fr-FR" noProof="0" dirty="0"/>
              <a:t>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  <p:sp>
        <p:nvSpPr>
          <p:cNvPr id="5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881100" y="1067647"/>
            <a:ext cx="10565835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/>
            </a:lvl1pPr>
          </a:lstStyle>
          <a:p>
            <a:pPr lvl="0"/>
            <a:r>
              <a:rPr lang="fr-FR" noProof="0" dirty="0"/>
              <a:t>Texte simple de la diapositive</a:t>
            </a:r>
          </a:p>
        </p:txBody>
      </p:sp>
    </p:spTree>
    <p:extLst>
      <p:ext uri="{BB962C8B-B14F-4D97-AF65-F5344CB8AC3E}">
        <p14:creationId xmlns:p14="http://schemas.microsoft.com/office/powerpoint/2010/main" val="323489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 avec champ phot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DD946C-1F13-4F67-B8D1-64EF5CF71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C37902D-B358-44BD-9A3B-CD8E2882EA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7ADA7C-03B8-49D0-A935-DE3625BD6F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8065"/>
            <a:ext cx="12192000" cy="5808504"/>
          </a:xfrm>
          <a:prstGeom prst="rect">
            <a:avLst/>
          </a:prstGeom>
        </p:spPr>
      </p:pic>
      <p:sp>
        <p:nvSpPr>
          <p:cNvPr id="15" name="Titre 4">
            <a:extLst>
              <a:ext uri="{FF2B5EF4-FFF2-40B4-BE49-F238E27FC236}">
                <a16:creationId xmlns:a16="http://schemas.microsoft.com/office/drawing/2014/main" id="{72E9C4E7-2BF2-4AB8-9707-825FA5757113}"/>
              </a:ext>
            </a:extLst>
          </p:cNvPr>
          <p:cNvSpPr txBox="1">
            <a:spLocks/>
          </p:cNvSpPr>
          <p:nvPr userDrawn="1"/>
        </p:nvSpPr>
        <p:spPr>
          <a:xfrm>
            <a:off x="6096001" y="2824703"/>
            <a:ext cx="4933951" cy="11985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3733" b="1" dirty="0">
              <a:solidFill>
                <a:srgbClr val="C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9" name="Espace réservé du contenu 18">
            <a:extLst>
              <a:ext uri="{FF2B5EF4-FFF2-40B4-BE49-F238E27FC236}">
                <a16:creationId xmlns:a16="http://schemas.microsoft.com/office/drawing/2014/main" id="{E6D00721-9CE1-4CF1-AD6A-47E2B8CCCC4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5684" y="1835150"/>
            <a:ext cx="5842000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0038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gris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nd_ppt2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18"/>
            <a:ext cx="12192000" cy="6021547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2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127570" y="4801465"/>
            <a:ext cx="2139247" cy="249299"/>
          </a:xfrm>
        </p:spPr>
        <p:txBody>
          <a:bodyPr wrap="square" tIns="0" bIns="0">
            <a:spAutoFit/>
          </a:bodyPr>
          <a:lstStyle>
            <a:lvl1pPr marL="0" indent="0">
              <a:buFontTx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 dirty="0"/>
              <a:t>Partie 1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>
          <a:xfrm>
            <a:off x="984189" y="617538"/>
            <a:ext cx="5317067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46554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ueil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597121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5" name="Picture 8" descr="fondCE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47" y="-40641"/>
            <a:ext cx="12205547" cy="6011852"/>
          </a:xfrm>
          <a:prstGeom prst="rect">
            <a:avLst/>
          </a:prstGeom>
        </p:spPr>
      </p:pic>
      <p:sp>
        <p:nvSpPr>
          <p:cNvPr id="15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1124369" y="4461091"/>
            <a:ext cx="8763803" cy="599869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3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TITRE À VENIR</a:t>
            </a:r>
          </a:p>
        </p:txBody>
      </p:sp>
      <p:sp>
        <p:nvSpPr>
          <p:cNvPr id="17" name="Titre 3"/>
          <p:cNvSpPr txBox="1">
            <a:spLocks/>
          </p:cNvSpPr>
          <p:nvPr userDrawn="1"/>
        </p:nvSpPr>
        <p:spPr>
          <a:xfrm>
            <a:off x="1124368" y="3757134"/>
            <a:ext cx="10480896" cy="350340"/>
          </a:xfrm>
          <a:prstGeom prst="rect">
            <a:avLst/>
          </a:prstGeom>
        </p:spPr>
        <p:txBody>
          <a:bodyPr lIns="127723" tIns="63862" rIns="127723" bIns="63862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700" noProof="0" dirty="0">
                <a:solidFill>
                  <a:schemeClr val="bg1"/>
                </a:solidFill>
                <a:latin typeface="Calibri"/>
                <a:cs typeface="Calibri"/>
              </a:rPr>
              <a:t>DE LA RECHERCHE À L’INDUSTRIE</a:t>
            </a:r>
          </a:p>
        </p:txBody>
      </p:sp>
      <p:sp>
        <p:nvSpPr>
          <p:cNvPr id="18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9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4369" y="5122103"/>
            <a:ext cx="3922680" cy="309021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300" b="0">
                <a:solidFill>
                  <a:schemeClr val="bg1"/>
                </a:solidFill>
              </a:defRPr>
            </a:lvl1pPr>
          </a:lstStyle>
          <a:p>
            <a:pPr lvl="0"/>
            <a:fld id="{B5559CBA-976B-4265-9B41-694881203DBF}" type="datetime4">
              <a:rPr lang="fr-FR" noProof="0" smtClean="0"/>
              <a:t>20 mai 2019</a:t>
            </a:fld>
            <a:endParaRPr lang="fr-FR" noProof="0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6829779" y="1143001"/>
            <a:ext cx="3668184" cy="163194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13036" y="5469234"/>
            <a:ext cx="3922680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Auteur</a:t>
            </a:r>
          </a:p>
        </p:txBody>
      </p:sp>
      <p:pic>
        <p:nvPicPr>
          <p:cNvPr id="11" name="Picture 9" descr="cea_logo_small2.jpg">
            <a:extLst>
              <a:ext uri="{FF2B5EF4-FFF2-40B4-BE49-F238E27FC236}">
                <a16:creationId xmlns:a16="http://schemas.microsoft.com/office/drawing/2014/main" id="{EAA2C111-6F79-47B2-B9C7-2600B24884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76" y="1861047"/>
            <a:ext cx="1942272" cy="1585387"/>
          </a:xfrm>
          <a:prstGeom prst="rect">
            <a:avLst/>
          </a:prstGeom>
          <a:effectLst>
            <a:outerShdw blurRad="517525" dist="38100" dir="2700000" algn="tl" rotWithShape="0">
              <a:srgbClr val="000000">
                <a:alpha val="3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78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-titre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1" descr="fondCEA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7412"/>
            <a:ext cx="12192000" cy="5998464"/>
          </a:xfrm>
          <a:prstGeom prst="rect">
            <a:avLst/>
          </a:prstGeom>
        </p:spPr>
      </p:pic>
      <p:sp>
        <p:nvSpPr>
          <p:cNvPr id="6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127570" y="4801465"/>
            <a:ext cx="2139247" cy="249299"/>
          </a:xfrm>
        </p:spPr>
        <p:txBody>
          <a:bodyPr wrap="square" tIns="0" bIns="0">
            <a:sp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r-FR" noProof="0" dirty="0"/>
              <a:t>Partie 1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6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14"/>
          </p:nvPr>
        </p:nvSpPr>
        <p:spPr>
          <a:xfrm>
            <a:off x="1422400" y="473604"/>
            <a:ext cx="4673600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0667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ueil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597121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5" name="Picture 8" descr="fondCEA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47" y="-40641"/>
            <a:ext cx="12205547" cy="6011852"/>
          </a:xfrm>
          <a:prstGeom prst="rect">
            <a:avLst/>
          </a:prstGeom>
        </p:spPr>
      </p:pic>
      <p:sp>
        <p:nvSpPr>
          <p:cNvPr id="15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1124369" y="4461091"/>
            <a:ext cx="8763803" cy="599869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3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TITRE À VENIR</a:t>
            </a:r>
          </a:p>
        </p:txBody>
      </p:sp>
      <p:sp>
        <p:nvSpPr>
          <p:cNvPr id="17" name="Titre 3"/>
          <p:cNvSpPr txBox="1">
            <a:spLocks/>
          </p:cNvSpPr>
          <p:nvPr userDrawn="1"/>
        </p:nvSpPr>
        <p:spPr>
          <a:xfrm>
            <a:off x="1124368" y="3757134"/>
            <a:ext cx="10480896" cy="350340"/>
          </a:xfrm>
          <a:prstGeom prst="rect">
            <a:avLst/>
          </a:prstGeom>
        </p:spPr>
        <p:txBody>
          <a:bodyPr lIns="127723" tIns="63862" rIns="127723" bIns="63862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700" noProof="0" dirty="0">
                <a:solidFill>
                  <a:schemeClr val="bg1"/>
                </a:solidFill>
                <a:latin typeface="Calibri"/>
                <a:cs typeface="Calibri"/>
              </a:rPr>
              <a:t>DE LA RECHERCHE À L’INDUSTRIE</a:t>
            </a:r>
          </a:p>
        </p:txBody>
      </p:sp>
      <p:sp>
        <p:nvSpPr>
          <p:cNvPr id="18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9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4369" y="5122103"/>
            <a:ext cx="3922680" cy="309021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300" b="0">
                <a:solidFill>
                  <a:schemeClr val="bg1"/>
                </a:solidFill>
              </a:defRPr>
            </a:lvl1pPr>
          </a:lstStyle>
          <a:p>
            <a:pPr lvl="0"/>
            <a:fld id="{B5559CBA-976B-4265-9B41-694881203DBF}" type="datetime4">
              <a:rPr lang="fr-FR" noProof="0" smtClean="0"/>
              <a:t>20 mai 2019</a:t>
            </a:fld>
            <a:endParaRPr lang="fr-FR" noProof="0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6829779" y="1143001"/>
            <a:ext cx="3668184" cy="163194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13036" y="5469234"/>
            <a:ext cx="3922680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dirty="0"/>
              <a:t>Auteur</a:t>
            </a:r>
          </a:p>
        </p:txBody>
      </p:sp>
      <p:pic>
        <p:nvPicPr>
          <p:cNvPr id="11" name="Picture 9" descr="cea_logo_small2.jpg">
            <a:extLst>
              <a:ext uri="{FF2B5EF4-FFF2-40B4-BE49-F238E27FC236}">
                <a16:creationId xmlns:a16="http://schemas.microsoft.com/office/drawing/2014/main" id="{68C201E4-093D-4AEE-A767-CB9D97D23D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76" y="1861047"/>
            <a:ext cx="1942272" cy="1585387"/>
          </a:xfrm>
          <a:prstGeom prst="rect">
            <a:avLst/>
          </a:prstGeom>
          <a:effectLst>
            <a:outerShdw blurRad="517525" dist="38100" dir="2700000" algn="tl" rotWithShape="0">
              <a:srgbClr val="000000">
                <a:alpha val="3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50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éfaut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baseline="0"/>
            </a:lvl1pPr>
          </a:lstStyle>
          <a:p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881099" y="1630412"/>
            <a:ext cx="10515600" cy="1236967"/>
          </a:xfrm>
          <a:prstGeom prst="rect">
            <a:avLst/>
          </a:prstGeom>
        </p:spPr>
        <p:txBody>
          <a:bodyPr vert="horz" lIns="127723" tIns="63862" rIns="127723" bIns="63862" rtlCol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/>
            </a:lvl1pPr>
            <a:lvl2pPr>
              <a:lnSpc>
                <a:spcPct val="100000"/>
              </a:lnSpc>
              <a:spcBef>
                <a:spcPts val="0"/>
              </a:spcBef>
              <a:defRPr sz="1600"/>
            </a:lvl2pPr>
            <a:lvl3pPr>
              <a:lnSpc>
                <a:spcPct val="100000"/>
              </a:lnSpc>
              <a:spcBef>
                <a:spcPts val="0"/>
              </a:spcBef>
              <a:defRPr sz="1400"/>
            </a:lvl3pPr>
            <a:lvl4pPr marL="1676370" indent="-23948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  <a:defRPr sz="1200"/>
            </a:lvl4pPr>
            <a:lvl5pPr marL="2155332" indent="-23948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200"/>
            </a:lvl5pPr>
          </a:lstStyle>
          <a:p>
            <a:pPr lvl="0"/>
            <a:r>
              <a:rPr lang="fr-FR" noProof="0" dirty="0"/>
              <a:t>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  <p:sp>
        <p:nvSpPr>
          <p:cNvPr id="5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881100" y="1067647"/>
            <a:ext cx="10565835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/>
            </a:lvl1pPr>
          </a:lstStyle>
          <a:p>
            <a:pPr lvl="0"/>
            <a:r>
              <a:rPr lang="fr-FR" noProof="0" dirty="0"/>
              <a:t>Texte simple de la diapositive</a:t>
            </a:r>
          </a:p>
        </p:txBody>
      </p:sp>
    </p:spTree>
    <p:extLst>
      <p:ext uri="{BB962C8B-B14F-4D97-AF65-F5344CB8AC3E}">
        <p14:creationId xmlns:p14="http://schemas.microsoft.com/office/powerpoint/2010/main" val="14279643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 avec champ phot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DD946C-1F13-4F67-B8D1-64EF5CF71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C37902D-B358-44BD-9A3B-CD8E2882EA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7ADA7C-03B8-49D0-A935-DE3625BD6F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8065"/>
            <a:ext cx="12192000" cy="5808504"/>
          </a:xfrm>
          <a:prstGeom prst="rect">
            <a:avLst/>
          </a:prstGeom>
        </p:spPr>
      </p:pic>
      <p:sp>
        <p:nvSpPr>
          <p:cNvPr id="15" name="Titre 4">
            <a:extLst>
              <a:ext uri="{FF2B5EF4-FFF2-40B4-BE49-F238E27FC236}">
                <a16:creationId xmlns:a16="http://schemas.microsoft.com/office/drawing/2014/main" id="{72E9C4E7-2BF2-4AB8-9707-825FA5757113}"/>
              </a:ext>
            </a:extLst>
          </p:cNvPr>
          <p:cNvSpPr txBox="1">
            <a:spLocks/>
          </p:cNvSpPr>
          <p:nvPr userDrawn="1"/>
        </p:nvSpPr>
        <p:spPr>
          <a:xfrm>
            <a:off x="6096001" y="2824703"/>
            <a:ext cx="4933951" cy="11985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3733" b="1" dirty="0">
              <a:solidFill>
                <a:srgbClr val="C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9" name="Espace réservé du contenu 18">
            <a:extLst>
              <a:ext uri="{FF2B5EF4-FFF2-40B4-BE49-F238E27FC236}">
                <a16:creationId xmlns:a16="http://schemas.microsoft.com/office/drawing/2014/main" id="{E6D00721-9CE1-4CF1-AD6A-47E2B8CCCC4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5684" y="1835150"/>
            <a:ext cx="5842000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548433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gris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nd_ppt2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18"/>
            <a:ext cx="12192000" cy="6021547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2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127570" y="4801465"/>
            <a:ext cx="2139247" cy="249299"/>
          </a:xfrm>
        </p:spPr>
        <p:txBody>
          <a:bodyPr wrap="square" tIns="0" bIns="0">
            <a:spAutoFit/>
          </a:bodyPr>
          <a:lstStyle>
            <a:lvl1pPr marL="0" indent="0">
              <a:buFontTx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 dirty="0"/>
              <a:t>Partie 1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>
          <a:xfrm>
            <a:off x="984189" y="617538"/>
            <a:ext cx="5317067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41349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-titre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Picture 1" descr="fondCEA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7412"/>
            <a:ext cx="12192000" cy="5998464"/>
          </a:xfrm>
          <a:prstGeom prst="rect">
            <a:avLst/>
          </a:prstGeom>
        </p:spPr>
      </p:pic>
      <p:sp>
        <p:nvSpPr>
          <p:cNvPr id="6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127570" y="4801465"/>
            <a:ext cx="2139247" cy="249299"/>
          </a:xfrm>
        </p:spPr>
        <p:txBody>
          <a:bodyPr wrap="square" tIns="0" bIns="0">
            <a:sp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r-FR" noProof="0" dirty="0"/>
              <a:t>Partie 1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6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14"/>
          </p:nvPr>
        </p:nvSpPr>
        <p:spPr>
          <a:xfrm>
            <a:off x="1422400" y="473604"/>
            <a:ext cx="4673600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85286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 avec cham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A0520F-F2B4-4144-B2A0-D31492DE5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90C283F-3F6C-463B-B6FF-C5A1120E75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A0235D1-1CA4-4813-8F9E-8EA6F5F924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8065"/>
            <a:ext cx="12192000" cy="5808504"/>
          </a:xfrm>
          <a:prstGeom prst="rect">
            <a:avLst/>
          </a:prstGeom>
        </p:spPr>
      </p:pic>
      <p:sp>
        <p:nvSpPr>
          <p:cNvPr id="27" name="Titre 4">
            <a:extLst>
              <a:ext uri="{FF2B5EF4-FFF2-40B4-BE49-F238E27FC236}">
                <a16:creationId xmlns:a16="http://schemas.microsoft.com/office/drawing/2014/main" id="{9EB6429C-6B7C-4EE1-B9DC-E41E0338FCE4}"/>
              </a:ext>
            </a:extLst>
          </p:cNvPr>
          <p:cNvSpPr txBox="1">
            <a:spLocks/>
          </p:cNvSpPr>
          <p:nvPr userDrawn="1"/>
        </p:nvSpPr>
        <p:spPr>
          <a:xfrm>
            <a:off x="6096001" y="2824703"/>
            <a:ext cx="4933951" cy="11985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3733" b="1" dirty="0">
              <a:solidFill>
                <a:srgbClr val="C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" name="Espace réservé pour une image  28">
            <a:extLst>
              <a:ext uri="{FF2B5EF4-FFF2-40B4-BE49-F238E27FC236}">
                <a16:creationId xmlns:a16="http://schemas.microsoft.com/office/drawing/2014/main" id="{00B39465-DFB6-4F0B-AD93-34B67A43F556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175259" y="1835212"/>
            <a:ext cx="2029261" cy="1950713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05215E8A-C584-469C-8777-F84DF88AD457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2336050" y="1835213"/>
            <a:ext cx="1971551" cy="118408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3" name="Espace réservé pour une image  32">
            <a:extLst>
              <a:ext uri="{FF2B5EF4-FFF2-40B4-BE49-F238E27FC236}">
                <a16:creationId xmlns:a16="http://schemas.microsoft.com/office/drawing/2014/main" id="{F295F236-0258-44BD-A085-BC26E990060E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4446232" y="1835151"/>
            <a:ext cx="1571453" cy="1280980"/>
          </a:xfrm>
        </p:spPr>
        <p:txBody>
          <a:bodyPr/>
          <a:lstStyle/>
          <a:p>
            <a:endParaRPr lang="fr-FR"/>
          </a:p>
        </p:txBody>
      </p:sp>
      <p:sp>
        <p:nvSpPr>
          <p:cNvPr id="35" name="Espace réservé pour une image  34">
            <a:extLst>
              <a:ext uri="{FF2B5EF4-FFF2-40B4-BE49-F238E27FC236}">
                <a16:creationId xmlns:a16="http://schemas.microsoft.com/office/drawing/2014/main" id="{10F23775-F583-446B-ADBA-A32E31D6D2FB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437705" y="3298825"/>
            <a:ext cx="1579355" cy="1138108"/>
          </a:xfrm>
        </p:spPr>
        <p:txBody>
          <a:bodyPr/>
          <a:lstStyle/>
          <a:p>
            <a:endParaRPr lang="fr-FR"/>
          </a:p>
        </p:txBody>
      </p:sp>
      <p:sp>
        <p:nvSpPr>
          <p:cNvPr id="37" name="Espace réservé pour une image  36">
            <a:extLst>
              <a:ext uri="{FF2B5EF4-FFF2-40B4-BE49-F238E27FC236}">
                <a16:creationId xmlns:a16="http://schemas.microsoft.com/office/drawing/2014/main" id="{CBB53359-B79D-4793-A0BA-531D16C92DB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2343153" y="3201989"/>
            <a:ext cx="1955921" cy="583936"/>
          </a:xfrm>
        </p:spPr>
        <p:txBody>
          <a:bodyPr/>
          <a:lstStyle/>
          <a:p>
            <a:endParaRPr lang="fr-FR"/>
          </a:p>
        </p:txBody>
      </p:sp>
      <p:sp>
        <p:nvSpPr>
          <p:cNvPr id="39" name="Espace réservé pour une image  38">
            <a:extLst>
              <a:ext uri="{FF2B5EF4-FFF2-40B4-BE49-F238E27FC236}">
                <a16:creationId xmlns:a16="http://schemas.microsoft.com/office/drawing/2014/main" id="{7629CC81-1DE8-42E7-8943-496B487C7A15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75684" y="3968620"/>
            <a:ext cx="2023533" cy="51792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1" name="Espace réservé pour une image  40">
            <a:extLst>
              <a:ext uri="{FF2B5EF4-FFF2-40B4-BE49-F238E27FC236}">
                <a16:creationId xmlns:a16="http://schemas.microsoft.com/office/drawing/2014/main" id="{3D9A0616-6187-42B8-A49C-5704495AFA0F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175684" y="4673601"/>
            <a:ext cx="2023533" cy="517922"/>
          </a:xfrm>
        </p:spPr>
        <p:txBody>
          <a:bodyPr/>
          <a:lstStyle/>
          <a:p>
            <a:endParaRPr lang="fr-FR"/>
          </a:p>
        </p:txBody>
      </p:sp>
      <p:sp>
        <p:nvSpPr>
          <p:cNvPr id="43" name="Espace réservé pour une image  42">
            <a:extLst>
              <a:ext uri="{FF2B5EF4-FFF2-40B4-BE49-F238E27FC236}">
                <a16:creationId xmlns:a16="http://schemas.microsoft.com/office/drawing/2014/main" id="{10BA3FEF-381F-4AA8-9215-136F5361141D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2336049" y="3968619"/>
            <a:ext cx="1955800" cy="1222904"/>
          </a:xfrm>
        </p:spPr>
        <p:txBody>
          <a:bodyPr/>
          <a:lstStyle/>
          <a:p>
            <a:endParaRPr lang="fr-FR"/>
          </a:p>
        </p:txBody>
      </p:sp>
      <p:sp>
        <p:nvSpPr>
          <p:cNvPr id="45" name="Espace réservé pour une image  44">
            <a:extLst>
              <a:ext uri="{FF2B5EF4-FFF2-40B4-BE49-F238E27FC236}">
                <a16:creationId xmlns:a16="http://schemas.microsoft.com/office/drawing/2014/main" id="{8FD27BC5-345B-4477-941A-3575E8185B4F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4425952" y="4619627"/>
            <a:ext cx="1591733" cy="571896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429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éfaut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baseline="0"/>
            </a:lvl1pPr>
          </a:lstStyle>
          <a:p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881099" y="1630412"/>
            <a:ext cx="10515600" cy="1236967"/>
          </a:xfrm>
          <a:prstGeom prst="rect">
            <a:avLst/>
          </a:prstGeom>
        </p:spPr>
        <p:txBody>
          <a:bodyPr vert="horz" lIns="127723" tIns="63862" rIns="127723" bIns="63862" rtlCol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/>
            </a:lvl1pPr>
            <a:lvl2pPr>
              <a:lnSpc>
                <a:spcPct val="100000"/>
              </a:lnSpc>
              <a:spcBef>
                <a:spcPts val="0"/>
              </a:spcBef>
              <a:defRPr sz="1600"/>
            </a:lvl2pPr>
            <a:lvl3pPr>
              <a:lnSpc>
                <a:spcPct val="100000"/>
              </a:lnSpc>
              <a:spcBef>
                <a:spcPts val="0"/>
              </a:spcBef>
              <a:defRPr sz="1400"/>
            </a:lvl3pPr>
            <a:lvl4pPr marL="1676370" indent="-23948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-"/>
              <a:defRPr sz="1200"/>
            </a:lvl4pPr>
            <a:lvl5pPr marL="2155332" indent="-23948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200"/>
            </a:lvl5pPr>
          </a:lstStyle>
          <a:p>
            <a:pPr lvl="0"/>
            <a:r>
              <a:rPr lang="fr-FR" noProof="0" dirty="0"/>
              <a:t>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  <p:sp>
        <p:nvSpPr>
          <p:cNvPr id="5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881100" y="1067647"/>
            <a:ext cx="10565835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/>
            </a:lvl1pPr>
          </a:lstStyle>
          <a:p>
            <a:pPr lvl="0"/>
            <a:r>
              <a:rPr lang="fr-FR" noProof="0" dirty="0"/>
              <a:t>Texte simple de la diapositive</a:t>
            </a:r>
          </a:p>
        </p:txBody>
      </p:sp>
    </p:spTree>
    <p:extLst>
      <p:ext uri="{BB962C8B-B14F-4D97-AF65-F5344CB8AC3E}">
        <p14:creationId xmlns:p14="http://schemas.microsoft.com/office/powerpoint/2010/main" val="1513944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éfaut avec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881100" y="1067647"/>
            <a:ext cx="10565835" cy="378270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sz="1800"/>
            </a:lvl1pPr>
          </a:lstStyle>
          <a:p>
            <a:pPr lvl="0"/>
            <a:r>
              <a:rPr lang="fr-FR" noProof="0" dirty="0"/>
              <a:t>Texte simple de la diapositive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974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 avec champ phot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DD946C-1F13-4F67-B8D1-64EF5CF71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C37902D-B358-44BD-9A3B-CD8E2882EA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7ADA7C-03B8-49D0-A935-DE3625BD6F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8065"/>
            <a:ext cx="12192000" cy="5808504"/>
          </a:xfrm>
          <a:prstGeom prst="rect">
            <a:avLst/>
          </a:prstGeom>
        </p:spPr>
      </p:pic>
      <p:sp>
        <p:nvSpPr>
          <p:cNvPr id="15" name="Titre 4">
            <a:extLst>
              <a:ext uri="{FF2B5EF4-FFF2-40B4-BE49-F238E27FC236}">
                <a16:creationId xmlns:a16="http://schemas.microsoft.com/office/drawing/2014/main" id="{72E9C4E7-2BF2-4AB8-9707-825FA5757113}"/>
              </a:ext>
            </a:extLst>
          </p:cNvPr>
          <p:cNvSpPr txBox="1">
            <a:spLocks/>
          </p:cNvSpPr>
          <p:nvPr userDrawn="1"/>
        </p:nvSpPr>
        <p:spPr>
          <a:xfrm>
            <a:off x="6096001" y="2824703"/>
            <a:ext cx="4933951" cy="11985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3733" b="1" dirty="0">
              <a:solidFill>
                <a:srgbClr val="C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9" name="Espace réservé du contenu 18">
            <a:extLst>
              <a:ext uri="{FF2B5EF4-FFF2-40B4-BE49-F238E27FC236}">
                <a16:creationId xmlns:a16="http://schemas.microsoft.com/office/drawing/2014/main" id="{E6D00721-9CE1-4CF1-AD6A-47E2B8CCCC4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000" y="1600805"/>
            <a:ext cx="5842000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9838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gris avec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nd_ppt2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18"/>
            <a:ext cx="12192000" cy="6021547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‹N°›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" y="5961053"/>
            <a:ext cx="12191999" cy="8969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fr-FR" sz="2500" noProof="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ZoneTexte 10"/>
          <p:cNvSpPr txBox="1"/>
          <p:nvPr userDrawn="1"/>
        </p:nvSpPr>
        <p:spPr>
          <a:xfrm>
            <a:off x="1113036" y="6158142"/>
            <a:ext cx="10376440" cy="422128"/>
          </a:xfrm>
          <a:prstGeom prst="rect">
            <a:avLst/>
          </a:prstGeom>
          <a:noFill/>
        </p:spPr>
        <p:txBody>
          <a:bodyPr wrap="square" lIns="127723" tIns="63862" rIns="127723" bIns="63862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fr-FR" sz="1500" kern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Commissariat à l’énergie atomique et aux énergies alternatives - </a:t>
            </a:r>
            <a:r>
              <a:rPr lang="fr-FR" sz="1500" kern="0" noProof="0" dirty="0">
                <a:solidFill>
                  <a:srgbClr val="A50119"/>
                </a:solidFill>
                <a:latin typeface="Calibri"/>
                <a:cs typeface="Calibri"/>
              </a:rPr>
              <a:t>www.cea.fr</a:t>
            </a:r>
          </a:p>
        </p:txBody>
      </p:sp>
      <p:sp>
        <p:nvSpPr>
          <p:cNvPr id="12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1127570" y="4801465"/>
            <a:ext cx="2139247" cy="249299"/>
          </a:xfrm>
        </p:spPr>
        <p:txBody>
          <a:bodyPr wrap="square" tIns="0" bIns="0">
            <a:spAutoFit/>
          </a:bodyPr>
          <a:lstStyle>
            <a:lvl1pPr marL="0" indent="0">
              <a:buFontTx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 dirty="0"/>
              <a:t>Partie 1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>
          <a:xfrm>
            <a:off x="984189" y="617538"/>
            <a:ext cx="5317067" cy="138264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84908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itre 1"/>
          <p:cNvSpPr>
            <a:spLocks noGrp="1"/>
          </p:cNvSpPr>
          <p:nvPr>
            <p:ph type="title"/>
          </p:nvPr>
        </p:nvSpPr>
        <p:spPr>
          <a:xfrm>
            <a:off x="1476587" y="196178"/>
            <a:ext cx="10972800" cy="379192"/>
          </a:xfrm>
          <a:prstGeom prst="rect">
            <a:avLst/>
          </a:prstGeom>
        </p:spPr>
        <p:txBody>
          <a:bodyPr vert="horz" lIns="127723" tIns="50285" rIns="127723" bIns="50285" rtlCol="0" anchor="ctr">
            <a:spAutoFit/>
          </a:bodyPr>
          <a:lstStyle>
            <a:lvl1pPr>
              <a:defRPr cap="none" baseline="0"/>
            </a:lvl1pPr>
          </a:lstStyle>
          <a:p>
            <a:r>
              <a:rPr lang="fr-FR" noProof="0"/>
              <a:t>Modifiez le style du titre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776914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3" y="1293436"/>
            <a:ext cx="10515600" cy="1382648"/>
          </a:xfrm>
          <a:prstGeom prst="rect">
            <a:avLst/>
          </a:prstGeom>
        </p:spPr>
        <p:txBody>
          <a:bodyPr vert="horz" lIns="127723" tIns="63862" rIns="127723" bIns="63862" rtlCol="0">
            <a:sp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625818"/>
            <a:ext cx="12192000" cy="2340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en-US" sz="25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3" y="-25706"/>
            <a:ext cx="12191999" cy="7919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en-US" sz="25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10898035" y="6627317"/>
            <a:ext cx="1293967" cy="235568"/>
          </a:xfrm>
          <a:prstGeom prst="rect">
            <a:avLst/>
          </a:prstGeom>
          <a:solidFill>
            <a:srgbClr val="B115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endParaRPr lang="en-US" sz="2500">
              <a:solidFill>
                <a:schemeClr val="accent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1288" y="-25707"/>
            <a:ext cx="1293967" cy="783772"/>
          </a:xfrm>
          <a:prstGeom prst="rect">
            <a:avLst/>
          </a:prstGeom>
          <a:solidFill>
            <a:srgbClr val="BC141C"/>
          </a:solidFill>
          <a:ln>
            <a:solidFill>
              <a:srgbClr val="BC141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endParaRPr lang="en-US" sz="2500">
              <a:solidFill>
                <a:schemeClr val="accent1"/>
              </a:solidFill>
            </a:endParaRPr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157188" y="6665909"/>
            <a:ext cx="837259" cy="153888"/>
          </a:xfrm>
          <a:prstGeom prst="rect">
            <a:avLst/>
          </a:prstGeom>
        </p:spPr>
        <p:txBody>
          <a:bodyPr lIns="72000" tIns="0" rIns="72000" bIns="0">
            <a:spAutoFit/>
          </a:bodyPr>
          <a:lstStyle>
            <a:lvl1pPr>
              <a:defRPr/>
            </a:lvl1pPr>
          </a:lstStyle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76588" y="196179"/>
            <a:ext cx="5860499" cy="379192"/>
          </a:xfrm>
          <a:prstGeom prst="rect">
            <a:avLst/>
          </a:prstGeom>
        </p:spPr>
        <p:txBody>
          <a:bodyPr vert="horz" wrap="square" lIns="127723" tIns="50285" rIns="127723" bIns="50285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texte 12"/>
          <p:cNvSpPr txBox="1">
            <a:spLocks/>
          </p:cNvSpPr>
          <p:nvPr userDrawn="1"/>
        </p:nvSpPr>
        <p:spPr>
          <a:xfrm>
            <a:off x="8791538" y="6666682"/>
            <a:ext cx="2111537" cy="152349"/>
          </a:xfrm>
          <a:prstGeom prst="rect">
            <a:avLst/>
          </a:prstGeom>
        </p:spPr>
        <p:txBody>
          <a:bodyPr wrap="square" lIns="72000" tIns="0" rIns="72000" bIns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b="0" kern="1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1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2022 02 02</a:t>
            </a:r>
            <a:endParaRPr lang="fr-FR" sz="11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8869" y="6635131"/>
            <a:ext cx="5509931" cy="195438"/>
          </a:xfrm>
          <a:prstGeom prst="rect">
            <a:avLst/>
          </a:prstGeom>
        </p:spPr>
        <p:txBody>
          <a:bodyPr wrap="square" lIns="72000" tIns="0" rIns="72000" bIns="0">
            <a:spAutoFit/>
          </a:bodyPr>
          <a:lstStyle/>
          <a:p>
            <a:pPr>
              <a:lnSpc>
                <a:spcPct val="140000"/>
              </a:lnSpc>
            </a:pPr>
            <a:r>
              <a:rPr lang="fr-FR" sz="1000" kern="0" dirty="0">
                <a:solidFill>
                  <a:schemeClr val="bg1">
                    <a:lumMod val="50000"/>
                  </a:schemeClr>
                </a:solidFill>
                <a:latin typeface="Calibri"/>
                <a:cs typeface="Calibri"/>
              </a:rPr>
              <a:t>Commissariat à l’énergie atomique et aux énergies alternatives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6615288" y="6658218"/>
            <a:ext cx="805843" cy="169277"/>
          </a:xfrm>
          <a:prstGeom prst="rect">
            <a:avLst/>
          </a:prstGeom>
          <a:noFill/>
        </p:spPr>
        <p:txBody>
          <a:bodyPr wrap="none" lIns="72000" tIns="0" rIns="72000" bIns="0" rtlCol="0">
            <a:spAutoFit/>
          </a:bodyPr>
          <a:lstStyle/>
          <a:p>
            <a:r>
              <a:rPr lang="fr-FR" sz="1100" dirty="0" smtClean="0">
                <a:latin typeface="Calibri" panose="020F0502020204030204" pitchFamily="34" charset="0"/>
              </a:rPr>
              <a:t>Ch.</a:t>
            </a:r>
            <a:r>
              <a:rPr lang="fr-FR" sz="1100" baseline="0" dirty="0" smtClean="0">
                <a:latin typeface="Calibri" panose="020F0502020204030204" pitchFamily="34" charset="0"/>
              </a:rPr>
              <a:t> </a:t>
            </a:r>
            <a:r>
              <a:rPr lang="fr-FR" sz="1100" baseline="0" dirty="0" err="1" smtClean="0">
                <a:latin typeface="Calibri" panose="020F0502020204030204" pitchFamily="34" charset="0"/>
              </a:rPr>
              <a:t>Theisen</a:t>
            </a:r>
            <a:endParaRPr lang="fr-FR" sz="1100" dirty="0" smtClean="0">
              <a:latin typeface="Calibri" panose="020F0502020204030204" pitchFamily="34" charset="0"/>
            </a:endParaRPr>
          </a:p>
        </p:txBody>
      </p:sp>
      <p:pic>
        <p:nvPicPr>
          <p:cNvPr id="14" name="Picture 9" descr="cea_logo_small2.jpg">
            <a:extLst>
              <a:ext uri="{FF2B5EF4-FFF2-40B4-BE49-F238E27FC236}">
                <a16:creationId xmlns:a16="http://schemas.microsoft.com/office/drawing/2014/main" id="{E3A1A842-E559-4871-963A-CC87460B1B6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14" y="54881"/>
            <a:ext cx="753461" cy="61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43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04" r:id="rId2"/>
    <p:sldLayoutId id="2147483705" r:id="rId3"/>
    <p:sldLayoutId id="2147483710" r:id="rId4"/>
    <p:sldLayoutId id="2147483706" r:id="rId5"/>
    <p:sldLayoutId id="2147483709" r:id="rId6"/>
    <p:sldLayoutId id="2147483711" r:id="rId7"/>
    <p:sldLayoutId id="2147483708" r:id="rId8"/>
    <p:sldLayoutId id="2147483707" r:id="rId9"/>
    <p:sldLayoutId id="2147483732" r:id="rId10"/>
    <p:sldLayoutId id="2147483701" r:id="rId11"/>
    <p:sldLayoutId id="2147483702" r:id="rId12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957925" rtl="0" eaLnBrk="1" latinLnBrk="0" hangingPunct="1">
        <a:lnSpc>
          <a:spcPct val="80000"/>
        </a:lnSpc>
        <a:spcBef>
          <a:spcPct val="0"/>
        </a:spcBef>
        <a:buNone/>
        <a:defRPr lang="fr-FR" sz="2200" b="1" kern="1200" cap="none" baseline="0" dirty="0">
          <a:solidFill>
            <a:schemeClr val="bg2">
              <a:lumMod val="50000"/>
            </a:schemeClr>
          </a:solidFill>
          <a:latin typeface="Calibri"/>
          <a:ea typeface="+mj-ea"/>
          <a:cs typeface="+mj-cs"/>
        </a:defRPr>
      </a:lvl1pPr>
    </p:titleStyle>
    <p:bodyStyle>
      <a:lvl1pPr marL="239481" indent="-239481" algn="l" defTabSz="957925" rtl="0" eaLnBrk="1" latinLnBrk="0" hangingPunct="1">
        <a:lnSpc>
          <a:spcPct val="90000"/>
        </a:lnSpc>
        <a:spcBef>
          <a:spcPts val="1048"/>
        </a:spcBef>
        <a:buClr>
          <a:srgbClr val="548235"/>
        </a:buClr>
        <a:buSzPct val="80000"/>
        <a:buFont typeface="Wingdings 3" panose="05040102010807070707" pitchFamily="18" charset="2"/>
        <a:buChar char="u"/>
        <a:defRPr sz="1800" b="1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1pPr>
      <a:lvl2pPr marL="718444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Calibri" panose="020F0502020204030204" pitchFamily="34" charset="0"/>
        <a:buChar char="-"/>
        <a:defRPr sz="16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2pPr>
      <a:lvl3pPr marL="1197407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3pPr>
      <a:lvl4pPr marL="1676370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Calibri" panose="020F0502020204030204" pitchFamily="34" charset="0"/>
        <a:buChar char="-"/>
        <a:defRPr sz="12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4pPr>
      <a:lvl5pPr marL="2155332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Wingdings" panose="05000000000000000000" pitchFamily="2" charset="2"/>
        <a:buChar char="§"/>
        <a:defRPr sz="12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5pPr>
      <a:lvl6pPr marL="2634295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13258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92220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71183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63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925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888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851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814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776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739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702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3" y="1293436"/>
            <a:ext cx="10515600" cy="1382648"/>
          </a:xfrm>
          <a:prstGeom prst="rect">
            <a:avLst/>
          </a:prstGeom>
        </p:spPr>
        <p:txBody>
          <a:bodyPr vert="horz" lIns="127723" tIns="63862" rIns="127723" bIns="63862" rtlCol="0">
            <a:sp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625818"/>
            <a:ext cx="12192000" cy="2340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en-US" sz="25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3" y="-25706"/>
            <a:ext cx="12191999" cy="7919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en-US" sz="25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10898035" y="6627317"/>
            <a:ext cx="1293967" cy="235568"/>
          </a:xfrm>
          <a:prstGeom prst="rect">
            <a:avLst/>
          </a:prstGeom>
          <a:solidFill>
            <a:srgbClr val="B115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endParaRPr lang="en-US" sz="2500">
              <a:solidFill>
                <a:schemeClr val="accent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1288" y="-25707"/>
            <a:ext cx="1293967" cy="783772"/>
          </a:xfrm>
          <a:prstGeom prst="rect">
            <a:avLst/>
          </a:prstGeom>
          <a:solidFill>
            <a:srgbClr val="BC14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endParaRPr lang="en-US" sz="2500">
              <a:solidFill>
                <a:schemeClr val="accent1"/>
              </a:solidFill>
            </a:endParaRPr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157188" y="6665909"/>
            <a:ext cx="837259" cy="153888"/>
          </a:xfrm>
          <a:prstGeom prst="rect">
            <a:avLst/>
          </a:prstGeom>
        </p:spPr>
        <p:txBody>
          <a:bodyPr lIns="72000" tIns="0" rIns="72000" bIns="0">
            <a:spAutoFit/>
          </a:bodyPr>
          <a:lstStyle>
            <a:lvl1pPr>
              <a:defRPr/>
            </a:lvl1pPr>
          </a:lstStyle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76588" y="196179"/>
            <a:ext cx="5860499" cy="379192"/>
          </a:xfrm>
          <a:prstGeom prst="rect">
            <a:avLst/>
          </a:prstGeom>
        </p:spPr>
        <p:txBody>
          <a:bodyPr vert="horz" wrap="square" lIns="127723" tIns="50285" rIns="127723" bIns="50285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texte 12"/>
          <p:cNvSpPr txBox="1">
            <a:spLocks/>
          </p:cNvSpPr>
          <p:nvPr userDrawn="1"/>
        </p:nvSpPr>
        <p:spPr>
          <a:xfrm>
            <a:off x="8791538" y="6666682"/>
            <a:ext cx="2111537" cy="152349"/>
          </a:xfrm>
          <a:prstGeom prst="rect">
            <a:avLst/>
          </a:prstGeom>
        </p:spPr>
        <p:txBody>
          <a:bodyPr wrap="square" lIns="72000" tIns="0" rIns="72000" bIns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b="0" kern="1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E77F22B5-7D27-43F2-84DD-15A13BA901E0}" type="datetime4">
              <a:rPr lang="fr-FR" sz="11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24 novembre 2022</a:t>
            </a:fld>
            <a:endParaRPr lang="fr-FR" sz="11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8869" y="6635131"/>
            <a:ext cx="5509931" cy="195438"/>
          </a:xfrm>
          <a:prstGeom prst="rect">
            <a:avLst/>
          </a:prstGeom>
        </p:spPr>
        <p:txBody>
          <a:bodyPr wrap="square" lIns="72000" tIns="0" rIns="72000" bIns="0">
            <a:spAutoFit/>
          </a:bodyPr>
          <a:lstStyle/>
          <a:p>
            <a:pPr>
              <a:lnSpc>
                <a:spcPct val="140000"/>
              </a:lnSpc>
            </a:pPr>
            <a:r>
              <a:rPr lang="fr-FR" sz="1000" kern="0" dirty="0">
                <a:solidFill>
                  <a:schemeClr val="bg1">
                    <a:lumMod val="50000"/>
                  </a:schemeClr>
                </a:solidFill>
                <a:latin typeface="Calibri"/>
                <a:cs typeface="Calibri"/>
              </a:rPr>
              <a:t>Commissariat à l’énergie atomique et aux énergies alternatives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6615288" y="6658218"/>
            <a:ext cx="541348" cy="169277"/>
          </a:xfrm>
          <a:prstGeom prst="rect">
            <a:avLst/>
          </a:prstGeom>
          <a:noFill/>
        </p:spPr>
        <p:txBody>
          <a:bodyPr wrap="none" lIns="72000" tIns="0" rIns="72000" bIns="0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</a:rPr>
              <a:t>Auteur</a:t>
            </a:r>
          </a:p>
        </p:txBody>
      </p:sp>
      <p:pic>
        <p:nvPicPr>
          <p:cNvPr id="14" name="Picture 9" descr="cea_logo_small2.jpg">
            <a:extLst>
              <a:ext uri="{FF2B5EF4-FFF2-40B4-BE49-F238E27FC236}">
                <a16:creationId xmlns:a16="http://schemas.microsoft.com/office/drawing/2014/main" id="{D93EF9F4-AE34-49DC-97D0-FAD9D8820AC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14" y="54881"/>
            <a:ext cx="753461" cy="61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60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9" r:id="rId3"/>
    <p:sldLayoutId id="2147483717" r:id="rId4"/>
    <p:sldLayoutId id="2147483718" r:id="rId5"/>
  </p:sldLayoutIdLst>
  <p:hf hdr="0"/>
  <p:txStyles>
    <p:titleStyle>
      <a:lvl1pPr marL="0" algn="l" defTabSz="957925" rtl="0" eaLnBrk="1" latinLnBrk="0" hangingPunct="1">
        <a:lnSpc>
          <a:spcPct val="80000"/>
        </a:lnSpc>
        <a:spcBef>
          <a:spcPct val="0"/>
        </a:spcBef>
        <a:buNone/>
        <a:defRPr lang="fr-FR" sz="2200" b="1" kern="1200" cap="none" baseline="0" dirty="0">
          <a:solidFill>
            <a:schemeClr val="bg2">
              <a:lumMod val="50000"/>
            </a:schemeClr>
          </a:solidFill>
          <a:latin typeface="Calibri"/>
          <a:ea typeface="+mj-ea"/>
          <a:cs typeface="+mj-cs"/>
        </a:defRPr>
      </a:lvl1pPr>
    </p:titleStyle>
    <p:bodyStyle>
      <a:lvl1pPr marL="239481" indent="-239481" algn="l" defTabSz="957925" rtl="0" eaLnBrk="1" latinLnBrk="0" hangingPunct="1">
        <a:lnSpc>
          <a:spcPct val="90000"/>
        </a:lnSpc>
        <a:spcBef>
          <a:spcPts val="1048"/>
        </a:spcBef>
        <a:buClr>
          <a:srgbClr val="548235"/>
        </a:buClr>
        <a:buSzPct val="80000"/>
        <a:buFont typeface="Wingdings 3" panose="05040102010807070707" pitchFamily="18" charset="2"/>
        <a:buChar char="u"/>
        <a:defRPr sz="1800" b="1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1pPr>
      <a:lvl2pPr marL="718444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Calibri" panose="020F0502020204030204" pitchFamily="34" charset="0"/>
        <a:buChar char="-"/>
        <a:defRPr sz="16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2pPr>
      <a:lvl3pPr marL="1197407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3pPr>
      <a:lvl4pPr marL="1676370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Calibri" panose="020F0502020204030204" pitchFamily="34" charset="0"/>
        <a:buChar char="-"/>
        <a:defRPr sz="12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4pPr>
      <a:lvl5pPr marL="2155332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Wingdings" panose="05000000000000000000" pitchFamily="2" charset="2"/>
        <a:buChar char="§"/>
        <a:defRPr sz="12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5pPr>
      <a:lvl6pPr marL="2634295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13258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92220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71183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63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925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888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851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814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776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739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702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3" y="1293436"/>
            <a:ext cx="10515600" cy="1382648"/>
          </a:xfrm>
          <a:prstGeom prst="rect">
            <a:avLst/>
          </a:prstGeom>
        </p:spPr>
        <p:txBody>
          <a:bodyPr vert="horz" lIns="127723" tIns="63862" rIns="127723" bIns="63862" rtlCol="0">
            <a:sp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625818"/>
            <a:ext cx="12192000" cy="2340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en-US" sz="25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3" y="-25706"/>
            <a:ext cx="12191999" cy="7919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r>
              <a:rPr lang="en-US" sz="25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10898035" y="6627317"/>
            <a:ext cx="1293967" cy="235568"/>
          </a:xfrm>
          <a:prstGeom prst="rect">
            <a:avLst/>
          </a:prstGeom>
          <a:solidFill>
            <a:srgbClr val="B115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endParaRPr lang="en-US" sz="2500">
              <a:solidFill>
                <a:schemeClr val="accent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1288" y="-25707"/>
            <a:ext cx="1293967" cy="783772"/>
          </a:xfrm>
          <a:prstGeom prst="rect">
            <a:avLst/>
          </a:prstGeom>
          <a:solidFill>
            <a:srgbClr val="BC141C"/>
          </a:solidFill>
          <a:ln>
            <a:solidFill>
              <a:srgbClr val="BC141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723" tIns="63862" rIns="127723" bIns="63862" rtlCol="0" anchor="ctr"/>
          <a:lstStyle/>
          <a:p>
            <a:pPr algn="ctr"/>
            <a:endParaRPr lang="en-US" sz="2500">
              <a:solidFill>
                <a:schemeClr val="accent1"/>
              </a:solidFill>
            </a:endParaRPr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157188" y="6665909"/>
            <a:ext cx="837259" cy="153888"/>
          </a:xfrm>
          <a:prstGeom prst="rect">
            <a:avLst/>
          </a:prstGeom>
        </p:spPr>
        <p:txBody>
          <a:bodyPr lIns="72000" tIns="0" rIns="72000" bIns="0">
            <a:spAutoFit/>
          </a:bodyPr>
          <a:lstStyle>
            <a:lvl1pPr>
              <a:defRPr/>
            </a:lvl1pPr>
          </a:lstStyle>
          <a:p>
            <a:pPr algn="ctr"/>
            <a:fld id="{53F0B3ED-4F75-49BF-B028-1A262D3A6E64}" type="slidenum">
              <a:rPr lang="fr-FR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‹N°›</a:t>
            </a:fld>
            <a:endParaRPr lang="fr-FR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76588" y="196179"/>
            <a:ext cx="5860499" cy="379192"/>
          </a:xfrm>
          <a:prstGeom prst="rect">
            <a:avLst/>
          </a:prstGeom>
        </p:spPr>
        <p:txBody>
          <a:bodyPr vert="horz" wrap="square" lIns="127723" tIns="50285" rIns="127723" bIns="50285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texte 12"/>
          <p:cNvSpPr txBox="1">
            <a:spLocks/>
          </p:cNvSpPr>
          <p:nvPr userDrawn="1"/>
        </p:nvSpPr>
        <p:spPr>
          <a:xfrm>
            <a:off x="8791538" y="6666682"/>
            <a:ext cx="2111537" cy="152349"/>
          </a:xfrm>
          <a:prstGeom prst="rect">
            <a:avLst/>
          </a:prstGeom>
        </p:spPr>
        <p:txBody>
          <a:bodyPr wrap="square" lIns="72000" tIns="0" rIns="72000" bIns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00" b="0" kern="1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E77F22B5-7D27-43F2-84DD-15A13BA901E0}" type="datetime4">
              <a:rPr lang="fr-FR" sz="11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24 novembre 2022</a:t>
            </a:fld>
            <a:endParaRPr lang="fr-FR" sz="11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8869" y="6635131"/>
            <a:ext cx="5509931" cy="195438"/>
          </a:xfrm>
          <a:prstGeom prst="rect">
            <a:avLst/>
          </a:prstGeom>
        </p:spPr>
        <p:txBody>
          <a:bodyPr wrap="square" lIns="72000" tIns="0" rIns="72000" bIns="0">
            <a:spAutoFit/>
          </a:bodyPr>
          <a:lstStyle/>
          <a:p>
            <a:pPr>
              <a:lnSpc>
                <a:spcPct val="140000"/>
              </a:lnSpc>
            </a:pPr>
            <a:r>
              <a:rPr lang="fr-FR" sz="1000" kern="0" dirty="0">
                <a:solidFill>
                  <a:schemeClr val="bg1">
                    <a:lumMod val="50000"/>
                  </a:schemeClr>
                </a:solidFill>
                <a:latin typeface="Calibri"/>
                <a:cs typeface="Calibri"/>
              </a:rPr>
              <a:t>Commissariat à l’énergie atomique et aux énergies alternatives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6615288" y="6658218"/>
            <a:ext cx="541348" cy="169277"/>
          </a:xfrm>
          <a:prstGeom prst="rect">
            <a:avLst/>
          </a:prstGeom>
          <a:noFill/>
        </p:spPr>
        <p:txBody>
          <a:bodyPr wrap="none" lIns="72000" tIns="0" rIns="72000" bIns="0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</a:rPr>
              <a:t>Auteur</a:t>
            </a:r>
          </a:p>
        </p:txBody>
      </p:sp>
      <p:pic>
        <p:nvPicPr>
          <p:cNvPr id="14" name="Picture 9" descr="cea_logo_small2.jpg">
            <a:extLst>
              <a:ext uri="{FF2B5EF4-FFF2-40B4-BE49-F238E27FC236}">
                <a16:creationId xmlns:a16="http://schemas.microsoft.com/office/drawing/2014/main" id="{4F291D3A-8C0C-4FFD-BCAB-01B375405E0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14" y="54881"/>
            <a:ext cx="753461" cy="61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65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31" r:id="rId3"/>
    <p:sldLayoutId id="2147483729" r:id="rId4"/>
    <p:sldLayoutId id="2147483730" r:id="rId5"/>
  </p:sldLayoutIdLst>
  <p:hf hdr="0"/>
  <p:txStyles>
    <p:titleStyle>
      <a:lvl1pPr marL="0" algn="l" defTabSz="957925" rtl="0" eaLnBrk="1" latinLnBrk="0" hangingPunct="1">
        <a:lnSpc>
          <a:spcPct val="80000"/>
        </a:lnSpc>
        <a:spcBef>
          <a:spcPct val="0"/>
        </a:spcBef>
        <a:buNone/>
        <a:defRPr lang="fr-FR" sz="2200" b="1" kern="1200" cap="none" baseline="0" dirty="0">
          <a:solidFill>
            <a:schemeClr val="bg2">
              <a:lumMod val="50000"/>
            </a:schemeClr>
          </a:solidFill>
          <a:latin typeface="Calibri"/>
          <a:ea typeface="+mj-ea"/>
          <a:cs typeface="+mj-cs"/>
        </a:defRPr>
      </a:lvl1pPr>
    </p:titleStyle>
    <p:bodyStyle>
      <a:lvl1pPr marL="239481" indent="-239481" algn="l" defTabSz="957925" rtl="0" eaLnBrk="1" latinLnBrk="0" hangingPunct="1">
        <a:lnSpc>
          <a:spcPct val="90000"/>
        </a:lnSpc>
        <a:spcBef>
          <a:spcPts val="1048"/>
        </a:spcBef>
        <a:buClr>
          <a:srgbClr val="548235"/>
        </a:buClr>
        <a:buSzPct val="80000"/>
        <a:buFont typeface="Wingdings 3" panose="05040102010807070707" pitchFamily="18" charset="2"/>
        <a:buChar char="u"/>
        <a:defRPr sz="1800" b="1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1pPr>
      <a:lvl2pPr marL="718444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Calibri" panose="020F0502020204030204" pitchFamily="34" charset="0"/>
        <a:buChar char="-"/>
        <a:defRPr sz="16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2pPr>
      <a:lvl3pPr marL="1197407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3pPr>
      <a:lvl4pPr marL="1676370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Calibri" panose="020F0502020204030204" pitchFamily="34" charset="0"/>
        <a:buChar char="-"/>
        <a:defRPr sz="12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4pPr>
      <a:lvl5pPr marL="2155332" indent="-239481" algn="l" defTabSz="957925" rtl="0" eaLnBrk="1" latinLnBrk="0" hangingPunct="1">
        <a:lnSpc>
          <a:spcPct val="90000"/>
        </a:lnSpc>
        <a:spcBef>
          <a:spcPts val="524"/>
        </a:spcBef>
        <a:buClr>
          <a:srgbClr val="548235"/>
        </a:buClr>
        <a:buFont typeface="Wingdings" panose="05000000000000000000" pitchFamily="2" charset="2"/>
        <a:buChar char="§"/>
        <a:defRPr sz="1200" kern="1200">
          <a:solidFill>
            <a:schemeClr val="bg2">
              <a:lumMod val="50000"/>
            </a:schemeClr>
          </a:solidFill>
          <a:latin typeface="Calibri" charset="0"/>
          <a:ea typeface="Calibri" charset="0"/>
          <a:cs typeface="Calibri" charset="0"/>
        </a:defRPr>
      </a:lvl5pPr>
      <a:lvl6pPr marL="2634295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13258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92220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71183" indent="-239481" algn="l" defTabSz="957925" rtl="0" eaLnBrk="1" latinLnBrk="0" hangingPunct="1">
        <a:lnSpc>
          <a:spcPct val="90000"/>
        </a:lnSpc>
        <a:spcBef>
          <a:spcPts val="52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63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925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888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851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814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776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739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702" algn="l" defTabSz="95792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tiff"/><Relationship Id="rId7" Type="http://schemas.openxmlformats.org/officeDocument/2006/relationships/image" Target="../media/image12.png"/><Relationship Id="rId12" Type="http://schemas.openxmlformats.org/officeDocument/2006/relationships/hyperlink" Target="https://doi.org/10.1103/PhysRevLett.127.01250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hyperlink" Target="https://doi.org/10.1103/PhysRevC.102.011301" TargetMode="External"/><Relationship Id="rId5" Type="http://schemas.openxmlformats.org/officeDocument/2006/relationships/image" Target="../media/image11.tiff"/><Relationship Id="rId10" Type="http://schemas.openxmlformats.org/officeDocument/2006/relationships/image" Target="../media/image15.tiff"/><Relationship Id="rId4" Type="http://schemas.openxmlformats.org/officeDocument/2006/relationships/image" Target="../media/image10.tiff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7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openxmlformats.org/officeDocument/2006/relationships/image" Target="../media/image42.jpeg"/><Relationship Id="rId9" Type="http://schemas.openxmlformats.org/officeDocument/2006/relationships/image" Target="../media/image4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51/jphyslet:01985004601305910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9.emf"/><Relationship Id="rId4" Type="http://schemas.openxmlformats.org/officeDocument/2006/relationships/image" Target="../media/image9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03/PhysRevC.104.06460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tiff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image" Target="../media/image61.gif"/><Relationship Id="rId7" Type="http://schemas.openxmlformats.org/officeDocument/2006/relationships/image" Target="../media/image6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jpg"/><Relationship Id="rId5" Type="http://schemas.openxmlformats.org/officeDocument/2006/relationships/image" Target="../media/image63.jpeg"/><Relationship Id="rId4" Type="http://schemas.openxmlformats.org/officeDocument/2006/relationships/image" Target="../media/image62.jpg"/><Relationship Id="rId9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>
          <a:xfrm>
            <a:off x="1124368" y="4461091"/>
            <a:ext cx="11067631" cy="1070768"/>
          </a:xfrm>
        </p:spPr>
        <p:txBody>
          <a:bodyPr/>
          <a:lstStyle/>
          <a:p>
            <a:r>
              <a:rPr lang="en-GB" dirty="0"/>
              <a:t>Search for a new mode of radioactivity: double alpha decay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smtClean="0"/>
              <a:t>2022 11 24		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>
          <a:xfrm>
            <a:off x="6829779" y="1143003"/>
            <a:ext cx="3668184" cy="378270"/>
          </a:xfrm>
        </p:spPr>
        <p:txBody>
          <a:bodyPr/>
          <a:lstStyle/>
          <a:p>
            <a:endParaRPr lang="fr-FR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>
          <a:xfrm>
            <a:off x="1113035" y="5469234"/>
            <a:ext cx="4681477" cy="378270"/>
          </a:xfrm>
        </p:spPr>
        <p:txBody>
          <a:bodyPr/>
          <a:lstStyle/>
          <a:p>
            <a:r>
              <a:rPr lang="fr-FR" dirty="0" err="1" smtClean="0"/>
              <a:t>Proposals</a:t>
            </a:r>
            <a:r>
              <a:rPr lang="fr-FR" dirty="0" smtClean="0"/>
              <a:t> 23-90 IN2P3-GSI and 23-91 CEA-GSI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682" y="1857375"/>
            <a:ext cx="2056012" cy="154956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263" y="2184335"/>
            <a:ext cx="3750888" cy="96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7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Data </a:t>
            </a:r>
            <a:r>
              <a:rPr lang="fr-FR" dirty="0" err="1" smtClean="0"/>
              <a:t>taking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10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6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372824"/>
              </p:ext>
            </p:extLst>
          </p:nvPr>
        </p:nvGraphicFramePr>
        <p:xfrm>
          <a:off x="1322549" y="645421"/>
          <a:ext cx="8874780" cy="5698060"/>
        </p:xfrm>
        <a:graphic>
          <a:graphicData uri="http://schemas.openxmlformats.org/drawingml/2006/table">
            <a:tbl>
              <a:tblPr/>
              <a:tblGrid>
                <a:gridCol w="591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9165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27433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M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T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W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T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F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S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S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M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T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W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T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F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S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S</a:t>
                      </a: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31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30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 dirty="0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315 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315 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315 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316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316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316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318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124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124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133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135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139    (New Foil)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323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324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324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143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143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 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326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326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146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146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146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150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150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150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150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150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151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154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Tests 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212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212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212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331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333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333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333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396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212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212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213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Tests 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334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334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EFEFE"/>
                          </a:solidFill>
                          <a:effectLst/>
                          <a:latin typeface="Trebuchet MS" charset="0"/>
                        </a:rPr>
                        <a:t>Run 334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54991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54991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248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249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249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249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249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336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337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337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337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337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fi-FI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12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13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14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17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54991"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249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249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249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280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280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280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280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337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337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FFFFFF"/>
                          </a:solidFill>
                          <a:effectLst/>
                          <a:latin typeface="Trebuchet MS" charset="0"/>
                        </a:rPr>
                        <a:t>Run 337</a:t>
                      </a: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80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36534"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25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26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27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28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29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rebuchet MS" charset="0"/>
                        </a:rPr>
                        <a:t>30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808080"/>
                          </a:solidFill>
                          <a:effectLst/>
                          <a:latin typeface="Trebuchet MS" charset="0"/>
                        </a:rPr>
                        <a:t>1</a:t>
                      </a:r>
                    </a:p>
                  </a:txBody>
                  <a:tcPr marL="81921" marR="0" marT="0" marB="0" anchor="b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54991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280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280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302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800" b="1" i="0" u="none" strike="noStrike" dirty="0" err="1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</a:t>
                      </a:r>
                      <a:r>
                        <a:rPr lang="fi-FI" sz="800" b="1" i="0" u="none" strike="noStrike" dirty="0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 302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302</a:t>
                      </a:r>
                    </a:p>
                  </a:txBody>
                  <a:tcPr marL="81921" marR="0" marT="0" marB="0" anchor="ctr">
                    <a:lnL w="19050" cap="flat" cmpd="sng" algn="ctr">
                      <a:solidFill>
                        <a:srgbClr val="F2E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595959"/>
                          </a:solidFill>
                          <a:effectLst/>
                          <a:latin typeface="Trebuchet MS" charset="0"/>
                        </a:rPr>
                        <a:t>Run 315</a:t>
                      </a: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1" i="0" u="none" strike="noStrike" dirty="0">
                        <a:solidFill>
                          <a:srgbClr val="595959"/>
                        </a:solidFill>
                        <a:effectLst/>
                        <a:latin typeface="Trebuchet MS" charset="0"/>
                      </a:endParaRPr>
                    </a:p>
                  </a:txBody>
                  <a:tcPr marL="81921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2900308" y="1459064"/>
            <a:ext cx="1208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000000"/>
                </a:solidFill>
              </a:rPr>
              <a:t>FEB</a:t>
            </a:r>
            <a:endParaRPr lang="en-GB" sz="4000" b="1" dirty="0">
              <a:solidFill>
                <a:srgbClr val="000000"/>
              </a:solidFill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816449" y="3234447"/>
            <a:ext cx="13532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smtClean="0">
                <a:solidFill>
                  <a:srgbClr val="000000"/>
                </a:solidFill>
              </a:rPr>
              <a:t>MAR</a:t>
            </a:r>
            <a:endParaRPr lang="en-GB" sz="4000" b="1" dirty="0">
              <a:solidFill>
                <a:srgbClr val="000000"/>
              </a:solidFill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2842600" y="4924879"/>
            <a:ext cx="1266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000000"/>
                </a:solidFill>
              </a:rPr>
              <a:t>APR</a:t>
            </a:r>
            <a:endParaRPr lang="en-GB" sz="4000" b="1" dirty="0">
              <a:solidFill>
                <a:srgbClr val="000000"/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7546403" y="1450076"/>
            <a:ext cx="12777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000000"/>
                </a:solidFill>
              </a:rPr>
              <a:t>MAY</a:t>
            </a:r>
            <a:endParaRPr lang="en-GB" sz="4000" b="1" dirty="0">
              <a:solidFill>
                <a:srgbClr val="000000"/>
              </a:solidFill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7579970" y="314050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000000"/>
                </a:solidFill>
              </a:rPr>
              <a:t>JUN</a:t>
            </a:r>
            <a:endParaRPr lang="en-GB" sz="4000" b="1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08824" y="4924879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000000"/>
                </a:solidFill>
              </a:rPr>
              <a:t>JUL</a:t>
            </a:r>
            <a:endParaRPr lang="en-GB" sz="4000" b="1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97896" y="6507835"/>
            <a:ext cx="573469" cy="258283"/>
          </a:xfrm>
          <a:prstGeom prst="rect">
            <a:avLst/>
          </a:prstGeom>
          <a:solidFill>
            <a:srgbClr val="04B0F1"/>
          </a:solidFill>
          <a:ln>
            <a:solidFill>
              <a:srgbClr val="04B0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2819078" y="6507835"/>
            <a:ext cx="573469" cy="258283"/>
          </a:xfrm>
          <a:prstGeom prst="rect">
            <a:avLst/>
          </a:prstGeom>
          <a:solidFill>
            <a:srgbClr val="01B150"/>
          </a:solidFill>
          <a:ln>
            <a:solidFill>
              <a:srgbClr val="01B1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4329832" y="6507835"/>
            <a:ext cx="573469" cy="258283"/>
          </a:xfrm>
          <a:prstGeom prst="rect">
            <a:avLst/>
          </a:prstGeom>
          <a:solidFill>
            <a:srgbClr val="4180FF"/>
          </a:solidFill>
          <a:ln>
            <a:solidFill>
              <a:srgbClr val="418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4"/>
          <p:cNvSpPr txBox="1"/>
          <p:nvPr/>
        </p:nvSpPr>
        <p:spPr>
          <a:xfrm>
            <a:off x="3388803" y="6436258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aseline="30000" dirty="0" smtClean="0"/>
              <a:t>224</a:t>
            </a:r>
            <a:r>
              <a:rPr lang="en-GB" dirty="0" smtClean="0"/>
              <a:t>Ra</a:t>
            </a:r>
            <a:endParaRPr lang="en-GB" dirty="0"/>
          </a:p>
        </p:txBody>
      </p:sp>
      <p:sp>
        <p:nvSpPr>
          <p:cNvPr id="17" name="TextBox 14"/>
          <p:cNvSpPr txBox="1"/>
          <p:nvPr/>
        </p:nvSpPr>
        <p:spPr>
          <a:xfrm>
            <a:off x="4903301" y="6436258"/>
            <a:ext cx="554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BG</a:t>
            </a:r>
            <a:endParaRPr lang="en-GB" dirty="0"/>
          </a:p>
        </p:txBody>
      </p:sp>
      <p:sp>
        <p:nvSpPr>
          <p:cNvPr id="18" name="TextBox 15"/>
          <p:cNvSpPr txBox="1"/>
          <p:nvPr/>
        </p:nvSpPr>
        <p:spPr>
          <a:xfrm>
            <a:off x="1986020" y="6436258"/>
            <a:ext cx="471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mtClean="0"/>
              <a:t>All</a:t>
            </a:r>
            <a:endParaRPr lang="en-GB" dirty="0"/>
          </a:p>
        </p:txBody>
      </p:sp>
      <p:sp>
        <p:nvSpPr>
          <p:cNvPr id="19" name="Rectangle 18"/>
          <p:cNvSpPr/>
          <p:nvPr/>
        </p:nvSpPr>
        <p:spPr>
          <a:xfrm>
            <a:off x="7911329" y="5558651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r>
              <a:rPr lang="en-GB" sz="1800" dirty="0"/>
              <a:t>135 days of data</a:t>
            </a:r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r>
              <a:rPr lang="en-GB" sz="1800" dirty="0"/>
              <a:t>3×10</a:t>
            </a:r>
            <a:r>
              <a:rPr lang="en-GB" sz="1800" baseline="30000" dirty="0"/>
              <a:t>9</a:t>
            </a:r>
            <a:r>
              <a:rPr lang="en-GB" sz="1800" dirty="0"/>
              <a:t> </a:t>
            </a:r>
            <a:r>
              <a:rPr lang="en-GB" sz="1800" dirty="0" smtClean="0"/>
              <a:t>implanted </a:t>
            </a:r>
            <a:r>
              <a:rPr lang="en-GB" sz="1800" baseline="30000" dirty="0" smtClean="0"/>
              <a:t>224</a:t>
            </a:r>
            <a:r>
              <a:rPr lang="en-GB" sz="1800" dirty="0" smtClean="0"/>
              <a:t>Ra</a:t>
            </a:r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r>
              <a:rPr lang="fr-FR" sz="1800" dirty="0" smtClean="0"/>
              <a:t>1.5 TB data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113772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11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6" name="Group 295"/>
          <p:cNvGrpSpPr>
            <a:grpSpLocks noChangeAspect="1"/>
          </p:cNvGrpSpPr>
          <p:nvPr/>
        </p:nvGrpSpPr>
        <p:grpSpPr>
          <a:xfrm>
            <a:off x="104989" y="971895"/>
            <a:ext cx="8086688" cy="5060605"/>
            <a:chOff x="20159880" y="19164300"/>
            <a:chExt cx="9588459" cy="6000405"/>
          </a:xfrm>
        </p:grpSpPr>
        <p:pic>
          <p:nvPicPr>
            <p:cNvPr id="7" name="Picture 1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05"/>
            <a:stretch/>
          </p:blipFill>
          <p:spPr>
            <a:xfrm>
              <a:off x="20159880" y="19164300"/>
              <a:ext cx="9588459" cy="5571861"/>
            </a:xfrm>
            <a:prstGeom prst="rect">
              <a:avLst/>
            </a:prstGeom>
          </p:spPr>
        </p:pic>
        <p:sp>
          <p:nvSpPr>
            <p:cNvPr id="8" name="TextBox 17">
              <a:extLst>
                <a:ext uri="{FF2B5EF4-FFF2-40B4-BE49-F238E27FC236}">
                  <a16:creationId xmlns:a16="http://schemas.microsoft.com/office/drawing/2014/main" id="{610B6BA1-7C10-B0B8-D9BA-E970A43F3679}"/>
                </a:ext>
              </a:extLst>
            </p:cNvPr>
            <p:cNvSpPr txBox="1"/>
            <p:nvPr/>
          </p:nvSpPr>
          <p:spPr>
            <a:xfrm>
              <a:off x="27982203" y="19753168"/>
              <a:ext cx="7069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aseline="30000" dirty="0"/>
                <a:t>212</a:t>
              </a:r>
              <a:r>
                <a:rPr lang="en-GB" sz="2000" dirty="0"/>
                <a:t>Po</a:t>
              </a:r>
            </a:p>
          </p:txBody>
        </p:sp>
        <p:sp>
          <p:nvSpPr>
            <p:cNvPr id="9" name="TextBox 18">
              <a:extLst>
                <a:ext uri="{FF2B5EF4-FFF2-40B4-BE49-F238E27FC236}">
                  <a16:creationId xmlns:a16="http://schemas.microsoft.com/office/drawing/2014/main" id="{7FDFB53A-FC39-1ECA-8F0D-AA00116CA533}"/>
                </a:ext>
              </a:extLst>
            </p:cNvPr>
            <p:cNvSpPr txBox="1"/>
            <p:nvPr/>
          </p:nvSpPr>
          <p:spPr>
            <a:xfrm>
              <a:off x="26696957" y="20111722"/>
              <a:ext cx="7069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aseline="30000" dirty="0"/>
                <a:t>216</a:t>
              </a:r>
              <a:r>
                <a:rPr lang="en-GB" sz="2000" dirty="0"/>
                <a:t>Po</a:t>
              </a: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32D88342-7C9C-C842-2B0A-21B52B1654D7}"/>
                </a:ext>
              </a:extLst>
            </p:cNvPr>
            <p:cNvSpPr txBox="1"/>
            <p:nvPr/>
          </p:nvSpPr>
          <p:spPr>
            <a:xfrm>
              <a:off x="26325039" y="19477948"/>
              <a:ext cx="7184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aseline="30000" dirty="0"/>
                <a:t>220</a:t>
              </a:r>
              <a:r>
                <a:rPr lang="en-GB" sz="2000" dirty="0"/>
                <a:t>Rn</a:t>
              </a:r>
            </a:p>
          </p:txBody>
        </p:sp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B8F76EB9-97EE-6730-30B2-679F41635FFF}"/>
                </a:ext>
              </a:extLst>
            </p:cNvPr>
            <p:cNvSpPr txBox="1"/>
            <p:nvPr/>
          </p:nvSpPr>
          <p:spPr>
            <a:xfrm>
              <a:off x="25147077" y="19553113"/>
              <a:ext cx="707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aseline="30000" dirty="0"/>
                <a:t>224</a:t>
              </a:r>
              <a:r>
                <a:rPr lang="en-GB" sz="2000" dirty="0"/>
                <a:t>Ra</a:t>
              </a:r>
            </a:p>
          </p:txBody>
        </p: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DA75CAB6-28D3-C601-9742-4994EE8F4A6F}"/>
                </a:ext>
              </a:extLst>
            </p:cNvPr>
            <p:cNvSpPr txBox="1"/>
            <p:nvPr/>
          </p:nvSpPr>
          <p:spPr>
            <a:xfrm>
              <a:off x="28442491" y="21815144"/>
              <a:ext cx="6431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aseline="30000" dirty="0"/>
                <a:t>212</a:t>
              </a:r>
              <a:r>
                <a:rPr lang="en-GB" sz="2000" dirty="0"/>
                <a:t>Bi</a:t>
              </a:r>
            </a:p>
          </p:txBody>
        </p: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E3A543F4-116B-190E-7F66-BC42B86F3BD6}"/>
                </a:ext>
              </a:extLst>
            </p:cNvPr>
            <p:cNvSpPr txBox="1"/>
            <p:nvPr/>
          </p:nvSpPr>
          <p:spPr>
            <a:xfrm>
              <a:off x="24925617" y="20775945"/>
              <a:ext cx="707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aseline="30000" dirty="0"/>
                <a:t>224</a:t>
              </a:r>
              <a:r>
                <a:rPr lang="en-GB" sz="2000" dirty="0"/>
                <a:t>Ra</a:t>
              </a:r>
            </a:p>
          </p:txBody>
        </p:sp>
        <p:cxnSp>
          <p:nvCxnSpPr>
            <p:cNvPr id="14" name="Straight Connector 23">
              <a:extLst>
                <a:ext uri="{FF2B5EF4-FFF2-40B4-BE49-F238E27FC236}">
                  <a16:creationId xmlns:a16="http://schemas.microsoft.com/office/drawing/2014/main" id="{683E4083-8457-CA33-B8CE-575EC42DFA52}"/>
                </a:ext>
              </a:extLst>
            </p:cNvPr>
            <p:cNvCxnSpPr/>
            <p:nvPr/>
          </p:nvCxnSpPr>
          <p:spPr>
            <a:xfrm>
              <a:off x="26111321" y="20418623"/>
              <a:ext cx="0" cy="3583318"/>
            </a:xfrm>
            <a:prstGeom prst="line">
              <a:avLst/>
            </a:prstGeom>
            <a:ln w="31750">
              <a:solidFill>
                <a:schemeClr val="accent2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24">
              <a:extLst>
                <a:ext uri="{FF2B5EF4-FFF2-40B4-BE49-F238E27FC236}">
                  <a16:creationId xmlns:a16="http://schemas.microsoft.com/office/drawing/2014/main" id="{47726A3B-4540-2EE0-F580-324282BB569E}"/>
                </a:ext>
              </a:extLst>
            </p:cNvPr>
            <p:cNvSpPr txBox="1"/>
            <p:nvPr/>
          </p:nvSpPr>
          <p:spPr>
            <a:xfrm>
              <a:off x="25597007" y="23287202"/>
              <a:ext cx="909224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baseline="30000" dirty="0"/>
                <a:t>224</a:t>
              </a:r>
              <a:r>
                <a:rPr lang="en-GB" sz="2000" dirty="0"/>
                <a:t>Ra</a:t>
              </a:r>
              <a:r>
                <a:rPr lang="en-GB" sz="2000" baseline="-25000" dirty="0"/>
                <a:t>2𝜶</a:t>
              </a:r>
              <a:endParaRPr lang="en-GB" sz="2000" dirty="0"/>
            </a:p>
          </p:txBody>
        </p:sp>
        <p:sp>
          <p:nvSpPr>
            <p:cNvPr id="16" name="TextBox 25">
              <a:extLst>
                <a:ext uri="{FF2B5EF4-FFF2-40B4-BE49-F238E27FC236}">
                  <a16:creationId xmlns:a16="http://schemas.microsoft.com/office/drawing/2014/main" id="{A4BBB9A5-9ED6-3745-BAC7-78E9457567D6}"/>
                </a:ext>
              </a:extLst>
            </p:cNvPr>
            <p:cNvSpPr txBox="1"/>
            <p:nvPr/>
          </p:nvSpPr>
          <p:spPr>
            <a:xfrm rot="1319703">
              <a:off x="22379987" y="21709722"/>
              <a:ext cx="2886687" cy="769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400" b="1" dirty="0">
                  <a:solidFill>
                    <a:schemeClr val="bg2">
                      <a:lumMod val="75000"/>
                    </a:schemeClr>
                  </a:solidFill>
                </a:rPr>
                <a:t>Preliminary</a:t>
              </a:r>
            </a:p>
          </p:txBody>
        </p:sp>
        <p:sp>
          <p:nvSpPr>
            <p:cNvPr id="17" name="TextBox 26">
              <a:extLst>
                <a:ext uri="{FF2B5EF4-FFF2-40B4-BE49-F238E27FC236}">
                  <a16:creationId xmlns:a16="http://schemas.microsoft.com/office/drawing/2014/main" id="{5CC09AB9-FD02-BC05-2A3A-DC0FF56B9B88}"/>
                </a:ext>
              </a:extLst>
            </p:cNvPr>
            <p:cNvSpPr txBox="1"/>
            <p:nvPr/>
          </p:nvSpPr>
          <p:spPr>
            <a:xfrm>
              <a:off x="25683462" y="19265899"/>
              <a:ext cx="6431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aseline="30000" dirty="0"/>
                <a:t>212</a:t>
              </a:r>
              <a:r>
                <a:rPr lang="en-GB" sz="2000" dirty="0"/>
                <a:t>Bi</a:t>
              </a:r>
            </a:p>
          </p:txBody>
        </p:sp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id="{454686C8-2EF6-E951-1376-76F6CC9303F8}"/>
                </a:ext>
              </a:extLst>
            </p:cNvPr>
            <p:cNvSpPr txBox="1">
              <a:spLocks/>
            </p:cNvSpPr>
            <p:nvPr/>
          </p:nvSpPr>
          <p:spPr>
            <a:xfrm>
              <a:off x="21663902" y="24561955"/>
              <a:ext cx="7330505" cy="60275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32500" lnSpcReduction="20000"/>
            </a:bodyPr>
            <a:lstStyle>
              <a:lvl1pPr marL="0" indent="0" algn="ctr" defTabSz="4036478" rtl="0" eaLnBrk="1" latinLnBrk="0" hangingPunct="1">
                <a:lnSpc>
                  <a:spcPct val="90000"/>
                </a:lnSpc>
                <a:spcBef>
                  <a:spcPts val="4415"/>
                </a:spcBef>
                <a:buFont typeface="Arial" panose="020B0604020202020204" pitchFamily="34" charset="0"/>
                <a:buNone/>
                <a:defRPr sz="105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018238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882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036478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794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054715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706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072954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706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0091193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706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2109432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706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4127670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706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6145908" indent="0" algn="ctr" defTabSz="4036478" rtl="0" eaLnBrk="1" latinLnBrk="0" hangingPunct="1">
                <a:lnSpc>
                  <a:spcPct val="90000"/>
                </a:lnSpc>
                <a:spcBef>
                  <a:spcPts val="2207"/>
                </a:spcBef>
                <a:buFont typeface="Arial" panose="020B0604020202020204" pitchFamily="34" charset="0"/>
                <a:buNone/>
                <a:defRPr sz="706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00000"/>
                </a:lnSpc>
                <a:spcBef>
                  <a:spcPts val="0"/>
                </a:spcBef>
                <a:defRPr/>
              </a:pPr>
              <a:r>
                <a:rPr lang="en-GB" dirty="0"/>
                <a:t>Partial energy spectrum (no cuts)</a:t>
              </a:r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8009022" y="1107135"/>
            <a:ext cx="40226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fr-FR" sz="1800" dirty="0" smtClean="0"/>
              <a:t>TODO :</a:t>
            </a:r>
            <a:endParaRPr lang="en-GB" sz="1800" dirty="0" smtClean="0"/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r>
              <a:rPr lang="en-GB" sz="1800" dirty="0" smtClean="0"/>
              <a:t>Cut </a:t>
            </a:r>
            <a:r>
              <a:rPr lang="en-GB" sz="1800" dirty="0"/>
              <a:t>optimisations for </a:t>
            </a:r>
            <a:r>
              <a:rPr lang="en-GB" sz="1800" dirty="0" smtClean="0"/>
              <a:t>background </a:t>
            </a:r>
            <a:r>
              <a:rPr lang="en-GB" sz="1800" dirty="0"/>
              <a:t>s</a:t>
            </a:r>
            <a:r>
              <a:rPr lang="en-GB" sz="1800" dirty="0" smtClean="0"/>
              <a:t>uppressions : time and position</a:t>
            </a:r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r>
              <a:rPr lang="fr-FR" sz="1800" dirty="0" smtClean="0"/>
              <a:t>Monte Carlo simulations (G4)</a:t>
            </a:r>
            <a:endParaRPr lang="en-GB" sz="1800" dirty="0"/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r>
              <a:rPr lang="en-GB" sz="1800" dirty="0" smtClean="0"/>
              <a:t>Blinded analysis</a:t>
            </a:r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endParaRPr lang="fr-FR" sz="1800" dirty="0"/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endParaRPr lang="fr-FR" sz="1800" dirty="0" smtClean="0"/>
          </a:p>
          <a:p>
            <a:pPr>
              <a:spcBef>
                <a:spcPts val="600"/>
              </a:spcBef>
            </a:pPr>
            <a:r>
              <a:rPr lang="fr-FR" sz="1800" dirty="0" smtClean="0"/>
              <a:t>2 new PhD </a:t>
            </a:r>
            <a:r>
              <a:rPr lang="fr-FR" sz="1800" dirty="0" smtClean="0"/>
              <a:t>surdents </a:t>
            </a:r>
            <a:r>
              <a:rPr lang="fr-FR" sz="1800" dirty="0" smtClean="0"/>
              <a:t>: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 smtClean="0"/>
              <a:t>Makar Simonov GSI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 smtClean="0"/>
              <a:t>Louis Heitz IJCLab and </a:t>
            </a:r>
            <a:r>
              <a:rPr lang="fr-FR" sz="1800" dirty="0" err="1" smtClean="0"/>
              <a:t>Irfu/DPhN</a:t>
            </a:r>
            <a:endParaRPr lang="fr-FR" sz="1800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fr-FR" sz="1800" dirty="0"/>
          </a:p>
          <a:p>
            <a:pPr>
              <a:spcBef>
                <a:spcPts val="600"/>
              </a:spcBef>
            </a:pPr>
            <a:r>
              <a:rPr lang="fr-FR" sz="1800" dirty="0" smtClean="0"/>
              <a:t>First meeting Heinrich + Louis + Makar in </a:t>
            </a:r>
            <a:r>
              <a:rPr lang="fr-FR" sz="1800" dirty="0" err="1" smtClean="0"/>
              <a:t>two</a:t>
            </a:r>
            <a:r>
              <a:rPr lang="fr-FR" sz="1800" dirty="0" smtClean="0"/>
              <a:t> </a:t>
            </a:r>
            <a:r>
              <a:rPr lang="fr-FR" sz="1800" dirty="0" err="1" smtClean="0"/>
              <a:t>weeks</a:t>
            </a:r>
            <a:r>
              <a:rPr lang="fr-FR" sz="1800" dirty="0" smtClean="0"/>
              <a:t>,</a:t>
            </a:r>
            <a:endParaRPr lang="en-GB" sz="1800" dirty="0"/>
          </a:p>
          <a:p>
            <a:pPr algn="l"/>
            <a:endParaRPr lang="fr-FR" sz="1800" dirty="0" smtClean="0"/>
          </a:p>
          <a:p>
            <a:pPr algn="l"/>
            <a:r>
              <a:rPr lang="fr-FR" sz="1800" dirty="0" smtClean="0"/>
              <a:t> 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65415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6588" y="183579"/>
            <a:ext cx="5860499" cy="404392"/>
          </a:xfrm>
        </p:spPr>
        <p:txBody>
          <a:bodyPr/>
          <a:lstStyle/>
          <a:p>
            <a:r>
              <a:rPr lang="en-US" sz="2400" dirty="0"/>
              <a:t>Phenomenology and new calculations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12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6" t="9796" r="9291" b="6470"/>
          <a:stretch/>
        </p:blipFill>
        <p:spPr>
          <a:xfrm>
            <a:off x="246340" y="1272745"/>
            <a:ext cx="6354485" cy="4442255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145882" y="3148012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Ra</a:t>
            </a:r>
            <a:endParaRPr lang="en-US" sz="1800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4907757" y="3332678"/>
            <a:ext cx="2690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4619626" y="3454122"/>
            <a:ext cx="26908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4888707" y="3269456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Rn</a:t>
            </a:r>
            <a:endParaRPr lang="en-US" sz="1800" dirty="0"/>
          </a:p>
        </p:txBody>
      </p:sp>
      <p:cxnSp>
        <p:nvCxnSpPr>
          <p:cNvPr id="11" name="Connecteur droit avec flèche 10"/>
          <p:cNvCxnSpPr>
            <a:stCxn id="12" idx="2"/>
          </p:cNvCxnSpPr>
          <p:nvPr/>
        </p:nvCxnSpPr>
        <p:spPr>
          <a:xfrm>
            <a:off x="4102257" y="2611019"/>
            <a:ext cx="462603" cy="7264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3774282" y="2241687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aseline="30000" dirty="0" smtClean="0"/>
              <a:t>224</a:t>
            </a:r>
            <a:r>
              <a:rPr lang="en-US" sz="1800" dirty="0" smtClean="0"/>
              <a:t>Ra</a:t>
            </a:r>
            <a:endParaRPr lang="en-US" sz="18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032848" y="2241687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aseline="30000" dirty="0" smtClean="0"/>
              <a:t>220</a:t>
            </a:r>
            <a:r>
              <a:rPr lang="en-US" sz="1800" dirty="0" smtClean="0"/>
              <a:t>Ra</a:t>
            </a:r>
            <a:endParaRPr lang="en-US" sz="1800" dirty="0"/>
          </a:p>
        </p:txBody>
      </p:sp>
      <p:cxnSp>
        <p:nvCxnSpPr>
          <p:cNvPr id="14" name="Connecteur droit avec flèche 13"/>
          <p:cNvCxnSpPr>
            <a:stCxn id="13" idx="2"/>
          </p:cNvCxnSpPr>
          <p:nvPr/>
        </p:nvCxnSpPr>
        <p:spPr>
          <a:xfrm>
            <a:off x="3360823" y="2611019"/>
            <a:ext cx="1061162" cy="728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212432" y="3433755"/>
            <a:ext cx="236186" cy="45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Connecteur droit avec flèche 15"/>
          <p:cNvCxnSpPr>
            <a:stCxn id="17" idx="3"/>
          </p:cNvCxnSpPr>
          <p:nvPr/>
        </p:nvCxnSpPr>
        <p:spPr>
          <a:xfrm>
            <a:off x="3302721" y="2963346"/>
            <a:ext cx="906231" cy="4704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2353422" y="2778680"/>
            <a:ext cx="949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aseline="30000" dirty="0" smtClean="0"/>
              <a:t>215-219</a:t>
            </a:r>
            <a:r>
              <a:rPr lang="en-US" sz="1800" dirty="0" smtClean="0"/>
              <a:t>Rn</a:t>
            </a:r>
            <a:endParaRPr lang="en-US" sz="1800" dirty="0"/>
          </a:p>
        </p:txBody>
      </p:sp>
      <p:sp>
        <p:nvSpPr>
          <p:cNvPr id="18" name="ZoneTexte 17"/>
          <p:cNvSpPr txBox="1"/>
          <p:nvPr/>
        </p:nvSpPr>
        <p:spPr>
          <a:xfrm>
            <a:off x="1071011" y="803951"/>
            <a:ext cx="30555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 smtClean="0">
                <a:solidFill>
                  <a:srgbClr val="00B050"/>
                </a:solidFill>
              </a:rPr>
              <a:t>Small t</a:t>
            </a:r>
            <a:r>
              <a:rPr lang="en-US" sz="1400" baseline="-25000" dirty="0" smtClean="0">
                <a:solidFill>
                  <a:srgbClr val="00B050"/>
                </a:solidFill>
              </a:rPr>
              <a:t>1/2</a:t>
            </a:r>
            <a:r>
              <a:rPr lang="en-US" sz="1400" dirty="0" smtClean="0">
                <a:solidFill>
                  <a:srgbClr val="00B050"/>
                </a:solidFill>
              </a:rPr>
              <a:t>(2α) and large branching ratio </a:t>
            </a:r>
            <a:endParaRPr lang="en-US" sz="1400" dirty="0">
              <a:solidFill>
                <a:srgbClr val="00B050"/>
              </a:solidFill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2353422" y="1179528"/>
            <a:ext cx="1658508" cy="41008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47" y="92678"/>
            <a:ext cx="3888704" cy="324000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662" y="3339824"/>
            <a:ext cx="3867661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</a:t>
            </a:r>
            <a:r>
              <a:rPr lang="fr-FR" baseline="30000" dirty="0" smtClean="0"/>
              <a:t>220</a:t>
            </a:r>
            <a:r>
              <a:rPr lang="fr-FR" dirty="0" smtClean="0"/>
              <a:t>Ra and </a:t>
            </a:r>
            <a:r>
              <a:rPr lang="fr-FR" baseline="30000" dirty="0" smtClean="0"/>
              <a:t>222</a:t>
            </a:r>
            <a:r>
              <a:rPr lang="fr-FR" dirty="0" smtClean="0"/>
              <a:t>Ra cases at CERN/ISOLDE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13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age 5" descr="222RaChai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283" y="999625"/>
            <a:ext cx="5199002" cy="4159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220RaCh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135062"/>
            <a:ext cx="4126052" cy="3931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251948" y="5188581"/>
            <a:ext cx="113238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Predicted 2α branching ration better compared to </a:t>
            </a:r>
            <a:r>
              <a:rPr lang="en-US" sz="1800" baseline="30000" dirty="0" smtClean="0"/>
              <a:t>224</a:t>
            </a:r>
            <a:r>
              <a:rPr lang="en-US" sz="1800" dirty="0" smtClean="0"/>
              <a:t>Ra</a:t>
            </a:r>
          </a:p>
          <a:p>
            <a:pPr algn="l"/>
            <a:r>
              <a:rPr lang="en-US" sz="1800" dirty="0" smtClean="0"/>
              <a:t>Higher random coincidence rate compared to GSI but </a:t>
            </a:r>
            <a:r>
              <a:rPr lang="en-US" sz="1800" dirty="0"/>
              <a:t>l</a:t>
            </a:r>
            <a:r>
              <a:rPr lang="en-US" sz="1800" dirty="0" smtClean="0"/>
              <a:t>ess contamination from random coincidences compared to </a:t>
            </a:r>
            <a:r>
              <a:rPr lang="en-US" sz="1800" baseline="30000" dirty="0" smtClean="0"/>
              <a:t>224</a:t>
            </a:r>
            <a:r>
              <a:rPr lang="en-US" sz="1800" dirty="0" smtClean="0"/>
              <a:t>Ra</a:t>
            </a:r>
          </a:p>
          <a:p>
            <a:pPr algn="l"/>
            <a:r>
              <a:rPr lang="en-US" sz="1800" baseline="30000" dirty="0" smtClean="0"/>
              <a:t>222</a:t>
            </a:r>
            <a:r>
              <a:rPr lang="en-US" sz="1800" dirty="0" smtClean="0"/>
              <a:t>Ra : &gt; 10</a:t>
            </a:r>
            <a:r>
              <a:rPr lang="en-US" sz="1800" baseline="30000" dirty="0" smtClean="0"/>
              <a:t>4</a:t>
            </a:r>
            <a:r>
              <a:rPr lang="en-US" sz="1800" dirty="0" smtClean="0"/>
              <a:t> implantation rate expected; </a:t>
            </a:r>
            <a:r>
              <a:rPr lang="en-US" sz="1800" baseline="30000" dirty="0" smtClean="0"/>
              <a:t>220</a:t>
            </a:r>
            <a:r>
              <a:rPr lang="en-US" sz="1800" dirty="0" smtClean="0"/>
              <a:t>Ra intensity to be tested</a:t>
            </a:r>
          </a:p>
          <a:p>
            <a:pPr algn="l"/>
            <a:r>
              <a:rPr lang="en-US" sz="1800" dirty="0" smtClean="0"/>
              <a:t>Accepted by INTC. Spokespersons E. Khan (IN2P3), Ch. Theisen (CEA) with GSI collaboration (T. Dickel et al.)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7234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ISOLDE Setup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14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408" y="790575"/>
            <a:ext cx="4372528" cy="4816988"/>
          </a:xfrm>
          <a:prstGeom prst="rect">
            <a:avLst/>
          </a:prstGeom>
        </p:spPr>
      </p:pic>
      <p:grpSp>
        <p:nvGrpSpPr>
          <p:cNvPr id="7" name="Groupe 6"/>
          <p:cNvGrpSpPr>
            <a:grpSpLocks noChangeAspect="1"/>
          </p:cNvGrpSpPr>
          <p:nvPr/>
        </p:nvGrpSpPr>
        <p:grpSpPr>
          <a:xfrm>
            <a:off x="2306587" y="2594736"/>
            <a:ext cx="4579973" cy="3239140"/>
            <a:chOff x="535933" y="1268760"/>
            <a:chExt cx="7720307" cy="5040560"/>
          </a:xfrm>
        </p:grpSpPr>
        <p:cxnSp>
          <p:nvCxnSpPr>
            <p:cNvPr id="8" name="Connecteur droit 7"/>
            <p:cNvCxnSpPr/>
            <p:nvPr/>
          </p:nvCxnSpPr>
          <p:spPr>
            <a:xfrm>
              <a:off x="3935760" y="1412776"/>
              <a:ext cx="0" cy="36004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>
              <a:off x="4079776" y="1268760"/>
              <a:ext cx="36004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>
              <a:off x="8256240" y="1844824"/>
              <a:ext cx="0" cy="36004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4511824" y="5593010"/>
              <a:ext cx="36004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avec flèche 11"/>
            <p:cNvCxnSpPr/>
            <p:nvPr/>
          </p:nvCxnSpPr>
          <p:spPr>
            <a:xfrm flipV="1">
              <a:off x="3215680" y="3429000"/>
              <a:ext cx="2880320" cy="2880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12"/>
            <p:cNvSpPr txBox="1"/>
            <p:nvPr/>
          </p:nvSpPr>
          <p:spPr>
            <a:xfrm>
              <a:off x="535933" y="5216678"/>
              <a:ext cx="2577938" cy="622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sz="2000" baseline="30000" dirty="0" smtClean="0">
                  <a:solidFill>
                    <a:srgbClr val="FF0000"/>
                  </a:solidFill>
                </a:rPr>
                <a:t>222</a:t>
              </a:r>
              <a:r>
                <a:rPr lang="en-US" sz="2000" dirty="0" smtClean="0">
                  <a:solidFill>
                    <a:srgbClr val="FF0000"/>
                  </a:solidFill>
                </a:rPr>
                <a:t>Ra, 30 </a:t>
              </a:r>
              <a:r>
                <a:rPr lang="en-US" sz="2000" dirty="0" err="1" smtClean="0">
                  <a:solidFill>
                    <a:srgbClr val="FF0000"/>
                  </a:solidFill>
                </a:rPr>
                <a:t>keV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4655839" y="5692431"/>
              <a:ext cx="2856690" cy="5268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4 DSSD 10x10 cm</a:t>
              </a:r>
              <a:r>
                <a:rPr lang="en-US" sz="1600" baseline="30000" dirty="0" smtClean="0"/>
                <a:t>2</a:t>
              </a:r>
            </a:p>
          </p:txBody>
        </p:sp>
        <p:cxnSp>
          <p:nvCxnSpPr>
            <p:cNvPr id="15" name="Connecteur droit 14"/>
            <p:cNvCxnSpPr/>
            <p:nvPr/>
          </p:nvCxnSpPr>
          <p:spPr>
            <a:xfrm>
              <a:off x="5879976" y="3212976"/>
              <a:ext cx="432048" cy="446785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ZoneTexte 15"/>
            <p:cNvSpPr txBox="1"/>
            <p:nvPr/>
          </p:nvSpPr>
          <p:spPr>
            <a:xfrm>
              <a:off x="4791502" y="2093534"/>
              <a:ext cx="3220288" cy="574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000FF"/>
                  </a:solidFill>
                </a:rPr>
                <a:t>C Implantation foil</a:t>
              </a:r>
            </a:p>
          </p:txBody>
        </p:sp>
        <p:cxnSp>
          <p:nvCxnSpPr>
            <p:cNvPr id="17" name="Connecteur droit avec flèche 16"/>
            <p:cNvCxnSpPr/>
            <p:nvPr/>
          </p:nvCxnSpPr>
          <p:spPr>
            <a:xfrm>
              <a:off x="6096000" y="3429000"/>
              <a:ext cx="2160240" cy="153308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avec flèche 17"/>
            <p:cNvCxnSpPr/>
            <p:nvPr/>
          </p:nvCxnSpPr>
          <p:spPr>
            <a:xfrm flipH="1" flipV="1">
              <a:off x="3935759" y="3150260"/>
              <a:ext cx="2151485" cy="278740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ZoneTexte 18"/>
            <p:cNvSpPr txBox="1"/>
            <p:nvPr/>
          </p:nvSpPr>
          <p:spPr>
            <a:xfrm>
              <a:off x="4166718" y="2627446"/>
              <a:ext cx="703095" cy="622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B050"/>
                  </a:solidFill>
                </a:rPr>
                <a:t>α</a:t>
              </a:r>
              <a:r>
                <a:rPr lang="en-US" sz="2000" baseline="-25000" dirty="0" smtClean="0">
                  <a:solidFill>
                    <a:srgbClr val="00B050"/>
                  </a:solidFill>
                </a:rPr>
                <a:t>1</a:t>
              </a:r>
              <a:endParaRPr lang="en-US" sz="2000" baseline="-25000" dirty="0">
                <a:solidFill>
                  <a:srgbClr val="00B050"/>
                </a:solidFill>
              </a:endParaRPr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7482847" y="2976989"/>
              <a:ext cx="703095" cy="622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B050"/>
                  </a:solidFill>
                </a:rPr>
                <a:t>α</a:t>
              </a:r>
              <a:r>
                <a:rPr lang="en-US" sz="2000" baseline="-25000" dirty="0" smtClean="0">
                  <a:solidFill>
                    <a:srgbClr val="00B050"/>
                  </a:solidFill>
                </a:rPr>
                <a:t>2</a:t>
              </a:r>
              <a:endParaRPr lang="en-US" sz="2000" baseline="-250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1" name="Picture 2" descr="C:\theisen\MUSETT\Photos\2009_08_20\Musett_20_aout_0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026" r="5351"/>
          <a:stretch>
            <a:fillRect/>
          </a:stretch>
        </p:blipFill>
        <p:spPr bwMode="auto">
          <a:xfrm>
            <a:off x="253012" y="954615"/>
            <a:ext cx="3364412" cy="2889504"/>
          </a:xfrm>
          <a:prstGeom prst="rect">
            <a:avLst/>
          </a:prstGeom>
          <a:noFill/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148382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The ISOLDE </a:t>
            </a:r>
            <a:r>
              <a:rPr lang="fr-FR" dirty="0" err="1" smtClean="0"/>
              <a:t>experiment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15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942975" y="1084263"/>
            <a:ext cx="9144000" cy="5037137"/>
            <a:chOff x="1" y="1388446"/>
            <a:chExt cx="9143999" cy="5038348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388446"/>
              <a:ext cx="9143999" cy="5038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555626" y="5151726"/>
              <a:ext cx="954088" cy="1968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41339" y="5424841"/>
              <a:ext cx="976312" cy="198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219575" y="5356225"/>
            <a:ext cx="45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IDS</a:t>
            </a:r>
            <a:endParaRPr lang="en-GB" altLang="en-US" sz="160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3403600" y="5029200"/>
            <a:ext cx="800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NICOLE</a:t>
            </a:r>
            <a:endParaRPr lang="en-GB" altLang="en-US" sz="1600"/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482850" y="5165725"/>
            <a:ext cx="996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MINIBALL</a:t>
            </a:r>
            <a:endParaRPr lang="en-GB" altLang="en-US" sz="1600"/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4710113" y="4524375"/>
            <a:ext cx="4810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TAS</a:t>
            </a:r>
            <a:endParaRPr lang="en-GB" altLang="en-US" sz="1600"/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5199063" y="4583113"/>
            <a:ext cx="5826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VITO</a:t>
            </a:r>
            <a:endParaRPr lang="en-GB" altLang="en-US" sz="1600"/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4575175" y="5654675"/>
            <a:ext cx="974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ISOLTRAP</a:t>
            </a:r>
            <a:endParaRPr lang="en-GB" altLang="en-US" sz="1600"/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7096125" y="5307013"/>
            <a:ext cx="9699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Travelling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 setups</a:t>
            </a:r>
            <a:endParaRPr lang="en-GB" altLang="en-US" sz="1600" dirty="0"/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6235700" y="5262563"/>
            <a:ext cx="9191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COLLAPS</a:t>
            </a:r>
            <a:endParaRPr lang="en-GB" altLang="en-US" sz="1600"/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5548313" y="5399088"/>
            <a:ext cx="552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CRIS</a:t>
            </a:r>
            <a:endParaRPr lang="en-GB" altLang="en-US" sz="160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103813" y="4191000"/>
            <a:ext cx="7508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WITCH</a:t>
            </a:r>
            <a:endParaRPr lang="en-GB" altLang="en-US" sz="1600"/>
          </a:p>
        </p:txBody>
      </p:sp>
      <p:sp>
        <p:nvSpPr>
          <p:cNvPr id="20" name="TextBox 14"/>
          <p:cNvSpPr txBox="1">
            <a:spLocks noChangeArrowheads="1"/>
          </p:cNvSpPr>
          <p:nvPr/>
        </p:nvSpPr>
        <p:spPr bwMode="auto">
          <a:xfrm>
            <a:off x="6816725" y="4784725"/>
            <a:ext cx="10715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collections</a:t>
            </a:r>
            <a:endParaRPr lang="en-GB" altLang="en-US" sz="1600"/>
          </a:p>
        </p:txBody>
      </p: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6183313" y="3822700"/>
            <a:ext cx="517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HRS</a:t>
            </a:r>
            <a:endParaRPr lang="en-GB" altLang="en-US" sz="1600"/>
          </a:p>
        </p:txBody>
      </p:sp>
      <p:sp>
        <p:nvSpPr>
          <p:cNvPr id="22" name="TextBox 17"/>
          <p:cNvSpPr txBox="1">
            <a:spLocks noChangeArrowheads="1"/>
          </p:cNvSpPr>
          <p:nvPr/>
        </p:nvSpPr>
        <p:spPr bwMode="auto">
          <a:xfrm>
            <a:off x="7712075" y="4368800"/>
            <a:ext cx="514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GPS</a:t>
            </a:r>
            <a:endParaRPr lang="en-GB" altLang="en-US" sz="1600"/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7061200" y="4116388"/>
            <a:ext cx="796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ISCOOL</a:t>
            </a:r>
            <a:endParaRPr lang="en-GB" altLang="en-US" sz="1600"/>
          </a:p>
        </p:txBody>
      </p:sp>
      <p:sp>
        <p:nvSpPr>
          <p:cNvPr id="24" name="ZoneTexte 23"/>
          <p:cNvSpPr txBox="1"/>
          <p:nvPr/>
        </p:nvSpPr>
        <p:spPr>
          <a:xfrm>
            <a:off x="6434044" y="622141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dirty="0" smtClean="0">
                <a:solidFill>
                  <a:srgbClr val="FF0000"/>
                </a:solidFill>
              </a:rPr>
              <a:t>Double Alpha</a:t>
            </a:r>
            <a:endParaRPr lang="en-GB" sz="1800" dirty="0">
              <a:solidFill>
                <a:srgbClr val="FF0000"/>
              </a:solidFill>
            </a:endParaRPr>
          </a:p>
        </p:txBody>
      </p:sp>
      <p:cxnSp>
        <p:nvCxnSpPr>
          <p:cNvPr id="26" name="Connecteur droit avec flèche 25"/>
          <p:cNvCxnSpPr/>
          <p:nvPr/>
        </p:nvCxnSpPr>
        <p:spPr>
          <a:xfrm flipH="1" flipV="1">
            <a:off x="7115175" y="5384800"/>
            <a:ext cx="39688" cy="7588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91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The ISOLDE </a:t>
            </a:r>
            <a:r>
              <a:rPr lang="fr-FR" dirty="0" err="1"/>
              <a:t>experiment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16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11790" y="2149475"/>
            <a:ext cx="4089397" cy="306704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17526" y="1654174"/>
            <a:ext cx="5410201" cy="405765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580" y="2146299"/>
            <a:ext cx="4097867" cy="30734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934200" y="816880"/>
            <a:ext cx="1566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dirty="0" smtClean="0"/>
              <a:t>LA1 </a:t>
            </a:r>
            <a:r>
              <a:rPr lang="fr-FR" sz="1800" dirty="0" err="1" smtClean="0"/>
              <a:t>beam</a:t>
            </a:r>
            <a:r>
              <a:rPr lang="fr-FR" sz="1800" dirty="0" smtClean="0"/>
              <a:t> line</a:t>
            </a:r>
            <a:endParaRPr lang="en-GB" sz="1800" dirty="0"/>
          </a:p>
        </p:txBody>
      </p:sp>
      <p:cxnSp>
        <p:nvCxnSpPr>
          <p:cNvPr id="12" name="Connecteur droit avec flèche 11"/>
          <p:cNvCxnSpPr/>
          <p:nvPr/>
        </p:nvCxnSpPr>
        <p:spPr>
          <a:xfrm flipH="1">
            <a:off x="6934200" y="1252887"/>
            <a:ext cx="387939" cy="2825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7665858" y="1252887"/>
            <a:ext cx="790575" cy="28142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54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6588" y="196179"/>
            <a:ext cx="8746199" cy="379192"/>
          </a:xfrm>
        </p:spPr>
        <p:txBody>
          <a:bodyPr/>
          <a:lstStyle/>
          <a:p>
            <a:r>
              <a:rPr lang="en-US" dirty="0" smtClean="0"/>
              <a:t>Data Analysis issues for GSI and Isolde runs 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17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5774" y="944881"/>
            <a:ext cx="11229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The device is simple, but the difficulty is to characterize a rare process (BR = 10</a:t>
            </a:r>
            <a:r>
              <a:rPr lang="en-US" sz="1800" baseline="30000" dirty="0" smtClean="0"/>
              <a:t>-8</a:t>
            </a:r>
            <a:r>
              <a:rPr lang="en-US" sz="1800" dirty="0" smtClean="0"/>
              <a:t> to 10</a:t>
            </a:r>
            <a:r>
              <a:rPr lang="en-US" sz="1800" baseline="30000" dirty="0" smtClean="0"/>
              <a:t>-9</a:t>
            </a:r>
            <a:r>
              <a:rPr lang="en-US" sz="1800" dirty="0" smtClean="0"/>
              <a:t>) hidden in a dominant background noise.</a:t>
            </a:r>
          </a:p>
          <a:p>
            <a:r>
              <a:rPr lang="en-US" sz="1800" dirty="0" smtClean="0"/>
              <a:t>Important also to perform G4 simulation (tails due to foil implantation and detector dead layer, random coincidences, etc.)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2" b="6304"/>
          <a:stretch/>
        </p:blipFill>
        <p:spPr bwMode="auto">
          <a:xfrm>
            <a:off x="485774" y="2369523"/>
            <a:ext cx="4852416" cy="41027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7" b="6093"/>
          <a:stretch/>
        </p:blipFill>
        <p:spPr bwMode="auto">
          <a:xfrm>
            <a:off x="5852500" y="2421295"/>
            <a:ext cx="4852416" cy="40509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4096143" y="2000191"/>
            <a:ext cx="4453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Example of simulations using the Isolde </a:t>
            </a:r>
            <a:r>
              <a:rPr lang="en-US" sz="1800" dirty="0" smtClean="0"/>
              <a:t>setup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286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IN2P3-CEA-GSI Collaboration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18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83458" y="1109296"/>
            <a:ext cx="705362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Our goal is to have a collaboration on the data analysis (including simulations)</a:t>
            </a:r>
          </a:p>
          <a:p>
            <a:r>
              <a:rPr lang="en-US" sz="18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The GSI analysis is in early stage, led by Heinrich Wilsenach.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A PhD student from GSI (Makar Simonov) will start working on the data very soon.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In order to make a double check, a new PhD student co-supervised by IJCLab and Saclay (Louis Heitz) will also perform a parallel analysis.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We will proceed in the same manner for the ISOLDE data collected next spring (the experiment is not yet scheduled)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r>
              <a:rPr lang="en-US" sz="1800" dirty="0" smtClean="0"/>
              <a:t>IN2P3 + CEA + GSI collaboration but this turned out to be “administratively complicated”.</a:t>
            </a:r>
          </a:p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smtClean="0"/>
              <a:t>23-90 IN2P3-GSI Elias Khan / Timo Dickel</a:t>
            </a:r>
          </a:p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smtClean="0"/>
              <a:t>23-91 CEA-GSI Christophe Theisen / Timo Dickel</a:t>
            </a:r>
          </a:p>
          <a:p>
            <a:endParaRPr lang="en-US" sz="1800" dirty="0" smtClean="0"/>
          </a:p>
          <a:p>
            <a:r>
              <a:rPr lang="en-US" sz="1800" dirty="0" smtClean="0"/>
              <a:t>Same team, same proposal : meetings at GSI, </a:t>
            </a:r>
            <a:r>
              <a:rPr lang="en-US" sz="1800" dirty="0" err="1" smtClean="0"/>
              <a:t>Orsay</a:t>
            </a:r>
            <a:r>
              <a:rPr lang="en-US" sz="1800" dirty="0" smtClean="0"/>
              <a:t> and Saclay.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89388"/>
              </p:ext>
            </p:extLst>
          </p:nvPr>
        </p:nvGraphicFramePr>
        <p:xfrm>
          <a:off x="7172120" y="3139609"/>
          <a:ext cx="4905999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9705">
                  <a:extLst>
                    <a:ext uri="{9D8B030D-6E8A-4147-A177-3AD203B41FA5}">
                      <a16:colId xmlns:a16="http://schemas.microsoft.com/office/drawing/2014/main" val="3307492856"/>
                    </a:ext>
                  </a:extLst>
                </a:gridCol>
                <a:gridCol w="779851">
                  <a:extLst>
                    <a:ext uri="{9D8B030D-6E8A-4147-A177-3AD203B41FA5}">
                      <a16:colId xmlns:a16="http://schemas.microsoft.com/office/drawing/2014/main" val="1192569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62395679"/>
                    </a:ext>
                  </a:extLst>
                </a:gridCol>
                <a:gridCol w="1584247">
                  <a:extLst>
                    <a:ext uri="{9D8B030D-6E8A-4147-A177-3AD203B41FA5}">
                      <a16:colId xmlns:a16="http://schemas.microsoft.com/office/drawing/2014/main" val="4093188436"/>
                    </a:ext>
                  </a:extLst>
                </a:gridCol>
                <a:gridCol w="813916">
                  <a:extLst>
                    <a:ext uri="{9D8B030D-6E8A-4147-A177-3AD203B41FA5}">
                      <a16:colId xmlns:a16="http://schemas.microsoft.com/office/drawing/2014/main" val="263278292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IJCLab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GSI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Irfu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GSI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745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579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L.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dirty="0" smtClean="0"/>
                        <a:t>Heitz</a:t>
                      </a:r>
                      <a:endParaRPr lang="en-GB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 d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L.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dirty="0" smtClean="0"/>
                        <a:t>Heitz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 d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3363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E. Khan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 d</a:t>
                      </a:r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Ch. Theisen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 d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709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D.</a:t>
                      </a:r>
                      <a:r>
                        <a:rPr lang="fr-FR" baseline="0" dirty="0" smtClean="0"/>
                        <a:t> Thisse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10 d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738269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579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GSI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IJCLab</a:t>
                      </a:r>
                      <a:endParaRPr lang="en-GB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GSI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fr-FR" baseline="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Irfu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661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M</a:t>
                      </a:r>
                      <a:r>
                        <a:rPr lang="fr-FR" baseline="0" dirty="0" smtClean="0"/>
                        <a:t>. Simonov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</a:t>
                      </a:r>
                      <a:r>
                        <a:rPr lang="fr-FR" baseline="0" dirty="0" smtClean="0"/>
                        <a:t> d</a:t>
                      </a:r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M</a:t>
                      </a:r>
                      <a:r>
                        <a:rPr lang="fr-FR" baseline="0" dirty="0" smtClean="0"/>
                        <a:t>. Simonov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 d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2718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T.</a:t>
                      </a:r>
                      <a:r>
                        <a:rPr lang="fr-FR" baseline="0" dirty="0" smtClean="0"/>
                        <a:t> Dickel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2 d</a:t>
                      </a:r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T.</a:t>
                      </a:r>
                      <a:r>
                        <a:rPr lang="fr-FR" baseline="0" dirty="0" smtClean="0"/>
                        <a:t> Dickel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3 d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247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H.</a:t>
                      </a:r>
                      <a:r>
                        <a:rPr lang="fr-FR" baseline="0" dirty="0" smtClean="0"/>
                        <a:t> Wilsenach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 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H.</a:t>
                      </a:r>
                      <a:r>
                        <a:rPr lang="fr-FR" baseline="0" dirty="0" smtClean="0"/>
                        <a:t> Wilsenach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5</a:t>
                      </a:r>
                      <a:r>
                        <a:rPr lang="fr-FR" baseline="0" dirty="0" smtClean="0"/>
                        <a:t> d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4721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99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34945" y="641248"/>
            <a:ext cx="6354635" cy="57245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048"/>
              </a:spcBef>
              <a:buClr>
                <a:srgbClr val="548235"/>
              </a:buClr>
              <a:buSzPct val="80000"/>
            </a:pPr>
            <a:endParaRPr lang="en-GB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682" y="1857375"/>
            <a:ext cx="2056012" cy="154956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263" y="2184335"/>
            <a:ext cx="3750888" cy="96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3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476588" y="196179"/>
            <a:ext cx="5860499" cy="379192"/>
          </a:xfrm>
        </p:spPr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lpha decay basics: microscopic approach</a:t>
            </a:r>
            <a:endParaRPr lang="en-US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D718B3E-CE6B-D14B-AFCA-0F8049627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481" y="1008527"/>
            <a:ext cx="1323069" cy="23446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8BF6628-3271-8148-ACE9-742D859EA642}"/>
              </a:ext>
            </a:extLst>
          </p:cNvPr>
          <p:cNvSpPr txBox="1"/>
          <p:nvPr/>
        </p:nvSpPr>
        <p:spPr>
          <a:xfrm>
            <a:off x="2086104" y="936547"/>
            <a:ext cx="3328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n: number of assaults per unit of time</a:t>
            </a:r>
            <a:endParaRPr lang="en-US" sz="16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A977996-1AB4-8A48-836F-7A1AECD0BD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464" y="765456"/>
            <a:ext cx="1649967" cy="6110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1312D60-6AAB-F142-9984-B2D3B1943703}"/>
              </a:ext>
            </a:extLst>
          </p:cNvPr>
          <p:cNvSpPr txBox="1"/>
          <p:nvPr/>
        </p:nvSpPr>
        <p:spPr>
          <a:xfrm>
            <a:off x="7855303" y="901728"/>
            <a:ext cx="34057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: barrier penetration probability (WKB)</a:t>
            </a:r>
            <a:endParaRPr lang="en-US" sz="1600" dirty="0"/>
          </a:p>
        </p:txBody>
      </p:sp>
      <p:sp>
        <p:nvSpPr>
          <p:cNvPr id="35" name="ZoneTexte 34"/>
          <p:cNvSpPr txBox="1"/>
          <p:nvPr/>
        </p:nvSpPr>
        <p:spPr>
          <a:xfrm>
            <a:off x="1821068" y="1510192"/>
            <a:ext cx="78672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 smtClean="0"/>
              <a:t>Microscopic approach: J.P Ebran (CEA/DAM) and E. Khan (IJCLab)</a:t>
            </a:r>
            <a:endParaRPr lang="en-US" sz="2000" dirty="0"/>
          </a:p>
          <a:p>
            <a:r>
              <a:rPr lang="en-US" sz="2000" dirty="0" smtClean="0"/>
              <a:t>With collaboration </a:t>
            </a:r>
            <a:r>
              <a:rPr lang="en-GB" sz="2000" dirty="0" smtClean="0"/>
              <a:t>D. </a:t>
            </a:r>
            <a:r>
              <a:rPr lang="en-GB" sz="2000" dirty="0" err="1" smtClean="0"/>
              <a:t>Vretenar</a:t>
            </a:r>
            <a:r>
              <a:rPr lang="en-GB" sz="2000" dirty="0"/>
              <a:t>, T. </a:t>
            </a:r>
            <a:r>
              <a:rPr lang="en-GB" sz="2000" dirty="0" err="1"/>
              <a:t>Nikšić</a:t>
            </a:r>
            <a:r>
              <a:rPr lang="en-GB" sz="2000" dirty="0"/>
              <a:t> </a:t>
            </a:r>
            <a:r>
              <a:rPr lang="en-GB" sz="2000" dirty="0" smtClean="0"/>
              <a:t>and J. Zhao. PhD Thesis F. Mercier</a:t>
            </a:r>
            <a:endParaRPr lang="en-US" sz="2000" dirty="0" smtClean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5CC1B0D8-AA00-C942-ABE3-EA77E57819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832" y="2220009"/>
            <a:ext cx="3585123" cy="686148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91A7FEEF-243C-8243-B324-4DBC8613178A}"/>
              </a:ext>
            </a:extLst>
          </p:cNvPr>
          <p:cNvSpPr txBox="1"/>
          <p:nvPr/>
        </p:nvSpPr>
        <p:spPr>
          <a:xfrm>
            <a:off x="3840366" y="2351638"/>
            <a:ext cx="3147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: minimization of the action integral</a:t>
            </a:r>
            <a:endParaRPr lang="en-U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840366" y="2824490"/>
                <a:ext cx="2962671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ℳ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𝑒𝑓𝑓</m:t>
                        </m:r>
                      </m:sub>
                    </m:sSub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sz="1800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effective 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inertial mass</a:t>
                </a:r>
                <a:endParaRPr lang="en-US" sz="1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0366" y="2824490"/>
                <a:ext cx="2962671" cy="391582"/>
              </a:xfrm>
              <a:prstGeom prst="rect">
                <a:avLst/>
              </a:prstGeom>
              <a:blipFill>
                <a:blip r:embed="rId6"/>
                <a:stretch>
                  <a:fillRect t="-6154"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924448" y="2791340"/>
                <a:ext cx="2263440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𝑒𝑓𝑓</m:t>
                        </m:r>
                      </m:sub>
                    </m:sSub>
                  </m:oMath>
                </a14:m>
                <a:r>
                  <a:rPr lang="en-US" sz="1800" dirty="0" smtClean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energy 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potential</a:t>
                </a:r>
                <a:endParaRPr lang="en-US" sz="1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4448" y="2791340"/>
                <a:ext cx="2263440" cy="391582"/>
              </a:xfrm>
              <a:prstGeom prst="rect">
                <a:avLst/>
              </a:prstGeom>
              <a:blipFill>
                <a:blip r:embed="rId7"/>
                <a:stretch>
                  <a:fillRect t="-7813" r="-1887" b="-203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e 5"/>
          <p:cNvGrpSpPr/>
          <p:nvPr/>
        </p:nvGrpSpPr>
        <p:grpSpPr>
          <a:xfrm>
            <a:off x="190448" y="3013931"/>
            <a:ext cx="2671928" cy="3496936"/>
            <a:chOff x="190448" y="3013931"/>
            <a:chExt cx="2671928" cy="3496936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B7D66147-EDC7-134A-8CBA-B91846C69E82}"/>
                </a:ext>
              </a:extLst>
            </p:cNvPr>
            <p:cNvGrpSpPr/>
            <p:nvPr/>
          </p:nvGrpSpPr>
          <p:grpSpPr>
            <a:xfrm>
              <a:off x="662860" y="3020281"/>
              <a:ext cx="2199516" cy="3490586"/>
              <a:chOff x="8489092" y="1839560"/>
              <a:chExt cx="3013384" cy="4627200"/>
            </a:xfrm>
          </p:grpSpPr>
          <p:pic>
            <p:nvPicPr>
              <p:cNvPr id="28" name="Google Shape;219;p24">
                <a:extLst>
                  <a:ext uri="{FF2B5EF4-FFF2-40B4-BE49-F238E27FC236}">
                    <a16:creationId xmlns:a16="http://schemas.microsoft.com/office/drawing/2014/main" id="{EA99E180-E6CA-F640-ABCF-7563F4D4B85E}"/>
                  </a:ext>
                </a:extLst>
              </p:cNvPr>
              <p:cNvPicPr preferRelativeResize="0"/>
              <p:nvPr/>
            </p:nvPicPr>
            <p:blipFill rotWithShape="1">
              <a:blip r:embed="rId8">
                <a:alphaModFix/>
              </a:blip>
              <a:srcRect l="67783" b="7192"/>
              <a:stretch/>
            </p:blipFill>
            <p:spPr>
              <a:xfrm>
                <a:off x="8489092" y="1839560"/>
                <a:ext cx="3013384" cy="46272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Google Shape;229;p24">
                <a:extLst>
                  <a:ext uri="{FF2B5EF4-FFF2-40B4-BE49-F238E27FC236}">
                    <a16:creationId xmlns:a16="http://schemas.microsoft.com/office/drawing/2014/main" id="{0E1FB416-C3A4-3A4F-90EF-56C803C6EB8C}"/>
                  </a:ext>
                </a:extLst>
              </p:cNvPr>
              <p:cNvSpPr/>
              <p:nvPr/>
            </p:nvSpPr>
            <p:spPr>
              <a:xfrm>
                <a:off x="9034562" y="2921967"/>
                <a:ext cx="599100" cy="2203400"/>
              </a:xfrm>
              <a:custGeom>
                <a:avLst/>
                <a:gdLst/>
                <a:ahLst/>
                <a:cxnLst/>
                <a:rect l="l" t="t" r="r" b="b"/>
                <a:pathLst>
                  <a:path w="17973" h="66102" extrusionOk="0">
                    <a:moveTo>
                      <a:pt x="0" y="66102"/>
                    </a:moveTo>
                    <a:cubicBezTo>
                      <a:pt x="115" y="64439"/>
                      <a:pt x="301" y="60343"/>
                      <a:pt x="688" y="56123"/>
                    </a:cubicBezTo>
                    <a:cubicBezTo>
                      <a:pt x="1075" y="51903"/>
                      <a:pt x="1763" y="46492"/>
                      <a:pt x="2321" y="40784"/>
                    </a:cubicBezTo>
                    <a:cubicBezTo>
                      <a:pt x="2880" y="35076"/>
                      <a:pt x="2836" y="27435"/>
                      <a:pt x="4039" y="21877"/>
                    </a:cubicBezTo>
                    <a:cubicBezTo>
                      <a:pt x="5242" y="16320"/>
                      <a:pt x="7905" y="10742"/>
                      <a:pt x="9540" y="7439"/>
                    </a:cubicBezTo>
                    <a:cubicBezTo>
                      <a:pt x="11175" y="4137"/>
                      <a:pt x="12443" y="3302"/>
                      <a:pt x="13848" y="2062"/>
                    </a:cubicBezTo>
                    <a:cubicBezTo>
                      <a:pt x="15254" y="822"/>
                      <a:pt x="17286" y="344"/>
                      <a:pt x="17973" y="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AA5AC1B5-8669-7547-9FAC-1771F87A4008}"/>
                </a:ext>
              </a:extLst>
            </p:cNvPr>
            <p:cNvSpPr txBox="1"/>
            <p:nvPr/>
          </p:nvSpPr>
          <p:spPr>
            <a:xfrm>
              <a:off x="844222" y="3182922"/>
              <a:ext cx="870862" cy="4770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aseline="30000" dirty="0" smtClean="0"/>
                <a:t>104</a:t>
              </a:r>
              <a:r>
                <a:rPr lang="en-US" dirty="0" smtClean="0"/>
                <a:t>Te</a:t>
              </a:r>
              <a:endParaRPr lang="en-US" dirty="0"/>
            </a:p>
          </p:txBody>
        </p:sp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9019EAA3-B35A-E84A-9B0F-D7CB2C6AA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0448" y="3013931"/>
              <a:ext cx="472412" cy="2612163"/>
            </a:xfrm>
            <a:prstGeom prst="rect">
              <a:avLst/>
            </a:prstGeom>
          </p:spPr>
        </p:pic>
      </p:grpSp>
      <p:pic>
        <p:nvPicPr>
          <p:cNvPr id="32" name="Image 31">
            <a:extLst>
              <a:ext uri="{FF2B5EF4-FFF2-40B4-BE49-F238E27FC236}">
                <a16:creationId xmlns:a16="http://schemas.microsoft.com/office/drawing/2014/main" id="{932AFA8A-F181-E74A-A4BB-59D19CEB78F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9906" y="3230855"/>
            <a:ext cx="3879657" cy="3350612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7C1C4A77-7719-4346-86D5-1A787D4D58CF}"/>
              </a:ext>
            </a:extLst>
          </p:cNvPr>
          <p:cNvSpPr txBox="1"/>
          <p:nvPr/>
        </p:nvSpPr>
        <p:spPr>
          <a:xfrm>
            <a:off x="7231344" y="3971839"/>
            <a:ext cx="4960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        	104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Te	</a:t>
            </a: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108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Xe	</a:t>
            </a: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212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       </a:t>
            </a: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224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Ra 	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</a:t>
            </a:r>
            <a:r>
              <a:rPr kumimoji="0" lang="en-US" sz="2000" b="0" i="0" u="none" strike="noStrike" kern="0" cap="none" spc="0" normalizeH="0" baseline="-2500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exp</a:t>
            </a:r>
            <a:r>
              <a:rPr kumimoji="0" lang="en-US" sz="2000" b="0" i="0" u="none" strike="noStrike" kern="0" cap="none" spc="0" normalizeH="0" baseline="-25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	&lt;18ns	58 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</a:rPr>
              <a:t>m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 0.3 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</a:rPr>
              <a:t>m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	 3.6 d</a:t>
            </a:r>
            <a:endParaRPr kumimoji="0" lang="en-US" sz="2000" b="0" i="0" u="none" strike="noStrike" kern="0" cap="none" spc="0" normalizeH="0" baseline="-2500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</a:t>
            </a:r>
            <a:r>
              <a:rPr kumimoji="0" lang="en-US" sz="2000" b="0" i="0" u="none" strike="noStrike" kern="0" cap="none" spc="0" normalizeH="0" baseline="-2500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theo</a:t>
            </a:r>
            <a:r>
              <a:rPr kumimoji="0" lang="en-US" sz="2000" b="0" i="0" u="none" strike="noStrike" kern="0" cap="none" spc="0" normalizeH="0" baseline="-25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	197ns	50 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</a:rPr>
              <a:t>m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 0.6 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</a:rPr>
              <a:t>m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 9.5 d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F437201-54D4-F241-9325-5F333E261A8B}"/>
              </a:ext>
            </a:extLst>
          </p:cNvPr>
          <p:cNvSpPr/>
          <p:nvPr/>
        </p:nvSpPr>
        <p:spPr>
          <a:xfrm>
            <a:off x="7306047" y="5233597"/>
            <a:ext cx="5159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sz="1600" b="1" dirty="0" smtClean="0">
                <a:solidFill>
                  <a:prstClr val="black"/>
                </a:solidFill>
                <a:latin typeface="Calibri Light" panose="020F0302020204030204"/>
              </a:rPr>
              <a:t>F. Mercier et al., </a:t>
            </a:r>
            <a:r>
              <a:rPr lang="en-US" sz="1600" b="1" dirty="0" smtClean="0">
                <a:solidFill>
                  <a:prstClr val="black"/>
                </a:solidFill>
                <a:latin typeface="Calibri Light" panose="020F0302020204030204"/>
                <a:hlinkClick r:id="rId11"/>
              </a:rPr>
              <a:t>Phys. Rev. C 102, 011301(R) (2020)</a:t>
            </a:r>
            <a:endParaRPr lang="en-US" sz="1600" b="1" dirty="0" smtClean="0">
              <a:solidFill>
                <a:prstClr val="black"/>
              </a:solidFill>
              <a:latin typeface="Calibri Light" panose="020F0302020204030204"/>
            </a:endParaRPr>
          </a:p>
          <a:p>
            <a:pPr defTabSz="914400"/>
            <a:r>
              <a:rPr lang="en-US" sz="1600" b="1" dirty="0" smtClean="0">
                <a:solidFill>
                  <a:prstClr val="black"/>
                </a:solidFill>
                <a:latin typeface="Calibri Light" panose="020F0302020204030204"/>
              </a:rPr>
              <a:t>	          </a:t>
            </a:r>
            <a:r>
              <a:rPr lang="en-US" sz="1600" b="1" dirty="0" smtClean="0">
                <a:solidFill>
                  <a:prstClr val="black"/>
                </a:solidFill>
                <a:latin typeface="Calibri Light" panose="020F0302020204030204"/>
                <a:hlinkClick r:id="rId12"/>
              </a:rPr>
              <a:t>Phys. Rev. Lett. 127, 012501 (2021)</a:t>
            </a:r>
            <a:endParaRPr lang="en-US" sz="1600" b="1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A5AC1B5-8669-7547-9FAC-1771F87A4008}"/>
              </a:ext>
            </a:extLst>
          </p:cNvPr>
          <p:cNvSpPr txBox="1"/>
          <p:nvPr/>
        </p:nvSpPr>
        <p:spPr>
          <a:xfrm>
            <a:off x="5530606" y="3726490"/>
            <a:ext cx="870862" cy="4770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aseline="30000" dirty="0" smtClean="0"/>
              <a:t>108</a:t>
            </a:r>
            <a:r>
              <a:rPr lang="en-US" dirty="0" smtClean="0"/>
              <a:t>Xe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95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20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31708" y="1733911"/>
            <a:ext cx="11344109" cy="114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Collaboration (updated January 2022): M. Assié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1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D. Beaumel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1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B. Blank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2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Y. Blumenfeld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1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T. Chaminade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E. Clément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3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T. Dickel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4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A. Drouart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J.-P. Ebran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6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J. Giovinazzo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2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</a:t>
            </a:r>
            <a:r>
              <a:rPr lang="en-US" sz="1600" u="sng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E. Khan</a:t>
            </a:r>
            <a:r>
              <a:rPr lang="en-US" sz="1600" u="sng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1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M. Kowalska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7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A. Lemasson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3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I. Moore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8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E. Rey-Herme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T. Roger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3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B. Sulignano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</a:t>
            </a:r>
            <a:r>
              <a:rPr lang="en-US" sz="1600" u="sng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Ch. Theisen</a:t>
            </a:r>
            <a:r>
              <a:rPr lang="en-US" sz="1600" u="sng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D. Thisse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L. Thulliez</a:t>
            </a:r>
            <a:r>
              <a:rPr lang="en-US" sz="1600" baseline="30000" dirty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M. Vandebrouck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H. Wilsenach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9</a:t>
            </a:r>
            <a:r>
              <a:rPr lang="en-US" sz="16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, M. Zielinska</a:t>
            </a:r>
            <a:r>
              <a:rPr lang="en-US" sz="1600" baseline="30000" dirty="0" smtClean="0">
                <a:latin typeface="Verdana" panose="020B0604030504040204" pitchFamily="34" charset="0"/>
                <a:ea typeface="Times New Roman" panose="02020603050405020304" pitchFamily="18" charset="0"/>
                <a:cs typeface="CMR10"/>
              </a:rPr>
              <a:t>5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57" y="3019927"/>
            <a:ext cx="1552590" cy="117015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833" y="3194170"/>
            <a:ext cx="2961091" cy="89947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311" y="3309001"/>
            <a:ext cx="2849880" cy="63454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787" y="4431310"/>
            <a:ext cx="2680631" cy="68777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868" y="4290139"/>
            <a:ext cx="1975658" cy="88888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854" y="4242469"/>
            <a:ext cx="1858518" cy="103251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67" y="5930105"/>
            <a:ext cx="3074670" cy="727259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480" y="5574794"/>
            <a:ext cx="2539412" cy="108257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435" y="5814136"/>
            <a:ext cx="2028659" cy="733698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1649787" y="308830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1</a:t>
            </a:r>
            <a:endParaRPr lang="en-US" sz="1800" dirty="0"/>
          </a:p>
        </p:txBody>
      </p:sp>
      <p:sp>
        <p:nvSpPr>
          <p:cNvPr id="18" name="ZoneTexte 17"/>
          <p:cNvSpPr txBox="1"/>
          <p:nvPr/>
        </p:nvSpPr>
        <p:spPr>
          <a:xfrm>
            <a:off x="3814990" y="3061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2</a:t>
            </a:r>
            <a:endParaRPr lang="en-US" sz="1800" dirty="0"/>
          </a:p>
        </p:txBody>
      </p:sp>
      <p:sp>
        <p:nvSpPr>
          <p:cNvPr id="19" name="ZoneTexte 18"/>
          <p:cNvSpPr txBox="1"/>
          <p:nvPr/>
        </p:nvSpPr>
        <p:spPr>
          <a:xfrm>
            <a:off x="7174624" y="3061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3</a:t>
            </a:r>
            <a:endParaRPr lang="en-US" sz="1800" dirty="0"/>
          </a:p>
        </p:txBody>
      </p:sp>
      <p:sp>
        <p:nvSpPr>
          <p:cNvPr id="20" name="ZoneTexte 19"/>
          <p:cNvSpPr txBox="1"/>
          <p:nvPr/>
        </p:nvSpPr>
        <p:spPr>
          <a:xfrm>
            <a:off x="1597768" y="42123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4</a:t>
            </a:r>
            <a:endParaRPr lang="en-US" sz="1800" dirty="0"/>
          </a:p>
        </p:txBody>
      </p:sp>
      <p:sp>
        <p:nvSpPr>
          <p:cNvPr id="21" name="ZoneTexte 20"/>
          <p:cNvSpPr txBox="1"/>
          <p:nvPr/>
        </p:nvSpPr>
        <p:spPr>
          <a:xfrm>
            <a:off x="4711811" y="41900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5</a:t>
            </a:r>
            <a:endParaRPr lang="en-US" sz="1800" dirty="0"/>
          </a:p>
        </p:txBody>
      </p:sp>
      <p:sp>
        <p:nvSpPr>
          <p:cNvPr id="22" name="ZoneTexte 21"/>
          <p:cNvSpPr txBox="1"/>
          <p:nvPr/>
        </p:nvSpPr>
        <p:spPr>
          <a:xfrm>
            <a:off x="7825854" y="41777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6</a:t>
            </a:r>
            <a:endParaRPr lang="en-US" sz="1800" dirty="0"/>
          </a:p>
        </p:txBody>
      </p:sp>
      <p:sp>
        <p:nvSpPr>
          <p:cNvPr id="23" name="ZoneTexte 22"/>
          <p:cNvSpPr txBox="1"/>
          <p:nvPr/>
        </p:nvSpPr>
        <p:spPr>
          <a:xfrm>
            <a:off x="1597391" y="58141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7</a:t>
            </a:r>
            <a:endParaRPr lang="en-US" sz="1800" dirty="0"/>
          </a:p>
        </p:txBody>
      </p:sp>
      <p:sp>
        <p:nvSpPr>
          <p:cNvPr id="24" name="ZoneTexte 23"/>
          <p:cNvSpPr txBox="1"/>
          <p:nvPr/>
        </p:nvSpPr>
        <p:spPr>
          <a:xfrm>
            <a:off x="4703853" y="58116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8</a:t>
            </a:r>
            <a:endParaRPr lang="en-US" sz="1800" dirty="0"/>
          </a:p>
        </p:txBody>
      </p:sp>
      <p:sp>
        <p:nvSpPr>
          <p:cNvPr id="25" name="ZoneTexte 24"/>
          <p:cNvSpPr txBox="1"/>
          <p:nvPr/>
        </p:nvSpPr>
        <p:spPr>
          <a:xfrm>
            <a:off x="7853749" y="574543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9</a:t>
            </a:r>
            <a:endParaRPr lang="en-US" sz="1800" dirty="0"/>
          </a:p>
        </p:txBody>
      </p:sp>
      <p:sp>
        <p:nvSpPr>
          <p:cNvPr id="26" name="ZoneTexte 25"/>
          <p:cNvSpPr txBox="1"/>
          <p:nvPr/>
        </p:nvSpPr>
        <p:spPr>
          <a:xfrm>
            <a:off x="361286" y="849064"/>
            <a:ext cx="49707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INTC proposal submitted September 28</a:t>
            </a:r>
            <a:r>
              <a:rPr lang="en-US" sz="20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2021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INTC meeting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ovember 9-10</a:t>
            </a:r>
            <a:r>
              <a:rPr lang="en-US" sz="20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2021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04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MUSETT / MUST II 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21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33679" y="774842"/>
            <a:ext cx="42974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10x10 cm</a:t>
            </a:r>
            <a:r>
              <a:rPr lang="en-US" sz="1800" baseline="30000" dirty="0"/>
              <a:t>2</a:t>
            </a:r>
            <a:r>
              <a:rPr lang="en-US" sz="1800" dirty="0"/>
              <a:t> DSSDs 128+128 strips, 300µm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Versatile </a:t>
            </a:r>
            <a:r>
              <a:rPr lang="en-US" sz="1800" dirty="0" smtClean="0"/>
              <a:t>geometry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Electronics and DAQ by GANIL and </a:t>
            </a:r>
            <a:r>
              <a:rPr lang="en-US" sz="1800" dirty="0" err="1" smtClean="0"/>
              <a:t>IJCLab</a:t>
            </a:r>
            <a:endParaRPr lang="en-US" sz="18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46" y="1520214"/>
            <a:ext cx="2079920" cy="216086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044" y="1349006"/>
            <a:ext cx="3696020" cy="2503280"/>
          </a:xfrm>
          <a:prstGeom prst="rect">
            <a:avLst/>
          </a:prstGeom>
        </p:spPr>
      </p:pic>
      <p:pic>
        <p:nvPicPr>
          <p:cNvPr id="9" name="Picture 3" descr="C:\theisen\20 ans irfu\photos irfu\Musett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508" y="4166648"/>
            <a:ext cx="3510108" cy="23400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theisen\MUSETT\Photos\2009_08_20\Musett_20_aout_043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17026" r="5351"/>
          <a:stretch>
            <a:fillRect/>
          </a:stretch>
        </p:blipFill>
        <p:spPr bwMode="auto">
          <a:xfrm>
            <a:off x="871846" y="1698172"/>
            <a:ext cx="2701920" cy="2320527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1" name="ZoneTexte 10"/>
          <p:cNvSpPr txBox="1"/>
          <p:nvPr/>
        </p:nvSpPr>
        <p:spPr>
          <a:xfrm>
            <a:off x="5626597" y="4274212"/>
            <a:ext cx="433221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Modified MUSETT array</a:t>
            </a:r>
          </a:p>
          <a:p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smtClean="0"/>
              <a:t>New geometry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smtClean="0"/>
              <a:t>Setup </a:t>
            </a:r>
            <a:r>
              <a:rPr lang="en-US" sz="1800" dirty="0"/>
              <a:t>in LA1 line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smtClean="0"/>
              <a:t>Reaction </a:t>
            </a:r>
            <a:r>
              <a:rPr lang="en-US" sz="1800" dirty="0"/>
              <a:t>chamber + pumps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smtClean="0"/>
              <a:t>1 </a:t>
            </a:r>
            <a:r>
              <a:rPr lang="en-US" sz="1800" dirty="0"/>
              <a:t>electronics rack (VXI, NIM, Caen HT+BT)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err="1" smtClean="0"/>
              <a:t>Cryo</a:t>
            </a:r>
            <a:r>
              <a:rPr lang="en-US" sz="1800" dirty="0" smtClean="0"/>
              <a:t>-cooler</a:t>
            </a:r>
            <a:endParaRPr lang="en-US" sz="1800" dirty="0"/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sz="1800" dirty="0" smtClean="0"/>
              <a:t>GANIL </a:t>
            </a:r>
            <a:r>
              <a:rPr lang="en-US" sz="1800" dirty="0"/>
              <a:t>standalone DAQ</a:t>
            </a:r>
          </a:p>
        </p:txBody>
      </p:sp>
    </p:spTree>
    <p:extLst>
      <p:ext uri="{BB962C8B-B14F-4D97-AF65-F5344CB8AC3E}">
        <p14:creationId xmlns:p14="http://schemas.microsoft.com/office/powerpoint/2010/main" val="122774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Geant</a:t>
            </a:r>
            <a:r>
              <a:rPr lang="en-US" dirty="0" smtClean="0"/>
              <a:t> 4 simulations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22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>
          <a:xfrm>
            <a:off x="840460" y="823807"/>
            <a:ext cx="10565835" cy="5913119"/>
          </a:xfrm>
        </p:spPr>
        <p:txBody>
          <a:bodyPr/>
          <a:lstStyle/>
          <a:p>
            <a:r>
              <a:rPr lang="en-US" dirty="0" smtClean="0"/>
              <a:t>Implementation by Damien </a:t>
            </a:r>
            <a:r>
              <a:rPr lang="en-US" dirty="0" err="1" smtClean="0"/>
              <a:t>Thisse</a:t>
            </a:r>
            <a:r>
              <a:rPr lang="en-US" dirty="0" smtClean="0"/>
              <a:t> (Post-doc LENA)</a:t>
            </a:r>
          </a:p>
          <a:p>
            <a:r>
              <a:rPr lang="en-US" dirty="0" smtClean="0"/>
              <a:t>Similar approach by Heinrich Wilsenach (Justus-Liebig University </a:t>
            </a:r>
            <a:r>
              <a:rPr lang="en-US" dirty="0" err="1" smtClean="0"/>
              <a:t>Gießen</a:t>
            </a:r>
            <a:r>
              <a:rPr lang="en-US" dirty="0" smtClean="0"/>
              <a:t>); on-going discussions.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Some complications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Geant4 transport of heavy ions at low energy (&lt; 100 </a:t>
            </a:r>
            <a:r>
              <a:rPr lang="en-US" dirty="0" err="1" smtClean="0"/>
              <a:t>keV</a:t>
            </a:r>
            <a:r>
              <a:rPr lang="en-US" dirty="0" smtClean="0"/>
              <a:t>) is inaccurate (too much back scattering, wrong ranges,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Chain of 6 decays up to stable </a:t>
            </a:r>
            <a:r>
              <a:rPr lang="en-US" baseline="30000" dirty="0" smtClean="0"/>
              <a:t>208</a:t>
            </a:r>
            <a:r>
              <a:rPr lang="en-US" dirty="0" smtClean="0"/>
              <a:t>Pb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Alpha-decay energy is large enough to eject some nuclei from the foil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Important effect of alpha particles energy loss in the catcher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4" r="19260"/>
          <a:stretch/>
        </p:blipFill>
        <p:spPr>
          <a:xfrm>
            <a:off x="1747519" y="1823327"/>
            <a:ext cx="3271520" cy="253506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1" r="21972"/>
          <a:stretch/>
        </p:blipFill>
        <p:spPr>
          <a:xfrm>
            <a:off x="6715759" y="1818064"/>
            <a:ext cx="3261361" cy="254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9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the catcher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23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1"/>
          <a:stretch/>
        </p:blipFill>
        <p:spPr>
          <a:xfrm>
            <a:off x="76200" y="753828"/>
            <a:ext cx="9406666" cy="5904713"/>
          </a:xfrm>
          <a:prstGeom prst="rect">
            <a:avLst/>
          </a:prstGeom>
        </p:spPr>
      </p:pic>
      <p:grpSp>
        <p:nvGrpSpPr>
          <p:cNvPr id="43" name="Groupe 42"/>
          <p:cNvGrpSpPr/>
          <p:nvPr/>
        </p:nvGrpSpPr>
        <p:grpSpPr>
          <a:xfrm>
            <a:off x="745086" y="1018633"/>
            <a:ext cx="7048949" cy="3881827"/>
            <a:chOff x="1403549" y="1028158"/>
            <a:chExt cx="7048949" cy="3881827"/>
          </a:xfrm>
        </p:grpSpPr>
        <p:sp>
          <p:nvSpPr>
            <p:cNvPr id="8" name="ZoneTexte 7"/>
            <p:cNvSpPr txBox="1"/>
            <p:nvPr/>
          </p:nvSpPr>
          <p:spPr>
            <a:xfrm>
              <a:off x="1403549" y="1089889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aseline="30000" dirty="0" smtClean="0"/>
                <a:t>224</a:t>
              </a:r>
              <a:r>
                <a:rPr lang="en-US" sz="1600" dirty="0" smtClean="0"/>
                <a:t>Ra</a:t>
              </a:r>
              <a:endParaRPr lang="en-US" sz="1600" dirty="0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3689974" y="1261408"/>
              <a:ext cx="6110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aseline="30000" dirty="0" smtClean="0"/>
                <a:t>220</a:t>
              </a:r>
              <a:r>
                <a:rPr lang="en-US" sz="1600" dirty="0" smtClean="0"/>
                <a:t>Rn</a:t>
              </a:r>
              <a:endParaRPr lang="en-US" sz="1600" dirty="0"/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4657235" y="1259166"/>
              <a:ext cx="6021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aseline="30000" dirty="0" smtClean="0"/>
                <a:t>216</a:t>
              </a:r>
              <a:r>
                <a:rPr lang="en-US" sz="1600" dirty="0" smtClean="0"/>
                <a:t>Po</a:t>
              </a:r>
              <a:endParaRPr lang="en-US" sz="1600" dirty="0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2758706" y="1028158"/>
              <a:ext cx="5501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aseline="30000" dirty="0" smtClean="0"/>
                <a:t>212</a:t>
              </a:r>
              <a:r>
                <a:rPr lang="en-US" sz="1600" dirty="0" smtClean="0"/>
                <a:t>Bi</a:t>
              </a:r>
              <a:endParaRPr lang="en-US" sz="1600" dirty="0"/>
            </a:p>
          </p:txBody>
        </p:sp>
        <p:cxnSp>
          <p:nvCxnSpPr>
            <p:cNvPr id="12" name="Connecteur droit avec flèche 11"/>
            <p:cNvCxnSpPr/>
            <p:nvPr/>
          </p:nvCxnSpPr>
          <p:spPr>
            <a:xfrm>
              <a:off x="3125973" y="1312939"/>
              <a:ext cx="68077" cy="11550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>
              <a:off x="1736213" y="1383282"/>
              <a:ext cx="200522" cy="32486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ZoneTexte 13"/>
            <p:cNvSpPr txBox="1"/>
            <p:nvPr/>
          </p:nvSpPr>
          <p:spPr>
            <a:xfrm>
              <a:off x="7850345" y="1259166"/>
              <a:ext cx="6021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600" baseline="30000" dirty="0" smtClean="0"/>
                <a:t>212</a:t>
              </a:r>
              <a:r>
                <a:rPr lang="en-US" sz="1600" dirty="0" smtClean="0"/>
                <a:t>Po</a:t>
              </a:r>
              <a:endParaRPr lang="en-US" sz="1600" dirty="0"/>
            </a:p>
          </p:txBody>
        </p:sp>
        <p:cxnSp>
          <p:nvCxnSpPr>
            <p:cNvPr id="23" name="Connecteur droit avec flèche 22"/>
            <p:cNvCxnSpPr/>
            <p:nvPr/>
          </p:nvCxnSpPr>
          <p:spPr>
            <a:xfrm flipH="1">
              <a:off x="2666858" y="1312939"/>
              <a:ext cx="269202" cy="71906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avec flèche 26"/>
            <p:cNvCxnSpPr>
              <a:stCxn id="8" idx="3"/>
            </p:cNvCxnSpPr>
            <p:nvPr/>
          </p:nvCxnSpPr>
          <p:spPr>
            <a:xfrm>
              <a:off x="2004996" y="1259166"/>
              <a:ext cx="389788" cy="10754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29"/>
            <p:cNvSpPr txBox="1"/>
            <p:nvPr/>
          </p:nvSpPr>
          <p:spPr>
            <a:xfrm>
              <a:off x="4897231" y="1562386"/>
              <a:ext cx="320600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dirty="0" smtClean="0"/>
                <a:t>C catcher ~ 220 nm</a:t>
              </a:r>
            </a:p>
            <a:p>
              <a:pPr algn="l"/>
              <a:r>
                <a:rPr lang="en-US" sz="1800" dirty="0" smtClean="0"/>
                <a:t>Detector with perfect resolution</a:t>
              </a:r>
              <a:endParaRPr lang="en-US" sz="1800" dirty="0"/>
            </a:p>
          </p:txBody>
        </p:sp>
        <p:sp>
          <p:nvSpPr>
            <p:cNvPr id="31" name="ZoneTexte 30"/>
            <p:cNvSpPr txBox="1"/>
            <p:nvPr/>
          </p:nvSpPr>
          <p:spPr>
            <a:xfrm>
              <a:off x="5074913" y="4263654"/>
              <a:ext cx="320600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dirty="0" smtClean="0"/>
                <a:t>Si3N4 catcher ~ 30 nm</a:t>
              </a:r>
            </a:p>
            <a:p>
              <a:r>
                <a:rPr lang="en-US" sz="1800" dirty="0" smtClean="0"/>
                <a:t>Detector with perfect resolution</a:t>
              </a:r>
              <a:endParaRPr lang="en-US" sz="1800" dirty="0"/>
            </a:p>
          </p:txBody>
        </p:sp>
      </p:grpSp>
      <p:grpSp>
        <p:nvGrpSpPr>
          <p:cNvPr id="32" name="Groupe 31"/>
          <p:cNvGrpSpPr>
            <a:grpSpLocks noChangeAspect="1"/>
          </p:cNvGrpSpPr>
          <p:nvPr/>
        </p:nvGrpSpPr>
        <p:grpSpPr>
          <a:xfrm>
            <a:off x="8883243" y="1650939"/>
            <a:ext cx="3324384" cy="3726575"/>
            <a:chOff x="3454850" y="920053"/>
            <a:chExt cx="4618532" cy="5177291"/>
          </a:xfrm>
        </p:grpSpPr>
        <p:cxnSp>
          <p:nvCxnSpPr>
            <p:cNvPr id="33" name="Connecteur droit 32"/>
            <p:cNvCxnSpPr/>
            <p:nvPr/>
          </p:nvCxnSpPr>
          <p:spPr>
            <a:xfrm>
              <a:off x="4043970" y="1661298"/>
              <a:ext cx="0" cy="31907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>
              <a:off x="4161794" y="1533667"/>
              <a:ext cx="294559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>
              <a:off x="7578690" y="2044190"/>
              <a:ext cx="0" cy="31907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>
              <a:off x="4515266" y="5365936"/>
              <a:ext cx="294559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/>
            <p:cNvCxnSpPr/>
            <p:nvPr/>
          </p:nvCxnSpPr>
          <p:spPr>
            <a:xfrm flipV="1">
              <a:off x="3454850" y="3448131"/>
              <a:ext cx="2356480" cy="255261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>
              <a:off x="5634593" y="3256684"/>
              <a:ext cx="353472" cy="395953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ZoneTexte 38"/>
            <p:cNvSpPr txBox="1"/>
            <p:nvPr/>
          </p:nvSpPr>
          <p:spPr>
            <a:xfrm>
              <a:off x="7591896" y="2784803"/>
              <a:ext cx="481486" cy="66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US" dirty="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5501603" y="920053"/>
              <a:ext cx="302564" cy="67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5665597" y="5434578"/>
              <a:ext cx="481486" cy="66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3587020" y="2983603"/>
              <a:ext cx="481486" cy="66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sp>
        <p:nvSpPr>
          <p:cNvPr id="44" name="ZoneTexte 43"/>
          <p:cNvSpPr txBox="1"/>
          <p:nvPr/>
        </p:nvSpPr>
        <p:spPr>
          <a:xfrm>
            <a:off x="8883243" y="5926701"/>
            <a:ext cx="3173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No detector resolution included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5395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the catcher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24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32" name="Groupe 31"/>
          <p:cNvGrpSpPr>
            <a:grpSpLocks noChangeAspect="1"/>
          </p:cNvGrpSpPr>
          <p:nvPr/>
        </p:nvGrpSpPr>
        <p:grpSpPr>
          <a:xfrm>
            <a:off x="8883243" y="1650939"/>
            <a:ext cx="3324384" cy="3726575"/>
            <a:chOff x="3454850" y="920053"/>
            <a:chExt cx="4618532" cy="5177291"/>
          </a:xfrm>
        </p:grpSpPr>
        <p:cxnSp>
          <p:nvCxnSpPr>
            <p:cNvPr id="33" name="Connecteur droit 32"/>
            <p:cNvCxnSpPr/>
            <p:nvPr/>
          </p:nvCxnSpPr>
          <p:spPr>
            <a:xfrm>
              <a:off x="4043970" y="1661298"/>
              <a:ext cx="0" cy="31907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>
              <a:off x="4161794" y="1533667"/>
              <a:ext cx="294559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>
              <a:off x="7578690" y="2044190"/>
              <a:ext cx="0" cy="31907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>
              <a:off x="4515266" y="5365936"/>
              <a:ext cx="294559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/>
            <p:cNvCxnSpPr/>
            <p:nvPr/>
          </p:nvCxnSpPr>
          <p:spPr>
            <a:xfrm flipV="1">
              <a:off x="3454850" y="3448131"/>
              <a:ext cx="2356480" cy="255261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>
              <a:off x="5634593" y="3256684"/>
              <a:ext cx="353472" cy="395953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ZoneTexte 38"/>
            <p:cNvSpPr txBox="1"/>
            <p:nvPr/>
          </p:nvSpPr>
          <p:spPr>
            <a:xfrm>
              <a:off x="7591896" y="2784803"/>
              <a:ext cx="481486" cy="66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US" dirty="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5501603" y="920053"/>
              <a:ext cx="302564" cy="67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5665597" y="5434578"/>
              <a:ext cx="481486" cy="66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3587020" y="2983603"/>
              <a:ext cx="481486" cy="662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81" y="1510816"/>
            <a:ext cx="8606275" cy="449628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957562" y="965200"/>
            <a:ext cx="2898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C catcher 220 nm, detector 4</a:t>
            </a:r>
            <a:endParaRPr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7915275" y="1428750"/>
            <a:ext cx="907612" cy="466725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160231" y="1459532"/>
            <a:ext cx="907612" cy="466725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orme libre 14"/>
          <p:cNvSpPr/>
          <p:nvPr/>
        </p:nvSpPr>
        <p:spPr>
          <a:xfrm>
            <a:off x="8829675" y="4589644"/>
            <a:ext cx="3229225" cy="1544456"/>
          </a:xfrm>
          <a:custGeom>
            <a:avLst/>
            <a:gdLst>
              <a:gd name="connsiteX0" fmla="*/ 0 w 3229225"/>
              <a:gd name="connsiteY0" fmla="*/ 1373006 h 1544456"/>
              <a:gd name="connsiteX1" fmla="*/ 57150 w 3229225"/>
              <a:gd name="connsiteY1" fmla="*/ 1392056 h 1544456"/>
              <a:gd name="connsiteX2" fmla="*/ 133350 w 3229225"/>
              <a:gd name="connsiteY2" fmla="*/ 1401581 h 1544456"/>
              <a:gd name="connsiteX3" fmla="*/ 161925 w 3229225"/>
              <a:gd name="connsiteY3" fmla="*/ 1420631 h 1544456"/>
              <a:gd name="connsiteX4" fmla="*/ 257175 w 3229225"/>
              <a:gd name="connsiteY4" fmla="*/ 1449206 h 1544456"/>
              <a:gd name="connsiteX5" fmla="*/ 333375 w 3229225"/>
              <a:gd name="connsiteY5" fmla="*/ 1477781 h 1544456"/>
              <a:gd name="connsiteX6" fmla="*/ 371475 w 3229225"/>
              <a:gd name="connsiteY6" fmla="*/ 1496831 h 1544456"/>
              <a:gd name="connsiteX7" fmla="*/ 457200 w 3229225"/>
              <a:gd name="connsiteY7" fmla="*/ 1506356 h 1544456"/>
              <a:gd name="connsiteX8" fmla="*/ 581025 w 3229225"/>
              <a:gd name="connsiteY8" fmla="*/ 1525406 h 1544456"/>
              <a:gd name="connsiteX9" fmla="*/ 609600 w 3229225"/>
              <a:gd name="connsiteY9" fmla="*/ 1534931 h 1544456"/>
              <a:gd name="connsiteX10" fmla="*/ 647700 w 3229225"/>
              <a:gd name="connsiteY10" fmla="*/ 1544456 h 1544456"/>
              <a:gd name="connsiteX11" fmla="*/ 1476375 w 3229225"/>
              <a:gd name="connsiteY11" fmla="*/ 1534931 h 1544456"/>
              <a:gd name="connsiteX12" fmla="*/ 1562100 w 3229225"/>
              <a:gd name="connsiteY12" fmla="*/ 1515881 h 1544456"/>
              <a:gd name="connsiteX13" fmla="*/ 1657350 w 3229225"/>
              <a:gd name="connsiteY13" fmla="*/ 1506356 h 1544456"/>
              <a:gd name="connsiteX14" fmla="*/ 1685925 w 3229225"/>
              <a:gd name="connsiteY14" fmla="*/ 1496831 h 1544456"/>
              <a:gd name="connsiteX15" fmla="*/ 1743075 w 3229225"/>
              <a:gd name="connsiteY15" fmla="*/ 1487306 h 1544456"/>
              <a:gd name="connsiteX16" fmla="*/ 1790700 w 3229225"/>
              <a:gd name="connsiteY16" fmla="*/ 1458731 h 1544456"/>
              <a:gd name="connsiteX17" fmla="*/ 1838325 w 3229225"/>
              <a:gd name="connsiteY17" fmla="*/ 1449206 h 1544456"/>
              <a:gd name="connsiteX18" fmla="*/ 1895475 w 3229225"/>
              <a:gd name="connsiteY18" fmla="*/ 1430156 h 1544456"/>
              <a:gd name="connsiteX19" fmla="*/ 1924050 w 3229225"/>
              <a:gd name="connsiteY19" fmla="*/ 1420631 h 1544456"/>
              <a:gd name="connsiteX20" fmla="*/ 1962150 w 3229225"/>
              <a:gd name="connsiteY20" fmla="*/ 1411106 h 1544456"/>
              <a:gd name="connsiteX21" fmla="*/ 2076450 w 3229225"/>
              <a:gd name="connsiteY21" fmla="*/ 1353956 h 1544456"/>
              <a:gd name="connsiteX22" fmla="*/ 2124075 w 3229225"/>
              <a:gd name="connsiteY22" fmla="*/ 1325381 h 1544456"/>
              <a:gd name="connsiteX23" fmla="*/ 2152650 w 3229225"/>
              <a:gd name="connsiteY23" fmla="*/ 1315856 h 1544456"/>
              <a:gd name="connsiteX24" fmla="*/ 2200275 w 3229225"/>
              <a:gd name="connsiteY24" fmla="*/ 1296806 h 1544456"/>
              <a:gd name="connsiteX25" fmla="*/ 2257425 w 3229225"/>
              <a:gd name="connsiteY25" fmla="*/ 1277756 h 1544456"/>
              <a:gd name="connsiteX26" fmla="*/ 2314575 w 3229225"/>
              <a:gd name="connsiteY26" fmla="*/ 1249181 h 1544456"/>
              <a:gd name="connsiteX27" fmla="*/ 2409825 w 3229225"/>
              <a:gd name="connsiteY27" fmla="*/ 1182506 h 1544456"/>
              <a:gd name="connsiteX28" fmla="*/ 2505075 w 3229225"/>
              <a:gd name="connsiteY28" fmla="*/ 1134881 h 1544456"/>
              <a:gd name="connsiteX29" fmla="*/ 2590800 w 3229225"/>
              <a:gd name="connsiteY29" fmla="*/ 1049156 h 1544456"/>
              <a:gd name="connsiteX30" fmla="*/ 2628900 w 3229225"/>
              <a:gd name="connsiteY30" fmla="*/ 1011056 h 1544456"/>
              <a:gd name="connsiteX31" fmla="*/ 2647950 w 3229225"/>
              <a:gd name="connsiteY31" fmla="*/ 982481 h 1544456"/>
              <a:gd name="connsiteX32" fmla="*/ 2686050 w 3229225"/>
              <a:gd name="connsiteY32" fmla="*/ 963431 h 1544456"/>
              <a:gd name="connsiteX33" fmla="*/ 2743200 w 3229225"/>
              <a:gd name="connsiteY33" fmla="*/ 906281 h 1544456"/>
              <a:gd name="connsiteX34" fmla="*/ 2781300 w 3229225"/>
              <a:gd name="connsiteY34" fmla="*/ 868181 h 1544456"/>
              <a:gd name="connsiteX35" fmla="*/ 2800350 w 3229225"/>
              <a:gd name="connsiteY35" fmla="*/ 839606 h 1544456"/>
              <a:gd name="connsiteX36" fmla="*/ 2857500 w 3229225"/>
              <a:gd name="connsiteY36" fmla="*/ 791981 h 1544456"/>
              <a:gd name="connsiteX37" fmla="*/ 2905125 w 3229225"/>
              <a:gd name="connsiteY37" fmla="*/ 734831 h 1544456"/>
              <a:gd name="connsiteX38" fmla="*/ 2914650 w 3229225"/>
              <a:gd name="connsiteY38" fmla="*/ 706256 h 1544456"/>
              <a:gd name="connsiteX39" fmla="*/ 2943225 w 3229225"/>
              <a:gd name="connsiteY39" fmla="*/ 677681 h 1544456"/>
              <a:gd name="connsiteX40" fmla="*/ 2962275 w 3229225"/>
              <a:gd name="connsiteY40" fmla="*/ 649106 h 1544456"/>
              <a:gd name="connsiteX41" fmla="*/ 2990850 w 3229225"/>
              <a:gd name="connsiteY41" fmla="*/ 582431 h 1544456"/>
              <a:gd name="connsiteX42" fmla="*/ 3028950 w 3229225"/>
              <a:gd name="connsiteY42" fmla="*/ 515756 h 1544456"/>
              <a:gd name="connsiteX43" fmla="*/ 3057525 w 3229225"/>
              <a:gd name="connsiteY43" fmla="*/ 487181 h 1544456"/>
              <a:gd name="connsiteX44" fmla="*/ 3086100 w 3229225"/>
              <a:gd name="connsiteY44" fmla="*/ 420506 h 1544456"/>
              <a:gd name="connsiteX45" fmla="*/ 3105150 w 3229225"/>
              <a:gd name="connsiteY45" fmla="*/ 391931 h 1544456"/>
              <a:gd name="connsiteX46" fmla="*/ 3124200 w 3229225"/>
              <a:gd name="connsiteY46" fmla="*/ 353831 h 1544456"/>
              <a:gd name="connsiteX47" fmla="*/ 3143250 w 3229225"/>
              <a:gd name="connsiteY47" fmla="*/ 325256 h 1544456"/>
              <a:gd name="connsiteX48" fmla="*/ 3171825 w 3229225"/>
              <a:gd name="connsiteY48" fmla="*/ 258581 h 1544456"/>
              <a:gd name="connsiteX49" fmla="*/ 3209925 w 3229225"/>
              <a:gd name="connsiteY49" fmla="*/ 191906 h 1544456"/>
              <a:gd name="connsiteX50" fmla="*/ 3228975 w 3229225"/>
              <a:gd name="connsiteY50" fmla="*/ 125231 h 1544456"/>
              <a:gd name="connsiteX51" fmla="*/ 3219450 w 3229225"/>
              <a:gd name="connsiteY51" fmla="*/ 49031 h 1544456"/>
              <a:gd name="connsiteX52" fmla="*/ 3028950 w 3229225"/>
              <a:gd name="connsiteY52" fmla="*/ 1406 h 154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229225" h="1544456">
                <a:moveTo>
                  <a:pt x="0" y="1373006"/>
                </a:moveTo>
                <a:cubicBezTo>
                  <a:pt x="19050" y="1379356"/>
                  <a:pt x="37515" y="1387849"/>
                  <a:pt x="57150" y="1392056"/>
                </a:cubicBezTo>
                <a:cubicBezTo>
                  <a:pt x="82179" y="1397419"/>
                  <a:pt x="108654" y="1394846"/>
                  <a:pt x="133350" y="1401581"/>
                </a:cubicBezTo>
                <a:cubicBezTo>
                  <a:pt x="144394" y="1404593"/>
                  <a:pt x="151403" y="1416122"/>
                  <a:pt x="161925" y="1420631"/>
                </a:cubicBezTo>
                <a:cubicBezTo>
                  <a:pt x="257633" y="1461649"/>
                  <a:pt x="129121" y="1385179"/>
                  <a:pt x="257175" y="1449206"/>
                </a:cubicBezTo>
                <a:cubicBezTo>
                  <a:pt x="363250" y="1502244"/>
                  <a:pt x="229625" y="1438875"/>
                  <a:pt x="333375" y="1477781"/>
                </a:cubicBezTo>
                <a:cubicBezTo>
                  <a:pt x="346670" y="1482767"/>
                  <a:pt x="357640" y="1493638"/>
                  <a:pt x="371475" y="1496831"/>
                </a:cubicBezTo>
                <a:cubicBezTo>
                  <a:pt x="399490" y="1503296"/>
                  <a:pt x="428625" y="1503181"/>
                  <a:pt x="457200" y="1506356"/>
                </a:cubicBezTo>
                <a:cubicBezTo>
                  <a:pt x="553163" y="1530347"/>
                  <a:pt x="416465" y="1497979"/>
                  <a:pt x="581025" y="1525406"/>
                </a:cubicBezTo>
                <a:cubicBezTo>
                  <a:pt x="590929" y="1527057"/>
                  <a:pt x="599946" y="1532173"/>
                  <a:pt x="609600" y="1534931"/>
                </a:cubicBezTo>
                <a:cubicBezTo>
                  <a:pt x="622187" y="1538527"/>
                  <a:pt x="635000" y="1541281"/>
                  <a:pt x="647700" y="1544456"/>
                </a:cubicBezTo>
                <a:lnTo>
                  <a:pt x="1476375" y="1534931"/>
                </a:lnTo>
                <a:cubicBezTo>
                  <a:pt x="1505633" y="1534017"/>
                  <a:pt x="1533186" y="1520446"/>
                  <a:pt x="1562100" y="1515881"/>
                </a:cubicBezTo>
                <a:cubicBezTo>
                  <a:pt x="1593618" y="1510904"/>
                  <a:pt x="1625600" y="1509531"/>
                  <a:pt x="1657350" y="1506356"/>
                </a:cubicBezTo>
                <a:cubicBezTo>
                  <a:pt x="1666875" y="1503181"/>
                  <a:pt x="1676124" y="1499009"/>
                  <a:pt x="1685925" y="1496831"/>
                </a:cubicBezTo>
                <a:cubicBezTo>
                  <a:pt x="1704778" y="1492641"/>
                  <a:pt x="1724925" y="1493906"/>
                  <a:pt x="1743075" y="1487306"/>
                </a:cubicBezTo>
                <a:cubicBezTo>
                  <a:pt x="1760474" y="1480979"/>
                  <a:pt x="1773511" y="1465607"/>
                  <a:pt x="1790700" y="1458731"/>
                </a:cubicBezTo>
                <a:cubicBezTo>
                  <a:pt x="1805731" y="1452718"/>
                  <a:pt x="1822706" y="1453466"/>
                  <a:pt x="1838325" y="1449206"/>
                </a:cubicBezTo>
                <a:cubicBezTo>
                  <a:pt x="1857698" y="1443922"/>
                  <a:pt x="1876425" y="1436506"/>
                  <a:pt x="1895475" y="1430156"/>
                </a:cubicBezTo>
                <a:cubicBezTo>
                  <a:pt x="1905000" y="1426981"/>
                  <a:pt x="1914310" y="1423066"/>
                  <a:pt x="1924050" y="1420631"/>
                </a:cubicBezTo>
                <a:lnTo>
                  <a:pt x="1962150" y="1411106"/>
                </a:lnTo>
                <a:cubicBezTo>
                  <a:pt x="2028481" y="1366885"/>
                  <a:pt x="1948202" y="1418080"/>
                  <a:pt x="2076450" y="1353956"/>
                </a:cubicBezTo>
                <a:cubicBezTo>
                  <a:pt x="2093009" y="1345677"/>
                  <a:pt x="2107516" y="1333660"/>
                  <a:pt x="2124075" y="1325381"/>
                </a:cubicBezTo>
                <a:cubicBezTo>
                  <a:pt x="2133055" y="1320891"/>
                  <a:pt x="2143249" y="1319381"/>
                  <a:pt x="2152650" y="1315856"/>
                </a:cubicBezTo>
                <a:cubicBezTo>
                  <a:pt x="2168659" y="1309853"/>
                  <a:pt x="2184207" y="1302649"/>
                  <a:pt x="2200275" y="1296806"/>
                </a:cubicBezTo>
                <a:cubicBezTo>
                  <a:pt x="2219146" y="1289944"/>
                  <a:pt x="2240717" y="1288895"/>
                  <a:pt x="2257425" y="1277756"/>
                </a:cubicBezTo>
                <a:cubicBezTo>
                  <a:pt x="2294354" y="1253137"/>
                  <a:pt x="2275140" y="1262326"/>
                  <a:pt x="2314575" y="1249181"/>
                </a:cubicBezTo>
                <a:cubicBezTo>
                  <a:pt x="2333822" y="1234746"/>
                  <a:pt x="2393073" y="1189207"/>
                  <a:pt x="2409825" y="1182506"/>
                </a:cubicBezTo>
                <a:cubicBezTo>
                  <a:pt x="2444626" y="1168585"/>
                  <a:pt x="2475286" y="1159254"/>
                  <a:pt x="2505075" y="1134881"/>
                </a:cubicBezTo>
                <a:lnTo>
                  <a:pt x="2590800" y="1049156"/>
                </a:lnTo>
                <a:cubicBezTo>
                  <a:pt x="2603500" y="1036456"/>
                  <a:pt x="2618937" y="1026000"/>
                  <a:pt x="2628900" y="1011056"/>
                </a:cubicBezTo>
                <a:cubicBezTo>
                  <a:pt x="2635250" y="1001531"/>
                  <a:pt x="2639156" y="989810"/>
                  <a:pt x="2647950" y="982481"/>
                </a:cubicBezTo>
                <a:cubicBezTo>
                  <a:pt x="2658858" y="973391"/>
                  <a:pt x="2674962" y="972301"/>
                  <a:pt x="2686050" y="963431"/>
                </a:cubicBezTo>
                <a:cubicBezTo>
                  <a:pt x="2707087" y="946601"/>
                  <a:pt x="2724150" y="925331"/>
                  <a:pt x="2743200" y="906281"/>
                </a:cubicBezTo>
                <a:cubicBezTo>
                  <a:pt x="2755900" y="893581"/>
                  <a:pt x="2771337" y="883125"/>
                  <a:pt x="2781300" y="868181"/>
                </a:cubicBezTo>
                <a:cubicBezTo>
                  <a:pt x="2787650" y="858656"/>
                  <a:pt x="2792255" y="847701"/>
                  <a:pt x="2800350" y="839606"/>
                </a:cubicBezTo>
                <a:cubicBezTo>
                  <a:pt x="2875275" y="764681"/>
                  <a:pt x="2779479" y="885606"/>
                  <a:pt x="2857500" y="791981"/>
                </a:cubicBezTo>
                <a:cubicBezTo>
                  <a:pt x="2923805" y="712415"/>
                  <a:pt x="2821643" y="818313"/>
                  <a:pt x="2905125" y="734831"/>
                </a:cubicBezTo>
                <a:cubicBezTo>
                  <a:pt x="2908300" y="725306"/>
                  <a:pt x="2909081" y="714610"/>
                  <a:pt x="2914650" y="706256"/>
                </a:cubicBezTo>
                <a:cubicBezTo>
                  <a:pt x="2922122" y="695048"/>
                  <a:pt x="2934601" y="688029"/>
                  <a:pt x="2943225" y="677681"/>
                </a:cubicBezTo>
                <a:cubicBezTo>
                  <a:pt x="2950554" y="668887"/>
                  <a:pt x="2955925" y="658631"/>
                  <a:pt x="2962275" y="649106"/>
                </a:cubicBezTo>
                <a:cubicBezTo>
                  <a:pt x="2977920" y="586528"/>
                  <a:pt x="2961615" y="633592"/>
                  <a:pt x="2990850" y="582431"/>
                </a:cubicBezTo>
                <a:cubicBezTo>
                  <a:pt x="3007789" y="552788"/>
                  <a:pt x="3007853" y="541072"/>
                  <a:pt x="3028950" y="515756"/>
                </a:cubicBezTo>
                <a:cubicBezTo>
                  <a:pt x="3037574" y="505408"/>
                  <a:pt x="3048000" y="496706"/>
                  <a:pt x="3057525" y="487181"/>
                </a:cubicBezTo>
                <a:cubicBezTo>
                  <a:pt x="3067050" y="464956"/>
                  <a:pt x="3075286" y="442133"/>
                  <a:pt x="3086100" y="420506"/>
                </a:cubicBezTo>
                <a:cubicBezTo>
                  <a:pt x="3091220" y="410267"/>
                  <a:pt x="3099470" y="401870"/>
                  <a:pt x="3105150" y="391931"/>
                </a:cubicBezTo>
                <a:cubicBezTo>
                  <a:pt x="3112195" y="379603"/>
                  <a:pt x="3117155" y="366159"/>
                  <a:pt x="3124200" y="353831"/>
                </a:cubicBezTo>
                <a:cubicBezTo>
                  <a:pt x="3129880" y="343892"/>
                  <a:pt x="3137570" y="335195"/>
                  <a:pt x="3143250" y="325256"/>
                </a:cubicBezTo>
                <a:cubicBezTo>
                  <a:pt x="3222532" y="186513"/>
                  <a:pt x="3118395" y="365442"/>
                  <a:pt x="3171825" y="258581"/>
                </a:cubicBezTo>
                <a:cubicBezTo>
                  <a:pt x="3183273" y="235686"/>
                  <a:pt x="3198477" y="214801"/>
                  <a:pt x="3209925" y="191906"/>
                </a:cubicBezTo>
                <a:cubicBezTo>
                  <a:pt x="3216757" y="178241"/>
                  <a:pt x="3225923" y="137438"/>
                  <a:pt x="3228975" y="125231"/>
                </a:cubicBezTo>
                <a:cubicBezTo>
                  <a:pt x="3225800" y="99831"/>
                  <a:pt x="3235985" y="68572"/>
                  <a:pt x="3219450" y="49031"/>
                </a:cubicBezTo>
                <a:cubicBezTo>
                  <a:pt x="3167137" y="-12793"/>
                  <a:pt x="3095893" y="1406"/>
                  <a:pt x="3028950" y="1406"/>
                </a:cubicBezTo>
              </a:path>
            </a:pathLst>
          </a:custGeom>
          <a:noFill/>
          <a:ln w="28575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orme libre 15"/>
          <p:cNvSpPr/>
          <p:nvPr/>
        </p:nvSpPr>
        <p:spPr>
          <a:xfrm>
            <a:off x="685800" y="895350"/>
            <a:ext cx="11373072" cy="1790700"/>
          </a:xfrm>
          <a:custGeom>
            <a:avLst/>
            <a:gdLst>
              <a:gd name="connsiteX0" fmla="*/ 0 w 11373072"/>
              <a:gd name="connsiteY0" fmla="*/ 542925 h 1790700"/>
              <a:gd name="connsiteX1" fmla="*/ 47625 w 11373072"/>
              <a:gd name="connsiteY1" fmla="*/ 504825 h 1790700"/>
              <a:gd name="connsiteX2" fmla="*/ 66675 w 11373072"/>
              <a:gd name="connsiteY2" fmla="*/ 476250 h 1790700"/>
              <a:gd name="connsiteX3" fmla="*/ 104775 w 11373072"/>
              <a:gd name="connsiteY3" fmla="*/ 457200 h 1790700"/>
              <a:gd name="connsiteX4" fmla="*/ 161925 w 11373072"/>
              <a:gd name="connsiteY4" fmla="*/ 428625 h 1790700"/>
              <a:gd name="connsiteX5" fmla="*/ 200025 w 11373072"/>
              <a:gd name="connsiteY5" fmla="*/ 400050 h 1790700"/>
              <a:gd name="connsiteX6" fmla="*/ 257175 w 11373072"/>
              <a:gd name="connsiteY6" fmla="*/ 381000 h 1790700"/>
              <a:gd name="connsiteX7" fmla="*/ 333375 w 11373072"/>
              <a:gd name="connsiteY7" fmla="*/ 342900 h 1790700"/>
              <a:gd name="connsiteX8" fmla="*/ 409575 w 11373072"/>
              <a:gd name="connsiteY8" fmla="*/ 304800 h 1790700"/>
              <a:gd name="connsiteX9" fmla="*/ 438150 w 11373072"/>
              <a:gd name="connsiteY9" fmla="*/ 285750 h 1790700"/>
              <a:gd name="connsiteX10" fmla="*/ 504825 w 11373072"/>
              <a:gd name="connsiteY10" fmla="*/ 257175 h 1790700"/>
              <a:gd name="connsiteX11" fmla="*/ 561975 w 11373072"/>
              <a:gd name="connsiteY11" fmla="*/ 219075 h 1790700"/>
              <a:gd name="connsiteX12" fmla="*/ 657225 w 11373072"/>
              <a:gd name="connsiteY12" fmla="*/ 200025 h 1790700"/>
              <a:gd name="connsiteX13" fmla="*/ 714375 w 11373072"/>
              <a:gd name="connsiteY13" fmla="*/ 180975 h 1790700"/>
              <a:gd name="connsiteX14" fmla="*/ 762000 w 11373072"/>
              <a:gd name="connsiteY14" fmla="*/ 171450 h 1790700"/>
              <a:gd name="connsiteX15" fmla="*/ 819150 w 11373072"/>
              <a:gd name="connsiteY15" fmla="*/ 152400 h 1790700"/>
              <a:gd name="connsiteX16" fmla="*/ 962025 w 11373072"/>
              <a:gd name="connsiteY16" fmla="*/ 142875 h 1790700"/>
              <a:gd name="connsiteX17" fmla="*/ 1209675 w 11373072"/>
              <a:gd name="connsiteY17" fmla="*/ 123825 h 1790700"/>
              <a:gd name="connsiteX18" fmla="*/ 1495425 w 11373072"/>
              <a:gd name="connsiteY18" fmla="*/ 114300 h 1790700"/>
              <a:gd name="connsiteX19" fmla="*/ 1543050 w 11373072"/>
              <a:gd name="connsiteY19" fmla="*/ 104775 h 1790700"/>
              <a:gd name="connsiteX20" fmla="*/ 1609725 w 11373072"/>
              <a:gd name="connsiteY20" fmla="*/ 95250 h 1790700"/>
              <a:gd name="connsiteX21" fmla="*/ 1685925 w 11373072"/>
              <a:gd name="connsiteY21" fmla="*/ 76200 h 1790700"/>
              <a:gd name="connsiteX22" fmla="*/ 1857375 w 11373072"/>
              <a:gd name="connsiteY22" fmla="*/ 66675 h 1790700"/>
              <a:gd name="connsiteX23" fmla="*/ 2114550 w 11373072"/>
              <a:gd name="connsiteY23" fmla="*/ 47625 h 1790700"/>
              <a:gd name="connsiteX24" fmla="*/ 2686050 w 11373072"/>
              <a:gd name="connsiteY24" fmla="*/ 38100 h 1790700"/>
              <a:gd name="connsiteX25" fmla="*/ 3028950 w 11373072"/>
              <a:gd name="connsiteY25" fmla="*/ 19050 h 1790700"/>
              <a:gd name="connsiteX26" fmla="*/ 3838575 w 11373072"/>
              <a:gd name="connsiteY26" fmla="*/ 0 h 1790700"/>
              <a:gd name="connsiteX27" fmla="*/ 5591175 w 11373072"/>
              <a:gd name="connsiteY27" fmla="*/ 9525 h 1790700"/>
              <a:gd name="connsiteX28" fmla="*/ 5657850 w 11373072"/>
              <a:gd name="connsiteY28" fmla="*/ 19050 h 1790700"/>
              <a:gd name="connsiteX29" fmla="*/ 6124575 w 11373072"/>
              <a:gd name="connsiteY29" fmla="*/ 38100 h 1790700"/>
              <a:gd name="connsiteX30" fmla="*/ 6734175 w 11373072"/>
              <a:gd name="connsiteY30" fmla="*/ 66675 h 1790700"/>
              <a:gd name="connsiteX31" fmla="*/ 7019925 w 11373072"/>
              <a:gd name="connsiteY31" fmla="*/ 85725 h 1790700"/>
              <a:gd name="connsiteX32" fmla="*/ 7391400 w 11373072"/>
              <a:gd name="connsiteY32" fmla="*/ 104775 h 1790700"/>
              <a:gd name="connsiteX33" fmla="*/ 7458075 w 11373072"/>
              <a:gd name="connsiteY33" fmla="*/ 114300 h 1790700"/>
              <a:gd name="connsiteX34" fmla="*/ 7620000 w 11373072"/>
              <a:gd name="connsiteY34" fmla="*/ 133350 h 1790700"/>
              <a:gd name="connsiteX35" fmla="*/ 7658100 w 11373072"/>
              <a:gd name="connsiteY35" fmla="*/ 142875 h 1790700"/>
              <a:gd name="connsiteX36" fmla="*/ 7800975 w 11373072"/>
              <a:gd name="connsiteY36" fmla="*/ 152400 h 1790700"/>
              <a:gd name="connsiteX37" fmla="*/ 7953375 w 11373072"/>
              <a:gd name="connsiteY37" fmla="*/ 171450 h 1790700"/>
              <a:gd name="connsiteX38" fmla="*/ 7991475 w 11373072"/>
              <a:gd name="connsiteY38" fmla="*/ 180975 h 1790700"/>
              <a:gd name="connsiteX39" fmla="*/ 8277225 w 11373072"/>
              <a:gd name="connsiteY39" fmla="*/ 209550 h 1790700"/>
              <a:gd name="connsiteX40" fmla="*/ 8343900 w 11373072"/>
              <a:gd name="connsiteY40" fmla="*/ 228600 h 1790700"/>
              <a:gd name="connsiteX41" fmla="*/ 8410575 w 11373072"/>
              <a:gd name="connsiteY41" fmla="*/ 247650 h 1790700"/>
              <a:gd name="connsiteX42" fmla="*/ 8439150 w 11373072"/>
              <a:gd name="connsiteY42" fmla="*/ 257175 h 1790700"/>
              <a:gd name="connsiteX43" fmla="*/ 8477250 w 11373072"/>
              <a:gd name="connsiteY43" fmla="*/ 276225 h 1790700"/>
              <a:gd name="connsiteX44" fmla="*/ 8620125 w 11373072"/>
              <a:gd name="connsiteY44" fmla="*/ 304800 h 1790700"/>
              <a:gd name="connsiteX45" fmla="*/ 8658225 w 11373072"/>
              <a:gd name="connsiteY45" fmla="*/ 314325 h 1790700"/>
              <a:gd name="connsiteX46" fmla="*/ 8705850 w 11373072"/>
              <a:gd name="connsiteY46" fmla="*/ 323850 h 1790700"/>
              <a:gd name="connsiteX47" fmla="*/ 8753475 w 11373072"/>
              <a:gd name="connsiteY47" fmla="*/ 342900 h 1790700"/>
              <a:gd name="connsiteX48" fmla="*/ 8801100 w 11373072"/>
              <a:gd name="connsiteY48" fmla="*/ 352425 h 1790700"/>
              <a:gd name="connsiteX49" fmla="*/ 8839200 w 11373072"/>
              <a:gd name="connsiteY49" fmla="*/ 361950 h 1790700"/>
              <a:gd name="connsiteX50" fmla="*/ 8972550 w 11373072"/>
              <a:gd name="connsiteY50" fmla="*/ 381000 h 1790700"/>
              <a:gd name="connsiteX51" fmla="*/ 9039225 w 11373072"/>
              <a:gd name="connsiteY51" fmla="*/ 400050 h 1790700"/>
              <a:gd name="connsiteX52" fmla="*/ 9105900 w 11373072"/>
              <a:gd name="connsiteY52" fmla="*/ 409575 h 1790700"/>
              <a:gd name="connsiteX53" fmla="*/ 9163050 w 11373072"/>
              <a:gd name="connsiteY53" fmla="*/ 428625 h 1790700"/>
              <a:gd name="connsiteX54" fmla="*/ 9324975 w 11373072"/>
              <a:gd name="connsiteY54" fmla="*/ 457200 h 1790700"/>
              <a:gd name="connsiteX55" fmla="*/ 9391650 w 11373072"/>
              <a:gd name="connsiteY55" fmla="*/ 476250 h 1790700"/>
              <a:gd name="connsiteX56" fmla="*/ 9420225 w 11373072"/>
              <a:gd name="connsiteY56" fmla="*/ 485775 h 1790700"/>
              <a:gd name="connsiteX57" fmla="*/ 9496425 w 11373072"/>
              <a:gd name="connsiteY57" fmla="*/ 495300 h 1790700"/>
              <a:gd name="connsiteX58" fmla="*/ 9525000 w 11373072"/>
              <a:gd name="connsiteY58" fmla="*/ 504825 h 1790700"/>
              <a:gd name="connsiteX59" fmla="*/ 9629775 w 11373072"/>
              <a:gd name="connsiteY59" fmla="*/ 523875 h 1790700"/>
              <a:gd name="connsiteX60" fmla="*/ 9667875 w 11373072"/>
              <a:gd name="connsiteY60" fmla="*/ 542925 h 1790700"/>
              <a:gd name="connsiteX61" fmla="*/ 9725025 w 11373072"/>
              <a:gd name="connsiteY61" fmla="*/ 552450 h 1790700"/>
              <a:gd name="connsiteX62" fmla="*/ 9763125 w 11373072"/>
              <a:gd name="connsiteY62" fmla="*/ 561975 h 1790700"/>
              <a:gd name="connsiteX63" fmla="*/ 9820275 w 11373072"/>
              <a:gd name="connsiteY63" fmla="*/ 571500 h 1790700"/>
              <a:gd name="connsiteX64" fmla="*/ 9906000 w 11373072"/>
              <a:gd name="connsiteY64" fmla="*/ 600075 h 1790700"/>
              <a:gd name="connsiteX65" fmla="*/ 9944100 w 11373072"/>
              <a:gd name="connsiteY65" fmla="*/ 619125 h 1790700"/>
              <a:gd name="connsiteX66" fmla="*/ 9991725 w 11373072"/>
              <a:gd name="connsiteY66" fmla="*/ 628650 h 1790700"/>
              <a:gd name="connsiteX67" fmla="*/ 10020300 w 11373072"/>
              <a:gd name="connsiteY67" fmla="*/ 638175 h 1790700"/>
              <a:gd name="connsiteX68" fmla="*/ 10067925 w 11373072"/>
              <a:gd name="connsiteY68" fmla="*/ 647700 h 1790700"/>
              <a:gd name="connsiteX69" fmla="*/ 10201275 w 11373072"/>
              <a:gd name="connsiteY69" fmla="*/ 704850 h 1790700"/>
              <a:gd name="connsiteX70" fmla="*/ 10248900 w 11373072"/>
              <a:gd name="connsiteY70" fmla="*/ 723900 h 1790700"/>
              <a:gd name="connsiteX71" fmla="*/ 10277475 w 11373072"/>
              <a:gd name="connsiteY71" fmla="*/ 733425 h 1790700"/>
              <a:gd name="connsiteX72" fmla="*/ 10353675 w 11373072"/>
              <a:gd name="connsiteY72" fmla="*/ 771525 h 1790700"/>
              <a:gd name="connsiteX73" fmla="*/ 10439400 w 11373072"/>
              <a:gd name="connsiteY73" fmla="*/ 800100 h 1790700"/>
              <a:gd name="connsiteX74" fmla="*/ 10467975 w 11373072"/>
              <a:gd name="connsiteY74" fmla="*/ 819150 h 1790700"/>
              <a:gd name="connsiteX75" fmla="*/ 10506075 w 11373072"/>
              <a:gd name="connsiteY75" fmla="*/ 828675 h 1790700"/>
              <a:gd name="connsiteX76" fmla="*/ 10534650 w 11373072"/>
              <a:gd name="connsiteY76" fmla="*/ 838200 h 1790700"/>
              <a:gd name="connsiteX77" fmla="*/ 10591800 w 11373072"/>
              <a:gd name="connsiteY77" fmla="*/ 847725 h 1790700"/>
              <a:gd name="connsiteX78" fmla="*/ 10629900 w 11373072"/>
              <a:gd name="connsiteY78" fmla="*/ 857250 h 1790700"/>
              <a:gd name="connsiteX79" fmla="*/ 10658475 w 11373072"/>
              <a:gd name="connsiteY79" fmla="*/ 876300 h 1790700"/>
              <a:gd name="connsiteX80" fmla="*/ 10715625 w 11373072"/>
              <a:gd name="connsiteY80" fmla="*/ 895350 h 1790700"/>
              <a:gd name="connsiteX81" fmla="*/ 10782300 w 11373072"/>
              <a:gd name="connsiteY81" fmla="*/ 942975 h 1790700"/>
              <a:gd name="connsiteX82" fmla="*/ 10810875 w 11373072"/>
              <a:gd name="connsiteY82" fmla="*/ 962025 h 1790700"/>
              <a:gd name="connsiteX83" fmla="*/ 10848975 w 11373072"/>
              <a:gd name="connsiteY83" fmla="*/ 990600 h 1790700"/>
              <a:gd name="connsiteX84" fmla="*/ 10934700 w 11373072"/>
              <a:gd name="connsiteY84" fmla="*/ 1047750 h 1790700"/>
              <a:gd name="connsiteX85" fmla="*/ 10963275 w 11373072"/>
              <a:gd name="connsiteY85" fmla="*/ 1066800 h 1790700"/>
              <a:gd name="connsiteX86" fmla="*/ 10982325 w 11373072"/>
              <a:gd name="connsiteY86" fmla="*/ 1095375 h 1790700"/>
              <a:gd name="connsiteX87" fmla="*/ 11068050 w 11373072"/>
              <a:gd name="connsiteY87" fmla="*/ 1162050 h 1790700"/>
              <a:gd name="connsiteX88" fmla="*/ 11087100 w 11373072"/>
              <a:gd name="connsiteY88" fmla="*/ 1190625 h 1790700"/>
              <a:gd name="connsiteX89" fmla="*/ 11153775 w 11373072"/>
              <a:gd name="connsiteY89" fmla="*/ 1257300 h 1790700"/>
              <a:gd name="connsiteX90" fmla="*/ 11191875 w 11373072"/>
              <a:gd name="connsiteY90" fmla="*/ 1314450 h 1790700"/>
              <a:gd name="connsiteX91" fmla="*/ 11239500 w 11373072"/>
              <a:gd name="connsiteY91" fmla="*/ 1371600 h 1790700"/>
              <a:gd name="connsiteX92" fmla="*/ 11268075 w 11373072"/>
              <a:gd name="connsiteY92" fmla="*/ 1400175 h 1790700"/>
              <a:gd name="connsiteX93" fmla="*/ 11296650 w 11373072"/>
              <a:gd name="connsiteY93" fmla="*/ 1438275 h 1790700"/>
              <a:gd name="connsiteX94" fmla="*/ 11306175 w 11373072"/>
              <a:gd name="connsiteY94" fmla="*/ 1466850 h 1790700"/>
              <a:gd name="connsiteX95" fmla="*/ 11353800 w 11373072"/>
              <a:gd name="connsiteY95" fmla="*/ 1524000 h 1790700"/>
              <a:gd name="connsiteX96" fmla="*/ 11372850 w 11373072"/>
              <a:gd name="connsiteY96" fmla="*/ 1581150 h 1790700"/>
              <a:gd name="connsiteX97" fmla="*/ 11363325 w 11373072"/>
              <a:gd name="connsiteY97" fmla="*/ 1666875 h 1790700"/>
              <a:gd name="connsiteX98" fmla="*/ 11353800 w 11373072"/>
              <a:gd name="connsiteY98" fmla="*/ 1695450 h 1790700"/>
              <a:gd name="connsiteX99" fmla="*/ 11334750 w 11373072"/>
              <a:gd name="connsiteY99" fmla="*/ 1724025 h 1790700"/>
              <a:gd name="connsiteX100" fmla="*/ 11249025 w 11373072"/>
              <a:gd name="connsiteY100" fmla="*/ 1762125 h 1790700"/>
              <a:gd name="connsiteX101" fmla="*/ 11220450 w 11373072"/>
              <a:gd name="connsiteY101" fmla="*/ 1771650 h 1790700"/>
              <a:gd name="connsiteX102" fmla="*/ 11191875 w 11373072"/>
              <a:gd name="connsiteY102" fmla="*/ 1781175 h 1790700"/>
              <a:gd name="connsiteX103" fmla="*/ 11172825 w 11373072"/>
              <a:gd name="connsiteY103" fmla="*/ 179070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1373072" h="1790700">
                <a:moveTo>
                  <a:pt x="0" y="542925"/>
                </a:moveTo>
                <a:cubicBezTo>
                  <a:pt x="15875" y="530225"/>
                  <a:pt x="33250" y="519200"/>
                  <a:pt x="47625" y="504825"/>
                </a:cubicBezTo>
                <a:cubicBezTo>
                  <a:pt x="55720" y="496730"/>
                  <a:pt x="57881" y="483579"/>
                  <a:pt x="66675" y="476250"/>
                </a:cubicBezTo>
                <a:cubicBezTo>
                  <a:pt x="77583" y="467160"/>
                  <a:pt x="92447" y="464245"/>
                  <a:pt x="104775" y="457200"/>
                </a:cubicBezTo>
                <a:cubicBezTo>
                  <a:pt x="156476" y="427657"/>
                  <a:pt x="109534" y="446089"/>
                  <a:pt x="161925" y="428625"/>
                </a:cubicBezTo>
                <a:cubicBezTo>
                  <a:pt x="174625" y="419100"/>
                  <a:pt x="185826" y="407150"/>
                  <a:pt x="200025" y="400050"/>
                </a:cubicBezTo>
                <a:cubicBezTo>
                  <a:pt x="217986" y="391070"/>
                  <a:pt x="240467" y="392139"/>
                  <a:pt x="257175" y="381000"/>
                </a:cubicBezTo>
                <a:cubicBezTo>
                  <a:pt x="311677" y="344665"/>
                  <a:pt x="257645" y="377852"/>
                  <a:pt x="333375" y="342900"/>
                </a:cubicBezTo>
                <a:cubicBezTo>
                  <a:pt x="359159" y="331000"/>
                  <a:pt x="385946" y="320552"/>
                  <a:pt x="409575" y="304800"/>
                </a:cubicBezTo>
                <a:cubicBezTo>
                  <a:pt x="419100" y="298450"/>
                  <a:pt x="427911" y="290870"/>
                  <a:pt x="438150" y="285750"/>
                </a:cubicBezTo>
                <a:cubicBezTo>
                  <a:pt x="516980" y="246335"/>
                  <a:pt x="405723" y="316636"/>
                  <a:pt x="504825" y="257175"/>
                </a:cubicBezTo>
                <a:cubicBezTo>
                  <a:pt x="524458" y="245395"/>
                  <a:pt x="539391" y="222839"/>
                  <a:pt x="561975" y="219075"/>
                </a:cubicBezTo>
                <a:cubicBezTo>
                  <a:pt x="600594" y="212638"/>
                  <a:pt x="621702" y="210682"/>
                  <a:pt x="657225" y="200025"/>
                </a:cubicBezTo>
                <a:cubicBezTo>
                  <a:pt x="676459" y="194255"/>
                  <a:pt x="694684" y="184913"/>
                  <a:pt x="714375" y="180975"/>
                </a:cubicBezTo>
                <a:cubicBezTo>
                  <a:pt x="730250" y="177800"/>
                  <a:pt x="746381" y="175710"/>
                  <a:pt x="762000" y="171450"/>
                </a:cubicBezTo>
                <a:cubicBezTo>
                  <a:pt x="781373" y="166166"/>
                  <a:pt x="799114" y="153736"/>
                  <a:pt x="819150" y="152400"/>
                </a:cubicBezTo>
                <a:lnTo>
                  <a:pt x="962025" y="142875"/>
                </a:lnTo>
                <a:cubicBezTo>
                  <a:pt x="1044598" y="136833"/>
                  <a:pt x="1126927" y="126583"/>
                  <a:pt x="1209675" y="123825"/>
                </a:cubicBezTo>
                <a:lnTo>
                  <a:pt x="1495425" y="114300"/>
                </a:lnTo>
                <a:cubicBezTo>
                  <a:pt x="1511300" y="111125"/>
                  <a:pt x="1527081" y="107437"/>
                  <a:pt x="1543050" y="104775"/>
                </a:cubicBezTo>
                <a:cubicBezTo>
                  <a:pt x="1565195" y="101084"/>
                  <a:pt x="1587710" y="99653"/>
                  <a:pt x="1609725" y="95250"/>
                </a:cubicBezTo>
                <a:cubicBezTo>
                  <a:pt x="1635398" y="90115"/>
                  <a:pt x="1659784" y="77652"/>
                  <a:pt x="1685925" y="76200"/>
                </a:cubicBezTo>
                <a:lnTo>
                  <a:pt x="1857375" y="66675"/>
                </a:lnTo>
                <a:cubicBezTo>
                  <a:pt x="1943144" y="60957"/>
                  <a:pt x="2028602" y="49057"/>
                  <a:pt x="2114550" y="47625"/>
                </a:cubicBezTo>
                <a:lnTo>
                  <a:pt x="2686050" y="38100"/>
                </a:lnTo>
                <a:cubicBezTo>
                  <a:pt x="2858146" y="22455"/>
                  <a:pt x="2782494" y="27548"/>
                  <a:pt x="3028950" y="19050"/>
                </a:cubicBezTo>
                <a:cubicBezTo>
                  <a:pt x="3376958" y="7050"/>
                  <a:pt x="3445424" y="7561"/>
                  <a:pt x="3838575" y="0"/>
                </a:cubicBezTo>
                <a:lnTo>
                  <a:pt x="5591175" y="9525"/>
                </a:lnTo>
                <a:cubicBezTo>
                  <a:pt x="5613624" y="9760"/>
                  <a:pt x="5635456" y="17450"/>
                  <a:pt x="5657850" y="19050"/>
                </a:cubicBezTo>
                <a:cubicBezTo>
                  <a:pt x="5761997" y="26489"/>
                  <a:pt x="6037357" y="34611"/>
                  <a:pt x="6124575" y="38100"/>
                </a:cubicBezTo>
                <a:cubicBezTo>
                  <a:pt x="6392014" y="48798"/>
                  <a:pt x="6507948" y="52235"/>
                  <a:pt x="6734175" y="66675"/>
                </a:cubicBezTo>
                <a:cubicBezTo>
                  <a:pt x="6829443" y="72756"/>
                  <a:pt x="6924540" y="81910"/>
                  <a:pt x="7019925" y="85725"/>
                </a:cubicBezTo>
                <a:cubicBezTo>
                  <a:pt x="7139234" y="90497"/>
                  <a:pt x="7270446" y="93256"/>
                  <a:pt x="7391400" y="104775"/>
                </a:cubicBezTo>
                <a:cubicBezTo>
                  <a:pt x="7413750" y="106904"/>
                  <a:pt x="7435798" y="111515"/>
                  <a:pt x="7458075" y="114300"/>
                </a:cubicBezTo>
                <a:cubicBezTo>
                  <a:pt x="7488667" y="118124"/>
                  <a:pt x="7587009" y="127851"/>
                  <a:pt x="7620000" y="133350"/>
                </a:cubicBezTo>
                <a:cubicBezTo>
                  <a:pt x="7632913" y="135502"/>
                  <a:pt x="7645081" y="141505"/>
                  <a:pt x="7658100" y="142875"/>
                </a:cubicBezTo>
                <a:cubicBezTo>
                  <a:pt x="7705568" y="147872"/>
                  <a:pt x="7753350" y="149225"/>
                  <a:pt x="7800975" y="152400"/>
                </a:cubicBezTo>
                <a:cubicBezTo>
                  <a:pt x="8014307" y="187955"/>
                  <a:pt x="7632868" y="125663"/>
                  <a:pt x="7953375" y="171450"/>
                </a:cubicBezTo>
                <a:cubicBezTo>
                  <a:pt x="7966334" y="173301"/>
                  <a:pt x="7978474" y="179445"/>
                  <a:pt x="7991475" y="180975"/>
                </a:cubicBezTo>
                <a:cubicBezTo>
                  <a:pt x="8086544" y="192160"/>
                  <a:pt x="8181975" y="200025"/>
                  <a:pt x="8277225" y="209550"/>
                </a:cubicBezTo>
                <a:cubicBezTo>
                  <a:pt x="8360699" y="230418"/>
                  <a:pt x="8275577" y="208103"/>
                  <a:pt x="8343900" y="228600"/>
                </a:cubicBezTo>
                <a:cubicBezTo>
                  <a:pt x="8366040" y="235242"/>
                  <a:pt x="8388435" y="241008"/>
                  <a:pt x="8410575" y="247650"/>
                </a:cubicBezTo>
                <a:cubicBezTo>
                  <a:pt x="8420192" y="250535"/>
                  <a:pt x="8429922" y="253220"/>
                  <a:pt x="8439150" y="257175"/>
                </a:cubicBezTo>
                <a:cubicBezTo>
                  <a:pt x="8452201" y="262768"/>
                  <a:pt x="8463679" y="272049"/>
                  <a:pt x="8477250" y="276225"/>
                </a:cubicBezTo>
                <a:cubicBezTo>
                  <a:pt x="8539187" y="295282"/>
                  <a:pt x="8562234" y="293222"/>
                  <a:pt x="8620125" y="304800"/>
                </a:cubicBezTo>
                <a:cubicBezTo>
                  <a:pt x="8632962" y="307367"/>
                  <a:pt x="8645446" y="311485"/>
                  <a:pt x="8658225" y="314325"/>
                </a:cubicBezTo>
                <a:cubicBezTo>
                  <a:pt x="8674029" y="317837"/>
                  <a:pt x="8690343" y="319198"/>
                  <a:pt x="8705850" y="323850"/>
                </a:cubicBezTo>
                <a:cubicBezTo>
                  <a:pt x="8722227" y="328763"/>
                  <a:pt x="8737098" y="337987"/>
                  <a:pt x="8753475" y="342900"/>
                </a:cubicBezTo>
                <a:cubicBezTo>
                  <a:pt x="8768982" y="347552"/>
                  <a:pt x="8785296" y="348913"/>
                  <a:pt x="8801100" y="352425"/>
                </a:cubicBezTo>
                <a:cubicBezTo>
                  <a:pt x="8813879" y="355265"/>
                  <a:pt x="8826287" y="359798"/>
                  <a:pt x="8839200" y="361950"/>
                </a:cubicBezTo>
                <a:cubicBezTo>
                  <a:pt x="8883490" y="369332"/>
                  <a:pt x="8928442" y="372598"/>
                  <a:pt x="8972550" y="381000"/>
                </a:cubicBezTo>
                <a:cubicBezTo>
                  <a:pt x="8995256" y="385325"/>
                  <a:pt x="9016624" y="395207"/>
                  <a:pt x="9039225" y="400050"/>
                </a:cubicBezTo>
                <a:cubicBezTo>
                  <a:pt x="9061177" y="404754"/>
                  <a:pt x="9083675" y="406400"/>
                  <a:pt x="9105900" y="409575"/>
                </a:cubicBezTo>
                <a:cubicBezTo>
                  <a:pt x="9124950" y="415925"/>
                  <a:pt x="9143428" y="424359"/>
                  <a:pt x="9163050" y="428625"/>
                </a:cubicBezTo>
                <a:cubicBezTo>
                  <a:pt x="9216608" y="440268"/>
                  <a:pt x="9272979" y="439868"/>
                  <a:pt x="9324975" y="457200"/>
                </a:cubicBezTo>
                <a:cubicBezTo>
                  <a:pt x="9393488" y="480038"/>
                  <a:pt x="9307929" y="452330"/>
                  <a:pt x="9391650" y="476250"/>
                </a:cubicBezTo>
                <a:cubicBezTo>
                  <a:pt x="9401304" y="479008"/>
                  <a:pt x="9410347" y="483979"/>
                  <a:pt x="9420225" y="485775"/>
                </a:cubicBezTo>
                <a:cubicBezTo>
                  <a:pt x="9445410" y="490354"/>
                  <a:pt x="9471025" y="492125"/>
                  <a:pt x="9496425" y="495300"/>
                </a:cubicBezTo>
                <a:cubicBezTo>
                  <a:pt x="9505950" y="498475"/>
                  <a:pt x="9515260" y="502390"/>
                  <a:pt x="9525000" y="504825"/>
                </a:cubicBezTo>
                <a:cubicBezTo>
                  <a:pt x="9551625" y="511481"/>
                  <a:pt x="9604299" y="519629"/>
                  <a:pt x="9629775" y="523875"/>
                </a:cubicBezTo>
                <a:cubicBezTo>
                  <a:pt x="9642475" y="530225"/>
                  <a:pt x="9654275" y="538845"/>
                  <a:pt x="9667875" y="542925"/>
                </a:cubicBezTo>
                <a:cubicBezTo>
                  <a:pt x="9686373" y="548474"/>
                  <a:pt x="9706087" y="548662"/>
                  <a:pt x="9725025" y="552450"/>
                </a:cubicBezTo>
                <a:cubicBezTo>
                  <a:pt x="9737862" y="555017"/>
                  <a:pt x="9750288" y="559408"/>
                  <a:pt x="9763125" y="561975"/>
                </a:cubicBezTo>
                <a:cubicBezTo>
                  <a:pt x="9782063" y="565763"/>
                  <a:pt x="9801225" y="568325"/>
                  <a:pt x="9820275" y="571500"/>
                </a:cubicBezTo>
                <a:cubicBezTo>
                  <a:pt x="9916040" y="619383"/>
                  <a:pt x="9795213" y="563146"/>
                  <a:pt x="9906000" y="600075"/>
                </a:cubicBezTo>
                <a:cubicBezTo>
                  <a:pt x="9919470" y="604565"/>
                  <a:pt x="9930630" y="614635"/>
                  <a:pt x="9944100" y="619125"/>
                </a:cubicBezTo>
                <a:cubicBezTo>
                  <a:pt x="9959459" y="624245"/>
                  <a:pt x="9976019" y="624723"/>
                  <a:pt x="9991725" y="628650"/>
                </a:cubicBezTo>
                <a:cubicBezTo>
                  <a:pt x="10001465" y="631085"/>
                  <a:pt x="10010560" y="635740"/>
                  <a:pt x="10020300" y="638175"/>
                </a:cubicBezTo>
                <a:cubicBezTo>
                  <a:pt x="10036006" y="642102"/>
                  <a:pt x="10052566" y="642580"/>
                  <a:pt x="10067925" y="647700"/>
                </a:cubicBezTo>
                <a:cubicBezTo>
                  <a:pt x="10194007" y="689727"/>
                  <a:pt x="10125261" y="671066"/>
                  <a:pt x="10201275" y="704850"/>
                </a:cubicBezTo>
                <a:cubicBezTo>
                  <a:pt x="10216899" y="711794"/>
                  <a:pt x="10232891" y="717897"/>
                  <a:pt x="10248900" y="723900"/>
                </a:cubicBezTo>
                <a:cubicBezTo>
                  <a:pt x="10258301" y="727425"/>
                  <a:pt x="10268335" y="729270"/>
                  <a:pt x="10277475" y="733425"/>
                </a:cubicBezTo>
                <a:cubicBezTo>
                  <a:pt x="10303328" y="745176"/>
                  <a:pt x="10326125" y="764637"/>
                  <a:pt x="10353675" y="771525"/>
                </a:cubicBezTo>
                <a:cubicBezTo>
                  <a:pt x="10390055" y="780620"/>
                  <a:pt x="10403532" y="782166"/>
                  <a:pt x="10439400" y="800100"/>
                </a:cubicBezTo>
                <a:cubicBezTo>
                  <a:pt x="10449639" y="805220"/>
                  <a:pt x="10457453" y="814641"/>
                  <a:pt x="10467975" y="819150"/>
                </a:cubicBezTo>
                <a:cubicBezTo>
                  <a:pt x="10480007" y="824307"/>
                  <a:pt x="10493488" y="825079"/>
                  <a:pt x="10506075" y="828675"/>
                </a:cubicBezTo>
                <a:cubicBezTo>
                  <a:pt x="10515729" y="831433"/>
                  <a:pt x="10524849" y="836022"/>
                  <a:pt x="10534650" y="838200"/>
                </a:cubicBezTo>
                <a:cubicBezTo>
                  <a:pt x="10553503" y="842390"/>
                  <a:pt x="10572862" y="843937"/>
                  <a:pt x="10591800" y="847725"/>
                </a:cubicBezTo>
                <a:cubicBezTo>
                  <a:pt x="10604637" y="850292"/>
                  <a:pt x="10617200" y="854075"/>
                  <a:pt x="10629900" y="857250"/>
                </a:cubicBezTo>
                <a:cubicBezTo>
                  <a:pt x="10639425" y="863600"/>
                  <a:pt x="10648014" y="871651"/>
                  <a:pt x="10658475" y="876300"/>
                </a:cubicBezTo>
                <a:cubicBezTo>
                  <a:pt x="10676825" y="884455"/>
                  <a:pt x="10698917" y="884211"/>
                  <a:pt x="10715625" y="895350"/>
                </a:cubicBezTo>
                <a:cubicBezTo>
                  <a:pt x="10782968" y="940245"/>
                  <a:pt x="10699598" y="883902"/>
                  <a:pt x="10782300" y="942975"/>
                </a:cubicBezTo>
                <a:cubicBezTo>
                  <a:pt x="10791615" y="949629"/>
                  <a:pt x="10801560" y="955371"/>
                  <a:pt x="10810875" y="962025"/>
                </a:cubicBezTo>
                <a:cubicBezTo>
                  <a:pt x="10823793" y="971252"/>
                  <a:pt x="10835923" y="981564"/>
                  <a:pt x="10848975" y="990600"/>
                </a:cubicBezTo>
                <a:cubicBezTo>
                  <a:pt x="10877211" y="1010148"/>
                  <a:pt x="10906125" y="1028700"/>
                  <a:pt x="10934700" y="1047750"/>
                </a:cubicBezTo>
                <a:lnTo>
                  <a:pt x="10963275" y="1066800"/>
                </a:lnTo>
                <a:cubicBezTo>
                  <a:pt x="10969625" y="1076325"/>
                  <a:pt x="10973710" y="1087837"/>
                  <a:pt x="10982325" y="1095375"/>
                </a:cubicBezTo>
                <a:cubicBezTo>
                  <a:pt x="11047681" y="1152561"/>
                  <a:pt x="11025052" y="1110452"/>
                  <a:pt x="11068050" y="1162050"/>
                </a:cubicBezTo>
                <a:cubicBezTo>
                  <a:pt x="11075379" y="1170844"/>
                  <a:pt x="11079442" y="1182116"/>
                  <a:pt x="11087100" y="1190625"/>
                </a:cubicBezTo>
                <a:cubicBezTo>
                  <a:pt x="11108126" y="1213987"/>
                  <a:pt x="11136340" y="1231148"/>
                  <a:pt x="11153775" y="1257300"/>
                </a:cubicBezTo>
                <a:cubicBezTo>
                  <a:pt x="11166475" y="1276350"/>
                  <a:pt x="11175686" y="1298261"/>
                  <a:pt x="11191875" y="1314450"/>
                </a:cubicBezTo>
                <a:cubicBezTo>
                  <a:pt x="11275357" y="1397932"/>
                  <a:pt x="11173195" y="1292034"/>
                  <a:pt x="11239500" y="1371600"/>
                </a:cubicBezTo>
                <a:cubicBezTo>
                  <a:pt x="11248124" y="1381948"/>
                  <a:pt x="11259309" y="1389948"/>
                  <a:pt x="11268075" y="1400175"/>
                </a:cubicBezTo>
                <a:cubicBezTo>
                  <a:pt x="11278406" y="1412228"/>
                  <a:pt x="11287125" y="1425575"/>
                  <a:pt x="11296650" y="1438275"/>
                </a:cubicBezTo>
                <a:cubicBezTo>
                  <a:pt x="11299825" y="1447800"/>
                  <a:pt x="11301685" y="1457870"/>
                  <a:pt x="11306175" y="1466850"/>
                </a:cubicBezTo>
                <a:cubicBezTo>
                  <a:pt x="11319436" y="1493372"/>
                  <a:pt x="11332734" y="1502934"/>
                  <a:pt x="11353800" y="1524000"/>
                </a:cubicBezTo>
                <a:cubicBezTo>
                  <a:pt x="11360150" y="1543050"/>
                  <a:pt x="11375068" y="1561192"/>
                  <a:pt x="11372850" y="1581150"/>
                </a:cubicBezTo>
                <a:cubicBezTo>
                  <a:pt x="11369675" y="1609725"/>
                  <a:pt x="11368052" y="1638515"/>
                  <a:pt x="11363325" y="1666875"/>
                </a:cubicBezTo>
                <a:cubicBezTo>
                  <a:pt x="11361674" y="1676779"/>
                  <a:pt x="11358290" y="1686470"/>
                  <a:pt x="11353800" y="1695450"/>
                </a:cubicBezTo>
                <a:cubicBezTo>
                  <a:pt x="11348680" y="1705689"/>
                  <a:pt x="11342845" y="1715930"/>
                  <a:pt x="11334750" y="1724025"/>
                </a:cubicBezTo>
                <a:cubicBezTo>
                  <a:pt x="11312109" y="1746666"/>
                  <a:pt x="11277319" y="1752694"/>
                  <a:pt x="11249025" y="1762125"/>
                </a:cubicBezTo>
                <a:lnTo>
                  <a:pt x="11220450" y="1771650"/>
                </a:lnTo>
                <a:cubicBezTo>
                  <a:pt x="11210925" y="1774825"/>
                  <a:pt x="11200855" y="1776685"/>
                  <a:pt x="11191875" y="1781175"/>
                </a:cubicBezTo>
                <a:lnTo>
                  <a:pt x="11172825" y="1790700"/>
                </a:lnTo>
              </a:path>
            </a:pathLst>
          </a:custGeom>
          <a:noFill/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Connecteur droit avec flèche 17"/>
          <p:cNvCxnSpPr>
            <a:endCxn id="15" idx="52"/>
          </p:cNvCxnSpPr>
          <p:nvPr/>
        </p:nvCxnSpPr>
        <p:spPr>
          <a:xfrm>
            <a:off x="10574263" y="3470630"/>
            <a:ext cx="1284362" cy="112042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/>
          <p:nvPr/>
        </p:nvCxnSpPr>
        <p:spPr>
          <a:xfrm flipV="1">
            <a:off x="10608798" y="2701165"/>
            <a:ext cx="1260033" cy="768762"/>
          </a:xfrm>
          <a:prstGeom prst="straightConnector1">
            <a:avLst/>
          </a:prstGeom>
          <a:ln w="28575">
            <a:solidFill>
              <a:srgbClr val="71BF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10804923" y="2823852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>
                <a:solidFill>
                  <a:srgbClr val="71BF44"/>
                </a:solidFill>
              </a:rPr>
              <a:t>α</a:t>
            </a:r>
            <a:endParaRPr lang="en-US" sz="1800" dirty="0">
              <a:solidFill>
                <a:srgbClr val="71BF44"/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11196204" y="3711801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>
                <a:solidFill>
                  <a:srgbClr val="0000FF"/>
                </a:solidFill>
              </a:rPr>
              <a:t>α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76588" y="6134100"/>
            <a:ext cx="4825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→ calibration by detector zone + ignore ugly zone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3029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224</a:t>
            </a:r>
            <a:r>
              <a:rPr lang="en-US" dirty="0" smtClean="0"/>
              <a:t>Ra Random coincidences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25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78" y="850900"/>
            <a:ext cx="8827863" cy="56642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155637" y="6158468"/>
            <a:ext cx="3395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aseline="30000" dirty="0" smtClean="0">
                <a:solidFill>
                  <a:srgbClr val="C178AB"/>
                </a:solidFill>
              </a:rPr>
              <a:t>212</a:t>
            </a:r>
            <a:r>
              <a:rPr lang="en-US" sz="1800" dirty="0" smtClean="0">
                <a:solidFill>
                  <a:srgbClr val="C178AB"/>
                </a:solidFill>
              </a:rPr>
              <a:t>Bi – </a:t>
            </a:r>
            <a:r>
              <a:rPr lang="en-US" sz="1800" baseline="30000" dirty="0" smtClean="0">
                <a:solidFill>
                  <a:srgbClr val="C178AB"/>
                </a:solidFill>
              </a:rPr>
              <a:t>212</a:t>
            </a:r>
            <a:r>
              <a:rPr lang="en-US" sz="1800" dirty="0" smtClean="0">
                <a:solidFill>
                  <a:srgbClr val="C178AB"/>
                </a:solidFill>
              </a:rPr>
              <a:t>Bi random coincidences</a:t>
            </a:r>
            <a:endParaRPr lang="en-US" sz="1800" dirty="0">
              <a:solidFill>
                <a:srgbClr val="C178AB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4924426" y="3495675"/>
            <a:ext cx="600074" cy="495299"/>
          </a:xfrm>
          <a:prstGeom prst="ellipse">
            <a:avLst/>
          </a:prstGeom>
          <a:solidFill>
            <a:srgbClr val="A3091B">
              <a:alpha val="37000"/>
            </a:srgbClr>
          </a:solidFill>
          <a:ln>
            <a:solidFill>
              <a:srgbClr val="6A983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Connecteur droit avec flèche 9"/>
          <p:cNvCxnSpPr>
            <a:endCxn id="8" idx="3"/>
          </p:cNvCxnSpPr>
          <p:nvPr/>
        </p:nvCxnSpPr>
        <p:spPr>
          <a:xfrm flipV="1">
            <a:off x="4467226" y="3918439"/>
            <a:ext cx="545079" cy="2424695"/>
          </a:xfrm>
          <a:prstGeom prst="straightConnector1">
            <a:avLst/>
          </a:prstGeom>
          <a:ln w="57150">
            <a:solidFill>
              <a:srgbClr val="C178A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564962" y="895323"/>
            <a:ext cx="7982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Si3N4 catcher 30 nm, detector resolution 50 </a:t>
            </a:r>
            <a:r>
              <a:rPr lang="en-US" sz="1800" dirty="0" err="1" smtClean="0"/>
              <a:t>keV</a:t>
            </a:r>
            <a:r>
              <a:rPr lang="en-US" sz="1800" dirty="0" smtClean="0"/>
              <a:t>, recalibration and ugly zones filter </a:t>
            </a:r>
            <a:endParaRPr lang="en-US" sz="1800" dirty="0"/>
          </a:p>
        </p:txBody>
      </p:sp>
      <p:sp>
        <p:nvSpPr>
          <p:cNvPr id="14" name="ZoneTexte 13"/>
          <p:cNvSpPr txBox="1"/>
          <p:nvPr/>
        </p:nvSpPr>
        <p:spPr>
          <a:xfrm rot="1936920">
            <a:off x="7946226" y="4961788"/>
            <a:ext cx="755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smtClean="0"/>
              <a:t>Q</a:t>
            </a:r>
            <a:r>
              <a:rPr lang="en-US" sz="3200" baseline="-25000" dirty="0" smtClean="0"/>
              <a:t>2α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4237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aseline="30000" dirty="0" smtClean="0"/>
              <a:t>224</a:t>
            </a:r>
            <a:r>
              <a:rPr lang="fr-FR" dirty="0" smtClean="0"/>
              <a:t>Ra </a:t>
            </a:r>
            <a:r>
              <a:rPr lang="fr-FR" baseline="30000" dirty="0" smtClean="0"/>
              <a:t>14</a:t>
            </a:r>
            <a:r>
              <a:rPr lang="fr-FR" dirty="0" smtClean="0"/>
              <a:t>C cluster </a:t>
            </a:r>
            <a:r>
              <a:rPr lang="fr-FR" dirty="0" err="1" smtClean="0"/>
              <a:t>emission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26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Google Shape;368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8334" y="1214600"/>
            <a:ext cx="6798932" cy="516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222Ra_cluster">
            <a:hlinkClick r:id="" action="ppaction://media"/>
            <a:extLst>
              <a:ext uri="{FF2B5EF4-FFF2-40B4-BE49-F238E27FC236}">
                <a16:creationId xmlns:a16="http://schemas.microsoft.com/office/drawing/2014/main" id="{37B87B8C-7089-40F0-96BA-5DD66BD54D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3529" t="5208" r="30690" b="22305"/>
          <a:stretch/>
        </p:blipFill>
        <p:spPr>
          <a:xfrm>
            <a:off x="8551680" y="1311524"/>
            <a:ext cx="2326640" cy="3535059"/>
          </a:xfrm>
          <a:prstGeom prst="ellipse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670138" y="5384800"/>
            <a:ext cx="19527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/>
              <a:t>T</a:t>
            </a:r>
            <a:r>
              <a:rPr lang="fr-FR" sz="1800" baseline="-25000" dirty="0"/>
              <a:t>1/2</a:t>
            </a:r>
            <a:r>
              <a:rPr lang="fr-FR" sz="1800" dirty="0"/>
              <a:t> </a:t>
            </a:r>
            <a:r>
              <a:rPr lang="fr-FR" sz="1800" dirty="0" err="1"/>
              <a:t>exp</a:t>
            </a:r>
            <a:r>
              <a:rPr lang="fr-FR" sz="1800" dirty="0"/>
              <a:t> = 10</a:t>
            </a:r>
            <a:r>
              <a:rPr lang="fr-FR" sz="1800" baseline="30000" dirty="0"/>
              <a:t>15,86</a:t>
            </a:r>
            <a:r>
              <a:rPr lang="fr-FR" sz="1800" dirty="0"/>
              <a:t> </a:t>
            </a:r>
            <a:r>
              <a:rPr lang="fr-FR" sz="1800" dirty="0" smtClean="0"/>
              <a:t>s</a:t>
            </a:r>
          </a:p>
          <a:p>
            <a:pPr algn="l"/>
            <a:r>
              <a:rPr lang="fr-FR" sz="1800" dirty="0" smtClean="0"/>
              <a:t>T</a:t>
            </a:r>
            <a:r>
              <a:rPr lang="fr-FR" sz="1800" baseline="-25000" dirty="0" smtClean="0"/>
              <a:t>1/2</a:t>
            </a:r>
            <a:r>
              <a:rPr lang="fr-FR" sz="1800" dirty="0" smtClean="0"/>
              <a:t> </a:t>
            </a:r>
            <a:r>
              <a:rPr lang="fr-FR" sz="1800" dirty="0" err="1" smtClean="0"/>
              <a:t>theo</a:t>
            </a:r>
            <a:r>
              <a:rPr lang="fr-FR" sz="1800" dirty="0" smtClean="0"/>
              <a:t> = 10</a:t>
            </a:r>
            <a:r>
              <a:rPr lang="fr-FR" sz="1800" baseline="30000" dirty="0" smtClean="0"/>
              <a:t>17,46</a:t>
            </a:r>
            <a:r>
              <a:rPr lang="fr-FR" sz="1800" dirty="0" smtClean="0"/>
              <a:t> 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0263394" y="914399"/>
            <a:ext cx="1284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00" dirty="0" smtClean="0"/>
              <a:t>DAM/</a:t>
            </a:r>
            <a:r>
              <a:rPr lang="fr-FR" sz="1800" dirty="0" err="1" smtClean="0"/>
              <a:t>IJClab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10564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Macroscopic model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27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>
          <a:xfrm>
            <a:off x="881100" y="1067647"/>
            <a:ext cx="10565835" cy="627569"/>
          </a:xfrm>
        </p:spPr>
        <p:txBody>
          <a:bodyPr/>
          <a:lstStyle/>
          <a:p>
            <a:r>
              <a:rPr lang="en-US" dirty="0" smtClean="0"/>
              <a:t>Two alpha radioactivity predicted</a:t>
            </a:r>
            <a:r>
              <a:rPr lang="en-US" baseline="30000" dirty="0" smtClean="0"/>
              <a:t>*</a:t>
            </a:r>
            <a:r>
              <a:rPr lang="en-US" dirty="0" smtClean="0"/>
              <a:t> in 1985 by D. N. </a:t>
            </a:r>
            <a:r>
              <a:rPr lang="en-US" dirty="0" err="1" smtClean="0"/>
              <a:t>Poenaru</a:t>
            </a:r>
            <a:r>
              <a:rPr lang="en-US" dirty="0" smtClean="0"/>
              <a:t> and M. </a:t>
            </a:r>
            <a:r>
              <a:rPr lang="en-US" dirty="0" err="1" smtClean="0"/>
              <a:t>Ivaşcu</a:t>
            </a:r>
            <a:r>
              <a:rPr lang="en-US" dirty="0" smtClean="0"/>
              <a:t> (</a:t>
            </a:r>
            <a:r>
              <a:rPr lang="en-US" dirty="0" smtClean="0">
                <a:hlinkClick r:id="rId3"/>
              </a:rPr>
              <a:t>J. Physique Lett. 46 (1985) L-591</a:t>
            </a:r>
            <a:r>
              <a:rPr lang="en-US" dirty="0" smtClean="0"/>
              <a:t>) using a macroscopic model.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D718B3E-CE6B-D14B-AFCA-0F80496270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178" y="3105549"/>
            <a:ext cx="1323069" cy="23446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952501" y="3580219"/>
            <a:ext cx="626745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P =S.P</a:t>
            </a:r>
            <a:r>
              <a:rPr lang="en-US" sz="1800" baseline="-25000" dirty="0" smtClean="0"/>
              <a:t>S</a:t>
            </a:r>
          </a:p>
          <a:p>
            <a:endParaRPr lang="en-US" sz="1800" baseline="-25000" dirty="0" smtClean="0"/>
          </a:p>
          <a:p>
            <a:r>
              <a:rPr lang="en-US" sz="1800" dirty="0" smtClean="0"/>
              <a:t>S: preformation probability (phenomenology, from fit to data)</a:t>
            </a:r>
          </a:p>
          <a:p>
            <a:r>
              <a:rPr lang="en-US" sz="1800" dirty="0" smtClean="0"/>
              <a:t>P</a:t>
            </a:r>
            <a:r>
              <a:rPr lang="en-US" sz="1800" baseline="-25000" dirty="0" smtClean="0"/>
              <a:t>S</a:t>
            </a:r>
            <a:r>
              <a:rPr lang="en-US" sz="1800" dirty="0" smtClean="0"/>
              <a:t> : barrier penetration probability of the preformed cluster</a:t>
            </a:r>
          </a:p>
          <a:p>
            <a:r>
              <a:rPr lang="en-US" sz="1800" dirty="0" smtClean="0"/>
              <a:t>	P</a:t>
            </a:r>
            <a:r>
              <a:rPr lang="en-US" sz="1800" baseline="-25000" dirty="0" smtClean="0"/>
              <a:t>S</a:t>
            </a:r>
            <a:r>
              <a:rPr lang="en-US" sz="1800" dirty="0" smtClean="0"/>
              <a:t> = WKB for the Coulomb cluster-daughter potential </a:t>
            </a:r>
          </a:p>
          <a:p>
            <a:r>
              <a:rPr lang="en-US" sz="1800" dirty="0" smtClean="0"/>
              <a:t>	(Q</a:t>
            </a:r>
            <a:r>
              <a:rPr lang="en-US" sz="1800" baseline="-25000" dirty="0" smtClean="0"/>
              <a:t>2α </a:t>
            </a:r>
            <a:r>
              <a:rPr lang="en-US" sz="1800" dirty="0" smtClean="0"/>
              <a:t>-value)</a:t>
            </a:r>
          </a:p>
          <a:p>
            <a:endParaRPr lang="en-US" sz="1800" dirty="0" smtClean="0"/>
          </a:p>
          <a:p>
            <a:pPr algn="l"/>
            <a:r>
              <a:rPr lang="en-US" sz="1800" dirty="0" smtClean="0"/>
              <a:t> </a:t>
            </a:r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5762" y="1616007"/>
            <a:ext cx="2910625" cy="4578485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761524" y="6358132"/>
            <a:ext cx="35046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30000" dirty="0" smtClean="0"/>
              <a:t>*</a:t>
            </a:r>
            <a:r>
              <a:rPr lang="en-US" sz="1400" dirty="0" smtClean="0"/>
              <a:t>some predictions in 1979 by </a:t>
            </a:r>
            <a:r>
              <a:rPr lang="en-US" sz="1400" dirty="0" err="1" smtClean="0"/>
              <a:t>Yu.N</a:t>
            </a:r>
            <a:r>
              <a:rPr lang="en-US" sz="1400" dirty="0" smtClean="0"/>
              <a:t>. </a:t>
            </a:r>
            <a:r>
              <a:rPr lang="en-US" sz="1400" dirty="0" err="1" smtClean="0"/>
              <a:t>Novikov</a:t>
            </a:r>
            <a:r>
              <a:rPr lang="en-US" sz="1400" dirty="0" smtClean="0"/>
              <a:t> ?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6385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generalized liquid drop model</a:t>
            </a:r>
            <a:endParaRPr lang="en-US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28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K. P. Santhosh and </a:t>
            </a:r>
            <a:r>
              <a:rPr lang="en-US" dirty="0" err="1" smtClean="0">
                <a:hlinkClick r:id="rId3"/>
              </a:rPr>
              <a:t>Tinu</a:t>
            </a:r>
            <a:r>
              <a:rPr lang="en-US" dirty="0" smtClean="0">
                <a:hlinkClick r:id="rId3"/>
              </a:rPr>
              <a:t> Ann Jose, Phys. Rev. C 104, 064604 (2021). </a:t>
            </a:r>
            <a:endParaRPr lang="en-US" dirty="0"/>
          </a:p>
        </p:txBody>
      </p:sp>
      <p:grpSp>
        <p:nvGrpSpPr>
          <p:cNvPr id="13" name="Groupe 12"/>
          <p:cNvGrpSpPr/>
          <p:nvPr/>
        </p:nvGrpSpPr>
        <p:grpSpPr>
          <a:xfrm>
            <a:off x="6314065" y="1605697"/>
            <a:ext cx="4068475" cy="4297263"/>
            <a:chOff x="696565" y="2129472"/>
            <a:chExt cx="4068475" cy="4297263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917"/>
            <a:stretch/>
          </p:blipFill>
          <p:spPr>
            <a:xfrm>
              <a:off x="872507" y="2129472"/>
              <a:ext cx="3892533" cy="4143375"/>
            </a:xfrm>
            <a:prstGeom prst="rect">
              <a:avLst/>
            </a:prstGeom>
          </p:spPr>
        </p:pic>
        <p:sp>
          <p:nvSpPr>
            <p:cNvPr id="7" name="ZoneTexte 6"/>
            <p:cNvSpPr txBox="1"/>
            <p:nvPr/>
          </p:nvSpPr>
          <p:spPr>
            <a:xfrm rot="16200000">
              <a:off x="373367" y="2452670"/>
              <a:ext cx="11696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800" dirty="0" smtClean="0"/>
                <a:t>(years)</a:t>
              </a:r>
              <a:endParaRPr lang="en-US" sz="2800" dirty="0"/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2976880" y="5903515"/>
              <a:ext cx="4026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800" b="1" dirty="0" smtClean="0"/>
                <a:t>A</a:t>
              </a:r>
              <a:endParaRPr lang="en-US" sz="1800" b="1" dirty="0"/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6837286" y="5903025"/>
            <a:ext cx="3417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T</a:t>
            </a:r>
            <a:r>
              <a:rPr lang="en-US" sz="1800" baseline="-25000" dirty="0" smtClean="0"/>
              <a:t>1/2</a:t>
            </a:r>
            <a:r>
              <a:rPr lang="en-US" sz="1800" dirty="0" smtClean="0"/>
              <a:t> 2α (</a:t>
            </a:r>
            <a:r>
              <a:rPr lang="en-US" sz="1800" baseline="30000" dirty="0" smtClean="0"/>
              <a:t>224</a:t>
            </a:r>
            <a:r>
              <a:rPr lang="en-US" sz="1800" dirty="0" smtClean="0"/>
              <a:t>Ra) ~ 10</a:t>
            </a:r>
            <a:r>
              <a:rPr lang="en-US" sz="1800" baseline="30000" dirty="0" smtClean="0"/>
              <a:t>20</a:t>
            </a:r>
            <a:r>
              <a:rPr lang="en-US" sz="1800" dirty="0" smtClean="0"/>
              <a:t> y ~ 10</a:t>
            </a:r>
            <a:r>
              <a:rPr lang="en-US" sz="1800" baseline="30000" dirty="0" smtClean="0"/>
              <a:t>27</a:t>
            </a:r>
            <a:r>
              <a:rPr lang="en-US" sz="1800" dirty="0" smtClean="0"/>
              <a:t> s</a:t>
            </a:r>
          </a:p>
          <a:p>
            <a:pPr algn="l"/>
            <a:r>
              <a:rPr lang="en-US" sz="1800" dirty="0" smtClean="0"/>
              <a:t>Same order as cluster radioactivity</a:t>
            </a:r>
            <a:endParaRPr lang="en-US" sz="18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D718B3E-CE6B-D14B-AFCA-0F80496270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753" y="1785071"/>
            <a:ext cx="1323069" cy="234468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23159" y="2358693"/>
            <a:ext cx="60909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P =S.P</a:t>
            </a:r>
            <a:r>
              <a:rPr lang="en-US" sz="1800" baseline="-25000" dirty="0" smtClean="0"/>
              <a:t>S</a:t>
            </a:r>
          </a:p>
          <a:p>
            <a:r>
              <a:rPr lang="en-US" sz="1800" dirty="0" smtClean="0"/>
              <a:t>S: preformation probability</a:t>
            </a:r>
          </a:p>
          <a:p>
            <a:r>
              <a:rPr lang="en-US" sz="1800" dirty="0" smtClean="0"/>
              <a:t>	several phenomenological parametrizations</a:t>
            </a:r>
          </a:p>
          <a:p>
            <a:r>
              <a:rPr lang="en-US" sz="1800" dirty="0" smtClean="0"/>
              <a:t>	S can depend on Q</a:t>
            </a:r>
            <a:r>
              <a:rPr lang="en-US" sz="1800" baseline="-25000" dirty="0" smtClean="0"/>
              <a:t>2α </a:t>
            </a:r>
            <a:r>
              <a:rPr lang="en-US" sz="1800" dirty="0" smtClean="0"/>
              <a:t>or Z</a:t>
            </a:r>
            <a:r>
              <a:rPr lang="en-US" sz="1800" baseline="-25000" dirty="0" smtClean="0"/>
              <a:t>2α</a:t>
            </a:r>
            <a:r>
              <a:rPr lang="en-US" sz="1800" dirty="0" smtClean="0"/>
              <a:t>, A</a:t>
            </a:r>
            <a:r>
              <a:rPr lang="en-US" sz="1800" baseline="-25000" dirty="0" smtClean="0"/>
              <a:t>2α</a:t>
            </a:r>
            <a:r>
              <a:rPr lang="en-US" sz="1800" dirty="0" smtClean="0"/>
              <a:t>, etc. (from fit to data)</a:t>
            </a:r>
          </a:p>
          <a:p>
            <a:endParaRPr lang="en-US" sz="1800" dirty="0" smtClean="0"/>
          </a:p>
          <a:p>
            <a:r>
              <a:rPr lang="en-US" sz="1800" dirty="0" smtClean="0"/>
              <a:t>P</a:t>
            </a:r>
            <a:r>
              <a:rPr lang="en-US" sz="1800" baseline="-25000" dirty="0" smtClean="0"/>
              <a:t>S</a:t>
            </a:r>
            <a:r>
              <a:rPr lang="en-US" sz="1800" dirty="0" smtClean="0"/>
              <a:t> : barrier penetration probability of the preformed cluster</a:t>
            </a:r>
          </a:p>
          <a:p>
            <a:r>
              <a:rPr lang="en-US" sz="1800" dirty="0" smtClean="0"/>
              <a:t>	WKB for generalized deformed liquid-drop model</a:t>
            </a:r>
          </a:p>
          <a:p>
            <a:endParaRPr lang="en-US" sz="1800" dirty="0" smtClean="0"/>
          </a:p>
          <a:p>
            <a:pPr algn="l"/>
            <a:r>
              <a:rPr lang="en-US" sz="1800" dirty="0" smtClean="0"/>
              <a:t> </a:t>
            </a:r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</p:txBody>
      </p:sp>
      <p:sp>
        <p:nvSpPr>
          <p:cNvPr id="14" name="Rectangle 13"/>
          <p:cNvSpPr/>
          <p:nvPr/>
        </p:nvSpPr>
        <p:spPr>
          <a:xfrm>
            <a:off x="10106025" y="5379740"/>
            <a:ext cx="600075" cy="44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11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brief (selective) history of radioactivity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29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>
          <a:xfrm>
            <a:off x="292100" y="777361"/>
            <a:ext cx="11154835" cy="632553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1895 Wilhelm </a:t>
            </a:r>
            <a:r>
              <a:rPr lang="en-US" sz="1600" dirty="0" err="1" smtClean="0">
                <a:solidFill>
                  <a:srgbClr val="757272"/>
                </a:solidFill>
              </a:rPr>
              <a:t>Röntgen</a:t>
            </a:r>
            <a:r>
              <a:rPr lang="en-US" sz="1600" dirty="0" smtClean="0">
                <a:solidFill>
                  <a:srgbClr val="757272"/>
                </a:solidFill>
              </a:rPr>
              <a:t> : </a:t>
            </a:r>
            <a:r>
              <a:rPr lang="en-US" sz="1600" dirty="0" smtClean="0">
                <a:solidFill>
                  <a:srgbClr val="FF0000"/>
                </a:solidFill>
              </a:rPr>
              <a:t>X-ray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1896 Henri Becquerel : </a:t>
            </a:r>
            <a:r>
              <a:rPr lang="en-US" sz="1600" dirty="0" smtClean="0">
                <a:solidFill>
                  <a:srgbClr val="FF0000"/>
                </a:solidFill>
              </a:rPr>
              <a:t>radioactivity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1898 Ernest Rutherford : </a:t>
            </a:r>
            <a:r>
              <a:rPr lang="en-US" sz="1600" dirty="0" smtClean="0">
                <a:solidFill>
                  <a:srgbClr val="FF0000"/>
                </a:solidFill>
              </a:rPr>
              <a:t>α and β rays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1900 Paul Villard : </a:t>
            </a:r>
            <a:r>
              <a:rPr lang="en-US" sz="1600" dirty="0" smtClean="0">
                <a:solidFill>
                  <a:srgbClr val="FF0000"/>
                </a:solidFill>
              </a:rPr>
              <a:t>gamma rays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1929 Maria Goeppert-Mayer : </a:t>
            </a:r>
            <a:r>
              <a:rPr lang="en-US" sz="1600" dirty="0" smtClean="0">
                <a:solidFill>
                  <a:srgbClr val="00B050"/>
                </a:solidFill>
              </a:rPr>
              <a:t>double gamma prediction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1934 </a:t>
            </a:r>
            <a:r>
              <a:rPr lang="en-US" sz="1600" dirty="0" err="1" smtClean="0">
                <a:solidFill>
                  <a:srgbClr val="757272"/>
                </a:solidFill>
              </a:rPr>
              <a:t>Irène</a:t>
            </a:r>
            <a:r>
              <a:rPr lang="en-US" sz="1600" dirty="0" smtClean="0">
                <a:solidFill>
                  <a:srgbClr val="757272"/>
                </a:solidFill>
              </a:rPr>
              <a:t> and </a:t>
            </a:r>
            <a:r>
              <a:rPr lang="en-US" sz="1600" dirty="0" err="1" smtClean="0">
                <a:solidFill>
                  <a:srgbClr val="757272"/>
                </a:solidFill>
              </a:rPr>
              <a:t>Fréderic</a:t>
            </a:r>
            <a:r>
              <a:rPr lang="en-US" sz="1600" dirty="0" smtClean="0">
                <a:solidFill>
                  <a:srgbClr val="757272"/>
                </a:solidFill>
              </a:rPr>
              <a:t> Joliot-Curie : </a:t>
            </a:r>
            <a:r>
              <a:rPr lang="en-US" sz="1600" dirty="0" smtClean="0">
                <a:solidFill>
                  <a:srgbClr val="FF0000"/>
                </a:solidFill>
              </a:rPr>
              <a:t>artificial radioactivity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1935 Maria Goeppert-Mayer : </a:t>
            </a:r>
            <a:r>
              <a:rPr lang="en-US" sz="1600" dirty="0" smtClean="0">
                <a:solidFill>
                  <a:srgbClr val="00B050"/>
                </a:solidFill>
              </a:rPr>
              <a:t>double beta prediction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1937 Luis Alvarez : </a:t>
            </a:r>
            <a:r>
              <a:rPr lang="en-US" sz="1600" dirty="0" smtClean="0">
                <a:solidFill>
                  <a:srgbClr val="FF0000"/>
                </a:solidFill>
              </a:rPr>
              <a:t>electron capture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1938 Otto Hahn, Fritz </a:t>
            </a:r>
            <a:r>
              <a:rPr lang="en-US" sz="1600" dirty="0" err="1" smtClean="0">
                <a:solidFill>
                  <a:srgbClr val="757272"/>
                </a:solidFill>
              </a:rPr>
              <a:t>Strassmann</a:t>
            </a:r>
            <a:r>
              <a:rPr lang="en-US" sz="1600" dirty="0" smtClean="0">
                <a:solidFill>
                  <a:srgbClr val="757272"/>
                </a:solidFill>
              </a:rPr>
              <a:t>, </a:t>
            </a:r>
            <a:r>
              <a:rPr lang="en-US" sz="1600" dirty="0" err="1" smtClean="0">
                <a:solidFill>
                  <a:srgbClr val="757272"/>
                </a:solidFill>
              </a:rPr>
              <a:t>Lise</a:t>
            </a:r>
            <a:r>
              <a:rPr lang="en-US" sz="1600" dirty="0" smtClean="0">
                <a:solidFill>
                  <a:srgbClr val="757272"/>
                </a:solidFill>
              </a:rPr>
              <a:t> Meitner  : </a:t>
            </a:r>
            <a:r>
              <a:rPr lang="en-US" sz="1600" dirty="0" smtClean="0">
                <a:solidFill>
                  <a:srgbClr val="FF0000"/>
                </a:solidFill>
              </a:rPr>
              <a:t>fission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1946 L.L. Green and D.L. </a:t>
            </a:r>
            <a:r>
              <a:rPr lang="en-US" sz="1600" dirty="0" err="1" smtClean="0">
                <a:solidFill>
                  <a:srgbClr val="757272"/>
                </a:solidFill>
              </a:rPr>
              <a:t>Livesey</a:t>
            </a:r>
            <a:r>
              <a:rPr lang="en-US" sz="1600" dirty="0" smtClean="0">
                <a:solidFill>
                  <a:srgbClr val="757272"/>
                </a:solidFill>
              </a:rPr>
              <a:t>, San-</a:t>
            </a:r>
            <a:r>
              <a:rPr lang="en-US" sz="1600" dirty="0" err="1" smtClean="0">
                <a:solidFill>
                  <a:srgbClr val="757272"/>
                </a:solidFill>
              </a:rPr>
              <a:t>Tsiang</a:t>
            </a:r>
            <a:r>
              <a:rPr lang="en-US" sz="1600" dirty="0" smtClean="0">
                <a:solidFill>
                  <a:srgbClr val="757272"/>
                </a:solidFill>
              </a:rPr>
              <a:t> </a:t>
            </a:r>
            <a:r>
              <a:rPr lang="en-US" sz="1600" dirty="0" err="1" smtClean="0">
                <a:solidFill>
                  <a:srgbClr val="757272"/>
                </a:solidFill>
              </a:rPr>
              <a:t>Tsien</a:t>
            </a:r>
            <a:r>
              <a:rPr lang="en-US" sz="1600" dirty="0" smtClean="0">
                <a:solidFill>
                  <a:srgbClr val="757272"/>
                </a:solidFill>
              </a:rPr>
              <a:t> et al. : </a:t>
            </a:r>
            <a:r>
              <a:rPr lang="en-US" sz="1600" dirty="0" smtClean="0">
                <a:solidFill>
                  <a:srgbClr val="FF0000"/>
                </a:solidFill>
              </a:rPr>
              <a:t>ternary fission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1960 </a:t>
            </a:r>
            <a:r>
              <a:rPr lang="en-US" sz="1600" dirty="0" err="1" smtClean="0">
                <a:solidFill>
                  <a:srgbClr val="757272"/>
                </a:solidFill>
              </a:rPr>
              <a:t>Vitalii</a:t>
            </a:r>
            <a:r>
              <a:rPr lang="en-US" sz="1600" dirty="0" smtClean="0">
                <a:solidFill>
                  <a:srgbClr val="757272"/>
                </a:solidFill>
              </a:rPr>
              <a:t> I </a:t>
            </a:r>
            <a:r>
              <a:rPr lang="en-US" sz="1600" dirty="0" err="1" smtClean="0">
                <a:solidFill>
                  <a:srgbClr val="757272"/>
                </a:solidFill>
              </a:rPr>
              <a:t>Goldansky</a:t>
            </a:r>
            <a:r>
              <a:rPr lang="en-US" sz="1600" dirty="0" smtClean="0">
                <a:solidFill>
                  <a:srgbClr val="757272"/>
                </a:solidFill>
              </a:rPr>
              <a:t> : </a:t>
            </a:r>
            <a:r>
              <a:rPr lang="en-US" sz="1600" dirty="0" smtClean="0">
                <a:solidFill>
                  <a:srgbClr val="00B050"/>
                </a:solidFill>
              </a:rPr>
              <a:t>proton and double proton prediction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1970 K.P. Jackson et al. : </a:t>
            </a:r>
            <a:r>
              <a:rPr lang="en-US" sz="1600" dirty="0" smtClean="0">
                <a:solidFill>
                  <a:srgbClr val="FF0000"/>
                </a:solidFill>
              </a:rPr>
              <a:t>proton emission </a:t>
            </a:r>
            <a:r>
              <a:rPr lang="en-US" sz="1600" dirty="0" smtClean="0">
                <a:solidFill>
                  <a:srgbClr val="757272"/>
                </a:solidFill>
              </a:rPr>
              <a:t>( from an isomeric state)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1980 A. </a:t>
            </a:r>
            <a:r>
              <a:rPr lang="en-US" sz="1600" dirty="0" err="1" smtClean="0">
                <a:solidFill>
                  <a:srgbClr val="757272"/>
                </a:solidFill>
              </a:rPr>
              <a:t>Sandulescu</a:t>
            </a:r>
            <a:r>
              <a:rPr lang="en-US" sz="1600" dirty="0" smtClean="0">
                <a:solidFill>
                  <a:srgbClr val="757272"/>
                </a:solidFill>
              </a:rPr>
              <a:t>, D.N. </a:t>
            </a:r>
            <a:r>
              <a:rPr lang="en-US" sz="1600" dirty="0" err="1" smtClean="0">
                <a:solidFill>
                  <a:srgbClr val="757272"/>
                </a:solidFill>
              </a:rPr>
              <a:t>Poenaru</a:t>
            </a:r>
            <a:r>
              <a:rPr lang="en-US" sz="1600" dirty="0" smtClean="0">
                <a:solidFill>
                  <a:srgbClr val="757272"/>
                </a:solidFill>
              </a:rPr>
              <a:t> and W. Greiner : </a:t>
            </a:r>
            <a:r>
              <a:rPr lang="en-US" sz="1600" dirty="0" smtClean="0">
                <a:solidFill>
                  <a:srgbClr val="00B050"/>
                </a:solidFill>
              </a:rPr>
              <a:t>cluster radioactivity prediction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1984 H.J. Rose and G.A. Jones : </a:t>
            </a:r>
            <a:r>
              <a:rPr lang="en-US" sz="1600" dirty="0" smtClean="0">
                <a:solidFill>
                  <a:srgbClr val="FF0000"/>
                </a:solidFill>
              </a:rPr>
              <a:t>cluster radioactivity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1987 </a:t>
            </a:r>
            <a:r>
              <a:rPr lang="en-US" sz="1600" dirty="0" smtClean="0"/>
              <a:t>S. R. Elliott, A. A. Hahn, and M. K. Moe : </a:t>
            </a:r>
            <a:r>
              <a:rPr lang="en-US" sz="1600" dirty="0" smtClean="0">
                <a:solidFill>
                  <a:srgbClr val="757272"/>
                </a:solidFill>
              </a:rPr>
              <a:t> </a:t>
            </a:r>
            <a:r>
              <a:rPr lang="en-US" sz="1600" dirty="0" smtClean="0">
                <a:solidFill>
                  <a:srgbClr val="FF0000"/>
                </a:solidFill>
              </a:rPr>
              <a:t>double beta decay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1985 </a:t>
            </a:r>
            <a:r>
              <a:rPr lang="en-US" sz="1600" dirty="0" err="1" smtClean="0">
                <a:solidFill>
                  <a:srgbClr val="757272"/>
                </a:solidFill>
              </a:rPr>
              <a:t>Dorin</a:t>
            </a:r>
            <a:r>
              <a:rPr lang="en-US" sz="1600" dirty="0" smtClean="0">
                <a:solidFill>
                  <a:srgbClr val="757272"/>
                </a:solidFill>
              </a:rPr>
              <a:t> </a:t>
            </a:r>
            <a:r>
              <a:rPr lang="en-US" sz="1600" dirty="0" err="1" smtClean="0">
                <a:solidFill>
                  <a:srgbClr val="757272"/>
                </a:solidFill>
              </a:rPr>
              <a:t>Poenaru</a:t>
            </a:r>
            <a:r>
              <a:rPr lang="en-US" sz="1600" dirty="0" smtClean="0">
                <a:solidFill>
                  <a:srgbClr val="757272"/>
                </a:solidFill>
              </a:rPr>
              <a:t> : </a:t>
            </a:r>
            <a:r>
              <a:rPr lang="en-US" sz="1600" dirty="0" smtClean="0">
                <a:solidFill>
                  <a:srgbClr val="00B050"/>
                </a:solidFill>
              </a:rPr>
              <a:t>double, triple alpha prediction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757272"/>
                </a:solidFill>
              </a:rPr>
              <a:t>2002 Jérôme Giovinazzo et al., Marek </a:t>
            </a:r>
            <a:r>
              <a:rPr lang="en-US" sz="1600" dirty="0" err="1" smtClean="0">
                <a:solidFill>
                  <a:srgbClr val="757272"/>
                </a:solidFill>
              </a:rPr>
              <a:t>Pfützner</a:t>
            </a:r>
            <a:r>
              <a:rPr lang="en-US" sz="1600" dirty="0" smtClean="0">
                <a:solidFill>
                  <a:srgbClr val="757272"/>
                </a:solidFill>
              </a:rPr>
              <a:t> et al : </a:t>
            </a:r>
            <a:r>
              <a:rPr lang="en-US" sz="1600" dirty="0" smtClean="0">
                <a:solidFill>
                  <a:srgbClr val="FF0000"/>
                </a:solidFill>
              </a:rPr>
              <a:t>double proton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795" y="0"/>
            <a:ext cx="1552826" cy="227396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631" y="159200"/>
            <a:ext cx="1467231" cy="199623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257" y="289727"/>
            <a:ext cx="1107300" cy="153499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7087" y="2461893"/>
            <a:ext cx="2427304" cy="1816459"/>
          </a:xfrm>
          <a:prstGeom prst="rect">
            <a:avLst/>
          </a:prstGeom>
          <a:ln>
            <a:noFill/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7446" y="4646777"/>
            <a:ext cx="1582599" cy="148654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8"/>
          <a:srcRect b="63837"/>
          <a:stretch/>
        </p:blipFill>
        <p:spPr>
          <a:xfrm>
            <a:off x="9757667" y="4556527"/>
            <a:ext cx="1781434" cy="166704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1151" y="2312356"/>
            <a:ext cx="1421428" cy="180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82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224</a:t>
            </a:r>
            <a:r>
              <a:rPr lang="en-US" dirty="0" smtClean="0"/>
              <a:t>Ra α-decay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3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Google Shape;358;p35"/>
          <p:cNvPicPr preferRelativeResize="0"/>
          <p:nvPr/>
        </p:nvPicPr>
        <p:blipFill rotWithShape="1">
          <a:blip r:embed="rId4">
            <a:alphaModFix/>
          </a:blip>
          <a:srcRect t="-5218"/>
          <a:stretch/>
        </p:blipFill>
        <p:spPr>
          <a:xfrm>
            <a:off x="166131" y="509366"/>
            <a:ext cx="8308903" cy="542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222Ra_alpha">
            <a:hlinkClick r:id="" action="ppaction://media"/>
            <a:extLst>
              <a:ext uri="{FF2B5EF4-FFF2-40B4-BE49-F238E27FC236}">
                <a16:creationId xmlns:a16="http://schemas.microsoft.com/office/drawing/2014/main" id="{4D62C098-322D-42C8-B72E-1514B367DA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4362" t="5182" r="31575" b="22735"/>
          <a:stretch/>
        </p:blipFill>
        <p:spPr>
          <a:xfrm>
            <a:off x="9332647" y="815024"/>
            <a:ext cx="2214881" cy="3515367"/>
          </a:xfrm>
          <a:prstGeom prst="ellipse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475034" y="5289046"/>
            <a:ext cx="23221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en-US" sz="2800" kern="0" dirty="0" err="1" smtClean="0">
                <a:solidFill>
                  <a:prstClr val="black"/>
                </a:solidFill>
              </a:rPr>
              <a:t>T</a:t>
            </a:r>
            <a:r>
              <a:rPr lang="en-US" sz="2800" kern="0" baseline="-25000" dirty="0" err="1" smtClean="0">
                <a:solidFill>
                  <a:prstClr val="black"/>
                </a:solidFill>
              </a:rPr>
              <a:t>exp</a:t>
            </a:r>
            <a:r>
              <a:rPr lang="en-US" sz="2800" kern="0" baseline="-25000" dirty="0" smtClean="0">
                <a:solidFill>
                  <a:prstClr val="black"/>
                </a:solidFill>
              </a:rPr>
              <a:t> </a:t>
            </a:r>
            <a:r>
              <a:rPr lang="en-US" sz="2800" kern="0" dirty="0" smtClean="0">
                <a:solidFill>
                  <a:prstClr val="black"/>
                </a:solidFill>
              </a:rPr>
              <a:t>= 3.6 d</a:t>
            </a:r>
            <a:endParaRPr lang="en-US" sz="2800" kern="0" baseline="-25000" dirty="0" smtClean="0">
              <a:solidFill>
                <a:prstClr val="black"/>
              </a:solidFill>
            </a:endParaRPr>
          </a:p>
          <a:p>
            <a:pPr lvl="0" defTabSz="914400">
              <a:defRPr/>
            </a:pPr>
            <a:r>
              <a:rPr lang="en-US" sz="2800" kern="0" dirty="0" err="1" smtClean="0">
                <a:solidFill>
                  <a:prstClr val="black"/>
                </a:solidFill>
              </a:rPr>
              <a:t>T</a:t>
            </a:r>
            <a:r>
              <a:rPr lang="en-US" sz="2800" kern="0" baseline="-25000" dirty="0" err="1" smtClean="0">
                <a:solidFill>
                  <a:prstClr val="black"/>
                </a:solidFill>
              </a:rPr>
              <a:t>theo</a:t>
            </a:r>
            <a:r>
              <a:rPr lang="en-US" sz="2800" kern="0" baseline="-25000" dirty="0" smtClean="0">
                <a:solidFill>
                  <a:prstClr val="black"/>
                </a:solidFill>
              </a:rPr>
              <a:t> </a:t>
            </a:r>
            <a:r>
              <a:rPr lang="en-US" sz="2800" kern="0" dirty="0" smtClean="0">
                <a:solidFill>
                  <a:prstClr val="black"/>
                </a:solidFill>
              </a:rPr>
              <a:t> = 9.5 d</a:t>
            </a:r>
            <a:endParaRPr lang="en-US" sz="2800" kern="0" dirty="0">
              <a:solidFill>
                <a:prstClr val="black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0263394" y="914399"/>
            <a:ext cx="1284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DAM/</a:t>
            </a:r>
            <a:r>
              <a:rPr lang="en-US" sz="1800" dirty="0" err="1" smtClean="0"/>
              <a:t>IJClab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9905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prediction</a:t>
            </a:r>
            <a:r>
              <a:rPr lang="fr-FR" dirty="0" err="1"/>
              <a:t>s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30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811075"/>
              </p:ext>
            </p:extLst>
          </p:nvPr>
        </p:nvGraphicFramePr>
        <p:xfrm>
          <a:off x="2357893" y="2019459"/>
          <a:ext cx="8128000" cy="1905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41546992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02487177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54065849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725258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Nucleus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T1/2</a:t>
                      </a:r>
                      <a:r>
                        <a:rPr lang="fr-FR" baseline="0" dirty="0" smtClean="0"/>
                        <a:t> 2</a:t>
                      </a:r>
                      <a:r>
                        <a:rPr lang="el-GR" baseline="0" dirty="0" smtClean="0"/>
                        <a:t>α</a:t>
                      </a:r>
                      <a:r>
                        <a:rPr lang="fr-FR" baseline="0" dirty="0" smtClean="0"/>
                        <a:t>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T1/2 </a:t>
                      </a:r>
                      <a:r>
                        <a:rPr lang="fr-FR" baseline="0" dirty="0" err="1" smtClean="0"/>
                        <a:t>gs</a:t>
                      </a:r>
                      <a:r>
                        <a:rPr lang="fr-FR" baseline="0" dirty="0" smtClean="0"/>
                        <a:t> (</a:t>
                      </a:r>
                      <a:r>
                        <a:rPr lang="fr-FR" baseline="0" dirty="0" err="1" smtClean="0"/>
                        <a:t>exp</a:t>
                      </a:r>
                      <a:r>
                        <a:rPr lang="fr-FR" baseline="0" dirty="0" smtClean="0"/>
                        <a:t>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Branchin</a:t>
                      </a:r>
                      <a:r>
                        <a:rPr lang="fr-FR" baseline="0" dirty="0" err="1" smtClean="0"/>
                        <a:t>g</a:t>
                      </a:r>
                      <a:r>
                        <a:rPr lang="fr-FR" baseline="0" dirty="0" smtClean="0"/>
                        <a:t>  Radio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358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aseline="30000" dirty="0" smtClean="0"/>
                        <a:t>122</a:t>
                      </a:r>
                      <a:r>
                        <a:rPr lang="fr-FR" dirty="0" smtClean="0"/>
                        <a:t>Xe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r>
                        <a:rPr lang="en-GB" baseline="30000" dirty="0" smtClean="0"/>
                        <a:t>67.46 </a:t>
                      </a:r>
                      <a:r>
                        <a:rPr lang="en-GB" dirty="0" smtClean="0"/>
                        <a:t>s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20.1</a:t>
                      </a:r>
                      <a:r>
                        <a:rPr lang="fr-FR" baseline="0" dirty="0" smtClean="0"/>
                        <a:t> 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579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~ 10</a:t>
                      </a:r>
                      <a:r>
                        <a:rPr lang="fr-FR" baseline="30000" dirty="0" smtClean="0">
                          <a:solidFill>
                            <a:srgbClr val="FF0000"/>
                          </a:solidFill>
                        </a:rPr>
                        <a:t>-63</a:t>
                      </a:r>
                      <a:endParaRPr lang="en-GB" baseline="300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691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aseline="30000" dirty="0" smtClean="0"/>
                        <a:t>156</a:t>
                      </a:r>
                      <a:r>
                        <a:rPr lang="fr-FR" dirty="0" smtClean="0"/>
                        <a:t>Gd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r>
                        <a:rPr lang="en-GB" baseline="30000" dirty="0" smtClean="0"/>
                        <a:t>102.62 </a:t>
                      </a:r>
                      <a:r>
                        <a:rPr lang="en-GB" dirty="0" smtClean="0"/>
                        <a:t>s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Stable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879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aseline="30000" dirty="0" smtClean="0"/>
                        <a:t>212</a:t>
                      </a:r>
                      <a:r>
                        <a:rPr lang="fr-FR" dirty="0" smtClean="0"/>
                        <a:t>Po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r>
                        <a:rPr lang="en-GB" baseline="30000" dirty="0" smtClean="0"/>
                        <a:t>18.36 </a:t>
                      </a:r>
                      <a:r>
                        <a:rPr lang="en-GB" dirty="0" smtClean="0"/>
                        <a:t>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300 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579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~ 10</a:t>
                      </a:r>
                      <a:r>
                        <a:rPr lang="fr-FR" baseline="30000" dirty="0" smtClean="0">
                          <a:solidFill>
                            <a:srgbClr val="FF0000"/>
                          </a:solidFill>
                        </a:rPr>
                        <a:t>-25</a:t>
                      </a:r>
                      <a:endParaRPr lang="en-GB" baseline="300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082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aseline="30000" dirty="0" smtClean="0"/>
                        <a:t>224</a:t>
                      </a:r>
                      <a:r>
                        <a:rPr lang="fr-FR" dirty="0" smtClean="0"/>
                        <a:t>Ra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r>
                        <a:rPr kumimoji="0" lang="fr-FR" sz="1800" b="0" i="0" u="none" strike="noStrike" kern="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14.24 </a:t>
                      </a:r>
                      <a:r>
                        <a:rPr kumimoji="0" lang="fr-FR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3.63 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~ 2 10</a:t>
                      </a:r>
                      <a:r>
                        <a:rPr lang="fr-FR" baseline="30000" dirty="0" smtClean="0">
                          <a:solidFill>
                            <a:srgbClr val="FF0000"/>
                          </a:solidFill>
                        </a:rPr>
                        <a:t>-9</a:t>
                      </a:r>
                      <a:endParaRPr lang="en-GB" baseline="30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373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7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224Ra : 2𝛼 emission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31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Google Shape;399;p39" descr="S(L) = \int_{s_{\rm in}}^{s_{\rm out}} \frac{1}{\hbar} &#10;\sqrt{ 2 \color{green}{\mathcal{M}_{\rm eff}}(s) \left[\color{green}{V_{\rm eff}}(s)-E_0 \right] } ds" title="MathEquation,#00000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96005" y="1271751"/>
            <a:ext cx="7460483" cy="643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400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401" y="1972801"/>
            <a:ext cx="10795199" cy="448000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403;p39"/>
          <p:cNvSpPr/>
          <p:nvPr/>
        </p:nvSpPr>
        <p:spPr>
          <a:xfrm>
            <a:off x="8066900" y="1970933"/>
            <a:ext cx="3300000" cy="4353600"/>
          </a:xfrm>
          <a:prstGeom prst="rect">
            <a:avLst/>
          </a:prstGeom>
          <a:noFill/>
          <a:ln w="28575" cap="flat" cmpd="sng">
            <a:solidFill>
              <a:srgbClr val="00991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" name="Google Shape;404;p39"/>
          <p:cNvSpPr/>
          <p:nvPr/>
        </p:nvSpPr>
        <p:spPr>
          <a:xfrm>
            <a:off x="8366694" y="2121833"/>
            <a:ext cx="1623167" cy="2718267"/>
          </a:xfrm>
          <a:custGeom>
            <a:avLst/>
            <a:gdLst/>
            <a:ahLst/>
            <a:cxnLst/>
            <a:rect l="l" t="t" r="r" b="b"/>
            <a:pathLst>
              <a:path w="48695" h="81548" extrusionOk="0">
                <a:moveTo>
                  <a:pt x="12566" y="81548"/>
                </a:moveTo>
                <a:cubicBezTo>
                  <a:pt x="11477" y="80745"/>
                  <a:pt x="8094" y="78624"/>
                  <a:pt x="6029" y="76731"/>
                </a:cubicBezTo>
                <a:cubicBezTo>
                  <a:pt x="3965" y="74839"/>
                  <a:pt x="695" y="72946"/>
                  <a:pt x="179" y="70193"/>
                </a:cubicBezTo>
                <a:cubicBezTo>
                  <a:pt x="-337" y="67440"/>
                  <a:pt x="409" y="63943"/>
                  <a:pt x="2932" y="60215"/>
                </a:cubicBezTo>
                <a:cubicBezTo>
                  <a:pt x="5455" y="56488"/>
                  <a:pt x="12050" y="51498"/>
                  <a:pt x="15319" y="47828"/>
                </a:cubicBezTo>
                <a:cubicBezTo>
                  <a:pt x="18588" y="44158"/>
                  <a:pt x="19850" y="41922"/>
                  <a:pt x="22545" y="38194"/>
                </a:cubicBezTo>
                <a:cubicBezTo>
                  <a:pt x="25240" y="34466"/>
                  <a:pt x="28280" y="29247"/>
                  <a:pt x="31491" y="25462"/>
                </a:cubicBezTo>
                <a:cubicBezTo>
                  <a:pt x="34702" y="21677"/>
                  <a:pt x="39232" y="18810"/>
                  <a:pt x="41813" y="15484"/>
                </a:cubicBezTo>
                <a:cubicBezTo>
                  <a:pt x="44394" y="12158"/>
                  <a:pt x="45828" y="8087"/>
                  <a:pt x="46975" y="5506"/>
                </a:cubicBezTo>
                <a:cubicBezTo>
                  <a:pt x="48122" y="2925"/>
                  <a:pt x="48408" y="918"/>
                  <a:pt x="48695" y="0"/>
                </a:cubicBezTo>
              </a:path>
            </a:pathLst>
          </a:custGeom>
          <a:noFill/>
          <a:ln w="38100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0" name="Google Shape;405;p39"/>
          <p:cNvSpPr/>
          <p:nvPr/>
        </p:nvSpPr>
        <p:spPr>
          <a:xfrm>
            <a:off x="5104025" y="2121833"/>
            <a:ext cx="1623167" cy="2718267"/>
          </a:xfrm>
          <a:custGeom>
            <a:avLst/>
            <a:gdLst/>
            <a:ahLst/>
            <a:cxnLst/>
            <a:rect l="l" t="t" r="r" b="b"/>
            <a:pathLst>
              <a:path w="48695" h="81548" extrusionOk="0">
                <a:moveTo>
                  <a:pt x="12566" y="81548"/>
                </a:moveTo>
                <a:cubicBezTo>
                  <a:pt x="11477" y="80745"/>
                  <a:pt x="8094" y="78624"/>
                  <a:pt x="6029" y="76731"/>
                </a:cubicBezTo>
                <a:cubicBezTo>
                  <a:pt x="3965" y="74839"/>
                  <a:pt x="695" y="72946"/>
                  <a:pt x="179" y="70193"/>
                </a:cubicBezTo>
                <a:cubicBezTo>
                  <a:pt x="-337" y="67440"/>
                  <a:pt x="409" y="63943"/>
                  <a:pt x="2932" y="60215"/>
                </a:cubicBezTo>
                <a:cubicBezTo>
                  <a:pt x="5455" y="56488"/>
                  <a:pt x="12050" y="51498"/>
                  <a:pt x="15319" y="47828"/>
                </a:cubicBezTo>
                <a:cubicBezTo>
                  <a:pt x="18588" y="44158"/>
                  <a:pt x="19850" y="41922"/>
                  <a:pt x="22545" y="38194"/>
                </a:cubicBezTo>
                <a:cubicBezTo>
                  <a:pt x="25240" y="34466"/>
                  <a:pt x="28280" y="29247"/>
                  <a:pt x="31491" y="25462"/>
                </a:cubicBezTo>
                <a:cubicBezTo>
                  <a:pt x="34702" y="21677"/>
                  <a:pt x="39232" y="18810"/>
                  <a:pt x="41813" y="15484"/>
                </a:cubicBezTo>
                <a:cubicBezTo>
                  <a:pt x="44394" y="12158"/>
                  <a:pt x="45828" y="8087"/>
                  <a:pt x="46975" y="5506"/>
                </a:cubicBezTo>
                <a:cubicBezTo>
                  <a:pt x="48122" y="2925"/>
                  <a:pt x="48408" y="918"/>
                  <a:pt x="48695" y="0"/>
                </a:cubicBezTo>
              </a:path>
            </a:pathLst>
          </a:custGeom>
          <a:noFill/>
          <a:ln w="38100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1" name="Google Shape;406;p39"/>
          <p:cNvSpPr/>
          <p:nvPr/>
        </p:nvSpPr>
        <p:spPr>
          <a:xfrm>
            <a:off x="1852825" y="2121833"/>
            <a:ext cx="1623167" cy="2718267"/>
          </a:xfrm>
          <a:custGeom>
            <a:avLst/>
            <a:gdLst/>
            <a:ahLst/>
            <a:cxnLst/>
            <a:rect l="l" t="t" r="r" b="b"/>
            <a:pathLst>
              <a:path w="48695" h="81548" extrusionOk="0">
                <a:moveTo>
                  <a:pt x="12566" y="81548"/>
                </a:moveTo>
                <a:cubicBezTo>
                  <a:pt x="11477" y="80745"/>
                  <a:pt x="8094" y="78624"/>
                  <a:pt x="6029" y="76731"/>
                </a:cubicBezTo>
                <a:cubicBezTo>
                  <a:pt x="3965" y="74839"/>
                  <a:pt x="695" y="72946"/>
                  <a:pt x="179" y="70193"/>
                </a:cubicBezTo>
                <a:cubicBezTo>
                  <a:pt x="-337" y="67440"/>
                  <a:pt x="409" y="63943"/>
                  <a:pt x="2932" y="60215"/>
                </a:cubicBezTo>
                <a:cubicBezTo>
                  <a:pt x="5455" y="56488"/>
                  <a:pt x="12050" y="51498"/>
                  <a:pt x="15319" y="47828"/>
                </a:cubicBezTo>
                <a:cubicBezTo>
                  <a:pt x="18588" y="44158"/>
                  <a:pt x="19850" y="41922"/>
                  <a:pt x="22545" y="38194"/>
                </a:cubicBezTo>
                <a:cubicBezTo>
                  <a:pt x="25240" y="34466"/>
                  <a:pt x="28280" y="29247"/>
                  <a:pt x="31491" y="25462"/>
                </a:cubicBezTo>
                <a:cubicBezTo>
                  <a:pt x="34702" y="21677"/>
                  <a:pt x="39232" y="18810"/>
                  <a:pt x="41813" y="15484"/>
                </a:cubicBezTo>
                <a:cubicBezTo>
                  <a:pt x="44394" y="12158"/>
                  <a:pt x="45828" y="8087"/>
                  <a:pt x="46975" y="5506"/>
                </a:cubicBezTo>
                <a:cubicBezTo>
                  <a:pt x="48122" y="2925"/>
                  <a:pt x="48408" y="918"/>
                  <a:pt x="48695" y="0"/>
                </a:cubicBezTo>
              </a:path>
            </a:pathLst>
          </a:custGeom>
          <a:noFill/>
          <a:ln w="38100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5970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Lifetime computation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32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Google Shape;137;p18" descr="S(L) = \int_{s_{\rm in}}^{s_{\rm out}} \frac{1}{\hbar} &#10;  \sqrt{ 2\color{red}{\mathcal{M}_{\rm eff}(s)} \left[ \color{blue}{V_{\rm eff}(s)}-E_0 \right] } ds" title="MathEquation,#00000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7938" y="2193267"/>
            <a:ext cx="8380901" cy="7228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39;p18"/>
          <p:cNvSpPr/>
          <p:nvPr/>
        </p:nvSpPr>
        <p:spPr>
          <a:xfrm>
            <a:off x="8630500" y="3408500"/>
            <a:ext cx="3370000" cy="10368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DFE9FB"/>
              </a:gs>
              <a:gs pos="100000">
                <a:srgbClr val="6E9BE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PES : information about the energy cost of a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given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path</a:t>
            </a:r>
            <a:endParaRPr kumimoji="0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Google Shape;140;p18"/>
          <p:cNvSpPr txBox="1"/>
          <p:nvPr/>
        </p:nvSpPr>
        <p:spPr>
          <a:xfrm>
            <a:off x="10070167" y="3050867"/>
            <a:ext cx="1492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914400"/>
            <a:endParaRPr sz="2400">
              <a:solidFill>
                <a:prstClr val="black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141;p18"/>
          <p:cNvSpPr/>
          <p:nvPr/>
        </p:nvSpPr>
        <p:spPr>
          <a:xfrm>
            <a:off x="101599" y="3279900"/>
            <a:ext cx="7767645" cy="149701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Inertial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(effective) mass : information about the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dynamic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Computed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using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Adiabatic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Time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Dependent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Hartree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Fock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Bogoliubov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method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(ATDHFB) and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perturbative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kumimoji="0" lang="f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cranking</a:t>
            </a:r>
            <a:r>
              <a:rPr kumimoji="0" lang="fr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 approximation</a:t>
            </a:r>
            <a:endParaRPr kumimoji="0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Google Shape;142;p18"/>
          <p:cNvSpPr txBox="1"/>
          <p:nvPr/>
        </p:nvSpPr>
        <p:spPr>
          <a:xfrm>
            <a:off x="101600" y="1296868"/>
            <a:ext cx="7998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914400"/>
            <a:r>
              <a:rPr lang="fr" sz="2400">
                <a:solidFill>
                  <a:prstClr val="black"/>
                </a:solidFill>
                <a:latin typeface="Roboto"/>
                <a:ea typeface="Roboto"/>
                <a:cs typeface="Roboto"/>
                <a:sym typeface="Roboto"/>
              </a:rPr>
              <a:t>What do we need to minimize to find the “good” path ?</a:t>
            </a:r>
            <a:endParaRPr sz="2400">
              <a:solidFill>
                <a:prstClr val="black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143;p18"/>
          <p:cNvSpPr/>
          <p:nvPr/>
        </p:nvSpPr>
        <p:spPr>
          <a:xfrm>
            <a:off x="7869245" y="5403984"/>
            <a:ext cx="698400" cy="378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7E6E6"/>
          </a:solidFill>
          <a:ln w="9525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2" name="Google Shape;144;p18" descr="\tau \approx A\exp [2S(L)]" title="MathEquation,#0000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48539" y="5338580"/>
            <a:ext cx="3045376" cy="491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45;p18" descr="\left[ {\it M}_{(k)} \right]_{ij} = \sum_{\mu\nu} &#10;    {\left\langle 0 \left| \hat{Q}_i \right| \mu\nu \right\rangle&#10;     \left\langle \mu\nu \left| \hat{Q}_j \right| 0 \right\rangle&#10;     \over (E_\mu + E_\nu)^k}" title="MathEquation,#0000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6933" y="5366567"/>
            <a:ext cx="4286920" cy="84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6;p18" descr="\color{red}{\mathcal{M} _{\text{eff}}} = \hbar^2 {\it M}_{(1)}^{-1} {\it M}_{(3)} {\it M}_{(1)}^{-1}" title="MathEquation,#0000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8600" y="4776912"/>
            <a:ext cx="3150387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47;p18"/>
          <p:cNvSpPr/>
          <p:nvPr/>
        </p:nvSpPr>
        <p:spPr>
          <a:xfrm>
            <a:off x="6986302" y="2867367"/>
            <a:ext cx="3301767" cy="516100"/>
          </a:xfrm>
          <a:custGeom>
            <a:avLst/>
            <a:gdLst/>
            <a:ahLst/>
            <a:cxnLst/>
            <a:rect l="l" t="t" r="r" b="b"/>
            <a:pathLst>
              <a:path w="99053" h="15483" extrusionOk="0">
                <a:moveTo>
                  <a:pt x="301" y="0"/>
                </a:moveTo>
                <a:cubicBezTo>
                  <a:pt x="703" y="1147"/>
                  <a:pt x="-1706" y="5792"/>
                  <a:pt x="2710" y="6881"/>
                </a:cubicBezTo>
                <a:cubicBezTo>
                  <a:pt x="7126" y="7971"/>
                  <a:pt x="14065" y="6709"/>
                  <a:pt x="26796" y="6537"/>
                </a:cubicBezTo>
                <a:cubicBezTo>
                  <a:pt x="39527" y="6365"/>
                  <a:pt x="67627" y="5677"/>
                  <a:pt x="79096" y="5849"/>
                </a:cubicBezTo>
                <a:cubicBezTo>
                  <a:pt x="90565" y="6021"/>
                  <a:pt x="92286" y="5964"/>
                  <a:pt x="95612" y="7570"/>
                </a:cubicBezTo>
                <a:cubicBezTo>
                  <a:pt x="98938" y="9176"/>
                  <a:pt x="98480" y="14164"/>
                  <a:pt x="99053" y="15483"/>
                </a:cubicBezTo>
              </a:path>
            </a:pathLst>
          </a:custGeom>
          <a:noFill/>
          <a:ln w="28575" cap="flat" cmpd="sng">
            <a:solidFill>
              <a:srgbClr val="4A86E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" name="Google Shape;148;p18"/>
          <p:cNvSpPr/>
          <p:nvPr/>
        </p:nvSpPr>
        <p:spPr>
          <a:xfrm>
            <a:off x="2049685" y="2844434"/>
            <a:ext cx="3258700" cy="435833"/>
          </a:xfrm>
          <a:custGeom>
            <a:avLst/>
            <a:gdLst/>
            <a:ahLst/>
            <a:cxnLst/>
            <a:rect l="l" t="t" r="r" b="b"/>
            <a:pathLst>
              <a:path w="97761" h="13075" extrusionOk="0">
                <a:moveTo>
                  <a:pt x="96100" y="0"/>
                </a:moveTo>
                <a:cubicBezTo>
                  <a:pt x="95928" y="1090"/>
                  <a:pt x="100344" y="5505"/>
                  <a:pt x="95068" y="6537"/>
                </a:cubicBezTo>
                <a:cubicBezTo>
                  <a:pt x="89792" y="7569"/>
                  <a:pt x="77118" y="6365"/>
                  <a:pt x="64444" y="6193"/>
                </a:cubicBezTo>
                <a:cubicBezTo>
                  <a:pt x="51770" y="6021"/>
                  <a:pt x="29405" y="5218"/>
                  <a:pt x="19025" y="5505"/>
                </a:cubicBezTo>
                <a:cubicBezTo>
                  <a:pt x="8645" y="5792"/>
                  <a:pt x="5319" y="6651"/>
                  <a:pt x="2165" y="7913"/>
                </a:cubicBezTo>
                <a:cubicBezTo>
                  <a:pt x="-989" y="9175"/>
                  <a:pt x="445" y="12215"/>
                  <a:pt x="101" y="13075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17" name="Google Shape;149;p18" descr="\delta S = 0" title="MathEquation,#0000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79953" y="5364981"/>
            <a:ext cx="1330779" cy="43583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50;p18"/>
          <p:cNvSpPr txBox="1"/>
          <p:nvPr/>
        </p:nvSpPr>
        <p:spPr>
          <a:xfrm>
            <a:off x="8946152" y="5725454"/>
            <a:ext cx="10092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 defTabSz="914400"/>
            <a:r>
              <a:rPr lang="fr" sz="2400" b="1">
                <a:solidFill>
                  <a:prstClr val="black"/>
                </a:solidFill>
                <a:latin typeface="Merriweather"/>
                <a:ea typeface="Merriweather"/>
                <a:cs typeface="Merriweather"/>
                <a:sym typeface="Merriweather"/>
              </a:rPr>
              <a:t>WKB</a:t>
            </a:r>
            <a:endParaRPr sz="2400" b="1">
              <a:solidFill>
                <a:prstClr val="black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  <p:extLst>
      <p:ext uri="{BB962C8B-B14F-4D97-AF65-F5344CB8AC3E}">
        <p14:creationId xmlns:p14="http://schemas.microsoft.com/office/powerpoint/2010/main" val="141216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224Ra 2</a:t>
            </a:r>
            <a:r>
              <a:rPr lang="el-GR" dirty="0" smtClean="0"/>
              <a:t>α</a:t>
            </a:r>
            <a:r>
              <a:rPr lang="fr-FR" dirty="0" smtClean="0"/>
              <a:t> </a:t>
            </a:r>
            <a:r>
              <a:rPr lang="fr-FR" dirty="0" err="1" smtClean="0"/>
              <a:t>emission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33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6" name="Google Shape;525;p49"/>
          <p:cNvGraphicFramePr/>
          <p:nvPr>
            <p:extLst>
              <p:ext uri="{D42A27DB-BD31-4B8C-83A1-F6EECF244321}">
                <p14:modId xmlns:p14="http://schemas.microsoft.com/office/powerpoint/2010/main" val="289421067"/>
              </p:ext>
            </p:extLst>
          </p:nvPr>
        </p:nvGraphicFramePr>
        <p:xfrm>
          <a:off x="992167" y="2010067"/>
          <a:ext cx="10207665" cy="342358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41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1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1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1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1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7532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Interaction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Pairing parameters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Action from GS to scission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Coulomb action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Lifetime (s)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DD-PC1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(1.0,1.0)</a:t>
                      </a:r>
                      <a:endParaRPr sz="240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18.5</a:t>
                      </a:r>
                      <a:endParaRPr sz="2400"/>
                    </a:p>
                  </a:txBody>
                  <a:tcPr marL="121900" marR="121900" marT="121900" marB="121900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23.9</a:t>
                      </a:r>
                      <a:endParaRPr sz="2400"/>
                    </a:p>
                  </a:txBody>
                  <a:tcPr marL="121900" marR="121900" marT="121900" marB="121900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~ 10</a:t>
                      </a:r>
                      <a:r>
                        <a:rPr lang="fr" sz="2400" baseline="30000"/>
                        <a:t>16.27</a:t>
                      </a:r>
                      <a:endParaRPr sz="2400" baseline="30000"/>
                    </a:p>
                  </a:txBody>
                  <a:tcPr marL="121900" marR="121900" marT="121900" marB="121900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DD-PC1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(1.09,1.12)</a:t>
                      </a:r>
                      <a:endParaRPr sz="240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16.2</a:t>
                      </a:r>
                      <a:endParaRPr sz="2400"/>
                    </a:p>
                  </a:txBody>
                  <a:tcPr marL="121900" marR="121900" marT="121900" marB="1219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23.9</a:t>
                      </a:r>
                      <a:endParaRPr sz="2400"/>
                    </a:p>
                  </a:txBody>
                  <a:tcPr marL="121900" marR="121900" marT="121900" marB="1219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~ 10</a:t>
                      </a:r>
                      <a:r>
                        <a:rPr lang="fr" sz="2400" baseline="30000" dirty="0"/>
                        <a:t>14.24</a:t>
                      </a:r>
                      <a:endParaRPr sz="2400" baseline="30000" dirty="0"/>
                    </a:p>
                  </a:txBody>
                  <a:tcPr marL="121900" marR="121900" marT="121900" marB="12190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DD-ME2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(1.09,1.12)</a:t>
                      </a:r>
                      <a:endParaRPr sz="240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15.3</a:t>
                      </a:r>
                      <a:endParaRPr sz="2400"/>
                    </a:p>
                  </a:txBody>
                  <a:tcPr marL="121900" marR="121900" marT="121900" marB="1219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23.9</a:t>
                      </a:r>
                      <a:endParaRPr sz="2400"/>
                    </a:p>
                  </a:txBody>
                  <a:tcPr marL="121900" marR="121900" marT="121900" marB="1219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~ 10</a:t>
                      </a:r>
                      <a:r>
                        <a:rPr lang="fr" sz="2400" baseline="30000"/>
                        <a:t>13.47</a:t>
                      </a:r>
                      <a:endParaRPr sz="2400" baseline="30000"/>
                    </a:p>
                  </a:txBody>
                  <a:tcPr marL="121900" marR="121900" marT="121900" marB="1219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PC-PK1</a:t>
                      </a:r>
                      <a:endParaRPr sz="2400" dirty="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(1.09,1.12)</a:t>
                      </a:r>
                      <a:endParaRPr sz="2400"/>
                    </a:p>
                  </a:txBody>
                  <a:tcPr marL="121900" marR="121900" marT="121900" marB="1219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15.0</a:t>
                      </a:r>
                      <a:endParaRPr sz="2400"/>
                    </a:p>
                  </a:txBody>
                  <a:tcPr marL="121900" marR="121900" marT="121900" marB="1219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/>
                        <a:t>23.9</a:t>
                      </a:r>
                      <a:endParaRPr sz="2400"/>
                    </a:p>
                  </a:txBody>
                  <a:tcPr marL="121900" marR="121900" marT="121900" marB="1219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2400" dirty="0"/>
                        <a:t>~ 10</a:t>
                      </a:r>
                      <a:r>
                        <a:rPr lang="fr" sz="2400" baseline="30000" dirty="0"/>
                        <a:t>13.25</a:t>
                      </a:r>
                      <a:endParaRPr sz="2400" baseline="30000" dirty="0"/>
                    </a:p>
                  </a:txBody>
                  <a:tcPr marL="121900" marR="121900" marT="121900" marB="1219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967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6588" y="196179"/>
            <a:ext cx="5860499" cy="379192"/>
          </a:xfrm>
        </p:spPr>
        <p:txBody>
          <a:bodyPr/>
          <a:lstStyle/>
          <a:p>
            <a:r>
              <a:rPr lang="en-US" dirty="0" smtClean="0"/>
              <a:t>3D Potential energy surface for </a:t>
            </a:r>
            <a:r>
              <a:rPr lang="en-US" baseline="30000" dirty="0" smtClean="0"/>
              <a:t>224</a:t>
            </a:r>
            <a:r>
              <a:rPr lang="en-US" dirty="0" smtClean="0"/>
              <a:t>Ra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4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Google Shape;350;p34">
            <a:extLst>
              <a:ext uri="{FF2B5EF4-FFF2-40B4-BE49-F238E27FC236}">
                <a16:creationId xmlns:a16="http://schemas.microsoft.com/office/drawing/2014/main" id="{ECB1F02B-B214-2C4D-AC28-9AECD77388C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13867" y="822169"/>
            <a:ext cx="10080000" cy="56707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5172635" y="762000"/>
            <a:ext cx="1828800" cy="439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ZoneTexte 7"/>
          <p:cNvSpPr txBox="1"/>
          <p:nvPr/>
        </p:nvSpPr>
        <p:spPr>
          <a:xfrm>
            <a:off x="8330899" y="762000"/>
            <a:ext cx="1284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DAM/</a:t>
            </a:r>
            <a:r>
              <a:rPr lang="en-US" sz="1800" dirty="0" err="1" smtClean="0"/>
              <a:t>IJClab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5632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6588" y="196179"/>
            <a:ext cx="5860499" cy="379192"/>
          </a:xfrm>
        </p:spPr>
        <p:txBody>
          <a:bodyPr/>
          <a:lstStyle/>
          <a:p>
            <a:r>
              <a:rPr lang="en-US" dirty="0" smtClean="0"/>
              <a:t>2α decay in </a:t>
            </a:r>
            <a:r>
              <a:rPr lang="en-US" baseline="30000" dirty="0" smtClean="0"/>
              <a:t>224</a:t>
            </a:r>
            <a:r>
              <a:rPr lang="en-US" dirty="0" smtClean="0"/>
              <a:t>Ra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5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8FED3E5-07A6-5940-B0EE-4B2E8BBCDF4C}"/>
              </a:ext>
            </a:extLst>
          </p:cNvPr>
          <p:cNvSpPr txBox="1"/>
          <p:nvPr/>
        </p:nvSpPr>
        <p:spPr>
          <a:xfrm>
            <a:off x="4392308" y="5333875"/>
            <a:ext cx="6503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  </a:t>
            </a: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14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</a:rPr>
              <a:t>		</a:t>
            </a:r>
            <a:r>
              <a:rPr kumimoji="0" lang="en-US" sz="2000" b="0" i="1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</a:rPr>
              <a:t>  </a:t>
            </a:r>
            <a:r>
              <a:rPr kumimoji="0" lang="en-US" sz="2000" b="0" i="1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8</a:t>
            </a:r>
            <a:r>
              <a:rPr kumimoji="0" lang="en-US" sz="2000" b="0" i="1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</a:t>
            </a:r>
            <a:r>
              <a:rPr kumimoji="0" lang="en-US" sz="2000" b="0" i="1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000" b="0" i="1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	 2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itchFamily="2" charset="2"/>
              </a:rPr>
              <a:t>a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</a:t>
            </a:r>
            <a:r>
              <a:rPr kumimoji="0" lang="en-US" sz="2000" b="0" i="0" u="none" strike="noStrike" kern="0" cap="none" spc="0" normalizeH="0" baseline="-2500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theo</a:t>
            </a:r>
            <a:r>
              <a:rPr kumimoji="0" lang="en-US" sz="2000" b="0" i="0" u="none" strike="noStrike" kern="0" cap="none" spc="0" normalizeH="0" baseline="-25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	10</a:t>
            </a: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17.46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		 </a:t>
            </a:r>
            <a:r>
              <a:rPr kumimoji="0" lang="en-US" sz="2000" b="0" i="1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10</a:t>
            </a:r>
            <a:r>
              <a:rPr kumimoji="0" lang="en-US" sz="2000" b="0" i="1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27.87 </a:t>
            </a:r>
            <a:r>
              <a:rPr kumimoji="0" lang="en-US" sz="2000" b="0" i="1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	 10</a:t>
            </a: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14.24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	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</a:t>
            </a:r>
            <a:r>
              <a:rPr kumimoji="0" lang="en-US" sz="2000" b="0" i="0" u="none" strike="noStrike" kern="0" cap="none" spc="0" normalizeH="0" baseline="-2500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exp</a:t>
            </a:r>
            <a:r>
              <a:rPr kumimoji="0" lang="en-US" sz="2000" b="0" i="0" u="none" strike="noStrike" kern="0" cap="none" spc="0" normalizeH="0" baseline="-25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	10</a:t>
            </a:r>
            <a:r>
              <a:rPr kumimoji="0" lang="en-US" sz="2000" b="0" i="0" u="none" strike="noStrike" kern="0" cap="none" spc="0" normalizeH="0" baseline="3000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15.86 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	 	     </a:t>
            </a:r>
            <a:r>
              <a:rPr kumimoji="0" lang="en-US" sz="2000" b="0" i="1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??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  	  ??</a:t>
            </a:r>
            <a:endParaRPr kumimoji="0" lang="en-US" sz="2000" b="0" i="0" u="none" strike="noStrike" kern="0" cap="none" spc="0" normalizeH="0" baseline="-2500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342423A-A790-3841-9C0A-3E745593ECD8}"/>
              </a:ext>
            </a:extLst>
          </p:cNvPr>
          <p:cNvGrpSpPr/>
          <p:nvPr/>
        </p:nvGrpSpPr>
        <p:grpSpPr>
          <a:xfrm>
            <a:off x="807975" y="1063082"/>
            <a:ext cx="3428387" cy="4480007"/>
            <a:chOff x="8065213" y="1972801"/>
            <a:chExt cx="3428387" cy="4480007"/>
          </a:xfrm>
        </p:grpSpPr>
        <p:pic>
          <p:nvPicPr>
            <p:cNvPr id="15" name="Google Shape;400;p39">
              <a:extLst>
                <a:ext uri="{FF2B5EF4-FFF2-40B4-BE49-F238E27FC236}">
                  <a16:creationId xmlns:a16="http://schemas.microsoft.com/office/drawing/2014/main" id="{5B5B9751-C98E-DA47-B584-003E9F167B0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l="68241"/>
            <a:stretch/>
          </p:blipFill>
          <p:spPr>
            <a:xfrm>
              <a:off x="8065213" y="1972801"/>
              <a:ext cx="3428387" cy="44800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Google Shape;404;p39">
              <a:extLst>
                <a:ext uri="{FF2B5EF4-FFF2-40B4-BE49-F238E27FC236}">
                  <a16:creationId xmlns:a16="http://schemas.microsoft.com/office/drawing/2014/main" id="{3EF3BF22-C42A-3F4F-9020-AF50C274269C}"/>
                </a:ext>
              </a:extLst>
            </p:cNvPr>
            <p:cNvSpPr/>
            <p:nvPr/>
          </p:nvSpPr>
          <p:spPr>
            <a:xfrm>
              <a:off x="8366694" y="2121833"/>
              <a:ext cx="1623167" cy="2718267"/>
            </a:xfrm>
            <a:custGeom>
              <a:avLst/>
              <a:gdLst/>
              <a:ahLst/>
              <a:cxnLst/>
              <a:rect l="l" t="t" r="r" b="b"/>
              <a:pathLst>
                <a:path w="48695" h="81548" extrusionOk="0">
                  <a:moveTo>
                    <a:pt x="12566" y="81548"/>
                  </a:moveTo>
                  <a:cubicBezTo>
                    <a:pt x="11477" y="80745"/>
                    <a:pt x="8094" y="78624"/>
                    <a:pt x="6029" y="76731"/>
                  </a:cubicBezTo>
                  <a:cubicBezTo>
                    <a:pt x="3965" y="74839"/>
                    <a:pt x="695" y="72946"/>
                    <a:pt x="179" y="70193"/>
                  </a:cubicBezTo>
                  <a:cubicBezTo>
                    <a:pt x="-337" y="67440"/>
                    <a:pt x="409" y="63943"/>
                    <a:pt x="2932" y="60215"/>
                  </a:cubicBezTo>
                  <a:cubicBezTo>
                    <a:pt x="5455" y="56488"/>
                    <a:pt x="12050" y="51498"/>
                    <a:pt x="15319" y="47828"/>
                  </a:cubicBezTo>
                  <a:cubicBezTo>
                    <a:pt x="18588" y="44158"/>
                    <a:pt x="19850" y="41922"/>
                    <a:pt x="22545" y="38194"/>
                  </a:cubicBezTo>
                  <a:cubicBezTo>
                    <a:pt x="25240" y="34466"/>
                    <a:pt x="28280" y="29247"/>
                    <a:pt x="31491" y="25462"/>
                  </a:cubicBezTo>
                  <a:cubicBezTo>
                    <a:pt x="34702" y="21677"/>
                    <a:pt x="39232" y="18810"/>
                    <a:pt x="41813" y="15484"/>
                  </a:cubicBezTo>
                  <a:cubicBezTo>
                    <a:pt x="44394" y="12158"/>
                    <a:pt x="45828" y="8087"/>
                    <a:pt x="46975" y="5506"/>
                  </a:cubicBezTo>
                  <a:cubicBezTo>
                    <a:pt x="48122" y="2925"/>
                    <a:pt x="48408" y="918"/>
                    <a:pt x="48695" y="0"/>
                  </a:cubicBez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pic>
        <p:nvPicPr>
          <p:cNvPr id="17" name="Google Shape;411;p40">
            <a:extLst>
              <a:ext uri="{FF2B5EF4-FFF2-40B4-BE49-F238E27FC236}">
                <a16:creationId xmlns:a16="http://schemas.microsoft.com/office/drawing/2014/main" id="{53D38195-9B3F-B845-B727-3C70926A651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-4199"/>
          <a:stretch/>
        </p:blipFill>
        <p:spPr>
          <a:xfrm>
            <a:off x="4402007" y="881005"/>
            <a:ext cx="5060493" cy="4136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222Ra_2_alpha">
            <a:hlinkClick r:id="" action="ppaction://media"/>
            <a:extLst>
              <a:ext uri="{FF2B5EF4-FFF2-40B4-BE49-F238E27FC236}">
                <a16:creationId xmlns:a16="http://schemas.microsoft.com/office/drawing/2014/main" id="{1ECB89BC-1CD7-2848-B1BE-327002CD28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31843" t="6111" r="28511" b="7181"/>
          <a:stretch/>
        </p:blipFill>
        <p:spPr>
          <a:xfrm>
            <a:off x="9606862" y="788853"/>
            <a:ext cx="2577924" cy="4228651"/>
          </a:xfrm>
          <a:prstGeom prst="ellipse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2775759-08A4-3947-8D7B-4369881820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313" y="1106607"/>
            <a:ext cx="605194" cy="3025968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10263394" y="914399"/>
            <a:ext cx="1284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DAM/</a:t>
            </a:r>
            <a:r>
              <a:rPr lang="en-US" sz="1800" dirty="0" err="1" smtClean="0"/>
              <a:t>IJClab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295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6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>
          <a:xfrm>
            <a:off x="700382" y="3194137"/>
            <a:ext cx="10875435" cy="516770"/>
          </a:xfrm>
        </p:spPr>
        <p:txBody>
          <a:bodyPr/>
          <a:lstStyle/>
          <a:p>
            <a:pPr algn="ctr"/>
            <a:r>
              <a:rPr lang="en-US" sz="2800" dirty="0" smtClean="0"/>
              <a:t>How to detect double alpha radioactivity 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708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considerations</a:t>
            </a:r>
            <a:endParaRPr lang="en-US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7</a:t>
            </a:fld>
            <a:endParaRPr lang="en-US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>
          <a:xfrm>
            <a:off x="193530" y="904036"/>
            <a:ext cx="10565835" cy="4531202"/>
          </a:xfrm>
        </p:spPr>
        <p:txBody>
          <a:bodyPr/>
          <a:lstStyle/>
          <a:p>
            <a:r>
              <a:rPr lang="en-US" dirty="0" smtClean="0"/>
              <a:t>Experimental constrains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at least 10</a:t>
            </a:r>
            <a:r>
              <a:rPr lang="en-US" baseline="30000" dirty="0" smtClean="0"/>
              <a:t>10</a:t>
            </a:r>
            <a:r>
              <a:rPr lang="en-US" dirty="0" smtClean="0"/>
              <a:t> </a:t>
            </a:r>
            <a:r>
              <a:rPr lang="en-US" baseline="30000" dirty="0" smtClean="0"/>
              <a:t>224</a:t>
            </a:r>
            <a:r>
              <a:rPr lang="en-US" dirty="0" smtClean="0"/>
              <a:t>Ra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Filter 1-alpha decay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Detect 2 alphas back to back in coincidence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Energy Sum 2 alphas = Q</a:t>
            </a:r>
            <a:r>
              <a:rPr lang="en-US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2α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= Q</a:t>
            </a:r>
            <a:r>
              <a:rPr lang="en-US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224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Ra) + Q</a:t>
            </a:r>
            <a:r>
              <a:rPr lang="en-US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220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Rn) ~ 12.192 MeV</a:t>
            </a:r>
          </a:p>
          <a:p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control of background noise and </a:t>
            </a:r>
            <a:r>
              <a:rPr lang="en-GB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random coincidences is crucial for rare events</a:t>
            </a:r>
            <a:endParaRPr lang="en-US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grpSp>
        <p:nvGrpSpPr>
          <p:cNvPr id="38" name="Groupe 37"/>
          <p:cNvGrpSpPr/>
          <p:nvPr/>
        </p:nvGrpSpPr>
        <p:grpSpPr>
          <a:xfrm>
            <a:off x="4005814" y="575371"/>
            <a:ext cx="8231214" cy="5756062"/>
            <a:chOff x="1617758" y="929641"/>
            <a:chExt cx="8231214" cy="5756062"/>
          </a:xfrm>
        </p:grpSpPr>
        <p:grpSp>
          <p:nvGrpSpPr>
            <p:cNvPr id="6" name="Groupe 5"/>
            <p:cNvGrpSpPr/>
            <p:nvPr/>
          </p:nvGrpSpPr>
          <p:grpSpPr>
            <a:xfrm>
              <a:off x="1617758" y="929641"/>
              <a:ext cx="7916688" cy="5756062"/>
              <a:chOff x="2499792" y="548680"/>
              <a:chExt cx="7916688" cy="5756062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9696400" y="548680"/>
                <a:ext cx="720080" cy="720080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8256240" y="1988840"/>
                <a:ext cx="720080" cy="720080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6816080" y="3429000"/>
                <a:ext cx="720080" cy="720080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375920" y="4869160"/>
                <a:ext cx="720080" cy="72008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655840" y="4149080"/>
                <a:ext cx="720080" cy="72008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Triangle isocèle 11"/>
              <p:cNvSpPr/>
              <p:nvPr/>
            </p:nvSpPr>
            <p:spPr>
              <a:xfrm>
                <a:off x="4661592" y="4148669"/>
                <a:ext cx="708576" cy="716378"/>
              </a:xfrm>
              <a:prstGeom prst="triangle">
                <a:avLst>
                  <a:gd name="adj" fmla="val 100000"/>
                </a:avLst>
              </a:prstGeom>
              <a:solidFill>
                <a:srgbClr val="FFFF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935760" y="3429000"/>
                <a:ext cx="720080" cy="720080"/>
              </a:xfrm>
              <a:prstGeom prst="rect">
                <a:avLst/>
              </a:prstGeom>
              <a:solidFill>
                <a:srgbClr val="FFFF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219872" y="5584662"/>
                <a:ext cx="720080" cy="72008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99792" y="4869160"/>
                <a:ext cx="720080" cy="715501"/>
              </a:xfrm>
              <a:prstGeom prst="rect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208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Pb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6" name="Connecteur droit avec flèche 15"/>
              <p:cNvCxnSpPr/>
              <p:nvPr/>
            </p:nvCxnSpPr>
            <p:spPr>
              <a:xfrm flipH="1">
                <a:off x="8976320" y="1268760"/>
                <a:ext cx="720080" cy="720080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7" name="ZoneTexte 16"/>
              <p:cNvSpPr txBox="1"/>
              <p:nvPr/>
            </p:nvSpPr>
            <p:spPr>
              <a:xfrm>
                <a:off x="9343548" y="1484784"/>
                <a:ext cx="8899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α 100 %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5.67 MeV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8" name="Connecteur droit avec flèche 17"/>
              <p:cNvCxnSpPr/>
              <p:nvPr/>
            </p:nvCxnSpPr>
            <p:spPr>
              <a:xfrm flipH="1">
                <a:off x="7536160" y="2708920"/>
                <a:ext cx="720080" cy="720080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9" name="ZoneTexte 18"/>
              <p:cNvSpPr txBox="1"/>
              <p:nvPr/>
            </p:nvSpPr>
            <p:spPr>
              <a:xfrm>
                <a:off x="7915597" y="2875097"/>
                <a:ext cx="8899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α 100 %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6.29 MeV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ZoneTexte 19"/>
              <p:cNvSpPr txBox="1"/>
              <p:nvPr/>
            </p:nvSpPr>
            <p:spPr>
              <a:xfrm>
                <a:off x="9702817" y="616332"/>
                <a:ext cx="70724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224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Ra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3.6 d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ZoneTexte 20"/>
              <p:cNvSpPr txBox="1"/>
              <p:nvPr/>
            </p:nvSpPr>
            <p:spPr>
              <a:xfrm>
                <a:off x="8242795" y="2025715"/>
                <a:ext cx="71846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220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Rn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55.6 s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ZoneTexte 21"/>
              <p:cNvSpPr txBox="1"/>
              <p:nvPr/>
            </p:nvSpPr>
            <p:spPr>
              <a:xfrm>
                <a:off x="6782422" y="3465150"/>
                <a:ext cx="7873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216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Po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145 </a:t>
                </a:r>
                <a:r>
                  <a:rPr kumimoji="0" lang="en-US" sz="1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ms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3" name="Connecteur droit avec flèche 22"/>
              <p:cNvCxnSpPr/>
              <p:nvPr/>
            </p:nvCxnSpPr>
            <p:spPr>
              <a:xfrm flipH="1">
                <a:off x="6096000" y="4155191"/>
                <a:ext cx="720080" cy="706681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24" name="ZoneTexte 23"/>
              <p:cNvSpPr txBox="1"/>
              <p:nvPr/>
            </p:nvSpPr>
            <p:spPr>
              <a:xfrm>
                <a:off x="6459760" y="4348465"/>
                <a:ext cx="8899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α 100 %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6.78 MeV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ZoneTexte 24"/>
              <p:cNvSpPr txBox="1"/>
              <p:nvPr/>
            </p:nvSpPr>
            <p:spPr>
              <a:xfrm>
                <a:off x="5394994" y="4912870"/>
                <a:ext cx="71205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212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Pb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10.6 h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ZoneTexte 25"/>
              <p:cNvSpPr txBox="1"/>
              <p:nvPr/>
            </p:nvSpPr>
            <p:spPr>
              <a:xfrm>
                <a:off x="5388550" y="4323859"/>
                <a:ext cx="77296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β</a:t>
                </a:r>
                <a:r>
                  <a:rPr kumimoji="0" lang="en-US" sz="14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-</a:t>
                </a: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100%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100 </a:t>
                </a: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keV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ZoneTexte 26"/>
              <p:cNvSpPr txBox="1"/>
              <p:nvPr/>
            </p:nvSpPr>
            <p:spPr>
              <a:xfrm>
                <a:off x="4630009" y="4178666"/>
                <a:ext cx="75854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212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Bi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60.5 m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ZoneTexte 27"/>
              <p:cNvSpPr txBox="1"/>
              <p:nvPr/>
            </p:nvSpPr>
            <p:spPr>
              <a:xfrm>
                <a:off x="4630009" y="3625860"/>
                <a:ext cx="7671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β</a:t>
                </a:r>
                <a:r>
                  <a:rPr kumimoji="0" lang="en-US" sz="14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-</a:t>
                </a: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64%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494 </a:t>
                </a: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keV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9" name="Connecteur droit avec flèche 28"/>
              <p:cNvCxnSpPr/>
              <p:nvPr/>
            </p:nvCxnSpPr>
            <p:spPr>
              <a:xfrm flipH="1">
                <a:off x="3935760" y="4864581"/>
                <a:ext cx="720080" cy="720080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0" name="ZoneTexte 29"/>
              <p:cNvSpPr txBox="1"/>
              <p:nvPr/>
            </p:nvSpPr>
            <p:spPr>
              <a:xfrm>
                <a:off x="4302988" y="5080605"/>
                <a:ext cx="8899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α 36 %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6.09 MeV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ZoneTexte 30"/>
              <p:cNvSpPr txBox="1"/>
              <p:nvPr/>
            </p:nvSpPr>
            <p:spPr>
              <a:xfrm>
                <a:off x="3930155" y="3448467"/>
                <a:ext cx="7312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212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Po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299 ns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32" name="Connecteur droit avec flèche 31"/>
              <p:cNvCxnSpPr/>
              <p:nvPr/>
            </p:nvCxnSpPr>
            <p:spPr>
              <a:xfrm flipH="1">
                <a:off x="3223592" y="4149080"/>
                <a:ext cx="720080" cy="720080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3" name="ZoneTexte 32"/>
              <p:cNvSpPr txBox="1"/>
              <p:nvPr/>
            </p:nvSpPr>
            <p:spPr>
              <a:xfrm>
                <a:off x="3590820" y="4365104"/>
                <a:ext cx="8899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α 100 %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8,78 MeV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ZoneTexte 33"/>
              <p:cNvSpPr txBox="1"/>
              <p:nvPr/>
            </p:nvSpPr>
            <p:spPr>
              <a:xfrm>
                <a:off x="3200641" y="5646717"/>
                <a:ext cx="75854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208</a:t>
                </a: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Tl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3.03 m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ZoneTexte 34"/>
              <p:cNvSpPr txBox="1"/>
              <p:nvPr/>
            </p:nvSpPr>
            <p:spPr>
              <a:xfrm>
                <a:off x="3207028" y="5080605"/>
                <a:ext cx="77296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β</a:t>
                </a:r>
                <a:r>
                  <a:rPr kumimoji="0" lang="en-US" sz="14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-</a:t>
                </a: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100%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559 </a:t>
                </a: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keV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6" name="Forme libre 35"/>
            <p:cNvSpPr/>
            <p:nvPr/>
          </p:nvSpPr>
          <p:spPr>
            <a:xfrm>
              <a:off x="6655747" y="1644135"/>
              <a:ext cx="2797196" cy="2517807"/>
            </a:xfrm>
            <a:custGeom>
              <a:avLst/>
              <a:gdLst>
                <a:gd name="connsiteX0" fmla="*/ 2553730 w 2867575"/>
                <a:gd name="connsiteY0" fmla="*/ 0 h 2696156"/>
                <a:gd name="connsiteX1" fmla="*/ 2866767 w 2867575"/>
                <a:gd name="connsiteY1" fmla="*/ 1194486 h 2696156"/>
                <a:gd name="connsiteX2" fmla="*/ 2471351 w 2867575"/>
                <a:gd name="connsiteY2" fmla="*/ 2265405 h 2696156"/>
                <a:gd name="connsiteX3" fmla="*/ 1276865 w 2867575"/>
                <a:gd name="connsiteY3" fmla="*/ 2685535 h 2696156"/>
                <a:gd name="connsiteX4" fmla="*/ 0 w 2867575"/>
                <a:gd name="connsiteY4" fmla="*/ 2529016 h 2696156"/>
                <a:gd name="connsiteX0" fmla="*/ 2553730 w 2867575"/>
                <a:gd name="connsiteY0" fmla="*/ 0 h 2753802"/>
                <a:gd name="connsiteX1" fmla="*/ 2866767 w 2867575"/>
                <a:gd name="connsiteY1" fmla="*/ 1194486 h 2753802"/>
                <a:gd name="connsiteX2" fmla="*/ 2471351 w 2867575"/>
                <a:gd name="connsiteY2" fmla="*/ 2265405 h 2753802"/>
                <a:gd name="connsiteX3" fmla="*/ 1276865 w 2867575"/>
                <a:gd name="connsiteY3" fmla="*/ 2685535 h 2753802"/>
                <a:gd name="connsiteX4" fmla="*/ 0 w 2867575"/>
                <a:gd name="connsiteY4" fmla="*/ 2691753 h 2753802"/>
                <a:gd name="connsiteX0" fmla="*/ 2553730 w 2867575"/>
                <a:gd name="connsiteY0" fmla="*/ 0 h 2719704"/>
                <a:gd name="connsiteX1" fmla="*/ 2866767 w 2867575"/>
                <a:gd name="connsiteY1" fmla="*/ 1194486 h 2719704"/>
                <a:gd name="connsiteX2" fmla="*/ 2471351 w 2867575"/>
                <a:gd name="connsiteY2" fmla="*/ 2265405 h 2719704"/>
                <a:gd name="connsiteX3" fmla="*/ 1276865 w 2867575"/>
                <a:gd name="connsiteY3" fmla="*/ 2685535 h 2719704"/>
                <a:gd name="connsiteX4" fmla="*/ 0 w 2867575"/>
                <a:gd name="connsiteY4" fmla="*/ 2691753 h 2719704"/>
                <a:gd name="connsiteX0" fmla="*/ 2553730 w 2867575"/>
                <a:gd name="connsiteY0" fmla="*/ 0 h 2697265"/>
                <a:gd name="connsiteX1" fmla="*/ 2866767 w 2867575"/>
                <a:gd name="connsiteY1" fmla="*/ 1194486 h 2697265"/>
                <a:gd name="connsiteX2" fmla="*/ 2471351 w 2867575"/>
                <a:gd name="connsiteY2" fmla="*/ 2265405 h 2697265"/>
                <a:gd name="connsiteX3" fmla="*/ 1267340 w 2867575"/>
                <a:gd name="connsiteY3" fmla="*/ 2644851 h 2697265"/>
                <a:gd name="connsiteX4" fmla="*/ 0 w 2867575"/>
                <a:gd name="connsiteY4" fmla="*/ 2691753 h 2697265"/>
                <a:gd name="connsiteX0" fmla="*/ 2553730 w 2870305"/>
                <a:gd name="connsiteY0" fmla="*/ 0 h 2702154"/>
                <a:gd name="connsiteX1" fmla="*/ 2866767 w 2870305"/>
                <a:gd name="connsiteY1" fmla="*/ 1194486 h 2702154"/>
                <a:gd name="connsiteX2" fmla="*/ 2366576 w 2870305"/>
                <a:gd name="connsiteY2" fmla="*/ 2173866 h 2702154"/>
                <a:gd name="connsiteX3" fmla="*/ 1267340 w 2870305"/>
                <a:gd name="connsiteY3" fmla="*/ 2644851 h 2702154"/>
                <a:gd name="connsiteX4" fmla="*/ 0 w 2870305"/>
                <a:gd name="connsiteY4" fmla="*/ 2691753 h 2702154"/>
                <a:gd name="connsiteX0" fmla="*/ 2487055 w 2867966"/>
                <a:gd name="connsiteY0" fmla="*/ 0 h 2697067"/>
                <a:gd name="connsiteX1" fmla="*/ 2866767 w 2867966"/>
                <a:gd name="connsiteY1" fmla="*/ 1189400 h 2697067"/>
                <a:gd name="connsiteX2" fmla="*/ 2366576 w 2867966"/>
                <a:gd name="connsiteY2" fmla="*/ 2168780 h 2697067"/>
                <a:gd name="connsiteX3" fmla="*/ 1267340 w 2867966"/>
                <a:gd name="connsiteY3" fmla="*/ 2639765 h 2697067"/>
                <a:gd name="connsiteX4" fmla="*/ 0 w 2867966"/>
                <a:gd name="connsiteY4" fmla="*/ 2686667 h 2697067"/>
                <a:gd name="connsiteX0" fmla="*/ 2520392 w 2868919"/>
                <a:gd name="connsiteY0" fmla="*/ 0 h 2697067"/>
                <a:gd name="connsiteX1" fmla="*/ 2866767 w 2868919"/>
                <a:gd name="connsiteY1" fmla="*/ 1189400 h 2697067"/>
                <a:gd name="connsiteX2" fmla="*/ 2366576 w 2868919"/>
                <a:gd name="connsiteY2" fmla="*/ 2168780 h 2697067"/>
                <a:gd name="connsiteX3" fmla="*/ 1267340 w 2868919"/>
                <a:gd name="connsiteY3" fmla="*/ 2639765 h 2697067"/>
                <a:gd name="connsiteX4" fmla="*/ 0 w 2868919"/>
                <a:gd name="connsiteY4" fmla="*/ 2686667 h 2697067"/>
                <a:gd name="connsiteX0" fmla="*/ 2520392 w 2793756"/>
                <a:gd name="connsiteY0" fmla="*/ 0 h 2697067"/>
                <a:gd name="connsiteX1" fmla="*/ 2790567 w 2793756"/>
                <a:gd name="connsiteY1" fmla="*/ 1382650 h 2697067"/>
                <a:gd name="connsiteX2" fmla="*/ 2366576 w 2793756"/>
                <a:gd name="connsiteY2" fmla="*/ 2168780 h 2697067"/>
                <a:gd name="connsiteX3" fmla="*/ 1267340 w 2793756"/>
                <a:gd name="connsiteY3" fmla="*/ 2639765 h 2697067"/>
                <a:gd name="connsiteX4" fmla="*/ 0 w 2793756"/>
                <a:gd name="connsiteY4" fmla="*/ 2686667 h 2697067"/>
                <a:gd name="connsiteX0" fmla="*/ 2520392 w 2797196"/>
                <a:gd name="connsiteY0" fmla="*/ 0 h 2691251"/>
                <a:gd name="connsiteX1" fmla="*/ 2790567 w 2797196"/>
                <a:gd name="connsiteY1" fmla="*/ 1382650 h 2691251"/>
                <a:gd name="connsiteX2" fmla="*/ 2280851 w 2797196"/>
                <a:gd name="connsiteY2" fmla="*/ 2280662 h 2691251"/>
                <a:gd name="connsiteX3" fmla="*/ 1267340 w 2797196"/>
                <a:gd name="connsiteY3" fmla="*/ 2639765 h 2691251"/>
                <a:gd name="connsiteX4" fmla="*/ 0 w 2797196"/>
                <a:gd name="connsiteY4" fmla="*/ 2686667 h 2691251"/>
                <a:gd name="connsiteX0" fmla="*/ 2520392 w 2797196"/>
                <a:gd name="connsiteY0" fmla="*/ 0 h 2700263"/>
                <a:gd name="connsiteX1" fmla="*/ 2790567 w 2797196"/>
                <a:gd name="connsiteY1" fmla="*/ 1382650 h 2700263"/>
                <a:gd name="connsiteX2" fmla="*/ 2280851 w 2797196"/>
                <a:gd name="connsiteY2" fmla="*/ 2280662 h 2700263"/>
                <a:gd name="connsiteX3" fmla="*/ 1024453 w 2797196"/>
                <a:gd name="connsiteY3" fmla="*/ 2660108 h 2700263"/>
                <a:gd name="connsiteX4" fmla="*/ 0 w 2797196"/>
                <a:gd name="connsiteY4" fmla="*/ 2686667 h 2700263"/>
                <a:gd name="connsiteX0" fmla="*/ 2520392 w 2797196"/>
                <a:gd name="connsiteY0" fmla="*/ 0 h 2688586"/>
                <a:gd name="connsiteX1" fmla="*/ 2790567 w 2797196"/>
                <a:gd name="connsiteY1" fmla="*/ 1382650 h 2688586"/>
                <a:gd name="connsiteX2" fmla="*/ 2280851 w 2797196"/>
                <a:gd name="connsiteY2" fmla="*/ 2280662 h 2688586"/>
                <a:gd name="connsiteX3" fmla="*/ 1024453 w 2797196"/>
                <a:gd name="connsiteY3" fmla="*/ 2660108 h 2688586"/>
                <a:gd name="connsiteX4" fmla="*/ 0 w 2797196"/>
                <a:gd name="connsiteY4" fmla="*/ 2686667 h 26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7196" h="2688586">
                  <a:moveTo>
                    <a:pt x="2520392" y="0"/>
                  </a:moveTo>
                  <a:cubicBezTo>
                    <a:pt x="2683775" y="408459"/>
                    <a:pt x="2830490" y="1002540"/>
                    <a:pt x="2790567" y="1382650"/>
                  </a:cubicBezTo>
                  <a:cubicBezTo>
                    <a:pt x="2750644" y="1762760"/>
                    <a:pt x="2575203" y="2067752"/>
                    <a:pt x="2280851" y="2280662"/>
                  </a:cubicBezTo>
                  <a:cubicBezTo>
                    <a:pt x="1986499" y="2493572"/>
                    <a:pt x="1418883" y="2628040"/>
                    <a:pt x="1024453" y="2660108"/>
                  </a:cubicBezTo>
                  <a:cubicBezTo>
                    <a:pt x="630023" y="2692176"/>
                    <a:pt x="422961" y="2690268"/>
                    <a:pt x="0" y="2686667"/>
                  </a:cubicBezTo>
                </a:path>
              </a:pathLst>
            </a:cu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6386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7074055" y="4161942"/>
              <a:ext cx="2774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386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2α</a:t>
              </a:r>
              <a:r>
                <a:rPr lang="en-US" sz="1800" kern="0" dirty="0" smtClean="0">
                  <a:solidFill>
                    <a:srgbClr val="FF0000"/>
                  </a:solidFill>
                </a:rPr>
                <a:t>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Branchin</a:t>
              </a:r>
              <a:r>
                <a:rPr lang="en-US" sz="1800" kern="0" dirty="0" smtClean="0">
                  <a:solidFill>
                    <a:srgbClr val="FF0000"/>
                  </a:solidFill>
                </a:rPr>
                <a:t>g Ratio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~ 10</a:t>
              </a:r>
              <a:r>
                <a:rPr kumimoji="0" lang="en-US" sz="1800" b="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-9</a:t>
              </a:r>
            </a:p>
            <a:p>
              <a:pPr lvl="0" defTabSz="638617"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Q</a:t>
              </a:r>
              <a:r>
                <a:rPr kumimoji="0" lang="en-US" sz="1800" b="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2</a:t>
              </a:r>
              <a:r>
                <a:rPr lang="en-US" sz="1800" kern="0" baseline="-25000" dirty="0" smtClean="0">
                  <a:solidFill>
                    <a:srgbClr val="FF0000"/>
                  </a:solidFill>
                </a:rPr>
                <a:t>α </a:t>
              </a:r>
              <a:r>
                <a:rPr lang="en-US" sz="1800" kern="0" dirty="0" smtClean="0">
                  <a:solidFill>
                    <a:srgbClr val="FF0000"/>
                  </a:solidFill>
                </a:rPr>
                <a:t>= 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12.192 MeV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5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476588" y="199577"/>
            <a:ext cx="6695862" cy="372396"/>
          </a:xfrm>
        </p:spPr>
        <p:txBody>
          <a:bodyPr/>
          <a:lstStyle/>
          <a:p>
            <a:r>
              <a:rPr lang="en-US" dirty="0" smtClean="0"/>
              <a:t>The GSI </a:t>
            </a:r>
            <a:r>
              <a:rPr lang="en-US" baseline="30000" dirty="0" smtClean="0"/>
              <a:t>224</a:t>
            </a:r>
            <a:r>
              <a:rPr lang="en-US" dirty="0" smtClean="0"/>
              <a:t>Ra experiment at the FRS ion catcher</a:t>
            </a:r>
            <a:endParaRPr lang="en-US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en-US" sz="10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8</a:t>
            </a:fld>
            <a:endPara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2" descr="C:\Users\alimo\Downloads\Newww Updates for KVI-CART\My PhD thesis\Figures\FRSIonCatcher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026" y="1173696"/>
            <a:ext cx="7584699" cy="37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80631"/>
              </p:ext>
            </p:extLst>
          </p:nvPr>
        </p:nvGraphicFramePr>
        <p:xfrm>
          <a:off x="1517204" y="3028856"/>
          <a:ext cx="8458200" cy="380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1" name="Photo Editor Photo" r:id="rId4" imgW="38095238" imgH="17142857" progId="MSPhotoEd.3">
                  <p:embed/>
                </p:oleObj>
              </mc:Choice>
              <mc:Fallback>
                <p:oleObj name="Photo Editor Photo" r:id="rId4" imgW="38095238" imgH="17142857" progId="MSPhotoEd.3">
                  <p:embed/>
                  <p:pic>
                    <p:nvPicPr>
                      <p:cNvPr id="9219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204" y="3028856"/>
                        <a:ext cx="8458200" cy="380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8"/>
          <p:cNvSpPr>
            <a:spLocks noChangeShapeType="1"/>
          </p:cNvSpPr>
          <p:nvPr/>
        </p:nvSpPr>
        <p:spPr bwMode="auto">
          <a:xfrm flipH="1">
            <a:off x="2303459" y="981855"/>
            <a:ext cx="3" cy="19883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2303463" y="2970168"/>
            <a:ext cx="3830638" cy="1447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5434013" y="5332591"/>
            <a:ext cx="55797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 smtClean="0">
                <a:latin typeface="Calibri" panose="020F0502020204030204" pitchFamily="34" charset="0"/>
              </a:rPr>
              <a:t>FRS</a:t>
            </a:r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12" name="Text Box 68"/>
          <p:cNvSpPr txBox="1">
            <a:spLocks noChangeArrowheads="1"/>
          </p:cNvSpPr>
          <p:nvPr/>
        </p:nvSpPr>
        <p:spPr bwMode="auto">
          <a:xfrm>
            <a:off x="8947724" y="5726942"/>
            <a:ext cx="35939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dirty="0" smtClean="0">
                <a:latin typeface="Calibri" panose="020F0502020204030204" pitchFamily="34" charset="0"/>
              </a:rPr>
              <a:t>CSC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  <p:sp>
        <p:nvSpPr>
          <p:cNvPr id="13" name="Text Box 69"/>
          <p:cNvSpPr txBox="1">
            <a:spLocks noChangeArrowheads="1"/>
          </p:cNvSpPr>
          <p:nvPr/>
        </p:nvSpPr>
        <p:spPr bwMode="auto">
          <a:xfrm>
            <a:off x="9738932" y="5717530"/>
            <a:ext cx="74571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dirty="0" smtClean="0">
                <a:latin typeface="Calibri" panose="020F0502020204030204" pitchFamily="34" charset="0"/>
              </a:rPr>
              <a:t>MR-TOF MS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1422024" y="4677543"/>
            <a:ext cx="102944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dirty="0" smtClean="0">
                <a:latin typeface="Calibri" panose="020F0502020204030204" pitchFamily="34" charset="0"/>
              </a:rPr>
              <a:t>Production Target</a:t>
            </a:r>
          </a:p>
          <a:p>
            <a:pPr algn="ctr" eaLnBrk="1" hangingPunct="1"/>
            <a:r>
              <a:rPr lang="en-US" altLang="en-US" sz="900" dirty="0" smtClean="0">
                <a:latin typeface="Calibri" panose="020F0502020204030204" pitchFamily="34" charset="0"/>
              </a:rPr>
              <a:t>1.6 g/cm</a:t>
            </a:r>
            <a:r>
              <a:rPr lang="en-US" altLang="en-US" sz="900" baseline="30000" dirty="0" smtClean="0">
                <a:latin typeface="Calibri" panose="020F0502020204030204" pitchFamily="34" charset="0"/>
              </a:rPr>
              <a:t>2</a:t>
            </a:r>
            <a:r>
              <a:rPr lang="en-US" altLang="en-US" sz="900" dirty="0" smtClean="0">
                <a:latin typeface="Calibri" panose="020F0502020204030204" pitchFamily="34" charset="0"/>
              </a:rPr>
              <a:t> Be </a:t>
            </a:r>
          </a:p>
          <a:p>
            <a:pPr algn="ctr" eaLnBrk="1" hangingPunct="1"/>
            <a:r>
              <a:rPr lang="en-US" altLang="en-US" sz="900" dirty="0" smtClean="0">
                <a:latin typeface="Calibri" panose="020F0502020204030204" pitchFamily="34" charset="0"/>
              </a:rPr>
              <a:t>+ 0.2 g/cm</a:t>
            </a:r>
            <a:r>
              <a:rPr lang="en-US" altLang="en-US" sz="900" baseline="30000" dirty="0" smtClean="0">
                <a:latin typeface="Calibri" panose="020F0502020204030204" pitchFamily="34" charset="0"/>
              </a:rPr>
              <a:t>2</a:t>
            </a:r>
            <a:r>
              <a:rPr lang="en-US" altLang="en-US" sz="900" dirty="0" smtClean="0">
                <a:latin typeface="Calibri" panose="020F0502020204030204" pitchFamily="34" charset="0"/>
              </a:rPr>
              <a:t> </a:t>
            </a:r>
            <a:r>
              <a:rPr lang="en-US" altLang="en-US" sz="900" dirty="0" err="1" smtClean="0">
                <a:latin typeface="Calibri" panose="020F0502020204030204" pitchFamily="34" charset="0"/>
              </a:rPr>
              <a:t>Nb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  <p:sp>
        <p:nvSpPr>
          <p:cNvPr id="15" name="Text Box 71"/>
          <p:cNvSpPr txBox="1">
            <a:spLocks noChangeArrowheads="1"/>
          </p:cNvSpPr>
          <p:nvPr/>
        </p:nvSpPr>
        <p:spPr bwMode="auto">
          <a:xfrm>
            <a:off x="1428044" y="2303419"/>
            <a:ext cx="7697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baseline="30000" dirty="0" smtClean="0">
                <a:latin typeface="Calibri" panose="020F0502020204030204" pitchFamily="34" charset="0"/>
              </a:rPr>
              <a:t>238</a:t>
            </a:r>
            <a:r>
              <a:rPr lang="en-US" altLang="en-US" sz="900" dirty="0" smtClean="0">
                <a:latin typeface="Calibri" panose="020F0502020204030204" pitchFamily="34" charset="0"/>
              </a:rPr>
              <a:t>U @ </a:t>
            </a:r>
          </a:p>
          <a:p>
            <a:pPr algn="ctr" eaLnBrk="1" hangingPunct="1"/>
            <a:r>
              <a:rPr lang="en-US" altLang="en-US" sz="9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1000 MeV/u</a:t>
            </a:r>
            <a:endParaRPr lang="en-US" altLang="en-US" sz="9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Line 72"/>
          <p:cNvSpPr>
            <a:spLocks noChangeShapeType="1"/>
          </p:cNvSpPr>
          <p:nvPr/>
        </p:nvSpPr>
        <p:spPr bwMode="auto">
          <a:xfrm flipV="1">
            <a:off x="1625825" y="2686006"/>
            <a:ext cx="20637" cy="450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7" name="Line 72"/>
          <p:cNvSpPr>
            <a:spLocks noChangeShapeType="1"/>
          </p:cNvSpPr>
          <p:nvPr/>
        </p:nvSpPr>
        <p:spPr bwMode="auto">
          <a:xfrm flipV="1">
            <a:off x="1718674" y="3378155"/>
            <a:ext cx="24874" cy="1299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 flipH="1">
            <a:off x="9942140" y="5637967"/>
            <a:ext cx="583684" cy="892179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10520066" y="790536"/>
            <a:ext cx="5758" cy="482346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0" name="Text Box 71"/>
          <p:cNvSpPr txBox="1">
            <a:spLocks noChangeArrowheads="1"/>
          </p:cNvSpPr>
          <p:nvPr/>
        </p:nvSpPr>
        <p:spPr bwMode="auto">
          <a:xfrm>
            <a:off x="9451862" y="5522754"/>
            <a:ext cx="39145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~ eV</a:t>
            </a:r>
            <a:endParaRPr lang="en-US" altLang="en-US" sz="9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Text Box 71"/>
          <p:cNvSpPr txBox="1">
            <a:spLocks noChangeArrowheads="1"/>
          </p:cNvSpPr>
          <p:nvPr/>
        </p:nvSpPr>
        <p:spPr bwMode="auto">
          <a:xfrm>
            <a:off x="8742795" y="5330957"/>
            <a:ext cx="596638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9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~ MeV/u</a:t>
            </a:r>
            <a:endParaRPr lang="en-US" altLang="en-US" sz="9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Text Box 66"/>
          <p:cNvSpPr txBox="1">
            <a:spLocks noChangeArrowheads="1"/>
          </p:cNvSpPr>
          <p:nvPr/>
        </p:nvSpPr>
        <p:spPr bwMode="auto">
          <a:xfrm>
            <a:off x="6679174" y="5530572"/>
            <a:ext cx="34336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900" dirty="0" smtClean="0">
                <a:latin typeface="Calibri" panose="020F0502020204030204" pitchFamily="34" charset="0"/>
              </a:rPr>
              <a:t>PID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  <p:sp>
        <p:nvSpPr>
          <p:cNvPr id="23" name="Text Box 67"/>
          <p:cNvSpPr txBox="1">
            <a:spLocks noChangeArrowheads="1"/>
          </p:cNvSpPr>
          <p:nvPr/>
        </p:nvSpPr>
        <p:spPr bwMode="auto">
          <a:xfrm>
            <a:off x="7296964" y="5707642"/>
            <a:ext cx="37542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900" dirty="0" smtClean="0">
                <a:latin typeface="Calibri" panose="020F0502020204030204" pitchFamily="34" charset="0"/>
              </a:rPr>
              <a:t>Slits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  <p:cxnSp>
        <p:nvCxnSpPr>
          <p:cNvPr id="24" name="Straight Arrow Connector 80"/>
          <p:cNvCxnSpPr/>
          <p:nvPr/>
        </p:nvCxnSpPr>
        <p:spPr>
          <a:xfrm>
            <a:off x="1373188" y="3094793"/>
            <a:ext cx="272645" cy="103776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3580159" y="706910"/>
            <a:ext cx="3059347" cy="400110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accent2"/>
              </a:gs>
            </a:gsLst>
            <a:lin ang="0" scaled="1"/>
            <a:tileRect/>
          </a:gradFill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de-DE" dirty="0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6639508" y="707206"/>
            <a:ext cx="2235512" cy="40011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de-DE" dirty="0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8865765" y="707207"/>
            <a:ext cx="1004367" cy="400110"/>
          </a:xfrm>
          <a:prstGeom prst="rect">
            <a:avLst/>
          </a:prstGeom>
          <a:solidFill>
            <a:srgbClr val="339966"/>
          </a:solidFill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de-DE" dirty="0"/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5990400" y="712581"/>
            <a:ext cx="5533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de-DE" sz="1600" dirty="0" smtClean="0">
                <a:latin typeface="Calibri" panose="020F0502020204030204" pitchFamily="34" charset="0"/>
                <a:ea typeface="MS PGothic" pitchFamily="34" charset="-128"/>
              </a:rPr>
              <a:t>~ eV</a:t>
            </a:r>
            <a:endParaRPr lang="en-US" altLang="de-DE" sz="1600" dirty="0">
              <a:latin typeface="Calibri" panose="020F0502020204030204" pitchFamily="34" charset="0"/>
              <a:ea typeface="MS PGothic" pitchFamily="34" charset="-128"/>
            </a:endParaRPr>
          </a:p>
        </p:txBody>
      </p:sp>
      <p:sp>
        <p:nvSpPr>
          <p:cNvPr id="33" name="Text Box 32"/>
          <p:cNvSpPr txBox="1">
            <a:spLocks noChangeArrowheads="1"/>
          </p:cNvSpPr>
          <p:nvPr/>
        </p:nvSpPr>
        <p:spPr bwMode="auto">
          <a:xfrm>
            <a:off x="9250204" y="712581"/>
            <a:ext cx="6397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de-DE" sz="1600" dirty="0" smtClean="0">
                <a:latin typeface="Calibri" panose="020F0502020204030204" pitchFamily="34" charset="0"/>
                <a:ea typeface="MS PGothic" pitchFamily="34" charset="-128"/>
              </a:rPr>
              <a:t>~ </a:t>
            </a:r>
            <a:r>
              <a:rPr lang="en-US" altLang="de-DE" sz="1600" dirty="0" err="1" smtClean="0">
                <a:latin typeface="Calibri" panose="020F0502020204030204" pitchFamily="34" charset="0"/>
                <a:ea typeface="MS PGothic" pitchFamily="34" charset="-128"/>
              </a:rPr>
              <a:t>keV</a:t>
            </a:r>
            <a:endParaRPr lang="en-US" altLang="de-DE" sz="1600" dirty="0">
              <a:latin typeface="Calibri" panose="020F0502020204030204" pitchFamily="34" charset="0"/>
              <a:ea typeface="MS PGothic" pitchFamily="34" charset="-128"/>
            </a:endParaRPr>
          </a:p>
        </p:txBody>
      </p:sp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3588790" y="712581"/>
            <a:ext cx="9033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de-DE" sz="1600" dirty="0" smtClean="0">
                <a:latin typeface="Calibri" panose="020F0502020204030204" pitchFamily="34" charset="0"/>
                <a:ea typeface="MS PGothic" pitchFamily="34" charset="-128"/>
              </a:rPr>
              <a:t>~ MeV/u</a:t>
            </a:r>
            <a:endParaRPr lang="en-US" altLang="de-DE" sz="1600" dirty="0">
              <a:latin typeface="Calibri" panose="020F0502020204030204" pitchFamily="34" charset="0"/>
              <a:ea typeface="MS PGothic" pitchFamily="34" charset="-128"/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1704828" y="707206"/>
            <a:ext cx="1875332" cy="400110"/>
          </a:xfrm>
          <a:prstGeom prst="rect">
            <a:avLst/>
          </a:prstGeom>
          <a:gradFill flip="none" rotWithShape="1">
            <a:gsLst>
              <a:gs pos="100000">
                <a:srgbClr val="FFC000"/>
              </a:gs>
              <a:gs pos="0">
                <a:srgbClr val="FF0000"/>
              </a:gs>
            </a:gsLst>
            <a:lin ang="0" scaled="1"/>
            <a:tileRect/>
          </a:gradFill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de-DE" dirty="0"/>
          </a:p>
        </p:txBody>
      </p:sp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1692846" y="712581"/>
            <a:ext cx="8585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de-DE" sz="1600" dirty="0" smtClean="0">
                <a:latin typeface="Calibri" panose="020F0502020204030204" pitchFamily="34" charset="0"/>
                <a:ea typeface="MS PGothic" pitchFamily="34" charset="-128"/>
              </a:rPr>
              <a:t>~ GeV/u</a:t>
            </a:r>
            <a:endParaRPr lang="en-US" altLang="de-DE" sz="1600" dirty="0">
              <a:latin typeface="Calibri" panose="020F0502020204030204" pitchFamily="34" charset="0"/>
              <a:ea typeface="MS PGothic" pitchFamily="34" charset="-128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8322" y="5908912"/>
            <a:ext cx="6977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dirty="0" err="1" smtClean="0">
                <a:solidFill>
                  <a:srgbClr val="FF0000"/>
                </a:solidFill>
              </a:rPr>
              <a:t>Opportunity</a:t>
            </a:r>
            <a:r>
              <a:rPr lang="fr-FR" sz="2400" dirty="0" smtClean="0">
                <a:solidFill>
                  <a:srgbClr val="FF0000"/>
                </a:solidFill>
              </a:rPr>
              <a:t> for a long </a:t>
            </a:r>
            <a:r>
              <a:rPr lang="fr-FR" sz="2400" dirty="0" err="1" smtClean="0">
                <a:solidFill>
                  <a:srgbClr val="FF0000"/>
                </a:solidFill>
              </a:rPr>
              <a:t>off-line</a:t>
            </a:r>
            <a:r>
              <a:rPr lang="fr-FR" sz="2400" dirty="0" smtClean="0">
                <a:solidFill>
                  <a:srgbClr val="FF0000"/>
                </a:solidFill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</a:rPr>
              <a:t>run</a:t>
            </a:r>
            <a:r>
              <a:rPr lang="fr-FR" sz="2400" dirty="0" smtClean="0">
                <a:solidFill>
                  <a:srgbClr val="FF0000"/>
                </a:solidFill>
              </a:rPr>
              <a:t> </a:t>
            </a:r>
            <a:r>
              <a:rPr lang="fr-FR" sz="2400" dirty="0" err="1" smtClean="0">
                <a:solidFill>
                  <a:srgbClr val="FF0000"/>
                </a:solidFill>
              </a:rPr>
              <a:t>using</a:t>
            </a:r>
            <a:r>
              <a:rPr lang="fr-FR" sz="2400" dirty="0" smtClean="0">
                <a:solidFill>
                  <a:srgbClr val="FF0000"/>
                </a:solidFill>
              </a:rPr>
              <a:t> a </a:t>
            </a:r>
            <a:r>
              <a:rPr lang="fr-FR" sz="2400" baseline="30000" dirty="0" smtClean="0">
                <a:solidFill>
                  <a:srgbClr val="FF0000"/>
                </a:solidFill>
              </a:rPr>
              <a:t>228</a:t>
            </a:r>
            <a:r>
              <a:rPr lang="fr-FR" sz="2400" dirty="0" smtClean="0">
                <a:solidFill>
                  <a:srgbClr val="FF0000"/>
                </a:solidFill>
              </a:rPr>
              <a:t>Th source</a:t>
            </a:r>
            <a:endParaRPr lang="en-GB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23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GSI Setup</a:t>
            </a:r>
            <a:endParaRPr lang="en-GB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854A34C9-9A4B-6445-85E1-F779B5E87362}" type="slidenum">
              <a:rPr lang="fr-FR" sz="1000" noProof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pPr algn="ctr"/>
              <a:t>9</a:t>
            </a:fld>
            <a:endParaRPr lang="fr-FR" sz="1000" noProof="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30" y="864516"/>
            <a:ext cx="6478623" cy="2900886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588" y="3752702"/>
            <a:ext cx="3806599" cy="285494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5" t="4970" r="18532" b="7042"/>
          <a:stretch/>
        </p:blipFill>
        <p:spPr>
          <a:xfrm>
            <a:off x="7685513" y="1171254"/>
            <a:ext cx="2887788" cy="495049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7262797" y="6207474"/>
            <a:ext cx="4239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Detectors </a:t>
            </a:r>
            <a:r>
              <a:rPr lang="fr-FR" sz="1800" dirty="0" err="1" smtClean="0"/>
              <a:t>from</a:t>
            </a:r>
            <a:r>
              <a:rPr lang="fr-FR" sz="1800" dirty="0" smtClean="0"/>
              <a:t> the </a:t>
            </a:r>
            <a:r>
              <a:rPr lang="fr-FR" sz="1800" dirty="0" err="1"/>
              <a:t>U</a:t>
            </a:r>
            <a:r>
              <a:rPr lang="fr-FR" sz="1800" dirty="0" err="1" smtClean="0"/>
              <a:t>niversity</a:t>
            </a:r>
            <a:r>
              <a:rPr lang="fr-FR" sz="1800" dirty="0" smtClean="0"/>
              <a:t> </a:t>
            </a:r>
            <a:r>
              <a:rPr lang="fr-FR" sz="1800" dirty="0"/>
              <a:t>of  Edinburgh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600113368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CEA 2019 Défaut">
  <a:themeElements>
    <a:clrScheme name="CEA Défaut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92D050"/>
      </a:accent1>
      <a:accent2>
        <a:srgbClr val="008BBC"/>
      </a:accent2>
      <a:accent3>
        <a:srgbClr val="D81142"/>
      </a:accent3>
      <a:accent4>
        <a:srgbClr val="FFC000"/>
      </a:accent4>
      <a:accent5>
        <a:srgbClr val="218380"/>
      </a:accent5>
      <a:accent6>
        <a:srgbClr val="8F2D56"/>
      </a:accent6>
      <a:hlink>
        <a:srgbClr val="2E75B5"/>
      </a:hlink>
      <a:folHlink>
        <a:srgbClr val="954F72"/>
      </a:folHlink>
    </a:clrScheme>
    <a:fontScheme name="C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PP CEA 16-9.pptx" id="{78E284C9-E62E-4FC8-9A5E-19EE6A13D71E}" vid="{709D2C56-0C01-4A68-A325-4FFD430A3600}"/>
    </a:ext>
  </a:extLst>
</a:theme>
</file>

<file path=ppt/theme/theme2.xml><?xml version="1.0" encoding="utf-8"?>
<a:theme xmlns:a="http://schemas.openxmlformats.org/drawingml/2006/main" name="Template CEA 2019 Clair">
  <a:themeElements>
    <a:clrScheme name="CEA Défaut 2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FFBC42"/>
      </a:accent1>
      <a:accent2>
        <a:srgbClr val="D81159"/>
      </a:accent2>
      <a:accent3>
        <a:srgbClr val="8F2D56"/>
      </a:accent3>
      <a:accent4>
        <a:srgbClr val="689B42"/>
      </a:accent4>
      <a:accent5>
        <a:srgbClr val="218380"/>
      </a:accent5>
      <a:accent6>
        <a:srgbClr val="FFD29F"/>
      </a:accent6>
      <a:hlink>
        <a:srgbClr val="2E75B5"/>
      </a:hlink>
      <a:folHlink>
        <a:srgbClr val="954F72"/>
      </a:folHlink>
    </a:clrScheme>
    <a:fontScheme name="C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PP CEA 16-9.pptx" id="{78E284C9-E62E-4FC8-9A5E-19EE6A13D71E}" vid="{5846DFC2-8D7E-4335-8C09-415EDC6C5089}"/>
    </a:ext>
  </a:extLst>
</a:theme>
</file>

<file path=ppt/theme/theme3.xml><?xml version="1.0" encoding="utf-8"?>
<a:theme xmlns:a="http://schemas.openxmlformats.org/drawingml/2006/main" name="Template CEA 2019 Marron">
  <a:themeElements>
    <a:clrScheme name="CEA Bleu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49728C"/>
      </a:accent1>
      <a:accent2>
        <a:srgbClr val="689BA6"/>
      </a:accent2>
      <a:accent3>
        <a:srgbClr val="C2F2F2"/>
      </a:accent3>
      <a:accent4>
        <a:srgbClr val="273D40"/>
      </a:accent4>
      <a:accent5>
        <a:srgbClr val="0084B4"/>
      </a:accent5>
      <a:accent6>
        <a:srgbClr val="93E2FF"/>
      </a:accent6>
      <a:hlink>
        <a:srgbClr val="2E75B5"/>
      </a:hlink>
      <a:folHlink>
        <a:srgbClr val="954F72"/>
      </a:folHlink>
    </a:clrScheme>
    <a:fontScheme name="C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PP CEA 16-9.pptx" id="{78E284C9-E62E-4FC8-9A5E-19EE6A13D71E}" vid="{48DB1935-4DB2-49BA-AEDC-D8FE50F2938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2F2A79C4BED747976EC3AD530384C1" ma:contentTypeVersion="0" ma:contentTypeDescription="Crée un document." ma:contentTypeScope="" ma:versionID="9ea4ffbb61354172aceb879db3e2653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b09c1ba23edfaa45a5e9d385267c9b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09A53C-8D88-4760-8267-C28D6D92D7C7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CAADB5F-8552-41F6-8E41-B7291DF52D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07AC35C-3B9B-457D-863A-1C1FD396D7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12134</TotalTime>
  <Words>2617</Words>
  <Application>Microsoft Office PowerPoint</Application>
  <PresentationFormat>Grand écran</PresentationFormat>
  <Paragraphs>797</Paragraphs>
  <Slides>33</Slides>
  <Notes>8</Notes>
  <HiddenSlides>0</HiddenSlides>
  <MMClips>3</MMClips>
  <ScaleCrop>false</ScaleCrop>
  <HeadingPairs>
    <vt:vector size="8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51" baseType="lpstr">
      <vt:lpstr>MS PGothic</vt:lpstr>
      <vt:lpstr>Arial</vt:lpstr>
      <vt:lpstr>Calibri</vt:lpstr>
      <vt:lpstr>Calibri Light</vt:lpstr>
      <vt:lpstr>Cambria Math</vt:lpstr>
      <vt:lpstr>CMR10</vt:lpstr>
      <vt:lpstr>Merriweather</vt:lpstr>
      <vt:lpstr>Roboto</vt:lpstr>
      <vt:lpstr>Symbol</vt:lpstr>
      <vt:lpstr>Times New Roman</vt:lpstr>
      <vt:lpstr>Trebuchet MS</vt:lpstr>
      <vt:lpstr>Verdana</vt:lpstr>
      <vt:lpstr>Wingdings</vt:lpstr>
      <vt:lpstr>Wingdings 3</vt:lpstr>
      <vt:lpstr>Template CEA 2019 Défaut</vt:lpstr>
      <vt:lpstr>Template CEA 2019 Clair</vt:lpstr>
      <vt:lpstr>Template CEA 2019 Marron</vt:lpstr>
      <vt:lpstr>Photo Editor Photo</vt:lpstr>
      <vt:lpstr>Présentation PowerPoint</vt:lpstr>
      <vt:lpstr>Alpha decay basics: microscopic approach</vt:lpstr>
      <vt:lpstr>224Ra α-decay</vt:lpstr>
      <vt:lpstr>3D Potential energy surface for 224Ra</vt:lpstr>
      <vt:lpstr>2α decay in 224Ra</vt:lpstr>
      <vt:lpstr>Présentation PowerPoint</vt:lpstr>
      <vt:lpstr>Experimental considerations</vt:lpstr>
      <vt:lpstr>The GSI 224Ra experiment at the FRS ion catcher</vt:lpstr>
      <vt:lpstr>The GSI Setup</vt:lpstr>
      <vt:lpstr>Data taking</vt:lpstr>
      <vt:lpstr>Présentation PowerPoint</vt:lpstr>
      <vt:lpstr>Phenomenology and new calculations</vt:lpstr>
      <vt:lpstr>The 220Ra and 222Ra cases at CERN/ISOLDE</vt:lpstr>
      <vt:lpstr>The ISOLDE Setup</vt:lpstr>
      <vt:lpstr>The ISOLDE experiment</vt:lpstr>
      <vt:lpstr>The ISOLDE experiment</vt:lpstr>
      <vt:lpstr>Data Analysis issues for GSI and Isolde runs </vt:lpstr>
      <vt:lpstr>IN2P3-CEA-GSI Collaboration</vt:lpstr>
      <vt:lpstr>Présentation PowerPoint</vt:lpstr>
      <vt:lpstr> </vt:lpstr>
      <vt:lpstr>MUSETT / MUST II </vt:lpstr>
      <vt:lpstr>Geant 4 simulations</vt:lpstr>
      <vt:lpstr>Effect of the catcher</vt:lpstr>
      <vt:lpstr>Effect of the catcher</vt:lpstr>
      <vt:lpstr>224Ra Random coincidences</vt:lpstr>
      <vt:lpstr>224Ra 14C cluster emission</vt:lpstr>
      <vt:lpstr>Macroscopic model</vt:lpstr>
      <vt:lpstr>Modified generalized liquid drop model</vt:lpstr>
      <vt:lpstr>A brief (selective) history of radioactivity</vt:lpstr>
      <vt:lpstr>Other predictions</vt:lpstr>
      <vt:lpstr>224Ra : 2𝛼 emission</vt:lpstr>
      <vt:lpstr>Lifetime computation</vt:lpstr>
      <vt:lpstr>224Ra 2α emission</vt:lpstr>
    </vt:vector>
  </TitlesOfParts>
  <Company>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GUILLAUME Nathalie</dc:creator>
  <cp:lastModifiedBy>THEISEN Christophe</cp:lastModifiedBy>
  <cp:revision>265</cp:revision>
  <cp:lastPrinted>2018-12-05T09:44:31Z</cp:lastPrinted>
  <dcterms:created xsi:type="dcterms:W3CDTF">2019-05-13T14:31:41Z</dcterms:created>
  <dcterms:modified xsi:type="dcterms:W3CDTF">2022-11-24T08:37:02Z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0x010100362F2A79C4BED747976EC3AD530384C1</vt:lpwstr>
  </property>
  <property fmtid="{D5CDD505-2E9C-101B-9397-08002B2CF9AE}" pid="3" name="I2ICODE">
    <vt:lpwstr>WEB</vt:lpwstr>
  </property>
  <property fmtid="{D5CDD505-2E9C-101B-9397-08002B2CF9AE}" pid="4" name="WebApplicationID">
    <vt:lpwstr>3f72b11a-dedf-47a1-b48a-dfd7b45017bd</vt:lpwstr>
  </property>
  <property fmtid="{D5CDD505-2E9C-101B-9397-08002B2CF9AE}" pid="5" name="I2ISITECODE">
    <vt:lpwstr/>
  </property>
</Properties>
</file>