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  <p:sldMasterId id="2147483684" r:id="rId2"/>
  </p:sldMasterIdLst>
  <p:notesMasterIdLst>
    <p:notesMasterId r:id="rId22"/>
  </p:notesMasterIdLst>
  <p:sldIdLst>
    <p:sldId id="1742" r:id="rId3"/>
    <p:sldId id="1743" r:id="rId4"/>
    <p:sldId id="1748" r:id="rId5"/>
    <p:sldId id="1749" r:id="rId6"/>
    <p:sldId id="1766" r:id="rId7"/>
    <p:sldId id="1174" r:id="rId8"/>
    <p:sldId id="1761" r:id="rId9"/>
    <p:sldId id="1703" r:id="rId10"/>
    <p:sldId id="1723" r:id="rId11"/>
    <p:sldId id="1704" r:id="rId12"/>
    <p:sldId id="1744" r:id="rId13"/>
    <p:sldId id="1705" r:id="rId14"/>
    <p:sldId id="1734" r:id="rId15"/>
    <p:sldId id="1769" r:id="rId16"/>
    <p:sldId id="1755" r:id="rId17"/>
    <p:sldId id="1768" r:id="rId18"/>
    <p:sldId id="1770" r:id="rId19"/>
    <p:sldId id="1759" r:id="rId20"/>
    <p:sldId id="1715" r:id="rId21"/>
  </p:sldIdLst>
  <p:sldSz cx="9144000" cy="6858000" type="screen4x3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CA7"/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405"/>
  </p:normalViewPr>
  <p:slideViewPr>
    <p:cSldViewPr snapToGrid="0" snapToObjects="1">
      <p:cViewPr varScale="1">
        <p:scale>
          <a:sx n="131" d="100"/>
          <a:sy n="131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9D0F1-0BF8-0943-A815-C091E6BB14F3}" type="datetimeFigureOut">
              <a:rPr lang="en-DE" smtClean="0"/>
              <a:t>23.11.22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29B7C-ECD1-3E40-B547-668B814B8B0A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10463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>
            <a:extLst>
              <a:ext uri="{FF2B5EF4-FFF2-40B4-BE49-F238E27FC236}">
                <a16:creationId xmlns:a16="http://schemas.microsoft.com/office/drawing/2014/main" id="{B9AEAE25-F39B-CC03-1070-A563229D79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1F6EE0-384C-9E4D-936C-D3E2CB70F900}" type="slidenum">
              <a:rPr kumimoji="0" lang="en-US" altLang="de-DE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1682" name="Rectangle 2">
            <a:extLst>
              <a:ext uri="{FF2B5EF4-FFF2-40B4-BE49-F238E27FC236}">
                <a16:creationId xmlns:a16="http://schemas.microsoft.com/office/drawing/2014/main" id="{47C91B3C-8F06-4221-027A-94859FBBAA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5507" name="Rectangle 3">
            <a:extLst>
              <a:ext uri="{FF2B5EF4-FFF2-40B4-BE49-F238E27FC236}">
                <a16:creationId xmlns:a16="http://schemas.microsoft.com/office/drawing/2014/main" id="{E1C23CAB-A35B-784A-80BA-5586D93A14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n-cs"/>
              </a:rPr>
              <a:t>Single particles, Errors are determined by systematics and not statistics</a:t>
            </a:r>
            <a:endParaRPr lang="de-DE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>
            <a:extLst>
              <a:ext uri="{FF2B5EF4-FFF2-40B4-BE49-F238E27FC236}">
                <a16:creationId xmlns:a16="http://schemas.microsoft.com/office/drawing/2014/main" id="{A2C25E9C-0BA0-930A-0B7C-946ED1C4F9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4" name="Notes Placeholder 2">
            <a:extLst>
              <a:ext uri="{FF2B5EF4-FFF2-40B4-BE49-F238E27FC236}">
                <a16:creationId xmlns:a16="http://schemas.microsoft.com/office/drawing/2014/main" id="{1123ABCC-0FD2-9754-F299-69739CE4FB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9635" name="Slide Number Placeholder 3">
            <a:extLst>
              <a:ext uri="{FF2B5EF4-FFF2-40B4-BE49-F238E27FC236}">
                <a16:creationId xmlns:a16="http://schemas.microsoft.com/office/drawing/2014/main" id="{ED4ECDB3-9461-00B5-ABEE-822B3752EB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9BBB85-8499-DB44-8739-7D78B2413226}" type="slidenum">
              <a:rPr kumimoji="0" lang="en-US" altLang="de-DE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de-DE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404" indent="0" algn="ctr">
              <a:buNone/>
              <a:defRPr/>
            </a:lvl2pPr>
            <a:lvl3pPr marL="684815" indent="0" algn="ctr">
              <a:buNone/>
              <a:defRPr/>
            </a:lvl3pPr>
            <a:lvl4pPr marL="1027230" indent="0" algn="ctr">
              <a:buNone/>
              <a:defRPr/>
            </a:lvl4pPr>
            <a:lvl5pPr marL="1369637" indent="0" algn="ctr">
              <a:buNone/>
              <a:defRPr/>
            </a:lvl5pPr>
            <a:lvl6pPr marL="1712043" indent="0" algn="ctr">
              <a:buNone/>
              <a:defRPr/>
            </a:lvl6pPr>
            <a:lvl7pPr marL="2054456" indent="0" algn="ctr">
              <a:buNone/>
              <a:defRPr/>
            </a:lvl7pPr>
            <a:lvl8pPr marL="2396863" indent="0" algn="ctr">
              <a:buNone/>
              <a:defRPr/>
            </a:lvl8pPr>
            <a:lvl9pPr marL="273927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01745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4308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77000" y="0"/>
            <a:ext cx="1981200" cy="5334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1" y="0"/>
            <a:ext cx="5791200" cy="5334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3569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33400" y="0"/>
            <a:ext cx="7924800" cy="5334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0323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352801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5074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E80837-90A8-96B8-EE70-52F5E73571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E5105-A8B6-EB44-9689-5B7D880B1BC2}" type="datetimeFigureOut">
              <a:rPr lang="en-US"/>
              <a:pPr>
                <a:defRPr/>
              </a:pPr>
              <a:t>11/23/22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A7890D-98B6-4293-0616-96E7A4808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3AA807-75F0-4D78-2B8D-E65CF4E75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CB05E053-9D32-9649-B833-2443105DEB60}" type="slidenum">
              <a:rPr lang="en-US" altLang="en-DE"/>
              <a:pPr/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13133006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88602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1801D9-F04B-9ECF-A434-EFC4310A1F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0639C-480C-6043-9478-E4E9B0858378}" type="datetimeFigureOut">
              <a:rPr lang="en-US"/>
              <a:pPr>
                <a:defRPr/>
              </a:pPr>
              <a:t>11/23/22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786816-3084-EA84-EEE2-B0B8C512A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21CDE-D631-02BD-519F-BCEF47CCA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57C337E-A9E3-234B-BCD2-3A47C76AF260}" type="slidenum">
              <a:rPr lang="en-US" altLang="en-DE"/>
              <a:pPr/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7244856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788EFC3-6914-6490-31BB-435554BD63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8853A-16C7-B447-80CD-78332316ABEC}" type="datetimeFigureOut">
              <a:rPr lang="en-US"/>
              <a:pPr>
                <a:defRPr/>
              </a:pPr>
              <a:t>11/23/22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417ED29-C8E7-A177-987A-6BAE5580B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ECB3013-640F-DD61-C1B8-65EAA65C9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2C2B67B-8281-834F-AE09-FE6473335BF3}" type="slidenum">
              <a:rPr lang="en-US" altLang="en-DE"/>
              <a:pPr/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34035721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B991E6B-A382-826A-0206-F3255FF910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379B0-BD82-F24A-B011-9BDB0FB289AA}" type="datetimeFigureOut">
              <a:rPr lang="en-US"/>
              <a:pPr>
                <a:defRPr/>
              </a:pPr>
              <a:t>11/23/22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B86D985-D76B-57A2-6176-98B802DE1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5B18801-448E-5099-06F4-4CDC761E8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6530DA5-2EFC-A346-906C-FF0B37585D26}" type="slidenum">
              <a:rPr lang="en-US" altLang="en-DE"/>
              <a:pPr/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16104280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A533D58-209C-4AD6-BED6-671AC06CE9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69B39-742B-F54D-9DEF-C99DEA66C68F}" type="datetimeFigureOut">
              <a:rPr lang="en-US"/>
              <a:pPr>
                <a:defRPr/>
              </a:pPr>
              <a:t>11/23/22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58E6100-B0D5-653D-9037-30FB38EA8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8B6E2B-CA48-11AE-E072-26E590C66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90ECEBFB-1AC6-9D4C-A478-F0D68ED8FFF3}" type="slidenum">
              <a:rPr lang="en-US" altLang="en-DE"/>
              <a:pPr/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569640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91912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141E258-D1F0-FDD1-84DF-D8C7AE698C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4618AE-06FA-9641-83A7-3AFBF92912F9}" type="datetimeFigureOut">
              <a:rPr lang="en-US"/>
              <a:pPr>
                <a:defRPr/>
              </a:pPr>
              <a:t>11/23/22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36FC10-6964-BC54-DB8C-B74B4C943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02C0E47-0C32-1B8E-1F89-E87304C1D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F8F3268-7EA4-A94D-B185-272515E64358}" type="slidenum">
              <a:rPr lang="en-US" altLang="en-DE"/>
              <a:pPr/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26969664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247E22A-C7FA-F641-5A0D-822736AA56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C91CA-C06E-1440-A6D4-D8EE9E367CB5}" type="datetimeFigureOut">
              <a:rPr lang="en-US"/>
              <a:pPr>
                <a:defRPr/>
              </a:pPr>
              <a:t>11/23/22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4BEEC23-762E-C447-9BA3-5ACA83DB7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496DD51-0A51-3F64-F01D-B70747D2E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A8FBA07-B8A6-4F49-9F93-C91C6BDD7029}" type="slidenum">
              <a:rPr lang="en-US" altLang="en-DE"/>
              <a:pPr/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36007210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F1A2265-7BD6-8741-40B0-C605579AE6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5BF178-F14F-5940-8D7E-BE4E6D1D434F}" type="datetimeFigureOut">
              <a:rPr lang="en-US"/>
              <a:pPr>
                <a:defRPr/>
              </a:pPr>
              <a:t>11/23/22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1218F5B-F34C-9A27-634A-E39754AB5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B2B2345-CB1A-E8F4-E717-79D804C5A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584C3AE-3EE7-DB49-8E8E-1B6C1F7187A8}" type="slidenum">
              <a:rPr lang="en-US" altLang="en-DE"/>
              <a:pPr/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10457014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808DAE-F9C7-485C-2057-609207B7A8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6FD6D-F780-3E43-9899-7783A688A5C2}" type="datetimeFigureOut">
              <a:rPr lang="en-US"/>
              <a:pPr>
                <a:defRPr/>
              </a:pPr>
              <a:t>11/23/22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2D1EFB-DF6C-F992-A3B1-4689E7EF0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1C0449-F492-DB52-972B-69D83EDCA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92E0F93-7F7F-0741-9C34-14E34655BA04}" type="slidenum">
              <a:rPr lang="en-US" altLang="en-DE"/>
              <a:pPr/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37861208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3EEEAD-07CC-406E-D967-A9B1F5720F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88948-B395-674F-8AF9-225F7B0A11E0}" type="datetimeFigureOut">
              <a:rPr lang="en-US"/>
              <a:pPr>
                <a:defRPr/>
              </a:pPr>
              <a:t>11/23/22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B23D56-4997-0B24-C4DA-78B814D32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39129C-3F9D-9123-6859-44B2F8363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0394AB6-B33A-9E48-B3DA-03C7EE1524C0}" type="slidenum">
              <a:rPr lang="en-US" altLang="en-DE"/>
              <a:pPr/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16487781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61911" y="189491"/>
            <a:ext cx="6769335" cy="490538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5AEF925-F196-DDF6-8282-5850DDCE5E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31.03.14</a:t>
            </a:r>
          </a:p>
        </p:txBody>
      </p:sp>
      <p:sp>
        <p:nvSpPr>
          <p:cNvPr id="4" name="Fußzeilenplatzhalter 6">
            <a:extLst>
              <a:ext uri="{FF2B5EF4-FFF2-40B4-BE49-F238E27FC236}">
                <a16:creationId xmlns:a16="http://schemas.microsoft.com/office/drawing/2014/main" id="{C2C7B376-EB60-7FCF-DC56-9634FDDE8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Name/Vortragstitel</a:t>
            </a:r>
            <a:endParaRPr lang="de-DE" dirty="0"/>
          </a:p>
        </p:txBody>
      </p:sp>
      <p:sp>
        <p:nvSpPr>
          <p:cNvPr id="5" name="Foliennummernplatzhalter 8">
            <a:extLst>
              <a:ext uri="{FF2B5EF4-FFF2-40B4-BE49-F238E27FC236}">
                <a16:creationId xmlns:a16="http://schemas.microsoft.com/office/drawing/2014/main" id="{076B0CA1-949D-CE90-3727-1FFE8B6FC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90AB3D99-3B52-164B-9E11-0675FF8E16CA}" type="slidenum">
              <a:rPr lang="de-DE" altLang="en-DE"/>
              <a:pPr/>
              <a:t>‹#›</a:t>
            </a:fld>
            <a:endParaRPr lang="de-DE" altLang="en-DE"/>
          </a:p>
        </p:txBody>
      </p:sp>
    </p:spTree>
    <p:extLst>
      <p:ext uri="{BB962C8B-B14F-4D97-AF65-F5344CB8AC3E}">
        <p14:creationId xmlns:p14="http://schemas.microsoft.com/office/powerpoint/2010/main" val="39411621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1911" y="189491"/>
            <a:ext cx="6769335" cy="49053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685800"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00202E56-7D6F-460F-9814-179D50D6E1CE}" type="datetimeFigureOut">
              <a:rPr lang="en-US"/>
              <a:pPr>
                <a:defRPr/>
              </a:pPr>
              <a:t>11/23/22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685800"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685800"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AFDE7412-6AEE-4E1D-89F7-DE551365D5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9165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33400" y="0"/>
            <a:ext cx="7924800" cy="5334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2287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3502152" y="6569078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23.03.2022</a:t>
            </a: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447675" y="6569078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3873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27383"/>
            <a:ext cx="7092280" cy="9361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  <a:endParaRPr lang="de-DE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4" y="6492878"/>
            <a:ext cx="2133600" cy="365125"/>
          </a:xfrm>
        </p:spPr>
        <p:txBody>
          <a:bodyPr/>
          <a:lstStyle>
            <a:lvl1pPr defTabSz="514350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ea typeface="+mn-ea"/>
              </a:defRPr>
            </a:lvl1pPr>
          </a:lstStyle>
          <a:p>
            <a:pPr algn="l">
              <a:defRPr/>
            </a:pPr>
            <a:fld id="{334DC73F-F4EF-4D96-B37D-BA66626C7D7F}" type="slidenum">
              <a:rPr lang="en-US" smtClean="0">
                <a:solidFill>
                  <a:srgbClr val="FFFFFF"/>
                </a:solidFill>
              </a:rPr>
              <a:pPr algn="l"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 userDrawn="1"/>
        </p:nvSpPr>
        <p:spPr bwMode="auto">
          <a:xfrm>
            <a:off x="8316914" y="6607179"/>
            <a:ext cx="728662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51435" tIns="0" rIns="51435" bIns="0" numCol="1" anchor="ctr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rgbClr val="00599D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333DD849-5874-40B0-9F89-88713C256254}" type="slidenum">
              <a:rPr lang="de-DE" sz="675" smtClean="0"/>
              <a:pPr>
                <a:defRPr/>
              </a:pPr>
              <a:t>‹#›</a:t>
            </a:fld>
            <a:endParaRPr lang="de-DE" sz="675"/>
          </a:p>
        </p:txBody>
      </p:sp>
    </p:spTree>
    <p:extLst>
      <p:ext uri="{BB962C8B-B14F-4D97-AF65-F5344CB8AC3E}">
        <p14:creationId xmlns:p14="http://schemas.microsoft.com/office/powerpoint/2010/main" val="3187642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41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404" indent="0">
              <a:buNone/>
              <a:defRPr sz="1350"/>
            </a:lvl2pPr>
            <a:lvl3pPr marL="684815" indent="0">
              <a:buNone/>
              <a:defRPr sz="1200"/>
            </a:lvl3pPr>
            <a:lvl4pPr marL="1027230" indent="0">
              <a:buNone/>
              <a:defRPr sz="1050"/>
            </a:lvl4pPr>
            <a:lvl5pPr marL="1369637" indent="0">
              <a:buNone/>
              <a:defRPr sz="1050"/>
            </a:lvl5pPr>
            <a:lvl6pPr marL="1712043" indent="0">
              <a:buNone/>
              <a:defRPr sz="1050"/>
            </a:lvl6pPr>
            <a:lvl7pPr marL="2054456" indent="0">
              <a:buNone/>
              <a:defRPr sz="1050"/>
            </a:lvl7pPr>
            <a:lvl8pPr marL="2396863" indent="0">
              <a:buNone/>
              <a:defRPr sz="1050"/>
            </a:lvl8pPr>
            <a:lvl9pPr marL="2739273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0394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913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404" indent="0">
              <a:buNone/>
              <a:defRPr sz="1500" b="1"/>
            </a:lvl2pPr>
            <a:lvl3pPr marL="684815" indent="0">
              <a:buNone/>
              <a:defRPr sz="1350" b="1"/>
            </a:lvl3pPr>
            <a:lvl4pPr marL="1027230" indent="0">
              <a:buNone/>
              <a:defRPr sz="1200" b="1"/>
            </a:lvl4pPr>
            <a:lvl5pPr marL="1369637" indent="0">
              <a:buNone/>
              <a:defRPr sz="1200" b="1"/>
            </a:lvl5pPr>
            <a:lvl6pPr marL="1712043" indent="0">
              <a:buNone/>
              <a:defRPr sz="1200" b="1"/>
            </a:lvl6pPr>
            <a:lvl7pPr marL="2054456" indent="0">
              <a:buNone/>
              <a:defRPr sz="1200" b="1"/>
            </a:lvl7pPr>
            <a:lvl8pPr marL="2396863" indent="0">
              <a:buNone/>
              <a:defRPr sz="1200" b="1"/>
            </a:lvl8pPr>
            <a:lvl9pPr marL="273927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404" indent="0">
              <a:buNone/>
              <a:defRPr sz="1500" b="1"/>
            </a:lvl2pPr>
            <a:lvl3pPr marL="684815" indent="0">
              <a:buNone/>
              <a:defRPr sz="1350" b="1"/>
            </a:lvl3pPr>
            <a:lvl4pPr marL="1027230" indent="0">
              <a:buNone/>
              <a:defRPr sz="1200" b="1"/>
            </a:lvl4pPr>
            <a:lvl5pPr marL="1369637" indent="0">
              <a:buNone/>
              <a:defRPr sz="1200" b="1"/>
            </a:lvl5pPr>
            <a:lvl6pPr marL="1712043" indent="0">
              <a:buNone/>
              <a:defRPr sz="1200" b="1"/>
            </a:lvl6pPr>
            <a:lvl7pPr marL="2054456" indent="0">
              <a:buNone/>
              <a:defRPr sz="1200" b="1"/>
            </a:lvl7pPr>
            <a:lvl8pPr marL="2396863" indent="0">
              <a:buNone/>
              <a:defRPr sz="1200" b="1"/>
            </a:lvl8pPr>
            <a:lvl9pPr marL="273927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623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29368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949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80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404" indent="0">
              <a:buNone/>
              <a:defRPr sz="900"/>
            </a:lvl2pPr>
            <a:lvl3pPr marL="684815" indent="0">
              <a:buNone/>
              <a:defRPr sz="750"/>
            </a:lvl3pPr>
            <a:lvl4pPr marL="1027230" indent="0">
              <a:buNone/>
              <a:defRPr sz="675"/>
            </a:lvl4pPr>
            <a:lvl5pPr marL="1369637" indent="0">
              <a:buNone/>
              <a:defRPr sz="675"/>
            </a:lvl5pPr>
            <a:lvl6pPr marL="1712043" indent="0">
              <a:buNone/>
              <a:defRPr sz="675"/>
            </a:lvl6pPr>
            <a:lvl7pPr marL="2054456" indent="0">
              <a:buNone/>
              <a:defRPr sz="675"/>
            </a:lvl7pPr>
            <a:lvl8pPr marL="2396863" indent="0">
              <a:buNone/>
              <a:defRPr sz="675"/>
            </a:lvl8pPr>
            <a:lvl9pPr marL="273927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1400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404" indent="0">
              <a:buNone/>
              <a:defRPr sz="2100"/>
            </a:lvl2pPr>
            <a:lvl3pPr marL="684815" indent="0">
              <a:buNone/>
              <a:defRPr sz="1800"/>
            </a:lvl3pPr>
            <a:lvl4pPr marL="1027230" indent="0">
              <a:buNone/>
              <a:defRPr sz="1500"/>
            </a:lvl4pPr>
            <a:lvl5pPr marL="1369637" indent="0">
              <a:buNone/>
              <a:defRPr sz="1500"/>
            </a:lvl5pPr>
            <a:lvl6pPr marL="1712043" indent="0">
              <a:buNone/>
              <a:defRPr sz="1500"/>
            </a:lvl6pPr>
            <a:lvl7pPr marL="2054456" indent="0">
              <a:buNone/>
              <a:defRPr sz="1500"/>
            </a:lvl7pPr>
            <a:lvl8pPr marL="2396863" indent="0">
              <a:buNone/>
              <a:defRPr sz="1500"/>
            </a:lvl8pPr>
            <a:lvl9pPr marL="2739273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404" indent="0">
              <a:buNone/>
              <a:defRPr sz="900"/>
            </a:lvl2pPr>
            <a:lvl3pPr marL="684815" indent="0">
              <a:buNone/>
              <a:defRPr sz="750"/>
            </a:lvl3pPr>
            <a:lvl4pPr marL="1027230" indent="0">
              <a:buNone/>
              <a:defRPr sz="675"/>
            </a:lvl4pPr>
            <a:lvl5pPr marL="1369637" indent="0">
              <a:buNone/>
              <a:defRPr sz="675"/>
            </a:lvl5pPr>
            <a:lvl6pPr marL="1712043" indent="0">
              <a:buNone/>
              <a:defRPr sz="675"/>
            </a:lvl6pPr>
            <a:lvl7pPr marL="2054456" indent="0">
              <a:buNone/>
              <a:defRPr sz="675"/>
            </a:lvl7pPr>
            <a:lvl8pPr marL="2396863" indent="0">
              <a:buNone/>
              <a:defRPr sz="675"/>
            </a:lvl8pPr>
            <a:lvl9pPr marL="273927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1108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7.tif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23" Type="http://schemas.openxmlformats.org/officeDocument/2006/relationships/image" Target="../media/image9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22" Type="http://schemas.openxmlformats.org/officeDocument/2006/relationships/image" Target="../media/image8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image" Target="../media/image10.jpeg"/><Relationship Id="rId3" Type="http://schemas.openxmlformats.org/officeDocument/2006/relationships/slideLayout" Target="../slideLayouts/slideLayout16.xml"/><Relationship Id="rId21" Type="http://schemas.openxmlformats.org/officeDocument/2006/relationships/image" Target="../media/image13.png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image" Target="../media/image12.jpe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11.png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77C81F0-138C-3741-98BF-98BDC93D2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938" y="0"/>
            <a:ext cx="9151938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>
            <a:extLst>
              <a:ext uri="{FF2B5EF4-FFF2-40B4-BE49-F238E27FC236}">
                <a16:creationId xmlns:a16="http://schemas.microsoft.com/office/drawing/2014/main" id="{13941623-DF4F-B546-BA66-58608E9930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19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07" tIns="45654" rIns="91307" bIns="4565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/>
              <a:t>Mastertextformat bearbeiten</a:t>
            </a:r>
          </a:p>
          <a:p>
            <a:pPr lvl="1"/>
            <a:r>
              <a:rPr lang="de-DE" altLang="en-US"/>
              <a:t>Zweite Ebene</a:t>
            </a:r>
          </a:p>
          <a:p>
            <a:pPr lvl="2"/>
            <a:r>
              <a:rPr lang="de-DE" altLang="en-US"/>
              <a:t>Dritte Ebene</a:t>
            </a:r>
          </a:p>
          <a:p>
            <a:pPr lvl="3"/>
            <a:r>
              <a:rPr lang="de-DE" altLang="en-US"/>
              <a:t>Vierte Ebene</a:t>
            </a:r>
          </a:p>
          <a:p>
            <a:pPr lvl="4"/>
            <a:r>
              <a:rPr lang="de-DE" altLang="en-US"/>
              <a:t>Fünfte Ebene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C10C059-0CAA-554A-9194-A86EE2C643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0"/>
            <a:ext cx="7772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07" tIns="45654" rIns="91307" bIns="456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/>
              <a:t>Mastertitelformat bearbeiten</a:t>
            </a:r>
          </a:p>
        </p:txBody>
      </p:sp>
      <p:pic>
        <p:nvPicPr>
          <p:cNvPr id="1029" name="Picture 5">
            <a:extLst>
              <a:ext uri="{FF2B5EF4-FFF2-40B4-BE49-F238E27FC236}">
                <a16:creationId xmlns:a16="http://schemas.microsoft.com/office/drawing/2014/main" id="{91C9167A-D2FC-464E-B6CA-F4D1373B0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4663" y="6282764"/>
            <a:ext cx="1101954" cy="348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2">
            <a:extLst>
              <a:ext uri="{FF2B5EF4-FFF2-40B4-BE49-F238E27FC236}">
                <a16:creationId xmlns:a16="http://schemas.microsoft.com/office/drawing/2014/main" id="{ABD96F0B-DE8C-3F43-A95E-94F6F42E1FC8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1631" y="6438461"/>
            <a:ext cx="1547812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Bild 2">
            <a:extLst>
              <a:ext uri="{FF2B5EF4-FFF2-40B4-BE49-F238E27FC236}">
                <a16:creationId xmlns:a16="http://schemas.microsoft.com/office/drawing/2014/main" id="{132A7D60-07FF-8841-8F06-720691929B87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7150" y="6109125"/>
            <a:ext cx="792163" cy="73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upright=Article à illustrer Organisation">
            <a:extLst>
              <a:ext uri="{FF2B5EF4-FFF2-40B4-BE49-F238E27FC236}">
                <a16:creationId xmlns:a16="http://schemas.microsoft.com/office/drawing/2014/main" id="{D4D3D416-CED0-D444-97A9-7877B9526F4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4249" y="6223979"/>
            <a:ext cx="792162" cy="64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Grafik 1">
            <a:extLst>
              <a:ext uri="{FF2B5EF4-FFF2-40B4-BE49-F238E27FC236}">
                <a16:creationId xmlns:a16="http://schemas.microsoft.com/office/drawing/2014/main" id="{48E25346-A7FD-4144-9F7B-D3A7D61AEF04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8351837" y="6107854"/>
            <a:ext cx="792163" cy="750146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AF87663F-421C-F64D-892A-29B311BEB0A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281" y="6141614"/>
            <a:ext cx="88423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 descr="ILIMA">
            <a:extLst>
              <a:ext uri="{FF2B5EF4-FFF2-40B4-BE49-F238E27FC236}">
                <a16:creationId xmlns:a16="http://schemas.microsoft.com/office/drawing/2014/main" id="{EC297FDD-5DEA-0A4B-BE6B-34F72C15B85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1952" y="6170189"/>
            <a:ext cx="6397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7">
            <a:extLst>
              <a:ext uri="{FF2B5EF4-FFF2-40B4-BE49-F238E27FC236}">
                <a16:creationId xmlns:a16="http://schemas.microsoft.com/office/drawing/2014/main" id="{12636E85-BEB3-FD4A-9E6A-72423EC2D9C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3091" y="6282764"/>
            <a:ext cx="1076146" cy="432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2229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1950" b="1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95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95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95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95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342404" algn="l" rtl="0" fontAlgn="base">
        <a:spcBef>
          <a:spcPct val="0"/>
        </a:spcBef>
        <a:spcAft>
          <a:spcPct val="0"/>
        </a:spcAft>
        <a:defRPr sz="1950" b="1">
          <a:solidFill>
            <a:schemeClr val="bg1"/>
          </a:solidFill>
          <a:latin typeface="Arial" charset="0"/>
          <a:ea typeface="ＭＳ Ｐゴシック" charset="0"/>
        </a:defRPr>
      </a:lvl6pPr>
      <a:lvl7pPr marL="684815" algn="l" rtl="0" fontAlgn="base">
        <a:spcBef>
          <a:spcPct val="0"/>
        </a:spcBef>
        <a:spcAft>
          <a:spcPct val="0"/>
        </a:spcAft>
        <a:defRPr sz="1950" b="1">
          <a:solidFill>
            <a:schemeClr val="bg1"/>
          </a:solidFill>
          <a:latin typeface="Arial" charset="0"/>
          <a:ea typeface="ＭＳ Ｐゴシック" charset="0"/>
        </a:defRPr>
      </a:lvl7pPr>
      <a:lvl8pPr marL="1027230" algn="l" rtl="0" fontAlgn="base">
        <a:spcBef>
          <a:spcPct val="0"/>
        </a:spcBef>
        <a:spcAft>
          <a:spcPct val="0"/>
        </a:spcAft>
        <a:defRPr sz="1950" b="1">
          <a:solidFill>
            <a:schemeClr val="bg1"/>
          </a:solidFill>
          <a:latin typeface="Arial" charset="0"/>
          <a:ea typeface="ＭＳ Ｐゴシック" charset="0"/>
        </a:defRPr>
      </a:lvl8pPr>
      <a:lvl9pPr marL="1369637" algn="l" rtl="0" fontAlgn="base">
        <a:spcBef>
          <a:spcPct val="0"/>
        </a:spcBef>
        <a:spcAft>
          <a:spcPct val="0"/>
        </a:spcAft>
        <a:defRPr sz="1950" b="1">
          <a:solidFill>
            <a:schemeClr val="bg1"/>
          </a:solidFill>
          <a:latin typeface="Arial" charset="0"/>
          <a:ea typeface="ＭＳ Ｐゴシック" charset="0"/>
        </a:defRPr>
      </a:lvl9pPr>
    </p:titleStyle>
    <p:bodyStyle>
      <a:lvl1pPr marL="254794" indent="-254794" algn="l" rtl="0" eaLnBrk="0" fontAlgn="base" hangingPunct="0">
        <a:spcBef>
          <a:spcPct val="20000"/>
        </a:spcBef>
        <a:spcAft>
          <a:spcPct val="0"/>
        </a:spcAft>
        <a:defRPr sz="165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4831" indent="-211931" algn="l" rtl="0" eaLnBrk="0" fontAlgn="base" hangingPunct="0">
        <a:spcBef>
          <a:spcPct val="20000"/>
        </a:spcBef>
        <a:spcAft>
          <a:spcPct val="0"/>
        </a:spcAft>
        <a:defRPr sz="1500">
          <a:solidFill>
            <a:schemeClr val="tx1"/>
          </a:solidFill>
          <a:latin typeface="+mn-lt"/>
          <a:ea typeface="+mn-ea"/>
        </a:defRPr>
      </a:lvl2pPr>
      <a:lvl3pPr marL="854869" indent="-169069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</a:defRPr>
      </a:lvl3pPr>
      <a:lvl4pPr marL="1197769" indent="-169069" algn="l" rtl="0" eaLnBrk="0" fontAlgn="base" hangingPunct="0">
        <a:spcBef>
          <a:spcPct val="20000"/>
        </a:spcBef>
        <a:spcAft>
          <a:spcPct val="0"/>
        </a:spcAft>
        <a:defRPr sz="1200">
          <a:solidFill>
            <a:schemeClr val="tx1"/>
          </a:solidFill>
          <a:latin typeface="+mn-lt"/>
          <a:ea typeface="+mn-ea"/>
        </a:defRPr>
      </a:lvl4pPr>
      <a:lvl5pPr marL="1539479" indent="-169069" algn="l" rtl="0" eaLnBrk="0" fontAlgn="base" hangingPunct="0">
        <a:spcBef>
          <a:spcPct val="20000"/>
        </a:spcBef>
        <a:spcAft>
          <a:spcPct val="0"/>
        </a:spcAft>
        <a:defRPr sz="1500">
          <a:solidFill>
            <a:schemeClr val="tx1"/>
          </a:solidFill>
          <a:latin typeface="+mn-lt"/>
          <a:ea typeface="+mn-ea"/>
        </a:defRPr>
      </a:lvl5pPr>
      <a:lvl6pPr marL="1883252" indent="-171201" algn="l" rtl="0" fontAlgn="base">
        <a:spcBef>
          <a:spcPct val="20000"/>
        </a:spcBef>
        <a:spcAft>
          <a:spcPct val="0"/>
        </a:spcAft>
        <a:defRPr sz="1500">
          <a:solidFill>
            <a:schemeClr val="tx1"/>
          </a:solidFill>
          <a:latin typeface="+mn-lt"/>
          <a:ea typeface="+mn-ea"/>
        </a:defRPr>
      </a:lvl6pPr>
      <a:lvl7pPr marL="2225658" indent="-171201" algn="l" rtl="0" fontAlgn="base">
        <a:spcBef>
          <a:spcPct val="20000"/>
        </a:spcBef>
        <a:spcAft>
          <a:spcPct val="0"/>
        </a:spcAft>
        <a:defRPr sz="1500">
          <a:solidFill>
            <a:schemeClr val="tx1"/>
          </a:solidFill>
          <a:latin typeface="+mn-lt"/>
          <a:ea typeface="+mn-ea"/>
        </a:defRPr>
      </a:lvl7pPr>
      <a:lvl8pPr marL="2568070" indent="-171201" algn="l" rtl="0" fontAlgn="base">
        <a:spcBef>
          <a:spcPct val="20000"/>
        </a:spcBef>
        <a:spcAft>
          <a:spcPct val="0"/>
        </a:spcAft>
        <a:defRPr sz="1500">
          <a:solidFill>
            <a:schemeClr val="tx1"/>
          </a:solidFill>
          <a:latin typeface="+mn-lt"/>
          <a:ea typeface="+mn-ea"/>
        </a:defRPr>
      </a:lvl8pPr>
      <a:lvl9pPr marL="2910473" indent="-171201" algn="l" rtl="0" fontAlgn="base">
        <a:spcBef>
          <a:spcPct val="20000"/>
        </a:spcBef>
        <a:spcAft>
          <a:spcPct val="0"/>
        </a:spcAft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3424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404" algn="l" defTabSz="3424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4815" algn="l" defTabSz="3424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7230" algn="l" defTabSz="3424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69637" algn="l" defTabSz="3424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2043" algn="l" defTabSz="3424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4456" algn="l" defTabSz="3424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6863" algn="l" defTabSz="3424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39273" algn="l" defTabSz="3424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>
            <a:extLst>
              <a:ext uri="{FF2B5EF4-FFF2-40B4-BE49-F238E27FC236}">
                <a16:creationId xmlns:a16="http://schemas.microsoft.com/office/drawing/2014/main" id="{65BA9B9D-822E-39D6-034D-9BCA2AC55D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375402"/>
            <a:ext cx="792162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Line 6">
            <a:extLst>
              <a:ext uri="{FF2B5EF4-FFF2-40B4-BE49-F238E27FC236}">
                <a16:creationId xmlns:a16="http://schemas.microsoft.com/office/drawing/2014/main" id="{8301637A-A113-FE56-4152-F82CEE4C579C}"/>
              </a:ext>
            </a:extLst>
          </p:cNvPr>
          <p:cNvSpPr>
            <a:spLocks noChangeShapeType="1"/>
          </p:cNvSpPr>
          <p:nvPr userDrawn="1"/>
        </p:nvSpPr>
        <p:spPr bwMode="auto">
          <a:xfrm flipH="1" flipV="1">
            <a:off x="1466850" y="6553200"/>
            <a:ext cx="4933950" cy="26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488" tIns="34244" rIns="68488" bIns="34244" anchor="ctr"/>
          <a:lstStyle/>
          <a:p>
            <a:endParaRPr lang="en-DE" sz="1350"/>
          </a:p>
        </p:txBody>
      </p:sp>
      <p:pic>
        <p:nvPicPr>
          <p:cNvPr id="11268" name="Bild 1">
            <a:extLst>
              <a:ext uri="{FF2B5EF4-FFF2-40B4-BE49-F238E27FC236}">
                <a16:creationId xmlns:a16="http://schemas.microsoft.com/office/drawing/2014/main" id="{5299E72A-55D2-5CB0-07C3-D5495B582456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6237288"/>
            <a:ext cx="1236663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9">
            <a:extLst>
              <a:ext uri="{FF2B5EF4-FFF2-40B4-BE49-F238E27FC236}">
                <a16:creationId xmlns:a16="http://schemas.microsoft.com/office/drawing/2014/main" id="{E7DEBFA5-1745-DFB1-E72C-E72B015F2302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1" y="6457952"/>
            <a:ext cx="1547813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131CF04-B60F-CEEF-B04F-2845FF3E89BF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79051" y="18304"/>
            <a:ext cx="648072" cy="837567"/>
          </a:xfrm>
          <a:prstGeom prst="rect">
            <a:avLst/>
          </a:prstGeom>
        </p:spPr>
      </p:pic>
      <p:sp>
        <p:nvSpPr>
          <p:cNvPr id="9" name="Rectangle 14">
            <a:extLst>
              <a:ext uri="{FF2B5EF4-FFF2-40B4-BE49-F238E27FC236}">
                <a16:creationId xmlns:a16="http://schemas.microsoft.com/office/drawing/2014/main" id="{A42BD8B2-9361-56E6-56AC-87DBED8F0B0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873125"/>
            <a:ext cx="9144000" cy="82550"/>
          </a:xfrm>
          <a:prstGeom prst="rect">
            <a:avLst/>
          </a:prstGeom>
          <a:solidFill>
            <a:srgbClr val="0059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35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395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ctr" defTabSz="3429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defTabSz="3429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file:////cid/50479C01-32A2-41CC-8D8D-12528D61F79A@gsi.de" TargetMode="External"/><Relationship Id="rId3" Type="http://schemas.openxmlformats.org/officeDocument/2006/relationships/image" Target="../media/image58.pn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10" Type="http://schemas.openxmlformats.org/officeDocument/2006/relationships/image" Target="../media/image64.tiff"/><Relationship Id="rId4" Type="http://schemas.openxmlformats.org/officeDocument/2006/relationships/image" Target="../media/image59.png"/><Relationship Id="rId9" Type="http://schemas.openxmlformats.org/officeDocument/2006/relationships/image" Target="../media/image6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7.emf"/><Relationship Id="rId5" Type="http://schemas.openxmlformats.org/officeDocument/2006/relationships/image" Target="../media/image66.emf"/><Relationship Id="rId4" Type="http://schemas.openxmlformats.org/officeDocument/2006/relationships/image" Target="../media/image6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0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0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png"/><Relationship Id="rId5" Type="http://schemas.openxmlformats.org/officeDocument/2006/relationships/image" Target="../media/image5.png"/><Relationship Id="rId4" Type="http://schemas.openxmlformats.org/officeDocument/2006/relationships/image" Target="../media/image7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6.tiff"/><Relationship Id="rId7" Type="http://schemas.openxmlformats.org/officeDocument/2006/relationships/image" Target="../media/image5.png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Box 21">
            <a:extLst>
              <a:ext uri="{FF2B5EF4-FFF2-40B4-BE49-F238E27FC236}">
                <a16:creationId xmlns:a16="http://schemas.microsoft.com/office/drawing/2014/main" id="{2A62DC51-DC91-774E-A8EF-2477F0CBD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957125"/>
            <a:ext cx="9143999" cy="80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207" tIns="34104" rIns="68207" bIns="34104">
            <a:spAutoFit/>
          </a:bodyPr>
          <a:lstStyle>
            <a:lvl1pPr>
              <a:spcBef>
                <a:spcPct val="20000"/>
              </a:spcBef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dirty="0">
                <a:solidFill>
                  <a:srgbClr val="000000"/>
                </a:solidFill>
              </a:rPr>
              <a:t>IN2P3-CEA/DRF-GSI Collaborations Workshop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dirty="0">
                <a:solidFill>
                  <a:srgbClr val="000000"/>
                </a:solidFill>
              </a:rPr>
              <a:t>23-25 November 2022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dirty="0">
                <a:solidFill>
                  <a:srgbClr val="000000"/>
                </a:solidFill>
              </a:rPr>
              <a:t>IPHC Strasbourg, France</a:t>
            </a:r>
          </a:p>
        </p:txBody>
      </p:sp>
      <p:sp>
        <p:nvSpPr>
          <p:cNvPr id="77827" name="TextBox 22">
            <a:extLst>
              <a:ext uri="{FF2B5EF4-FFF2-40B4-BE49-F238E27FC236}">
                <a16:creationId xmlns:a16="http://schemas.microsoft.com/office/drawing/2014/main" id="{F42446D9-9F77-5646-B191-8D11BB4735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3577"/>
            <a:ext cx="9144000" cy="622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207" tIns="34104" rIns="68207" bIns="34104">
            <a:spAutoFit/>
          </a:bodyPr>
          <a:lstStyle>
            <a:lvl1pPr>
              <a:spcBef>
                <a:spcPct val="20000"/>
              </a:spcBef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800" b="1" dirty="0">
                <a:solidFill>
                  <a:srgbClr val="000000"/>
                </a:solidFill>
              </a:rPr>
              <a:t>Wolfram </a:t>
            </a:r>
            <a:r>
              <a:rPr lang="en-US" altLang="en-US" sz="1800" b="1" dirty="0" err="1">
                <a:solidFill>
                  <a:srgbClr val="000000"/>
                </a:solidFill>
              </a:rPr>
              <a:t>Korten</a:t>
            </a:r>
            <a:r>
              <a:rPr lang="en-US" altLang="en-US" sz="1800" b="1" dirty="0">
                <a:solidFill>
                  <a:srgbClr val="000000"/>
                </a:solidFill>
              </a:rPr>
              <a:t> and Yuri A. Litvinov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800" b="1" dirty="0">
                <a:solidFill>
                  <a:srgbClr val="000000"/>
                </a:solidFill>
              </a:rPr>
              <a:t>and the NUSTAR/ILIMA Collaboration</a:t>
            </a:r>
          </a:p>
        </p:txBody>
      </p:sp>
      <p:pic>
        <p:nvPicPr>
          <p:cNvPr id="77829" name="Picture 11">
            <a:extLst>
              <a:ext uri="{FF2B5EF4-FFF2-40B4-BE49-F238E27FC236}">
                <a16:creationId xmlns:a16="http://schemas.microsoft.com/office/drawing/2014/main" id="{4E88B67A-E3A1-F244-A09B-DBAB9E9EAFA5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9282" y="3279191"/>
            <a:ext cx="1835944" cy="1025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2" name="Rectangle 3">
            <a:extLst>
              <a:ext uri="{FF2B5EF4-FFF2-40B4-BE49-F238E27FC236}">
                <a16:creationId xmlns:a16="http://schemas.microsoft.com/office/drawing/2014/main" id="{12619C5C-C529-4743-BBAC-77F5CD79C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396" y="120131"/>
            <a:ext cx="7692882" cy="80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48" tIns="34225" rIns="68448" bIns="34225">
            <a:spAutoFit/>
          </a:bodyPr>
          <a:lstStyle>
            <a:lvl1pPr>
              <a:spcBef>
                <a:spcPct val="20000"/>
              </a:spcBef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solidFill>
                  <a:srgbClr val="FFFFFF"/>
                </a:solidFill>
                <a:ea typeface="ヒラギノ角ゴ ProN W3" panose="020B0300000000000000" pitchFamily="34" charset="-128"/>
              </a:rPr>
              <a:t>21-87 ESR Experiment E143 (continuation):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solidFill>
                  <a:srgbClr val="FFFFFF"/>
                </a:solidFill>
                <a:ea typeface="ヒラギノ角ゴ ProN W3" panose="020B0300000000000000" pitchFamily="34" charset="-128"/>
              </a:rPr>
              <a:t> Investigation of the nuclear two-photon decay </a:t>
            </a:r>
          </a:p>
        </p:txBody>
      </p:sp>
      <p:pic>
        <p:nvPicPr>
          <p:cNvPr id="77833" name="Bild 2">
            <a:extLst>
              <a:ext uri="{FF2B5EF4-FFF2-40B4-BE49-F238E27FC236}">
                <a16:creationId xmlns:a16="http://schemas.microsoft.com/office/drawing/2014/main" id="{810FF782-6762-4E4E-BAE8-3C4CA267CC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2882" y="3279191"/>
            <a:ext cx="1133475" cy="105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4" name="Picture 1">
            <a:extLst>
              <a:ext uri="{FF2B5EF4-FFF2-40B4-BE49-F238E27FC236}">
                <a16:creationId xmlns:a16="http://schemas.microsoft.com/office/drawing/2014/main" id="{291E6254-5E32-D343-805F-A1DE3259CF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0230" y="3429000"/>
            <a:ext cx="2189560" cy="66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2" name="Picture 4" descr="upright=Article à illustrer Organisation">
            <a:extLst>
              <a:ext uri="{FF2B5EF4-FFF2-40B4-BE49-F238E27FC236}">
                <a16:creationId xmlns:a16="http://schemas.microsoft.com/office/drawing/2014/main" id="{EE2A94B4-EFC6-C240-9050-51BAB0936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905" y="3212528"/>
            <a:ext cx="1343768" cy="109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fik 1">
            <a:extLst>
              <a:ext uri="{FF2B5EF4-FFF2-40B4-BE49-F238E27FC236}">
                <a16:creationId xmlns:a16="http://schemas.microsoft.com/office/drawing/2014/main" id="{75DD4937-513E-7845-940F-8C4F5DF312E3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6299790" y="3230965"/>
            <a:ext cx="1133475" cy="107335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5F8F7D2-3388-8E42-AA78-CF9019B0AE5D}"/>
              </a:ext>
            </a:extLst>
          </p:cNvPr>
          <p:cNvSpPr/>
          <p:nvPr/>
        </p:nvSpPr>
        <p:spPr>
          <a:xfrm>
            <a:off x="-68096" y="5802355"/>
            <a:ext cx="9280187" cy="10797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108539673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>
            <a:extLst>
              <a:ext uri="{FF2B5EF4-FFF2-40B4-BE49-F238E27FC236}">
                <a16:creationId xmlns:a16="http://schemas.microsoft.com/office/drawing/2014/main" id="{1C9CEF51-4782-C1E8-79B9-AA3B95DAA47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151585" y="1012031"/>
            <a:ext cx="48577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de-DE" sz="2100" b="1">
                <a:latin typeface="Tahoma" panose="020B0604030504040204" pitchFamily="34" charset="0"/>
              </a:rPr>
              <a:t>Frequency Spectrum</a:t>
            </a:r>
            <a:endParaRPr lang="de-DE" altLang="de-DE" sz="2100" b="1">
              <a:latin typeface="Tahoma" panose="020B0604030504040204" pitchFamily="34" charset="0"/>
            </a:endParaRPr>
          </a:p>
        </p:txBody>
      </p:sp>
      <p:pic>
        <p:nvPicPr>
          <p:cNvPr id="70658" name="Picture 5" descr="spectrum_03">
            <a:extLst>
              <a:ext uri="{FF2B5EF4-FFF2-40B4-BE49-F238E27FC236}">
                <a16:creationId xmlns:a16="http://schemas.microsoft.com/office/drawing/2014/main" id="{B61DC40A-259E-2CE8-8575-79C234B3E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612" y="1529506"/>
            <a:ext cx="6971388" cy="4471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59" name="Picture 1" descr="IMG_1022.jpg">
            <a:extLst>
              <a:ext uri="{FF2B5EF4-FFF2-40B4-BE49-F238E27FC236}">
                <a16:creationId xmlns:a16="http://schemas.microsoft.com/office/drawing/2014/main" id="{2486E66F-69CD-8BD3-57DE-4E12648479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2168860"/>
            <a:ext cx="189021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4A16E-20A3-380F-F624-4ABA26C25512}"/>
              </a:ext>
            </a:extLst>
          </p:cNvPr>
          <p:cNvSpPr/>
          <p:nvPr/>
        </p:nvSpPr>
        <p:spPr>
          <a:xfrm>
            <a:off x="0" y="5220537"/>
            <a:ext cx="9378534" cy="10102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DE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5298" name="TextBox 5">
            <a:extLst>
              <a:ext uri="{FF2B5EF4-FFF2-40B4-BE49-F238E27FC236}">
                <a16:creationId xmlns:a16="http://schemas.microsoft.com/office/drawing/2014/main" id="{C5600E4A-7BFC-E04F-A151-A460B2EB1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0079" y="1648107"/>
            <a:ext cx="61747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3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1992 </a:t>
            </a:r>
          </a:p>
        </p:txBody>
      </p:sp>
      <p:pic>
        <p:nvPicPr>
          <p:cNvPr id="55299" name="Picture 7">
            <a:extLst>
              <a:ext uri="{FF2B5EF4-FFF2-40B4-BE49-F238E27FC236}">
                <a16:creationId xmlns:a16="http://schemas.microsoft.com/office/drawing/2014/main" id="{A52E32BF-C89D-5C42-8B14-95767E277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75" y="1661134"/>
            <a:ext cx="2222303" cy="1572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TextBox 8">
            <a:extLst>
              <a:ext uri="{FF2B5EF4-FFF2-40B4-BE49-F238E27FC236}">
                <a16:creationId xmlns:a16="http://schemas.microsoft.com/office/drawing/2014/main" id="{D952D2AB-1899-CC4B-845C-6CED1477EA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0732" y="1592479"/>
            <a:ext cx="55656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3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2011</a:t>
            </a:r>
          </a:p>
        </p:txBody>
      </p:sp>
      <p:sp>
        <p:nvSpPr>
          <p:cNvPr id="55301" name="TextBox 10">
            <a:extLst>
              <a:ext uri="{FF2B5EF4-FFF2-40B4-BE49-F238E27FC236}">
                <a16:creationId xmlns:a16="http://schemas.microsoft.com/office/drawing/2014/main" id="{53BCDC93-FC99-7D45-B600-6D722CE1BF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6697" y="1592479"/>
            <a:ext cx="56938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3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2020</a:t>
            </a:r>
          </a:p>
        </p:txBody>
      </p:sp>
      <p:pic>
        <p:nvPicPr>
          <p:cNvPr id="12" name="Picture 2" descr="Q:\bosch\PLB-2014\Resonator.bmp">
            <a:extLst>
              <a:ext uri="{FF2B5EF4-FFF2-40B4-BE49-F238E27FC236}">
                <a16:creationId xmlns:a16="http://schemas.microsoft.com/office/drawing/2014/main" id="{29778E1A-EB76-6043-9F5A-D602F4C32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922" y="1556482"/>
            <a:ext cx="1623989" cy="2276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ight Arrow 12">
            <a:extLst>
              <a:ext uri="{FF2B5EF4-FFF2-40B4-BE49-F238E27FC236}">
                <a16:creationId xmlns:a16="http://schemas.microsoft.com/office/drawing/2014/main" id="{C5D4164F-B7ED-704C-8B98-06396890F7B7}"/>
              </a:ext>
            </a:extLst>
          </p:cNvPr>
          <p:cNvSpPr/>
          <p:nvPr/>
        </p:nvSpPr>
        <p:spPr>
          <a:xfrm>
            <a:off x="2651724" y="2291510"/>
            <a:ext cx="521494" cy="3429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135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4" name="Right Arrow 13">
            <a:extLst>
              <a:ext uri="{FF2B5EF4-FFF2-40B4-BE49-F238E27FC236}">
                <a16:creationId xmlns:a16="http://schemas.microsoft.com/office/drawing/2014/main" id="{04E4DE15-4F32-1A44-AC8D-AFCFA98FDCEC}"/>
              </a:ext>
            </a:extLst>
          </p:cNvPr>
          <p:cNvSpPr/>
          <p:nvPr/>
        </p:nvSpPr>
        <p:spPr>
          <a:xfrm>
            <a:off x="5267714" y="2176844"/>
            <a:ext cx="521494" cy="3429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1350">
              <a:solidFill>
                <a:srgbClr val="FFFFFF"/>
              </a:solidFill>
              <a:latin typeface="Arial"/>
            </a:endParaRPr>
          </a:p>
        </p:txBody>
      </p:sp>
      <p:sp>
        <p:nvSpPr>
          <p:cNvPr id="55305" name="TextBox 14">
            <a:extLst>
              <a:ext uri="{FF2B5EF4-FFF2-40B4-BE49-F238E27FC236}">
                <a16:creationId xmlns:a16="http://schemas.microsoft.com/office/drawing/2014/main" id="{518998A9-4E25-984E-9F3D-7C5E08EE0C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9867" y="2996952"/>
            <a:ext cx="117211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0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F. Nolden et al., </a:t>
            </a: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0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NIM A (2011)</a:t>
            </a:r>
          </a:p>
        </p:txBody>
      </p:sp>
      <p:sp>
        <p:nvSpPr>
          <p:cNvPr id="55306" name="TextBox 15">
            <a:extLst>
              <a:ext uri="{FF2B5EF4-FFF2-40B4-BE49-F238E27FC236}">
                <a16:creationId xmlns:a16="http://schemas.microsoft.com/office/drawing/2014/main" id="{43148DCC-AE68-4746-BE05-A5595C207E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6697" y="2928573"/>
            <a:ext cx="163130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0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M. S. </a:t>
            </a:r>
            <a:r>
              <a:rPr lang="de-DE" altLang="de-DE" sz="105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Sanjari</a:t>
            </a:r>
            <a:r>
              <a:rPr lang="de-DE" altLang="de-DE" sz="10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et al., </a:t>
            </a: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0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RSI 91 (2020) 083303</a:t>
            </a:r>
          </a:p>
        </p:txBody>
      </p:sp>
      <p:pic>
        <p:nvPicPr>
          <p:cNvPr id="55307" name="Picture 16">
            <a:extLst>
              <a:ext uri="{FF2B5EF4-FFF2-40B4-BE49-F238E27FC236}">
                <a16:creationId xmlns:a16="http://schemas.microsoft.com/office/drawing/2014/main" id="{11D9F015-EC2F-9A42-AC3B-0DE286E900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203" y="1876027"/>
            <a:ext cx="416719" cy="38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8" name="Picture 17">
            <a:extLst>
              <a:ext uri="{FF2B5EF4-FFF2-40B4-BE49-F238E27FC236}">
                <a16:creationId xmlns:a16="http://schemas.microsoft.com/office/drawing/2014/main" id="{CE6D1213-5687-4140-83F3-4A3A4CD1E4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6008" y="2339269"/>
            <a:ext cx="654844" cy="263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9" name="Picture 20">
            <a:extLst>
              <a:ext uri="{FF2B5EF4-FFF2-40B4-BE49-F238E27FC236}">
                <a16:creationId xmlns:a16="http://schemas.microsoft.com/office/drawing/2014/main" id="{E799A55D-838C-B04B-801C-14E771966C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8" y="3957108"/>
            <a:ext cx="2895155" cy="1074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10" name="TextBox 21">
            <a:extLst>
              <a:ext uri="{FF2B5EF4-FFF2-40B4-BE49-F238E27FC236}">
                <a16:creationId xmlns:a16="http://schemas.microsoft.com/office/drawing/2014/main" id="{7CE29962-0BF6-3548-9EDB-CC789854EE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740" y="5214405"/>
            <a:ext cx="266771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3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- </a:t>
            </a:r>
            <a:r>
              <a:rPr lang="de-DE" altLang="de-DE" sz="135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Masses</a:t>
            </a:r>
            <a:r>
              <a:rPr lang="de-DE" altLang="de-DE" sz="13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and </a:t>
            </a:r>
            <a:r>
              <a:rPr lang="de-DE" altLang="de-DE" sz="135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lifetimes</a:t>
            </a:r>
            <a:r>
              <a:rPr lang="de-DE" altLang="de-DE" sz="13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(T</a:t>
            </a:r>
            <a:r>
              <a:rPr lang="de-DE" altLang="de-DE" sz="1350" baseline="-25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1/2</a:t>
            </a:r>
            <a:r>
              <a:rPr lang="de-DE" altLang="de-DE" sz="13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&gt;5 s)</a:t>
            </a:r>
          </a:p>
        </p:txBody>
      </p:sp>
      <p:pic>
        <p:nvPicPr>
          <p:cNvPr id="55313" name="Grafik 4">
            <a:extLst>
              <a:ext uri="{FF2B5EF4-FFF2-40B4-BE49-F238E27FC236}">
                <a16:creationId xmlns:a16="http://schemas.microsoft.com/office/drawing/2014/main" id="{6EA2CAB7-F737-9E46-A7C0-82265E7B8D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690" y="3861049"/>
            <a:ext cx="2284617" cy="168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89D8972-CEDA-2D4F-A3A1-7E01C4B0D76D}"/>
              </a:ext>
            </a:extLst>
          </p:cNvPr>
          <p:cNvSpPr txBox="1"/>
          <p:nvPr/>
        </p:nvSpPr>
        <p:spPr>
          <a:xfrm>
            <a:off x="3256663" y="5428528"/>
            <a:ext cx="2911695" cy="5078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128588" indent="-128588" defTabSz="6858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de-DE" sz="13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Longitudinal </a:t>
            </a:r>
            <a:r>
              <a:rPr lang="de-DE" sz="135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changes</a:t>
            </a:r>
            <a:r>
              <a:rPr lang="de-DE" sz="13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  <a:r>
              <a:rPr lang="de-DE" sz="135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of</a:t>
            </a:r>
            <a:r>
              <a:rPr lang="de-DE" sz="13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  <a:r>
              <a:rPr lang="de-DE" sz="135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momenta</a:t>
            </a:r>
            <a:endParaRPr lang="de-DE" sz="135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marL="128588" indent="-128588" defTabSz="6858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de-DE" sz="13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E-</a:t>
            </a:r>
            <a:r>
              <a:rPr lang="de-DE" sz="135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cooling</a:t>
            </a:r>
            <a:r>
              <a:rPr lang="de-DE" sz="13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  <a:r>
              <a:rPr lang="de-DE" sz="135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process</a:t>
            </a:r>
            <a:endParaRPr lang="de-DE" sz="135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55315" name="Picture 28">
            <a:extLst>
              <a:ext uri="{FF2B5EF4-FFF2-40B4-BE49-F238E27FC236}">
                <a16:creationId xmlns:a16="http://schemas.microsoft.com/office/drawing/2014/main" id="{541E538C-7376-5943-AA31-B2EB7F6978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587" y="1577979"/>
            <a:ext cx="1585852" cy="21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ight Arrow 41">
            <a:extLst>
              <a:ext uri="{FF2B5EF4-FFF2-40B4-BE49-F238E27FC236}">
                <a16:creationId xmlns:a16="http://schemas.microsoft.com/office/drawing/2014/main" id="{86097D35-93C0-0842-8AE9-7BDAFF43870E}"/>
              </a:ext>
            </a:extLst>
          </p:cNvPr>
          <p:cNvSpPr/>
          <p:nvPr/>
        </p:nvSpPr>
        <p:spPr>
          <a:xfrm rot="5400000">
            <a:off x="7655010" y="3386306"/>
            <a:ext cx="365522" cy="3429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135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55317" name="Picture 42">
            <a:extLst>
              <a:ext uri="{FF2B5EF4-FFF2-40B4-BE49-F238E27FC236}">
                <a16:creationId xmlns:a16="http://schemas.microsoft.com/office/drawing/2014/main" id="{D980679E-02AE-EF46-94A3-3B4338F1FB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297" y="3807043"/>
            <a:ext cx="2725813" cy="2043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18" name="TextBox 45">
            <a:extLst>
              <a:ext uri="{FF2B5EF4-FFF2-40B4-BE49-F238E27FC236}">
                <a16:creationId xmlns:a16="http://schemas.microsoft.com/office/drawing/2014/main" id="{E8293854-62C4-B04C-A96F-28D4507BED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5819" y="5643246"/>
            <a:ext cx="1819729" cy="30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altLang="de-DE" sz="135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Intra-beam </a:t>
            </a:r>
            <a:r>
              <a:rPr lang="de-DE" altLang="de-DE" sz="135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scattering</a:t>
            </a:r>
            <a:endParaRPr lang="de-DE" altLang="de-DE" sz="135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F109871-B119-BB1E-0A51-54DC4F844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856059"/>
            <a:ext cx="6858000" cy="35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1" hangingPunct="1"/>
            <a:r>
              <a:rPr lang="en-US" altLang="de-DE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Non-Destructive Particle Detection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F44512-C803-3285-16CA-C256C1EFEECB}"/>
              </a:ext>
            </a:extLst>
          </p:cNvPr>
          <p:cNvSpPr txBox="1"/>
          <p:nvPr/>
        </p:nvSpPr>
        <p:spPr bwMode="auto">
          <a:xfrm>
            <a:off x="218527" y="4550828"/>
            <a:ext cx="1212320" cy="300082"/>
          </a:xfrm>
          <a:prstGeom prst="rect">
            <a:avLst/>
          </a:prstGeom>
          <a:solidFill>
            <a:schemeClr val="bg1"/>
          </a:solidFill>
          <a:ln w="38100" cap="rnd">
            <a:solidFill>
              <a:srgbClr val="FF0000"/>
            </a:solidFill>
            <a:round/>
            <a:headEnd/>
            <a:tailEnd/>
          </a:ln>
          <a:effectLst>
            <a:softEdge rad="889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DE" sz="1350" b="1" dirty="0">
                <a:solidFill>
                  <a:srgbClr val="000000"/>
                </a:solidFill>
                <a:latin typeface="Calibri"/>
              </a:rPr>
              <a:t>30 s/spectrum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BD19D5-C39C-861E-E06D-4CFA278F66D1}"/>
              </a:ext>
            </a:extLst>
          </p:cNvPr>
          <p:cNvSpPr txBox="1"/>
          <p:nvPr/>
        </p:nvSpPr>
        <p:spPr bwMode="auto">
          <a:xfrm>
            <a:off x="3359022" y="5170100"/>
            <a:ext cx="1353256" cy="300082"/>
          </a:xfrm>
          <a:prstGeom prst="rect">
            <a:avLst/>
          </a:prstGeom>
          <a:solidFill>
            <a:schemeClr val="bg1"/>
          </a:solidFill>
          <a:ln w="38100" cap="rnd">
            <a:solidFill>
              <a:srgbClr val="FF0000"/>
            </a:solidFill>
            <a:round/>
            <a:headEnd/>
            <a:tailEnd/>
          </a:ln>
          <a:effectLst>
            <a:softEdge rad="889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DE" sz="1350" b="1" dirty="0">
                <a:solidFill>
                  <a:srgbClr val="000000"/>
                </a:solidFill>
                <a:latin typeface="Calibri"/>
              </a:rPr>
              <a:t>30 ms/spectrum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26ED09-01AB-D01E-A4CF-DD4EDA66EF08}"/>
              </a:ext>
            </a:extLst>
          </p:cNvPr>
          <p:cNvSpPr txBox="1"/>
          <p:nvPr/>
        </p:nvSpPr>
        <p:spPr bwMode="auto">
          <a:xfrm>
            <a:off x="6792575" y="5319210"/>
            <a:ext cx="1439818" cy="300082"/>
          </a:xfrm>
          <a:prstGeom prst="rect">
            <a:avLst/>
          </a:prstGeom>
          <a:solidFill>
            <a:schemeClr val="bg1"/>
          </a:solidFill>
          <a:ln w="38100" cap="rnd">
            <a:solidFill>
              <a:srgbClr val="FF0000"/>
            </a:solidFill>
            <a:round/>
            <a:headEnd/>
            <a:tailEnd/>
          </a:ln>
          <a:effectLst>
            <a:softEdge rad="889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DE" sz="1350" b="1" dirty="0">
                <a:solidFill>
                  <a:srgbClr val="000000"/>
                </a:solidFill>
                <a:latin typeface="Calibri"/>
              </a:rPr>
              <a:t>~10 ms/spectrum</a:t>
            </a:r>
          </a:p>
        </p:txBody>
      </p:sp>
      <p:sp>
        <p:nvSpPr>
          <p:cNvPr id="7" name="Right Arrow 6">
            <a:extLst>
              <a:ext uri="{FF2B5EF4-FFF2-40B4-BE49-F238E27FC236}">
                <a16:creationId xmlns:a16="http://schemas.microsoft.com/office/drawing/2014/main" id="{E43805BC-784E-70B0-4F1E-9115D34C841E}"/>
              </a:ext>
            </a:extLst>
          </p:cNvPr>
          <p:cNvSpPr/>
          <p:nvPr/>
        </p:nvSpPr>
        <p:spPr>
          <a:xfrm rot="5400000">
            <a:off x="5026921" y="3440312"/>
            <a:ext cx="365522" cy="3429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135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8" name="Right Arrow 7">
            <a:extLst>
              <a:ext uri="{FF2B5EF4-FFF2-40B4-BE49-F238E27FC236}">
                <a16:creationId xmlns:a16="http://schemas.microsoft.com/office/drawing/2014/main" id="{5054D904-E43C-9DBA-F19D-AE2BA0F78B58}"/>
              </a:ext>
            </a:extLst>
          </p:cNvPr>
          <p:cNvSpPr/>
          <p:nvPr/>
        </p:nvSpPr>
        <p:spPr>
          <a:xfrm rot="5400000">
            <a:off x="414543" y="3375169"/>
            <a:ext cx="365522" cy="3429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135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32287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>
            <a:extLst>
              <a:ext uri="{FF2B5EF4-FFF2-40B4-BE49-F238E27FC236}">
                <a16:creationId xmlns:a16="http://schemas.microsoft.com/office/drawing/2014/main" id="{30789A81-D04B-B781-8D93-22797521FF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1034300"/>
            <a:ext cx="6858000" cy="35837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Non-Destructive Particle Detection</a:t>
            </a:r>
          </a:p>
        </p:txBody>
      </p:sp>
      <p:pic>
        <p:nvPicPr>
          <p:cNvPr id="68610" name="Picture 2" descr="Q:\bosch\PLB-2014\Resonator.bmp">
            <a:extLst>
              <a:ext uri="{FF2B5EF4-FFF2-40B4-BE49-F238E27FC236}">
                <a16:creationId xmlns:a16="http://schemas.microsoft.com/office/drawing/2014/main" id="{EBED5950-3F2A-FFEC-F45E-D4204664AB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899" y="1607344"/>
            <a:ext cx="2719388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1" name="TextBox 6">
            <a:extLst>
              <a:ext uri="{FF2B5EF4-FFF2-40B4-BE49-F238E27FC236}">
                <a16:creationId xmlns:a16="http://schemas.microsoft.com/office/drawing/2014/main" id="{C11032CA-011D-C968-E99B-85B30C55DD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324" y="5744767"/>
            <a:ext cx="2481968" cy="23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19" tIns="34260" rIns="68519" bIns="3426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altLang="de-DE" sz="1050" b="1">
                <a:solidFill>
                  <a:srgbClr val="000000"/>
                </a:solidFill>
                <a:latin typeface="Arial" panose="020B0604020202020204" pitchFamily="34" charset="0"/>
              </a:rPr>
              <a:t>Courtesy F. Nolden and M. S. Sanjari</a:t>
            </a:r>
          </a:p>
        </p:txBody>
      </p:sp>
      <p:pic>
        <p:nvPicPr>
          <p:cNvPr id="68612" name="IMG_20190716_152905.jpeg" descr="IMG_20190716_152905.jpeg">
            <a:extLst>
              <a:ext uri="{FF2B5EF4-FFF2-40B4-BE49-F238E27FC236}">
                <a16:creationId xmlns:a16="http://schemas.microsoft.com/office/drawing/2014/main" id="{5C53FC3A-5090-75C1-E24B-C1B941317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223" y="1607344"/>
            <a:ext cx="2862263" cy="3818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554ACA-DB42-5EF6-FCEA-02B4516917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776" y="1720102"/>
            <a:ext cx="2538282" cy="17675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C21A218-70AC-7721-A9B0-E2F8BBE958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819" y="3504536"/>
            <a:ext cx="2832894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DEFE830-13DF-C518-9F04-75CCD40A9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4878"/>
            <a:ext cx="9144000" cy="4334935"/>
          </a:xfrm>
          <a:prstGeom prst="rect">
            <a:avLst/>
          </a:prstGeom>
        </p:spPr>
      </p:pic>
      <p:sp>
        <p:nvSpPr>
          <p:cNvPr id="10" name="Rectangle 6">
            <a:extLst>
              <a:ext uri="{FF2B5EF4-FFF2-40B4-BE49-F238E27FC236}">
                <a16:creationId xmlns:a16="http://schemas.microsoft.com/office/drawing/2014/main" id="{809CD851-5D62-13E2-A888-9DA9AA27842C}"/>
              </a:ext>
            </a:extLst>
          </p:cNvPr>
          <p:cNvSpPr>
            <a:spLocks/>
          </p:cNvSpPr>
          <p:nvPr/>
        </p:nvSpPr>
        <p:spPr bwMode="auto">
          <a:xfrm>
            <a:off x="1143000" y="1035594"/>
            <a:ext cx="7479450" cy="34117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/>
          <a:lstStyle>
            <a:lvl1pPr defTabSz="6413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6413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6413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6413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6413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altLang="de-DE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  <a:sym typeface="Tahoma Bold" charset="0"/>
              </a:rPr>
              <a:t> </a:t>
            </a: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DCBAB557-0C35-625E-09D5-EAA09A7F0A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5453" y="6592345"/>
            <a:ext cx="2244723" cy="23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19" tIns="34260" rIns="68519" bIns="34260">
            <a:spAutoFit/>
          </a:bodyPr>
          <a:lstStyle/>
          <a:p>
            <a:pPr algn="ctr" eaLnBrk="1" hangingPunct="1"/>
            <a:r>
              <a:rPr lang="de-DE" altLang="de-DE" sz="105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Courtesy</a:t>
            </a:r>
            <a:r>
              <a:rPr lang="de-DE" altLang="de-DE" sz="105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D. Fernandes and W. Korten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8F8928-5E25-FCB9-5A33-64BF91C37832}"/>
              </a:ext>
            </a:extLst>
          </p:cNvPr>
          <p:cNvSpPr txBox="1"/>
          <p:nvPr/>
        </p:nvSpPr>
        <p:spPr bwMode="auto">
          <a:xfrm>
            <a:off x="1143000" y="1281094"/>
            <a:ext cx="1371600" cy="507831"/>
          </a:xfrm>
          <a:prstGeom prst="rect">
            <a:avLst/>
          </a:prstGeom>
          <a:solidFill>
            <a:srgbClr val="92D050"/>
          </a:solidFill>
          <a:ln w="38100" cap="rnd" cmpd="sng" algn="ctr">
            <a:solidFill>
              <a:srgbClr val="FF0000"/>
            </a:solidFill>
            <a:prstDash val="solid"/>
            <a:round/>
            <a:headEnd/>
            <a:tailEnd/>
          </a:ln>
          <a:effectLst>
            <a:softEdge rad="889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defTabSz="457189"/>
            <a:r>
              <a:rPr lang="en-GB" sz="1350" dirty="0">
                <a:solidFill>
                  <a:prstClr val="black"/>
                </a:solidFill>
                <a:latin typeface="Arial"/>
              </a:rPr>
              <a:t>Superposition of 84 events</a:t>
            </a:r>
            <a:endParaRPr lang="en-US" sz="135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6A21AEEB-FE3E-2962-4EBF-2D823282B4D6}"/>
              </a:ext>
            </a:extLst>
          </p:cNvPr>
          <p:cNvSpPr>
            <a:spLocks/>
          </p:cNvSpPr>
          <p:nvPr/>
        </p:nvSpPr>
        <p:spPr bwMode="auto">
          <a:xfrm>
            <a:off x="845586" y="221547"/>
            <a:ext cx="8298414" cy="34117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/>
          <a:lstStyle>
            <a:lvl1pPr defTabSz="6413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6413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6413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6413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6413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altLang="de-DE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  <a:sym typeface="Tahoma Bold" charset="0"/>
              </a:rPr>
              <a:t>Combined </a:t>
            </a:r>
            <a:r>
              <a:rPr lang="en-US" altLang="de-DE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  <a:sym typeface="Tahoma Bold" charset="0"/>
              </a:rPr>
              <a:t>Isochronous+Schottky</a:t>
            </a:r>
            <a:r>
              <a:rPr lang="en-US" altLang="de-DE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  <a:sym typeface="Tahoma Bold" charset="0"/>
              </a:rPr>
              <a:t> Mass Spectrometry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B951F93-5DB7-74B8-7C1C-8C1587C6F8B9}"/>
              </a:ext>
            </a:extLst>
          </p:cNvPr>
          <p:cNvGrpSpPr/>
          <p:nvPr/>
        </p:nvGrpSpPr>
        <p:grpSpPr>
          <a:xfrm>
            <a:off x="7395883" y="2949052"/>
            <a:ext cx="1623057" cy="3210128"/>
            <a:chOff x="7269423" y="1823936"/>
            <a:chExt cx="1623057" cy="321012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EAA63CF-284E-576E-A8C1-CF0F3F95774B}"/>
                </a:ext>
              </a:extLst>
            </p:cNvPr>
            <p:cNvSpPr/>
            <p:nvPr/>
          </p:nvSpPr>
          <p:spPr>
            <a:xfrm>
              <a:off x="7269423" y="1823936"/>
              <a:ext cx="1623057" cy="3210128"/>
            </a:xfrm>
            <a:prstGeom prst="rect">
              <a:avLst/>
            </a:prstGeom>
            <a:solidFill>
              <a:srgbClr val="DDECA7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 dirty="0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352A0F8-F325-E2E9-09EA-AEC18EA8E1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65661" y="2964629"/>
              <a:ext cx="1114425" cy="1343025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C180951-7579-3852-2892-317D246216B8}"/>
                </a:ext>
              </a:extLst>
            </p:cNvPr>
            <p:cNvSpPr txBox="1"/>
            <p:nvPr/>
          </p:nvSpPr>
          <p:spPr>
            <a:xfrm>
              <a:off x="7445764" y="1933791"/>
              <a:ext cx="131029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E" sz="1200" dirty="0"/>
                <a:t>Joint PhD Position</a:t>
              </a:r>
            </a:p>
            <a:p>
              <a:endParaRPr lang="en-DE" sz="1200" dirty="0"/>
            </a:p>
            <a:p>
              <a:r>
                <a:rPr lang="en-DE" sz="1200" dirty="0"/>
                <a:t>CEA Saclay</a:t>
              </a:r>
            </a:p>
            <a:p>
              <a:r>
                <a:rPr lang="en-DE" sz="1200" dirty="0"/>
                <a:t>GSI Darmstadt</a:t>
              </a:r>
            </a:p>
            <a:p>
              <a:r>
                <a:rPr lang="en-DE" sz="1200" dirty="0"/>
                <a:t>MPIK Heidelberg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75C930D-F3C9-78D3-D005-ABF797A012CE}"/>
                </a:ext>
              </a:extLst>
            </p:cNvPr>
            <p:cNvSpPr txBox="1"/>
            <p:nvPr/>
          </p:nvSpPr>
          <p:spPr>
            <a:xfrm>
              <a:off x="7422680" y="4404280"/>
              <a:ext cx="1367682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350" dirty="0"/>
                <a:t>David </a:t>
              </a:r>
            </a:p>
            <a:p>
              <a:pPr algn="ctr"/>
              <a:r>
                <a:rPr lang="en-GB" sz="1350" dirty="0"/>
                <a:t>Freire </a:t>
              </a:r>
              <a:r>
                <a:rPr lang="en-GB" sz="1350" dirty="0" err="1"/>
                <a:t>Fernández</a:t>
              </a:r>
              <a:endParaRPr lang="en-DE" sz="1350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99F379C-04F7-57FE-C58B-DD6790E95969}"/>
              </a:ext>
            </a:extLst>
          </p:cNvPr>
          <p:cNvGrpSpPr/>
          <p:nvPr/>
        </p:nvGrpSpPr>
        <p:grpSpPr>
          <a:xfrm>
            <a:off x="1393894" y="6159180"/>
            <a:ext cx="1398975" cy="689092"/>
            <a:chOff x="4943872" y="5939211"/>
            <a:chExt cx="1865300" cy="91878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0BFC175-FE10-A785-06B5-B09C22783719}"/>
                </a:ext>
              </a:extLst>
            </p:cNvPr>
            <p:cNvSpPr/>
            <p:nvPr/>
          </p:nvSpPr>
          <p:spPr>
            <a:xfrm>
              <a:off x="4943872" y="5939211"/>
              <a:ext cx="1856900" cy="9187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  <p:pic>
          <p:nvPicPr>
            <p:cNvPr id="12" name="Picture 4" descr="upright=Article à illustrer Organisation">
              <a:extLst>
                <a:ext uri="{FF2B5EF4-FFF2-40B4-BE49-F238E27FC236}">
                  <a16:creationId xmlns:a16="http://schemas.microsoft.com/office/drawing/2014/main" id="{34BA5561-4223-326A-0882-BF516C76C5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5808" y="6075518"/>
              <a:ext cx="792162" cy="64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Grafik 7">
              <a:extLst>
                <a:ext uri="{FF2B5EF4-FFF2-40B4-BE49-F238E27FC236}">
                  <a16:creationId xmlns:a16="http://schemas.microsoft.com/office/drawing/2014/main" id="{F5164B27-307F-0F28-2DE3-38978E9D8F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1985" y="5939211"/>
              <a:ext cx="857187" cy="918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261546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439F2690-88D9-9303-FAB7-46089A449D96}"/>
              </a:ext>
            </a:extLst>
          </p:cNvPr>
          <p:cNvSpPr>
            <a:spLocks/>
          </p:cNvSpPr>
          <p:nvPr/>
        </p:nvSpPr>
        <p:spPr bwMode="auto">
          <a:xfrm>
            <a:off x="708082" y="258340"/>
            <a:ext cx="8298414" cy="34117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/>
          <a:lstStyle>
            <a:lvl1pPr defTabSz="6413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6413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6413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6413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6413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4810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de-DE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  <a:sym typeface="Tahoma Bold" charset="0"/>
              </a:rPr>
              <a:t>Combined </a:t>
            </a:r>
            <a:r>
              <a:rPr lang="en-US" altLang="de-DE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  <a:sym typeface="Tahoma Bold" charset="0"/>
              </a:rPr>
              <a:t>Isochronous+Schottky</a:t>
            </a:r>
            <a:r>
              <a:rPr lang="en-US" altLang="de-DE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  <a:sym typeface="Tahoma Bold" charset="0"/>
              </a:rPr>
              <a:t> Mass Spectrometry</a:t>
            </a:r>
          </a:p>
        </p:txBody>
      </p:sp>
      <p:sp>
        <p:nvSpPr>
          <p:cNvPr id="3" name="72mGe">
            <a:extLst>
              <a:ext uri="{FF2B5EF4-FFF2-40B4-BE49-F238E27FC236}">
                <a16:creationId xmlns:a16="http://schemas.microsoft.com/office/drawing/2014/main" id="{4E54F185-5A8A-D5FF-25C1-7F53684F26A6}"/>
              </a:ext>
            </a:extLst>
          </p:cNvPr>
          <p:cNvSpPr txBox="1"/>
          <p:nvPr/>
        </p:nvSpPr>
        <p:spPr>
          <a:xfrm>
            <a:off x="4632360" y="4342779"/>
            <a:ext cx="399466" cy="253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4289" rIns="34289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FFFF"/>
                </a:solidFill>
              </a:defRPr>
            </a:pPr>
            <a:r>
              <a:rPr sz="1050" b="1" kern="0" baseline="31999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72</a:t>
            </a:r>
            <a:r>
              <a:rPr lang="en-US" sz="1050" b="1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Br</a:t>
            </a:r>
            <a:r>
              <a:rPr lang="en-US" sz="1050" b="1" kern="0" baseline="3000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m</a:t>
            </a:r>
            <a:endParaRPr sz="1050" b="1" kern="0" baseline="3000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4" name="72mGe">
            <a:extLst>
              <a:ext uri="{FF2B5EF4-FFF2-40B4-BE49-F238E27FC236}">
                <a16:creationId xmlns:a16="http://schemas.microsoft.com/office/drawing/2014/main" id="{E2588E31-23E9-78C4-3A07-4EBAB353D038}"/>
              </a:ext>
            </a:extLst>
          </p:cNvPr>
          <p:cNvSpPr txBox="1"/>
          <p:nvPr/>
        </p:nvSpPr>
        <p:spPr>
          <a:xfrm>
            <a:off x="5140699" y="2663462"/>
            <a:ext cx="319316" cy="253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4289" rIns="34289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FFFF"/>
                </a:solidFill>
              </a:defRPr>
            </a:pPr>
            <a:r>
              <a:rPr sz="1050" b="1" kern="0" baseline="31999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72</a:t>
            </a:r>
            <a:r>
              <a:rPr lang="en-US" sz="1050" b="1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Br</a:t>
            </a:r>
            <a:endParaRPr sz="1050" b="1" kern="0" baseline="3000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63574D-E335-3B38-37AF-DCFEB2923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466681" y="1488754"/>
            <a:ext cx="3198086" cy="47714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32BFB25-6677-1D95-0993-950097D33C4C}"/>
              </a:ext>
            </a:extLst>
          </p:cNvPr>
          <p:cNvSpPr txBox="1"/>
          <p:nvPr/>
        </p:nvSpPr>
        <p:spPr>
          <a:xfrm>
            <a:off x="4843831" y="1800758"/>
            <a:ext cx="420980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650" b="1" dirty="0">
                <a:solidFill>
                  <a:prstClr val="black"/>
                </a:solidFill>
                <a:latin typeface="Arial" panose="020B0604020202020204" pitchFamily="34" charset="0"/>
              </a:rPr>
              <a:t>Schottky spectra of </a:t>
            </a:r>
            <a:r>
              <a:rPr lang="en-GB" sz="1650" b="1" dirty="0">
                <a:solidFill>
                  <a:srgbClr val="7030A0"/>
                </a:solidFill>
                <a:latin typeface="Arial" panose="020B0604020202020204" pitchFamily="34" charset="0"/>
              </a:rPr>
              <a:t>single events</a:t>
            </a: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650" b="1" dirty="0">
                <a:solidFill>
                  <a:prstClr val="black"/>
                </a:solidFill>
                <a:latin typeface="Arial" panose="020B0604020202020204" pitchFamily="34" charset="0"/>
              </a:rPr>
              <a:t>Separation of the 101 keV isomer in </a:t>
            </a:r>
            <a:r>
              <a:rPr lang="en-GB" sz="1650" b="1" baseline="30000" dirty="0">
                <a:solidFill>
                  <a:prstClr val="black"/>
                </a:solidFill>
                <a:latin typeface="Arial" panose="020B0604020202020204" pitchFamily="34" charset="0"/>
              </a:rPr>
              <a:t>72</a:t>
            </a:r>
            <a:r>
              <a:rPr lang="en-GB" sz="1650" b="1" dirty="0">
                <a:solidFill>
                  <a:prstClr val="black"/>
                </a:solidFill>
                <a:latin typeface="Arial" panose="020B0604020202020204" pitchFamily="34" charset="0"/>
              </a:rPr>
              <a:t>Br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9370E0-6080-359E-3B55-23566B30AEBD}"/>
              </a:ext>
            </a:extLst>
          </p:cNvPr>
          <p:cNvSpPr txBox="1"/>
          <p:nvPr/>
        </p:nvSpPr>
        <p:spPr>
          <a:xfrm>
            <a:off x="1438052" y="4762297"/>
            <a:ext cx="1747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Symbol" pitchFamily="2" charset="2"/>
              </a:rPr>
              <a:t></a:t>
            </a:r>
            <a:r>
              <a:rPr lang="en-DE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GB" b="1" dirty="0">
                <a:solidFill>
                  <a:prstClr val="black"/>
                </a:solidFill>
                <a:latin typeface="Symbol" pitchFamily="2" charset="2"/>
              </a:rPr>
              <a:t>D</a:t>
            </a:r>
            <a:r>
              <a:rPr lang="en-GB" b="1" dirty="0">
                <a:solidFill>
                  <a:prstClr val="black"/>
                </a:solidFill>
                <a:latin typeface="Arial" panose="020B0604020202020204" pitchFamily="34" charset="0"/>
              </a:rPr>
              <a:t>m/m &lt; 10</a:t>
            </a:r>
            <a:r>
              <a:rPr lang="en-GB" b="1" baseline="30000" dirty="0">
                <a:solidFill>
                  <a:prstClr val="black"/>
                </a:solidFill>
                <a:latin typeface="Arial" panose="020B0604020202020204" pitchFamily="34" charset="0"/>
              </a:rPr>
              <a:t>-6</a:t>
            </a:r>
            <a:endParaRPr lang="en-GB" b="1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B088777-BA8B-3E20-0CC7-CA28077763F6}"/>
              </a:ext>
            </a:extLst>
          </p:cNvPr>
          <p:cNvGrpSpPr>
            <a:grpSpLocks noChangeAspect="1"/>
          </p:cNvGrpSpPr>
          <p:nvPr/>
        </p:nvGrpSpPr>
        <p:grpSpPr>
          <a:xfrm>
            <a:off x="92979" y="1100553"/>
            <a:ext cx="4539381" cy="3627523"/>
            <a:chOff x="1702340" y="1257921"/>
            <a:chExt cx="5904690" cy="471857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5774B7C-149F-2B84-D0E9-52AB8D3244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702340" y="1257921"/>
              <a:ext cx="5904690" cy="4718572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5A0F24F-E1E4-0FE2-A939-888406EC948E}"/>
                </a:ext>
              </a:extLst>
            </p:cNvPr>
            <p:cNvSpPr txBox="1"/>
            <p:nvPr/>
          </p:nvSpPr>
          <p:spPr>
            <a:xfrm rot="16200000">
              <a:off x="2102255" y="4683255"/>
              <a:ext cx="990857" cy="3903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DE" sz="1350" dirty="0">
                  <a:solidFill>
                    <a:prstClr val="white"/>
                  </a:solidFill>
                  <a:latin typeface="Arial" panose="020B0604020202020204" pitchFamily="34" charset="0"/>
                </a:rPr>
                <a:t>time &gt;&gt;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BEEDF19-E2F3-A87A-6DC8-50BE3223E274}"/>
                </a:ext>
              </a:extLst>
            </p:cNvPr>
            <p:cNvSpPr txBox="1"/>
            <p:nvPr/>
          </p:nvSpPr>
          <p:spPr>
            <a:xfrm>
              <a:off x="3426438" y="3905750"/>
              <a:ext cx="1095114" cy="540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DE" sz="2100" b="1" baseline="30000" dirty="0">
                  <a:solidFill>
                    <a:prstClr val="white"/>
                  </a:solidFill>
                  <a:latin typeface="Arial" panose="020B0604020202020204" pitchFamily="34" charset="0"/>
                </a:rPr>
                <a:t>72m</a:t>
              </a:r>
              <a:r>
                <a:rPr lang="en-DE" sz="2100" b="1" dirty="0">
                  <a:solidFill>
                    <a:prstClr val="white"/>
                  </a:solidFill>
                  <a:latin typeface="Arial" panose="020B0604020202020204" pitchFamily="34" charset="0"/>
                </a:rPr>
                <a:t>Br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A82F5B5-C72B-4704-BDE1-6A4E66B40564}"/>
                </a:ext>
              </a:extLst>
            </p:cNvPr>
            <p:cNvSpPr txBox="1"/>
            <p:nvPr/>
          </p:nvSpPr>
          <p:spPr>
            <a:xfrm>
              <a:off x="4696798" y="3905750"/>
              <a:ext cx="1028390" cy="540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DE" sz="2100" b="1" baseline="30000" dirty="0">
                  <a:solidFill>
                    <a:prstClr val="white"/>
                  </a:solidFill>
                  <a:latin typeface="Arial" panose="020B0604020202020204" pitchFamily="34" charset="0"/>
                </a:rPr>
                <a:t>72g</a:t>
              </a:r>
              <a:r>
                <a:rPr lang="en-DE" sz="2100" b="1" dirty="0">
                  <a:solidFill>
                    <a:prstClr val="white"/>
                  </a:solidFill>
                  <a:latin typeface="Arial" panose="020B0604020202020204" pitchFamily="34" charset="0"/>
                </a:rPr>
                <a:t>Br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53E8386-FF8E-0463-A8CD-C41B51DCADBB}"/>
                </a:ext>
              </a:extLst>
            </p:cNvPr>
            <p:cNvSpPr txBox="1"/>
            <p:nvPr/>
          </p:nvSpPr>
          <p:spPr>
            <a:xfrm>
              <a:off x="2597685" y="2010861"/>
              <a:ext cx="1906234" cy="6605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DE" sz="1350" b="1" dirty="0">
                  <a:solidFill>
                    <a:prstClr val="white"/>
                  </a:solidFill>
                  <a:latin typeface="Arial" panose="020B0604020202020204" pitchFamily="34" charset="0"/>
                </a:rPr>
                <a:t>E</a:t>
              </a:r>
              <a:r>
                <a:rPr lang="en-DE" sz="1350" b="1" baseline="-25000" dirty="0">
                  <a:solidFill>
                    <a:prstClr val="white"/>
                  </a:solidFill>
                  <a:latin typeface="Arial" panose="020B0604020202020204" pitchFamily="34" charset="0"/>
                </a:rPr>
                <a:t>x</a:t>
              </a:r>
              <a:r>
                <a:rPr lang="en-DE" sz="1350" b="1" dirty="0">
                  <a:solidFill>
                    <a:prstClr val="white"/>
                  </a:solidFill>
                  <a:latin typeface="Arial" panose="020B0604020202020204" pitchFamily="34" charset="0"/>
                </a:rPr>
                <a:t>=100.8(2) keV</a:t>
              </a:r>
            </a:p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DE" sz="1350" b="1" dirty="0">
                  <a:solidFill>
                    <a:prstClr val="white"/>
                  </a:solidFill>
                  <a:latin typeface="Arial" panose="020B0604020202020204" pitchFamily="34" charset="0"/>
                </a:rPr>
                <a:t>T</a:t>
              </a:r>
              <a:r>
                <a:rPr lang="en-DE" sz="1350" b="1" baseline="-25000" dirty="0">
                  <a:solidFill>
                    <a:prstClr val="white"/>
                  </a:solidFill>
                  <a:latin typeface="Arial" panose="020B0604020202020204" pitchFamily="34" charset="0"/>
                </a:rPr>
                <a:t>1/2</a:t>
              </a:r>
              <a:r>
                <a:rPr lang="en-DE" sz="1350" b="1" dirty="0">
                  <a:solidFill>
                    <a:prstClr val="white"/>
                  </a:solidFill>
                  <a:latin typeface="Arial" panose="020B0604020202020204" pitchFamily="34" charset="0"/>
                </a:rPr>
                <a:t>=10.6(3) 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08625E3-E92E-A563-11AF-BE4AB51BA870}"/>
                </a:ext>
              </a:extLst>
            </p:cNvPr>
            <p:cNvSpPr txBox="1"/>
            <p:nvPr/>
          </p:nvSpPr>
          <p:spPr>
            <a:xfrm>
              <a:off x="4624663" y="2696104"/>
              <a:ext cx="1163925" cy="3903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DE" sz="1350" b="1" dirty="0">
                  <a:solidFill>
                    <a:prstClr val="white"/>
                  </a:solidFill>
                  <a:latin typeface="Arial" panose="020B0604020202020204" pitchFamily="34" charset="0"/>
                </a:rPr>
                <a:t>t</a:t>
              </a:r>
              <a:r>
                <a:rPr lang="en-DE" sz="1350" b="1" baseline="-25000" dirty="0">
                  <a:solidFill>
                    <a:prstClr val="white"/>
                  </a:solidFill>
                  <a:latin typeface="Arial" panose="020B0604020202020204" pitchFamily="34" charset="0"/>
                </a:rPr>
                <a:t>d</a:t>
              </a:r>
              <a:r>
                <a:rPr lang="en-DE" sz="1350" b="1" dirty="0">
                  <a:solidFill>
                    <a:prstClr val="white"/>
                  </a:solidFill>
                  <a:latin typeface="Arial" panose="020B0604020202020204" pitchFamily="34" charset="0"/>
                </a:rPr>
                <a:t>~10.2 s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30E0434-C419-B509-4DBB-75BEB8076645}"/>
              </a:ext>
            </a:extLst>
          </p:cNvPr>
          <p:cNvGrpSpPr/>
          <p:nvPr/>
        </p:nvGrpSpPr>
        <p:grpSpPr>
          <a:xfrm>
            <a:off x="1468952" y="6133472"/>
            <a:ext cx="1398975" cy="689092"/>
            <a:chOff x="4943872" y="5939211"/>
            <a:chExt cx="1865300" cy="918789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972C68E-60A2-0F1F-FE8F-4ED20F3B8DA2}"/>
                </a:ext>
              </a:extLst>
            </p:cNvPr>
            <p:cNvSpPr/>
            <p:nvPr/>
          </p:nvSpPr>
          <p:spPr>
            <a:xfrm>
              <a:off x="4943872" y="5939211"/>
              <a:ext cx="1856900" cy="9187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DE" sz="1350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18" name="Picture 4" descr="upright=Article à illustrer Organisation">
              <a:extLst>
                <a:ext uri="{FF2B5EF4-FFF2-40B4-BE49-F238E27FC236}">
                  <a16:creationId xmlns:a16="http://schemas.microsoft.com/office/drawing/2014/main" id="{B50E1FA8-FCB7-9B00-C261-F181964463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5808" y="6075518"/>
              <a:ext cx="792162" cy="64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Grafik 7">
              <a:extLst>
                <a:ext uri="{FF2B5EF4-FFF2-40B4-BE49-F238E27FC236}">
                  <a16:creationId xmlns:a16="http://schemas.microsoft.com/office/drawing/2014/main" id="{3F7956C2-041E-DA73-1354-2F73F979E8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1985" y="5939211"/>
              <a:ext cx="857187" cy="918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151891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2A00E16-091B-F5A4-7F00-24E21154377C}"/>
              </a:ext>
            </a:extLst>
          </p:cNvPr>
          <p:cNvSpPr txBox="1"/>
          <p:nvPr/>
        </p:nvSpPr>
        <p:spPr bwMode="auto">
          <a:xfrm>
            <a:off x="872424" y="177920"/>
            <a:ext cx="7956243" cy="461665"/>
          </a:xfrm>
          <a:prstGeom prst="rect">
            <a:avLst/>
          </a:prstGeom>
          <a:noFill/>
          <a:ln w="38100" cap="rnd" cmpd="sng" algn="ctr">
            <a:solidFill>
              <a:srgbClr val="FF0000"/>
            </a:solidFill>
            <a:prstDash val="solid"/>
            <a:round/>
            <a:headEnd/>
            <a:tailEnd/>
          </a:ln>
          <a:effectLst>
            <a:softEdge rad="889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b="1" dirty="0">
                <a:solidFill>
                  <a:prstClr val="black"/>
                </a:solidFill>
                <a:latin typeface="Calibri"/>
              </a:rPr>
              <a:t>Comparison of Two-Photon Decay Half Lives</a:t>
            </a:r>
            <a:endParaRPr lang="en-DE" sz="24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071379-A0C7-4BCD-43A1-F951DA4ADA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794" y="1700808"/>
            <a:ext cx="3970550" cy="318355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545D4244-03E9-A1C7-6DC0-D5065E3A8FBE}"/>
              </a:ext>
            </a:extLst>
          </p:cNvPr>
          <p:cNvSpPr/>
          <p:nvPr/>
        </p:nvSpPr>
        <p:spPr>
          <a:xfrm>
            <a:off x="1394160" y="2116396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7EF7F5-BFE9-D5A6-6033-8FE7668DC4C7}"/>
              </a:ext>
            </a:extLst>
          </p:cNvPr>
          <p:cNvSpPr txBox="1"/>
          <p:nvPr/>
        </p:nvSpPr>
        <p:spPr>
          <a:xfrm>
            <a:off x="1429186" y="1897604"/>
            <a:ext cx="5437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50" baseline="30000" dirty="0">
                <a:solidFill>
                  <a:prstClr val="black"/>
                </a:solidFill>
                <a:latin typeface="Arial" panose="020B0604020202020204" pitchFamily="34" charset="0"/>
              </a:rPr>
              <a:t>72</a:t>
            </a:r>
            <a:r>
              <a:rPr lang="en-GB" sz="1350" dirty="0">
                <a:solidFill>
                  <a:prstClr val="black"/>
                </a:solidFill>
                <a:latin typeface="Arial" panose="020B0604020202020204" pitchFamily="34" charset="0"/>
              </a:rPr>
              <a:t>Ge</a:t>
            </a:r>
          </a:p>
        </p:txBody>
      </p:sp>
      <p:sp>
        <p:nvSpPr>
          <p:cNvPr id="8" name="Text Box 102">
            <a:extLst>
              <a:ext uri="{FF2B5EF4-FFF2-40B4-BE49-F238E27FC236}">
                <a16:creationId xmlns:a16="http://schemas.microsoft.com/office/drawing/2014/main" id="{279BFC98-4192-AF7B-295F-9ECAFF11A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9843" y="1867629"/>
            <a:ext cx="2321719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DE" sz="1350" b="1" kern="0" dirty="0" err="1">
                <a:solidFill>
                  <a:srgbClr val="003366"/>
                </a:solidFill>
                <a:latin typeface="Symbol" pitchFamily="2" charset="2"/>
              </a:rPr>
              <a:t>G</a:t>
            </a:r>
            <a:r>
              <a:rPr lang="en-GB" altLang="en-DE" sz="1350" b="1" kern="0" baseline="-25000" dirty="0" err="1">
                <a:solidFill>
                  <a:srgbClr val="003366"/>
                </a:solidFill>
                <a:latin typeface="Symbol" pitchFamily="2" charset="2"/>
              </a:rPr>
              <a:t>gg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</a:rPr>
              <a:t> 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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</a:rPr>
              <a:t> </a:t>
            </a:r>
            <a:r>
              <a:rPr lang="en-GB" altLang="en-DE" sz="1350" b="1" kern="0" dirty="0">
                <a:solidFill>
                  <a:srgbClr val="FF0000"/>
                </a:solidFill>
                <a:latin typeface="Symbol" pitchFamily="2" charset="2"/>
              </a:rPr>
              <a:t>w</a:t>
            </a:r>
            <a:r>
              <a:rPr lang="en-GB" altLang="en-DE" sz="1350" b="1" kern="0" baseline="30000" dirty="0">
                <a:solidFill>
                  <a:srgbClr val="FF0000"/>
                </a:solidFill>
                <a:latin typeface="Symbol" pitchFamily="2" charset="2"/>
              </a:rPr>
              <a:t>7 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</a:rPr>
              <a:t>[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</a:t>
            </a:r>
            <a:r>
              <a:rPr lang="en-GB" altLang="en-DE" sz="1350" b="1" kern="0" baseline="3000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2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</a:rPr>
              <a:t>(E1) + 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</a:t>
            </a:r>
            <a:r>
              <a:rPr lang="en-GB" altLang="en-DE" sz="1350" b="1" kern="0" baseline="3000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2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(M1) + </a:t>
            </a: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              </a:t>
            </a:r>
            <a:r>
              <a:rPr lang="en-GB" altLang="en-DE" sz="1350" b="1" kern="0" dirty="0">
                <a:solidFill>
                  <a:srgbClr val="FF0000"/>
                </a:solidFill>
                <a:latin typeface="Arial" panose="020B0604020202020204" pitchFamily="34" charset="0"/>
                <a:sym typeface="Symbol" pitchFamily="2" charset="2"/>
              </a:rPr>
              <a:t></a:t>
            </a:r>
            <a:r>
              <a:rPr lang="en-GB" altLang="en-DE" sz="1350" b="1" kern="0" baseline="30000" dirty="0">
                <a:solidFill>
                  <a:srgbClr val="FF0000"/>
                </a:solidFill>
                <a:latin typeface="Arial" panose="020B0604020202020204" pitchFamily="34" charset="0"/>
                <a:sym typeface="Symbol" pitchFamily="2" charset="2"/>
              </a:rPr>
              <a:t>4 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</a:t>
            </a:r>
            <a:r>
              <a:rPr lang="en-GB" altLang="en-DE" sz="1350" b="1" kern="0" baseline="3000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2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</a:rPr>
              <a:t>(E2)/4752] </a:t>
            </a:r>
          </a:p>
        </p:txBody>
      </p:sp>
      <p:sp>
        <p:nvSpPr>
          <p:cNvPr id="9" name="Text Box 145">
            <a:extLst>
              <a:ext uri="{FF2B5EF4-FFF2-40B4-BE49-F238E27FC236}">
                <a16:creationId xmlns:a16="http://schemas.microsoft.com/office/drawing/2014/main" id="{B6558626-C3B1-BF4E-51FC-5BE1C09760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734" y="4907384"/>
            <a:ext cx="501130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DE" sz="1500" b="1" kern="0" dirty="0">
                <a:solidFill>
                  <a:srgbClr val="003366"/>
                </a:solidFill>
                <a:latin typeface="Arial" panose="020B0604020202020204" pitchFamily="34" charset="0"/>
              </a:rPr>
              <a:t>Two-photon decay in </a:t>
            </a:r>
            <a:r>
              <a:rPr lang="en-GB" altLang="en-DE" sz="1500" b="1" kern="0" baseline="30000" dirty="0">
                <a:solidFill>
                  <a:srgbClr val="003366"/>
                </a:solidFill>
                <a:latin typeface="Arial" panose="020B0604020202020204" pitchFamily="34" charset="0"/>
              </a:rPr>
              <a:t>72</a:t>
            </a:r>
            <a:r>
              <a:rPr lang="en-GB" altLang="en-DE" sz="1500" b="1" kern="0" dirty="0">
                <a:solidFill>
                  <a:srgbClr val="003366"/>
                </a:solidFill>
                <a:latin typeface="Arial" panose="020B0604020202020204" pitchFamily="34" charset="0"/>
              </a:rPr>
              <a:t>Ge </a:t>
            </a:r>
            <a:r>
              <a:rPr lang="en-GB" altLang="en-DE" sz="1500" b="1" kern="0" dirty="0">
                <a:solidFill>
                  <a:srgbClr val="7030A0"/>
                </a:solidFill>
                <a:latin typeface="Arial" panose="020B0604020202020204" pitchFamily="34" charset="0"/>
              </a:rPr>
              <a:t>substantially faster 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DE" sz="1500" b="1" kern="0" dirty="0">
                <a:solidFill>
                  <a:srgbClr val="003366"/>
                </a:solidFill>
                <a:latin typeface="Arial" panose="020B0604020202020204" pitchFamily="34" charset="0"/>
              </a:rPr>
              <a:t>than extrapolated from “magic” nuclei </a:t>
            </a:r>
            <a:r>
              <a:rPr lang="en-GB" altLang="en-DE" sz="1500" b="1" kern="0" baseline="30000" dirty="0">
                <a:solidFill>
                  <a:srgbClr val="003366"/>
                </a:solidFill>
                <a:latin typeface="Arial" panose="020B0604020202020204" pitchFamily="34" charset="0"/>
              </a:rPr>
              <a:t>16</a:t>
            </a:r>
            <a:r>
              <a:rPr lang="en-GB" altLang="en-DE" sz="1500" b="1" kern="0" dirty="0">
                <a:solidFill>
                  <a:srgbClr val="003366"/>
                </a:solidFill>
                <a:latin typeface="Arial" panose="020B0604020202020204" pitchFamily="34" charset="0"/>
              </a:rPr>
              <a:t>O, </a:t>
            </a:r>
            <a:r>
              <a:rPr lang="en-GB" altLang="en-DE" sz="1500" b="1" kern="0" baseline="30000" dirty="0">
                <a:solidFill>
                  <a:srgbClr val="003366"/>
                </a:solidFill>
                <a:latin typeface="Arial" panose="020B0604020202020204" pitchFamily="34" charset="0"/>
              </a:rPr>
              <a:t>40</a:t>
            </a:r>
            <a:r>
              <a:rPr lang="en-GB" altLang="en-DE" sz="1500" b="1" kern="0" dirty="0">
                <a:solidFill>
                  <a:srgbClr val="003366"/>
                </a:solidFill>
                <a:latin typeface="Arial" panose="020B0604020202020204" pitchFamily="34" charset="0"/>
              </a:rPr>
              <a:t>Ca, </a:t>
            </a:r>
            <a:r>
              <a:rPr lang="en-GB" altLang="en-DE" sz="1500" b="1" kern="0" baseline="30000" dirty="0">
                <a:solidFill>
                  <a:srgbClr val="003366"/>
                </a:solidFill>
                <a:latin typeface="Arial" panose="020B0604020202020204" pitchFamily="34" charset="0"/>
              </a:rPr>
              <a:t>90</a:t>
            </a:r>
            <a:r>
              <a:rPr lang="en-GB" altLang="en-DE" sz="1500" b="1" kern="0" dirty="0">
                <a:solidFill>
                  <a:srgbClr val="003366"/>
                </a:solidFill>
                <a:latin typeface="Arial" panose="020B0604020202020204" pitchFamily="34" charset="0"/>
              </a:rPr>
              <a:t>Zr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60383B-14C9-B31F-7173-2ECC790CF3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012" y="1700808"/>
            <a:ext cx="4391847" cy="285751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C77C9AC-E845-C861-8EEC-21AB28326A38}"/>
                  </a:ext>
                </a:extLst>
              </p:cNvPr>
              <p:cNvSpPr txBox="1"/>
              <p:nvPr/>
            </p:nvSpPr>
            <p:spPr>
              <a:xfrm>
                <a:off x="5943527" y="1956919"/>
                <a:ext cx="1092928" cy="3409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GB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nor/>
                          </m:rPr>
                          <a:rPr lang="en-GB" sz="1350" dirty="0">
                            <a:solidFill>
                              <a:prstClr val="black"/>
                            </a:solidFill>
                            <a:latin typeface="Symbol" pitchFamily="2" charset="2"/>
                          </a:rPr>
                          <m:t>t</m:t>
                        </m:r>
                      </m:e>
                      <m:sub>
                        <m:r>
                          <a:rPr lang="en-US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𝑙𝑎𝑏</m:t>
                        </m:r>
                      </m:sub>
                      <m:sup>
                        <m:r>
                          <a:rPr lang="en-US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𝛾</m:t>
                        </m:r>
                      </m:sup>
                    </m:sSubSup>
                    <m:r>
                      <a:rPr lang="en-US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 50 </m:t>
                    </m:r>
                  </m:oMath>
                </a14:m>
                <a:r>
                  <a:rPr lang="en-GB" sz="1350" dirty="0">
                    <a:solidFill>
                      <a:prstClr val="black"/>
                    </a:solidFill>
                    <a:latin typeface="Arial" panose="020B0604020202020204" pitchFamily="34" charset="0"/>
                  </a:rPr>
                  <a:t>ms</a:t>
                </a:r>
              </a:p>
            </p:txBody>
          </p:sp>
        </mc:Choice>
        <mc:Fallback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C77C9AC-E845-C861-8EEC-21AB28326A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3527" y="1956919"/>
                <a:ext cx="1092928" cy="340927"/>
              </a:xfrm>
              <a:prstGeom prst="rect">
                <a:avLst/>
              </a:prstGeom>
              <a:blipFill>
                <a:blip r:embed="rId4"/>
                <a:stretch>
                  <a:fillRect r="-1163" b="-11111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9 Rectángulo">
            <a:extLst>
              <a:ext uri="{FF2B5EF4-FFF2-40B4-BE49-F238E27FC236}">
                <a16:creationId xmlns:a16="http://schemas.microsoft.com/office/drawing/2014/main" id="{9EB23195-8F90-2EB0-5F35-950345754116}"/>
              </a:ext>
            </a:extLst>
          </p:cNvPr>
          <p:cNvSpPr/>
          <p:nvPr/>
        </p:nvSpPr>
        <p:spPr>
          <a:xfrm>
            <a:off x="5943527" y="2689188"/>
            <a:ext cx="2386153" cy="57708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3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ADADE7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ighlight>
                  <a:srgbClr val="FFFF00"/>
                </a:highlight>
                <a:latin typeface="Arial" panose="020B0604020202020204" pitchFamily="34" charset="0"/>
              </a:rPr>
              <a:t>Preliminary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147487-63CA-0A0D-B318-622F712A8E64}"/>
              </a:ext>
            </a:extLst>
          </p:cNvPr>
          <p:cNvGrpSpPr/>
          <p:nvPr/>
        </p:nvGrpSpPr>
        <p:grpSpPr>
          <a:xfrm>
            <a:off x="1423344" y="6049356"/>
            <a:ext cx="1398975" cy="689092"/>
            <a:chOff x="4943872" y="5939211"/>
            <a:chExt cx="1865300" cy="918789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CFF3303-6EDF-4FD0-1B91-918C5ED485E4}"/>
                </a:ext>
              </a:extLst>
            </p:cNvPr>
            <p:cNvSpPr/>
            <p:nvPr/>
          </p:nvSpPr>
          <p:spPr>
            <a:xfrm>
              <a:off x="4943872" y="5939211"/>
              <a:ext cx="1856900" cy="9187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DE" sz="1350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25" name="Picture 4" descr="upright=Article à illustrer Organisation">
              <a:extLst>
                <a:ext uri="{FF2B5EF4-FFF2-40B4-BE49-F238E27FC236}">
                  <a16:creationId xmlns:a16="http://schemas.microsoft.com/office/drawing/2014/main" id="{061AE63A-FA73-AF03-C41F-FEEDCE9949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5808" y="6075518"/>
              <a:ext cx="792162" cy="64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Grafik 7">
              <a:extLst>
                <a:ext uri="{FF2B5EF4-FFF2-40B4-BE49-F238E27FC236}">
                  <a16:creationId xmlns:a16="http://schemas.microsoft.com/office/drawing/2014/main" id="{8C06BCD3-4870-08F9-BD76-29B1F0365B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1985" y="5939211"/>
              <a:ext cx="857187" cy="918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8738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-4.07407E-6 L 0.00195 0.06713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32" name="Rectangle 3">
            <a:extLst>
              <a:ext uri="{FF2B5EF4-FFF2-40B4-BE49-F238E27FC236}">
                <a16:creationId xmlns:a16="http://schemas.microsoft.com/office/drawing/2014/main" id="{12619C5C-C529-4743-BBAC-77F5CD79C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5041"/>
            <a:ext cx="9144000" cy="4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48" tIns="34225" rIns="68448" bIns="34225">
            <a:spAutoFit/>
          </a:bodyPr>
          <a:lstStyle>
            <a:lvl1pPr>
              <a:spcBef>
                <a:spcPct val="20000"/>
              </a:spcBef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ヒラギノ角ゴ ProN W3" panose="020B0300000000000000" pitchFamily="34" charset="-128"/>
                <a:cs typeface="+mn-cs"/>
              </a:rPr>
              <a:t>Nuclear two-photon or double-gamma decay </a:t>
            </a:r>
          </a:p>
        </p:txBody>
      </p:sp>
      <p:pic>
        <p:nvPicPr>
          <p:cNvPr id="17" name="Picture 18">
            <a:extLst>
              <a:ext uri="{FF2B5EF4-FFF2-40B4-BE49-F238E27FC236}">
                <a16:creationId xmlns:a16="http://schemas.microsoft.com/office/drawing/2014/main" id="{22B84E61-BAFC-C045-A702-7BE0FCA26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91428"/>
            <a:ext cx="5685508" cy="427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00EB127-4FBF-EE4A-8F27-56EFD21A4D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690" y="3268684"/>
            <a:ext cx="2574298" cy="15533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1D3B692-8789-4CBA-EA37-6D513670F014}"/>
              </a:ext>
            </a:extLst>
          </p:cNvPr>
          <p:cNvSpPr txBox="1"/>
          <p:nvPr/>
        </p:nvSpPr>
        <p:spPr>
          <a:xfrm>
            <a:off x="5311302" y="1324500"/>
            <a:ext cx="3404681" cy="933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dirty="0"/>
              <a:t>1. Commissioning of high-sensitivity, high resolution Schootky 410 MHz resonator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A25D16-3391-CC78-3049-0D7F6D597FCA}"/>
              </a:ext>
            </a:extLst>
          </p:cNvPr>
          <p:cNvSpPr txBox="1"/>
          <p:nvPr/>
        </p:nvSpPr>
        <p:spPr>
          <a:xfrm>
            <a:off x="5852809" y="2334829"/>
            <a:ext cx="3404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dirty="0"/>
              <a:t>2. Establishment of online isochronous mode tuning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9DF34E-A1E8-FD20-91CC-E8E0A2CB6C5A}"/>
              </a:ext>
            </a:extLst>
          </p:cNvPr>
          <p:cNvSpPr txBox="1"/>
          <p:nvPr/>
        </p:nvSpPr>
        <p:spPr>
          <a:xfrm>
            <a:off x="5927678" y="3243997"/>
            <a:ext cx="3404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dirty="0"/>
              <a:t>3. Establishment of combined SMS+IMS technique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B88EED-9DD9-67FD-828A-DE490DE23BF7}"/>
              </a:ext>
            </a:extLst>
          </p:cNvPr>
          <p:cNvSpPr txBox="1"/>
          <p:nvPr/>
        </p:nvSpPr>
        <p:spPr>
          <a:xfrm>
            <a:off x="5685508" y="4260169"/>
            <a:ext cx="34046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dirty="0"/>
              <a:t>4. Successful measurement of two-photon de-excitation rate of 0+ first excitated state in 72Ge</a:t>
            </a:r>
          </a:p>
        </p:txBody>
      </p:sp>
    </p:spTree>
    <p:extLst>
      <p:ext uri="{BB962C8B-B14F-4D97-AF65-F5344CB8AC3E}">
        <p14:creationId xmlns:p14="http://schemas.microsoft.com/office/powerpoint/2010/main" val="2813300805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32" name="Rectangle 3">
            <a:extLst>
              <a:ext uri="{FF2B5EF4-FFF2-40B4-BE49-F238E27FC236}">
                <a16:creationId xmlns:a16="http://schemas.microsoft.com/office/drawing/2014/main" id="{12619C5C-C529-4743-BBAC-77F5CD79C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5041"/>
            <a:ext cx="9144000" cy="4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48" tIns="34225" rIns="68448" bIns="34225">
            <a:spAutoFit/>
          </a:bodyPr>
          <a:lstStyle>
            <a:lvl1pPr>
              <a:spcBef>
                <a:spcPct val="20000"/>
              </a:spcBef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ヒラギノ角ゴ ProN W3" panose="020B0300000000000000" pitchFamily="34" charset="-128"/>
                <a:cs typeface="+mn-cs"/>
              </a:rPr>
              <a:t>What is next?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D3B692-8789-4CBA-EA37-6D513670F014}"/>
              </a:ext>
            </a:extLst>
          </p:cNvPr>
          <p:cNvSpPr txBox="1"/>
          <p:nvPr/>
        </p:nvSpPr>
        <p:spPr>
          <a:xfrm>
            <a:off x="895189" y="3381789"/>
            <a:ext cx="86381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DE" dirty="0"/>
              <a:t>Development of triger-less DAQ for the Schootky 410 MHz resonator</a:t>
            </a:r>
          </a:p>
          <a:p>
            <a:pPr marL="285750" indent="-285750">
              <a:buFontTx/>
              <a:buChar char="-"/>
            </a:pPr>
            <a:endParaRPr lang="en-DE" dirty="0"/>
          </a:p>
          <a:p>
            <a:pPr marL="285750" indent="-285750">
              <a:buFontTx/>
              <a:buChar char="-"/>
            </a:pPr>
            <a:r>
              <a:rPr lang="en-DE" dirty="0"/>
              <a:t>Experiment simulations and hardware preparation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04C38A-421E-B58D-2281-72D908DE4F11}"/>
              </a:ext>
            </a:extLst>
          </p:cNvPr>
          <p:cNvSpPr txBox="1"/>
          <p:nvPr/>
        </p:nvSpPr>
        <p:spPr>
          <a:xfrm>
            <a:off x="535021" y="1371600"/>
            <a:ext cx="77764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DE" dirty="0"/>
              <a:t>Intensive cooperation with theory (Canberra, Strasbourg, Saclay….)</a:t>
            </a:r>
          </a:p>
          <a:p>
            <a:pPr marL="285750" indent="-285750">
              <a:buFontTx/>
              <a:buChar char="-"/>
            </a:pPr>
            <a:endParaRPr lang="en-DE" dirty="0"/>
          </a:p>
          <a:p>
            <a:pPr marL="285750" indent="-285750">
              <a:buFontTx/>
              <a:buChar char="-"/>
            </a:pPr>
            <a:r>
              <a:rPr lang="en-DE" dirty="0"/>
              <a:t>Publication of 72Ge data, combined SMS+IMS technique, data analysis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520154-9A4D-AC6C-0B9B-B47E4A9FFB0A}"/>
              </a:ext>
            </a:extLst>
          </p:cNvPr>
          <p:cNvSpPr txBox="1"/>
          <p:nvPr/>
        </p:nvSpPr>
        <p:spPr>
          <a:xfrm>
            <a:off x="895189" y="2432385"/>
            <a:ext cx="5207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b="1" dirty="0"/>
              <a:t>We have approved G-22-00018 Experiment !!!!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43476F-7CF1-8AD4-C440-0DEA5F58F5A6}"/>
              </a:ext>
            </a:extLst>
          </p:cNvPr>
          <p:cNvSpPr txBox="1"/>
          <p:nvPr/>
        </p:nvSpPr>
        <p:spPr>
          <a:xfrm>
            <a:off x="535021" y="2848872"/>
            <a:ext cx="8166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u="sng" dirty="0"/>
              <a:t>Two photon decay of first 0+ excited states in “semi-magic” </a:t>
            </a:r>
            <a:r>
              <a:rPr lang="en-GB" u="sng" baseline="30000" dirty="0"/>
              <a:t>98</a:t>
            </a:r>
            <a:r>
              <a:rPr lang="en-GB" u="sng" dirty="0"/>
              <a:t>Mo and </a:t>
            </a:r>
            <a:r>
              <a:rPr lang="en-GB" u="sng" baseline="30000" dirty="0"/>
              <a:t>98</a:t>
            </a:r>
            <a:r>
              <a:rPr lang="en-GB" u="sng" dirty="0"/>
              <a:t>Zr (“A”) </a:t>
            </a:r>
            <a:endParaRPr lang="en-DE" u="sng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C35E44-08B1-9888-46D3-FEF930C554B1}"/>
              </a:ext>
            </a:extLst>
          </p:cNvPr>
          <p:cNvSpPr txBox="1"/>
          <p:nvPr/>
        </p:nvSpPr>
        <p:spPr>
          <a:xfrm>
            <a:off x="535021" y="4423475"/>
            <a:ext cx="6845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Bound-state electron-positron decay of first 0+ state in </a:t>
            </a:r>
            <a:r>
              <a:rPr lang="en-US" u="sng" baseline="30000" dirty="0"/>
              <a:t>196</a:t>
            </a:r>
            <a:r>
              <a:rPr lang="en-US" u="sng" dirty="0"/>
              <a:t>Pb (“B”)</a:t>
            </a:r>
            <a:endParaRPr lang="en-DE" u="sng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D06000-0825-8303-3AE8-1278B5A06CDB}"/>
              </a:ext>
            </a:extLst>
          </p:cNvPr>
          <p:cNvSpPr txBox="1"/>
          <p:nvPr/>
        </p:nvSpPr>
        <p:spPr>
          <a:xfrm>
            <a:off x="895189" y="4911163"/>
            <a:ext cx="56797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DE" dirty="0"/>
              <a:t>Documentation of already performed investigations</a:t>
            </a:r>
          </a:p>
          <a:p>
            <a:pPr marL="285750" indent="-285750">
              <a:buFontTx/>
              <a:buChar char="-"/>
            </a:pPr>
            <a:endParaRPr lang="en-DE" dirty="0"/>
          </a:p>
          <a:p>
            <a:pPr marL="285750" indent="-285750">
              <a:buFontTx/>
              <a:buChar char="-"/>
            </a:pPr>
            <a:r>
              <a:rPr lang="en-DE" dirty="0"/>
              <a:t>Improvement of t</a:t>
            </a:r>
            <a:r>
              <a:rPr lang="en-GB" dirty="0"/>
              <a:t>he</a:t>
            </a:r>
            <a:r>
              <a:rPr lang="en-DE" dirty="0"/>
              <a:t> proposal </a:t>
            </a:r>
          </a:p>
        </p:txBody>
      </p:sp>
    </p:spTree>
    <p:extLst>
      <p:ext uri="{BB962C8B-B14F-4D97-AF65-F5344CB8AC3E}">
        <p14:creationId xmlns:p14="http://schemas.microsoft.com/office/powerpoint/2010/main" val="1475065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7681667-0D3C-1A4E-9D88-1E1F929624C5}"/>
              </a:ext>
            </a:extLst>
          </p:cNvPr>
          <p:cNvSpPr/>
          <p:nvPr/>
        </p:nvSpPr>
        <p:spPr>
          <a:xfrm>
            <a:off x="6829222" y="1371603"/>
            <a:ext cx="2164076" cy="4280170"/>
          </a:xfrm>
          <a:prstGeom prst="rect">
            <a:avLst/>
          </a:prstGeom>
          <a:solidFill>
            <a:srgbClr val="DDECA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dirty="0"/>
          </a:p>
        </p:txBody>
      </p:sp>
      <p:sp>
        <p:nvSpPr>
          <p:cNvPr id="77832" name="Rectangle 3">
            <a:extLst>
              <a:ext uri="{FF2B5EF4-FFF2-40B4-BE49-F238E27FC236}">
                <a16:creationId xmlns:a16="http://schemas.microsoft.com/office/drawing/2014/main" id="{12619C5C-C529-4743-BBAC-77F5CD79C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5041"/>
            <a:ext cx="9144000" cy="4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48" tIns="34225" rIns="68448" bIns="34225">
            <a:spAutoFit/>
          </a:bodyPr>
          <a:lstStyle>
            <a:lvl1pPr>
              <a:spcBef>
                <a:spcPct val="20000"/>
              </a:spcBef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solidFill>
                  <a:srgbClr val="FFFFFF"/>
                </a:solidFill>
                <a:ea typeface="ヒラギノ角ゴ ProN W3" panose="020B0300000000000000" pitchFamily="34" charset="-128"/>
              </a:rPr>
              <a:t>Summary &amp; Next Steps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DB2ED5-4B66-EB48-8791-4632578364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4206" y="2892526"/>
            <a:ext cx="1485900" cy="17907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C5B0C4-2320-2347-9FDE-466BFA8DD915}"/>
              </a:ext>
            </a:extLst>
          </p:cNvPr>
          <p:cNvSpPr txBox="1"/>
          <p:nvPr/>
        </p:nvSpPr>
        <p:spPr>
          <a:xfrm>
            <a:off x="7064343" y="1518075"/>
            <a:ext cx="185820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1600" dirty="0"/>
              <a:t>Joint PhD Position</a:t>
            </a:r>
          </a:p>
          <a:p>
            <a:endParaRPr lang="en-DE" sz="1600" dirty="0"/>
          </a:p>
          <a:p>
            <a:r>
              <a:rPr lang="en-DE" sz="1600" dirty="0"/>
              <a:t>CEA Saclay</a:t>
            </a:r>
          </a:p>
          <a:p>
            <a:r>
              <a:rPr lang="en-DE" sz="1600" dirty="0"/>
              <a:t>GSI Darmstadt</a:t>
            </a:r>
          </a:p>
          <a:p>
            <a:r>
              <a:rPr lang="en-DE" sz="1600" dirty="0"/>
              <a:t>MPIK Heidelberg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6BCAA6-CEAA-734D-88D3-2A79878C1253}"/>
              </a:ext>
            </a:extLst>
          </p:cNvPr>
          <p:cNvSpPr txBox="1"/>
          <p:nvPr/>
        </p:nvSpPr>
        <p:spPr>
          <a:xfrm>
            <a:off x="6968163" y="4812060"/>
            <a:ext cx="1954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David </a:t>
            </a:r>
          </a:p>
          <a:p>
            <a:pPr algn="ctr"/>
            <a:r>
              <a:rPr lang="en-GB" dirty="0"/>
              <a:t>Freire </a:t>
            </a:r>
            <a:r>
              <a:rPr lang="en-GB" dirty="0" err="1"/>
              <a:t>Fernández</a:t>
            </a:r>
            <a:endParaRPr lang="en-DE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87D2F-0BEC-114D-A807-DA180BECFF16}"/>
              </a:ext>
            </a:extLst>
          </p:cNvPr>
          <p:cNvSpPr txBox="1"/>
          <p:nvPr/>
        </p:nvSpPr>
        <p:spPr>
          <a:xfrm>
            <a:off x="1140069" y="2047370"/>
            <a:ext cx="4583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b="1" dirty="0"/>
              <a:t>2021: Request for 21-87: F(20) and G(40)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AB6725-235F-2F09-5C3F-A2B91BE687EE}"/>
              </a:ext>
            </a:extLst>
          </p:cNvPr>
          <p:cNvSpPr txBox="1"/>
          <p:nvPr/>
        </p:nvSpPr>
        <p:spPr>
          <a:xfrm>
            <a:off x="1140069" y="3720581"/>
            <a:ext cx="4583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b="1" dirty="0"/>
              <a:t>2022: Request for 21-87: F(20) and G(40)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8534A8-AD87-1A2F-1F6C-5BD5CAA40DAD}"/>
              </a:ext>
            </a:extLst>
          </p:cNvPr>
          <p:cNvSpPr txBox="1"/>
          <p:nvPr/>
        </p:nvSpPr>
        <p:spPr>
          <a:xfrm>
            <a:off x="941296" y="4313894"/>
            <a:ext cx="4980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dirty="0"/>
              <a:t>30 days are to enable David to travel to France</a:t>
            </a:r>
          </a:p>
        </p:txBody>
      </p:sp>
    </p:spTree>
    <p:extLst>
      <p:ext uri="{BB962C8B-B14F-4D97-AF65-F5344CB8AC3E}">
        <p14:creationId xmlns:p14="http://schemas.microsoft.com/office/powerpoint/2010/main" val="286832863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Content Placeholder 2">
            <a:extLst>
              <a:ext uri="{FF2B5EF4-FFF2-40B4-BE49-F238E27FC236}">
                <a16:creationId xmlns:a16="http://schemas.microsoft.com/office/drawing/2014/main" id="{85800B3E-4195-794A-9DEC-99A4B91DF90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275619"/>
            <a:ext cx="9144000" cy="602911"/>
          </a:xfrm>
        </p:spPr>
        <p:txBody>
          <a:bodyPr/>
          <a:lstStyle/>
          <a:p>
            <a:pPr algn="ctr"/>
            <a:r>
              <a:rPr lang="de-DE" altLang="de-DE" sz="3200" b="1" dirty="0" err="1">
                <a:solidFill>
                  <a:schemeClr val="bg1"/>
                </a:solidFill>
              </a:rPr>
              <a:t>Thank</a:t>
            </a:r>
            <a:r>
              <a:rPr lang="de-DE" altLang="de-DE" sz="3200" b="1" dirty="0">
                <a:solidFill>
                  <a:schemeClr val="bg1"/>
                </a:solidFill>
              </a:rPr>
              <a:t> </a:t>
            </a:r>
            <a:r>
              <a:rPr lang="de-DE" altLang="de-DE" sz="3200" b="1" dirty="0" err="1">
                <a:solidFill>
                  <a:schemeClr val="bg1"/>
                </a:solidFill>
              </a:rPr>
              <a:t>you</a:t>
            </a:r>
            <a:r>
              <a:rPr lang="de-DE" altLang="de-DE" sz="3200" b="1" dirty="0">
                <a:solidFill>
                  <a:schemeClr val="bg1"/>
                </a:solidFill>
              </a:rPr>
              <a:t> </a:t>
            </a:r>
            <a:r>
              <a:rPr lang="de-DE" altLang="de-DE" sz="3200" b="1" dirty="0" err="1">
                <a:solidFill>
                  <a:schemeClr val="bg1"/>
                </a:solidFill>
              </a:rPr>
              <a:t>for</a:t>
            </a:r>
            <a:r>
              <a:rPr lang="de-DE" altLang="de-DE" sz="3200" b="1" dirty="0">
                <a:solidFill>
                  <a:schemeClr val="bg1"/>
                </a:solidFill>
              </a:rPr>
              <a:t> </a:t>
            </a:r>
            <a:r>
              <a:rPr lang="de-DE" altLang="de-DE" sz="3200" b="1" dirty="0" err="1">
                <a:solidFill>
                  <a:schemeClr val="bg1"/>
                </a:solidFill>
              </a:rPr>
              <a:t>your</a:t>
            </a:r>
            <a:r>
              <a:rPr lang="de-DE" altLang="de-DE" sz="3200" b="1" dirty="0">
                <a:solidFill>
                  <a:schemeClr val="bg1"/>
                </a:solidFill>
              </a:rPr>
              <a:t> </a:t>
            </a:r>
            <a:r>
              <a:rPr lang="de-DE" altLang="de-DE" sz="3200" b="1" dirty="0" err="1">
                <a:solidFill>
                  <a:schemeClr val="bg1"/>
                </a:solidFill>
              </a:rPr>
              <a:t>attention</a:t>
            </a:r>
            <a:r>
              <a:rPr lang="de-DE" altLang="de-DE" sz="3200" b="1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6BB2F7-8AB7-5345-8C3D-EBECC781A8D3}"/>
              </a:ext>
            </a:extLst>
          </p:cNvPr>
          <p:cNvSpPr txBox="1"/>
          <p:nvPr/>
        </p:nvSpPr>
        <p:spPr>
          <a:xfrm>
            <a:off x="0" y="1326633"/>
            <a:ext cx="9144000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DE" sz="16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W. Korten, </a:t>
            </a:r>
            <a:r>
              <a:rPr lang="en-DE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A.M. Corsi, M. Siciliano, M. Vandebrouck et al., </a:t>
            </a:r>
            <a:r>
              <a:rPr lang="en-DE" sz="16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IRFU, CEA Paris-Saclay, France</a:t>
            </a:r>
          </a:p>
          <a:p>
            <a:pPr>
              <a:spcAft>
                <a:spcPts val="600"/>
              </a:spcAft>
            </a:pPr>
            <a:r>
              <a:rPr lang="en-DE" sz="16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Y. Litvinov, </a:t>
            </a:r>
            <a:r>
              <a:rPr lang="en-DE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H. Weick, C. Brandau, H. Albers, R.Chen, H. Geissel, J. Gerl, J. Glorius, M. Gorska , A. Gumberidze, C. Kozhuharov, S. Litvinov, F.Nolden, M.S. Sanjari, M. Steck, R. Singh Sidhu, T. Stöhlker, et al., </a:t>
            </a:r>
            <a:r>
              <a:rPr lang="en-DE" sz="16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GSI Darmstadt</a:t>
            </a:r>
          </a:p>
          <a:p>
            <a:pPr>
              <a:spcAft>
                <a:spcPts val="600"/>
              </a:spcAft>
            </a:pPr>
            <a:r>
              <a:rPr lang="en-DE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T. Yamaguchi, et </a:t>
            </a:r>
            <a:r>
              <a:rPr lang="fr-FR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DE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l.</a:t>
            </a:r>
            <a:r>
              <a:rPr lang="fr-FR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DE" sz="16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Saitama Univ</a:t>
            </a:r>
            <a:r>
              <a:rPr lang="fr-FR" sz="1600" b="1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ersity</a:t>
            </a:r>
            <a:r>
              <a:rPr lang="fr-FR" sz="16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DE" sz="1600" b="1" dirty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Japan</a:t>
            </a:r>
            <a:endParaRPr lang="en-DE" sz="1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X.C. Chen, Z. Liu, Y.H. Zhang, </a:t>
            </a:r>
            <a:r>
              <a:rPr lang="en-GB" sz="16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Institute of Modern Physics, Lanzhou, China</a:t>
            </a:r>
            <a:endParaRPr lang="en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Ph. Walker, 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Zs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Podolyak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6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University of Surrey, UK</a:t>
            </a:r>
            <a:endParaRPr lang="en-DE" sz="1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de-DE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R. </a:t>
            </a:r>
            <a:r>
              <a:rPr lang="de-DE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Reifarth</a:t>
            </a:r>
            <a:r>
              <a:rPr lang="de-DE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K. Göbel</a:t>
            </a:r>
            <a:r>
              <a:rPr lang="de-DE" sz="16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Goethe Universität Frankfurt, Germany</a:t>
            </a:r>
            <a:endParaRPr lang="en-DE" sz="1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Görgen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6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University of Oslo, Norway</a:t>
            </a:r>
            <a:endParaRPr lang="en-DE" sz="1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F.G. 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Kondev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6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Argonne National Laboratory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6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U.S.A.</a:t>
            </a:r>
            <a:endParaRPr lang="en-DE" sz="1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I. 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Dillmann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C. Griffin, G. Leckenby, </a:t>
            </a:r>
            <a:r>
              <a:rPr lang="en-US" sz="16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TRIUMF, Vancouver, Canada</a:t>
            </a:r>
            <a:endParaRPr lang="en-DE" sz="1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Ozawa, </a:t>
            </a:r>
            <a:r>
              <a:rPr lang="en-US" sz="16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Tsukuba University, Japan</a:t>
            </a:r>
            <a:endParaRPr lang="en-DE" sz="1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Phil Woods, C. Bruno, Tom 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Davinson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6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University of Edinburgh, UK</a:t>
            </a:r>
            <a:endParaRPr lang="en-DE" sz="1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J.J. Carroll, C.J. Chiara, </a:t>
            </a:r>
            <a:r>
              <a:rPr lang="en-US" sz="16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 Army Research Laboratory, Adelphi, U.S.A.</a:t>
            </a:r>
            <a:endParaRPr lang="en-DE" sz="1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z="16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ILIMA collaboration</a:t>
            </a:r>
            <a:endParaRPr lang="en-DE" sz="1600" dirty="0"/>
          </a:p>
        </p:txBody>
      </p:sp>
    </p:spTree>
    <p:extLst>
      <p:ext uri="{BB962C8B-B14F-4D97-AF65-F5344CB8AC3E}">
        <p14:creationId xmlns:p14="http://schemas.microsoft.com/office/powerpoint/2010/main" val="2867329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32" name="Rectangle 3">
            <a:extLst>
              <a:ext uri="{FF2B5EF4-FFF2-40B4-BE49-F238E27FC236}">
                <a16:creationId xmlns:a16="http://schemas.microsoft.com/office/drawing/2014/main" id="{12619C5C-C529-4743-BBAC-77F5CD79C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5041"/>
            <a:ext cx="9144000" cy="4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48" tIns="34225" rIns="68448" bIns="34225">
            <a:spAutoFit/>
          </a:bodyPr>
          <a:lstStyle>
            <a:lvl1pPr>
              <a:spcBef>
                <a:spcPct val="20000"/>
              </a:spcBef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ヒラギノ角ゴ ProN W3" panose="020B0300000000000000" pitchFamily="34" charset="-128"/>
                <a:cs typeface="+mn-cs"/>
              </a:rPr>
              <a:t>Nuclear two-photon or double-gamma decay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0FE24F-3414-4B47-A5B8-C89E1FC35EA2}"/>
              </a:ext>
            </a:extLst>
          </p:cNvPr>
          <p:cNvSpPr txBox="1"/>
          <p:nvPr/>
        </p:nvSpPr>
        <p:spPr>
          <a:xfrm>
            <a:off x="2854992" y="1736668"/>
            <a:ext cx="4288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Single photon de-excitation is forbidden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2EEEF4-A9FB-4A41-BC24-5DFA33747764}"/>
              </a:ext>
            </a:extLst>
          </p:cNvPr>
          <p:cNvSpPr txBox="1"/>
          <p:nvPr/>
        </p:nvSpPr>
        <p:spPr>
          <a:xfrm>
            <a:off x="2897642" y="5145736"/>
            <a:ext cx="3461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(excitation energy &gt; 1.022 MeV)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33749295-692B-A248-87CB-904B46B7B6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736" y="1070415"/>
            <a:ext cx="1981200" cy="16383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E35E87B4-8304-9746-A95D-4C043143C9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736" y="2947872"/>
            <a:ext cx="1981200" cy="16383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6C2F2DB-5683-5745-A137-7BF6C7FF23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3576" y="2973266"/>
            <a:ext cx="1981200" cy="163830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0E07A2E2-9F8A-6542-9EF0-0682CCDC288A}"/>
              </a:ext>
            </a:extLst>
          </p:cNvPr>
          <p:cNvSpPr txBox="1"/>
          <p:nvPr/>
        </p:nvSpPr>
        <p:spPr>
          <a:xfrm>
            <a:off x="477081" y="4767129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conversion electron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AD909C4-AC63-2C43-9E19-D8E0B1BB1261}"/>
              </a:ext>
            </a:extLst>
          </p:cNvPr>
          <p:cNvSpPr txBox="1"/>
          <p:nvPr/>
        </p:nvSpPr>
        <p:spPr>
          <a:xfrm>
            <a:off x="3305389" y="4766914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electron-positron pair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6B003E22-18CA-8146-B25D-C2395E8C31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8064" y="2973266"/>
            <a:ext cx="1981200" cy="1638300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1465F3BB-A227-4B4B-8FE0-4231B8BA0532}"/>
              </a:ext>
            </a:extLst>
          </p:cNvPr>
          <p:cNvSpPr txBox="1"/>
          <p:nvPr/>
        </p:nvSpPr>
        <p:spPr>
          <a:xfrm>
            <a:off x="6430409" y="4766914"/>
            <a:ext cx="2364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two-photon emission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8527EBE-4990-7C49-B3DC-A3B381C13F36}"/>
              </a:ext>
            </a:extLst>
          </p:cNvPr>
          <p:cNvSpPr/>
          <p:nvPr/>
        </p:nvSpPr>
        <p:spPr>
          <a:xfrm>
            <a:off x="6284068" y="2859928"/>
            <a:ext cx="2511156" cy="22857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609D649-F596-9F4F-A38B-4E7BB27134DF}"/>
              </a:ext>
            </a:extLst>
          </p:cNvPr>
          <p:cNvSpPr txBox="1"/>
          <p:nvPr/>
        </p:nvSpPr>
        <p:spPr>
          <a:xfrm>
            <a:off x="205700" y="5675503"/>
            <a:ext cx="82908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DE" sz="1800" b="1" i="0" u="none" strike="noStrike" kern="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First observation in 1985 using the HD-DA </a:t>
            </a:r>
            <a:r>
              <a:rPr kumimoji="0" lang="en-US" altLang="en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Crystal Ball (</a:t>
            </a:r>
            <a:r>
              <a:rPr kumimoji="0" lang="en-US" altLang="en-DE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NaI</a:t>
            </a:r>
            <a:r>
              <a:rPr kumimoji="0" lang="en-US" altLang="en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array)</a:t>
            </a:r>
            <a:endParaRPr kumimoji="0" lang="en-GB" altLang="en-DE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92738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32" name="Rectangle 3">
            <a:extLst>
              <a:ext uri="{FF2B5EF4-FFF2-40B4-BE49-F238E27FC236}">
                <a16:creationId xmlns:a16="http://schemas.microsoft.com/office/drawing/2014/main" id="{12619C5C-C529-4743-BBAC-77F5CD79C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5041"/>
            <a:ext cx="9144000" cy="4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48" tIns="34225" rIns="68448" bIns="34225">
            <a:spAutoFit/>
          </a:bodyPr>
          <a:lstStyle>
            <a:lvl1pPr>
              <a:spcBef>
                <a:spcPct val="20000"/>
              </a:spcBef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ヒラギノ角ゴ ProN W3" panose="020B0300000000000000" pitchFamily="34" charset="-128"/>
                <a:cs typeface="+mn-cs"/>
              </a:rPr>
              <a:t>Nuclear two-photon or double-gamma decay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E07A2E2-9F8A-6542-9EF0-0682CCDC288A}"/>
              </a:ext>
            </a:extLst>
          </p:cNvPr>
          <p:cNvSpPr txBox="1"/>
          <p:nvPr/>
        </p:nvSpPr>
        <p:spPr>
          <a:xfrm>
            <a:off x="399260" y="5169467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conversion electron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AD909C4-AC63-2C43-9E19-D8E0B1BB1261}"/>
              </a:ext>
            </a:extLst>
          </p:cNvPr>
          <p:cNvSpPr txBox="1"/>
          <p:nvPr/>
        </p:nvSpPr>
        <p:spPr>
          <a:xfrm>
            <a:off x="3305392" y="5169252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electron-positron pair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D1273AE-1939-D74E-9901-27BA3FE9FC49}"/>
              </a:ext>
            </a:extLst>
          </p:cNvPr>
          <p:cNvSpPr txBox="1"/>
          <p:nvPr/>
        </p:nvSpPr>
        <p:spPr>
          <a:xfrm>
            <a:off x="528379" y="2862840"/>
            <a:ext cx="2185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fully-stripped ions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6B003E22-18CA-8146-B25D-C2395E8C31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0243" y="3375604"/>
            <a:ext cx="1981200" cy="1638300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1465F3BB-A227-4B4B-8FE0-4231B8BA0532}"/>
              </a:ext>
            </a:extLst>
          </p:cNvPr>
          <p:cNvSpPr txBox="1"/>
          <p:nvPr/>
        </p:nvSpPr>
        <p:spPr>
          <a:xfrm>
            <a:off x="6352588" y="5169252"/>
            <a:ext cx="2364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two-photon emission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8527EBE-4990-7C49-B3DC-A3B381C13F36}"/>
              </a:ext>
            </a:extLst>
          </p:cNvPr>
          <p:cNvSpPr/>
          <p:nvPr/>
        </p:nvSpPr>
        <p:spPr>
          <a:xfrm>
            <a:off x="6206247" y="3262266"/>
            <a:ext cx="2511156" cy="22857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FDCB8D4-D4EC-6E4A-8679-06CF53D4E5C7}"/>
              </a:ext>
            </a:extLst>
          </p:cNvPr>
          <p:cNvSpPr txBox="1"/>
          <p:nvPr/>
        </p:nvSpPr>
        <p:spPr>
          <a:xfrm>
            <a:off x="205700" y="1214929"/>
            <a:ext cx="8589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Rare decay mode whereby </a:t>
            </a: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two photons </a:t>
            </a: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are </a:t>
            </a: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simultaneously</a:t>
            </a: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emitted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E466D8-4731-774D-AA46-80FACA427DC7}"/>
              </a:ext>
            </a:extLst>
          </p:cNvPr>
          <p:cNvSpPr txBox="1"/>
          <p:nvPr/>
        </p:nvSpPr>
        <p:spPr>
          <a:xfrm>
            <a:off x="205700" y="1630964"/>
            <a:ext cx="8589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Second order quantum mechanical process via virtual excitation of (higher-lying) intermediate states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3E30AC-2ABD-994F-AD1D-EA0D15246C92}"/>
              </a:ext>
            </a:extLst>
          </p:cNvPr>
          <p:cNvSpPr txBox="1"/>
          <p:nvPr/>
        </p:nvSpPr>
        <p:spPr>
          <a:xfrm>
            <a:off x="205700" y="2330584"/>
            <a:ext cx="7182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Observable only when the first order decay channels are hindered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E476BE-2825-8441-BE00-8EBBBB47D3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557" y="3329581"/>
            <a:ext cx="1981200" cy="1638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01B1A5A-208A-7B47-9F78-0401D40A09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1700" y="3375604"/>
            <a:ext cx="2120900" cy="16383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E9640B0-B52B-5445-8369-F1BBEE5215D6}"/>
              </a:ext>
            </a:extLst>
          </p:cNvPr>
          <p:cNvSpPr txBox="1"/>
          <p:nvPr/>
        </p:nvSpPr>
        <p:spPr>
          <a:xfrm>
            <a:off x="3441700" y="2862840"/>
            <a:ext cx="2045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</a:t>
            </a:r>
            <a:r>
              <a:rPr kumimoji="0" lang="en-DE" sz="1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r>
              <a:rPr kumimoji="0" lang="en-DE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(0</a:t>
            </a:r>
            <a:r>
              <a:rPr kumimoji="0" lang="en-DE" sz="1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r>
              <a:rPr kumimoji="0" lang="en-DE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)&lt;1.022 MeV</a:t>
            </a:r>
          </a:p>
        </p:txBody>
      </p:sp>
    </p:spTree>
    <p:extLst>
      <p:ext uri="{BB962C8B-B14F-4D97-AF65-F5344CB8AC3E}">
        <p14:creationId xmlns:p14="http://schemas.microsoft.com/office/powerpoint/2010/main" val="163800011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32" name="Rectangle 3">
            <a:extLst>
              <a:ext uri="{FF2B5EF4-FFF2-40B4-BE49-F238E27FC236}">
                <a16:creationId xmlns:a16="http://schemas.microsoft.com/office/drawing/2014/main" id="{12619C5C-C529-4743-BBAC-77F5CD79C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5041"/>
            <a:ext cx="9144000" cy="4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48" tIns="34225" rIns="68448" bIns="34225">
            <a:spAutoFit/>
          </a:bodyPr>
          <a:lstStyle>
            <a:lvl1pPr>
              <a:spcBef>
                <a:spcPct val="20000"/>
              </a:spcBef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ヒラギノ角ゴ ProN W3" panose="020B0300000000000000" pitchFamily="34" charset="-128"/>
                <a:cs typeface="+mn-cs"/>
              </a:rPr>
              <a:t>Nuclear two-photon or double-gamma decay </a:t>
            </a:r>
          </a:p>
        </p:txBody>
      </p:sp>
      <p:pic>
        <p:nvPicPr>
          <p:cNvPr id="17" name="Picture 18">
            <a:extLst>
              <a:ext uri="{FF2B5EF4-FFF2-40B4-BE49-F238E27FC236}">
                <a16:creationId xmlns:a16="http://schemas.microsoft.com/office/drawing/2014/main" id="{22B84E61-BAFC-C045-A702-7BE0FCA26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91428"/>
            <a:ext cx="5685508" cy="427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089AED-CA28-7044-8952-C08863046929}"/>
              </a:ext>
            </a:extLst>
          </p:cNvPr>
          <p:cNvSpPr txBox="1"/>
          <p:nvPr/>
        </p:nvSpPr>
        <p:spPr>
          <a:xfrm>
            <a:off x="1001948" y="3149849"/>
            <a:ext cx="3871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Storage rings offer presently the only possibility to preserve and control high atomic charge state for sufficiently long time periods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4D22BA-88E5-D54C-9296-0D698C0D436C}"/>
              </a:ext>
            </a:extLst>
          </p:cNvPr>
          <p:cNvSpPr txBox="1"/>
          <p:nvPr/>
        </p:nvSpPr>
        <p:spPr>
          <a:xfrm>
            <a:off x="4084889" y="1314245"/>
            <a:ext cx="4942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E143: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Search for nuclear two-photon-decay</a:t>
            </a:r>
            <a:endParaRPr kumimoji="0" lang="en-DE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9736AE-8CD2-6C4D-B5FF-C89D6F40ABF0}"/>
              </a:ext>
            </a:extLst>
          </p:cNvPr>
          <p:cNvSpPr txBox="1"/>
          <p:nvPr/>
        </p:nvSpPr>
        <p:spPr>
          <a:xfrm>
            <a:off x="5918972" y="1791428"/>
            <a:ext cx="2864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08-09.05 &amp; 03-04.07.2021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6EAFB0-987E-F844-9ACC-4E981631D2FF}"/>
              </a:ext>
            </a:extLst>
          </p:cNvPr>
          <p:cNvSpPr txBox="1"/>
          <p:nvPr/>
        </p:nvSpPr>
        <p:spPr>
          <a:xfrm>
            <a:off x="5383952" y="2598885"/>
            <a:ext cx="3701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1) Measure the edcay in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A987E5-1501-084E-9B0D-3D7515A22F90}"/>
              </a:ext>
            </a:extLst>
          </p:cNvPr>
          <p:cNvSpPr txBox="1"/>
          <p:nvPr/>
        </p:nvSpPr>
        <p:spPr>
          <a:xfrm>
            <a:off x="8017871" y="2619593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72</a:t>
            </a: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8901D1-6A5E-794A-87A4-C9D4E5DE5CC1}"/>
              </a:ext>
            </a:extLst>
          </p:cNvPr>
          <p:cNvSpPr/>
          <p:nvPr/>
        </p:nvSpPr>
        <p:spPr>
          <a:xfrm>
            <a:off x="7978743" y="2589262"/>
            <a:ext cx="795390" cy="3885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DE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00EB127-4FBF-EE4A-8F27-56EFD21A4D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6315" y="3239501"/>
            <a:ext cx="2574298" cy="155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96100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2A00E16-091B-F5A4-7F00-24E21154377C}"/>
              </a:ext>
            </a:extLst>
          </p:cNvPr>
          <p:cNvSpPr txBox="1"/>
          <p:nvPr/>
        </p:nvSpPr>
        <p:spPr bwMode="auto">
          <a:xfrm>
            <a:off x="1115616" y="998730"/>
            <a:ext cx="8028384" cy="461665"/>
          </a:xfrm>
          <a:prstGeom prst="rect">
            <a:avLst/>
          </a:prstGeom>
          <a:noFill/>
          <a:ln w="38100" cap="rnd" cmpd="sng" algn="ctr">
            <a:solidFill>
              <a:srgbClr val="FF0000"/>
            </a:solidFill>
            <a:prstDash val="solid"/>
            <a:round/>
            <a:headEnd/>
            <a:tailEnd/>
          </a:ln>
          <a:effectLst>
            <a:softEdge rad="889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b="1" dirty="0">
                <a:solidFill>
                  <a:prstClr val="black"/>
                </a:solidFill>
                <a:latin typeface="Calibri"/>
              </a:rPr>
              <a:t>Comparison of Two-Photon Decay Half Lives</a:t>
            </a:r>
            <a:endParaRPr lang="en-DE" sz="24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071379-A0C7-4BCD-43A1-F951DA4ADA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550" y="1700808"/>
            <a:ext cx="3970550" cy="318355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545D4244-03E9-A1C7-6DC0-D5065E3A8FBE}"/>
              </a:ext>
            </a:extLst>
          </p:cNvPr>
          <p:cNvSpPr/>
          <p:nvPr/>
        </p:nvSpPr>
        <p:spPr>
          <a:xfrm>
            <a:off x="1353916" y="2116396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7EF7F5-BFE9-D5A6-6033-8FE7668DC4C7}"/>
              </a:ext>
            </a:extLst>
          </p:cNvPr>
          <p:cNvSpPr txBox="1"/>
          <p:nvPr/>
        </p:nvSpPr>
        <p:spPr>
          <a:xfrm>
            <a:off x="1388942" y="1897604"/>
            <a:ext cx="5437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50" baseline="30000" dirty="0">
                <a:solidFill>
                  <a:prstClr val="black"/>
                </a:solidFill>
                <a:latin typeface="Arial" panose="020B0604020202020204" pitchFamily="34" charset="0"/>
              </a:rPr>
              <a:t>72</a:t>
            </a:r>
            <a:r>
              <a:rPr lang="en-GB" sz="1350" dirty="0">
                <a:solidFill>
                  <a:prstClr val="black"/>
                </a:solidFill>
                <a:latin typeface="Arial" panose="020B0604020202020204" pitchFamily="34" charset="0"/>
              </a:rPr>
              <a:t>Ge</a:t>
            </a:r>
          </a:p>
        </p:txBody>
      </p:sp>
      <p:sp>
        <p:nvSpPr>
          <p:cNvPr id="8" name="Text Box 102">
            <a:extLst>
              <a:ext uri="{FF2B5EF4-FFF2-40B4-BE49-F238E27FC236}">
                <a16:creationId xmlns:a16="http://schemas.microsoft.com/office/drawing/2014/main" id="{279BFC98-4192-AF7B-295F-9ECAFF11A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9599" y="1867629"/>
            <a:ext cx="2321719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DE" sz="1350" b="1" kern="0" dirty="0" err="1">
                <a:solidFill>
                  <a:srgbClr val="003366"/>
                </a:solidFill>
                <a:latin typeface="Symbol" pitchFamily="2" charset="2"/>
              </a:rPr>
              <a:t>G</a:t>
            </a:r>
            <a:r>
              <a:rPr lang="en-GB" altLang="en-DE" sz="1350" b="1" kern="0" baseline="-25000" dirty="0" err="1">
                <a:solidFill>
                  <a:srgbClr val="003366"/>
                </a:solidFill>
                <a:latin typeface="Symbol" pitchFamily="2" charset="2"/>
              </a:rPr>
              <a:t>gg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</a:rPr>
              <a:t> 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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</a:rPr>
              <a:t> </a:t>
            </a:r>
            <a:r>
              <a:rPr lang="en-GB" altLang="en-DE" sz="1350" b="1" kern="0" dirty="0">
                <a:solidFill>
                  <a:srgbClr val="FF0000"/>
                </a:solidFill>
                <a:latin typeface="Symbol" pitchFamily="2" charset="2"/>
              </a:rPr>
              <a:t>w</a:t>
            </a:r>
            <a:r>
              <a:rPr lang="en-GB" altLang="en-DE" sz="1350" b="1" kern="0" baseline="30000" dirty="0">
                <a:solidFill>
                  <a:srgbClr val="FF0000"/>
                </a:solidFill>
                <a:latin typeface="Symbol" pitchFamily="2" charset="2"/>
              </a:rPr>
              <a:t>7 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</a:rPr>
              <a:t>[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</a:t>
            </a:r>
            <a:r>
              <a:rPr lang="en-GB" altLang="en-DE" sz="1350" b="1" kern="0" baseline="3000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2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</a:rPr>
              <a:t>(E1) + 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</a:t>
            </a:r>
            <a:r>
              <a:rPr lang="en-GB" altLang="en-DE" sz="1350" b="1" kern="0" baseline="3000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2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(M1) + </a:t>
            </a: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              </a:t>
            </a:r>
            <a:r>
              <a:rPr lang="en-GB" altLang="en-DE" sz="1350" b="1" kern="0" dirty="0">
                <a:solidFill>
                  <a:srgbClr val="FF0000"/>
                </a:solidFill>
                <a:latin typeface="Arial" panose="020B0604020202020204" pitchFamily="34" charset="0"/>
                <a:sym typeface="Symbol" pitchFamily="2" charset="2"/>
              </a:rPr>
              <a:t></a:t>
            </a:r>
            <a:r>
              <a:rPr lang="en-GB" altLang="en-DE" sz="1350" b="1" kern="0" baseline="30000" dirty="0">
                <a:solidFill>
                  <a:srgbClr val="FF0000"/>
                </a:solidFill>
                <a:latin typeface="Arial" panose="020B0604020202020204" pitchFamily="34" charset="0"/>
                <a:sym typeface="Symbol" pitchFamily="2" charset="2"/>
              </a:rPr>
              <a:t>4 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</a:t>
            </a:r>
            <a:r>
              <a:rPr lang="en-GB" altLang="en-DE" sz="1350" b="1" kern="0" baseline="30000" dirty="0">
                <a:solidFill>
                  <a:srgbClr val="003366"/>
                </a:solidFill>
                <a:latin typeface="Arial" panose="020B0604020202020204" pitchFamily="34" charset="0"/>
                <a:sym typeface="Symbol" pitchFamily="2" charset="2"/>
              </a:rPr>
              <a:t>2</a:t>
            </a:r>
            <a:r>
              <a:rPr lang="en-GB" altLang="en-DE" sz="1350" b="1" kern="0" dirty="0">
                <a:solidFill>
                  <a:srgbClr val="003366"/>
                </a:solidFill>
                <a:latin typeface="Arial" panose="020B0604020202020204" pitchFamily="34" charset="0"/>
              </a:rPr>
              <a:t>(E2)/4752]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C26819-297E-6853-3530-CF33C55919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4139" y="1767166"/>
            <a:ext cx="2591732" cy="19647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3D2B93E-0375-0A63-B2C8-29BB28034F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6328" y="3731867"/>
            <a:ext cx="4005800" cy="181554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3FC5D03-4EC6-D719-6674-375EACE5288A}"/>
              </a:ext>
            </a:extLst>
          </p:cNvPr>
          <p:cNvSpPr txBox="1"/>
          <p:nvPr/>
        </p:nvSpPr>
        <p:spPr>
          <a:xfrm>
            <a:off x="5888226" y="3041010"/>
            <a:ext cx="49244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50" dirty="0">
                <a:solidFill>
                  <a:srgbClr val="00B0F0"/>
                </a:solidFill>
                <a:latin typeface="Arial" panose="020B0604020202020204" pitchFamily="34" charset="0"/>
              </a:rPr>
              <a:t>2E1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9B6AB5-5922-3F17-B6EB-AF1216452E58}"/>
              </a:ext>
            </a:extLst>
          </p:cNvPr>
          <p:cNvSpPr txBox="1"/>
          <p:nvPr/>
        </p:nvSpPr>
        <p:spPr>
          <a:xfrm>
            <a:off x="7939146" y="3041010"/>
            <a:ext cx="52129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350" dirty="0">
                <a:solidFill>
                  <a:srgbClr val="FF0000"/>
                </a:solidFill>
                <a:latin typeface="Arial" panose="020B0604020202020204" pitchFamily="34" charset="0"/>
              </a:rPr>
              <a:t>2M1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14D08A3-03A9-1461-B3DB-62AA552F63BC}"/>
              </a:ext>
            </a:extLst>
          </p:cNvPr>
          <p:cNvGrpSpPr/>
          <p:nvPr/>
        </p:nvGrpSpPr>
        <p:grpSpPr>
          <a:xfrm>
            <a:off x="5991774" y="1747311"/>
            <a:ext cx="348172" cy="2007639"/>
            <a:chOff x="442865" y="3647168"/>
            <a:chExt cx="464229" cy="267685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3F5D556-22D6-3128-5B06-16D934D1CE35}"/>
                </a:ext>
              </a:extLst>
            </p:cNvPr>
            <p:cNvSpPr txBox="1"/>
            <p:nvPr/>
          </p:nvSpPr>
          <p:spPr>
            <a:xfrm>
              <a:off x="442865" y="4760148"/>
              <a:ext cx="464229" cy="40010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350" b="1" dirty="0">
                  <a:solidFill>
                    <a:srgbClr val="002060"/>
                  </a:solidFill>
                  <a:latin typeface="Arial" panose="020B0604020202020204" pitchFamily="34" charset="0"/>
                </a:rPr>
                <a:t>0</a:t>
              </a:r>
              <a:r>
                <a:rPr lang="en-GB" sz="1350" b="1" baseline="30000" dirty="0">
                  <a:solidFill>
                    <a:srgbClr val="002060"/>
                  </a:solidFill>
                  <a:latin typeface="Arial" panose="020B0604020202020204" pitchFamily="34" charset="0"/>
                </a:rPr>
                <a:t>+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DCF8D0A-3881-737B-C872-75A96FE6FBC4}"/>
                </a:ext>
              </a:extLst>
            </p:cNvPr>
            <p:cNvSpPr txBox="1"/>
            <p:nvPr/>
          </p:nvSpPr>
          <p:spPr>
            <a:xfrm>
              <a:off x="442865" y="5923911"/>
              <a:ext cx="464229" cy="40010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350" b="1" dirty="0">
                  <a:solidFill>
                    <a:srgbClr val="002060"/>
                  </a:solidFill>
                  <a:latin typeface="Arial" panose="020B0604020202020204" pitchFamily="34" charset="0"/>
                </a:rPr>
                <a:t>0</a:t>
              </a:r>
              <a:r>
                <a:rPr lang="en-GB" sz="1350" b="1" baseline="30000" dirty="0">
                  <a:solidFill>
                    <a:srgbClr val="002060"/>
                  </a:solidFill>
                  <a:latin typeface="Arial" panose="020B0604020202020204" pitchFamily="34" charset="0"/>
                </a:rPr>
                <a:t>+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6B05231-C279-3E12-F295-359311DB6473}"/>
                </a:ext>
              </a:extLst>
            </p:cNvPr>
            <p:cNvSpPr txBox="1"/>
            <p:nvPr/>
          </p:nvSpPr>
          <p:spPr>
            <a:xfrm>
              <a:off x="442865" y="4051259"/>
              <a:ext cx="459954" cy="40010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350" b="1" dirty="0">
                  <a:solidFill>
                    <a:srgbClr val="002060"/>
                  </a:solidFill>
                  <a:latin typeface="Arial" panose="020B0604020202020204" pitchFamily="34" charset="0"/>
                </a:rPr>
                <a:t>1</a:t>
              </a:r>
              <a:r>
                <a:rPr lang="en-GB" sz="1350" b="1" baseline="30000" dirty="0">
                  <a:solidFill>
                    <a:srgbClr val="002060"/>
                  </a:solidFill>
                  <a:latin typeface="Arial" panose="020B0604020202020204" pitchFamily="34" charset="0"/>
                </a:rPr>
                <a:t>±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77576B2-6BBE-C974-C275-EB3E26C707AC}"/>
                </a:ext>
              </a:extLst>
            </p:cNvPr>
            <p:cNvSpPr txBox="1"/>
            <p:nvPr/>
          </p:nvSpPr>
          <p:spPr>
            <a:xfrm>
              <a:off x="442865" y="3647168"/>
              <a:ext cx="459954" cy="40010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350" b="1" dirty="0">
                  <a:solidFill>
                    <a:srgbClr val="002060"/>
                  </a:solidFill>
                  <a:latin typeface="Arial" panose="020B0604020202020204" pitchFamily="34" charset="0"/>
                </a:rPr>
                <a:t>1</a:t>
              </a:r>
              <a:r>
                <a:rPr lang="en-GB" sz="1350" b="1" baseline="30000" dirty="0">
                  <a:solidFill>
                    <a:srgbClr val="002060"/>
                  </a:solidFill>
                  <a:latin typeface="Arial" panose="020B0604020202020204" pitchFamily="34" charset="0"/>
                </a:rPr>
                <a:t>±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41DFE73-C7E5-BE98-1307-D7EE6823C3AF}"/>
                  </a:ext>
                </a:extLst>
              </p:cNvPr>
              <p:cNvSpPr txBox="1"/>
              <p:nvPr/>
            </p:nvSpPr>
            <p:spPr>
              <a:xfrm>
                <a:off x="5916514" y="5112033"/>
                <a:ext cx="3069404" cy="3467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500" dirty="0">
                    <a:solidFill>
                      <a:prstClr val="black"/>
                    </a:solidFill>
                    <a:latin typeface="Arial" panose="020B0604020202020204" pitchFamily="34" charset="0"/>
                  </a:rPr>
                  <a:t>usually</a:t>
                </a:r>
                <a14:m>
                  <m:oMath xmlns:m="http://schemas.openxmlformats.org/officeDocument/2006/math">
                    <m:r>
                      <a:rPr lang="en-US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sSubSup>
                      <m:sSubSupPr>
                        <m:ctrlPr>
                          <a:rPr lang="en-GB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  <m:r>
                          <a:rPr 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/>
                    </m:sSubSup>
                    <m:r>
                      <a:rPr lang="en-US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≫</m:t>
                    </m:r>
                    <m:sSubSup>
                      <m:sSubSupPr>
                        <m:ctrlPr>
                          <a:rPr lang="en-GB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b>
                        <m:r>
                          <a:rPr 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  <m:r>
                          <a:rPr 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/>
                    </m:sSubSup>
                    <m:r>
                      <a:rPr lang="en-US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≫</m:t>
                    </m:r>
                    <m:sSubSup>
                      <m:sSubSupPr>
                        <m:ctrlPr>
                          <a:rPr lang="en-GB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  <m:r>
                          <a:rPr 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/>
                    </m:sSubSup>
                  </m:oMath>
                </a14:m>
                <a:endParaRPr lang="en-GB" sz="15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41DFE73-C7E5-BE98-1307-D7EE6823C3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6514" y="5112033"/>
                <a:ext cx="3069404" cy="346762"/>
              </a:xfrm>
              <a:prstGeom prst="rect">
                <a:avLst/>
              </a:prstGeom>
              <a:blipFill>
                <a:blip r:embed="rId5"/>
                <a:stretch>
                  <a:fillRect l="-1240" b="-17857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610FAD4-B510-5FD3-37DE-B658C00701DC}"/>
                  </a:ext>
                </a:extLst>
              </p:cNvPr>
              <p:cNvSpPr txBox="1"/>
              <p:nvPr/>
            </p:nvSpPr>
            <p:spPr>
              <a:xfrm>
                <a:off x="6675628" y="3044785"/>
                <a:ext cx="122033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DE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sSup>
                      <m:sSupPr>
                        <m:ctrlPr>
                          <a:rPr lang="en-DE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GB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  <m:sup>
                        <m:r>
                          <a:rPr lang="en-GB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</m:sup>
                    </m:sSup>
                    <m:r>
                      <a:rPr lang="en-US" sz="12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en-GB" sz="12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=ℏ</m:t>
                    </m:r>
                    <m:sSub>
                      <m:sSubPr>
                        <m:ctrlPr>
                          <a:rPr lang="en-DE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sz="12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ω</m:t>
                        </m:r>
                        <m:r>
                          <a:rPr lang="en-US" sz="1200" i="1" baseline="-250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  <m:sub/>
                    </m:sSub>
                  </m:oMath>
                </a14:m>
                <a:r>
                  <a:rPr lang="en-GB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en-DE" sz="120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610FAD4-B510-5FD3-37DE-B658C00701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628" y="3044785"/>
                <a:ext cx="1220334" cy="276999"/>
              </a:xfrm>
              <a:prstGeom prst="rect">
                <a:avLst/>
              </a:prstGeom>
              <a:blipFill>
                <a:blip r:embed="rId6"/>
                <a:stretch>
                  <a:fillRect b="-8696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>
            <a:extLst>
              <a:ext uri="{FF2B5EF4-FFF2-40B4-BE49-F238E27FC236}">
                <a16:creationId xmlns:a16="http://schemas.microsoft.com/office/drawing/2014/main" id="{923B7A25-3339-6823-9F8A-C2FCECD1C10F}"/>
              </a:ext>
            </a:extLst>
          </p:cNvPr>
          <p:cNvGrpSpPr/>
          <p:nvPr/>
        </p:nvGrpSpPr>
        <p:grpSpPr>
          <a:xfrm>
            <a:off x="1468952" y="5256507"/>
            <a:ext cx="1398975" cy="689092"/>
            <a:chOff x="4943872" y="5939211"/>
            <a:chExt cx="1865300" cy="918789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F325FBD-0A32-41EB-D92C-44558E0CCB36}"/>
                </a:ext>
              </a:extLst>
            </p:cNvPr>
            <p:cNvSpPr/>
            <p:nvPr/>
          </p:nvSpPr>
          <p:spPr>
            <a:xfrm>
              <a:off x="4943872" y="5939211"/>
              <a:ext cx="1856900" cy="9187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DE" sz="1350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27" name="Picture 4" descr="upright=Article à illustrer Organisation">
              <a:extLst>
                <a:ext uri="{FF2B5EF4-FFF2-40B4-BE49-F238E27FC236}">
                  <a16:creationId xmlns:a16="http://schemas.microsoft.com/office/drawing/2014/main" id="{C71737BC-40CD-4B7D-5676-520EB82E28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5808" y="6075518"/>
              <a:ext cx="792162" cy="64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Grafik 7">
              <a:extLst>
                <a:ext uri="{FF2B5EF4-FFF2-40B4-BE49-F238E27FC236}">
                  <a16:creationId xmlns:a16="http://schemas.microsoft.com/office/drawing/2014/main" id="{A627CAB0-5EE2-CAFC-6DDC-D5914FA90A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1985" y="5939211"/>
              <a:ext cx="857187" cy="918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98055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>
            <a:extLst>
              <a:ext uri="{FF2B5EF4-FFF2-40B4-BE49-F238E27FC236}">
                <a16:creationId xmlns:a16="http://schemas.microsoft.com/office/drawing/2014/main" id="{3BD8133D-F366-051E-5A5B-02D54512A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729" y="1574639"/>
            <a:ext cx="5488781" cy="388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8" name="Text Box 3">
            <a:extLst>
              <a:ext uri="{FF2B5EF4-FFF2-40B4-BE49-F238E27FC236}">
                <a16:creationId xmlns:a16="http://schemas.microsoft.com/office/drawing/2014/main" id="{94BA70FE-AB13-DE3C-DD96-454D1DC4A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0807" y="3911836"/>
            <a:ext cx="994380" cy="6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19" tIns="34260" rIns="68519" bIns="3426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altLang="de-DE" sz="1350" b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Fragment 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altLang="de-DE" sz="1350" b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Separator 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altLang="de-DE" sz="1350" b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FRS</a:t>
            </a:r>
          </a:p>
        </p:txBody>
      </p:sp>
      <p:sp>
        <p:nvSpPr>
          <p:cNvPr id="60419" name="Line 4">
            <a:extLst>
              <a:ext uri="{FF2B5EF4-FFF2-40B4-BE49-F238E27FC236}">
                <a16:creationId xmlns:a16="http://schemas.microsoft.com/office/drawing/2014/main" id="{20FF1B03-CF1F-3341-44B0-B8E914BC73A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9529" y="4711935"/>
            <a:ext cx="498872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19" tIns="34260" rIns="68519" bIns="34260"/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DE" sz="1350">
              <a:solidFill>
                <a:prstClr val="black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0420" name="Line 5">
            <a:extLst>
              <a:ext uri="{FF2B5EF4-FFF2-40B4-BE49-F238E27FC236}">
                <a16:creationId xmlns:a16="http://schemas.microsoft.com/office/drawing/2014/main" id="{D3EC4788-842B-F354-3E4D-FC670E31DF3E}"/>
              </a:ext>
            </a:extLst>
          </p:cNvPr>
          <p:cNvSpPr>
            <a:spLocks noChangeShapeType="1"/>
          </p:cNvSpPr>
          <p:nvPr/>
        </p:nvSpPr>
        <p:spPr bwMode="auto">
          <a:xfrm>
            <a:off x="4016628" y="4197585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19" tIns="34260" rIns="68519" bIns="34260"/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DE" sz="1350">
              <a:solidFill>
                <a:prstClr val="black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0421" name="Rectangle 6">
            <a:extLst>
              <a:ext uri="{FF2B5EF4-FFF2-40B4-BE49-F238E27FC236}">
                <a16:creationId xmlns:a16="http://schemas.microsoft.com/office/drawing/2014/main" id="{8BDADA23-9364-5A6E-42BF-362D296392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97155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19" tIns="34260" rIns="68519" bIns="34260"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de-DE" sz="2400" b="1">
                <a:solidFill>
                  <a:prstClr val="black"/>
                </a:solidFill>
                <a:latin typeface="Tahoma" panose="020B0604030504040204" pitchFamily="34" charset="0"/>
                <a:ea typeface="ＭＳ Ｐゴシック" panose="020B0600070205080204" pitchFamily="34" charset="-128"/>
              </a:rPr>
              <a:t>Radioactive Ion Beam Facility at GSI</a:t>
            </a:r>
          </a:p>
        </p:txBody>
      </p:sp>
      <p:sp>
        <p:nvSpPr>
          <p:cNvPr id="60422" name="Text Box 7">
            <a:extLst>
              <a:ext uri="{FF2B5EF4-FFF2-40B4-BE49-F238E27FC236}">
                <a16:creationId xmlns:a16="http://schemas.microsoft.com/office/drawing/2014/main" id="{4A0DF537-82C9-98E6-4454-849B6D2BB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6277" y="4711936"/>
            <a:ext cx="1052089" cy="48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19" tIns="34260" rIns="68519" bIns="3426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altLang="de-DE" sz="1350" b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Production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de-DE" sz="1350" b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target</a:t>
            </a:r>
            <a:endParaRPr lang="de-DE" altLang="de-DE" sz="1350" b="1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0423" name="Text Box 8">
            <a:extLst>
              <a:ext uri="{FF2B5EF4-FFF2-40B4-BE49-F238E27FC236}">
                <a16:creationId xmlns:a16="http://schemas.microsoft.com/office/drawing/2014/main" id="{4577E7CE-03A0-736C-F4C0-CDA575C7A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8137" y="2000251"/>
            <a:ext cx="782783" cy="6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19" tIns="34260" rIns="68519" bIns="3426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altLang="de-DE" sz="135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Storage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altLang="de-DE" sz="135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Ring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altLang="de-DE" sz="135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ESR</a:t>
            </a:r>
          </a:p>
        </p:txBody>
      </p:sp>
      <p:sp>
        <p:nvSpPr>
          <p:cNvPr id="60424" name="Line 9">
            <a:extLst>
              <a:ext uri="{FF2B5EF4-FFF2-40B4-BE49-F238E27FC236}">
                <a16:creationId xmlns:a16="http://schemas.microsoft.com/office/drawing/2014/main" id="{E27B4B27-D2DE-725A-109B-6483D50A4082}"/>
              </a:ext>
            </a:extLst>
          </p:cNvPr>
          <p:cNvSpPr>
            <a:spLocks noChangeShapeType="1"/>
          </p:cNvSpPr>
          <p:nvPr/>
        </p:nvSpPr>
        <p:spPr bwMode="auto">
          <a:xfrm>
            <a:off x="3845178" y="2743237"/>
            <a:ext cx="914400" cy="88284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19" tIns="34260" rIns="68519" bIns="34260"/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DE" sz="1350">
              <a:solidFill>
                <a:prstClr val="black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0425" name="Text Box 10">
            <a:extLst>
              <a:ext uri="{FF2B5EF4-FFF2-40B4-BE49-F238E27FC236}">
                <a16:creationId xmlns:a16="http://schemas.microsoft.com/office/drawing/2014/main" id="{617D4224-99A0-1249-37DE-E5470EC9B4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6119" y="4769086"/>
            <a:ext cx="1167505" cy="6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19" tIns="34260" rIns="68519" bIns="3426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altLang="de-DE" sz="1350" b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Heavy-Ion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de-DE" sz="1350" b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Synchrotron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de-DE" sz="1350" b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SIS</a:t>
            </a:r>
            <a:endParaRPr lang="de-DE" altLang="de-DE" sz="1350" b="1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0426" name="Line 11">
            <a:extLst>
              <a:ext uri="{FF2B5EF4-FFF2-40B4-BE49-F238E27FC236}">
                <a16:creationId xmlns:a16="http://schemas.microsoft.com/office/drawing/2014/main" id="{DA49B0E2-D0A1-D3C6-0DAD-73C6E69562C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902578" y="4769085"/>
            <a:ext cx="571500" cy="1714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19" tIns="34260" rIns="68519" bIns="34260"/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DE" sz="1350">
              <a:solidFill>
                <a:prstClr val="black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0427" name="Line 12">
            <a:extLst>
              <a:ext uri="{FF2B5EF4-FFF2-40B4-BE49-F238E27FC236}">
                <a16:creationId xmlns:a16="http://schemas.microsoft.com/office/drawing/2014/main" id="{3D1EFA97-F732-C7AA-BA7D-2E651160943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474078" y="3168885"/>
            <a:ext cx="171450" cy="571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19" tIns="34260" rIns="68519" bIns="34260"/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DE" sz="1350">
              <a:solidFill>
                <a:prstClr val="black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0428" name="Text Box 13">
            <a:extLst>
              <a:ext uri="{FF2B5EF4-FFF2-40B4-BE49-F238E27FC236}">
                <a16:creationId xmlns:a16="http://schemas.microsoft.com/office/drawing/2014/main" id="{8DB10C08-F255-44E6-D50A-5CCC79961E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4542" y="3740386"/>
            <a:ext cx="1090560" cy="6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19" tIns="34260" rIns="68519" bIns="3426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de-DE" sz="1350" b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Linear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de-DE" sz="1350" b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Accelerator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de-DE" sz="1350" b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UNILAC</a:t>
            </a:r>
            <a:endParaRPr lang="de-DE" altLang="de-DE" sz="1350" b="1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60429" name="Picture 14">
            <a:extLst>
              <a:ext uri="{FF2B5EF4-FFF2-40B4-BE49-F238E27FC236}">
                <a16:creationId xmlns:a16="http://schemas.microsoft.com/office/drawing/2014/main" id="{D497F1F9-018A-8EA4-83D0-67C059177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011" y="1798476"/>
            <a:ext cx="1165622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30" name="TextBox 14">
            <a:extLst>
              <a:ext uri="{FF2B5EF4-FFF2-40B4-BE49-F238E27FC236}">
                <a16:creationId xmlns:a16="http://schemas.microsoft.com/office/drawing/2014/main" id="{95D0BFB3-56FB-D25A-556D-6BBBDB550A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073" y="5763982"/>
            <a:ext cx="1650009" cy="23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19" tIns="34260" rIns="68519" bIns="3426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de-DE" altLang="de-DE" sz="1050" b="1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Picture: GSI, Darmstadt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A9936941-4870-4FB5-8DE9-9B61C65B1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9" y="1661481"/>
            <a:ext cx="3779384" cy="1828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8">
            <a:extLst>
              <a:ext uri="{FF2B5EF4-FFF2-40B4-BE49-F238E27FC236}">
                <a16:creationId xmlns:a16="http://schemas.microsoft.com/office/drawing/2014/main" id="{D5761237-539E-4D71-2275-D37D53227B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93" y="3692254"/>
            <a:ext cx="2168128" cy="182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30147" bIns="0">
            <a:spAutoFit/>
          </a:bodyPr>
          <a:lstStyle>
            <a:lvl1pPr marL="36513" defTabSz="633413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633413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633413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633413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633413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282825" indent="3175" defTabSz="633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740025" indent="3175" defTabSz="633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197225" indent="3175" defTabSz="633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654425" indent="3175" defTabSz="6334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27385" algn="ctr" defTabSz="475060" fontAlgn="base">
              <a:spcBef>
                <a:spcPct val="0"/>
              </a:spcBef>
              <a:spcAft>
                <a:spcPct val="0"/>
              </a:spcAft>
            </a:pPr>
            <a:r>
              <a:rPr lang="en-US" altLang="de-DE" sz="1500" b="1">
                <a:solidFill>
                  <a:srgbClr val="000000"/>
                </a:solidFill>
                <a:latin typeface="Arial Bold" charset="0"/>
                <a:ea typeface="ヒラギノ角ゴ ProN W3" panose="020B0300000000000000" pitchFamily="34" charset="-128"/>
                <a:sym typeface="Arial Bold" charset="0"/>
              </a:rPr>
              <a:t>Experimental Storage </a:t>
            </a:r>
          </a:p>
          <a:p>
            <a:pPr marL="27385" algn="ctr" defTabSz="475060" fontAlgn="base">
              <a:spcBef>
                <a:spcPct val="0"/>
              </a:spcBef>
              <a:spcAft>
                <a:spcPct val="0"/>
              </a:spcAft>
            </a:pPr>
            <a:r>
              <a:rPr lang="en-US" altLang="de-DE" sz="1500" b="1">
                <a:solidFill>
                  <a:srgbClr val="000000"/>
                </a:solidFill>
                <a:latin typeface="Arial Bold" charset="0"/>
                <a:ea typeface="ヒラギノ角ゴ ProN W3" panose="020B0300000000000000" pitchFamily="34" charset="-128"/>
                <a:sym typeface="Arial Bold" charset="0"/>
              </a:rPr>
              <a:t>Ring (ESR)</a:t>
            </a:r>
          </a:p>
          <a:p>
            <a:pPr marL="27385" algn="ctr" defTabSz="475060" fontAlgn="base">
              <a:spcBef>
                <a:spcPct val="0"/>
              </a:spcBef>
              <a:spcAft>
                <a:spcPct val="0"/>
              </a:spcAft>
            </a:pPr>
            <a:endParaRPr lang="en-US" altLang="de-DE" sz="1500" b="1">
              <a:solidFill>
                <a:srgbClr val="000000"/>
              </a:solidFill>
              <a:latin typeface="Arial Bold" charset="0"/>
              <a:ea typeface="ヒラギノ角ゴ ProN W3" panose="020B0300000000000000" pitchFamily="34" charset="-128"/>
              <a:sym typeface="Arial Bold" charset="0"/>
            </a:endParaRPr>
          </a:p>
          <a:p>
            <a:pPr marL="27385" defTabSz="475060" fontAlgn="base">
              <a:spcBef>
                <a:spcPct val="0"/>
              </a:spcBef>
              <a:spcAft>
                <a:spcPct val="0"/>
              </a:spcAft>
            </a:pPr>
            <a:r>
              <a:rPr lang="en-US" altLang="de-DE" sz="1050" b="1">
                <a:solidFill>
                  <a:srgbClr val="000000"/>
                </a:solidFill>
                <a:latin typeface="Arial Bold" charset="0"/>
                <a:ea typeface="ヒラギノ角ゴ ProN W3" panose="020B0300000000000000" pitchFamily="34" charset="-128"/>
                <a:sym typeface="Arial Bold" charset="0"/>
              </a:rPr>
              <a:t>In operation since 1990</a:t>
            </a:r>
          </a:p>
          <a:p>
            <a:pPr marL="27385" defTabSz="475060" fontAlgn="base">
              <a:spcBef>
                <a:spcPct val="0"/>
              </a:spcBef>
              <a:spcAft>
                <a:spcPct val="0"/>
              </a:spcAft>
            </a:pPr>
            <a:r>
              <a:rPr lang="en-US" altLang="de-DE" sz="1050" b="1">
                <a:solidFill>
                  <a:srgbClr val="000000"/>
                </a:solidFill>
                <a:latin typeface="Arial Bold" charset="0"/>
                <a:ea typeface="ヒラギノ角ゴ ProN W3" panose="020B0300000000000000" pitchFamily="34" charset="-128"/>
                <a:sym typeface="Arial Bold" charset="0"/>
              </a:rPr>
              <a:t>Circumference = 108.3 m</a:t>
            </a:r>
          </a:p>
          <a:p>
            <a:pPr marL="27385" defTabSz="475060" fontAlgn="base">
              <a:spcBef>
                <a:spcPct val="0"/>
              </a:spcBef>
              <a:spcAft>
                <a:spcPct val="0"/>
              </a:spcAft>
            </a:pPr>
            <a:r>
              <a:rPr lang="en-US" altLang="de-DE" sz="1050" b="1">
                <a:solidFill>
                  <a:srgbClr val="000000"/>
                </a:solidFill>
                <a:latin typeface="Arial Bold" charset="0"/>
                <a:ea typeface="ヒラギノ角ゴ ProN W3" panose="020B0300000000000000" pitchFamily="34" charset="-128"/>
                <a:sym typeface="Arial Bold" charset="0"/>
              </a:rPr>
              <a:t>UH Vacuum = 10</a:t>
            </a:r>
            <a:r>
              <a:rPr lang="en-US" altLang="de-DE" sz="1050" b="1" baseline="30000">
                <a:solidFill>
                  <a:srgbClr val="000000"/>
                </a:solidFill>
                <a:latin typeface="Arial Bold" charset="0"/>
                <a:ea typeface="ヒラギノ角ゴ ProN W3" panose="020B0300000000000000" pitchFamily="34" charset="-128"/>
                <a:sym typeface="Arial Bold" charset="0"/>
              </a:rPr>
              <a:t>-10</a:t>
            </a:r>
            <a:r>
              <a:rPr lang="en-US" altLang="de-DE" sz="1050" b="1">
                <a:solidFill>
                  <a:srgbClr val="000000"/>
                </a:solidFill>
                <a:latin typeface="Arial Bold" charset="0"/>
                <a:ea typeface="ヒラギノ角ゴ ProN W3" panose="020B0300000000000000" pitchFamily="34" charset="-128"/>
                <a:sym typeface="Arial Bold" charset="0"/>
              </a:rPr>
              <a:t>—10</a:t>
            </a:r>
            <a:r>
              <a:rPr lang="en-US" altLang="de-DE" sz="1050" b="1" baseline="30000">
                <a:solidFill>
                  <a:srgbClr val="000000"/>
                </a:solidFill>
                <a:latin typeface="Arial Bold" charset="0"/>
                <a:ea typeface="ヒラギノ角ゴ ProN W3" panose="020B0300000000000000" pitchFamily="34" charset="-128"/>
                <a:sym typeface="Arial Bold" charset="0"/>
              </a:rPr>
              <a:t>-12  </a:t>
            </a:r>
            <a:r>
              <a:rPr lang="en-US" altLang="de-DE" sz="1050" b="1">
                <a:solidFill>
                  <a:srgbClr val="000000"/>
                </a:solidFill>
                <a:latin typeface="Arial Bold" charset="0"/>
                <a:ea typeface="ヒラギノ角ゴ ProN W3" panose="020B0300000000000000" pitchFamily="34" charset="-128"/>
                <a:sym typeface="Arial Bold" charset="0"/>
              </a:rPr>
              <a:t>mbar</a:t>
            </a:r>
          </a:p>
          <a:p>
            <a:pPr marL="27385" defTabSz="475060" fontAlgn="base">
              <a:spcBef>
                <a:spcPct val="0"/>
              </a:spcBef>
              <a:spcAft>
                <a:spcPct val="0"/>
              </a:spcAft>
            </a:pPr>
            <a:r>
              <a:rPr lang="en-US" altLang="de-DE" sz="1050" b="1">
                <a:solidFill>
                  <a:srgbClr val="000000"/>
                </a:solidFill>
                <a:latin typeface="Arial Bold" charset="0"/>
                <a:ea typeface="ヒラギノ角ゴ ProN W3" panose="020B0300000000000000" pitchFamily="34" charset="-128"/>
                <a:sym typeface="Arial Bold" charset="0"/>
              </a:rPr>
              <a:t>Electron, stochastic cooling</a:t>
            </a:r>
          </a:p>
          <a:p>
            <a:pPr marL="27385" defTabSz="475060" fontAlgn="base">
              <a:spcBef>
                <a:spcPct val="0"/>
              </a:spcBef>
              <a:spcAft>
                <a:spcPct val="0"/>
              </a:spcAft>
            </a:pPr>
            <a:r>
              <a:rPr lang="en-US" altLang="de-DE" sz="1050" b="1">
                <a:solidFill>
                  <a:srgbClr val="000000"/>
                </a:solidFill>
                <a:latin typeface="Arial Bold" charset="0"/>
                <a:ea typeface="ヒラギノ角ゴ ProN W3" panose="020B0300000000000000" pitchFamily="34" charset="-128"/>
                <a:sym typeface="Arial Bold" charset="0"/>
              </a:rPr>
              <a:t>Energy range = 3 – 400 MeV/u</a:t>
            </a:r>
          </a:p>
          <a:p>
            <a:pPr marL="27385" defTabSz="475060" fontAlgn="base">
              <a:spcBef>
                <a:spcPct val="0"/>
              </a:spcBef>
              <a:spcAft>
                <a:spcPct val="0"/>
              </a:spcAft>
            </a:pPr>
            <a:r>
              <a:rPr lang="en-US" altLang="de-DE" sz="1050" b="1">
                <a:solidFill>
                  <a:srgbClr val="000000"/>
                </a:solidFill>
                <a:latin typeface="Arial Bold" charset="0"/>
                <a:ea typeface="ヒラギノ角ゴ ProN W3" panose="020B0300000000000000" pitchFamily="34" charset="-128"/>
                <a:sym typeface="Arial Bold" charset="0"/>
              </a:rPr>
              <a:t>Slow and fast extraction</a:t>
            </a:r>
          </a:p>
          <a:p>
            <a:pPr marL="27385" defTabSz="475060" fontAlgn="base">
              <a:spcBef>
                <a:spcPct val="0"/>
              </a:spcBef>
              <a:spcAft>
                <a:spcPct val="0"/>
              </a:spcAft>
            </a:pPr>
            <a:endParaRPr lang="en-US" altLang="de-DE" sz="1050" b="1">
              <a:solidFill>
                <a:srgbClr val="000000"/>
              </a:solidFill>
              <a:latin typeface="Arial Bold" charset="0"/>
              <a:ea typeface="ヒラギノ角ゴ ProN W3" panose="020B0300000000000000" pitchFamily="34" charset="-128"/>
              <a:sym typeface="Arial Bold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3E065EE-E9FD-F8B1-B01A-EBA2805C1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863" y="1592796"/>
            <a:ext cx="6800274" cy="4343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E071DCD-E758-6FEB-10D9-2FF102C03C9B}"/>
              </a:ext>
            </a:extLst>
          </p:cNvPr>
          <p:cNvSpPr txBox="1"/>
          <p:nvPr/>
        </p:nvSpPr>
        <p:spPr bwMode="auto">
          <a:xfrm>
            <a:off x="174648" y="2510899"/>
            <a:ext cx="944297" cy="507831"/>
          </a:xfrm>
          <a:prstGeom prst="rect">
            <a:avLst/>
          </a:prstGeom>
          <a:solidFill>
            <a:srgbClr val="FFC000"/>
          </a:solidFill>
          <a:ln w="38100" cap="rnd">
            <a:solidFill>
              <a:srgbClr val="FF0000"/>
            </a:solidFill>
            <a:round/>
            <a:headEnd/>
            <a:tailEnd/>
          </a:ln>
          <a:effectLst>
            <a:softEdge rad="889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DE" sz="1350" b="1" dirty="0">
                <a:solidFill>
                  <a:srgbClr val="000000"/>
                </a:solidFill>
                <a:latin typeface="Calibri"/>
              </a:rPr>
              <a:t>Cooling: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GB" sz="1350" b="1" dirty="0">
                <a:solidFill>
                  <a:srgbClr val="000000"/>
                </a:solidFill>
                <a:latin typeface="Calibri"/>
              </a:rPr>
              <a:t>T</a:t>
            </a:r>
            <a:r>
              <a:rPr lang="en-DE" sz="1350" b="1" dirty="0">
                <a:solidFill>
                  <a:srgbClr val="000000"/>
                </a:solidFill>
                <a:latin typeface="Calibri"/>
              </a:rPr>
              <a:t>akes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5AA850-54D3-6220-EBAB-37FDB6EA073C}"/>
              </a:ext>
            </a:extLst>
          </p:cNvPr>
          <p:cNvSpPr txBox="1"/>
          <p:nvPr/>
        </p:nvSpPr>
        <p:spPr bwMode="auto">
          <a:xfrm>
            <a:off x="7967040" y="2510898"/>
            <a:ext cx="1040349" cy="1338828"/>
          </a:xfrm>
          <a:prstGeom prst="rect">
            <a:avLst/>
          </a:prstGeom>
          <a:solidFill>
            <a:srgbClr val="FFC000"/>
          </a:solidFill>
          <a:ln w="38100" cap="rnd">
            <a:solidFill>
              <a:srgbClr val="FF0000"/>
            </a:solidFill>
            <a:round/>
            <a:headEnd/>
            <a:tailEnd/>
          </a:ln>
          <a:effectLst>
            <a:softEdge rad="889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350" b="1" dirty="0">
                <a:solidFill>
                  <a:srgbClr val="000000"/>
                </a:solidFill>
                <a:latin typeface="Calibri"/>
              </a:rPr>
              <a:t>Destructive 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350" b="1" dirty="0">
                <a:solidFill>
                  <a:srgbClr val="000000"/>
                </a:solidFill>
                <a:latin typeface="Calibri"/>
              </a:rPr>
              <a:t>Detectors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350" b="1" dirty="0">
                <a:solidFill>
                  <a:srgbClr val="000000"/>
                </a:solidFill>
                <a:latin typeface="Calibri"/>
              </a:rPr>
              <a:t>(foil-based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350" b="1" dirty="0">
                <a:solidFill>
                  <a:srgbClr val="000000"/>
                </a:solidFill>
                <a:latin typeface="Calibri"/>
              </a:rPr>
              <a:t>Secondary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350" b="1" dirty="0">
                <a:solidFill>
                  <a:srgbClr val="000000"/>
                </a:solidFill>
                <a:latin typeface="Calibri"/>
              </a:rPr>
              <a:t>electron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350" b="1" dirty="0">
                <a:solidFill>
                  <a:srgbClr val="000000"/>
                </a:solidFill>
                <a:latin typeface="Calibri"/>
              </a:rPr>
              <a:t>detectors)</a:t>
            </a:r>
            <a:endParaRPr lang="en-DE" sz="135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4216FB-3DCE-4D2A-7357-59E0DAAC5756}"/>
              </a:ext>
            </a:extLst>
          </p:cNvPr>
          <p:cNvSpPr txBox="1"/>
          <p:nvPr/>
        </p:nvSpPr>
        <p:spPr bwMode="auto">
          <a:xfrm>
            <a:off x="7986498" y="3836803"/>
            <a:ext cx="948465" cy="300082"/>
          </a:xfrm>
          <a:prstGeom prst="rect">
            <a:avLst/>
          </a:prstGeom>
          <a:solidFill>
            <a:srgbClr val="92D050"/>
          </a:solidFill>
          <a:ln w="38100" cap="rnd">
            <a:solidFill>
              <a:srgbClr val="FF0000"/>
            </a:solidFill>
            <a:round/>
            <a:headEnd/>
            <a:tailEnd/>
          </a:ln>
          <a:effectLst>
            <a:softEdge rad="889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350" b="1" dirty="0">
                <a:solidFill>
                  <a:srgbClr val="000000"/>
                </a:solidFill>
                <a:latin typeface="Calibri"/>
              </a:rPr>
              <a:t>No cooling</a:t>
            </a:r>
            <a:endParaRPr lang="en-DE" sz="135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F48A8D-4D5C-78C2-4D5A-0893E0844D9E}"/>
              </a:ext>
            </a:extLst>
          </p:cNvPr>
          <p:cNvSpPr txBox="1"/>
          <p:nvPr/>
        </p:nvSpPr>
        <p:spPr bwMode="auto">
          <a:xfrm>
            <a:off x="125853" y="3005806"/>
            <a:ext cx="1000595" cy="1131079"/>
          </a:xfrm>
          <a:prstGeom prst="rect">
            <a:avLst/>
          </a:prstGeom>
          <a:solidFill>
            <a:srgbClr val="92D050"/>
          </a:solidFill>
          <a:ln w="38100" cap="rnd">
            <a:solidFill>
              <a:srgbClr val="FF0000"/>
            </a:solidFill>
            <a:round/>
            <a:headEnd/>
            <a:tailEnd/>
          </a:ln>
          <a:effectLst>
            <a:softEdge rad="889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350" b="1" dirty="0">
                <a:solidFill>
                  <a:srgbClr val="000000"/>
                </a:solidFill>
                <a:latin typeface="Calibri"/>
              </a:rPr>
              <a:t>Non-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350" b="1" dirty="0">
                <a:solidFill>
                  <a:srgbClr val="000000"/>
                </a:solidFill>
                <a:latin typeface="Calibri"/>
              </a:rPr>
              <a:t>Destructive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350" b="1" dirty="0">
                <a:solidFill>
                  <a:srgbClr val="000000"/>
                </a:solidFill>
                <a:latin typeface="Calibri"/>
              </a:rPr>
              <a:t>Detection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350" b="1" dirty="0">
                <a:solidFill>
                  <a:srgbClr val="000000"/>
                </a:solidFill>
                <a:latin typeface="Calibri"/>
              </a:rPr>
              <a:t>(Schottky</a:t>
            </a: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1350" b="1" dirty="0">
                <a:solidFill>
                  <a:srgbClr val="000000"/>
                </a:solidFill>
                <a:latin typeface="Calibri"/>
              </a:rPr>
              <a:t>detectors)</a:t>
            </a:r>
            <a:endParaRPr lang="en-DE" sz="135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6961D6-44E6-BE47-6C98-E38CD562F75B}"/>
              </a:ext>
            </a:extLst>
          </p:cNvPr>
          <p:cNvSpPr txBox="1"/>
          <p:nvPr/>
        </p:nvSpPr>
        <p:spPr bwMode="auto">
          <a:xfrm>
            <a:off x="1320836" y="998730"/>
            <a:ext cx="6746399" cy="415498"/>
          </a:xfrm>
          <a:prstGeom prst="rect">
            <a:avLst/>
          </a:prstGeom>
          <a:noFill/>
          <a:ln w="38100" cap="rnd">
            <a:solidFill>
              <a:srgbClr val="FF0000"/>
            </a:solidFill>
            <a:round/>
            <a:headEnd/>
            <a:tailEnd/>
          </a:ln>
          <a:effectLst>
            <a:softEdge rad="889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DE" sz="2100" b="1" dirty="0">
                <a:solidFill>
                  <a:srgbClr val="000000"/>
                </a:solidFill>
                <a:latin typeface="Calibri"/>
              </a:rPr>
              <a:t>Schottky and Isochronous Storage RIng Mass Spectrometry</a:t>
            </a:r>
          </a:p>
        </p:txBody>
      </p:sp>
    </p:spTree>
    <p:extLst>
      <p:ext uri="{BB962C8B-B14F-4D97-AF65-F5344CB8AC3E}">
        <p14:creationId xmlns:p14="http://schemas.microsoft.com/office/powerpoint/2010/main" val="2879524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 descr="base_esr">
            <a:extLst>
              <a:ext uri="{FF2B5EF4-FFF2-40B4-BE49-F238E27FC236}">
                <a16:creationId xmlns:a16="http://schemas.microsoft.com/office/drawing/2014/main" id="{1E3EE835-6552-5F99-883F-D9CD49AB8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061" y="895351"/>
            <a:ext cx="4306490" cy="506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2435" name="Picture 3" descr="lblue_ion">
            <a:extLst>
              <a:ext uri="{FF2B5EF4-FFF2-40B4-BE49-F238E27FC236}">
                <a16:creationId xmlns:a16="http://schemas.microsoft.com/office/drawing/2014/main" id="{BFB82856-000E-969E-FDA0-520CA5199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841" y="3028951"/>
            <a:ext cx="132159" cy="13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2436" name="Picture 4" descr="dblue_ion">
            <a:extLst>
              <a:ext uri="{FF2B5EF4-FFF2-40B4-BE49-F238E27FC236}">
                <a16:creationId xmlns:a16="http://schemas.microsoft.com/office/drawing/2014/main" id="{39051B1E-952F-52B3-DC6D-7C8A345AA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841" y="3028951"/>
            <a:ext cx="132159" cy="13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2437" name="Picture 5" descr="green_ion">
            <a:extLst>
              <a:ext uri="{FF2B5EF4-FFF2-40B4-BE49-F238E27FC236}">
                <a16:creationId xmlns:a16="http://schemas.microsoft.com/office/drawing/2014/main" id="{482EE3CA-BA63-3A7B-34A2-6BAFD83DA2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841" y="3028951"/>
            <a:ext cx="132159" cy="13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2438" name="Picture 6" descr="yellow_ion">
            <a:extLst>
              <a:ext uri="{FF2B5EF4-FFF2-40B4-BE49-F238E27FC236}">
                <a16:creationId xmlns:a16="http://schemas.microsoft.com/office/drawing/2014/main" id="{BBE5A454-74D6-2888-344A-EE0760CB35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841" y="3028951"/>
            <a:ext cx="132159" cy="13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2439" name="Picture 7" descr="dblue_sp">
            <a:extLst>
              <a:ext uri="{FF2B5EF4-FFF2-40B4-BE49-F238E27FC236}">
                <a16:creationId xmlns:a16="http://schemas.microsoft.com/office/drawing/2014/main" id="{DA67C7F1-FCAB-E496-E98F-522C26994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575448"/>
            <a:ext cx="2286000" cy="539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2440" name="Picture 8" descr="lblue_sp">
            <a:extLst>
              <a:ext uri="{FF2B5EF4-FFF2-40B4-BE49-F238E27FC236}">
                <a16:creationId xmlns:a16="http://schemas.microsoft.com/office/drawing/2014/main" id="{20F3C155-4A6B-6813-FC21-1FAB0AF44A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582591"/>
            <a:ext cx="2286000" cy="532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2441" name="Picture 9" descr="green_sp">
            <a:extLst>
              <a:ext uri="{FF2B5EF4-FFF2-40B4-BE49-F238E27FC236}">
                <a16:creationId xmlns:a16="http://schemas.microsoft.com/office/drawing/2014/main" id="{E87DDCD1-FDDD-7980-28AA-BF3E8816B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582591"/>
            <a:ext cx="2286000" cy="532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2442" name="Picture 10" descr="injection">
            <a:extLst>
              <a:ext uri="{FF2B5EF4-FFF2-40B4-BE49-F238E27FC236}">
                <a16:creationId xmlns:a16="http://schemas.microsoft.com/office/drawing/2014/main" id="{6E63258A-3120-A16C-6588-7A60C3FB3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945" y="1257300"/>
            <a:ext cx="640556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2443" name="Picture 11" descr="schp">
            <a:extLst>
              <a:ext uri="{FF2B5EF4-FFF2-40B4-BE49-F238E27FC236}">
                <a16:creationId xmlns:a16="http://schemas.microsoft.com/office/drawing/2014/main" id="{7FEC7926-45B1-963E-3991-6AE770484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0" y="2857501"/>
            <a:ext cx="1814513" cy="573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82444" name="Group 12">
            <a:extLst>
              <a:ext uri="{FF2B5EF4-FFF2-40B4-BE49-F238E27FC236}">
                <a16:creationId xmlns:a16="http://schemas.microsoft.com/office/drawing/2014/main" id="{5598B5DE-71A5-64DF-A999-0D8D189CCC67}"/>
              </a:ext>
            </a:extLst>
          </p:cNvPr>
          <p:cNvGrpSpPr>
            <a:grpSpLocks/>
          </p:cNvGrpSpPr>
          <p:nvPr/>
        </p:nvGrpSpPr>
        <p:grpSpPr bwMode="auto">
          <a:xfrm>
            <a:off x="1143001" y="4036224"/>
            <a:ext cx="2297906" cy="275035"/>
            <a:chOff x="0" y="2670"/>
            <a:chExt cx="1930" cy="231"/>
          </a:xfrm>
        </p:grpSpPr>
        <p:pic>
          <p:nvPicPr>
            <p:cNvPr id="66575" name="Picture 13" descr="t_scale">
              <a:extLst>
                <a:ext uri="{FF2B5EF4-FFF2-40B4-BE49-F238E27FC236}">
                  <a16:creationId xmlns:a16="http://schemas.microsoft.com/office/drawing/2014/main" id="{19A10F97-8E6B-FEC3-E5CB-3433085A73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670"/>
              <a:ext cx="1930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576" name="Text Box 14">
              <a:extLst>
                <a:ext uri="{FF2B5EF4-FFF2-40B4-BE49-F238E27FC236}">
                  <a16:creationId xmlns:a16="http://schemas.microsoft.com/office/drawing/2014/main" id="{DBCCCFF6-B04B-20F8-CEC1-E91E33960C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9" y="2707"/>
              <a:ext cx="338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de-DE" sz="900">
                  <a:solidFill>
                    <a:srgbClr val="FF6600"/>
                  </a:solidFill>
                </a:rPr>
                <a:t>time</a:t>
              </a:r>
            </a:p>
          </p:txBody>
        </p:sp>
      </p:grpSp>
      <p:pic>
        <p:nvPicPr>
          <p:cNvPr id="1682447" name="Picture 15" descr="yellow_sp">
            <a:extLst>
              <a:ext uri="{FF2B5EF4-FFF2-40B4-BE49-F238E27FC236}">
                <a16:creationId xmlns:a16="http://schemas.microsoft.com/office/drawing/2014/main" id="{6AF86E63-CC14-25F2-E6AA-65C8E46FE0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580210"/>
            <a:ext cx="2286000" cy="532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2448" name="Text Box 16">
            <a:extLst>
              <a:ext uri="{FF2B5EF4-FFF2-40B4-BE49-F238E27FC236}">
                <a16:creationId xmlns:a16="http://schemas.microsoft.com/office/drawing/2014/main" id="{77EBD297-7A72-354F-B478-8BB7F4AD04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994173"/>
            <a:ext cx="2628900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700" b="1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  <a:ea typeface="ＭＳ Ｐゴシック" charset="0"/>
              </a:rPr>
              <a:t>SMS</a:t>
            </a:r>
            <a:endParaRPr lang="de-DE" sz="2700" b="1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Tahoma" charset="0"/>
              <a:ea typeface="ＭＳ Ｐゴシック" charset="0"/>
            </a:endParaRPr>
          </a:p>
        </p:txBody>
      </p:sp>
      <p:sp>
        <p:nvSpPr>
          <p:cNvPr id="66574" name="Text Box 17">
            <a:extLst>
              <a:ext uri="{FF2B5EF4-FFF2-40B4-BE49-F238E27FC236}">
                <a16:creationId xmlns:a16="http://schemas.microsoft.com/office/drawing/2014/main" id="{4A0368C7-0617-F0AD-595F-746F47AEDE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451" y="1771651"/>
            <a:ext cx="14406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de-DE" sz="1350">
                <a:solidFill>
                  <a:prstClr val="black"/>
                </a:solidFill>
              </a:rPr>
              <a:t>4 particles with different m/q</a:t>
            </a:r>
            <a:endParaRPr lang="de-DE" altLang="de-DE" sz="135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pat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0.00092 L 0.00078 0.27061 L 1.25E-6 0.27894 L -0.00143 0.28588 L -0.00534 0.30093 L -0.01081 0.3169 L -0.01628 0.32894 L -0.02461 0.34329 L -0.03359 0.35533 L -0.04297 0.36389 L -0.05547 0.3713 L -0.06667 0.37848 L -0.07292 0.38218 L -0.0819 0.39236 L -0.09609 0.4044 L -0.10886 0.41551 L -0.11719 0.42292 L -0.12656 0.43241 L -0.13516 0.43774 L -0.14427 0.44121 L -0.15391 0.44283 L -0.16823 0.43936 L -0.17943 0.43311 L -0.19245 0.42153 L -0.20234 0.4132 L -0.21146 0.4044 L -0.22292 0.39422 L -0.23125 0.38635 L -0.23672 0.38102 L -0.24323 0.37709 L -0.2513 0.37199 L -0.2599 0.36644 L -0.26849 0.36042 L -0.27487 0.35348 L -0.28646 0.33681 L -0.29596 0.31736 L -0.30417 0.29514 L -0.30729 0.28033 L -0.30794 0.26644 L -0.30755 -0.13958 L -0.30612 -0.15439 L -0.303 -0.17384 L -0.29948 -0.18588 L -0.29349 -0.20069 L -0.28659 -0.2118 L -0.27865 -0.2206 L -0.26784 -0.22847 L -0.25104 -0.2368 L -0.24089 -0.23912 L -0.23125 -0.24421 L -0.22604 -0.24745 L -0.21406 -0.25764 L -0.19063 -0.27708 L -0.17917 -0.2868 L -0.17057 -0.29189 L -0.16328 -0.29398 L -0.13906 -0.29328 L -0.13164 -0.28981 L -0.11992 -0.28078 L -0.10352 -0.26689 L -0.09219 -0.25717 L -0.0832 -0.24884 L -0.07188 -0.24189 L -0.06289 -0.23842 L -0.05234 -0.23564 L -0.0418 -0.2287 L -0.03008 -0.22245 L -0.02096 -0.21273 L -0.01276 -0.20092 L -0.00586 -0.18356 L -0.00117 -0.16203 L 0.00117 -0.13564 L 1.25E-6 -0.00092 Z " pathEditMode="relative" rAng="0" ptsTypes="AAAAAAAAAAAAAAAAAAAAAAAAAAAAAAAAAAAAAAAAAAAAAAAAAAAAAAAAAAAAAAAAAAAAAAAAA">
                                      <p:cBhvr>
                                        <p:cTn id="28" dur="2000" fill="hold"/>
                                        <p:tgtEl>
                                          <p:spTgt spid="1682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39" y="752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" presetClass="pat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92 L -0.00039 0.26644 L -0.00078 0.27963 L -0.00208 0.29028 L -0.00599 0.30417 L -0.0112 0.32223 L -0.01875 0.3375 L -0.02461 0.34908 L -0.02878 0.35672 L -0.04089 0.37338 L -0.05873 0.39213 L -0.08203 0.41598 L -0.11524 0.45162 L -0.12943 0.46366 L -0.14102 0.46945 L -0.14727 0.47084 L -0.15404 0.47199 L -0.16185 0.47084 L -0.16953 0.46922 L -0.17708 0.46505 L -0.19154 0.45324 L -0.22018 0.42385 L -0.24375 0.39815 L -0.26524 0.37639 L -0.27722 0.36135 L -0.28763 0.34283 L -0.29401 0.3294 L -0.29896 0.31574 L -0.30235 0.30486 L -0.30586 0.2875 L -0.30742 0.2676 L -0.30768 -0.13865 L -0.30664 -0.15301 L -0.30482 -0.16689 L -0.30235 -0.18171 L -0.29857 -0.19606 L -0.29115 -0.20856 L -0.28229 -0.22291 L -0.26836 -0.23773 L -0.25391 -0.25069 L -0.24271 -0.25764 L -0.23112 -0.26782 L -0.21589 -0.2831 L -0.19623 -0.30162 L -0.18203 -0.31365 L -0.17292 -0.31875 L -0.16589 -0.32152 L -0.15925 -0.32338 L -0.14779 -0.32291 L -0.14063 -0.32152 L -0.13281 -0.31782 L -0.12305 -0.3118 L -0.11393 -0.30347 L -0.10456 -0.29467 L -0.08464 -0.27523 L -0.07044 -0.26134 L -0.05469 -0.24976 L -0.04583 -0.24328 L -0.03737 -0.23495 L -0.028 -0.22523 L -0.02136 -0.21597 L -0.01302 -0.20162 L -0.00781 -0.18912 L -0.00443 -0.17338 L -0.00156 -0.15532 L -0.00078 -0.14189 L 1.66667E-6 -0.00092 Z " pathEditMode="relative" rAng="0" ptsTypes="AAAAAAAAAAAAAAAAAAAAAAAAAAAAAAAAAAAAAAAAAAAAAAAAAAAAAAAAAAAAAAAAAAA">
                                      <p:cBhvr>
                                        <p:cTn id="30" dur="2300" fill="hold"/>
                                        <p:tgtEl>
                                          <p:spTgt spid="1682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91" y="752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" presetClass="pat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93 L -0.00052 0.26713 L -0.00235 0.28704 L -0.00599 0.30648 L -0.0099 0.31944 L -0.01432 0.33241 L -0.01875 0.34375 L -0.02526 0.35463 L -0.03451 0.37176 L -0.04466 0.38449 L -0.06862 0.4162 L -0.08438 0.43356 L -0.10925 0.46157 L -0.12461 0.47592 L -0.1362 0.48518 L -0.14779 0.48935 L -0.15847 0.48981 L -0.17083 0.48565 L -0.18815 0.47268 L -0.20755 0.45278 L -0.22956 0.42685 L -0.2474 0.40694 L -0.26667 0.38148 L -0.28294 0.35648 L -0.29037 0.34028 L -0.29662 0.325 L -0.30235 0.30324 L -0.30586 0.28565 L -0.30768 0.26759 L -0.30768 -0.13935 L -0.30638 -0.15787 L -0.30352 -0.18102 L -0.29857 -0.19908 L -0.29245 -0.21343 L -0.27956 -0.23241 L -0.2694 -0.24491 L -0.2388 -0.27408 L -0.22005 -0.29398 L -0.19102 -0.32361 L -0.17904 -0.33287 L -0.16875 -0.33889 L -0.16042 -0.34121 L -0.14831 -0.34121 L -0.14011 -0.33889 L -0.13047 -0.3338 L -0.11914 -0.325 L -0.10482 -0.31111 L -0.07539 -0.28056 L -0.05951 -0.26435 L -0.04844 -0.25371 L -0.03529 -0.23982 L -0.02539 -0.22732 L -0.0125 -0.20741 L -0.00573 -0.18658 L -0.00208 -0.16435 L -0.00078 -0.13889 L 1.66667E-6 -0.00093 Z " pathEditMode="relative" rAng="0" ptsTypes="AAAAAAAAAAAAAAAAAAAAAAAAAAAAAAAAAAAAAAAAAAAAAAAAAAAAAAAAA">
                                      <p:cBhvr>
                                        <p:cTn id="32" dur="2600" fill="hold"/>
                                        <p:tgtEl>
                                          <p:spTgt spid="1682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91" y="752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" presetClass="pat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92 L -0.00013 0.26783 L -0.00182 0.28519 L -0.00391 0.29561 L -0.00677 0.31274 L -0.01393 0.33727 L -0.02331 0.36135 L -0.0375 0.38866 L -0.04219 0.39746 L -0.04883 0.41042 L -0.05703 0.42524 L -0.06979 0.44167 L -0.08347 0.45996 L -0.09154 0.47037 L -0.10078 0.4838 L -0.11029 0.49468 L -0.11966 0.50301 L -0.12917 0.51181 L -0.13828 0.51736 L -0.14636 0.52014 L -0.16003 0.52014 L -0.16966 0.51783 L -0.17995 0.51227 L -0.19427 0.49838 L -0.20951 0.48218 L -0.22526 0.45973 L -0.24258 0.43727 L -0.24987 0.42824 L -0.26081 0.40949 L -0.27266 0.38473 L -0.28229 0.36783 L -0.28972 0.35 L -0.29583 0.33496 L -0.30065 0.31528 L -0.30378 0.29954 L -0.30716 0.28264 L -0.30768 0.26551 L -0.30768 -0.14097 L -0.30716 -0.16041 L -0.30482 -0.18032 L -0.30065 -0.19907 L -0.29466 -0.21574 L -0.27995 -0.24213 L -0.26367 -0.26643 L -0.25404 -0.28032 L -0.24597 -0.29143 L -0.22943 -0.31041 L -0.21419 -0.32893 L -0.20039 -0.34467 L -0.18854 -0.35625 L -0.17604 -0.36412 L -0.16628 -0.36828 L -0.15794 -0.36967 L -0.14792 -0.36875 L -0.14063 -0.36782 L -0.13307 -0.36458 L -0.12578 -0.36041 L -0.11732 -0.35347 L -0.1069 -0.34375 L -0.09089 -0.3243 L -0.07878 -0.30949 L -0.07175 -0.30115 L -0.06589 -0.29467 L -0.05833 -0.28541 L -0.05104 -0.2743 L -0.04193 -0.26134 L -0.03529 -0.25162 L -0.02695 -0.23912 L -0.01432 -0.21458 L -0.00847 -0.20023 L -0.00534 -0.18773 L -0.00339 -0.17338 L -0.00156 -0.15717 L -0.00052 -0.13865 L -0.00013 -0.00092 Z " pathEditMode="relative" rAng="0" ptsTypes="AAAAAAAAAAAAAAAAAAAAAAAAAAAAAAAAAAAAAAAAAAAAAAAAAAAAAAAAAAAAAAAAAAAAAAAAAAA">
                                      <p:cBhvr>
                                        <p:cTn id="34" dur="2900" fill="hold"/>
                                        <p:tgtEl>
                                          <p:spTgt spid="1682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78" y="761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5000"/>
                                        <p:tgtEl>
                                          <p:spTgt spid="1682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5000"/>
                                        <p:tgtEl>
                                          <p:spTgt spid="1682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0"/>
                                        <p:tgtEl>
                                          <p:spTgt spid="1682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5000"/>
                                        <p:tgtEl>
                                          <p:spTgt spid="1682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3458" name="Picture 2" descr="dblue_tr">
            <a:extLst>
              <a:ext uri="{FF2B5EF4-FFF2-40B4-BE49-F238E27FC236}">
                <a16:creationId xmlns:a16="http://schemas.microsoft.com/office/drawing/2014/main" id="{C89F18C9-D5D8-0B94-BC5F-1B0B0595BF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1" y="3225405"/>
            <a:ext cx="3145631" cy="88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3459" name="Picture 3" descr="lblue_tr">
            <a:extLst>
              <a:ext uri="{FF2B5EF4-FFF2-40B4-BE49-F238E27FC236}">
                <a16:creationId xmlns:a16="http://schemas.microsoft.com/office/drawing/2014/main" id="{7C07D409-9E2C-2947-8A44-FA183EB58514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7300" y="3217069"/>
            <a:ext cx="3143250" cy="89535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7"/>
                    </a:srgbClr>
                  </a:outerShdw>
                </a:effectLst>
              </a14:hiddenEffects>
            </a:ext>
          </a:extLst>
        </p:spPr>
      </p:pic>
      <p:pic>
        <p:nvPicPr>
          <p:cNvPr id="1683460" name="Picture 4" descr="green_tr">
            <a:extLst>
              <a:ext uri="{FF2B5EF4-FFF2-40B4-BE49-F238E27FC236}">
                <a16:creationId xmlns:a16="http://schemas.microsoft.com/office/drawing/2014/main" id="{B09194D8-011E-6AA1-A092-4DFBFE0D4D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1" y="3225405"/>
            <a:ext cx="3145631" cy="88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3461" name="Picture 5" descr="yellow_tr">
            <a:extLst>
              <a:ext uri="{FF2B5EF4-FFF2-40B4-BE49-F238E27FC236}">
                <a16:creationId xmlns:a16="http://schemas.microsoft.com/office/drawing/2014/main" id="{903658C3-0D6F-9863-1BA0-A896326F1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3255170"/>
            <a:ext cx="3144441" cy="859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3462" name="Picture 6" descr="dblue_sin">
            <a:extLst>
              <a:ext uri="{FF2B5EF4-FFF2-40B4-BE49-F238E27FC236}">
                <a16:creationId xmlns:a16="http://schemas.microsoft.com/office/drawing/2014/main" id="{CFCCB6C1-EFF2-02B4-5AE2-4E99AC199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4972050"/>
            <a:ext cx="2700338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3463" name="Picture 7" descr="green_sin">
            <a:extLst>
              <a:ext uri="{FF2B5EF4-FFF2-40B4-BE49-F238E27FC236}">
                <a16:creationId xmlns:a16="http://schemas.microsoft.com/office/drawing/2014/main" id="{52A4911F-A8ED-B518-3F9A-3E9ED5205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998" y="2776539"/>
            <a:ext cx="2158603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3464" name="Picture 8" descr="lblue_sin">
            <a:extLst>
              <a:ext uri="{FF2B5EF4-FFF2-40B4-BE49-F238E27FC236}">
                <a16:creationId xmlns:a16="http://schemas.microsoft.com/office/drawing/2014/main" id="{7ED838B9-3883-F76C-9274-A0B6DCAA7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095" y="3790950"/>
            <a:ext cx="2431256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3465" name="Picture 9" descr="yellow_sin">
            <a:extLst>
              <a:ext uri="{FF2B5EF4-FFF2-40B4-BE49-F238E27FC236}">
                <a16:creationId xmlns:a16="http://schemas.microsoft.com/office/drawing/2014/main" id="{B2C2C599-A4DB-479C-A292-E2BD232616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795464"/>
            <a:ext cx="1872854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83466" name="Group 10">
            <a:extLst>
              <a:ext uri="{FF2B5EF4-FFF2-40B4-BE49-F238E27FC236}">
                <a16:creationId xmlns:a16="http://schemas.microsoft.com/office/drawing/2014/main" id="{A887AA6C-69DC-B3A3-9BFA-535503F62144}"/>
              </a:ext>
            </a:extLst>
          </p:cNvPr>
          <p:cNvGrpSpPr>
            <a:grpSpLocks/>
          </p:cNvGrpSpPr>
          <p:nvPr/>
        </p:nvGrpSpPr>
        <p:grpSpPr bwMode="auto">
          <a:xfrm>
            <a:off x="3486150" y="1885951"/>
            <a:ext cx="1533525" cy="3500438"/>
            <a:chOff x="1968" y="864"/>
            <a:chExt cx="1288" cy="2940"/>
          </a:xfrm>
        </p:grpSpPr>
        <p:sp>
          <p:nvSpPr>
            <p:cNvPr id="67605" name="Text Box 11">
              <a:extLst>
                <a:ext uri="{FF2B5EF4-FFF2-40B4-BE49-F238E27FC236}">
                  <a16:creationId xmlns:a16="http://schemas.microsoft.com/office/drawing/2014/main" id="{5E192342-FBCF-A755-338F-BEE2870846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864"/>
              <a:ext cx="6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de-DE" sz="1350">
                  <a:solidFill>
                    <a:srgbClr val="000000"/>
                  </a:solidFill>
                </a:rPr>
                <a:t>Sin(</a:t>
              </a:r>
              <a:r>
                <a:rPr lang="en-US" altLang="de-DE" sz="1350">
                  <a:solidFill>
                    <a:srgbClr val="000000"/>
                  </a:solidFill>
                  <a:latin typeface="Symbol" pitchFamily="2" charset="2"/>
                </a:rPr>
                <a:t>w</a:t>
              </a:r>
              <a:r>
                <a:rPr lang="en-US" altLang="de-DE" sz="1350" baseline="-25000">
                  <a:solidFill>
                    <a:srgbClr val="000000"/>
                  </a:solidFill>
                </a:rPr>
                <a:t>1</a:t>
              </a:r>
              <a:r>
                <a:rPr lang="en-US" altLang="de-DE" sz="1350">
                  <a:solidFill>
                    <a:srgbClr val="000000"/>
                  </a:solidFill>
                </a:rPr>
                <a:t>)</a:t>
              </a:r>
            </a:p>
          </p:txBody>
        </p:sp>
        <p:sp>
          <p:nvSpPr>
            <p:cNvPr id="67606" name="Text Box 12">
              <a:extLst>
                <a:ext uri="{FF2B5EF4-FFF2-40B4-BE49-F238E27FC236}">
                  <a16:creationId xmlns:a16="http://schemas.microsoft.com/office/drawing/2014/main" id="{113FFDA7-664A-DDB0-71B3-616DCA2B97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1680"/>
              <a:ext cx="6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de-DE" sz="1350">
                  <a:solidFill>
                    <a:srgbClr val="000000"/>
                  </a:solidFill>
                </a:rPr>
                <a:t>Sin(</a:t>
              </a:r>
              <a:r>
                <a:rPr lang="en-US" altLang="de-DE" sz="1350">
                  <a:solidFill>
                    <a:srgbClr val="000000"/>
                  </a:solidFill>
                  <a:latin typeface="Symbol" pitchFamily="2" charset="2"/>
                </a:rPr>
                <a:t>w</a:t>
              </a:r>
              <a:r>
                <a:rPr lang="en-US" altLang="de-DE" sz="1350" baseline="-25000">
                  <a:solidFill>
                    <a:srgbClr val="000000"/>
                  </a:solidFill>
                </a:rPr>
                <a:t>2</a:t>
              </a:r>
              <a:r>
                <a:rPr lang="en-US" altLang="de-DE" sz="1350">
                  <a:solidFill>
                    <a:srgbClr val="000000"/>
                  </a:solidFill>
                </a:rPr>
                <a:t>)</a:t>
              </a:r>
            </a:p>
          </p:txBody>
        </p:sp>
        <p:sp>
          <p:nvSpPr>
            <p:cNvPr id="67607" name="Text Box 13">
              <a:extLst>
                <a:ext uri="{FF2B5EF4-FFF2-40B4-BE49-F238E27FC236}">
                  <a16:creationId xmlns:a16="http://schemas.microsoft.com/office/drawing/2014/main" id="{54E5CC4A-7C50-A105-B94B-4921223B58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" y="2496"/>
              <a:ext cx="6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de-DE" sz="1350">
                  <a:solidFill>
                    <a:srgbClr val="000000"/>
                  </a:solidFill>
                </a:rPr>
                <a:t>Sin(</a:t>
              </a:r>
              <a:r>
                <a:rPr lang="en-US" altLang="de-DE" sz="1350">
                  <a:solidFill>
                    <a:srgbClr val="000000"/>
                  </a:solidFill>
                  <a:latin typeface="Symbol" pitchFamily="2" charset="2"/>
                </a:rPr>
                <a:t>w</a:t>
              </a:r>
              <a:r>
                <a:rPr lang="en-US" altLang="de-DE" sz="1350" baseline="-25000">
                  <a:solidFill>
                    <a:srgbClr val="000000"/>
                  </a:solidFill>
                </a:rPr>
                <a:t>3</a:t>
              </a:r>
              <a:r>
                <a:rPr lang="en-US" altLang="de-DE" sz="1350">
                  <a:solidFill>
                    <a:srgbClr val="000000"/>
                  </a:solidFill>
                </a:rPr>
                <a:t>)</a:t>
              </a:r>
            </a:p>
          </p:txBody>
        </p:sp>
        <p:sp>
          <p:nvSpPr>
            <p:cNvPr id="67608" name="Text Box 14">
              <a:extLst>
                <a:ext uri="{FF2B5EF4-FFF2-40B4-BE49-F238E27FC236}">
                  <a16:creationId xmlns:a16="http://schemas.microsoft.com/office/drawing/2014/main" id="{23D3D0E6-A8CF-0099-433A-C41BEAEF7E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0" y="3552"/>
              <a:ext cx="6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de-DE" sz="1350">
                  <a:solidFill>
                    <a:srgbClr val="000000"/>
                  </a:solidFill>
                </a:rPr>
                <a:t>Sin(</a:t>
              </a:r>
              <a:r>
                <a:rPr lang="en-US" altLang="de-DE" sz="1350">
                  <a:solidFill>
                    <a:srgbClr val="000000"/>
                  </a:solidFill>
                  <a:latin typeface="Symbol" pitchFamily="2" charset="2"/>
                </a:rPr>
                <a:t>w</a:t>
              </a:r>
              <a:r>
                <a:rPr lang="en-US" altLang="de-DE" sz="1350" baseline="-25000">
                  <a:solidFill>
                    <a:srgbClr val="000000"/>
                  </a:solidFill>
                </a:rPr>
                <a:t>4</a:t>
              </a:r>
              <a:r>
                <a:rPr lang="en-US" altLang="de-DE" sz="1350">
                  <a:solidFill>
                    <a:srgbClr val="000000"/>
                  </a:solidFill>
                </a:rPr>
                <a:t>)</a:t>
              </a:r>
            </a:p>
          </p:txBody>
        </p:sp>
      </p:grpSp>
      <p:grpSp>
        <p:nvGrpSpPr>
          <p:cNvPr id="1683471" name="Group 15">
            <a:extLst>
              <a:ext uri="{FF2B5EF4-FFF2-40B4-BE49-F238E27FC236}">
                <a16:creationId xmlns:a16="http://schemas.microsoft.com/office/drawing/2014/main" id="{4733DD7D-7065-CA3C-1771-5AC98F54C2E8}"/>
              </a:ext>
            </a:extLst>
          </p:cNvPr>
          <p:cNvGrpSpPr>
            <a:grpSpLocks/>
          </p:cNvGrpSpPr>
          <p:nvPr/>
        </p:nvGrpSpPr>
        <p:grpSpPr bwMode="auto">
          <a:xfrm>
            <a:off x="4343400" y="3719512"/>
            <a:ext cx="3543300" cy="1366838"/>
            <a:chOff x="2640" y="2208"/>
            <a:chExt cx="2976" cy="1148"/>
          </a:xfrm>
        </p:grpSpPr>
        <p:pic>
          <p:nvPicPr>
            <p:cNvPr id="67600" name="Picture 16" descr="freq_sp">
              <a:extLst>
                <a:ext uri="{FF2B5EF4-FFF2-40B4-BE49-F238E27FC236}">
                  <a16:creationId xmlns:a16="http://schemas.microsoft.com/office/drawing/2014/main" id="{3C4F60EC-B4E2-0DF9-1D27-60BDC3A782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0" y="2496"/>
              <a:ext cx="2976" cy="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601" name="Text Box 17">
              <a:extLst>
                <a:ext uri="{FF2B5EF4-FFF2-40B4-BE49-F238E27FC236}">
                  <a16:creationId xmlns:a16="http://schemas.microsoft.com/office/drawing/2014/main" id="{E38866DF-526E-9C18-CEF1-E0F9758A83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0" y="2208"/>
              <a:ext cx="30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de-DE" sz="1350">
                  <a:solidFill>
                    <a:srgbClr val="000000"/>
                  </a:solidFill>
                  <a:latin typeface="Symbol" pitchFamily="2" charset="2"/>
                </a:rPr>
                <a:t>w</a:t>
              </a:r>
              <a:r>
                <a:rPr lang="en-US" altLang="de-DE" sz="1350" baseline="-2500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67602" name="Text Box 18">
              <a:extLst>
                <a:ext uri="{FF2B5EF4-FFF2-40B4-BE49-F238E27FC236}">
                  <a16:creationId xmlns:a16="http://schemas.microsoft.com/office/drawing/2014/main" id="{0B7AF736-94A2-CAEF-647A-C890B43A3B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8" y="2208"/>
              <a:ext cx="30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de-DE" sz="1350">
                  <a:solidFill>
                    <a:srgbClr val="000000"/>
                  </a:solidFill>
                  <a:latin typeface="Symbol" pitchFamily="2" charset="2"/>
                </a:rPr>
                <a:t>w</a:t>
              </a:r>
              <a:r>
                <a:rPr lang="en-US" altLang="de-DE" sz="1350" baseline="-2500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67603" name="Text Box 19">
              <a:extLst>
                <a:ext uri="{FF2B5EF4-FFF2-40B4-BE49-F238E27FC236}">
                  <a16:creationId xmlns:a16="http://schemas.microsoft.com/office/drawing/2014/main" id="{FAC5295D-7EE4-5D16-3A57-5DA16684EC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68" y="2208"/>
              <a:ext cx="30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de-DE" sz="1350">
                  <a:solidFill>
                    <a:srgbClr val="000000"/>
                  </a:solidFill>
                  <a:latin typeface="Symbol" pitchFamily="2" charset="2"/>
                </a:rPr>
                <a:t>w</a:t>
              </a:r>
              <a:r>
                <a:rPr lang="en-US" altLang="de-DE" sz="1350" baseline="-2500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67604" name="Text Box 20">
              <a:extLst>
                <a:ext uri="{FF2B5EF4-FFF2-40B4-BE49-F238E27FC236}">
                  <a16:creationId xmlns:a16="http://schemas.microsoft.com/office/drawing/2014/main" id="{B976AE62-F99E-80ED-BF54-3D8596CE5F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6" y="2208"/>
              <a:ext cx="30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de-DE" sz="1350">
                  <a:solidFill>
                    <a:srgbClr val="000000"/>
                  </a:solidFill>
                  <a:latin typeface="Symbol" pitchFamily="2" charset="2"/>
                </a:rPr>
                <a:t>w</a:t>
              </a:r>
              <a:r>
                <a:rPr lang="en-US" altLang="de-DE" sz="1350" baseline="-25000">
                  <a:solidFill>
                    <a:srgbClr val="000000"/>
                  </a:solidFill>
                </a:rPr>
                <a:t>4</a:t>
              </a:r>
            </a:p>
          </p:txBody>
        </p:sp>
      </p:grpSp>
      <p:grpSp>
        <p:nvGrpSpPr>
          <p:cNvPr id="1683477" name="Group 21">
            <a:extLst>
              <a:ext uri="{FF2B5EF4-FFF2-40B4-BE49-F238E27FC236}">
                <a16:creationId xmlns:a16="http://schemas.microsoft.com/office/drawing/2014/main" id="{85898978-8227-BEB0-0617-278C71F7292B}"/>
              </a:ext>
            </a:extLst>
          </p:cNvPr>
          <p:cNvGrpSpPr>
            <a:grpSpLocks/>
          </p:cNvGrpSpPr>
          <p:nvPr/>
        </p:nvGrpSpPr>
        <p:grpSpPr bwMode="auto">
          <a:xfrm>
            <a:off x="1257300" y="3851673"/>
            <a:ext cx="3143250" cy="377428"/>
            <a:chOff x="96" y="2515"/>
            <a:chExt cx="2640" cy="317"/>
          </a:xfrm>
        </p:grpSpPr>
        <p:sp>
          <p:nvSpPr>
            <p:cNvPr id="67598" name="Rectangle 22">
              <a:extLst>
                <a:ext uri="{FF2B5EF4-FFF2-40B4-BE49-F238E27FC236}">
                  <a16:creationId xmlns:a16="http://schemas.microsoft.com/office/drawing/2014/main" id="{8E987D1C-E4A9-03E9-ACB7-74FA8B18CD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544"/>
              <a:ext cx="2640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endParaRPr lang="de-DE" altLang="de-DE" sz="1350">
                <a:solidFill>
                  <a:srgbClr val="808080"/>
                </a:solidFill>
              </a:endParaRPr>
            </a:p>
          </p:txBody>
        </p:sp>
        <p:sp>
          <p:nvSpPr>
            <p:cNvPr id="67599" name="Text Box 23">
              <a:extLst>
                <a:ext uri="{FF2B5EF4-FFF2-40B4-BE49-F238E27FC236}">
                  <a16:creationId xmlns:a16="http://schemas.microsoft.com/office/drawing/2014/main" id="{AC715777-1D7F-9BEF-6E47-789A7E055B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1" y="2515"/>
              <a:ext cx="338" cy="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de-DE" sz="900">
                  <a:solidFill>
                    <a:srgbClr val="808080"/>
                  </a:solidFill>
                </a:rPr>
                <a:t>time</a:t>
              </a:r>
            </a:p>
          </p:txBody>
        </p:sp>
      </p:grpSp>
      <p:sp>
        <p:nvSpPr>
          <p:cNvPr id="1683480" name="Text Box 24">
            <a:extLst>
              <a:ext uri="{FF2B5EF4-FFF2-40B4-BE49-F238E27FC236}">
                <a16:creationId xmlns:a16="http://schemas.microsoft.com/office/drawing/2014/main" id="{4EA5503E-1939-E381-1A68-ECF6044A64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7042" y="3200401"/>
            <a:ext cx="2723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de-DE" sz="1800">
                <a:solidFill>
                  <a:srgbClr val="333399"/>
                </a:solidFill>
              </a:rPr>
              <a:t>Digital Fourier Transform</a:t>
            </a:r>
          </a:p>
        </p:txBody>
      </p:sp>
      <p:sp>
        <p:nvSpPr>
          <p:cNvPr id="1683481" name="Text Box 25">
            <a:extLst>
              <a:ext uri="{FF2B5EF4-FFF2-40B4-BE49-F238E27FC236}">
                <a16:creationId xmlns:a16="http://schemas.microsoft.com/office/drawing/2014/main" id="{A813ADF7-0BDC-B04E-B8C7-ABB317A7E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1004888"/>
            <a:ext cx="6858000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7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  <a:ea typeface="ＭＳ Ｐゴシック" charset="0"/>
              </a:rPr>
              <a:t>Schottky Mass Spectrometry</a:t>
            </a:r>
            <a:endParaRPr lang="de-DE" sz="27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Tahoma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L 0.00417 -0.31644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683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1583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22222E-6 L 0.00399 -0.12431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1683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622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0.00417 0.07639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683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381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3.33333E-6 0.3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683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0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83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83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83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83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83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83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83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83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3169 L -0.00416 -0.01644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683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15023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-0.12454 L -0.00434 -0.013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683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555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0.07639 L -0.00416 -0.0125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683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-444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3 L 3.33333E-6 -0.01111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683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83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83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3480" grpId="0"/>
    </p:bldLst>
  </p:timing>
</p:sld>
</file>

<file path=ppt/theme/theme1.xml><?xml version="1.0" encoding="utf-8"?>
<a:theme xmlns:a="http://schemas.openxmlformats.org/drawingml/2006/main" name="hgf-evaluation">
  <a:themeElements>
    <a:clrScheme name="hgf-evalu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hgf-evalu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hgf-evalu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gf-evalu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gf-evalu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gf-evalu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gf-evalu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gf-evalu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gf-evalu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gf-evalu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gf-evalu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gf-evalu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gf-evalu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gf-evalu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 bwMode="auto">
        <a:solidFill>
          <a:srgbClr val="92D050"/>
        </a:solidFill>
        <a:ln w="38100" cap="rnd">
          <a:solidFill>
            <a:srgbClr val="FF0000"/>
          </a:solidFill>
          <a:round/>
          <a:headEnd/>
          <a:tailEnd/>
        </a:ln>
        <a:effectLst>
          <a:softEdge rad="88900"/>
        </a:effectLst>
      </a:spPr>
      <a:bodyPr wrap="none" rtlCol="0">
        <a:spAutoFit/>
      </a:bodyPr>
      <a:lstStyle>
        <a:defPPr algn="ctr" eaLnBrk="1" hangingPunct="1">
          <a:defRPr b="1" dirty="0" err="1" smtClean="0">
            <a:solidFill>
              <a:srgbClr val="000000"/>
            </a:solidFill>
          </a:defRPr>
        </a:defPPr>
      </a:lstStyle>
      <a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1058</TotalTime>
  <Words>1033</Words>
  <Application>Microsoft Macintosh PowerPoint</Application>
  <PresentationFormat>On-screen Show (4:3)</PresentationFormat>
  <Paragraphs>190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Arial Bold</vt:lpstr>
      <vt:lpstr>Calibri</vt:lpstr>
      <vt:lpstr>Cambria Math</vt:lpstr>
      <vt:lpstr>Symbol</vt:lpstr>
      <vt:lpstr>Tahoma</vt:lpstr>
      <vt:lpstr>Times New Roman</vt:lpstr>
      <vt:lpstr>hgf-evaluation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Frequency Spectrum</vt:lpstr>
      <vt:lpstr>PowerPoint Presentation</vt:lpstr>
      <vt:lpstr>Non-Destructive Particle Detection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Yuri A Litvinov</dc:creator>
  <cp:lastModifiedBy>Yuri</cp:lastModifiedBy>
  <cp:revision>33</cp:revision>
  <dcterms:created xsi:type="dcterms:W3CDTF">2021-06-28T07:06:50Z</dcterms:created>
  <dcterms:modified xsi:type="dcterms:W3CDTF">2022-11-23T22:34:11Z</dcterms:modified>
</cp:coreProperties>
</file>