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7" r:id="rId2"/>
    <p:sldId id="307" r:id="rId3"/>
    <p:sldId id="283" r:id="rId4"/>
    <p:sldId id="308" r:id="rId5"/>
    <p:sldId id="288" r:id="rId6"/>
    <p:sldId id="301" r:id="rId7"/>
    <p:sldId id="303" r:id="rId8"/>
    <p:sldId id="291" r:id="rId9"/>
    <p:sldId id="304" r:id="rId10"/>
  </p:sldIdLst>
  <p:sldSz cx="9144000" cy="6858000" type="screen4x3"/>
  <p:notesSz cx="6799263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0"/>
    <p:restoredTop sz="94749"/>
  </p:normalViewPr>
  <p:slideViewPr>
    <p:cSldViewPr>
      <p:cViewPr varScale="1">
        <p:scale>
          <a:sx n="139" d="100"/>
          <a:sy n="139" d="100"/>
        </p:scale>
        <p:origin x="7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760" y="168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1667CB6-F58C-91E1-96C4-6301E8C1E0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032C1CE-6982-B41A-E08C-D27CADCD04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9EC8FCA-3ED4-834A-AD52-808E7EC9DE8C}" type="datetimeFigureOut">
              <a:rPr lang="fr-FR" altLang="en-FR"/>
              <a:pPr>
                <a:defRPr/>
              </a:pPr>
              <a:t>04/05/2022</a:t>
            </a:fld>
            <a:endParaRPr lang="fr-FR" altLang="en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8DDDF40-8F80-1EEC-BFED-8051AD86FE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3DC6E2-0D77-E2DB-28DA-0E17CD870E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C475065-9888-6540-8236-E7EF4647F5FA}" type="slidenum">
              <a:rPr lang="fr-FR" altLang="en-FR"/>
              <a:pPr>
                <a:defRPr/>
              </a:pPr>
              <a:t>‹#›</a:t>
            </a:fld>
            <a:endParaRPr lang="fr-FR" altLang="en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796F8AF-EDC4-EF09-A44E-6E5D13FCCC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056D075-27EF-FB82-142E-6608686C3F4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E40A42E-7CF7-D48A-F2F4-F2A6CA693BC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7110DC5-AF3C-3F53-0F7A-081A6C41DD4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40363" cy="44688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FR" noProof="0"/>
              <a:t>Cliquez pour modifier les styles du texte du masque</a:t>
            </a:r>
          </a:p>
          <a:p>
            <a:pPr lvl="1"/>
            <a:r>
              <a:rPr lang="fr-FR" altLang="en-FR" noProof="0"/>
              <a:t>Deuxième niveau</a:t>
            </a:r>
          </a:p>
          <a:p>
            <a:pPr lvl="2"/>
            <a:r>
              <a:rPr lang="fr-FR" altLang="en-FR" noProof="0"/>
              <a:t>Troisième niveau</a:t>
            </a:r>
          </a:p>
          <a:p>
            <a:pPr lvl="3"/>
            <a:r>
              <a:rPr lang="fr-FR" altLang="en-FR" noProof="0"/>
              <a:t>Quatrième niveau</a:t>
            </a:r>
          </a:p>
          <a:p>
            <a:pPr lvl="4"/>
            <a:r>
              <a:rPr lang="fr-FR" altLang="en-FR" noProof="0"/>
              <a:t>Cinquième niveau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3A5A443B-139D-4D3F-D483-D24D1FAF70F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3F4687D0-EA1B-68B3-8CC3-8A58D7610C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5E6C30D-2903-BB40-B207-E323E3EF98EF}" type="slidenum">
              <a:rPr lang="fr-FR" altLang="en-FR"/>
              <a:pPr>
                <a:defRPr/>
              </a:pPr>
              <a:t>‹#›</a:t>
            </a:fld>
            <a:endParaRPr lang="fr-FR" altLang="en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Espace réservé de l’image des diapositives 1">
            <a:extLst>
              <a:ext uri="{FF2B5EF4-FFF2-40B4-BE49-F238E27FC236}">
                <a16:creationId xmlns:a16="http://schemas.microsoft.com/office/drawing/2014/main" id="{615DA0B8-7AFC-E6E3-BBB3-B03C599C78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6" name="Espace réservé des commentaires 2">
            <a:extLst>
              <a:ext uri="{FF2B5EF4-FFF2-40B4-BE49-F238E27FC236}">
                <a16:creationId xmlns:a16="http://schemas.microsoft.com/office/drawing/2014/main" id="{D4B6478E-E786-0343-4B15-A1A4899D3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altLang="en-FR"/>
          </a:p>
        </p:txBody>
      </p:sp>
      <p:sp>
        <p:nvSpPr>
          <p:cNvPr id="6147" name="Espace réservé du numéro de diapositive 3">
            <a:extLst>
              <a:ext uri="{FF2B5EF4-FFF2-40B4-BE49-F238E27FC236}">
                <a16:creationId xmlns:a16="http://schemas.microsoft.com/office/drawing/2014/main" id="{7B977967-A819-FD95-A0EB-652BA78803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2445307-87F6-F24D-B4EB-1DE4BB556CA6}" type="slidenum">
              <a:rPr lang="fr-FR" altLang="en-FR" sz="1200" smtClean="0"/>
              <a:pPr/>
              <a:t>1</a:t>
            </a:fld>
            <a:endParaRPr lang="fr-FR" altLang="en-F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2B9FEA0-52EF-AF7F-6358-D08F1A61E60B}"/>
              </a:ext>
            </a:extLst>
          </p:cNvPr>
          <p:cNvSpPr/>
          <p:nvPr userDrawn="1"/>
        </p:nvSpPr>
        <p:spPr>
          <a:xfrm>
            <a:off x="0" y="5084763"/>
            <a:ext cx="9144000" cy="1866900"/>
          </a:xfrm>
          <a:prstGeom prst="rect">
            <a:avLst/>
          </a:prstGeom>
          <a:solidFill>
            <a:srgbClr val="D84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ea typeface="MS PGothic" charset="0"/>
              <a:cs typeface="MS PGothic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2C43D2-A337-386D-C59B-445B56CF6EDA}"/>
              </a:ext>
            </a:extLst>
          </p:cNvPr>
          <p:cNvSpPr/>
          <p:nvPr userDrawn="1"/>
        </p:nvSpPr>
        <p:spPr>
          <a:xfrm>
            <a:off x="0" y="-26988"/>
            <a:ext cx="9144000" cy="18049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ea typeface="MS PGothic" charset="0"/>
              <a:cs typeface="MS PGothic" charset="0"/>
            </a:endParaRPr>
          </a:p>
        </p:txBody>
      </p:sp>
      <p:pic>
        <p:nvPicPr>
          <p:cNvPr id="4" name="Image 13">
            <a:extLst>
              <a:ext uri="{FF2B5EF4-FFF2-40B4-BE49-F238E27FC236}">
                <a16:creationId xmlns:a16="http://schemas.microsoft.com/office/drawing/2014/main" id="{60EB3E87-10DE-850F-14E6-7C31CED972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8000"/>
            <a:ext cx="9144000" cy="33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13">
            <a:extLst>
              <a:ext uri="{FF2B5EF4-FFF2-40B4-BE49-F238E27FC236}">
                <a16:creationId xmlns:a16="http://schemas.microsoft.com/office/drawing/2014/main" id="{E9FAFD9A-8968-BDAF-67CC-202D687CAF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8000"/>
            <a:ext cx="9144000" cy="33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985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323528" y="1196752"/>
            <a:ext cx="8496944" cy="5112568"/>
          </a:xfrm>
          <a:prstGeom prst="rect">
            <a:avLst/>
          </a:prstGeom>
        </p:spPr>
        <p:txBody>
          <a:bodyPr/>
          <a:lstStyle>
            <a:lvl1pPr>
              <a:buClr>
                <a:srgbClr val="D84800"/>
              </a:buClr>
              <a:defRPr sz="2400" b="0">
                <a:solidFill>
                  <a:srgbClr val="1F497D"/>
                </a:solidFill>
                <a:latin typeface="Helvetica Neue"/>
                <a:cs typeface="Helvetica Neue"/>
              </a:defRPr>
            </a:lvl1pPr>
            <a:lvl2pPr>
              <a:buClr>
                <a:srgbClr val="D84800"/>
              </a:buClr>
              <a:defRPr sz="2000">
                <a:solidFill>
                  <a:srgbClr val="1F497D"/>
                </a:solidFill>
                <a:latin typeface="Helvetica Neue"/>
                <a:cs typeface="Helvetica Neue"/>
              </a:defRPr>
            </a:lvl2pPr>
            <a:lvl3pPr>
              <a:buClr>
                <a:srgbClr val="D84800"/>
              </a:buClr>
              <a:defRPr sz="1800">
                <a:solidFill>
                  <a:srgbClr val="1F497D"/>
                </a:solidFill>
                <a:latin typeface="Helvetica Neue"/>
                <a:cs typeface="Helvetica Neue"/>
              </a:defRPr>
            </a:lvl3pPr>
            <a:lvl4pPr>
              <a:buClr>
                <a:srgbClr val="D84800"/>
              </a:buClr>
              <a:defRPr sz="1600">
                <a:solidFill>
                  <a:srgbClr val="1F497D"/>
                </a:solidFill>
                <a:latin typeface="Helvetica Neue"/>
                <a:cs typeface="Helvetica Neue"/>
              </a:defRPr>
            </a:lvl4pPr>
            <a:lvl5pPr>
              <a:buClr>
                <a:srgbClr val="D84800"/>
              </a:buClr>
              <a:defRPr sz="1400">
                <a:solidFill>
                  <a:srgbClr val="1F497D"/>
                </a:solidFill>
                <a:latin typeface="Helvetica Neue"/>
                <a:cs typeface="Helvetica Neue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itre 10"/>
          <p:cNvSpPr>
            <a:spLocks noGrp="1"/>
          </p:cNvSpPr>
          <p:nvPr>
            <p:ph type="title"/>
          </p:nvPr>
        </p:nvSpPr>
        <p:spPr bwMode="auto">
          <a:xfrm>
            <a:off x="1835696" y="115888"/>
            <a:ext cx="7308304" cy="6381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fr-FR" alt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05744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2">
            <a:extLst>
              <a:ext uri="{FF2B5EF4-FFF2-40B4-BE49-F238E27FC236}">
                <a16:creationId xmlns:a16="http://schemas.microsoft.com/office/drawing/2014/main" id="{10337372-D8B0-1115-7E39-4C02CA366F1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888"/>
            <a:ext cx="1763713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CD32288-1AAF-A64F-A947-5A3F86755422}"/>
              </a:ext>
            </a:extLst>
          </p:cNvPr>
          <p:cNvSpPr/>
          <p:nvPr userDrawn="1"/>
        </p:nvSpPr>
        <p:spPr>
          <a:xfrm>
            <a:off x="1763713" y="115888"/>
            <a:ext cx="7380287" cy="638175"/>
          </a:xfrm>
          <a:prstGeom prst="rect">
            <a:avLst/>
          </a:prstGeom>
          <a:solidFill>
            <a:srgbClr val="D84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FFFFFF"/>
              </a:solidFill>
              <a:ea typeface="MS PGothic" charset="0"/>
              <a:cs typeface="MS PGothic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7D38FB4A-7E68-F375-1FF6-D79A0C37BAD1}"/>
              </a:ext>
            </a:extLst>
          </p:cNvPr>
          <p:cNvSpPr txBox="1">
            <a:spLocks/>
          </p:cNvSpPr>
          <p:nvPr userDrawn="1"/>
        </p:nvSpPr>
        <p:spPr>
          <a:xfrm>
            <a:off x="2978150" y="260350"/>
            <a:ext cx="4762500" cy="34607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endParaRPr lang="fr-FR">
              <a:latin typeface="Verdana" charset="0"/>
            </a:endParaRPr>
          </a:p>
        </p:txBody>
      </p:sp>
      <p:sp>
        <p:nvSpPr>
          <p:cNvPr id="1029" name="Espace réservé du titre 10">
            <a:extLst>
              <a:ext uri="{FF2B5EF4-FFF2-40B4-BE49-F238E27FC236}">
                <a16:creationId xmlns:a16="http://schemas.microsoft.com/office/drawing/2014/main" id="{399CCE29-68D9-F97F-0FCE-5B6C5FA77A2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835150" y="115888"/>
            <a:ext cx="73088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FR"/>
              <a:t>Modifiez le style du titre</a:t>
            </a:r>
          </a:p>
        </p:txBody>
      </p:sp>
      <p:sp>
        <p:nvSpPr>
          <p:cNvPr id="8" name="Espace réservé de la date 1">
            <a:extLst>
              <a:ext uri="{FF2B5EF4-FFF2-40B4-BE49-F238E27FC236}">
                <a16:creationId xmlns:a16="http://schemas.microsoft.com/office/drawing/2014/main" id="{D61719E3-86F9-5EE8-05AA-8A2498D2E611}"/>
              </a:ext>
            </a:extLst>
          </p:cNvPr>
          <p:cNvSpPr txBox="1">
            <a:spLocks/>
          </p:cNvSpPr>
          <p:nvPr userDrawn="1"/>
        </p:nvSpPr>
        <p:spPr>
          <a:xfrm>
            <a:off x="0" y="6497638"/>
            <a:ext cx="9144000" cy="360362"/>
          </a:xfrm>
          <a:prstGeom prst="rect">
            <a:avLst/>
          </a:prstGeom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fr-FR" altLang="fr-FR" sz="1200">
                <a:solidFill>
                  <a:srgbClr val="7F7F7F"/>
                </a:solidFill>
                <a:latin typeface="Helvetica Neue" panose="02000503000000020004" pitchFamily="2" charset="0"/>
              </a:rPr>
              <a:t>EAOM 2020 </a:t>
            </a:r>
            <a:r>
              <a:rPr lang="mr-IN" altLang="fr-FR" sz="1200">
                <a:solidFill>
                  <a:srgbClr val="7F7F7F"/>
                </a:solidFill>
                <a:latin typeface="Helvetica Neue" panose="02000503000000020004" pitchFamily="2" charset="0"/>
              </a:rPr>
              <a:t>–</a:t>
            </a:r>
            <a:r>
              <a:rPr lang="fr-FR" altLang="fr-FR" sz="1200">
                <a:solidFill>
                  <a:srgbClr val="7F7F7F"/>
                </a:solidFill>
                <a:latin typeface="Helvetica Neue" panose="02000503000000020004" pitchFamily="2" charset="0"/>
              </a:rPr>
              <a:t> CPPM/Calcul et Donnée</a:t>
            </a:r>
          </a:p>
        </p:txBody>
      </p:sp>
      <p:sp>
        <p:nvSpPr>
          <p:cNvPr id="13" name="Espace réservé de la date 1">
            <a:extLst>
              <a:ext uri="{FF2B5EF4-FFF2-40B4-BE49-F238E27FC236}">
                <a16:creationId xmlns:a16="http://schemas.microsoft.com/office/drawing/2014/main" id="{CE09657C-403E-BA35-B148-D0B3E0348773}"/>
              </a:ext>
            </a:extLst>
          </p:cNvPr>
          <p:cNvSpPr txBox="1">
            <a:spLocks/>
          </p:cNvSpPr>
          <p:nvPr userDrawn="1"/>
        </p:nvSpPr>
        <p:spPr>
          <a:xfrm>
            <a:off x="0" y="6497638"/>
            <a:ext cx="1187450" cy="3603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MS PGothic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MS PGothic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MS PGothic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MS PGothic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MS P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MS P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MS P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MS P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MS PGothic" charset="-128"/>
                <a:cs typeface="+mn-cs"/>
              </a:defRPr>
            </a:lvl9pPr>
          </a:lstStyle>
          <a:p>
            <a:pPr>
              <a:defRPr/>
            </a:pPr>
            <a:r>
              <a:rPr lang="fr-FR" altLang="fr-FR" dirty="0"/>
              <a:t>31/05/2019</a:t>
            </a:r>
          </a:p>
        </p:txBody>
      </p:sp>
      <p:sp>
        <p:nvSpPr>
          <p:cNvPr id="10" name="Espace réservé de la date 1">
            <a:extLst>
              <a:ext uri="{FF2B5EF4-FFF2-40B4-BE49-F238E27FC236}">
                <a16:creationId xmlns:a16="http://schemas.microsoft.com/office/drawing/2014/main" id="{E1516D85-3E91-5B75-715C-8F70D3CAEAFE}"/>
              </a:ext>
            </a:extLst>
          </p:cNvPr>
          <p:cNvSpPr txBox="1">
            <a:spLocks/>
          </p:cNvSpPr>
          <p:nvPr userDrawn="1"/>
        </p:nvSpPr>
        <p:spPr>
          <a:xfrm>
            <a:off x="7947025" y="6497638"/>
            <a:ext cx="1187450" cy="360362"/>
          </a:xfrm>
          <a:prstGeom prst="rect">
            <a:avLst/>
          </a:prstGeom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fld id="{A3128045-D8A6-674D-B824-31270BD0F0AB}" type="slidenum">
              <a:rPr lang="fr-FR" altLang="en-FR" sz="1200" smtClean="0">
                <a:solidFill>
                  <a:srgbClr val="7F7F7F"/>
                </a:solidFill>
                <a:latin typeface="Helvetica Neue" panose="02000503000000020004" pitchFamily="2" charset="0"/>
              </a:rPr>
              <a:pPr algn="r">
                <a:defRPr/>
              </a:pPr>
              <a:t>‹#›</a:t>
            </a:fld>
            <a:endParaRPr lang="fr-FR" altLang="en-FR" sz="1200">
              <a:solidFill>
                <a:srgbClr val="7F7F7F"/>
              </a:solidFill>
              <a:latin typeface="Helvetica Neue" panose="02000503000000020004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50" r:id="rId1"/>
    <p:sldLayoutId id="2147484849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 Neue" charset="0"/>
          <a:ea typeface="MS PGothic" panose="020B0600070205080204" pitchFamily="34" charset="-128"/>
          <a:cs typeface="Helvetica Neue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 Neue" pitchFamily="1" charset="0"/>
          <a:ea typeface="MS PGothic" panose="020B0600070205080204" pitchFamily="34" charset="-128"/>
          <a:cs typeface="Helvetica Neue" pitchFamily="1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 Neue" pitchFamily="1" charset="0"/>
          <a:ea typeface="MS PGothic" panose="020B0600070205080204" pitchFamily="34" charset="-128"/>
          <a:cs typeface="Helvetica Neue" pitchFamily="1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 Neue" pitchFamily="1" charset="0"/>
          <a:ea typeface="MS PGothic" panose="020B0600070205080204" pitchFamily="34" charset="-128"/>
          <a:cs typeface="Helvetica Neue" pitchFamily="1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Helvetica Neue" pitchFamily="1" charset="0"/>
          <a:ea typeface="MS PGothic" panose="020B0600070205080204" pitchFamily="34" charset="-128"/>
          <a:cs typeface="Helvetica Neue" pitchFamily="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Font typeface="Courier New" panose="02070309020205020404" pitchFamily="49" charset="0"/>
        <a:buChar char="o"/>
        <a:defRPr sz="2000" b="1">
          <a:solidFill>
            <a:srgbClr val="000066"/>
          </a:solidFill>
          <a:latin typeface="Arial Narrow" panose="020B0606020202030204" pitchFamily="34" charset="0"/>
          <a:ea typeface="MS PGothic" pitchFamily="34" charset="-128"/>
          <a:cs typeface="Arial Narrow" panose="020B0606020202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Font typeface="Arial" panose="020B0604020202020204" pitchFamily="34" charset="0"/>
        <a:buChar char="•"/>
        <a:defRPr>
          <a:solidFill>
            <a:srgbClr val="000066"/>
          </a:solidFill>
          <a:latin typeface="Arial Narrow" panose="020B0606020202030204" pitchFamily="34" charset="0"/>
          <a:ea typeface="MS PGothic" pitchFamily="34" charset="-128"/>
          <a:cs typeface="Arial Narrow" panose="020B0606020202030204" pitchFamily="34" charset="0"/>
        </a:defRPr>
      </a:lvl2pPr>
      <a:lvl3pPr marL="12001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Font typeface="Arial" panose="020B0604020202020204" pitchFamily="34" charset="0"/>
        <a:buChar char="•"/>
        <a:defRPr sz="1600">
          <a:solidFill>
            <a:srgbClr val="000066"/>
          </a:solidFill>
          <a:latin typeface="Arial Narrow" panose="020B0606020202030204" pitchFamily="34" charset="0"/>
          <a:ea typeface="MS PGothic" pitchFamily="34" charset="-128"/>
          <a:cs typeface="Arial Narrow" panose="020B0606020202030204" pitchFamily="34" charset="0"/>
        </a:defRPr>
      </a:lvl3pPr>
      <a:lvl4pPr marL="16573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Font typeface="Arial" panose="020B0604020202020204" pitchFamily="34" charset="0"/>
        <a:buChar char="•"/>
        <a:defRPr sz="1400">
          <a:solidFill>
            <a:srgbClr val="000066"/>
          </a:solidFill>
          <a:latin typeface="Arial Narrow" panose="020B0606020202030204" pitchFamily="34" charset="0"/>
          <a:ea typeface="MS PGothic" pitchFamily="34" charset="-128"/>
          <a:cs typeface="Arial Narrow" panose="020B0606020202030204" pitchFamily="34" charset="0"/>
        </a:defRPr>
      </a:lvl4pPr>
      <a:lvl5pPr marL="2000250" indent="-1714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Font typeface="Arial" panose="020B0604020202020204" pitchFamily="34" charset="0"/>
        <a:buChar char="•"/>
        <a:defRPr sz="1000">
          <a:solidFill>
            <a:srgbClr val="000066"/>
          </a:solidFill>
          <a:latin typeface="Arial Narrow" panose="020B0606020202030204" pitchFamily="34" charset="0"/>
          <a:ea typeface="MS PGothic" pitchFamily="34" charset="-128"/>
          <a:cs typeface="Arial Narrow" panose="020B0606020202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rgbClr val="000066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ZoneTexte 1">
            <a:extLst>
              <a:ext uri="{FF2B5EF4-FFF2-40B4-BE49-F238E27FC236}">
                <a16:creationId xmlns:a16="http://schemas.microsoft.com/office/drawing/2014/main" id="{3E332DA7-E481-9331-286B-77F92C1AC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" y="528796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fr-FR" altLang="en-FR" sz="2800">
                <a:solidFill>
                  <a:schemeClr val="bg1"/>
                </a:solidFill>
                <a:latin typeface="Helvetica Neue" panose="02000503000000020004" pitchFamily="2" charset="0"/>
              </a:rPr>
              <a:t>EAOM 2023: </a:t>
            </a:r>
            <a:r>
              <a:rPr lang="fr-FR" altLang="en-FR" sz="2800" dirty="0">
                <a:solidFill>
                  <a:schemeClr val="bg1"/>
                </a:solidFill>
                <a:latin typeface="Helvetica Neue" panose="02000503000000020004" pitchFamily="2" charset="0"/>
              </a:rPr>
              <a:t>Plateforme Calcul et Données</a:t>
            </a:r>
          </a:p>
        </p:txBody>
      </p:sp>
      <p:sp>
        <p:nvSpPr>
          <p:cNvPr id="5122" name="ZoneTexte 4">
            <a:extLst>
              <a:ext uri="{FF2B5EF4-FFF2-40B4-BE49-F238E27FC236}">
                <a16:creationId xmlns:a16="http://schemas.microsoft.com/office/drawing/2014/main" id="{9C3FD501-1B80-8BA2-D6BA-22B1CBDD6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" y="58166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fr-FR" altLang="en-FR" sz="2800">
                <a:solidFill>
                  <a:schemeClr val="bg1"/>
                </a:solidFill>
                <a:latin typeface="Helvetica Neue" panose="02000503000000020004" pitchFamily="2" charset="0"/>
              </a:rPr>
              <a:t>CPPM</a:t>
            </a:r>
          </a:p>
        </p:txBody>
      </p:sp>
      <p:sp>
        <p:nvSpPr>
          <p:cNvPr id="5" name="Espace réservé du texte 1">
            <a:extLst>
              <a:ext uri="{FF2B5EF4-FFF2-40B4-BE49-F238E27FC236}">
                <a16:creationId xmlns:a16="http://schemas.microsoft.com/office/drawing/2014/main" id="{99AAF6E4-ADFF-B9D1-5C42-C00E9A24F380}"/>
              </a:ext>
            </a:extLst>
          </p:cNvPr>
          <p:cNvSpPr txBox="1">
            <a:spLocks/>
          </p:cNvSpPr>
          <p:nvPr/>
        </p:nvSpPr>
        <p:spPr bwMode="auto">
          <a:xfrm>
            <a:off x="5003800" y="236538"/>
            <a:ext cx="1152525" cy="1079500"/>
          </a:xfrm>
          <a:prstGeom prst="rect">
            <a:avLst/>
          </a:prstGeom>
          <a:noFill/>
        </p:spPr>
        <p:txBody>
          <a:bodyPr anchor="ctr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Courier New" charset="0"/>
              <a:buNone/>
              <a:defRPr sz="3200" b="1">
                <a:solidFill>
                  <a:schemeClr val="tx2"/>
                </a:solidFill>
                <a:latin typeface="Helvetica Neue"/>
                <a:ea typeface="MS PGothic" pitchFamily="34" charset="-128"/>
                <a:cs typeface="Arial Narrow" panose="020B0606020202030204" pitchFamily="34" charset="0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None/>
              <a:defRPr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None/>
              <a:defRPr sz="1600"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3pPr>
            <a:lvl4pPr marL="1657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•"/>
              <a:defRPr sz="1400"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4pPr>
            <a:lvl5pPr marL="2000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•"/>
              <a:defRPr sz="1000"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sz="1200" b="0" dirty="0">
                <a:solidFill>
                  <a:schemeClr val="bg1">
                    <a:lumMod val="65000"/>
                  </a:schemeClr>
                </a:solidFill>
                <a:ea typeface="MS PGothic" charset="0"/>
                <a:cs typeface="Helvetica Neue"/>
              </a:rPr>
              <a:t>Logo Tutelle</a:t>
            </a:r>
            <a:r>
              <a:rPr lang="fr-FR" sz="1200" dirty="0">
                <a:solidFill>
                  <a:schemeClr val="bg1">
                    <a:lumMod val="65000"/>
                  </a:schemeClr>
                </a:solidFill>
                <a:ea typeface="MS PGothic" charset="0"/>
                <a:cs typeface="Helvetica Neue"/>
              </a:rPr>
              <a:t> </a:t>
            </a:r>
          </a:p>
        </p:txBody>
      </p:sp>
      <p:sp>
        <p:nvSpPr>
          <p:cNvPr id="6" name="Espace réservé du texte 1">
            <a:extLst>
              <a:ext uri="{FF2B5EF4-FFF2-40B4-BE49-F238E27FC236}">
                <a16:creationId xmlns:a16="http://schemas.microsoft.com/office/drawing/2014/main" id="{DFEC3FB2-BEBD-D579-0545-FEEC986FCC48}"/>
              </a:ext>
            </a:extLst>
          </p:cNvPr>
          <p:cNvSpPr txBox="1">
            <a:spLocks/>
          </p:cNvSpPr>
          <p:nvPr/>
        </p:nvSpPr>
        <p:spPr bwMode="auto">
          <a:xfrm>
            <a:off x="415925" y="228600"/>
            <a:ext cx="1152525" cy="1079500"/>
          </a:xfrm>
          <a:prstGeom prst="rect">
            <a:avLst/>
          </a:prstGeom>
          <a:noFill/>
        </p:spPr>
        <p:txBody>
          <a:bodyPr anchor="ctr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Courier New" charset="0"/>
              <a:buNone/>
              <a:defRPr sz="3200" b="1">
                <a:solidFill>
                  <a:schemeClr val="tx2"/>
                </a:solidFill>
                <a:latin typeface="Helvetica Neue"/>
                <a:ea typeface="MS PGothic" pitchFamily="34" charset="-128"/>
                <a:cs typeface="Arial Narrow" panose="020B0606020202030204" pitchFamily="34" charset="0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None/>
              <a:defRPr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None/>
              <a:defRPr sz="1600"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3pPr>
            <a:lvl4pPr marL="1657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•"/>
              <a:defRPr sz="1400"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4pPr>
            <a:lvl5pPr marL="2000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•"/>
              <a:defRPr sz="1000"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sz="1200" b="0" dirty="0">
                <a:solidFill>
                  <a:schemeClr val="bg1">
                    <a:lumMod val="65000"/>
                  </a:schemeClr>
                </a:solidFill>
                <a:ea typeface="MS PGothic" charset="0"/>
                <a:cs typeface="Helvetica Neue"/>
              </a:rPr>
              <a:t>Logo </a:t>
            </a:r>
            <a:r>
              <a:rPr lang="en-US" sz="1200" b="0" dirty="0" err="1">
                <a:solidFill>
                  <a:schemeClr val="bg1">
                    <a:lumMod val="65000"/>
                  </a:schemeClr>
                </a:solidFill>
                <a:ea typeface="MS PGothic" charset="0"/>
                <a:cs typeface="Helvetica Neue"/>
              </a:rPr>
              <a:t>Labo</a:t>
            </a:r>
            <a:r>
              <a:rPr lang="fr-FR" sz="1200" dirty="0">
                <a:solidFill>
                  <a:schemeClr val="bg1">
                    <a:lumMod val="65000"/>
                  </a:schemeClr>
                </a:solidFill>
                <a:ea typeface="MS PGothic" charset="0"/>
                <a:cs typeface="Helvetica Neue"/>
              </a:rPr>
              <a:t> </a:t>
            </a:r>
          </a:p>
        </p:txBody>
      </p:sp>
      <p:sp>
        <p:nvSpPr>
          <p:cNvPr id="7" name="Espace réservé du texte 1">
            <a:extLst>
              <a:ext uri="{FF2B5EF4-FFF2-40B4-BE49-F238E27FC236}">
                <a16:creationId xmlns:a16="http://schemas.microsoft.com/office/drawing/2014/main" id="{D5943E59-836E-775E-7F72-94BCCB0D944E}"/>
              </a:ext>
            </a:extLst>
          </p:cNvPr>
          <p:cNvSpPr txBox="1">
            <a:spLocks/>
          </p:cNvSpPr>
          <p:nvPr/>
        </p:nvSpPr>
        <p:spPr bwMode="auto">
          <a:xfrm>
            <a:off x="7334250" y="228600"/>
            <a:ext cx="1152525" cy="1079500"/>
          </a:xfrm>
          <a:prstGeom prst="rect">
            <a:avLst/>
          </a:prstGeom>
          <a:noFill/>
        </p:spPr>
        <p:txBody>
          <a:bodyPr anchor="ctr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Courier New" charset="0"/>
              <a:buNone/>
              <a:defRPr sz="3200" b="1">
                <a:solidFill>
                  <a:schemeClr val="tx2"/>
                </a:solidFill>
                <a:latin typeface="Helvetica Neue"/>
                <a:ea typeface="MS PGothic" pitchFamily="34" charset="-128"/>
                <a:cs typeface="Arial Narrow" panose="020B0606020202030204" pitchFamily="34" charset="0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None/>
              <a:defRPr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None/>
              <a:defRPr sz="1600"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3pPr>
            <a:lvl4pPr marL="1657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•"/>
              <a:defRPr sz="1400"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4pPr>
            <a:lvl5pPr marL="2000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•"/>
              <a:defRPr sz="1000">
                <a:solidFill>
                  <a:srgbClr val="000066"/>
                </a:solidFill>
                <a:latin typeface="Arial Narrow" panose="020B0606020202030204" pitchFamily="34" charset="0"/>
                <a:ea typeface="MS PGothic" pitchFamily="34" charset="-128"/>
                <a:cs typeface="Arial Narrow" panose="020B0606020202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sz="1200" b="0" dirty="0">
                <a:solidFill>
                  <a:schemeClr val="bg1">
                    <a:lumMod val="65000"/>
                  </a:schemeClr>
                </a:solidFill>
                <a:ea typeface="MS PGothic" charset="0"/>
                <a:cs typeface="Helvetica Neue"/>
              </a:rPr>
              <a:t>Logo Tutelle</a:t>
            </a:r>
          </a:p>
        </p:txBody>
      </p:sp>
      <p:pic>
        <p:nvPicPr>
          <p:cNvPr id="5126" name="Image 12">
            <a:extLst>
              <a:ext uri="{FF2B5EF4-FFF2-40B4-BE49-F238E27FC236}">
                <a16:creationId xmlns:a16="http://schemas.microsoft.com/office/drawing/2014/main" id="{F53F3B64-8921-778B-7D70-27C7C8A410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75" y="236538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ZoneTexte 4">
            <a:extLst>
              <a:ext uri="{FF2B5EF4-FFF2-40B4-BE49-F238E27FC236}">
                <a16:creationId xmlns:a16="http://schemas.microsoft.com/office/drawing/2014/main" id="{50F0B40D-B798-F324-33CF-2567D9D58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338888"/>
            <a:ext cx="2808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fr-FR" altLang="en-FR" sz="1800" i="1">
                <a:solidFill>
                  <a:schemeClr val="bg1"/>
                </a:solidFill>
                <a:latin typeface="Helvetica Neue" panose="02000503000000020004" pitchFamily="2" charset="0"/>
              </a:rPr>
              <a:t>7/05/2021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29F247-201A-08BD-C445-873DD7FFF9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Plateforme Calcul et Données</a:t>
            </a:r>
          </a:p>
          <a:p>
            <a:pPr lvl="1"/>
            <a:r>
              <a:rPr lang="fr-FR" dirty="0"/>
              <a:t>A partir de la fin 2022 </a:t>
            </a:r>
            <a:endParaRPr lang="ru-RU" dirty="0"/>
          </a:p>
          <a:p>
            <a:r>
              <a:rPr lang="en-US" dirty="0"/>
              <a:t>Ch. </a:t>
            </a:r>
            <a:r>
              <a:rPr lang="en-US" dirty="0" err="1"/>
              <a:t>Meessen</a:t>
            </a:r>
            <a:r>
              <a:rPr lang="en-US" dirty="0"/>
              <a:t> a </a:t>
            </a:r>
            <a:r>
              <a:rPr lang="en-US" dirty="0" err="1"/>
              <a:t>quitt</a:t>
            </a:r>
            <a:r>
              <a:rPr lang="ru-RU" dirty="0" err="1"/>
              <a:t>é</a:t>
            </a:r>
            <a:r>
              <a:rPr lang="en-US" dirty="0"/>
              <a:t> la </a:t>
            </a:r>
            <a:r>
              <a:rPr lang="en-US" dirty="0" err="1"/>
              <a:t>plateforme</a:t>
            </a:r>
            <a:r>
              <a:rPr lang="en-US" dirty="0"/>
              <a:t> pour </a:t>
            </a:r>
            <a:r>
              <a:rPr lang="en-US" dirty="0" err="1"/>
              <a:t>l’instant</a:t>
            </a:r>
            <a:endParaRPr lang="en-US" dirty="0"/>
          </a:p>
          <a:p>
            <a:pPr lvl="1"/>
            <a:r>
              <a:rPr lang="en-US" dirty="0"/>
              <a:t>Pour </a:t>
            </a:r>
            <a:r>
              <a:rPr lang="en-US" dirty="0" err="1"/>
              <a:t>l’équipe</a:t>
            </a:r>
            <a:r>
              <a:rPr lang="en-US" dirty="0"/>
              <a:t> Matière Noir</a:t>
            </a:r>
          </a:p>
          <a:p>
            <a:r>
              <a:rPr lang="en-US" dirty="0"/>
              <a:t>Retour RAP</a:t>
            </a:r>
          </a:p>
          <a:p>
            <a:pPr lvl="1"/>
            <a:r>
              <a:rPr lang="en-US" dirty="0"/>
              <a:t>Gestion de </a:t>
            </a:r>
            <a:r>
              <a:rPr lang="en-US" dirty="0" err="1"/>
              <a:t>plusieurs</a:t>
            </a:r>
            <a:r>
              <a:rPr lang="en-US" dirty="0"/>
              <a:t> </a:t>
            </a:r>
            <a:r>
              <a:rPr lang="en-US" dirty="0" err="1"/>
              <a:t>projets</a:t>
            </a:r>
            <a:endParaRPr lang="en-US" dirty="0"/>
          </a:p>
          <a:p>
            <a:pPr lvl="1"/>
            <a:r>
              <a:rPr lang="en-US" dirty="0" err="1"/>
              <a:t>Suivi</a:t>
            </a:r>
            <a:r>
              <a:rPr lang="en-US" dirty="0"/>
              <a:t> de performance et de progress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fortement</a:t>
            </a:r>
            <a:r>
              <a:rPr lang="en-US" dirty="0"/>
              <a:t> </a:t>
            </a:r>
            <a:r>
              <a:rPr lang="en-US" dirty="0" err="1"/>
              <a:t>recommendé</a:t>
            </a:r>
            <a:endParaRPr lang="en-US" dirty="0"/>
          </a:p>
          <a:p>
            <a:pPr lvl="2"/>
            <a:r>
              <a:rPr lang="en-US" dirty="0"/>
              <a:t>Le </a:t>
            </a:r>
            <a:r>
              <a:rPr lang="en-US" dirty="0" err="1"/>
              <a:t>developpement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cours</a:t>
            </a:r>
            <a:endParaRPr lang="ru-RU" dirty="0"/>
          </a:p>
          <a:p>
            <a:pPr marL="0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B6C664-8FB7-CFBB-87AB-908F9E57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3CD9FA0-1E86-1429-37DE-0CC7A9730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736" y="4358208"/>
            <a:ext cx="3251853" cy="195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3A319AEC-506A-5D8C-2FBF-86530B054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473116"/>
            <a:ext cx="3528392" cy="176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42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4">
            <a:extLst>
              <a:ext uri="{FF2B5EF4-FFF2-40B4-BE49-F238E27FC236}">
                <a16:creationId xmlns:a16="http://schemas.microsoft.com/office/drawing/2014/main" id="{B43859FE-CAAD-BBCA-E17B-6FA954D8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115888"/>
            <a:ext cx="7308850" cy="638175"/>
          </a:xfrm>
        </p:spPr>
        <p:txBody>
          <a:bodyPr/>
          <a:lstStyle/>
          <a:p>
            <a:r>
              <a:rPr lang="fr-FR" altLang="en-FR">
                <a:latin typeface="Helvetica Neue" panose="02000503000000020004" pitchFamily="2" charset="0"/>
                <a:cs typeface="Helvetica Neue" panose="02000503000000020004" pitchFamily="2" charset="0"/>
              </a:rPr>
              <a:t>Faits marquants Calcul et Données: DIRAC</a:t>
            </a:r>
          </a:p>
        </p:txBody>
      </p:sp>
      <p:sp>
        <p:nvSpPr>
          <p:cNvPr id="7170" name="Espace réservé du texte 2">
            <a:extLst>
              <a:ext uri="{FF2B5EF4-FFF2-40B4-BE49-F238E27FC236}">
                <a16:creationId xmlns:a16="http://schemas.microsoft.com/office/drawing/2014/main" id="{58C234AD-C533-0AD1-0956-26DC90677C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899592" y="1700808"/>
            <a:ext cx="7848600" cy="424847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fr-FR" altLang="en-FR" sz="2000" dirty="0">
                <a:latin typeface="Helvetica Neue" panose="02000503000000020004" pitchFamily="2" charset="0"/>
              </a:rPr>
              <a:t>DIRAC </a:t>
            </a:r>
          </a:p>
          <a:p>
            <a:pPr lvl="1">
              <a:defRPr/>
            </a:pPr>
            <a:r>
              <a:rPr lang="fr-FR" altLang="en-FR" sz="1600" dirty="0" err="1">
                <a:latin typeface="Helvetica Neue" panose="02000503000000020004" pitchFamily="2" charset="0"/>
              </a:rPr>
              <a:t>Developments</a:t>
            </a:r>
            <a:r>
              <a:rPr lang="fr-FR" altLang="en-FR" sz="1600" dirty="0">
                <a:latin typeface="Helvetica Neue" panose="02000503000000020004" pitchFamily="2" charset="0"/>
              </a:rPr>
              <a:t> (</a:t>
            </a:r>
            <a:r>
              <a:rPr lang="fr-FR" altLang="en-FR" sz="1600" dirty="0" err="1">
                <a:latin typeface="Helvetica Neue" panose="02000503000000020004" pitchFamily="2" charset="0"/>
              </a:rPr>
              <a:t>A.Lytovchenko</a:t>
            </a:r>
            <a:r>
              <a:rPr lang="fr-FR" altLang="en-FR" sz="1600" dirty="0">
                <a:latin typeface="Helvetica Neue" panose="02000503000000020004" pitchFamily="2" charset="0"/>
              </a:rPr>
              <a:t>)</a:t>
            </a:r>
          </a:p>
          <a:p>
            <a:pPr lvl="2">
              <a:defRPr/>
            </a:pPr>
            <a:r>
              <a:rPr lang="fr-FR" altLang="en-FR" sz="1300" dirty="0">
                <a:latin typeface="Helvetica Neue" panose="02000503000000020004" pitchFamily="2" charset="0"/>
              </a:rPr>
              <a:t>AAI</a:t>
            </a:r>
          </a:p>
          <a:p>
            <a:pPr lvl="2">
              <a:defRPr/>
            </a:pPr>
            <a:r>
              <a:rPr lang="fr-FR" altLang="en-FR" sz="1300" dirty="0">
                <a:latin typeface="Helvetica Neue" panose="02000503000000020004" pitchFamily="2" charset="0"/>
              </a:rPr>
              <a:t>Nouveau Web </a:t>
            </a:r>
            <a:r>
              <a:rPr lang="fr-FR" altLang="en-FR" sz="1300" dirty="0" err="1">
                <a:latin typeface="Helvetica Neue" panose="02000503000000020004" pitchFamily="2" charset="0"/>
              </a:rPr>
              <a:t>framework</a:t>
            </a:r>
            <a:r>
              <a:rPr lang="fr-FR" altLang="en-FR" sz="1300" dirty="0">
                <a:latin typeface="Helvetica Neue" panose="02000503000000020004" pitchFamily="2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fr-FR" altLang="en-FR" sz="1600" dirty="0">
                <a:latin typeface="Helvetica Neue" panose="02000503000000020004" pitchFamily="2" charset="0"/>
              </a:rPr>
              <a:t>DIRAC services (</a:t>
            </a:r>
            <a:r>
              <a:rPr lang="fr-FR" altLang="en-FR" sz="1600" dirty="0" err="1">
                <a:latin typeface="Helvetica Neue" panose="02000503000000020004" pitchFamily="2" charset="0"/>
              </a:rPr>
              <a:t>A.Lytovchenko</a:t>
            </a:r>
            <a:r>
              <a:rPr lang="fr-FR" altLang="en-FR" sz="1600" dirty="0">
                <a:latin typeface="Helvetica Neue" panose="02000503000000020004" pitchFamily="2" charset="0"/>
              </a:rPr>
              <a:t>, </a:t>
            </a:r>
            <a:r>
              <a:rPr lang="fr-FR" altLang="en-FR" sz="1600" dirty="0" err="1">
                <a:latin typeface="Helvetica Neue" panose="02000503000000020004" pitchFamily="2" charset="0"/>
              </a:rPr>
              <a:t>A.Tsaregorodtsev</a:t>
            </a:r>
            <a:r>
              <a:rPr lang="fr-FR" altLang="en-FR" sz="1600" dirty="0">
                <a:latin typeface="Helvetica Neue" panose="02000503000000020004" pitchFamily="2" charset="0"/>
              </a:rPr>
              <a:t>)</a:t>
            </a:r>
          </a:p>
          <a:p>
            <a:pPr lvl="2">
              <a:lnSpc>
                <a:spcPct val="80000"/>
              </a:lnSpc>
              <a:defRPr/>
            </a:pPr>
            <a:r>
              <a:rPr lang="fr-FR" altLang="en-FR" sz="1400" dirty="0">
                <a:latin typeface="Helvetica Neue" panose="02000503000000020004" pitchFamily="2" charset="0"/>
              </a:rPr>
              <a:t>EGI </a:t>
            </a:r>
            <a:r>
              <a:rPr lang="fr-FR" altLang="en-FR" sz="1400" dirty="0" err="1">
                <a:latin typeface="Helvetica Neue" panose="02000503000000020004" pitchFamily="2" charset="0"/>
              </a:rPr>
              <a:t>Workload</a:t>
            </a:r>
            <a:r>
              <a:rPr lang="fr-FR" altLang="en-FR" sz="1400" dirty="0">
                <a:latin typeface="Helvetica Neue" panose="02000503000000020004" pitchFamily="2" charset="0"/>
              </a:rPr>
              <a:t> Manager – fonctionnement stable</a:t>
            </a:r>
          </a:p>
          <a:p>
            <a:pPr lvl="3">
              <a:lnSpc>
                <a:spcPct val="80000"/>
              </a:lnSpc>
              <a:defRPr/>
            </a:pPr>
            <a:r>
              <a:rPr lang="fr-FR" altLang="en-FR" sz="1200" dirty="0">
                <a:latin typeface="Helvetica Neue" panose="02000503000000020004" pitchFamily="2" charset="0"/>
              </a:rPr>
              <a:t>&gt;12M jobs en 2021, ~20 </a:t>
            </a:r>
            <a:r>
              <a:rPr lang="fr-FR" altLang="en-FR" sz="1200" dirty="0" err="1">
                <a:latin typeface="Helvetica Neue" panose="02000503000000020004" pitchFamily="2" charset="0"/>
              </a:rPr>
              <a:t>VOs</a:t>
            </a:r>
            <a:r>
              <a:rPr lang="fr-FR" altLang="en-FR" sz="1200" dirty="0">
                <a:latin typeface="Helvetica Neue" panose="02000503000000020004" pitchFamily="2" charset="0"/>
              </a:rPr>
              <a:t>, ~400 utilisateurs</a:t>
            </a:r>
          </a:p>
          <a:p>
            <a:pPr lvl="1">
              <a:lnSpc>
                <a:spcPct val="80000"/>
              </a:lnSpc>
              <a:defRPr/>
            </a:pPr>
            <a:r>
              <a:rPr lang="fr-FR" altLang="en-FR" sz="1600" dirty="0">
                <a:latin typeface="Helvetica Neue" panose="02000503000000020004" pitchFamily="2" charset="0"/>
              </a:rPr>
              <a:t>Coordination (</a:t>
            </a:r>
            <a:r>
              <a:rPr lang="fr-FR" altLang="en-FR" sz="1600" dirty="0" err="1">
                <a:latin typeface="Helvetica Neue" panose="02000503000000020004" pitchFamily="2" charset="0"/>
              </a:rPr>
              <a:t>A.Tsaregorodtsev</a:t>
            </a:r>
            <a:r>
              <a:rPr lang="fr-FR" altLang="en-FR" sz="1600" dirty="0">
                <a:latin typeface="Helvetica Neue" panose="02000503000000020004" pitchFamily="2" charset="0"/>
              </a:rPr>
              <a:t>)</a:t>
            </a:r>
          </a:p>
          <a:p>
            <a:pPr lvl="2">
              <a:lnSpc>
                <a:spcPct val="80000"/>
              </a:lnSpc>
              <a:defRPr/>
            </a:pPr>
            <a:r>
              <a:rPr lang="fr-FR" altLang="en-FR" sz="1400" dirty="0">
                <a:latin typeface="Helvetica Neue" panose="02000503000000020004" pitchFamily="2" charset="0"/>
              </a:rPr>
              <a:t>Coordination de Master Project DIRAC@IN2P3</a:t>
            </a:r>
          </a:p>
          <a:p>
            <a:pPr lvl="2">
              <a:lnSpc>
                <a:spcPct val="80000"/>
              </a:lnSpc>
              <a:defRPr/>
            </a:pPr>
            <a:r>
              <a:rPr lang="fr-FR" altLang="en-FR" sz="1400" dirty="0">
                <a:latin typeface="Helvetica Neue" panose="02000503000000020004" pitchFamily="2" charset="0"/>
              </a:rPr>
              <a:t>DIRAC </a:t>
            </a:r>
            <a:r>
              <a:rPr lang="fr-FR" altLang="en-FR" sz="1400" dirty="0" err="1">
                <a:latin typeface="Helvetica Neue" panose="02000503000000020004" pitchFamily="2" charset="0"/>
              </a:rPr>
              <a:t>Users</a:t>
            </a:r>
            <a:r>
              <a:rPr lang="fr-FR" altLang="en-FR" sz="1400" dirty="0">
                <a:latin typeface="Helvetica Neue" panose="02000503000000020004" pitchFamily="2" charset="0"/>
              </a:rPr>
              <a:t>’ Workshop 9-10 mai </a:t>
            </a:r>
          </a:p>
          <a:p>
            <a:pPr lvl="2">
              <a:lnSpc>
                <a:spcPct val="80000"/>
              </a:lnSpc>
              <a:defRPr/>
            </a:pPr>
            <a:r>
              <a:rPr lang="fr-FR" altLang="en-FR" sz="1400" dirty="0">
                <a:latin typeface="Helvetica Neue" panose="02000503000000020004" pitchFamily="2" charset="0"/>
              </a:rPr>
              <a:t>DIRAC Consortium: extension au 2027</a:t>
            </a:r>
          </a:p>
          <a:p>
            <a:pPr lvl="1">
              <a:lnSpc>
                <a:spcPct val="80000"/>
              </a:lnSpc>
              <a:defRPr/>
            </a:pPr>
            <a:r>
              <a:rPr lang="fr-FR" altLang="en-FR" sz="1600" dirty="0">
                <a:latin typeface="Helvetica Neue" panose="02000503000000020004" pitchFamily="2" charset="0"/>
              </a:rPr>
              <a:t>Collaboration (</a:t>
            </a:r>
            <a:r>
              <a:rPr lang="fr-FR" altLang="en-FR" sz="1600" dirty="0" err="1">
                <a:latin typeface="Helvetica Neue" panose="02000503000000020004" pitchFamily="2" charset="0"/>
              </a:rPr>
              <a:t>A.Lytovchenko</a:t>
            </a:r>
            <a:r>
              <a:rPr lang="fr-FR" altLang="en-FR" sz="1600" dirty="0">
                <a:latin typeface="Helvetica Neue" panose="02000503000000020004" pitchFamily="2" charset="0"/>
              </a:rPr>
              <a:t>, </a:t>
            </a:r>
            <a:r>
              <a:rPr lang="fr-FR" altLang="en-FR" sz="1600" dirty="0" err="1">
                <a:latin typeface="Helvetica Neue" panose="02000503000000020004" pitchFamily="2" charset="0"/>
              </a:rPr>
              <a:t>A.Tsaregorodtsev</a:t>
            </a:r>
            <a:r>
              <a:rPr lang="fr-FR" altLang="en-FR" sz="1600" dirty="0">
                <a:latin typeface="Helvetica Neue" panose="02000503000000020004" pitchFamily="2" charset="0"/>
              </a:rPr>
              <a:t>)</a:t>
            </a:r>
          </a:p>
          <a:p>
            <a:pPr lvl="2">
              <a:lnSpc>
                <a:spcPct val="80000"/>
              </a:lnSpc>
              <a:defRPr/>
            </a:pPr>
            <a:r>
              <a:rPr lang="fr-FR" altLang="en-FR" sz="1400" dirty="0">
                <a:latin typeface="Helvetica Neue" panose="02000503000000020004" pitchFamily="2" charset="0"/>
              </a:rPr>
              <a:t>ESCAPE, DIRAC@JINR, </a:t>
            </a:r>
            <a:r>
              <a:rPr lang="fr-FR" altLang="en-FR" sz="1400" dirty="0" err="1">
                <a:latin typeface="Helvetica Neue" panose="02000503000000020004" pitchFamily="2" charset="0"/>
              </a:rPr>
              <a:t>DIRACDutchGrid</a:t>
            </a:r>
            <a:r>
              <a:rPr lang="fr-FR" altLang="en-FR" sz="1400" dirty="0">
                <a:latin typeface="Helvetica Neue" panose="02000503000000020004" pitchFamily="2" charset="0"/>
              </a:rPr>
              <a:t>, </a:t>
            </a:r>
            <a:r>
              <a:rPr lang="fr-FR" altLang="en-FR" sz="1400" dirty="0" err="1">
                <a:latin typeface="Helvetica Neue" panose="02000503000000020004" pitchFamily="2" charset="0"/>
              </a:rPr>
              <a:t>etc</a:t>
            </a:r>
            <a:endParaRPr lang="fr-FR" altLang="en-FR" sz="1400" dirty="0">
              <a:latin typeface="Helvetica Neue" panose="02000503000000020004" pitchFamily="2" charset="0"/>
            </a:endParaRPr>
          </a:p>
          <a:p>
            <a:pPr>
              <a:defRPr/>
            </a:pPr>
            <a:endParaRPr lang="fr-FR" altLang="en-FR" dirty="0">
              <a:latin typeface="Helvetica Neue" panose="02000503000000020004" pitchFamily="2" charset="0"/>
            </a:endParaRPr>
          </a:p>
        </p:txBody>
      </p:sp>
      <p:pic>
        <p:nvPicPr>
          <p:cNvPr id="7172" name="Shape 136">
            <a:extLst>
              <a:ext uri="{FF2B5EF4-FFF2-40B4-BE49-F238E27FC236}">
                <a16:creationId xmlns:a16="http://schemas.microsoft.com/office/drawing/2014/main" id="{D4DB1011-0291-F26E-1783-0F43E9CDE182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36912"/>
            <a:ext cx="503237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4">
            <a:extLst>
              <a:ext uri="{FF2B5EF4-FFF2-40B4-BE49-F238E27FC236}">
                <a16:creationId xmlns:a16="http://schemas.microsoft.com/office/drawing/2014/main" id="{B43859FE-CAAD-BBCA-E17B-6FA954D8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115888"/>
            <a:ext cx="7308850" cy="638175"/>
          </a:xfrm>
        </p:spPr>
        <p:txBody>
          <a:bodyPr/>
          <a:lstStyle/>
          <a:p>
            <a:r>
              <a:rPr lang="fr-FR" altLang="en-FR">
                <a:latin typeface="Helvetica Neue" panose="02000503000000020004" pitchFamily="2" charset="0"/>
                <a:cs typeface="Helvetica Neue" panose="02000503000000020004" pitchFamily="2" charset="0"/>
              </a:rPr>
              <a:t>Faits marquants Calcul et Données: DIRAC</a:t>
            </a:r>
          </a:p>
        </p:txBody>
      </p:sp>
      <p:sp>
        <p:nvSpPr>
          <p:cNvPr id="7170" name="Espace réservé du texte 2">
            <a:extLst>
              <a:ext uri="{FF2B5EF4-FFF2-40B4-BE49-F238E27FC236}">
                <a16:creationId xmlns:a16="http://schemas.microsoft.com/office/drawing/2014/main" id="{58C234AD-C533-0AD1-0956-26DC90677C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684213" y="1341438"/>
            <a:ext cx="7848600" cy="504031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fr-FR" altLang="en-FR" sz="2000" dirty="0">
                <a:latin typeface="Helvetica Neue" panose="02000503000000020004" pitchFamily="2" charset="0"/>
              </a:rPr>
              <a:t>T2 WLCG site (</a:t>
            </a:r>
            <a:r>
              <a:rPr lang="fr-FR" altLang="en-FR" sz="2000" dirty="0" err="1">
                <a:latin typeface="Helvetica Neue" panose="02000503000000020004" pitchFamily="2" charset="0"/>
              </a:rPr>
              <a:t>E.Knoops</a:t>
            </a:r>
            <a:r>
              <a:rPr lang="fr-FR" altLang="en-FR" sz="2000" dirty="0">
                <a:latin typeface="Helvetica Neue" panose="02000503000000020004" pitchFamily="2" charset="0"/>
              </a:rPr>
              <a:t>, C. Carranza)</a:t>
            </a:r>
          </a:p>
          <a:p>
            <a:pPr lvl="1">
              <a:lnSpc>
                <a:spcPct val="80000"/>
              </a:lnSpc>
              <a:defRPr/>
            </a:pPr>
            <a:r>
              <a:rPr lang="fr-FR" altLang="en-FR" sz="1600" dirty="0">
                <a:latin typeface="Helvetica Neue" panose="02000503000000020004" pitchFamily="2" charset="0"/>
              </a:rPr>
              <a:t>Fonctionnement stable</a:t>
            </a:r>
          </a:p>
          <a:p>
            <a:pPr lvl="2">
              <a:lnSpc>
                <a:spcPct val="80000"/>
              </a:lnSpc>
              <a:defRPr/>
            </a:pPr>
            <a:r>
              <a:rPr lang="fr-FR" altLang="en-FR" sz="1400" dirty="0">
                <a:latin typeface="Helvetica Neue" panose="02000503000000020004" pitchFamily="2" charset="0"/>
              </a:rPr>
              <a:t>ATLAS, </a:t>
            </a:r>
            <a:r>
              <a:rPr lang="fr-FR" altLang="en-FR" sz="1400" dirty="0" err="1">
                <a:latin typeface="Helvetica Neue" panose="02000503000000020004" pitchFamily="2" charset="0"/>
              </a:rPr>
              <a:t>LHCb</a:t>
            </a:r>
            <a:endParaRPr lang="fr-FR" altLang="en-FR" sz="1400" dirty="0">
              <a:latin typeface="Helvetica Neue" panose="02000503000000020004" pitchFamily="2" charset="0"/>
            </a:endParaRPr>
          </a:p>
          <a:p>
            <a:pPr lvl="2">
              <a:lnSpc>
                <a:spcPct val="80000"/>
              </a:lnSpc>
              <a:defRPr/>
            </a:pPr>
            <a:r>
              <a:rPr lang="fr-FR" altLang="en-FR" sz="1400" dirty="0">
                <a:latin typeface="Helvetica Neue" panose="02000503000000020004" pitchFamily="2" charset="0"/>
              </a:rPr>
              <a:t>CTA, </a:t>
            </a:r>
            <a:r>
              <a:rPr lang="fr-FR" altLang="en-FR" sz="1400" dirty="0" err="1">
                <a:latin typeface="Helvetica Neue" panose="02000503000000020004" pitchFamily="2" charset="0"/>
              </a:rPr>
              <a:t>biomed</a:t>
            </a:r>
            <a:r>
              <a:rPr lang="fr-FR" altLang="en-FR" sz="1400" dirty="0">
                <a:latin typeface="Helvetica Neue" panose="02000503000000020004" pitchFamily="2" charset="0"/>
              </a:rPr>
              <a:t>, </a:t>
            </a:r>
            <a:r>
              <a:rPr lang="fr-FR" altLang="en-FR" sz="1400" dirty="0" err="1">
                <a:latin typeface="Helvetica Neue" panose="02000503000000020004" pitchFamily="2" charset="0"/>
              </a:rPr>
              <a:t>enmr.eu</a:t>
            </a:r>
            <a:r>
              <a:rPr lang="fr-FR" altLang="en-FR" sz="1400" dirty="0">
                <a:latin typeface="Helvetica Neue" panose="02000503000000020004" pitchFamily="2" charset="0"/>
              </a:rPr>
              <a:t>, </a:t>
            </a:r>
            <a:r>
              <a:rPr lang="fr-FR" altLang="en-FR" sz="1400" dirty="0" err="1">
                <a:latin typeface="Helvetica Neue" panose="02000503000000020004" pitchFamily="2" charset="0"/>
              </a:rPr>
              <a:t>etc</a:t>
            </a:r>
            <a:endParaRPr lang="fr-FR" altLang="en-FR" sz="1400" dirty="0">
              <a:latin typeface="Helvetica Neue" panose="02000503000000020004" pitchFamily="2" charset="0"/>
            </a:endParaRPr>
          </a:p>
          <a:p>
            <a:pPr lvl="1">
              <a:lnSpc>
                <a:spcPct val="80000"/>
              </a:lnSpc>
              <a:defRPr/>
            </a:pPr>
            <a:endParaRPr lang="fr-FR" altLang="en-FR" sz="1600" dirty="0">
              <a:latin typeface="Helvetica Neue" panose="02000503000000020004" pitchFamily="2" charset="0"/>
            </a:endParaRPr>
          </a:p>
          <a:p>
            <a:pPr lvl="1">
              <a:lnSpc>
                <a:spcPct val="80000"/>
              </a:lnSpc>
              <a:defRPr/>
            </a:pPr>
            <a:endParaRPr lang="fr-FR" altLang="en-FR" sz="1600" dirty="0">
              <a:latin typeface="Helvetica Neue" panose="02000503000000020004" pitchFamily="2" charset="0"/>
            </a:endParaRPr>
          </a:p>
          <a:p>
            <a:pPr>
              <a:lnSpc>
                <a:spcPct val="80000"/>
              </a:lnSpc>
              <a:defRPr/>
            </a:pPr>
            <a:r>
              <a:rPr lang="fr-FR" altLang="en-FR" sz="2000" dirty="0">
                <a:latin typeface="Helvetica Neue" panose="02000503000000020004" pitchFamily="2" charset="0"/>
              </a:rPr>
              <a:t>Cloud CPPM (</a:t>
            </a:r>
            <a:r>
              <a:rPr lang="fr-FR" altLang="en-FR" sz="2000" dirty="0" err="1">
                <a:latin typeface="Helvetica Neue" panose="02000503000000020004" pitchFamily="2" charset="0"/>
              </a:rPr>
              <a:t>C.Carranza</a:t>
            </a:r>
            <a:r>
              <a:rPr lang="fr-FR" altLang="en-FR" sz="2000" dirty="0">
                <a:latin typeface="Helvetica Neue" panose="02000503000000020004" pitchFamily="2" charset="0"/>
              </a:rPr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fr-FR" altLang="en-FR" sz="1600" dirty="0">
                <a:latin typeface="Helvetica Neue" panose="02000503000000020004" pitchFamily="2" charset="0"/>
              </a:rPr>
              <a:t>Fonctionnement stable</a:t>
            </a:r>
          </a:p>
          <a:p>
            <a:pPr lvl="2">
              <a:lnSpc>
                <a:spcPct val="80000"/>
              </a:lnSpc>
              <a:defRPr/>
            </a:pPr>
            <a:r>
              <a:rPr lang="fr-FR" altLang="en-FR" sz="1400" dirty="0">
                <a:latin typeface="Helvetica Neue" panose="02000503000000020004" pitchFamily="2" charset="0"/>
              </a:rPr>
              <a:t>Serveurs des équipes</a:t>
            </a:r>
          </a:p>
          <a:p>
            <a:pPr lvl="2">
              <a:lnSpc>
                <a:spcPct val="80000"/>
              </a:lnSpc>
              <a:defRPr/>
            </a:pPr>
            <a:r>
              <a:rPr lang="fr-FR" altLang="en-FR" sz="1400" dirty="0">
                <a:latin typeface="Helvetica Neue" panose="02000503000000020004" pitchFamily="2" charset="0"/>
              </a:rPr>
              <a:t>Collaboration AMU</a:t>
            </a:r>
          </a:p>
          <a:p>
            <a:pPr lvl="2">
              <a:lnSpc>
                <a:spcPct val="80000"/>
              </a:lnSpc>
              <a:defRPr/>
            </a:pPr>
            <a:r>
              <a:rPr lang="fr-FR" altLang="en-FR" sz="1400" dirty="0">
                <a:latin typeface="Helvetica Neue" panose="02000503000000020004" pitchFamily="2" charset="0"/>
              </a:rPr>
              <a:t>Supports aux animations</a:t>
            </a:r>
          </a:p>
          <a:p>
            <a:pPr lvl="2">
              <a:lnSpc>
                <a:spcPct val="80000"/>
              </a:lnSpc>
              <a:defRPr/>
            </a:pPr>
            <a:endParaRPr lang="fr-FR" altLang="en-FR" sz="1400" dirty="0">
              <a:latin typeface="Helvetica Neue" panose="02000503000000020004" pitchFamily="2" charset="0"/>
            </a:endParaRPr>
          </a:p>
          <a:p>
            <a:pPr lvl="2">
              <a:lnSpc>
                <a:spcPct val="80000"/>
              </a:lnSpc>
              <a:defRPr/>
            </a:pPr>
            <a:endParaRPr lang="fr-FR" altLang="en-FR" sz="1600" dirty="0">
              <a:latin typeface="Helvetica Neue" panose="02000503000000020004" pitchFamily="2" charset="0"/>
            </a:endParaRPr>
          </a:p>
          <a:p>
            <a:pPr>
              <a:lnSpc>
                <a:spcPct val="80000"/>
              </a:lnSpc>
              <a:defRPr/>
            </a:pPr>
            <a:r>
              <a:rPr lang="fr-FR" altLang="en-FR" sz="2000" dirty="0">
                <a:latin typeface="Helvetica Neue" panose="02000503000000020004" pitchFamily="2" charset="0"/>
              </a:rPr>
              <a:t>Animation </a:t>
            </a:r>
          </a:p>
          <a:p>
            <a:pPr lvl="1">
              <a:lnSpc>
                <a:spcPct val="80000"/>
              </a:lnSpc>
              <a:defRPr/>
            </a:pPr>
            <a:r>
              <a:rPr lang="fr-FR" altLang="en-FR" dirty="0">
                <a:latin typeface="Helvetica Neue" panose="02000503000000020004" pitchFamily="2" charset="0"/>
              </a:rPr>
              <a:t>Un </a:t>
            </a:r>
            <a:r>
              <a:rPr lang="fr-FR" altLang="en-FR" dirty="0" err="1">
                <a:latin typeface="Helvetica Neue" panose="02000503000000020004" pitchFamily="2" charset="0"/>
              </a:rPr>
              <a:t>serie</a:t>
            </a:r>
            <a:r>
              <a:rPr lang="fr-FR" altLang="en-FR" dirty="0">
                <a:latin typeface="Helvetica Neue" panose="02000503000000020004" pitchFamily="2" charset="0"/>
              </a:rPr>
              <a:t> des animations, tutoriels: </a:t>
            </a:r>
          </a:p>
          <a:p>
            <a:pPr lvl="2">
              <a:lnSpc>
                <a:spcPct val="80000"/>
              </a:lnSpc>
              <a:defRPr/>
            </a:pPr>
            <a:r>
              <a:rPr lang="fr-FR" dirty="0"/>
              <a:t>la veille technologique de la plateforme de </a:t>
            </a:r>
            <a:r>
              <a:rPr lang="fr-FR" dirty="0" err="1"/>
              <a:t>calclu</a:t>
            </a:r>
            <a:r>
              <a:rPr lang="fr-FR" altLang="en-FR" dirty="0">
                <a:latin typeface="Helvetica Neue" panose="02000503000000020004" pitchFamily="2" charset="0"/>
              </a:rPr>
              <a:t>, conteneurs, unit tests</a:t>
            </a:r>
          </a:p>
          <a:p>
            <a:pPr>
              <a:defRPr/>
            </a:pPr>
            <a:endParaRPr lang="fr-FR" altLang="en-FR" dirty="0"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811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re 2">
            <a:extLst>
              <a:ext uri="{FF2B5EF4-FFF2-40B4-BE49-F238E27FC236}">
                <a16:creationId xmlns:a16="http://schemas.microsoft.com/office/drawing/2014/main" id="{38AA8B1F-F784-F642-96C7-2E546926E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115888"/>
            <a:ext cx="7308850" cy="638175"/>
          </a:xfrm>
        </p:spPr>
        <p:txBody>
          <a:bodyPr/>
          <a:lstStyle/>
          <a:p>
            <a:r>
              <a:rPr lang="fr-FR" altLang="fr-FR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Objectifs scientifiques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F998D7AE-AC79-214B-8ED2-DAE63AD921B8}"/>
              </a:ext>
            </a:extLst>
          </p:cNvPr>
          <p:cNvSpPr txBox="1">
            <a:spLocks/>
          </p:cNvSpPr>
          <p:nvPr/>
        </p:nvSpPr>
        <p:spPr bwMode="auto">
          <a:xfrm>
            <a:off x="899592" y="1556792"/>
            <a:ext cx="6840537" cy="3816424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Courier New" charset="0"/>
              <a:buChar char="o"/>
              <a:defRPr sz="2400" b="0">
                <a:solidFill>
                  <a:srgbClr val="1F497D"/>
                </a:solidFill>
                <a:latin typeface="Helvetica Neue"/>
                <a:ea typeface="MS PGothic" pitchFamily="34" charset="-128"/>
                <a:cs typeface="Helvetica Neue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•"/>
              <a:defRPr sz="2000">
                <a:solidFill>
                  <a:srgbClr val="1F497D"/>
                </a:solidFill>
                <a:latin typeface="Helvetica Neue"/>
                <a:ea typeface="MS PGothic" pitchFamily="34" charset="-128"/>
                <a:cs typeface="Helvetica Neue"/>
              </a:defRPr>
            </a:lvl2pPr>
            <a:lvl3pPr marL="1200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•"/>
              <a:defRPr sz="1800">
                <a:solidFill>
                  <a:srgbClr val="1F497D"/>
                </a:solidFill>
                <a:latin typeface="Helvetica Neue"/>
                <a:ea typeface="MS PGothic" pitchFamily="34" charset="-128"/>
                <a:cs typeface="Helvetica Neue"/>
              </a:defRPr>
            </a:lvl3pPr>
            <a:lvl4pPr marL="1657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•"/>
              <a:defRPr sz="1600">
                <a:solidFill>
                  <a:srgbClr val="1F497D"/>
                </a:solidFill>
                <a:latin typeface="Helvetica Neue"/>
                <a:ea typeface="MS PGothic" pitchFamily="34" charset="-128"/>
                <a:cs typeface="Helvetica Neue"/>
              </a:defRPr>
            </a:lvl4pPr>
            <a:lvl5pPr marL="2000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Arial" charset="0"/>
              <a:buChar char="•"/>
              <a:defRPr sz="1400">
                <a:solidFill>
                  <a:srgbClr val="1F497D"/>
                </a:solidFill>
                <a:latin typeface="Helvetica Neue"/>
                <a:ea typeface="MS PGothic" pitchFamily="34" charset="-128"/>
                <a:cs typeface="Helvetica Neue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rgbClr val="000066"/>
                </a:solidFill>
                <a:latin typeface="+mn-lt"/>
              </a:defRPr>
            </a:lvl9pPr>
          </a:lstStyle>
          <a:p>
            <a:pPr lvl="1" eaLnBrk="1" hangingPunct="1">
              <a:buFont typeface="Courier New" charset="0"/>
              <a:buChar char="o"/>
              <a:defRPr/>
            </a:pPr>
            <a:r>
              <a:rPr lang="fr-FR" altLang="fr-FR" kern="0" dirty="0">
                <a:latin typeface="Helvetica Neue" charset="0"/>
                <a:ea typeface="MS PGothic" charset="-128"/>
              </a:rPr>
              <a:t>Développement et opérations des services DIRAC</a:t>
            </a:r>
          </a:p>
          <a:p>
            <a:pPr lvl="1" eaLnBrk="1" hangingPunct="1">
              <a:buFont typeface="Courier New" charset="0"/>
              <a:buChar char="o"/>
              <a:defRPr/>
            </a:pPr>
            <a:r>
              <a:rPr lang="fr-FR" altLang="fr-FR" kern="0" dirty="0">
                <a:latin typeface="Helvetica Neue" charset="0"/>
                <a:ea typeface="MS PGothic" charset="-128"/>
              </a:rPr>
              <a:t>Maintenance de la plateforme de Calcul CPPM</a:t>
            </a:r>
          </a:p>
          <a:p>
            <a:pPr lvl="2" eaLnBrk="1" hangingPunct="1">
              <a:buFont typeface="Courier New" charset="0"/>
              <a:buChar char="o"/>
              <a:defRPr/>
            </a:pPr>
            <a:r>
              <a:rPr lang="fr-FR" altLang="fr-FR" kern="0" dirty="0">
                <a:latin typeface="Helvetica Neue" charset="0"/>
                <a:ea typeface="MS PGothic" charset="-128"/>
              </a:rPr>
              <a:t>Site WLCG T2</a:t>
            </a:r>
          </a:p>
          <a:p>
            <a:pPr lvl="2" eaLnBrk="1" hangingPunct="1">
              <a:buFont typeface="Courier New" charset="0"/>
              <a:buChar char="o"/>
              <a:defRPr/>
            </a:pPr>
            <a:r>
              <a:rPr lang="fr-FR" altLang="fr-FR" kern="0" dirty="0">
                <a:latin typeface="Helvetica Neue" charset="0"/>
                <a:ea typeface="MS PGothic" charset="-128"/>
              </a:rPr>
              <a:t>Cloud CPPM</a:t>
            </a:r>
          </a:p>
          <a:p>
            <a:pPr lvl="1" eaLnBrk="1" hangingPunct="1">
              <a:buFont typeface="Courier New" charset="0"/>
              <a:buChar char="o"/>
              <a:defRPr/>
            </a:pPr>
            <a:r>
              <a:rPr lang="fr-FR" altLang="fr-FR" kern="0" dirty="0">
                <a:latin typeface="Helvetica Neue" charset="0"/>
                <a:ea typeface="MS PGothic" charset="-128"/>
              </a:rPr>
              <a:t>Conception et réalisation de la Plateforme de Calcul AMU/CPPM </a:t>
            </a:r>
          </a:p>
          <a:p>
            <a:pPr lvl="1" eaLnBrk="1" hangingPunct="1">
              <a:buFont typeface="Courier New" charset="0"/>
              <a:buChar char="o"/>
              <a:defRPr/>
            </a:pPr>
            <a:r>
              <a:rPr lang="fr-FR" kern="0" dirty="0">
                <a:latin typeface="Helvetica Neue" charset="0"/>
                <a:ea typeface="MS PGothic" charset="-128"/>
              </a:rPr>
              <a:t>Animation </a:t>
            </a:r>
          </a:p>
          <a:p>
            <a:pPr lvl="2" eaLnBrk="1" hangingPunct="1">
              <a:buFont typeface="Courier New" charset="0"/>
              <a:buChar char="o"/>
              <a:defRPr/>
            </a:pPr>
            <a:r>
              <a:rPr lang="fr-FR" kern="0" dirty="0">
                <a:latin typeface="Helvetica Neue" charset="0"/>
                <a:ea typeface="MS PGothic" charset="-128"/>
              </a:rPr>
              <a:t>Big Data, ML, technologies informatiques</a:t>
            </a:r>
          </a:p>
          <a:p>
            <a:pPr lvl="1" eaLnBrk="1" hangingPunct="1">
              <a:buFont typeface="Courier New" charset="0"/>
              <a:buChar char="o"/>
              <a:defRPr/>
            </a:pPr>
            <a:endParaRPr lang="fr-FR" kern="0" dirty="0">
              <a:latin typeface="Helvetica Neue" charset="0"/>
              <a:ea typeface="MS PGothic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re 2">
            <a:extLst>
              <a:ext uri="{FF2B5EF4-FFF2-40B4-BE49-F238E27FC236}">
                <a16:creationId xmlns:a16="http://schemas.microsoft.com/office/drawing/2014/main" id="{DB9BEEF9-EB10-867C-F93D-776E69CB8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115888"/>
            <a:ext cx="7308850" cy="638175"/>
          </a:xfrm>
        </p:spPr>
        <p:txBody>
          <a:bodyPr/>
          <a:lstStyle/>
          <a:p>
            <a:r>
              <a:rPr lang="fr-FR" altLang="fr-FR">
                <a:latin typeface="Helvetica Neue" panose="02000503000000020004" pitchFamily="2" charset="0"/>
                <a:cs typeface="Helvetica Neue" panose="02000503000000020004" pitchFamily="2" charset="0"/>
              </a:rPr>
              <a:t>Projets : feuille de route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6335219-57E0-B537-B65F-C488D0B3B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719354"/>
              </p:ext>
            </p:extLst>
          </p:nvPr>
        </p:nvGraphicFramePr>
        <p:xfrm>
          <a:off x="1116013" y="2205038"/>
          <a:ext cx="6984379" cy="18000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5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5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28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585">
                  <a:extLst>
                    <a:ext uri="{9D8B030D-6E8A-4147-A177-3AD203B41FA5}">
                      <a16:colId xmlns:a16="http://schemas.microsoft.com/office/drawing/2014/main" val="2813157330"/>
                    </a:ext>
                  </a:extLst>
                </a:gridCol>
                <a:gridCol w="775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5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54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54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8616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effectLst/>
                        </a:rPr>
                        <a:t>Projets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1" u="none" strike="noStrike" dirty="0">
                          <a:effectLst/>
                        </a:rPr>
                        <a:t>...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1" u="none" strike="noStrike" dirty="0">
                          <a:effectLst/>
                        </a:rPr>
                        <a:t>2021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1" u="none" strike="noStrike" dirty="0">
                          <a:effectLst/>
                        </a:rPr>
                        <a:t>2022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9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s-IS" sz="1200" b="1" u="none" strike="noStrike" dirty="0">
                          <a:effectLst/>
                        </a:rPr>
                        <a:t>2023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9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1" u="none" strike="noStrike" dirty="0">
                          <a:effectLst/>
                        </a:rPr>
                        <a:t>2023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200" b="1" u="none" strike="noStrike" dirty="0">
                          <a:effectLst/>
                        </a:rPr>
                        <a:t>2024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200" b="1" u="none" strike="noStrike" dirty="0">
                          <a:effectLst/>
                        </a:rPr>
                        <a:t>2025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...</a:t>
                      </a:r>
                    </a:p>
                  </a:txBody>
                  <a:tcPr marL="12701" marR="12701" marT="1269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92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DIRAC</a:t>
                      </a:r>
                    </a:p>
                  </a:txBody>
                  <a:tcPr marL="12701" marR="12701" marT="12699" marB="0" anchor="ctr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Développement continu, opérations</a:t>
                      </a:r>
                    </a:p>
                  </a:txBody>
                  <a:tcPr marL="12701" marR="12701" marT="12699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7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93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effectLst/>
                        </a:rPr>
                        <a:t>EGI-ACE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9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Exploitation</a:t>
                      </a:r>
                    </a:p>
                  </a:txBody>
                  <a:tcPr marL="12701" marR="12701" marT="12699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solidFill>
                      <a:srgbClr val="FFDBB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u="none" strike="noStrike" dirty="0">
                          <a:effectLst/>
                        </a:rPr>
                        <a:t> </a:t>
                      </a:r>
                      <a:r>
                        <a:rPr lang="fr-FR" sz="1200" u="none" strike="noStrike" dirty="0">
                          <a:effectLst/>
                        </a:rPr>
                        <a:t>fin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7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sk-SK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Continuation</a:t>
                      </a:r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sk-SK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possible</a:t>
                      </a:r>
                      <a:endParaRPr lang="fr-FR" dirty="0"/>
                    </a:p>
                  </a:txBody>
                  <a:tcPr marL="12701" marR="12701" marT="12699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7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Continuation</a:t>
                      </a:r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sk-SK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possible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9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7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1" marR="12701" marT="1269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re 2">
            <a:extLst>
              <a:ext uri="{FF2B5EF4-FFF2-40B4-BE49-F238E27FC236}">
                <a16:creationId xmlns:a16="http://schemas.microsoft.com/office/drawing/2014/main" id="{5EDFBAD2-033A-F41B-18E3-BB7D5EF77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115888"/>
            <a:ext cx="7308850" cy="638175"/>
          </a:xfrm>
        </p:spPr>
        <p:txBody>
          <a:bodyPr/>
          <a:lstStyle/>
          <a:p>
            <a:r>
              <a:rPr lang="fr-FR" altLang="en-FR" sz="2200">
                <a:latin typeface="Helvetica Neue" panose="02000503000000020004" pitchFamily="2" charset="0"/>
                <a:cs typeface="Helvetica Neue" panose="02000503000000020004" pitchFamily="2" charset="0"/>
              </a:rPr>
              <a:t>Demande de Soutien de Base : Equipes de recherche</a:t>
            </a:r>
          </a:p>
        </p:txBody>
      </p:sp>
      <p:sp>
        <p:nvSpPr>
          <p:cNvPr id="9218" name="Espace réservé du texte 2">
            <a:extLst>
              <a:ext uri="{FF2B5EF4-FFF2-40B4-BE49-F238E27FC236}">
                <a16:creationId xmlns:a16="http://schemas.microsoft.com/office/drawing/2014/main" id="{58FD48FF-E5D7-4583-541E-9C2741F1E590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323850" y="1052513"/>
            <a:ext cx="8424863" cy="5400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fr-FR" altLang="en-FR" sz="2000" dirty="0">
                <a:latin typeface="Helvetica Neue" panose="02000503000000020004" pitchFamily="2" charset="0"/>
                <a:cs typeface="Arial Narrow" panose="020B0604020202020204" pitchFamily="34" charset="0"/>
              </a:rPr>
              <a:t> 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Responsable: Andrei </a:t>
            </a:r>
            <a:r>
              <a:rPr lang="fr-FR" altLang="en-FR" dirty="0" err="1">
                <a:latin typeface="Helvetica Neue" panose="02000503000000020004" pitchFamily="2" charset="0"/>
                <a:cs typeface="Arial Narrow" panose="020B0604020202020204" pitchFamily="34" charset="0"/>
              </a:rPr>
              <a:t>Tsaregorodtsev</a:t>
            </a:r>
            <a:endParaRPr lang="fr-FR" altLang="en-FR" dirty="0">
              <a:latin typeface="Helvetica Neue" panose="02000503000000020004" pitchFamily="2" charset="0"/>
              <a:cs typeface="Arial Narrow" panose="020B0604020202020204" pitchFamily="34" charset="0"/>
            </a:endParaRPr>
          </a:p>
          <a:p>
            <a:pPr marL="0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Demande (dans l’hypothèse d’absence des restrictions COVID)</a:t>
            </a:r>
          </a:p>
          <a:p>
            <a:pPr marL="400050" lvl="1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Budget 2023, demandes (voir DIALOG)</a:t>
            </a:r>
          </a:p>
          <a:p>
            <a:pPr marL="857250" lvl="2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Projet DIRAC@IN2P3 15k euros total</a:t>
            </a:r>
          </a:p>
          <a:p>
            <a:pPr marL="1314450" lvl="3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Fonctionnement courant 3k euros</a:t>
            </a:r>
          </a:p>
          <a:p>
            <a:pPr marL="1314450" lvl="3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Missions 11k euros  </a:t>
            </a:r>
          </a:p>
          <a:p>
            <a:pPr marL="1314450" lvl="3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Informatique 1k euros</a:t>
            </a:r>
          </a:p>
          <a:p>
            <a:pPr marL="1314450" lvl="3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Partagé avec CC-IN2P3, LUPM, LPSC, IPNL, CREATIS et CPPM</a:t>
            </a:r>
          </a:p>
          <a:p>
            <a:pPr marL="1314450" lvl="3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La partie CPPM ~30%</a:t>
            </a:r>
          </a:p>
          <a:p>
            <a:pPr marL="400050" lvl="1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Demande 6 k€ pour le fonctionnement de l’équipe (hors budget projet)</a:t>
            </a:r>
          </a:p>
          <a:p>
            <a:pPr marL="857250" lvl="2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fonctionnement/petits équipements, </a:t>
            </a:r>
          </a:p>
          <a:p>
            <a:pPr marL="857250" lvl="2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missions, participation aux ateliers thématiques</a:t>
            </a:r>
          </a:p>
          <a:p>
            <a:pPr marL="0" indent="0"/>
            <a:endParaRPr lang="fr-FR" altLang="en-FR" dirty="0">
              <a:latin typeface="Helvetica Neue" panose="02000503000000020004" pitchFamily="2" charset="0"/>
              <a:cs typeface="Arial Narrow" panose="020B0604020202020204" pitchFamily="34" charset="0"/>
            </a:endParaRPr>
          </a:p>
          <a:p>
            <a:pPr marL="400050" lvl="1" indent="0"/>
            <a:endParaRPr lang="fr-FR" altLang="en-FR" dirty="0">
              <a:latin typeface="Helvetica Neue" panose="02000503000000020004" pitchFamily="2" charset="0"/>
              <a:cs typeface="Arial Narrow" panose="020B0604020202020204" pitchFamily="34" charset="0"/>
            </a:endParaRPr>
          </a:p>
          <a:p>
            <a:pPr marL="400050" lvl="1" indent="0">
              <a:buFont typeface="Arial" panose="020B0604020202020204" pitchFamily="34" charset="0"/>
              <a:buNone/>
            </a:pPr>
            <a:endParaRPr lang="fr-FR" altLang="en-FR" dirty="0">
              <a:latin typeface="Helvetica Neue" panose="02000503000000020004" pitchFamily="2" charset="0"/>
              <a:cs typeface="Arial Narrow" panose="020B0604020202020204" pitchFamily="34" charset="0"/>
            </a:endParaRPr>
          </a:p>
          <a:p>
            <a:pPr marL="0" indent="0"/>
            <a:endParaRPr lang="fr-FR" altLang="en-FR" sz="2000" dirty="0">
              <a:latin typeface="Helvetica Neue" panose="02000503000000020004" pitchFamily="2" charset="0"/>
              <a:cs typeface="Arial Narrow" panose="020B0604020202020204" pitchFamily="34" charset="0"/>
            </a:endParaRPr>
          </a:p>
        </p:txBody>
      </p:sp>
      <p:sp>
        <p:nvSpPr>
          <p:cNvPr id="9219" name="TextBox 3">
            <a:extLst>
              <a:ext uri="{FF2B5EF4-FFF2-40B4-BE49-F238E27FC236}">
                <a16:creationId xmlns:a16="http://schemas.microsoft.com/office/drawing/2014/main" id="{F6AA2BAE-5B06-74ED-84B0-8B014F7DE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0738" y="908050"/>
            <a:ext cx="1366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FR" altLang="en-FR">
                <a:solidFill>
                  <a:srgbClr val="FF0000"/>
                </a:solidFill>
              </a:rPr>
              <a:t>DIALOG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2">
            <a:extLst>
              <a:ext uri="{FF2B5EF4-FFF2-40B4-BE49-F238E27FC236}">
                <a16:creationId xmlns:a16="http://schemas.microsoft.com/office/drawing/2014/main" id="{4E59AEEF-C9B6-76AD-2F94-4DF66870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115888"/>
            <a:ext cx="7308850" cy="638175"/>
          </a:xfrm>
        </p:spPr>
        <p:txBody>
          <a:bodyPr/>
          <a:lstStyle/>
          <a:p>
            <a:r>
              <a:rPr lang="fr-FR" altLang="en-FR" sz="2200">
                <a:latin typeface="Helvetica Neue" panose="02000503000000020004" pitchFamily="2" charset="0"/>
                <a:cs typeface="Helvetica Neue" panose="02000503000000020004" pitchFamily="2" charset="0"/>
              </a:rPr>
              <a:t>Demande de Soutien de Base : Equipes de recherche</a:t>
            </a:r>
          </a:p>
        </p:txBody>
      </p:sp>
      <p:sp>
        <p:nvSpPr>
          <p:cNvPr id="10242" name="Espace réservé du texte 2">
            <a:extLst>
              <a:ext uri="{FF2B5EF4-FFF2-40B4-BE49-F238E27FC236}">
                <a16:creationId xmlns:a16="http://schemas.microsoft.com/office/drawing/2014/main" id="{69AD19BD-0292-D076-F3DF-36BD2FB182D5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611560" y="980728"/>
            <a:ext cx="8424863" cy="54005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Ingénieurs de la plateforme</a:t>
            </a:r>
          </a:p>
          <a:p>
            <a:pPr marL="400050" lvl="1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Permanent</a:t>
            </a:r>
          </a:p>
          <a:p>
            <a:pPr marL="857250" lvl="2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</a:t>
            </a:r>
            <a:r>
              <a:rPr lang="fr-FR" altLang="en-FR" dirty="0" err="1">
                <a:latin typeface="Helvetica Neue" panose="02000503000000020004" pitchFamily="2" charset="0"/>
                <a:cs typeface="Arial Narrow" panose="020B0604020202020204" pitchFamily="34" charset="0"/>
              </a:rPr>
              <a:t>A.Tsaregorodtsev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, IRHC, responsable scientifique (80%)</a:t>
            </a:r>
          </a:p>
          <a:p>
            <a:pPr marL="857250" lvl="2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</a:t>
            </a:r>
            <a:r>
              <a:rPr lang="fr-FR" altLang="en-FR" dirty="0" err="1">
                <a:latin typeface="Helvetica Neue" panose="02000503000000020004" pitchFamily="2" charset="0"/>
                <a:cs typeface="Arial Narrow" panose="020B0604020202020204" pitchFamily="34" charset="0"/>
              </a:rPr>
              <a:t>E.Knoops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, IRHC (50%)</a:t>
            </a:r>
          </a:p>
          <a:p>
            <a:pPr marL="857250" lvl="2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</a:t>
            </a:r>
            <a:r>
              <a:rPr lang="fr-FR" altLang="en-FR" dirty="0" err="1">
                <a:latin typeface="Helvetica Neue" panose="02000503000000020004" pitchFamily="2" charset="0"/>
                <a:cs typeface="Arial Narrow" panose="020B0604020202020204" pitchFamily="34" charset="0"/>
              </a:rPr>
              <a:t>C.Carranza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, IR1 </a:t>
            </a:r>
          </a:p>
          <a:p>
            <a:pPr marL="857250" lvl="2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</a:t>
            </a:r>
            <a:r>
              <a:rPr lang="fr-FR" altLang="en-FR" dirty="0" err="1">
                <a:latin typeface="Helvetica Neue" panose="02000503000000020004" pitchFamily="2" charset="0"/>
                <a:cs typeface="Arial Narrow" panose="020B0604020202020204" pitchFamily="34" charset="0"/>
              </a:rPr>
              <a:t>J.Zoubien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IR1 (10%)</a:t>
            </a:r>
          </a:p>
          <a:p>
            <a:pPr marL="857250" lvl="2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E. le </a:t>
            </a:r>
            <a:r>
              <a:rPr lang="fr-FR" altLang="en-FR" dirty="0" err="1">
                <a:latin typeface="Helvetica Neue" panose="02000503000000020004" pitchFamily="2" charset="0"/>
                <a:cs typeface="Arial Narrow" panose="020B0604020202020204" pitchFamily="34" charset="0"/>
              </a:rPr>
              <a:t>Guirriec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IR1 (10%)</a:t>
            </a:r>
          </a:p>
          <a:p>
            <a:pPr marL="400050" lvl="1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CDD</a:t>
            </a:r>
          </a:p>
          <a:p>
            <a:pPr marL="857250" lvl="2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</a:t>
            </a:r>
            <a:r>
              <a:rPr lang="fr-FR" altLang="en-FR" dirty="0" err="1">
                <a:latin typeface="Helvetica Neue" panose="02000503000000020004" pitchFamily="2" charset="0"/>
                <a:cs typeface="Arial Narrow" panose="020B0604020202020204" pitchFamily="34" charset="0"/>
              </a:rPr>
              <a:t>Andrii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</a:t>
            </a:r>
            <a:r>
              <a:rPr lang="fr-FR" altLang="en-FR" dirty="0" err="1">
                <a:latin typeface="Helvetica Neue" panose="02000503000000020004" pitchFamily="2" charset="0"/>
                <a:cs typeface="Arial Narrow" panose="020B0604020202020204" pitchFamily="34" charset="0"/>
              </a:rPr>
              <a:t>Lytovchenko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, IE, jusqu</a:t>
            </a:r>
            <a:r>
              <a:rPr lang="fr-FR" altLang="en-US" dirty="0">
                <a:latin typeface="Helvetica Neue" panose="02000503000000020004" pitchFamily="2" charset="0"/>
                <a:cs typeface="Arial Narrow" panose="020B0604020202020204" pitchFamily="34" charset="0"/>
              </a:rPr>
              <a:t>’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au novembre 2022</a:t>
            </a:r>
          </a:p>
          <a:p>
            <a:pPr marL="1314450" lvl="3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EGI-ACE, prolongation possible jusqu’au juin 2023</a:t>
            </a:r>
          </a:p>
          <a:p>
            <a:pPr marL="0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~ 2.5 </a:t>
            </a:r>
            <a:r>
              <a:rPr lang="fr-FR" altLang="en-FR" dirty="0" err="1">
                <a:latin typeface="Helvetica Neue" panose="02000503000000020004" pitchFamily="2" charset="0"/>
                <a:cs typeface="Arial Narrow" panose="020B0604020202020204" pitchFamily="34" charset="0"/>
              </a:rPr>
              <a:t>FTEs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stables 2023 – 2024</a:t>
            </a:r>
          </a:p>
          <a:p>
            <a:pPr marL="400050" lvl="1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3.5 </a:t>
            </a:r>
            <a:r>
              <a:rPr lang="fr-FR" altLang="en-FR" dirty="0" err="1">
                <a:latin typeface="Helvetica Neue" panose="02000503000000020004" pitchFamily="2" charset="0"/>
                <a:cs typeface="Arial Narrow" panose="020B0604020202020204" pitchFamily="34" charset="0"/>
              </a:rPr>
              <a:t>FTEs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jusqu’au juin 2023</a:t>
            </a:r>
          </a:p>
          <a:p>
            <a:pPr marL="0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Besoin d’effort supplémentaires pour la réalisation de la Plateforme </a:t>
            </a:r>
            <a:r>
              <a:rPr lang="en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de Calcul CPPM/AMU</a:t>
            </a:r>
            <a:endParaRPr lang="fr-FR" altLang="en-FR" dirty="0">
              <a:latin typeface="Helvetica Neue" panose="02000503000000020004" pitchFamily="2" charset="0"/>
              <a:cs typeface="Arial Narrow" panose="020B0604020202020204" pitchFamily="34" charset="0"/>
            </a:endParaRPr>
          </a:p>
          <a:p>
            <a:pPr marL="400050" lvl="1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A partir de 2023/2024 en fonction de l’avancement du projet</a:t>
            </a:r>
          </a:p>
          <a:p>
            <a:pPr marL="400050" lvl="1" indent="0"/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2 FTE partagés avec le </a:t>
            </a:r>
            <a:r>
              <a:rPr lang="fr-FR" altLang="en-FR" dirty="0" err="1">
                <a:latin typeface="Helvetica Neue" panose="02000503000000020004" pitchFamily="2" charset="0"/>
                <a:cs typeface="Arial Narrow" panose="020B0604020202020204" pitchFamily="34" charset="0"/>
              </a:rPr>
              <a:t>Mesocentre</a:t>
            </a:r>
            <a:r>
              <a:rPr lang="fr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   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FR" altLang="en-FR" dirty="0">
              <a:latin typeface="Helvetica Neue" panose="02000503000000020004" pitchFamily="2" charset="0"/>
              <a:cs typeface="Arial Narrow" panose="020B0604020202020204" pitchFamily="34" charset="0"/>
            </a:endParaRPr>
          </a:p>
          <a:p>
            <a:pPr marL="0" indent="0"/>
            <a:endParaRPr lang="fr-FR" altLang="en-FR" sz="2000" dirty="0">
              <a:latin typeface="Helvetica Neue" panose="02000503000000020004" pitchFamily="2" charset="0"/>
              <a:cs typeface="Arial Narrow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Placeholder 1">
            <a:extLst>
              <a:ext uri="{FF2B5EF4-FFF2-40B4-BE49-F238E27FC236}">
                <a16:creationId xmlns:a16="http://schemas.microsoft.com/office/drawing/2014/main" id="{5BBFC4A1-AD03-55D2-4B1E-377C05138535}"/>
              </a:ext>
            </a:extLst>
          </p:cNvPr>
          <p:cNvSpPr>
            <a:spLocks noGrp="1" noChangeArrowheads="1"/>
          </p:cNvSpPr>
          <p:nvPr>
            <p:ph type="body" sz="quarter" idx="13"/>
          </p:nvPr>
        </p:nvSpPr>
        <p:spPr bwMode="auto">
          <a:xfrm>
            <a:off x="467544" y="1124744"/>
            <a:ext cx="8496300" cy="5111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Coordination et développement du projet DIRAC</a:t>
            </a:r>
          </a:p>
          <a:p>
            <a:pPr lvl="1"/>
            <a:r>
              <a:rPr lang="en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Besoins du LHCb, Run III, HL-LHC</a:t>
            </a:r>
          </a:p>
          <a:p>
            <a:pPr lvl="1"/>
            <a:r>
              <a:rPr lang="en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Besoins d’autres communauté (CTA, Km3NET, biomed, ESCAPE, etc) </a:t>
            </a:r>
          </a:p>
          <a:p>
            <a:r>
              <a:rPr lang="en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Developpement et operation des services DIRAC</a:t>
            </a:r>
          </a:p>
          <a:p>
            <a:pPr lvl="1"/>
            <a:r>
              <a:rPr lang="en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EGI Workload Manager</a:t>
            </a:r>
          </a:p>
          <a:p>
            <a:pPr lvl="1"/>
            <a:r>
              <a:rPr lang="en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Support pour d’autres services: </a:t>
            </a:r>
          </a:p>
          <a:p>
            <a:pPr lvl="2"/>
            <a:r>
              <a:rPr lang="en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Chine, Russie, Pays-Bas, etc</a:t>
            </a:r>
          </a:p>
          <a:p>
            <a:pPr lvl="2"/>
            <a:r>
              <a:rPr lang="en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ESCAPE, etc</a:t>
            </a:r>
          </a:p>
          <a:p>
            <a:r>
              <a:rPr lang="en-GB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Operations du site T2 CPPM</a:t>
            </a:r>
          </a:p>
          <a:p>
            <a:r>
              <a:rPr lang="en-GB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Evolution et maintenance du cloud CPPM</a:t>
            </a:r>
            <a:endParaRPr lang="en-FR" altLang="en-FR" dirty="0">
              <a:latin typeface="Helvetica Neue" panose="02000503000000020004" pitchFamily="2" charset="0"/>
              <a:cs typeface="Arial Narrow" panose="020B0604020202020204" pitchFamily="34" charset="0"/>
            </a:endParaRPr>
          </a:p>
          <a:p>
            <a:r>
              <a:rPr lang="en-FR" altLang="en-FR" dirty="0">
                <a:latin typeface="Helvetica Neue" panose="02000503000000020004" pitchFamily="2" charset="0"/>
                <a:cs typeface="Arial Narrow" panose="020B0604020202020204" pitchFamily="34" charset="0"/>
              </a:rPr>
              <a:t>Conception et réalisation de la Plateforme de Calcul CPPM/AMU</a:t>
            </a:r>
          </a:p>
          <a:p>
            <a:endParaRPr lang="en-FR" altLang="en-FR" dirty="0">
              <a:latin typeface="Helvetica Neue" panose="02000503000000020004" pitchFamily="2" charset="0"/>
              <a:cs typeface="Arial Narrow" panose="020B0604020202020204" pitchFamily="34" charset="0"/>
            </a:endParaRPr>
          </a:p>
        </p:txBody>
      </p:sp>
      <p:sp>
        <p:nvSpPr>
          <p:cNvPr id="12290" name="Title 2">
            <a:extLst>
              <a:ext uri="{FF2B5EF4-FFF2-40B4-BE49-F238E27FC236}">
                <a16:creationId xmlns:a16="http://schemas.microsoft.com/office/drawing/2014/main" id="{5CA6EA78-AC59-651B-C4BA-F09285B96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115888"/>
            <a:ext cx="7308850" cy="638175"/>
          </a:xfrm>
        </p:spPr>
        <p:txBody>
          <a:bodyPr/>
          <a:lstStyle/>
          <a:p>
            <a:r>
              <a:rPr lang="en-FR" altLang="en-FR" dirty="0">
                <a:latin typeface="Helvetica Neue" panose="02000503000000020004" pitchFamily="2" charset="0"/>
                <a:cs typeface="Helvetica Neue" panose="02000503000000020004" pitchFamily="2" charset="0"/>
              </a:rPr>
              <a:t>Prospective 2023 - 2028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eption personnalisé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26075</TotalTime>
  <Words>593</Words>
  <Application>Microsoft Macintosh PowerPoint</Application>
  <PresentationFormat>On-screen Show (4:3)</PresentationFormat>
  <Paragraphs>113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Calibri</vt:lpstr>
      <vt:lpstr>Courier New</vt:lpstr>
      <vt:lpstr>Helvetica Neue</vt:lpstr>
      <vt:lpstr>Times New Roman</vt:lpstr>
      <vt:lpstr>Verdana</vt:lpstr>
      <vt:lpstr>Conception personnalisée</vt:lpstr>
      <vt:lpstr>PowerPoint Presentation</vt:lpstr>
      <vt:lpstr>PowerPoint Presentation</vt:lpstr>
      <vt:lpstr>Faits marquants Calcul et Données: DIRAC</vt:lpstr>
      <vt:lpstr>Faits marquants Calcul et Données: DIRAC</vt:lpstr>
      <vt:lpstr>Objectifs scientifiques</vt:lpstr>
      <vt:lpstr>Projets : feuille de route</vt:lpstr>
      <vt:lpstr>Demande de Soutien de Base : Equipes de recherche</vt:lpstr>
      <vt:lpstr>Demande de Soutien de Base : Equipes de recherche</vt:lpstr>
      <vt:lpstr>Prospective 2023 - 2028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LA TAILLE Christophe</dc:creator>
  <cp:lastModifiedBy>Andrei Tsaregorodtsev</cp:lastModifiedBy>
  <cp:revision>687</cp:revision>
  <cp:lastPrinted>2019-02-27T08:43:07Z</cp:lastPrinted>
  <dcterms:created xsi:type="dcterms:W3CDTF">1601-01-01T00:00:00Z</dcterms:created>
  <dcterms:modified xsi:type="dcterms:W3CDTF">2022-05-05T11:27:24Z</dcterms:modified>
</cp:coreProperties>
</file>