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7" r:id="rId3"/>
  </p:sldIdLst>
  <p:sldSz cx="9144000" cy="6858000" type="screen4x3"/>
  <p:notesSz cx="6805613" cy="9944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482400"/>
    <a:srgbClr val="663300"/>
    <a:srgbClr val="000099"/>
    <a:srgbClr val="860000"/>
    <a:srgbClr val="FF3300"/>
    <a:srgbClr val="FCFCFE"/>
    <a:srgbClr val="0000FF"/>
    <a:srgbClr val="684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7" d="100"/>
          <a:sy n="117" d="100"/>
        </p:scale>
        <p:origin x="-151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EF99F-5485-4DC5-8A0F-E72C6288C0D0}" type="datetimeFigureOut">
              <a:rPr lang="fr-FR" smtClean="0"/>
              <a:t>06/05/2022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3FCC9-A322-4DA0-BAA7-C690C21F4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41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D6D08A9-9ACB-48BD-B477-870BAE602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DF1BE4A-12C8-43B3-B1C4-D44DE53DD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7A47865-623F-46E8-89C6-59843041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54692-5BD2-4616-9D67-C1B0C22F3680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DFFB84A-94C0-4D24-9AD6-A9113903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84FB96D-23D3-4E25-B556-91A6152AC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0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BDB4C56-0F27-4644-BD68-B27E5EF0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33ED7E82-EC38-40ED-BF14-4C11A26CE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C6FAB1F-97A3-4B60-8A6D-BB288BA1F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3EBAE-1E93-4BFC-88CE-8DCCCDED8A52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741E434-7D44-4696-9860-E3147FBA8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224510B-AAE0-4656-AEA8-510909448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06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CC16C420-A27A-4DB9-A596-91708B620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8C380EE7-B5EB-4A2C-83C9-91088CAE2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CA26C87-CB8B-419A-987F-281FCE08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67D26-2990-49A5-9335-407D6AC87C86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A886564-D7D8-4FB6-A91F-4ABEDBC7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AB689F7-7DB4-48C9-899C-791698E36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92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BC993A9-81B9-49E6-AEFE-7AC66F359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29B20BA-7C71-4E1F-81C7-7B1007557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CC38806-AE78-4676-B443-0AF0CA9A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8F729-4EA7-452D-96AD-7D19667D805D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298B29D-7B7F-4E7E-8DA5-893EA7FD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4929FE4-D76E-458E-BB7A-CDCF74DB1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1DDFCFD-8CC5-41B2-8A55-BD8881EF6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F7DABD0-94B9-4A3B-9465-8F148EE98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342CDC0-377C-4E95-B54E-48F58BB27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CBD4-0F67-47DB-AD28-3D4A3AEA5ED1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E424D93-A894-4183-8A2D-2704CD46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1DE5D43-A52A-4EAD-8120-5B4FD152A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69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E237D27-23EC-4931-9006-43D4ACB5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493D465-8010-4394-AB69-9169DA011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C817B22-8002-4C42-A5E0-2E1A4C1A5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94C01C6-6FF4-4C09-9E0D-2B8AAE6B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63EE-882E-4F33-B9E7-08CBA0FA990A}" type="datetime1">
              <a:rPr lang="fr-FR" smtClean="0"/>
              <a:t>06/05/2022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7EB9EEE-E9E6-4F5A-89EC-AE114DE1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1764ADE-0DF1-4453-B7B7-B61C8129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81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05AF0B-E317-4EC6-8A1A-30D7845E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7A23D26-0031-4F0B-8DFA-A0FF2EB93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CDA3076-A0A7-4142-890A-0D9866174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D854378D-CB7C-48A3-906D-50615850B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BCFA8C36-F4C7-431C-B8C6-C5D3D5BCA3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E574F829-68C7-4391-ACBA-D84AC5167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C7A66-2D3C-485E-8DC0-B7CF0C124513}" type="datetime1">
              <a:rPr lang="fr-FR" smtClean="0"/>
              <a:t>06/05/2022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CD4F5E4B-127A-4890-A7A7-4E896672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E2191DB4-29C6-4342-AB79-C16D2276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41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69EB4C-2204-4D89-8AB9-7572099F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5CE0686B-0419-4961-A120-9F070751D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F58-A671-4008-9732-DC08CDEBC248}" type="datetime1">
              <a:rPr lang="fr-FR" smtClean="0"/>
              <a:t>06/05/2022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D8542ECE-7609-4E64-A3C0-01773307C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42D5FCED-24D2-4E69-BE49-EF429E284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83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5CF328BC-029E-466C-9F9B-AFDF860B1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4F9E-B29D-4ABB-B359-A5AD5C13F687}" type="datetime1">
              <a:rPr lang="fr-FR" smtClean="0"/>
              <a:t>06/05/2022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C3CAF33-1976-4DE3-9A50-4473DBB0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9A422B0-4AF8-4B6D-8248-393BD150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77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E640D87-283C-4FFB-BA4B-75D8C340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BB9C8AB-375A-4F59-9461-49064200A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2FDF99F3-E315-4AA3-9E1B-731A49820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3340096-3B9A-497E-A3EF-60D0B898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C749-E3B0-45A2-895E-F6D6452D6485}" type="datetime1">
              <a:rPr lang="fr-FR" smtClean="0"/>
              <a:t>06/05/2022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274E395-A4D1-4869-B3D9-E51BDF915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A0CF4C8-92DD-453A-AD8A-73391032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27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54424E8-703F-4536-AE87-18ABB8FB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7B62B082-97AA-489F-847B-8D09AE7A8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2D167AC8-6B04-44EE-9DBF-91278DFC6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844A607-BFC7-4A83-96FB-1E8C8C9F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B901-39C0-4193-AAC0-382B4C781898}" type="datetime1">
              <a:rPr lang="fr-FR" smtClean="0"/>
              <a:t>06/05/2022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67F9F5B-CC74-4876-93FF-FC615884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CB63E1E-9191-4F5B-84E5-EFE728CC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50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5A60E647-62F4-42EF-80BB-C3D2C0CFE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997A246-8B52-4E7A-9DFC-8B052646F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3E2825A-4395-4B43-9858-110FAB837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355F4-FD32-46EF-804E-A060DCA4EB13}" type="datetime1">
              <a:rPr lang="fr-FR" smtClean="0"/>
              <a:t>06/05/2022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7A4DDEC-E2ED-4D4D-8E82-5570E036F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JM. Parraud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BFBD8A9-9DE9-4282-8D10-1825CD422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B9584-2205-413F-820B-C866A2AFB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01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27277D04-CBAB-43DB-B748-D809340A5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37713" y="667891"/>
            <a:ext cx="2184133" cy="163810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xmlns="" id="{F1A61D8F-2F7D-4D97-B64E-49583B73FA61}"/>
              </a:ext>
            </a:extLst>
          </p:cNvPr>
          <p:cNvSpPr/>
          <p:nvPr/>
        </p:nvSpPr>
        <p:spPr>
          <a:xfrm>
            <a:off x="753533" y="4992714"/>
            <a:ext cx="7941733" cy="11005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xmlns="" id="{403DAAB6-EB2D-44D5-8CE2-05140EF56EF7}"/>
              </a:ext>
            </a:extLst>
          </p:cNvPr>
          <p:cNvSpPr/>
          <p:nvPr/>
        </p:nvSpPr>
        <p:spPr>
          <a:xfrm>
            <a:off x="736594" y="3557504"/>
            <a:ext cx="7941733" cy="130900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xmlns="" id="{63ECF355-7489-4380-AB1E-E223C048FC64}"/>
              </a:ext>
            </a:extLst>
          </p:cNvPr>
          <p:cNvSpPr/>
          <p:nvPr/>
        </p:nvSpPr>
        <p:spPr>
          <a:xfrm>
            <a:off x="736600" y="2120293"/>
            <a:ext cx="7941733" cy="130900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2" descr="C:\Users\parraud.LBSERV\Documents\LPNHE_documents\LPNHE_Logo\LPNHE_Logo\logos\logo_final_petit+.jpg">
            <a:extLst>
              <a:ext uri="{FF2B5EF4-FFF2-40B4-BE49-F238E27FC236}">
                <a16:creationId xmlns:a16="http://schemas.microsoft.com/office/drawing/2014/main" xmlns="" id="{73925B15-2D57-492D-903E-41B48A501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932" y="44624"/>
            <a:ext cx="1076169" cy="59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xmlns="" id="{B3143D90-47D6-40B1-9AA1-31445DC3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JM. </a:t>
            </a:r>
            <a:r>
              <a:rPr lang="fr-FR" dirty="0" err="1"/>
              <a:t>Parraud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51F7C3D-0E6C-465E-89B3-BF2A0CCF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B9584-2205-413F-820B-C866A2AFBC01}" type="slidenum">
              <a:rPr lang="fr-FR" smtClean="0"/>
              <a:t>1</a:t>
            </a:fld>
            <a:endParaRPr lang="fr-FR"/>
          </a:p>
        </p:txBody>
      </p:sp>
      <p:pic>
        <p:nvPicPr>
          <p:cNvPr id="13" name="Picture 2" descr="C:\Users\parraud.LBSERV\Documents\T2K-upgrade\carte FEC-proto (1)\fab 8xPCB dont 2xcâblés_Ouestronic_nov2019\photos cartes câblées_févr2020\Resized_20200204_222526.jpg">
            <a:extLst>
              <a:ext uri="{FF2B5EF4-FFF2-40B4-BE49-F238E27FC236}">
                <a16:creationId xmlns:a16="http://schemas.microsoft.com/office/drawing/2014/main" xmlns="" id="{AF0D1C53-5AD8-4387-8D7F-256ACCAAE4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" r="7212" b="4629"/>
          <a:stretch/>
        </p:blipFill>
        <p:spPr bwMode="auto">
          <a:xfrm rot="5400000">
            <a:off x="6973738" y="1990484"/>
            <a:ext cx="1224000" cy="17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291710D6-FD46-41A1-A0A3-983B7ADFA9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008461" y="3474573"/>
            <a:ext cx="1212636" cy="1669915"/>
          </a:xfrm>
          <a:prstGeom prst="rect">
            <a:avLst/>
          </a:prstGeom>
        </p:spPr>
      </p:pic>
      <p:sp>
        <p:nvSpPr>
          <p:cNvPr id="19" name="Sous-titre 2">
            <a:extLst>
              <a:ext uri="{FF2B5EF4-FFF2-40B4-BE49-F238E27FC236}">
                <a16:creationId xmlns:a16="http://schemas.microsoft.com/office/drawing/2014/main" xmlns="" id="{0436A5A5-B054-41F4-A4D3-FE8B358B2577}"/>
              </a:ext>
            </a:extLst>
          </p:cNvPr>
          <p:cNvSpPr txBox="1">
            <a:spLocks/>
          </p:cNvSpPr>
          <p:nvPr/>
        </p:nvSpPr>
        <p:spPr>
          <a:xfrm>
            <a:off x="984110" y="25395"/>
            <a:ext cx="6568154" cy="642496"/>
          </a:xfrm>
          <a:prstGeom prst="rect">
            <a:avLst/>
          </a:prstGeom>
          <a:effectLst>
            <a:softEdge rad="381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   </a:t>
            </a:r>
            <a:r>
              <a:rPr lang="fr-FR" dirty="0" smtClean="0">
                <a:latin typeface="Carlito" panose="020F0502020204030204" pitchFamily="34" charset="0"/>
                <a:cs typeface="Carlito" panose="020F0502020204030204" pitchFamily="34" charset="0"/>
              </a:rPr>
              <a:t>		</a:t>
            </a:r>
            <a:r>
              <a:rPr lang="fr-FR" b="1" dirty="0" smtClean="0">
                <a:latin typeface="Carlito" panose="020F0502020204030204" pitchFamily="34" charset="0"/>
                <a:cs typeface="Carlito" panose="020F0502020204030204" pitchFamily="34" charset="0"/>
              </a:rPr>
              <a:t>EAOM  -  23 mai 2022</a:t>
            </a:r>
            <a:endParaRPr lang="fr-FR" b="1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pPr algn="l"/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      Projet d’</a:t>
            </a:r>
            <a:r>
              <a:rPr lang="fr-FR" b="1" i="1" dirty="0">
                <a:latin typeface="Carlito" panose="020F0502020204030204" pitchFamily="34" charset="0"/>
                <a:cs typeface="Carlito" panose="020F0502020204030204" pitchFamily="34" charset="0"/>
              </a:rPr>
              <a:t>Upgrade du détecteur ND280 / T2K-II 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xmlns="" id="{BC6EA124-B872-424C-852C-7C43488D3EA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932" t="16309" r="6464" b="5681"/>
          <a:stretch/>
        </p:blipFill>
        <p:spPr>
          <a:xfrm>
            <a:off x="6518890" y="90705"/>
            <a:ext cx="981788" cy="50571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09F5057D-5942-49D6-B881-56101C82F6BF}"/>
              </a:ext>
            </a:extLst>
          </p:cNvPr>
          <p:cNvSpPr txBox="1"/>
          <p:nvPr/>
        </p:nvSpPr>
        <p:spPr>
          <a:xfrm>
            <a:off x="872066" y="1086114"/>
            <a:ext cx="7823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>
                <a:latin typeface="Carlito" panose="020F0502020204030204" pitchFamily="34" charset="0"/>
                <a:cs typeface="Carlito" panose="020F0502020204030204" pitchFamily="34" charset="0"/>
              </a:rPr>
              <a:t>Avancement de la contribution </a:t>
            </a:r>
            <a:r>
              <a:rPr lang="fr-FR" sz="2000" u="sng" dirty="0">
                <a:latin typeface="Carlito" panose="020F0502020204030204" pitchFamily="34" charset="0"/>
                <a:cs typeface="Carlito" panose="020F0502020204030204" pitchFamily="34" charset="0"/>
              </a:rPr>
              <a:t>du </a:t>
            </a:r>
            <a:r>
              <a:rPr lang="fr-FR" sz="2000" u="sng" dirty="0">
                <a:solidFill>
                  <a:srgbClr val="684522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LPNHE</a:t>
            </a:r>
            <a:r>
              <a:rPr lang="fr-FR" sz="2000" u="sng" dirty="0"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r>
              <a:rPr lang="fr-FR" dirty="0" smtClean="0"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endParaRPr lang="fr-FR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endParaRPr lang="fr-FR" sz="10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r>
              <a:rPr lang="fr-FR" dirty="0" smtClean="0">
                <a:solidFill>
                  <a:srgbClr val="684522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Rappel des 3 </a:t>
            </a:r>
            <a:r>
              <a:rPr lang="fr-FR" dirty="0">
                <a:solidFill>
                  <a:srgbClr val="684522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livrables </a:t>
            </a:r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:</a:t>
            </a:r>
          </a:p>
          <a:p>
            <a:endParaRPr lang="fr-FR" sz="1000" dirty="0" smtClean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endParaRPr lang="fr-FR" sz="1000" dirty="0" smtClean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r>
              <a:rPr lang="fr-FR" sz="1600" dirty="0" smtClean="0">
                <a:latin typeface="Carlito" panose="020F0502020204030204" pitchFamily="34" charset="0"/>
                <a:cs typeface="Carlito" panose="020F0502020204030204" pitchFamily="34" charset="0"/>
              </a:rPr>
              <a:t>►  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Conception  +  fabrication </a:t>
            </a:r>
          </a:p>
          <a:p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       </a:t>
            </a:r>
            <a:r>
              <a:rPr lang="fr-FR" sz="1600" b="1" dirty="0">
                <a:latin typeface="Carlito" panose="020F0502020204030204" pitchFamily="34" charset="0"/>
                <a:cs typeface="Carlito" panose="020F0502020204030204" pitchFamily="34" charset="0"/>
              </a:rPr>
              <a:t>Cartes électroniques FEC 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(</a:t>
            </a:r>
            <a:r>
              <a:rPr lang="fr-FR" sz="1600" i="1" dirty="0">
                <a:latin typeface="Carlito" panose="020F0502020204030204" pitchFamily="34" charset="0"/>
                <a:cs typeface="Carlito" panose="020F0502020204030204" pitchFamily="34" charset="0"/>
              </a:rPr>
              <a:t>front-end </a:t>
            </a:r>
            <a:r>
              <a:rPr lang="fr-FR" sz="1600" i="1" dirty="0" err="1">
                <a:latin typeface="Carlito" panose="020F0502020204030204" pitchFamily="34" charset="0"/>
                <a:cs typeface="Carlito" panose="020F0502020204030204" pitchFamily="34" charset="0"/>
              </a:rPr>
              <a:t>card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)    </a:t>
            </a:r>
            <a:r>
              <a:rPr lang="fr-FR" sz="1600" dirty="0" smtClean="0">
                <a:latin typeface="Carlito" panose="020F0502020204030204" pitchFamily="34" charset="0"/>
                <a:cs typeface="Carlito" panose="020F0502020204030204" pitchFamily="34" charset="0"/>
              </a:rPr>
              <a:t>:   </a:t>
            </a:r>
            <a:r>
              <a:rPr lang="fr-FR" sz="1600" b="1" i="1" dirty="0" err="1" smtClean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Qté</a:t>
            </a:r>
            <a:r>
              <a:rPr lang="fr-FR" sz="1600" b="1" i="1" dirty="0" smtClean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 Totale </a:t>
            </a:r>
            <a:r>
              <a:rPr lang="fr-FR" sz="1600" b="1" i="1" dirty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= 84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	</a:t>
            </a:r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			(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64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sur le détecteur  +  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8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r>
              <a:rPr lang="fr-FR" sz="1400" dirty="0" err="1">
                <a:latin typeface="Carlito" panose="020F0502020204030204" pitchFamily="34" charset="0"/>
                <a:cs typeface="Carlito" panose="020F0502020204030204" pitchFamily="34" charset="0"/>
              </a:rPr>
              <a:t>spares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 +  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12 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pour bancs-tests </a:t>
            </a:r>
            <a:r>
              <a:rPr lang="fr-FR" sz="1400" dirty="0" err="1">
                <a:latin typeface="Carlito" panose="020F0502020204030204" pitchFamily="34" charset="0"/>
                <a:cs typeface="Carlito" panose="020F0502020204030204" pitchFamily="34" charset="0"/>
              </a:rPr>
              <a:t>collab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)</a:t>
            </a:r>
          </a:p>
          <a:p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Production : </a:t>
            </a:r>
            <a:r>
              <a:rPr lang="fr-FR" sz="1400" b="1" dirty="0">
                <a:latin typeface="Carlito" panose="020F0502020204030204" pitchFamily="34" charset="0"/>
                <a:cs typeface="Carlito" panose="020F0502020204030204" pitchFamily="34" charset="0"/>
              </a:rPr>
              <a:t>marché PUMA 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/ </a:t>
            </a:r>
            <a:r>
              <a:rPr lang="fr-FR" sz="1400" b="1" dirty="0" err="1">
                <a:latin typeface="Carlito" panose="020F0502020204030204" pitchFamily="34" charset="0"/>
                <a:cs typeface="Carlito" panose="020F0502020204030204" pitchFamily="34" charset="0"/>
              </a:rPr>
              <a:t>Ouestronic</a:t>
            </a:r>
            <a:r>
              <a:rPr lang="fr-FR" sz="1400" b="1" dirty="0"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:  </a:t>
            </a:r>
            <a:r>
              <a:rPr lang="fr-FR" sz="1400" dirty="0" err="1">
                <a:latin typeface="Carlito" panose="020F0502020204030204" pitchFamily="34" charset="0"/>
                <a:cs typeface="Carlito" panose="020F0502020204030204" pitchFamily="34" charset="0"/>
              </a:rPr>
              <a:t>pré-série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de </a:t>
            </a:r>
            <a:r>
              <a:rPr lang="fr-FR" sz="1400" b="1" dirty="0">
                <a:latin typeface="Carlito" panose="020F0502020204030204" pitchFamily="34" charset="0"/>
                <a:cs typeface="Carlito" panose="020F0502020204030204" pitchFamily="34" charset="0"/>
              </a:rPr>
              <a:t>12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 +  série de </a:t>
            </a:r>
            <a:r>
              <a:rPr lang="fr-FR" sz="1400" b="1" dirty="0">
                <a:latin typeface="Carlito" panose="020F0502020204030204" pitchFamily="34" charset="0"/>
                <a:cs typeface="Carlito" panose="020F0502020204030204" pitchFamily="34" charset="0"/>
              </a:rPr>
              <a:t>72</a:t>
            </a:r>
          </a:p>
          <a:p>
            <a:endParaRPr lang="fr-FR" sz="12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endParaRPr lang="fr-FR" sz="12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►  Conception conjointe avec l’</a:t>
            </a:r>
            <a:r>
              <a:rPr lang="fr-FR" sz="1600" dirty="0" err="1">
                <a:latin typeface="Carlito" panose="020F0502020204030204" pitchFamily="34" charset="0"/>
                <a:cs typeface="Carlito" panose="020F0502020204030204" pitchFamily="34" charset="0"/>
              </a:rPr>
              <a:t>Irfu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  +  fabrication</a:t>
            </a:r>
          </a:p>
          <a:p>
            <a:r>
              <a:rPr lang="fr-FR" sz="1600" b="1" dirty="0">
                <a:latin typeface="Carlito" panose="020F0502020204030204" pitchFamily="34" charset="0"/>
                <a:cs typeface="Carlito" panose="020F0502020204030204" pitchFamily="34" charset="0"/>
              </a:rPr>
              <a:t>       Capots de refroidissement 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des cartes FEC    </a:t>
            </a:r>
            <a:r>
              <a:rPr lang="fr-FR" sz="1600" dirty="0" smtClean="0">
                <a:latin typeface="Carlito" panose="020F0502020204030204" pitchFamily="34" charset="0"/>
                <a:cs typeface="Carlito" panose="020F0502020204030204" pitchFamily="34" charset="0"/>
              </a:rPr>
              <a:t>:   </a:t>
            </a:r>
            <a:r>
              <a:rPr lang="fr-FR" sz="1600" b="1" i="1" dirty="0" err="1" smtClean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Qté</a:t>
            </a:r>
            <a:r>
              <a:rPr lang="fr-FR" sz="1600" b="1" i="1" dirty="0" smtClean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 Totale </a:t>
            </a:r>
            <a:r>
              <a:rPr lang="fr-FR" sz="1600" b="1" i="1" dirty="0">
                <a:solidFill>
                  <a:srgbClr val="860000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= 80</a:t>
            </a:r>
          </a:p>
          <a:p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	(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64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sur le détecteur  +  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8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r>
              <a:rPr lang="fr-FR" sz="1400" dirty="0" err="1">
                <a:latin typeface="Carlito" panose="020F0502020204030204" pitchFamily="34" charset="0"/>
                <a:cs typeface="Carlito" panose="020F0502020204030204" pitchFamily="34" charset="0"/>
              </a:rPr>
              <a:t>spares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 +  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8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 pour tests </a:t>
            </a:r>
            <a:r>
              <a:rPr lang="fr-FR" sz="1400" i="1" dirty="0">
                <a:latin typeface="Carlito" panose="020F0502020204030204" pitchFamily="34" charset="0"/>
                <a:cs typeface="Carlito" panose="020F0502020204030204" pitchFamily="34" charset="0"/>
              </a:rPr>
              <a:t>fabriqués au LPNHE</a:t>
            </a:r>
            <a:r>
              <a:rPr lang="fr-FR" sz="1400" dirty="0">
                <a:latin typeface="Carlito" panose="020F0502020204030204" pitchFamily="34" charset="0"/>
                <a:cs typeface="Carlito" panose="020F0502020204030204" pitchFamily="34" charset="0"/>
              </a:rPr>
              <a:t>)</a:t>
            </a:r>
          </a:p>
          <a:p>
            <a:pPr lvl="0"/>
            <a:r>
              <a:rPr lang="fr-FR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r-FR" sz="1400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Production : </a:t>
            </a:r>
            <a:r>
              <a:rPr lang="fr-FR" sz="1400" b="1" dirty="0" err="1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Chanteloup</a:t>
            </a:r>
            <a:r>
              <a:rPr lang="fr-FR" sz="1400" b="1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-Associés </a:t>
            </a:r>
            <a:r>
              <a:rPr lang="fr-FR" sz="1400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:  </a:t>
            </a:r>
            <a:r>
              <a:rPr lang="fr-FR" sz="1400" dirty="0" err="1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pré-série</a:t>
            </a:r>
            <a:r>
              <a:rPr lang="fr-FR" sz="1400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 de </a:t>
            </a:r>
            <a:r>
              <a:rPr lang="fr-FR" sz="1400" b="1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8 </a:t>
            </a:r>
            <a:r>
              <a:rPr lang="fr-FR" sz="1400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 +  série de </a:t>
            </a:r>
            <a:r>
              <a:rPr lang="fr-FR" sz="1400" b="1" dirty="0">
                <a:solidFill>
                  <a:prstClr val="black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64</a:t>
            </a:r>
          </a:p>
          <a:p>
            <a:endParaRPr lang="fr-FR" sz="14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endParaRPr lang="fr-FR" sz="14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►  Développement des </a:t>
            </a:r>
            <a:r>
              <a:rPr lang="fr-FR" sz="1600" b="1" dirty="0">
                <a:latin typeface="Carlito" panose="020F0502020204030204" pitchFamily="34" charset="0"/>
                <a:cs typeface="Carlito" panose="020F0502020204030204" pitchFamily="34" charset="0"/>
              </a:rPr>
              <a:t>softwares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 DAQ  </a:t>
            </a:r>
            <a:r>
              <a:rPr lang="fr-FR" sz="1600" dirty="0" smtClean="0">
                <a:latin typeface="Carlito" panose="020F0502020204030204" pitchFamily="34" charset="0"/>
                <a:cs typeface="Carlito" panose="020F0502020204030204" pitchFamily="34" charset="0"/>
              </a:rPr>
              <a:t>:  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acquisition des données des HA-TPC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software embarqué sur les cartes back-end </a:t>
            </a:r>
            <a:r>
              <a:rPr lang="fr-FR" sz="1600" i="1" dirty="0">
                <a:latin typeface="Carlito" panose="020F0502020204030204" pitchFamily="34" charset="0"/>
                <a:cs typeface="Carlito" panose="020F0502020204030204" pitchFamily="34" charset="0"/>
              </a:rPr>
              <a:t>TDCM</a:t>
            </a: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 de l’</a:t>
            </a:r>
            <a:r>
              <a:rPr lang="fr-FR" sz="1600" dirty="0" err="1">
                <a:latin typeface="Carlito" panose="020F0502020204030204" pitchFamily="34" charset="0"/>
                <a:cs typeface="Carlito" panose="020F0502020204030204" pitchFamily="34" charset="0"/>
              </a:rPr>
              <a:t>Irfu</a:t>
            </a:r>
            <a:endParaRPr lang="fr-FR" sz="1600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arlito" panose="020F0502020204030204" pitchFamily="34" charset="0"/>
                <a:cs typeface="Carlito" panose="020F0502020204030204" pitchFamily="34" charset="0"/>
              </a:rPr>
              <a:t>software sur PC d’acquisition de l’expérience</a:t>
            </a:r>
          </a:p>
        </p:txBody>
      </p:sp>
    </p:spTree>
    <p:extLst>
      <p:ext uri="{BB962C8B-B14F-4D97-AF65-F5344CB8AC3E}">
        <p14:creationId xmlns:p14="http://schemas.microsoft.com/office/powerpoint/2010/main" val="9912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rraud.LBSERV\Documents\LPNHE_documents\LPNHE_Logo\LPNHE_Logo\logos\logo_final_petit+.jpg">
            <a:extLst>
              <a:ext uri="{FF2B5EF4-FFF2-40B4-BE49-F238E27FC236}">
                <a16:creationId xmlns:a16="http://schemas.microsoft.com/office/drawing/2014/main" xmlns="" id="{73925B15-2D57-492D-903E-41B48A501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932" y="44624"/>
            <a:ext cx="1076169" cy="59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xmlns="" id="{B3143D90-47D6-40B1-9AA1-31445DC3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326" y="6182175"/>
            <a:ext cx="3086100" cy="365125"/>
          </a:xfrm>
        </p:spPr>
        <p:txBody>
          <a:bodyPr/>
          <a:lstStyle/>
          <a:p>
            <a:r>
              <a:rPr lang="fr-FR"/>
              <a:t>JM. Parraud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51F7C3D-0E6C-465E-89B3-BF2A0CCF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7326" y="6182175"/>
            <a:ext cx="2057400" cy="365125"/>
          </a:xfrm>
        </p:spPr>
        <p:txBody>
          <a:bodyPr/>
          <a:lstStyle/>
          <a:p>
            <a:fld id="{168B9584-2205-413F-820B-C866A2AFBC01}" type="slidenum">
              <a:rPr lang="fr-FR" smtClean="0"/>
              <a:t>2</a:t>
            </a:fld>
            <a:endParaRPr lang="fr-FR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xmlns="" id="{AE6470EE-FAC7-493D-B6DC-88F39D25E51C}"/>
              </a:ext>
            </a:extLst>
          </p:cNvPr>
          <p:cNvSpPr txBox="1">
            <a:spLocks/>
          </p:cNvSpPr>
          <p:nvPr/>
        </p:nvSpPr>
        <p:spPr>
          <a:xfrm>
            <a:off x="984110" y="25395"/>
            <a:ext cx="6568154" cy="642496"/>
          </a:xfrm>
          <a:prstGeom prst="rect">
            <a:avLst/>
          </a:prstGeom>
          <a:effectLst>
            <a:softEdge rad="381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 smtClean="0">
                <a:latin typeface="Carlito" panose="020F0502020204030204" pitchFamily="34" charset="0"/>
                <a:cs typeface="Carlito" panose="020F0502020204030204" pitchFamily="34" charset="0"/>
              </a:rPr>
              <a:t>		</a:t>
            </a:r>
            <a:r>
              <a:rPr lang="fr-FR" b="1" dirty="0" smtClean="0">
                <a:latin typeface="Carlito" panose="020F0502020204030204" pitchFamily="34" charset="0"/>
                <a:cs typeface="Carlito" panose="020F0502020204030204" pitchFamily="34" charset="0"/>
              </a:rPr>
              <a:t>EAOM  -  23 mai 2022</a:t>
            </a:r>
            <a:endParaRPr lang="fr-FR" b="1" dirty="0">
              <a:latin typeface="Carlito" panose="020F0502020204030204" pitchFamily="34" charset="0"/>
              <a:cs typeface="Carlito" panose="020F0502020204030204" pitchFamily="34" charset="0"/>
            </a:endParaRPr>
          </a:p>
          <a:p>
            <a:pPr algn="l"/>
            <a:r>
              <a:rPr lang="fr-FR" dirty="0">
                <a:latin typeface="Carlito" panose="020F0502020204030204" pitchFamily="34" charset="0"/>
                <a:cs typeface="Carlito" panose="020F0502020204030204" pitchFamily="34" charset="0"/>
              </a:rPr>
              <a:t>      Projet d’</a:t>
            </a:r>
            <a:r>
              <a:rPr lang="fr-FR" b="1" i="1" dirty="0">
                <a:latin typeface="Carlito" panose="020F0502020204030204" pitchFamily="34" charset="0"/>
                <a:cs typeface="Carlito" panose="020F0502020204030204" pitchFamily="34" charset="0"/>
              </a:rPr>
              <a:t>Upgrade du détecteur ND280 / T2K-II 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5495497C-3CF4-4C1A-B81D-968EC64BCA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932" t="16309" r="6464" b="5681"/>
          <a:stretch/>
        </p:blipFill>
        <p:spPr>
          <a:xfrm>
            <a:off x="6518890" y="90705"/>
            <a:ext cx="981788" cy="50571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273231"/>
              </p:ext>
            </p:extLst>
          </p:nvPr>
        </p:nvGraphicFramePr>
        <p:xfrm>
          <a:off x="587834" y="658931"/>
          <a:ext cx="8392880" cy="606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9139"/>
                <a:gridCol w="2729139"/>
                <a:gridCol w="2934602"/>
              </a:tblGrid>
              <a:tr h="18144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Cartes électroniques FEC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Capots</a:t>
                      </a:r>
                      <a:r>
                        <a:rPr lang="fr-FR" sz="1400" baseline="0" dirty="0" smtClean="0"/>
                        <a:t> de refroidissement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Software DAQ</a:t>
                      </a:r>
                      <a:endParaRPr lang="fr-FR" sz="1400" dirty="0"/>
                    </a:p>
                  </a:txBody>
                  <a:tcPr/>
                </a:tc>
              </a:tr>
              <a:tr h="227163">
                <a:tc gridSpan="3">
                  <a:txBody>
                    <a:bodyPr/>
                    <a:lstStyle/>
                    <a:p>
                      <a:pPr algn="l"/>
                      <a:r>
                        <a:rPr lang="fr-FR" sz="1100" dirty="0" smtClean="0"/>
                        <a:t>- - - - - - - - - - - - - - - -   Revue  IN2P3  « RSP »  le 11/04/2019   - - - - - - - - - - - -</a:t>
                      </a:r>
                      <a:r>
                        <a:rPr lang="fr-FR" sz="1100" baseline="0" dirty="0" smtClean="0"/>
                        <a:t> - - -</a:t>
                      </a:r>
                      <a:r>
                        <a:rPr lang="fr-FR" sz="1100" dirty="0" smtClean="0"/>
                        <a:t> - - - - - - - - - - - - - - - - - - - - - - - - - - - - - - - - - - - - - - - - - - - -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8197"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Février 2020 : </a:t>
                      </a:r>
                      <a:r>
                        <a:rPr lang="fr-FR" sz="1100" dirty="0" err="1" smtClean="0">
                          <a:solidFill>
                            <a:srgbClr val="000099"/>
                          </a:solidFill>
                        </a:rPr>
                        <a:t>fab</a:t>
                      </a:r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.</a:t>
                      </a:r>
                      <a:r>
                        <a:rPr lang="fr-FR" sz="1100" baseline="0" dirty="0" smtClean="0">
                          <a:solidFill>
                            <a:srgbClr val="000099"/>
                          </a:solidFill>
                        </a:rPr>
                        <a:t> 2 x FEC </a:t>
                      </a:r>
                      <a:r>
                        <a:rPr lang="fr-FR" sz="1100" baseline="0" dirty="0" err="1" smtClean="0">
                          <a:solidFill>
                            <a:srgbClr val="000099"/>
                          </a:solidFill>
                        </a:rPr>
                        <a:t>protos</a:t>
                      </a:r>
                      <a:r>
                        <a:rPr lang="fr-FR" sz="1100" baseline="0" dirty="0" smtClean="0">
                          <a:solidFill>
                            <a:srgbClr val="000099"/>
                          </a:solidFill>
                        </a:rPr>
                        <a:t> </a:t>
                      </a:r>
                    </a:p>
                    <a:p>
                      <a:r>
                        <a:rPr lang="fr-FR" sz="1100" baseline="0" dirty="0" smtClean="0">
                          <a:solidFill>
                            <a:srgbClr val="000099"/>
                          </a:solidFill>
                        </a:rPr>
                        <a:t>+ essais à l’IRFU</a:t>
                      </a:r>
                      <a:endParaRPr lang="fr-FR" sz="11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Mai 2020 : Appel d’offres PUMA</a:t>
                      </a:r>
                    </a:p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  <a:sym typeface="Wingdings" panose="05000000000000000000" pitchFamily="2" charset="2"/>
                        </a:rPr>
                        <a:t>                      Choix </a:t>
                      </a:r>
                      <a:r>
                        <a:rPr lang="fr-FR" sz="1100" i="1" dirty="0" err="1" smtClean="0">
                          <a:solidFill>
                            <a:srgbClr val="000099"/>
                          </a:solidFill>
                          <a:sym typeface="Wingdings" panose="05000000000000000000" pitchFamily="2" charset="2"/>
                        </a:rPr>
                        <a:t>Ouestronic</a:t>
                      </a:r>
                      <a:endParaRPr lang="fr-FR" sz="1100" i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78674"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Été 2020 : </a:t>
                      </a:r>
                      <a:r>
                        <a:rPr lang="fr-FR" sz="1100" b="1" dirty="0" err="1" smtClean="0">
                          <a:solidFill>
                            <a:srgbClr val="000099"/>
                          </a:solidFill>
                        </a:rPr>
                        <a:t>fab</a:t>
                      </a:r>
                      <a:r>
                        <a:rPr lang="fr-FR" sz="1100" b="1" dirty="0" smtClean="0">
                          <a:solidFill>
                            <a:srgbClr val="000099"/>
                          </a:solidFill>
                        </a:rPr>
                        <a:t>. 12 x FEC de </a:t>
                      </a:r>
                      <a:r>
                        <a:rPr lang="fr-FR" sz="1100" b="1" dirty="0" err="1" smtClean="0">
                          <a:solidFill>
                            <a:srgbClr val="000099"/>
                          </a:solidFill>
                        </a:rPr>
                        <a:t>pré-série</a:t>
                      </a:r>
                      <a:endParaRPr lang="fr-FR" sz="1100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Août 2020 : </a:t>
                      </a:r>
                      <a:r>
                        <a:rPr lang="fr-FR" sz="1100" dirty="0" err="1" smtClean="0">
                          <a:solidFill>
                            <a:srgbClr val="663300"/>
                          </a:solidFill>
                        </a:rPr>
                        <a:t>fab</a:t>
                      </a:r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. 2 x capots </a:t>
                      </a:r>
                      <a:r>
                        <a:rPr lang="fr-FR" sz="1100" dirty="0" err="1" smtClean="0">
                          <a:solidFill>
                            <a:srgbClr val="663300"/>
                          </a:solidFill>
                        </a:rPr>
                        <a:t>protos</a:t>
                      </a:r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 (IRFU)</a:t>
                      </a:r>
                      <a:endParaRPr lang="fr-FR" sz="1100" dirty="0">
                        <a:solidFill>
                          <a:srgbClr val="66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50372"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Revue IRFU  « PRR »  le 29/10/2020</a:t>
                      </a:r>
                      <a:endParaRPr lang="fr-FR" sz="11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66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Achat </a:t>
                      </a:r>
                      <a:r>
                        <a:rPr lang="fr-FR" sz="1100" dirty="0" err="1" smtClean="0">
                          <a:solidFill>
                            <a:srgbClr val="006600"/>
                          </a:solidFill>
                        </a:rPr>
                        <a:t>PC</a:t>
                      </a:r>
                      <a:r>
                        <a:rPr lang="fr-FR" sz="1100" baseline="0" dirty="0" err="1" smtClean="0">
                          <a:solidFill>
                            <a:srgbClr val="006600"/>
                          </a:solidFill>
                        </a:rPr>
                        <a:t>s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et des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cartes embarquées</a:t>
                      </a:r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52549"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0099"/>
                          </a:solidFill>
                        </a:rPr>
                        <a:t>Nov. 2020 : </a:t>
                      </a:r>
                      <a:r>
                        <a:rPr lang="fr-FR" sz="1100" b="1" dirty="0" smtClean="0">
                          <a:solidFill>
                            <a:srgbClr val="000099"/>
                          </a:solidFill>
                        </a:rPr>
                        <a:t>DÉBUT production de série</a:t>
                      </a:r>
                      <a:endParaRPr lang="fr-FR" sz="1100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66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83028"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Févr. 2021 :</a:t>
                      </a:r>
                      <a:r>
                        <a:rPr lang="fr-FR" sz="1100" baseline="0" dirty="0" smtClean="0">
                          <a:solidFill>
                            <a:srgbClr val="663300"/>
                          </a:solidFill>
                        </a:rPr>
                        <a:t> </a:t>
                      </a:r>
                      <a:r>
                        <a:rPr lang="fr-FR" sz="1100" baseline="0" dirty="0" err="1" smtClean="0">
                          <a:solidFill>
                            <a:srgbClr val="663300"/>
                          </a:solidFill>
                        </a:rPr>
                        <a:t>fab</a:t>
                      </a:r>
                      <a:r>
                        <a:rPr lang="fr-FR" sz="1100" baseline="0" dirty="0" smtClean="0">
                          <a:solidFill>
                            <a:srgbClr val="663300"/>
                          </a:solidFill>
                        </a:rPr>
                        <a:t>. 8 x capots </a:t>
                      </a:r>
                      <a:r>
                        <a:rPr lang="fr-FR" sz="1100" baseline="0" dirty="0" err="1" smtClean="0">
                          <a:solidFill>
                            <a:srgbClr val="663300"/>
                          </a:solidFill>
                        </a:rPr>
                        <a:t>protos</a:t>
                      </a:r>
                      <a:r>
                        <a:rPr lang="fr-FR" sz="1100" baseline="0" dirty="0" smtClean="0">
                          <a:solidFill>
                            <a:srgbClr val="663300"/>
                          </a:solidFill>
                        </a:rPr>
                        <a:t>  au LPNHE</a:t>
                      </a:r>
                      <a:endParaRPr lang="fr-FR" sz="1100" dirty="0">
                        <a:solidFill>
                          <a:srgbClr val="66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date ?  DÉBUT développements DAQ-MIDAS</a:t>
                      </a:r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65612"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Mars 2021 : </a:t>
                      </a:r>
                      <a:r>
                        <a:rPr lang="fr-FR" sz="1100" b="1" dirty="0" err="1" smtClean="0">
                          <a:solidFill>
                            <a:srgbClr val="663300"/>
                          </a:solidFill>
                        </a:rPr>
                        <a:t>fab</a:t>
                      </a:r>
                      <a:r>
                        <a:rPr lang="fr-FR" sz="1100" b="1" dirty="0" smtClean="0">
                          <a:solidFill>
                            <a:srgbClr val="663300"/>
                          </a:solidFill>
                        </a:rPr>
                        <a:t>. 12 x capots de </a:t>
                      </a:r>
                      <a:r>
                        <a:rPr lang="fr-FR" sz="1100" b="1" dirty="0" err="1" smtClean="0">
                          <a:solidFill>
                            <a:srgbClr val="663300"/>
                          </a:solidFill>
                        </a:rPr>
                        <a:t>pré-série</a:t>
                      </a:r>
                      <a:endParaRPr lang="fr-FR" sz="1100" b="1" dirty="0" smtClean="0">
                        <a:solidFill>
                          <a:srgbClr val="663300"/>
                        </a:solidFill>
                      </a:endParaRPr>
                    </a:p>
                    <a:p>
                      <a:r>
                        <a:rPr lang="fr-FR" sz="1100" dirty="0" smtClean="0">
                          <a:solidFill>
                            <a:srgbClr val="663300"/>
                          </a:solidFill>
                        </a:rPr>
                        <a:t>                                    </a:t>
                      </a:r>
                      <a:r>
                        <a:rPr lang="fr-FR" sz="1100" i="1" dirty="0" err="1" smtClean="0">
                          <a:solidFill>
                            <a:srgbClr val="663300"/>
                          </a:solidFill>
                        </a:rPr>
                        <a:t>Chanteloup</a:t>
                      </a:r>
                      <a:r>
                        <a:rPr lang="fr-FR" sz="1100" i="1" dirty="0" smtClean="0">
                          <a:solidFill>
                            <a:srgbClr val="663300"/>
                          </a:solidFill>
                        </a:rPr>
                        <a:t>-Associés</a:t>
                      </a:r>
                      <a:endParaRPr lang="fr-FR" sz="1100" i="1" dirty="0">
                        <a:solidFill>
                          <a:srgbClr val="66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R&amp;D Implémentation 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Linux embarqué 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sur carte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TDCM</a:t>
                      </a:r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41664">
                <a:tc gridSpan="2">
                  <a:txBody>
                    <a:bodyPr/>
                    <a:lstStyle/>
                    <a:p>
                      <a:r>
                        <a:rPr lang="fr-FR" sz="1100" dirty="0" smtClean="0"/>
                        <a:t>-</a:t>
                      </a:r>
                      <a:r>
                        <a:rPr lang="fr-FR" sz="1100" baseline="0" dirty="0" smtClean="0"/>
                        <a:t> - </a:t>
                      </a:r>
                      <a:r>
                        <a:rPr lang="fr-FR" sz="1100" dirty="0" smtClean="0"/>
                        <a:t>Juin 2021 : Tests en faisceau à DESY  -  1 module (2 x FEC + capots) en champ</a:t>
                      </a:r>
                      <a:r>
                        <a:rPr lang="fr-FR" sz="1100" baseline="0" dirty="0" smtClean="0"/>
                        <a:t> magnétique -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Tests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fr-FR" sz="1100" dirty="0" err="1" smtClean="0">
                          <a:solidFill>
                            <a:srgbClr val="006600"/>
                          </a:solidFill>
                        </a:rPr>
                        <a:t>openAMP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 intra-</a:t>
                      </a:r>
                      <a:r>
                        <a:rPr lang="fr-FR" sz="1100" dirty="0" err="1" smtClean="0">
                          <a:solidFill>
                            <a:srgbClr val="006600"/>
                          </a:solidFill>
                        </a:rPr>
                        <a:t>coeurs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  </a:t>
                      </a:r>
                      <a:r>
                        <a:rPr lang="fr-FR" sz="1100" dirty="0" err="1" smtClean="0">
                          <a:solidFill>
                            <a:srgbClr val="006600"/>
                          </a:solidFill>
                        </a:rPr>
                        <a:t>baremetal</a:t>
                      </a: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-Linux</a:t>
                      </a:r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61257"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Juillet 2021 : </a:t>
                      </a:r>
                      <a:r>
                        <a:rPr lang="fr-FR" sz="11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DÉBUT production de série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                          </a:t>
                      </a:r>
                      <a:r>
                        <a:rPr lang="fr-FR" sz="1100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Chanteloup</a:t>
                      </a:r>
                      <a:r>
                        <a:rPr lang="fr-FR" sz="110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-Associés</a:t>
                      </a:r>
                      <a:endParaRPr lang="fr-FR" sz="11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5254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- - Nov. 2021 : Tests en faisceau au CERN  -  1 module (2 x FEC + capots) en champ</a:t>
                      </a:r>
                      <a:r>
                        <a:rPr lang="fr-FR" sz="1100" baseline="0" dirty="0" smtClean="0"/>
                        <a:t> magnétique  -  software DAQ-MIDAS opérationnel  - - - - - -</a:t>
                      </a:r>
                      <a:endParaRPr lang="fr-FR" sz="11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Nov</a:t>
                      </a:r>
                      <a:r>
                        <a:rPr lang="fr-FR" sz="11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2021 : </a:t>
                      </a:r>
                      <a:r>
                        <a:rPr lang="fr-FR" sz="11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FIN </a:t>
                      </a:r>
                      <a:r>
                        <a:rPr lang="fr-FR" sz="11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prod</a:t>
                      </a:r>
                      <a:r>
                        <a:rPr lang="fr-FR" sz="11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.</a:t>
                      </a:r>
                      <a:r>
                        <a:rPr lang="fr-FR" sz="11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+ tests fonctionnels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72 x FEC de série</a:t>
                      </a:r>
                      <a:endParaRPr lang="fr-FR" sz="11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80851">
                <a:tc>
                  <a:txBody>
                    <a:bodyPr/>
                    <a:lstStyle/>
                    <a:p>
                      <a:pPr algn="l"/>
                      <a:endParaRPr lang="fr-FR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Févr. 2022 : </a:t>
                      </a:r>
                      <a:r>
                        <a:rPr lang="fr-FR" sz="11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FIN </a:t>
                      </a:r>
                      <a:r>
                        <a:rPr lang="fr-FR" sz="11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prod</a:t>
                      </a:r>
                      <a:r>
                        <a:rPr lang="fr-FR" sz="11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.  64 x capots de série</a:t>
                      </a:r>
                      <a:endParaRPr lang="fr-FR" sz="11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131373">
                <a:tc gridSpan="2">
                  <a:txBody>
                    <a:bodyPr/>
                    <a:lstStyle/>
                    <a:p>
                      <a:pPr algn="l"/>
                      <a:r>
                        <a:rPr lang="fr-FR" sz="1100" dirty="0" smtClean="0"/>
                        <a:t>-</a:t>
                      </a:r>
                      <a:r>
                        <a:rPr lang="fr-FR" sz="1100" baseline="0" dirty="0" smtClean="0"/>
                        <a:t> - - - - - - - - - - - Février/ Avril 2022 : a</a:t>
                      </a:r>
                      <a:r>
                        <a:rPr lang="fr-FR" sz="1100" dirty="0" smtClean="0"/>
                        <a:t>ssemblage</a:t>
                      </a:r>
                      <a:r>
                        <a:rPr lang="fr-FR" sz="1100" baseline="0" dirty="0" smtClean="0"/>
                        <a:t>  +  tests  au LPNHE  - - - - - - - - - - - - - - - - -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72142">
                <a:tc gridSpan="2">
                  <a:txBody>
                    <a:bodyPr/>
                    <a:lstStyle/>
                    <a:p>
                      <a:r>
                        <a:rPr lang="fr-FR" sz="1100" dirty="0" smtClean="0"/>
                        <a:t>-</a:t>
                      </a:r>
                      <a:r>
                        <a:rPr lang="fr-FR" sz="1100" baseline="0" dirty="0" smtClean="0"/>
                        <a:t> - - - - - - - - - - - </a:t>
                      </a:r>
                      <a:r>
                        <a:rPr lang="fr-FR" sz="1100" dirty="0" smtClean="0"/>
                        <a:t>Avril 2022 : </a:t>
                      </a:r>
                      <a:r>
                        <a:rPr lang="fr-FR" sz="1100" b="1" dirty="0" smtClean="0"/>
                        <a:t>DÉBUT intégration au CERN </a:t>
                      </a:r>
                      <a:r>
                        <a:rPr lang="fr-FR" sz="1100" dirty="0" smtClean="0"/>
                        <a:t>- - - - - - - - - - - - - - - - - - - - - - - - - -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31523">
                <a:tc gridSpan="3">
                  <a:txBody>
                    <a:bodyPr/>
                    <a:lstStyle/>
                    <a:p>
                      <a:r>
                        <a:rPr lang="fr-FR" sz="1100" dirty="0" smtClean="0"/>
                        <a:t>- - - - - - - - - - - - Mai 2022 : Tests en faisceau au CERN  -  1</a:t>
                      </a:r>
                      <a:r>
                        <a:rPr lang="fr-FR" sz="1100" baseline="30000" dirty="0" smtClean="0"/>
                        <a:t>ère</a:t>
                      </a:r>
                      <a:r>
                        <a:rPr lang="fr-FR" sz="1100" dirty="0" smtClean="0"/>
                        <a:t>   ½ TPC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</a:tr>
              <a:tr h="269985"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Automne 2022 : 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Développement final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software 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DAQ-MIDAS</a:t>
                      </a:r>
                      <a:endParaRPr lang="fr-FR" sz="11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21771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rgbClr val="006600"/>
                          </a:solidFill>
                        </a:rPr>
                        <a:t>Tests migration</a:t>
                      </a:r>
                      <a:r>
                        <a:rPr lang="fr-FR" sz="1100" baseline="0" dirty="0" smtClean="0">
                          <a:solidFill>
                            <a:srgbClr val="006600"/>
                          </a:solidFill>
                        </a:rPr>
                        <a:t> code serveur de commandes pour la TDCM en version Linux embarqué</a:t>
                      </a:r>
                      <a:endParaRPr lang="fr-FR" sz="1100" dirty="0" smtClean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lèche vers le bas 7"/>
          <p:cNvSpPr/>
          <p:nvPr/>
        </p:nvSpPr>
        <p:spPr>
          <a:xfrm>
            <a:off x="304799" y="936166"/>
            <a:ext cx="206828" cy="348341"/>
          </a:xfrm>
          <a:prstGeom prst="downArrow">
            <a:avLst>
              <a:gd name="adj1" fmla="val 32978"/>
              <a:gd name="adj2" fmla="val 5000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304799" y="1284507"/>
            <a:ext cx="206828" cy="1611093"/>
          </a:xfrm>
          <a:prstGeom prst="downArrow">
            <a:avLst>
              <a:gd name="adj1" fmla="val 32978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304799" y="2895600"/>
            <a:ext cx="206828" cy="2068285"/>
          </a:xfrm>
          <a:prstGeom prst="downArrow">
            <a:avLst>
              <a:gd name="adj1" fmla="val 32978"/>
              <a:gd name="adj2" fmla="val 50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304799" y="4963886"/>
            <a:ext cx="206828" cy="936168"/>
          </a:xfrm>
          <a:prstGeom prst="downArrow">
            <a:avLst>
              <a:gd name="adj1" fmla="val 3297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rot="16200000">
            <a:off x="-2422249" y="3118574"/>
            <a:ext cx="5301348" cy="26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2022		2021		2020	2019</a:t>
            </a:r>
            <a:endParaRPr lang="fr-FR" sz="1100" dirty="0"/>
          </a:p>
        </p:txBody>
      </p:sp>
      <p:sp>
        <p:nvSpPr>
          <p:cNvPr id="17" name="Rectangle 16"/>
          <p:cNvSpPr/>
          <p:nvPr/>
        </p:nvSpPr>
        <p:spPr>
          <a:xfrm>
            <a:off x="587833" y="4302573"/>
            <a:ext cx="8352060" cy="185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587833" y="1012368"/>
            <a:ext cx="8175172" cy="185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 flipV="1">
            <a:off x="587833" y="3880730"/>
            <a:ext cx="5464629" cy="3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598715" y="5263259"/>
            <a:ext cx="5464629" cy="185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598711" y="5540847"/>
            <a:ext cx="5464629" cy="185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609601" y="5802115"/>
            <a:ext cx="8330292" cy="185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vers le bas 22"/>
          <p:cNvSpPr/>
          <p:nvPr/>
        </p:nvSpPr>
        <p:spPr>
          <a:xfrm>
            <a:off x="280306" y="5921858"/>
            <a:ext cx="255814" cy="642228"/>
          </a:xfrm>
          <a:prstGeom prst="downArrow">
            <a:avLst>
              <a:gd name="adj1" fmla="val 32978"/>
              <a:gd name="adj2" fmla="val 50000"/>
            </a:avLst>
          </a:prstGeom>
          <a:pattFill prst="dkHorz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/>
          <p:cNvCxnSpPr/>
          <p:nvPr/>
        </p:nvCxnSpPr>
        <p:spPr>
          <a:xfrm>
            <a:off x="402752" y="5910926"/>
            <a:ext cx="20682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00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3429</TotalTime>
  <Words>391</Words>
  <Application>Microsoft Office PowerPoint</Application>
  <PresentationFormat>Affichage à l'écran (4:3)</PresentationFormat>
  <Paragraphs>63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Parraud</dc:creator>
  <cp:lastModifiedBy>terront</cp:lastModifiedBy>
  <cp:revision>168</cp:revision>
  <cp:lastPrinted>2022-05-05T14:44:50Z</cp:lastPrinted>
  <dcterms:created xsi:type="dcterms:W3CDTF">2021-01-30T22:02:04Z</dcterms:created>
  <dcterms:modified xsi:type="dcterms:W3CDTF">2022-05-06T12:49:13Z</dcterms:modified>
</cp:coreProperties>
</file>