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73" r:id="rId4"/>
    <p:sldId id="280" r:id="rId5"/>
    <p:sldId id="278" r:id="rId6"/>
    <p:sldId id="276" r:id="rId7"/>
    <p:sldId id="28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5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Job DL0-DL1 duration (h)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job duration (h)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Feuil1!$B$2:$B$94</c:f>
              <c:numCache>
                <c:formatCode>0.00</c:formatCode>
                <c:ptCount val="93"/>
                <c:pt idx="0">
                  <c:v>0</c:v>
                </c:pt>
                <c:pt idx="1">
                  <c:v>0.99861111107748002</c:v>
                </c:pt>
                <c:pt idx="2">
                  <c:v>1.0149999999557622</c:v>
                </c:pt>
                <c:pt idx="3">
                  <c:v>1.0158333333092742</c:v>
                </c:pt>
                <c:pt idx="4">
                  <c:v>1.0294444444589317</c:v>
                </c:pt>
                <c:pt idx="5">
                  <c:v>1.029999999969732</c:v>
                </c:pt>
                <c:pt idx="6">
                  <c:v>1.030833333323244</c:v>
                </c:pt>
                <c:pt idx="7">
                  <c:v>1.0355555556016043</c:v>
                </c:pt>
                <c:pt idx="8">
                  <c:v>1.0363888889551163</c:v>
                </c:pt>
                <c:pt idx="9">
                  <c:v>1.1708333333954215</c:v>
                </c:pt>
                <c:pt idx="10">
                  <c:v>1.1769444443634711</c:v>
                </c:pt>
                <c:pt idx="11">
                  <c:v>1.2083333332557231</c:v>
                </c:pt>
                <c:pt idx="12">
                  <c:v>1.2147222222411074</c:v>
                </c:pt>
                <c:pt idx="13">
                  <c:v>1.2180555554805323</c:v>
                </c:pt>
                <c:pt idx="14">
                  <c:v>1.2491666667046957</c:v>
                </c:pt>
                <c:pt idx="15">
                  <c:v>1.2655555555829778</c:v>
                </c:pt>
                <c:pt idx="16">
                  <c:v>1.2658333332510665</c:v>
                </c:pt>
                <c:pt idx="17">
                  <c:v>1.2977777778287418</c:v>
                </c:pt>
                <c:pt idx="18">
                  <c:v>1.316666666592937</c:v>
                </c:pt>
                <c:pt idx="19">
                  <c:v>1.3194444444961846</c:v>
                </c:pt>
                <c:pt idx="20">
                  <c:v>1.3549999999813735</c:v>
                </c:pt>
                <c:pt idx="21">
                  <c:v>1.3577777777099982</c:v>
                </c:pt>
                <c:pt idx="22">
                  <c:v>1.3672222222667187</c:v>
                </c:pt>
                <c:pt idx="23">
                  <c:v>1.3672222222667187</c:v>
                </c:pt>
                <c:pt idx="24">
                  <c:v>1.3733333332347684</c:v>
                </c:pt>
                <c:pt idx="25">
                  <c:v>1.3886111110914499</c:v>
                </c:pt>
                <c:pt idx="26">
                  <c:v>1.3894444444449618</c:v>
                </c:pt>
                <c:pt idx="27">
                  <c:v>1.3955555555876344</c:v>
                </c:pt>
                <c:pt idx="28">
                  <c:v>1.409166666562669</c:v>
                </c:pt>
                <c:pt idx="29">
                  <c:v>1.4327777777798474</c:v>
                </c:pt>
                <c:pt idx="30">
                  <c:v>1.4530555555829778</c:v>
                </c:pt>
                <c:pt idx="31">
                  <c:v>1.4644444443401881</c:v>
                </c:pt>
                <c:pt idx="32">
                  <c:v>1.4800000000395812</c:v>
                </c:pt>
                <c:pt idx="33">
                  <c:v>1.4888888889108784</c:v>
                </c:pt>
                <c:pt idx="34">
                  <c:v>1.5061111111426726</c:v>
                </c:pt>
                <c:pt idx="35">
                  <c:v>1.5063888888107613</c:v>
                </c:pt>
                <c:pt idx="36">
                  <c:v>1.5244444443960674</c:v>
                </c:pt>
                <c:pt idx="37">
                  <c:v>1.5308333333814517</c:v>
                </c:pt>
                <c:pt idx="38">
                  <c:v>1.5444444443564862</c:v>
                </c:pt>
                <c:pt idx="39">
                  <c:v>1.5530555555596948</c:v>
                </c:pt>
                <c:pt idx="40">
                  <c:v>1.5666666667093523</c:v>
                </c:pt>
                <c:pt idx="41">
                  <c:v>1.5699999999487773</c:v>
                </c:pt>
                <c:pt idx="42">
                  <c:v>1.5855555554735474</c:v>
                </c:pt>
                <c:pt idx="43">
                  <c:v>1.6038888889015652</c:v>
                </c:pt>
                <c:pt idx="44">
                  <c:v>1.6086111111799255</c:v>
                </c:pt>
                <c:pt idx="45">
                  <c:v>1.6694444444146939</c:v>
                </c:pt>
                <c:pt idx="46">
                  <c:v>1.6736111110076308</c:v>
                </c:pt>
                <c:pt idx="47">
                  <c:v>1.6869444444891997</c:v>
                </c:pt>
                <c:pt idx="48">
                  <c:v>1.6963888888712972</c:v>
                </c:pt>
                <c:pt idx="49">
                  <c:v>1.7049999998998828</c:v>
                </c:pt>
                <c:pt idx="50">
                  <c:v>1.7130555555922911</c:v>
                </c:pt>
                <c:pt idx="51">
                  <c:v>1.7550000000628643</c:v>
                </c:pt>
                <c:pt idx="52">
                  <c:v>1.7655555554665625</c:v>
                </c:pt>
                <c:pt idx="53">
                  <c:v>1.7863888889551163</c:v>
                </c:pt>
                <c:pt idx="54">
                  <c:v>1.7880555554875173</c:v>
                </c:pt>
                <c:pt idx="55">
                  <c:v>1.7908333333907649</c:v>
                </c:pt>
                <c:pt idx="56">
                  <c:v>1.8033333333441988</c:v>
                </c:pt>
                <c:pt idx="57">
                  <c:v>1.8152777777868323</c:v>
                </c:pt>
                <c:pt idx="58">
                  <c:v>1.8158333332976326</c:v>
                </c:pt>
                <c:pt idx="59">
                  <c:v>1.8341666667256504</c:v>
                </c:pt>
                <c:pt idx="60">
                  <c:v>1.8397222221828997</c:v>
                </c:pt>
                <c:pt idx="61">
                  <c:v>1.842777777754236</c:v>
                </c:pt>
                <c:pt idx="62">
                  <c:v>1.8527777778217569</c:v>
                </c:pt>
                <c:pt idx="63">
                  <c:v>1.8686111110146157</c:v>
                </c:pt>
                <c:pt idx="64">
                  <c:v>1.8761111110216007</c:v>
                </c:pt>
                <c:pt idx="65">
                  <c:v>1.878333333239425</c:v>
                </c:pt>
                <c:pt idx="66">
                  <c:v>1.8988888888852671</c:v>
                </c:pt>
                <c:pt idx="67">
                  <c:v>1.9022222221246921</c:v>
                </c:pt>
                <c:pt idx="68">
                  <c:v>1.9111111111706123</c:v>
                </c:pt>
                <c:pt idx="69">
                  <c:v>1.9224999999278225</c:v>
                </c:pt>
                <c:pt idx="70">
                  <c:v>1.9305555556202307</c:v>
                </c:pt>
                <c:pt idx="71">
                  <c:v>1.9316666666418314</c:v>
                </c:pt>
                <c:pt idx="72">
                  <c:v>1.9400000000023283</c:v>
                </c:pt>
                <c:pt idx="73">
                  <c:v>1.9711111110518686</c:v>
                </c:pt>
                <c:pt idx="74">
                  <c:v>1.9886111111263745</c:v>
                </c:pt>
                <c:pt idx="75">
                  <c:v>1.9908333333441988</c:v>
                </c:pt>
                <c:pt idx="76">
                  <c:v>2.0572222222108394</c:v>
                </c:pt>
                <c:pt idx="77">
                  <c:v>2.1124999999883585</c:v>
                </c:pt>
                <c:pt idx="78">
                  <c:v>2.1736111110658385</c:v>
                </c:pt>
                <c:pt idx="79">
                  <c:v>2.2302777777076699</c:v>
                </c:pt>
                <c:pt idx="80">
                  <c:v>2.3438888888340443</c:v>
                </c:pt>
                <c:pt idx="81">
                  <c:v>2.4161111111752689</c:v>
                </c:pt>
                <c:pt idx="82">
                  <c:v>2.59444444446126</c:v>
                </c:pt>
                <c:pt idx="83">
                  <c:v>2.6036111111752689</c:v>
                </c:pt>
                <c:pt idx="84">
                  <c:v>2.6411111110355705</c:v>
                </c:pt>
                <c:pt idx="85">
                  <c:v>2.7330555554945022</c:v>
                </c:pt>
                <c:pt idx="86">
                  <c:v>2.7944444444146939</c:v>
                </c:pt>
                <c:pt idx="87">
                  <c:v>2.8077777777216397</c:v>
                </c:pt>
                <c:pt idx="88">
                  <c:v>2.8244444444426335</c:v>
                </c:pt>
                <c:pt idx="89">
                  <c:v>2.9088888888945803</c:v>
                </c:pt>
                <c:pt idx="90">
                  <c:v>2.966111111047212</c:v>
                </c:pt>
                <c:pt idx="91">
                  <c:v>2.9977777777821757</c:v>
                </c:pt>
                <c:pt idx="92">
                  <c:v>3.2666666666627862</c:v>
                </c:pt>
              </c:numCache>
            </c:numRef>
          </c:xVal>
          <c:yVal>
            <c:numRef>
              <c:f>Feuil1!$C$2:$C$94</c:f>
              <c:numCache>
                <c:formatCode>General</c:formatCode>
                <c:ptCount val="9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E3-4EE7-A532-EF152110A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697263"/>
        <c:axId val="471969743"/>
      </c:scatterChart>
      <c:valAx>
        <c:axId val="474697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69743"/>
        <c:crosses val="autoZero"/>
        <c:crossBetween val="midCat"/>
      </c:valAx>
      <c:valAx>
        <c:axId val="47196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972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02/05/2022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02/05/2022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1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17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Kebernetees</a:t>
            </a:r>
            <a:r>
              <a:rPr lang="fr-FR" dirty="0"/>
              <a:t> /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70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5/2/2022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5/2/2022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5/2/2022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5/2/2022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5/2/2022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5/2/2022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5/2/2022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5/2/2022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5/2/2022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5/2/2022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ta-observatory.org/cta-computing/dpps/CTADIRA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DIRAC/RUCIO Integration</a:t>
            </a:r>
            <a:br>
              <a:rPr lang="en-GB" sz="3600" b="1" dirty="0">
                <a:latin typeface="Avenir Heavy"/>
                <a:cs typeface="Avenir Heavy"/>
              </a:rPr>
            </a:b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</a:t>
            </a:r>
            <a:endParaRPr lang="en-GB" sz="1800" b="1" strike="sngStrike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02 May 2022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8A3DB-FE32-4005-B19E-DA5E2D97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35" y="-54162"/>
            <a:ext cx="7290399" cy="1032353"/>
          </a:xfrm>
        </p:spPr>
        <p:txBody>
          <a:bodyPr/>
          <a:lstStyle/>
          <a:p>
            <a:r>
              <a:rPr lang="en-GB" b="1" dirty="0">
                <a:latin typeface="Avenir Heavy"/>
                <a:cs typeface="Avenir Heavy"/>
              </a:rPr>
              <a:t>DAC21 CTA use case 2 : reprocessing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B9BB2-88C8-4279-952C-8048A32E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5/2/2022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9E425-F864-45CD-A104-03F125B5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27F4C94-08DC-4774-AEB9-D526E70E8A27}"/>
              </a:ext>
            </a:extLst>
          </p:cNvPr>
          <p:cNvSpPr/>
          <p:nvPr/>
        </p:nvSpPr>
        <p:spPr>
          <a:xfrm>
            <a:off x="4248035" y="2593794"/>
            <a:ext cx="1713476" cy="145626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RUCIO</a:t>
            </a:r>
            <a:endParaRPr lang="en-US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4579069-45CC-4774-BE66-B8CB973CB0F1}"/>
              </a:ext>
            </a:extLst>
          </p:cNvPr>
          <p:cNvSpPr/>
          <p:nvPr/>
        </p:nvSpPr>
        <p:spPr>
          <a:xfrm>
            <a:off x="6435831" y="2557358"/>
            <a:ext cx="1264370" cy="13965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dCache</a:t>
            </a:r>
            <a:endParaRPr lang="en-US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D83FC4-4F6E-4B7E-BEF5-6F5FFDD6BBA4}"/>
              </a:ext>
            </a:extLst>
          </p:cNvPr>
          <p:cNvGrpSpPr/>
          <p:nvPr/>
        </p:nvGrpSpPr>
        <p:grpSpPr>
          <a:xfrm>
            <a:off x="928472" y="2382023"/>
            <a:ext cx="2226221" cy="2281045"/>
            <a:chOff x="928472" y="1890956"/>
            <a:chExt cx="2226221" cy="2281045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4369569-42C0-43B1-840E-45258B8A5E99}"/>
                </a:ext>
              </a:extLst>
            </p:cNvPr>
            <p:cNvSpPr/>
            <p:nvPr/>
          </p:nvSpPr>
          <p:spPr>
            <a:xfrm>
              <a:off x="928472" y="1890956"/>
              <a:ext cx="1738782" cy="22506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DIRAC Client</a:t>
              </a:r>
              <a:endParaRPr lang="en-US" dirty="0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9AF4443-A1FE-401B-9C87-FA42F29CF89F}"/>
                </a:ext>
              </a:extLst>
            </p:cNvPr>
            <p:cNvSpPr/>
            <p:nvPr/>
          </p:nvSpPr>
          <p:spPr>
            <a:xfrm rot="5400000">
              <a:off x="1792282" y="2809589"/>
              <a:ext cx="2250688" cy="4741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RUCIO </a:t>
              </a:r>
              <a:r>
                <a:rPr lang="fr-FR" dirty="0" err="1"/>
                <a:t>catalog</a:t>
              </a:r>
              <a:endParaRPr lang="en-US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114507-6641-4B89-8FD1-FE99708DCB83}"/>
              </a:ext>
            </a:extLst>
          </p:cNvPr>
          <p:cNvGrpSpPr/>
          <p:nvPr/>
        </p:nvGrpSpPr>
        <p:grpSpPr>
          <a:xfrm>
            <a:off x="4086659" y="4766733"/>
            <a:ext cx="2250689" cy="1562554"/>
            <a:chOff x="4086659" y="4275666"/>
            <a:chExt cx="2250689" cy="1562554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1FAC466-99D6-4607-A1EE-15346A9A8AF5}"/>
                </a:ext>
              </a:extLst>
            </p:cNvPr>
            <p:cNvSpPr/>
            <p:nvPr/>
          </p:nvSpPr>
          <p:spPr>
            <a:xfrm>
              <a:off x="4086659" y="4275666"/>
              <a:ext cx="2250688" cy="4404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RUCIO </a:t>
              </a:r>
              <a:r>
                <a:rPr lang="fr-FR" dirty="0" err="1"/>
                <a:t>catalog</a:t>
              </a:r>
              <a:endParaRPr lang="en-US" dirty="0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B280A8D-E561-4832-B09E-3B703EA2754F}"/>
                </a:ext>
              </a:extLst>
            </p:cNvPr>
            <p:cNvSpPr/>
            <p:nvPr/>
          </p:nvSpPr>
          <p:spPr>
            <a:xfrm>
              <a:off x="4086660" y="4716164"/>
              <a:ext cx="2250688" cy="1122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ICT Off-site Worker Node</a:t>
              </a:r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AD112C6-932C-470D-AE2F-131625C14A50}"/>
              </a:ext>
            </a:extLst>
          </p:cNvPr>
          <p:cNvSpPr/>
          <p:nvPr/>
        </p:nvSpPr>
        <p:spPr>
          <a:xfrm>
            <a:off x="3164115" y="3268133"/>
            <a:ext cx="1083920" cy="474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Ingest</a:t>
            </a:r>
            <a:endParaRPr lang="en-US" dirty="0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F40B5D2C-CC9E-4D5A-90F6-57642D1F53A7}"/>
              </a:ext>
            </a:extLst>
          </p:cNvPr>
          <p:cNvSpPr/>
          <p:nvPr/>
        </p:nvSpPr>
        <p:spPr>
          <a:xfrm rot="5400000">
            <a:off x="4636943" y="3928043"/>
            <a:ext cx="1067272" cy="474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retrieve</a:t>
            </a:r>
            <a:endParaRPr lang="en-US" dirty="0"/>
          </a:p>
        </p:txBody>
      </p:sp>
      <p:sp>
        <p:nvSpPr>
          <p:cNvPr id="18" name="Rectangle : carré corné 17">
            <a:extLst>
              <a:ext uri="{FF2B5EF4-FFF2-40B4-BE49-F238E27FC236}">
                <a16:creationId xmlns:a16="http://schemas.microsoft.com/office/drawing/2014/main" id="{8555E567-BA41-490C-AA91-0F8E6B93091B}"/>
              </a:ext>
            </a:extLst>
          </p:cNvPr>
          <p:cNvSpPr/>
          <p:nvPr/>
        </p:nvSpPr>
        <p:spPr>
          <a:xfrm>
            <a:off x="7028476" y="3360559"/>
            <a:ext cx="632185" cy="593374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DL0 Prod 5 b MC</a:t>
            </a:r>
            <a:endParaRPr lang="en-US" sz="1000" dirty="0"/>
          </a:p>
        </p:txBody>
      </p:sp>
      <p:sp>
        <p:nvSpPr>
          <p:cNvPr id="19" name="Flèche : double flèche horizontale 18">
            <a:extLst>
              <a:ext uri="{FF2B5EF4-FFF2-40B4-BE49-F238E27FC236}">
                <a16:creationId xmlns:a16="http://schemas.microsoft.com/office/drawing/2014/main" id="{29AF34E4-6173-438C-9EDF-479FDBA68D98}"/>
              </a:ext>
            </a:extLst>
          </p:cNvPr>
          <p:cNvSpPr/>
          <p:nvPr/>
        </p:nvSpPr>
        <p:spPr>
          <a:xfrm>
            <a:off x="5961511" y="3132667"/>
            <a:ext cx="47432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E465DF-1197-4EF0-8DAE-A4A03B92BC55}"/>
              </a:ext>
            </a:extLst>
          </p:cNvPr>
          <p:cNvSpPr/>
          <p:nvPr/>
        </p:nvSpPr>
        <p:spPr>
          <a:xfrm flipH="1">
            <a:off x="4147039" y="2243667"/>
            <a:ext cx="3835400" cy="2015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5BD3A4F-99B1-44D8-A9E4-620D4431F209}"/>
              </a:ext>
            </a:extLst>
          </p:cNvPr>
          <p:cNvSpPr/>
          <p:nvPr/>
        </p:nvSpPr>
        <p:spPr>
          <a:xfrm>
            <a:off x="4099636" y="1183415"/>
            <a:ext cx="2250688" cy="440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RUCIO </a:t>
            </a:r>
            <a:r>
              <a:rPr lang="fr-FR" dirty="0" err="1"/>
              <a:t>catalog</a:t>
            </a:r>
            <a:endParaRPr lang="en-US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D82974D-2D1D-4CA1-9C2B-5B2C651CE2B4}"/>
              </a:ext>
            </a:extLst>
          </p:cNvPr>
          <p:cNvSpPr/>
          <p:nvPr/>
        </p:nvSpPr>
        <p:spPr>
          <a:xfrm>
            <a:off x="4099636" y="632646"/>
            <a:ext cx="2250688" cy="541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DIRAC Server WMS</a:t>
            </a:r>
          </a:p>
        </p:txBody>
      </p:sp>
      <p:sp>
        <p:nvSpPr>
          <p:cNvPr id="21" name="Flèche : double flèche horizontale 20">
            <a:extLst>
              <a:ext uri="{FF2B5EF4-FFF2-40B4-BE49-F238E27FC236}">
                <a16:creationId xmlns:a16="http://schemas.microsoft.com/office/drawing/2014/main" id="{CD0D23C0-5FB4-4AFF-8BA0-55BA68F94CF1}"/>
              </a:ext>
            </a:extLst>
          </p:cNvPr>
          <p:cNvSpPr/>
          <p:nvPr/>
        </p:nvSpPr>
        <p:spPr>
          <a:xfrm rot="5400000">
            <a:off x="4376638" y="1868766"/>
            <a:ext cx="1456267" cy="9315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Get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Replicas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0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8709"/>
            <a:ext cx="7290399" cy="922414"/>
          </a:xfrm>
        </p:spPr>
        <p:txBody>
          <a:bodyPr>
            <a:normAutofit/>
          </a:bodyPr>
          <a:lstStyle/>
          <a:p>
            <a:r>
              <a:rPr lang="en-GB" b="1" dirty="0">
                <a:latin typeface="Avenir Heavy"/>
                <a:cs typeface="Avenir Heavy"/>
              </a:rPr>
              <a:t>Status on 05/02/2022 Success </a:t>
            </a:r>
            <a:r>
              <a:rPr lang="en-GB" b="1" dirty="0">
                <a:latin typeface="Avenir Heavy"/>
                <a:cs typeface="Avenir Heavy"/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818178"/>
            <a:ext cx="7886700" cy="2543089"/>
          </a:xfrm>
        </p:spPr>
        <p:txBody>
          <a:bodyPr>
            <a:normAutofit fontScale="55000" lnSpcReduction="20000"/>
          </a:bodyPr>
          <a:lstStyle/>
          <a:p>
            <a:pPr marL="914400" lvl="2" indent="0" fontAlgn="base">
              <a:buNone/>
            </a:pPr>
            <a:endParaRPr lang="en-US" dirty="0"/>
          </a:p>
          <a:p>
            <a:r>
              <a:rPr lang="fr-FR" sz="4800" dirty="0"/>
              <a:t>Performance test run on </a:t>
            </a:r>
            <a:r>
              <a:rPr lang="en-US" sz="4800" dirty="0"/>
              <a:t>100 files of 2GB</a:t>
            </a:r>
          </a:p>
          <a:p>
            <a:pPr lvl="1"/>
            <a:r>
              <a:rPr lang="en-US" sz="4400" dirty="0"/>
              <a:t>INGEST’s operation from Dirac (CTAIngestWithDirac.py)</a:t>
            </a:r>
            <a:endParaRPr lang="en-US" sz="3600" dirty="0"/>
          </a:p>
          <a:p>
            <a:pPr lvl="1"/>
            <a:r>
              <a:rPr lang="en-US" sz="4400" dirty="0"/>
              <a:t>Execute DL0 to DL1 processing jobs using the RUCIO catalog on.</a:t>
            </a:r>
          </a:p>
          <a:p>
            <a:pPr lvl="2"/>
            <a:r>
              <a:rPr lang="en-US" sz="3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https://gitlab.cta-observatory.org/cta-computing/dpps/CTADIRAC/</a:t>
            </a:r>
            <a:endParaRPr lang="en-US" sz="3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DF65187-4100-4FF5-A753-1E0659673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08842"/>
              </p:ext>
            </p:extLst>
          </p:nvPr>
        </p:nvGraphicFramePr>
        <p:xfrm>
          <a:off x="1782886" y="3361267"/>
          <a:ext cx="4444918" cy="279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437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8709"/>
            <a:ext cx="7290399" cy="92241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venir Heavy"/>
                <a:cs typeface="Avenir Heavy"/>
              </a:rPr>
              <a:t>Status on 05/02/2022(on going work)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800" y="818177"/>
            <a:ext cx="8207375" cy="5294756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marL="914400" lvl="2" indent="0">
              <a:buNone/>
            </a:pPr>
            <a:endParaRPr lang="en-US" sz="650" u="sng" dirty="0"/>
          </a:p>
          <a:p>
            <a:pPr lvl="2"/>
            <a:endParaRPr lang="en-US" sz="1200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8EE4ABE-ABEB-4F6E-BF01-42AB83C4CF6C}"/>
              </a:ext>
            </a:extLst>
          </p:cNvPr>
          <p:cNvSpPr txBox="1">
            <a:spLocks/>
          </p:cNvSpPr>
          <p:nvPr/>
        </p:nvSpPr>
        <p:spPr>
          <a:xfrm>
            <a:off x="330200" y="970577"/>
            <a:ext cx="8207375" cy="506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fontAlgn="base">
              <a:buFontTx/>
              <a:buNone/>
            </a:pPr>
            <a:endParaRPr lang="en-US" dirty="0"/>
          </a:p>
          <a:p>
            <a:pPr marL="1371600" lvl="3" indent="0">
              <a:buNone/>
            </a:pPr>
            <a:endParaRPr lang="en-US" sz="1600" dirty="0"/>
          </a:p>
          <a:p>
            <a:pPr lvl="1"/>
            <a:r>
              <a:rPr lang="fr-FR" sz="2200" dirty="0"/>
              <a:t>Run test on a full set of data of 1 night (500 files of 2GB)</a:t>
            </a:r>
          </a:p>
          <a:p>
            <a:pPr lvl="1"/>
            <a:r>
              <a:rPr lang="fr-FR" sz="2200" dirty="0" err="1"/>
              <a:t>Integrate</a:t>
            </a:r>
            <a:r>
              <a:rPr lang="fr-FR" sz="2200" dirty="0"/>
              <a:t> TAPE ‘s </a:t>
            </a:r>
            <a:r>
              <a:rPr lang="fr-FR" sz="2200" dirty="0" err="1"/>
              <a:t>rse</a:t>
            </a:r>
            <a:r>
              <a:rPr lang="fr-FR" sz="2200" dirty="0"/>
              <a:t> </a:t>
            </a:r>
            <a:r>
              <a:rPr lang="fr-FR" sz="2200" dirty="0" err="1"/>
              <a:t>from</a:t>
            </a:r>
            <a:r>
              <a:rPr lang="fr-FR" sz="2200" dirty="0"/>
              <a:t> PIC </a:t>
            </a:r>
          </a:p>
          <a:p>
            <a:pPr lvl="1"/>
            <a:r>
              <a:rPr lang="fr-FR" sz="2200" dirty="0"/>
              <a:t>Use « transformation  </a:t>
            </a:r>
            <a:r>
              <a:rPr lang="fr-FR" sz="2200" dirty="0" err="1"/>
              <a:t>event</a:t>
            </a:r>
            <a:r>
              <a:rPr lang="fr-FR" sz="2200" dirty="0"/>
              <a:t> »</a:t>
            </a:r>
          </a:p>
          <a:p>
            <a:pPr lvl="1"/>
            <a:r>
              <a:rPr lang="fr-FR" sz="2200" dirty="0"/>
              <a:t>Documentation</a:t>
            </a:r>
          </a:p>
          <a:p>
            <a:pPr lvl="2"/>
            <a:r>
              <a:rPr lang="fr-FR" dirty="0"/>
              <a:t>set up / conf </a:t>
            </a:r>
          </a:p>
          <a:p>
            <a:pPr lvl="2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(</a:t>
            </a:r>
            <a:r>
              <a:rPr lang="fr-FR" dirty="0" err="1"/>
              <a:t>dirac</a:t>
            </a:r>
            <a:r>
              <a:rPr lang="fr-FR" dirty="0"/>
              <a:t> </a:t>
            </a:r>
            <a:r>
              <a:rPr lang="fr-FR" dirty="0" err="1"/>
              <a:t>upload</a:t>
            </a:r>
            <a:r>
              <a:rPr lang="fr-FR" dirty="0"/>
              <a:t> DL0, process file DL0-&gt;DL1, </a:t>
            </a:r>
            <a:r>
              <a:rPr lang="fr-FR" dirty="0" err="1"/>
              <a:t>upload</a:t>
            </a:r>
            <a:r>
              <a:rPr lang="fr-FR" dirty="0"/>
              <a:t> DL1,..)</a:t>
            </a:r>
          </a:p>
          <a:p>
            <a:pPr lvl="2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missing</a:t>
            </a:r>
            <a:r>
              <a:rPr lang="fr-FR" dirty="0"/>
              <a:t> for CTA use case (</a:t>
            </a:r>
            <a:r>
              <a:rPr lang="fr-FR" dirty="0" err="1"/>
              <a:t>metadata</a:t>
            </a:r>
            <a:r>
              <a:rPr lang="fr-FR" dirty="0"/>
              <a:t> management, …)</a:t>
            </a:r>
          </a:p>
          <a:p>
            <a:pPr lvl="2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investigation (RUCIO </a:t>
            </a:r>
            <a:r>
              <a:rPr lang="fr-FR" dirty="0" err="1"/>
              <a:t>upload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Performance </a:t>
            </a:r>
            <a:r>
              <a:rPr lang="fr-FR" dirty="0" err="1"/>
              <a:t>metrics</a:t>
            </a:r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5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8709"/>
            <a:ext cx="7290399" cy="92241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venir Heavy"/>
                <a:cs typeface="Avenir Heavy"/>
              </a:rPr>
              <a:t>Status on 05/03/2022 (to be improved)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800" y="818177"/>
            <a:ext cx="8207375" cy="5294756"/>
          </a:xfrm>
        </p:spPr>
        <p:txBody>
          <a:bodyPr>
            <a:normAutofit/>
          </a:bodyPr>
          <a:lstStyle/>
          <a:p>
            <a:pPr marL="914400" lvl="2" indent="0" fontAlgn="base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Ingest using RUCIO (CTAIngestWithRucio.py, CTAIngestWithRucio.sh) </a:t>
            </a:r>
          </a:p>
          <a:p>
            <a:pPr lvl="2"/>
            <a:r>
              <a:rPr lang="en-US" sz="1600" dirty="0"/>
              <a:t>Meeting with Luisa A, and Cedric S on 06/04</a:t>
            </a:r>
          </a:p>
          <a:p>
            <a:pPr lvl="2"/>
            <a:r>
              <a:rPr lang="fr-FR" sz="1600" dirty="0" err="1"/>
              <a:t>Modified</a:t>
            </a:r>
            <a:r>
              <a:rPr lang="fr-FR" sz="1600" dirty="0"/>
              <a:t> RUCIO server to </a:t>
            </a:r>
            <a:r>
              <a:rPr lang="fr-FR" sz="1600" dirty="0" err="1"/>
              <a:t>allow</a:t>
            </a:r>
            <a:r>
              <a:rPr lang="fr-FR" sz="1600" dirty="0"/>
              <a:t> direct </a:t>
            </a:r>
            <a:r>
              <a:rPr lang="fr-FR" sz="1600" dirty="0" err="1"/>
              <a:t>upload</a:t>
            </a:r>
            <a:endParaRPr lang="fr-FR" sz="1600" dirty="0"/>
          </a:p>
          <a:p>
            <a:pPr lvl="2"/>
            <a:r>
              <a:rPr lang="fr-FR" sz="1600" dirty="0"/>
              <a:t>U</a:t>
            </a:r>
            <a:r>
              <a:rPr lang="en-US" sz="1600" dirty="0" err="1"/>
              <a:t>pload</a:t>
            </a:r>
            <a:r>
              <a:rPr lang="en-US" sz="1600" dirty="0"/>
              <a:t> / register is OK, but…</a:t>
            </a:r>
          </a:p>
          <a:p>
            <a:pPr lvl="3"/>
            <a:r>
              <a:rPr lang="fr-FR" sz="1400" dirty="0"/>
              <a:t>S</a:t>
            </a:r>
            <a:r>
              <a:rPr lang="en-US" sz="1400" dirty="0"/>
              <a:t>cope are not the same </a:t>
            </a:r>
          </a:p>
          <a:p>
            <a:pPr lvl="4"/>
            <a:r>
              <a:rPr lang="fr-FR" sz="1400" dirty="0"/>
              <a:t>«</a:t>
            </a:r>
            <a:r>
              <a:rPr lang="fr-FR" sz="1400" dirty="0" err="1"/>
              <a:t>other</a:t>
            </a:r>
            <a:r>
              <a:rPr lang="fr-FR" sz="1400" dirty="0"/>
              <a:t> » by </a:t>
            </a:r>
            <a:r>
              <a:rPr lang="fr-FR" sz="1400" dirty="0" err="1"/>
              <a:t>using</a:t>
            </a:r>
            <a:r>
              <a:rPr lang="fr-FR" sz="1400" dirty="0"/>
              <a:t> RUCIO API, and « vo.cta.in2p3.fr » </a:t>
            </a:r>
            <a:r>
              <a:rPr lang="fr-FR" sz="1400" dirty="0" err="1"/>
              <a:t>with</a:t>
            </a:r>
            <a:r>
              <a:rPr lang="fr-FR" sz="1400" dirty="0"/>
              <a:t> DIRAC </a:t>
            </a:r>
          </a:p>
          <a:p>
            <a:pPr lvl="3"/>
            <a:r>
              <a:rPr lang="fr-FR" sz="1400" dirty="0"/>
              <a:t>Files can not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shared</a:t>
            </a:r>
            <a:r>
              <a:rPr lang="fr-FR" sz="1400" dirty="0"/>
              <a:t> </a:t>
            </a:r>
            <a:r>
              <a:rPr lang="fr-FR" sz="1400" dirty="0" err="1"/>
              <a:t>accross</a:t>
            </a:r>
            <a:r>
              <a:rPr lang="fr-FR" sz="1400" dirty="0"/>
              <a:t> scope </a:t>
            </a:r>
            <a:r>
              <a:rPr lang="fr-FR" sz="1400" dirty="0">
                <a:sym typeface="Wingdings" panose="05000000000000000000" pitchFamily="2" charset="2"/>
              </a:rPr>
              <a:t></a:t>
            </a:r>
          </a:p>
          <a:p>
            <a:pPr marL="1371600" lvl="3" indent="0">
              <a:buNone/>
            </a:pPr>
            <a:endParaRPr lang="fr-FR" sz="1400" dirty="0">
              <a:sym typeface="Wingdings" panose="05000000000000000000" pitchFamily="2" charset="2"/>
            </a:endParaRP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Compare performance of RUCIO </a:t>
            </a:r>
            <a:r>
              <a:rPr lang="fr-FR" sz="2000" dirty="0" err="1">
                <a:sym typeface="Wingdings" panose="05000000000000000000" pitchFamily="2" charset="2"/>
              </a:rPr>
              <a:t>catalog</a:t>
            </a:r>
            <a:r>
              <a:rPr lang="fr-FR" sz="2000" dirty="0">
                <a:sym typeface="Wingdings" panose="05000000000000000000" pitchFamily="2" charset="2"/>
              </a:rPr>
              <a:t> vs DIRAC </a:t>
            </a:r>
            <a:r>
              <a:rPr lang="fr-FR" sz="2000" dirty="0" err="1">
                <a:sym typeface="Wingdings" panose="05000000000000000000" pitchFamily="2" charset="2"/>
              </a:rPr>
              <a:t>catalog</a:t>
            </a:r>
            <a:endParaRPr lang="fr-FR" sz="2000" dirty="0">
              <a:sym typeface="Wingdings" panose="05000000000000000000" pitchFamily="2" charset="2"/>
            </a:endParaRPr>
          </a:p>
          <a:p>
            <a:pPr lvl="2"/>
            <a:r>
              <a:rPr lang="fr-FR" sz="1600" dirty="0">
                <a:sym typeface="Wingdings" panose="05000000000000000000" pitchFamily="2" charset="2"/>
              </a:rPr>
              <a:t>As hardware </a:t>
            </a:r>
            <a:r>
              <a:rPr lang="fr-FR" sz="1600" dirty="0" err="1">
                <a:sym typeface="Wingdings" panose="05000000000000000000" pitchFamily="2" charset="2"/>
              </a:rPr>
              <a:t>is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different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it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won’t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be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accurate</a:t>
            </a:r>
            <a:r>
              <a:rPr lang="fr-FR" sz="1600" dirty="0">
                <a:sym typeface="Wingdings" panose="05000000000000000000" pitchFamily="2" charset="2"/>
              </a:rPr>
              <a:t>.</a:t>
            </a:r>
            <a:endParaRPr lang="fr-FR" sz="1600" dirty="0"/>
          </a:p>
          <a:p>
            <a:pPr lvl="3"/>
            <a:endParaRPr lang="fr-FR" sz="1400" dirty="0"/>
          </a:p>
          <a:p>
            <a:pPr lvl="3"/>
            <a:endParaRPr lang="en-US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976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C23E8-000C-4B2E-AF14-92D201AC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5" y="1864540"/>
            <a:ext cx="7290399" cy="1032353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listening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B4C47-7146-4434-AA1B-965770FA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5/2/2022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59759-1AE0-4EE7-9DC7-322C3F8E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35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ACC89-2911-4AFB-A5DC-F652C649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5/2/2022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493B5-B0FD-4236-95FE-95CEDC35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9D4D61-25CB-488F-86A2-96D7BFCD4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r="31821" b="16014"/>
          <a:stretch/>
        </p:blipFill>
        <p:spPr>
          <a:xfrm>
            <a:off x="-70951" y="376434"/>
            <a:ext cx="6547952" cy="59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9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61050</TotalTime>
  <Words>304</Words>
  <Application>Microsoft Office PowerPoint</Application>
  <PresentationFormat>Affichage à l'écran (4:3)</PresentationFormat>
  <Paragraphs>71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Avenir Heavy</vt:lpstr>
      <vt:lpstr>Calibri</vt:lpstr>
      <vt:lpstr>Calibri Light</vt:lpstr>
      <vt:lpstr>Wingdings</vt:lpstr>
      <vt:lpstr>Tema di Office</vt:lpstr>
      <vt:lpstr>DIRAC/RUCIO Integration </vt:lpstr>
      <vt:lpstr>DAC21 CTA use case 2 : reprocessing</vt:lpstr>
      <vt:lpstr>Status on 05/02/2022 Success </vt:lpstr>
      <vt:lpstr>Status on 05/02/2022(on going work) </vt:lpstr>
      <vt:lpstr>Status on 05/03/2022 (to be improved) </vt:lpstr>
      <vt:lpstr>Thank you for listening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254</cp:revision>
  <dcterms:created xsi:type="dcterms:W3CDTF">2018-11-20T16:31:33Z</dcterms:created>
  <dcterms:modified xsi:type="dcterms:W3CDTF">2022-05-02T09:31:54Z</dcterms:modified>
</cp:coreProperties>
</file>