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93" r:id="rId4"/>
    <p:sldId id="271" r:id="rId5"/>
    <p:sldId id="273" r:id="rId6"/>
    <p:sldId id="274" r:id="rId7"/>
    <p:sldId id="275" r:id="rId8"/>
    <p:sldId id="276" r:id="rId9"/>
    <p:sldId id="279" r:id="rId10"/>
    <p:sldId id="290" r:id="rId11"/>
    <p:sldId id="280" r:id="rId12"/>
    <p:sldId id="296" r:id="rId13"/>
    <p:sldId id="263" r:id="rId14"/>
    <p:sldId id="281" r:id="rId15"/>
    <p:sldId id="283" r:id="rId16"/>
    <p:sldId id="284" r:id="rId17"/>
    <p:sldId id="285" r:id="rId18"/>
    <p:sldId id="257" r:id="rId19"/>
    <p:sldId id="287" r:id="rId20"/>
    <p:sldId id="289" r:id="rId21"/>
    <p:sldId id="286" r:id="rId22"/>
    <p:sldId id="266" r:id="rId23"/>
    <p:sldId id="260" r:id="rId24"/>
    <p:sldId id="264" r:id="rId25"/>
    <p:sldId id="261" r:id="rId26"/>
    <p:sldId id="265" r:id="rId27"/>
    <p:sldId id="294" r:id="rId28"/>
    <p:sldId id="295" r:id="rId29"/>
  </p:sldIdLst>
  <p:sldSz cx="9144000" cy="6858000" type="screen4x3"/>
  <p:notesSz cx="6858000" cy="9144000"/>
  <p:defaultTextStyle>
    <a:defPPr>
      <a:defRPr lang="en-A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CCB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6352" autoAdjust="0"/>
  </p:normalViewPr>
  <p:slideViewPr>
    <p:cSldViewPr snapToGrid="0" showGuides="1">
      <p:cViewPr>
        <p:scale>
          <a:sx n="95" d="100"/>
          <a:sy n="95" d="100"/>
        </p:scale>
        <p:origin x="-104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ict"/><Relationship Id="rId1" Type="http://schemas.openxmlformats.org/officeDocument/2006/relationships/image" Target="../media/image31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ict"/><Relationship Id="rId3" Type="http://schemas.openxmlformats.org/officeDocument/2006/relationships/image" Target="../media/image35.pict"/><Relationship Id="rId1" Type="http://schemas.openxmlformats.org/officeDocument/2006/relationships/image" Target="../media/image33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ict"/><Relationship Id="rId1" Type="http://schemas.openxmlformats.org/officeDocument/2006/relationships/image" Target="../media/image4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17D36-D44E-2B4C-BAD6-CE5A03944058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A5AC-8A4C-D145-A8CF-94AC1F2CB76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763D0C-6632-45C6-86C4-B2F2B1AB57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034398"/>
            <a:ext cx="8750300" cy="5823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19928-FBCC-AB4B-B0F1-8D9484CCD052}" type="datetimeFigureOut">
              <a:rPr lang="en-AU" smtClean="0"/>
              <a:pPr/>
              <a:t>6/29/10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err="1" smtClean="0"/>
              <a:t>C.W.James</a:t>
            </a:r>
            <a:r>
              <a:rPr lang="en-AU" dirty="0" smtClean="0"/>
              <a:t>, ARENA 2010, Nantes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3D2E-C237-5A4F-8712-EE890F5DD99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5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5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5.jpeg"/><Relationship Id="rId4" Type="http://schemas.openxmlformats.org/officeDocument/2006/relationships/image" Target="../media/image2.jpeg"/><Relationship Id="rId7" Type="http://schemas.openxmlformats.org/officeDocument/2006/relationships/image" Target="../media/image8.jpeg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0" Type="http://schemas.openxmlformats.org/officeDocument/2006/relationships/image" Target="../media/image11.png"/><Relationship Id="rId5" Type="http://schemas.openxmlformats.org/officeDocument/2006/relationships/image" Target="../media/image6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5.jpeg"/><Relationship Id="rId5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31" y="1956635"/>
            <a:ext cx="7772400" cy="1470025"/>
          </a:xfrm>
        </p:spPr>
        <p:txBody>
          <a:bodyPr/>
          <a:lstStyle/>
          <a:p>
            <a:r>
              <a:rPr lang="en-AU" dirty="0" smtClean="0"/>
              <a:t>The Lunar Cherenkov Technique: Answering the Unanswered Questions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231" y="3712410"/>
            <a:ext cx="6400800" cy="1752600"/>
          </a:xfrm>
        </p:spPr>
        <p:txBody>
          <a:bodyPr/>
          <a:lstStyle/>
          <a:p>
            <a:r>
              <a:rPr lang="en-AU" dirty="0" smtClean="0"/>
              <a:t>Clancy W James</a:t>
            </a:r>
          </a:p>
          <a:p>
            <a:r>
              <a:rPr lang="en-AU" dirty="0" err="1" smtClean="0"/>
              <a:t>Radboud</a:t>
            </a:r>
            <a:r>
              <a:rPr lang="en-AU" dirty="0" smtClean="0"/>
              <a:t> University Nijmegen</a:t>
            </a:r>
          </a:p>
          <a:p>
            <a:r>
              <a:rPr lang="en-AU" dirty="0" smtClean="0"/>
              <a:t>Presented at ARENA, Nantes, 2010</a:t>
            </a:r>
            <a:endParaRPr lang="en-A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5694940"/>
            <a:ext cx="962526" cy="1163053"/>
            <a:chOff x="0" y="0"/>
            <a:chExt cx="538" cy="638"/>
          </a:xfrm>
        </p:grpSpPr>
        <p:pic>
          <p:nvPicPr>
            <p:cNvPr id="5" name="Picture 4" descr="ATCA_rev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" y="360"/>
              <a:ext cx="38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38" cy="63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>
                <a:latin typeface="Calibri" pitchFamily="34" charset="0"/>
              </a:endParaRPr>
            </a:p>
          </p:txBody>
        </p:sp>
        <p:pic>
          <p:nvPicPr>
            <p:cNvPr id="7" name="Picture 6" descr="Moon"/>
            <p:cNvPicPr>
              <a:picLocks noChangeAspect="1" noChangeArrowheads="1"/>
            </p:cNvPicPr>
            <p:nvPr/>
          </p:nvPicPr>
          <p:blipFill>
            <a:blip r:embed="rId3">
              <a:lum bright="-18000"/>
            </a:blip>
            <a:srcRect/>
            <a:stretch>
              <a:fillRect/>
            </a:stretch>
          </p:blipFill>
          <p:spPr bwMode="auto">
            <a:xfrm>
              <a:off x="170" y="139"/>
              <a:ext cx="16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55" y="208"/>
              <a:ext cx="283" cy="8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0" y="194"/>
              <a:ext cx="198" cy="69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98" y="264"/>
              <a:ext cx="43" cy="13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 rot="900000">
              <a:off x="241" y="277"/>
              <a:ext cx="28" cy="1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>
                <a:latin typeface="Calibri" pitchFamily="34" charset="0"/>
              </a:endParaRPr>
            </a:p>
          </p:txBody>
        </p:sp>
        <p:pic>
          <p:nvPicPr>
            <p:cNvPr id="12" name="Picture 11" descr="ATCA_rev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" y="405"/>
              <a:ext cx="2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55" y="291"/>
              <a:ext cx="113" cy="16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500000">
              <a:off x="361" y="234"/>
              <a:ext cx="43" cy="195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>
                <a:latin typeface="Calibri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5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400" b="1" dirty="0">
                  <a:solidFill>
                    <a:schemeClr val="bg1"/>
                  </a:solidFill>
                  <a:latin typeface="Calibri" pitchFamily="34" charset="0"/>
                </a:rPr>
                <a:t>LUNASKA</a:t>
              </a:r>
            </a:p>
          </p:txBody>
        </p:sp>
      </p:grpSp>
      <p:pic>
        <p:nvPicPr>
          <p:cNvPr id="16" name="Picture 15" descr="ru_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61560" y="0"/>
            <a:ext cx="863383" cy="1100240"/>
          </a:xfrm>
          <a:prstGeom prst="rect">
            <a:avLst/>
          </a:prstGeom>
          <a:solidFill>
            <a:srgbClr val="C1321F"/>
          </a:solidFill>
        </p:spPr>
      </p:pic>
      <p:pic>
        <p:nvPicPr>
          <p:cNvPr id="17" name="Picture 19" descr="numoonsmal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90909"/>
              </a:clrFrom>
              <a:clrTo>
                <a:srgbClr val="09090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84" y="5507789"/>
            <a:ext cx="1382320" cy="135021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43260" y="5587997"/>
            <a:ext cx="914400" cy="41442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NuMoon</a:t>
            </a:r>
            <a:endParaRPr kumimoji="0" lang="en-A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can we guess?</a:t>
            </a:r>
            <a:endParaRPr lang="en-AU" dirty="0"/>
          </a:p>
        </p:txBody>
      </p:sp>
      <p:pic>
        <p:nvPicPr>
          <p:cNvPr id="5" name="Picture 4" descr="moon_large.jpg"/>
          <p:cNvPicPr>
            <a:picLocks noChangeAspect="1"/>
          </p:cNvPicPr>
          <p:nvPr/>
        </p:nvPicPr>
        <p:blipFill>
          <a:blip r:embed="rId2"/>
          <a:srcRect l="18946" t="8148" r="18233" b="8704"/>
          <a:stretch>
            <a:fillRect/>
          </a:stretch>
        </p:blipFill>
        <p:spPr>
          <a:xfrm>
            <a:off x="6577262" y="932845"/>
            <a:ext cx="2566737" cy="2613299"/>
          </a:xfrm>
          <a:prstGeom prst="rect">
            <a:avLst/>
          </a:prstGeom>
        </p:spPr>
      </p:pic>
      <p:pic>
        <p:nvPicPr>
          <p:cNvPr id="12" name="Picture 11" descr="Picture 7.png"/>
          <p:cNvPicPr>
            <a:picLocks noChangeAspect="1"/>
          </p:cNvPicPr>
          <p:nvPr/>
        </p:nvPicPr>
        <p:blipFill>
          <a:blip r:embed="rId3"/>
          <a:srcRect t="9116" b="21212"/>
          <a:stretch>
            <a:fillRect/>
          </a:stretch>
        </p:blipFill>
        <p:spPr>
          <a:xfrm>
            <a:off x="3886200" y="4866105"/>
            <a:ext cx="5257800" cy="19918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0506" y="54222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Subsurface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reflective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00806" y="5739732"/>
            <a:ext cx="123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38906" y="5968332"/>
            <a:ext cx="123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0801" y="4451018"/>
            <a:ext cx="2679700" cy="355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1600" dirty="0" smtClean="0"/>
              <a:t>SELENE Radar Sounder: Ono et al (2008)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78947" y="1310105"/>
            <a:ext cx="4010527" cy="1911684"/>
            <a:chOff x="4678947" y="1310105"/>
            <a:chExt cx="4010527" cy="191168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32421" y="1604212"/>
              <a:ext cx="3957053" cy="200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692316" y="1310105"/>
              <a:ext cx="3302000" cy="4144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678947" y="1884948"/>
              <a:ext cx="3475790" cy="4411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831347" y="2037348"/>
              <a:ext cx="3069390" cy="11844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55474" y="1483897"/>
            <a:ext cx="5053263" cy="1884945"/>
            <a:chOff x="3355474" y="1483897"/>
            <a:chExt cx="5053263" cy="188494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395579" y="1483897"/>
              <a:ext cx="4144210" cy="18181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355474" y="1604211"/>
              <a:ext cx="4852737" cy="16977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368842" y="1965159"/>
              <a:ext cx="5039895" cy="13903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408947" y="2566738"/>
              <a:ext cx="4211053" cy="802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475789" y="2192421"/>
              <a:ext cx="3582737" cy="1096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34398"/>
            <a:ext cx="4743116" cy="5823602"/>
          </a:xfrm>
        </p:spPr>
        <p:txBody>
          <a:bodyPr/>
          <a:lstStyle/>
          <a:p>
            <a:r>
              <a:rPr lang="en-AU" dirty="0" smtClean="0"/>
              <a:t>Highlands (white bits):</a:t>
            </a:r>
          </a:p>
          <a:p>
            <a:pPr lvl="1"/>
            <a:r>
              <a:rPr lang="en-AU" dirty="0" smtClean="0"/>
              <a:t>No strong radio-absorbency</a:t>
            </a:r>
          </a:p>
          <a:p>
            <a:pPr lvl="1"/>
            <a:r>
              <a:rPr lang="en-AU" dirty="0" smtClean="0"/>
              <a:t>No sharp boundaries</a:t>
            </a:r>
          </a:p>
          <a:p>
            <a:pPr lvl="1"/>
            <a:r>
              <a:rPr lang="en-AU" dirty="0" smtClean="0"/>
              <a:t>Increased density </a:t>
            </a:r>
            <a:r>
              <a:rPr lang="en-AU" dirty="0" err="1" smtClean="0"/>
              <a:t>w</a:t>
            </a:r>
            <a:r>
              <a:rPr lang="en-AU" dirty="0" smtClean="0"/>
              <a:t> depth?</a:t>
            </a:r>
          </a:p>
          <a:p>
            <a:endParaRPr lang="en-AU" sz="900" dirty="0" smtClean="0"/>
          </a:p>
          <a:p>
            <a:r>
              <a:rPr lang="en-AU" dirty="0" smtClean="0"/>
              <a:t>Mare (grey bits):</a:t>
            </a:r>
          </a:p>
          <a:p>
            <a:pPr lvl="1"/>
            <a:r>
              <a:rPr lang="en-AU" dirty="0" err="1" smtClean="0"/>
              <a:t>Strong(er</a:t>
            </a:r>
            <a:r>
              <a:rPr lang="en-AU" dirty="0" smtClean="0"/>
              <a:t>) radio </a:t>
            </a:r>
            <a:r>
              <a:rPr lang="en-AU" dirty="0" smtClean="0"/>
              <a:t>absorbency</a:t>
            </a:r>
          </a:p>
          <a:p>
            <a:pPr lvl="1"/>
            <a:r>
              <a:rPr lang="en-AU" dirty="0" smtClean="0"/>
              <a:t>Dense subsurface </a:t>
            </a:r>
            <a:r>
              <a:rPr lang="en-AU" dirty="0" smtClean="0"/>
              <a:t>rock</a:t>
            </a:r>
          </a:p>
          <a:p>
            <a:pPr lvl="1"/>
            <a:r>
              <a:rPr lang="en-AU" dirty="0" smtClean="0"/>
              <a:t>Possible multiple subsurface </a:t>
            </a:r>
            <a:r>
              <a:rPr lang="en-AU" dirty="0" smtClean="0"/>
              <a:t>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picture: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Reflective boundary layers?</a:t>
            </a:r>
          </a:p>
          <a:p>
            <a:pPr lvl="1"/>
            <a:r>
              <a:rPr lang="en-AU" dirty="0" smtClean="0"/>
              <a:t>Arise from density contrasts &amp; compositional changes.</a:t>
            </a:r>
          </a:p>
          <a:p>
            <a:pPr lvl="1"/>
            <a:r>
              <a:rPr lang="en-AU" dirty="0" smtClean="0"/>
              <a:t>Sharp changes occur only in Mare regions (few metres depth)</a:t>
            </a:r>
          </a:p>
          <a:p>
            <a:pPr lvl="1"/>
            <a:r>
              <a:rPr lang="en-AU" dirty="0" smtClean="0"/>
              <a:t>Cherenkov radio observations will not probe deep layers.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Radio-absorbent material?</a:t>
            </a:r>
          </a:p>
          <a:p>
            <a:pPr lvl="1"/>
            <a:r>
              <a:rPr lang="en-AU" dirty="0" smtClean="0"/>
              <a:t>Mare basalts (but not strongly)</a:t>
            </a:r>
          </a:p>
          <a:p>
            <a:pPr lvl="1"/>
            <a:r>
              <a:rPr lang="en-AU" dirty="0" smtClean="0"/>
              <a:t>These have been sampled by Apollo missions!</a:t>
            </a:r>
          </a:p>
          <a:p>
            <a:pPr lvl="1"/>
            <a:r>
              <a:rPr lang="en-AU" dirty="0" smtClean="0"/>
              <a:t>Data incorporated into simulations </a:t>
            </a:r>
            <a:r>
              <a:rPr lang="en-AU" sz="1600" dirty="0" smtClean="0"/>
              <a:t>(Alvarez-Muniz et al 2008; James et al 2008)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308600" y="1016000"/>
            <a:ext cx="3479800" cy="55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‘Useful’ regolith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308600" y="1600200"/>
            <a:ext cx="3479800" cy="55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Radio-absorbent material?</a:t>
            </a:r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71900" y="1574800"/>
            <a:ext cx="5003800" cy="127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" y="1308100"/>
            <a:ext cx="4470400" cy="584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Reflective boundary layer?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Q: How deep is the regolith? What is the detection volume?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A1: Regolith depth is:</a:t>
            </a:r>
          </a:p>
          <a:p>
            <a:pPr lvl="1"/>
            <a:r>
              <a:rPr lang="en-AU" dirty="0" smtClean="0"/>
              <a:t>Effectively infinite in the highlands</a:t>
            </a:r>
          </a:p>
          <a:p>
            <a:pPr lvl="1"/>
            <a:r>
              <a:rPr lang="en-AU" dirty="0" smtClean="0"/>
              <a:t>Shallow in the mare (average order 5m)</a:t>
            </a:r>
          </a:p>
          <a:p>
            <a:endParaRPr lang="en-AU" dirty="0" smtClean="0"/>
          </a:p>
          <a:p>
            <a:r>
              <a:rPr lang="en-AU" dirty="0" smtClean="0"/>
              <a:t>A2: Detection volume is:</a:t>
            </a:r>
          </a:p>
          <a:p>
            <a:pPr lvl="1"/>
            <a:r>
              <a:rPr lang="en-AU" dirty="0" smtClean="0"/>
              <a:t>~Infinite low-radio-absorbency highland (mega) regolith.</a:t>
            </a:r>
          </a:p>
          <a:p>
            <a:pPr lvl="1"/>
            <a:r>
              <a:rPr lang="en-AU" dirty="0" smtClean="0"/>
              <a:t>Shallow mare regolith (slightly higher absorbency).</a:t>
            </a:r>
          </a:p>
          <a:p>
            <a:pPr lvl="1"/>
            <a:r>
              <a:rPr lang="en-AU" dirty="0" smtClean="0"/>
              <a:t>Single upper layer of denser, more absorbent mare basalt.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Conclude:</a:t>
            </a:r>
          </a:p>
          <a:p>
            <a:pPr lvl="1"/>
            <a:r>
              <a:rPr lang="en-AU" dirty="0" smtClean="0"/>
              <a:t>We can simulate these effects perfectly well now.</a:t>
            </a:r>
          </a:p>
          <a:p>
            <a:pPr lvl="1"/>
            <a:r>
              <a:rPr lang="en-AU" dirty="0" smtClean="0"/>
              <a:t>Require more lunar data to pin down numbers.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Surface Effects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75" y="1034398"/>
            <a:ext cx="8715005" cy="5091766"/>
          </a:xfrm>
        </p:spPr>
        <p:txBody>
          <a:bodyPr/>
          <a:lstStyle/>
          <a:p>
            <a:r>
              <a:rPr lang="en-AU" dirty="0" smtClean="0"/>
              <a:t>4 Problems: summarised in 2001.  Unsolved pre-2010!</a:t>
            </a:r>
          </a:p>
        </p:txBody>
      </p:sp>
      <p:pic>
        <p:nvPicPr>
          <p:cNvPr id="4" name="Content Placeholder 3" descr="GLUE_roughness_sketch.png"/>
          <p:cNvPicPr>
            <a:picLocks noChangeAspect="1"/>
          </p:cNvPicPr>
          <p:nvPr/>
        </p:nvPicPr>
        <p:blipFill>
          <a:blip r:embed="rId2"/>
          <a:srcRect l="-876" r="-876"/>
          <a:stretch>
            <a:fillRect/>
          </a:stretch>
        </p:blipFill>
        <p:spPr>
          <a:xfrm>
            <a:off x="457200" y="1644880"/>
            <a:ext cx="8229600" cy="5091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6315" y="6367314"/>
            <a:ext cx="2410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P.W. Gorham et al. 2001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68241" y="1830707"/>
            <a:ext cx="2459756" cy="194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89996" y="2025220"/>
            <a:ext cx="1938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‘Simple’ Refraction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are the effects of lunar surface roughness?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03300"/>
            <a:ext cx="4432300" cy="5854700"/>
          </a:xfrm>
        </p:spPr>
        <p:txBody>
          <a:bodyPr>
            <a:normAutofit/>
          </a:bodyPr>
          <a:lstStyle/>
          <a:p>
            <a:r>
              <a:rPr lang="en-AU" dirty="0" smtClean="0"/>
              <a:t>Large-Scale roughness</a:t>
            </a:r>
          </a:p>
          <a:p>
            <a:pPr lvl="1"/>
            <a:r>
              <a:rPr lang="en-AU" dirty="0" smtClean="0"/>
              <a:t>Slope constant over signal transmission region</a:t>
            </a:r>
          </a:p>
          <a:p>
            <a:pPr lvl="1"/>
            <a:r>
              <a:rPr lang="en-AU" dirty="0" smtClean="0"/>
              <a:t>Changes pulse direction</a:t>
            </a:r>
          </a:p>
          <a:p>
            <a:pPr lvl="1"/>
            <a:r>
              <a:rPr lang="en-AU" dirty="0" smtClean="0"/>
              <a:t>Increases escape probability</a:t>
            </a:r>
          </a:p>
          <a:p>
            <a:pPr lvl="1"/>
            <a:r>
              <a:rPr lang="en-AU" dirty="0" smtClean="0"/>
              <a:t>Unambiguously good… ?</a:t>
            </a:r>
          </a:p>
          <a:p>
            <a:r>
              <a:rPr lang="en-AU" dirty="0" smtClean="0"/>
              <a:t>Small scale roughness</a:t>
            </a:r>
          </a:p>
          <a:p>
            <a:pPr lvl="1"/>
            <a:r>
              <a:rPr lang="en-AU" dirty="0" smtClean="0"/>
              <a:t>Slope varies over signal transmission region</a:t>
            </a:r>
          </a:p>
          <a:p>
            <a:pPr lvl="1"/>
            <a:r>
              <a:rPr lang="en-AU" dirty="0" smtClean="0"/>
              <a:t>Reduces signal coherence</a:t>
            </a:r>
          </a:p>
          <a:p>
            <a:pPr lvl="1"/>
            <a:r>
              <a:rPr lang="en-AU" dirty="0" smtClean="0"/>
              <a:t>Unambiguously bad…?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425700" y="3683000"/>
            <a:ext cx="6718300" cy="2565400"/>
            <a:chOff x="2425700" y="3810000"/>
            <a:chExt cx="6718300" cy="2565400"/>
          </a:xfrm>
        </p:grpSpPr>
        <p:pic>
          <p:nvPicPr>
            <p:cNvPr id="4" name="Content Placeholder 3" descr="GLUE_roughness_sketch.png"/>
            <p:cNvPicPr>
              <a:picLocks noChangeAspect="1"/>
            </p:cNvPicPr>
            <p:nvPr/>
          </p:nvPicPr>
          <p:blipFill>
            <a:blip r:embed="rId2"/>
            <a:srcRect l="-876" t="370" r="50942" b="60221"/>
            <a:stretch>
              <a:fillRect/>
            </a:stretch>
          </p:blipFill>
          <p:spPr>
            <a:xfrm>
              <a:off x="5105400" y="4343400"/>
              <a:ext cx="4038600" cy="2006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25700" y="5918200"/>
              <a:ext cx="2781300" cy="4572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Nice coherent geometry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35600" y="38100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Messy, incoherent signal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 flipH="1">
              <a:off x="5276850" y="4616450"/>
              <a:ext cx="749300" cy="2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508500" y="5613400"/>
              <a:ext cx="1397000" cy="355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Content Placeholder 3" descr="GLUE_roughness_sketch.png"/>
          <p:cNvPicPr>
            <a:picLocks noChangeAspect="1"/>
          </p:cNvPicPr>
          <p:nvPr/>
        </p:nvPicPr>
        <p:blipFill>
          <a:blip r:embed="rId2"/>
          <a:srcRect l="-876" t="47510" r="49215" b="12832"/>
          <a:stretch>
            <a:fillRect/>
          </a:stretch>
        </p:blipFill>
        <p:spPr>
          <a:xfrm>
            <a:off x="4495800" y="977900"/>
            <a:ext cx="4178300" cy="20193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4178300" y="1905000"/>
            <a:ext cx="736600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216400" y="2235200"/>
            <a:ext cx="11557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215900" y="6203298"/>
            <a:ext cx="9144000" cy="65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assumed negligible for low (100 MHz) frequencies.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8100" y="2870200"/>
            <a:ext cx="497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3200" dirty="0" smtClean="0">
                <a:solidFill>
                  <a:srgbClr val="FF0000"/>
                </a:solidFill>
              </a:rPr>
              <a:t>IS THIS PICTURE CORRECT?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Treatment of Roughness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14400"/>
            <a:ext cx="8750300" cy="5943600"/>
          </a:xfrm>
        </p:spPr>
        <p:txBody>
          <a:bodyPr>
            <a:normAutofit/>
          </a:bodyPr>
          <a:lstStyle/>
          <a:p>
            <a:r>
              <a:rPr lang="en-AU" dirty="0" smtClean="0"/>
              <a:t>Roughness dependent on wavelength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Model large-scale roughness only</a:t>
            </a:r>
          </a:p>
          <a:p>
            <a:pPr lvl="1"/>
            <a:r>
              <a:rPr lang="en-AU" dirty="0" smtClean="0"/>
              <a:t>Assume point-like source</a:t>
            </a:r>
          </a:p>
          <a:p>
            <a:pPr lvl="1"/>
            <a:r>
              <a:rPr lang="en-AU" dirty="0" smtClean="0"/>
              <a:t>Deviate surface</a:t>
            </a:r>
          </a:p>
          <a:p>
            <a:pPr lvl="1"/>
            <a:r>
              <a:rPr lang="en-AU" dirty="0" smtClean="0"/>
              <a:t>Refract as spherical </a:t>
            </a:r>
            <a:r>
              <a:rPr lang="en-AU" dirty="0" smtClean="0"/>
              <a:t>wave</a:t>
            </a:r>
          </a:p>
          <a:p>
            <a:pPr lvl="1"/>
            <a:r>
              <a:rPr lang="en-AU" dirty="0" smtClean="0"/>
              <a:t>Minimal effect of roughness only</a:t>
            </a:r>
            <a:endParaRPr lang="en-AU" dirty="0" smtClean="0"/>
          </a:p>
          <a:p>
            <a:r>
              <a:rPr lang="en-AU" dirty="0" smtClean="0"/>
              <a:t>Rougher surfaces –&gt; more signal! </a:t>
            </a:r>
            <a:r>
              <a:rPr lang="en-AU" sz="1800" dirty="0" smtClean="0"/>
              <a:t>(A. </a:t>
            </a:r>
            <a:r>
              <a:rPr lang="en-AU" sz="1800" dirty="0" err="1" smtClean="0"/>
              <a:t>Beresnyak</a:t>
            </a:r>
            <a:r>
              <a:rPr lang="en-AU" sz="1800" dirty="0" smtClean="0"/>
              <a:t> 2006)</a:t>
            </a:r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59400" y="3327400"/>
            <a:ext cx="3263900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5575300" y="2324100"/>
            <a:ext cx="2908300" cy="1181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860550" y="1587500"/>
          <a:ext cx="2863850" cy="503238"/>
        </p:xfrm>
        <a:graphic>
          <a:graphicData uri="http://schemas.openxmlformats.org/presentationml/2006/ole">
            <p:oleObj spid="_x0000_s47106" name="Equation" r:id="rId3" imgW="1155700" imgH="203200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7253288" y="2884488"/>
          <a:ext cx="1573212" cy="413348"/>
        </p:xfrm>
        <a:graphic>
          <a:graphicData uri="http://schemas.openxmlformats.org/presentationml/2006/ole">
            <p:oleObj spid="_x0000_s47107" name="Equation" r:id="rId4" imgW="965200" imgH="2540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89700" y="3314700"/>
            <a:ext cx="2209800" cy="5080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ean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lunar surface</a:t>
            </a:r>
          </a:p>
        </p:txBody>
      </p:sp>
      <p:sp>
        <p:nvSpPr>
          <p:cNvPr id="18" name="TextBox 17"/>
          <p:cNvSpPr txBox="1"/>
          <p:nvPr/>
        </p:nvSpPr>
        <p:spPr>
          <a:xfrm rot="20177813">
            <a:off x="6096000" y="2413000"/>
            <a:ext cx="2209800" cy="5080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noProof="0" dirty="0" smtClean="0">
                <a:solidFill>
                  <a:schemeClr val="tx2">
                    <a:lumMod val="75000"/>
                  </a:schemeClr>
                </a:solidFill>
              </a:rPr>
              <a:t>local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997701" y="3837517"/>
            <a:ext cx="1473200" cy="1242483"/>
            <a:chOff x="6858001" y="3596217"/>
            <a:chExt cx="1473200" cy="1242483"/>
          </a:xfrm>
        </p:grpSpPr>
        <p:sp>
          <p:nvSpPr>
            <p:cNvPr id="4" name="Freeform 3"/>
            <p:cNvSpPr/>
            <p:nvPr/>
          </p:nvSpPr>
          <p:spPr>
            <a:xfrm>
              <a:off x="7696200" y="4457700"/>
              <a:ext cx="381000" cy="177800"/>
            </a:xfrm>
            <a:custGeom>
              <a:avLst/>
              <a:gdLst>
                <a:gd name="connsiteX0" fmla="*/ 1397000 w 1689100"/>
                <a:gd name="connsiteY0" fmla="*/ 88900 h 685800"/>
                <a:gd name="connsiteX1" fmla="*/ 914400 w 1689100"/>
                <a:gd name="connsiteY1" fmla="*/ 254000 h 685800"/>
                <a:gd name="connsiteX2" fmla="*/ 1155700 w 1689100"/>
                <a:gd name="connsiteY2" fmla="*/ 139700 h 685800"/>
                <a:gd name="connsiteX3" fmla="*/ 596900 w 1689100"/>
                <a:gd name="connsiteY3" fmla="*/ 304800 h 685800"/>
                <a:gd name="connsiteX4" fmla="*/ 901700 w 1689100"/>
                <a:gd name="connsiteY4" fmla="*/ 254000 h 685800"/>
                <a:gd name="connsiteX5" fmla="*/ 215900 w 1689100"/>
                <a:gd name="connsiteY5" fmla="*/ 533400 h 685800"/>
                <a:gd name="connsiteX6" fmla="*/ 787400 w 1689100"/>
                <a:gd name="connsiteY6" fmla="*/ 368300 h 685800"/>
                <a:gd name="connsiteX7" fmla="*/ 0 w 1689100"/>
                <a:gd name="connsiteY7" fmla="*/ 685800 h 685800"/>
                <a:gd name="connsiteX8" fmla="*/ 825500 w 1689100"/>
                <a:gd name="connsiteY8" fmla="*/ 419100 h 685800"/>
                <a:gd name="connsiteX9" fmla="*/ 228600 w 1689100"/>
                <a:gd name="connsiteY9" fmla="*/ 673100 h 685800"/>
                <a:gd name="connsiteX10" fmla="*/ 901700 w 1689100"/>
                <a:gd name="connsiteY10" fmla="*/ 330200 h 685800"/>
                <a:gd name="connsiteX11" fmla="*/ 723900 w 1689100"/>
                <a:gd name="connsiteY11" fmla="*/ 520700 h 685800"/>
                <a:gd name="connsiteX12" fmla="*/ 1079500 w 1689100"/>
                <a:gd name="connsiteY12" fmla="*/ 254000 h 685800"/>
                <a:gd name="connsiteX13" fmla="*/ 965200 w 1689100"/>
                <a:gd name="connsiteY13" fmla="*/ 406400 h 685800"/>
                <a:gd name="connsiteX14" fmla="*/ 1092200 w 1689100"/>
                <a:gd name="connsiteY14" fmla="*/ 228600 h 685800"/>
                <a:gd name="connsiteX15" fmla="*/ 1689100 w 1689100"/>
                <a:gd name="connsiteY15" fmla="*/ 0 h 685800"/>
                <a:gd name="connsiteX16" fmla="*/ 1181100 w 1689100"/>
                <a:gd name="connsiteY16" fmla="*/ 228600 h 685800"/>
                <a:gd name="connsiteX17" fmla="*/ 1498600 w 1689100"/>
                <a:gd name="connsiteY17" fmla="*/ 38100 h 685800"/>
                <a:gd name="connsiteX18" fmla="*/ 1498600 w 1689100"/>
                <a:gd name="connsiteY18" fmla="*/ 381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9100" h="685800">
                  <a:moveTo>
                    <a:pt x="1397000" y="88900"/>
                  </a:moveTo>
                  <a:lnTo>
                    <a:pt x="914400" y="254000"/>
                  </a:lnTo>
                  <a:lnTo>
                    <a:pt x="1155700" y="139700"/>
                  </a:lnTo>
                  <a:lnTo>
                    <a:pt x="596900" y="304800"/>
                  </a:lnTo>
                  <a:lnTo>
                    <a:pt x="901700" y="254000"/>
                  </a:lnTo>
                  <a:lnTo>
                    <a:pt x="215900" y="533400"/>
                  </a:lnTo>
                  <a:lnTo>
                    <a:pt x="787400" y="368300"/>
                  </a:lnTo>
                  <a:lnTo>
                    <a:pt x="0" y="685800"/>
                  </a:lnTo>
                  <a:lnTo>
                    <a:pt x="825500" y="419100"/>
                  </a:lnTo>
                  <a:lnTo>
                    <a:pt x="228600" y="673100"/>
                  </a:lnTo>
                  <a:lnTo>
                    <a:pt x="901700" y="330200"/>
                  </a:lnTo>
                  <a:lnTo>
                    <a:pt x="723900" y="520700"/>
                  </a:lnTo>
                  <a:lnTo>
                    <a:pt x="1079500" y="254000"/>
                  </a:lnTo>
                  <a:lnTo>
                    <a:pt x="965200" y="406400"/>
                  </a:lnTo>
                  <a:lnTo>
                    <a:pt x="1092200" y="228600"/>
                  </a:lnTo>
                  <a:lnTo>
                    <a:pt x="1689100" y="0"/>
                  </a:lnTo>
                  <a:lnTo>
                    <a:pt x="1181100" y="228600"/>
                  </a:lnTo>
                  <a:lnTo>
                    <a:pt x="1498600" y="38100"/>
                  </a:lnTo>
                  <a:lnTo>
                    <a:pt x="1498600" y="38100"/>
                  </a:lnTo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858001" y="3596217"/>
              <a:ext cx="1473200" cy="1242483"/>
              <a:chOff x="6896101" y="3659717"/>
              <a:chExt cx="1473200" cy="1242483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7497233" y="4216400"/>
                <a:ext cx="554567" cy="4191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896101" y="3659717"/>
                <a:ext cx="1473200" cy="1242483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226301" y="3924300"/>
                <a:ext cx="1041399" cy="8636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22" name="Content Placeholder 3" descr="GLUE_roughness_sketch.png"/>
          <p:cNvPicPr>
            <a:picLocks noChangeAspect="1"/>
          </p:cNvPicPr>
          <p:nvPr/>
        </p:nvPicPr>
        <p:blipFill>
          <a:blip r:embed="rId5"/>
          <a:srcRect l="48430" r="-876" b="64462"/>
          <a:stretch>
            <a:fillRect/>
          </a:stretch>
        </p:blipFill>
        <p:spPr>
          <a:xfrm>
            <a:off x="622300" y="2051280"/>
            <a:ext cx="4241800" cy="180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Extreme roughness case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Developed for LUNASKA Australia Telescope Compact Array (ATCA) experiment </a:t>
            </a:r>
            <a:r>
              <a:rPr lang="en-AU" sz="1400" dirty="0" smtClean="0"/>
              <a:t>(James et al 2009b)</a:t>
            </a:r>
            <a:endParaRPr lang="en-AU" dirty="0" smtClean="0"/>
          </a:p>
          <a:p>
            <a:r>
              <a:rPr lang="en-AU" dirty="0" smtClean="0"/>
              <a:t>Goal: Make a ‘worst-case’ roughness estimate</a:t>
            </a:r>
          </a:p>
          <a:p>
            <a:pPr lvl="1"/>
            <a:r>
              <a:rPr lang="en-AU" dirty="0" smtClean="0"/>
              <a:t>Different parts of the shower see different surfaces</a:t>
            </a:r>
          </a:p>
          <a:p>
            <a:pPr lvl="1"/>
            <a:r>
              <a:rPr lang="en-AU" dirty="0" smtClean="0"/>
              <a:t>Treat these segments independently</a:t>
            </a:r>
          </a:p>
          <a:p>
            <a:r>
              <a:rPr lang="en-AU" dirty="0" smtClean="0"/>
              <a:t>Deficiencies: Many!</a:t>
            </a:r>
          </a:p>
          <a:p>
            <a:pPr lvl="1"/>
            <a:r>
              <a:rPr lang="en-AU" dirty="0" smtClean="0"/>
              <a:t>Used far-field refraction</a:t>
            </a:r>
          </a:p>
          <a:p>
            <a:pPr lvl="1"/>
            <a:r>
              <a:rPr lang="en-AU" dirty="0" smtClean="0"/>
              <a:t>Refracted all b/w identically</a:t>
            </a:r>
          </a:p>
          <a:p>
            <a:pPr lvl="1"/>
            <a:r>
              <a:rPr lang="en-AU" dirty="0" smtClean="0"/>
              <a:t>‘sub-signals’ independent</a:t>
            </a:r>
          </a:p>
          <a:p>
            <a:r>
              <a:rPr lang="en-AU" dirty="0" smtClean="0"/>
              <a:t>BUT: quick!</a:t>
            </a:r>
          </a:p>
          <a:p>
            <a:r>
              <a:rPr lang="en-AU" dirty="0" smtClean="0"/>
              <a:t>What did we find?</a:t>
            </a:r>
            <a:endParaRPr lang="en-AU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870450" y="3321262"/>
          <a:ext cx="4044950" cy="423651"/>
        </p:xfrm>
        <a:graphic>
          <a:graphicData uri="http://schemas.openxmlformats.org/presentationml/2006/ole">
            <p:oleObj spid="_x0000_s48130" name="Equation" r:id="rId3" imgW="1854200" imgH="165100" progId="Equation.3">
              <p:embed/>
            </p:oleObj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559299" y="3712223"/>
            <a:ext cx="4273747" cy="2996671"/>
            <a:chOff x="711199" y="3394723"/>
            <a:chExt cx="4273747" cy="2996671"/>
          </a:xfrm>
        </p:grpSpPr>
        <p:sp>
          <p:nvSpPr>
            <p:cNvPr id="4" name="Freeform 3"/>
            <p:cNvSpPr/>
            <p:nvPr/>
          </p:nvSpPr>
          <p:spPr>
            <a:xfrm>
              <a:off x="711199" y="4294306"/>
              <a:ext cx="4203700" cy="368589"/>
            </a:xfrm>
            <a:custGeom>
              <a:avLst/>
              <a:gdLst>
                <a:gd name="connsiteX0" fmla="*/ 0 w 4203700"/>
                <a:gd name="connsiteY0" fmla="*/ 0 h 368589"/>
                <a:gd name="connsiteX1" fmla="*/ 533400 w 4203700"/>
                <a:gd name="connsiteY1" fmla="*/ 304800 h 368589"/>
                <a:gd name="connsiteX2" fmla="*/ 647700 w 4203700"/>
                <a:gd name="connsiteY2" fmla="*/ 190500 h 368589"/>
                <a:gd name="connsiteX3" fmla="*/ 685800 w 4203700"/>
                <a:gd name="connsiteY3" fmla="*/ 165100 h 368589"/>
                <a:gd name="connsiteX4" fmla="*/ 736600 w 4203700"/>
                <a:gd name="connsiteY4" fmla="*/ 127000 h 368589"/>
                <a:gd name="connsiteX5" fmla="*/ 774700 w 4203700"/>
                <a:gd name="connsiteY5" fmla="*/ 101600 h 368589"/>
                <a:gd name="connsiteX6" fmla="*/ 939800 w 4203700"/>
                <a:gd name="connsiteY6" fmla="*/ 38100 h 368589"/>
                <a:gd name="connsiteX7" fmla="*/ 952500 w 4203700"/>
                <a:gd name="connsiteY7" fmla="*/ 38100 h 368589"/>
                <a:gd name="connsiteX8" fmla="*/ 1117600 w 4203700"/>
                <a:gd name="connsiteY8" fmla="*/ 292100 h 368589"/>
                <a:gd name="connsiteX9" fmla="*/ 1587500 w 4203700"/>
                <a:gd name="connsiteY9" fmla="*/ 139700 h 368589"/>
                <a:gd name="connsiteX10" fmla="*/ 1638300 w 4203700"/>
                <a:gd name="connsiteY10" fmla="*/ 152400 h 368589"/>
                <a:gd name="connsiteX11" fmla="*/ 1714500 w 4203700"/>
                <a:gd name="connsiteY11" fmla="*/ 177800 h 368589"/>
                <a:gd name="connsiteX12" fmla="*/ 1803400 w 4203700"/>
                <a:gd name="connsiteY12" fmla="*/ 228600 h 368589"/>
                <a:gd name="connsiteX13" fmla="*/ 1816100 w 4203700"/>
                <a:gd name="connsiteY13" fmla="*/ 292100 h 368589"/>
                <a:gd name="connsiteX14" fmla="*/ 1892300 w 4203700"/>
                <a:gd name="connsiteY14" fmla="*/ 330200 h 368589"/>
                <a:gd name="connsiteX15" fmla="*/ 1981200 w 4203700"/>
                <a:gd name="connsiteY15" fmla="*/ 317500 h 368589"/>
                <a:gd name="connsiteX16" fmla="*/ 1993900 w 4203700"/>
                <a:gd name="connsiteY16" fmla="*/ 279400 h 368589"/>
                <a:gd name="connsiteX17" fmla="*/ 2032000 w 4203700"/>
                <a:gd name="connsiteY17" fmla="*/ 266700 h 368589"/>
                <a:gd name="connsiteX18" fmla="*/ 2057400 w 4203700"/>
                <a:gd name="connsiteY18" fmla="*/ 228600 h 368589"/>
                <a:gd name="connsiteX19" fmla="*/ 2159000 w 4203700"/>
                <a:gd name="connsiteY19" fmla="*/ 203200 h 368589"/>
                <a:gd name="connsiteX20" fmla="*/ 2286000 w 4203700"/>
                <a:gd name="connsiteY20" fmla="*/ 241300 h 368589"/>
                <a:gd name="connsiteX21" fmla="*/ 2324100 w 4203700"/>
                <a:gd name="connsiteY21" fmla="*/ 254000 h 368589"/>
                <a:gd name="connsiteX22" fmla="*/ 2362200 w 4203700"/>
                <a:gd name="connsiteY22" fmla="*/ 279400 h 368589"/>
                <a:gd name="connsiteX23" fmla="*/ 2552700 w 4203700"/>
                <a:gd name="connsiteY23" fmla="*/ 254000 h 368589"/>
                <a:gd name="connsiteX24" fmla="*/ 2641600 w 4203700"/>
                <a:gd name="connsiteY24" fmla="*/ 215900 h 368589"/>
                <a:gd name="connsiteX25" fmla="*/ 2794000 w 4203700"/>
                <a:gd name="connsiteY25" fmla="*/ 203200 h 368589"/>
                <a:gd name="connsiteX26" fmla="*/ 2908300 w 4203700"/>
                <a:gd name="connsiteY26" fmla="*/ 177800 h 368589"/>
                <a:gd name="connsiteX27" fmla="*/ 2959100 w 4203700"/>
                <a:gd name="connsiteY27" fmla="*/ 152400 h 368589"/>
                <a:gd name="connsiteX28" fmla="*/ 2997200 w 4203700"/>
                <a:gd name="connsiteY28" fmla="*/ 139700 h 368589"/>
                <a:gd name="connsiteX29" fmla="*/ 3276600 w 4203700"/>
                <a:gd name="connsiteY29" fmla="*/ 152400 h 368589"/>
                <a:gd name="connsiteX30" fmla="*/ 3340100 w 4203700"/>
                <a:gd name="connsiteY30" fmla="*/ 203200 h 368589"/>
                <a:gd name="connsiteX31" fmla="*/ 3403600 w 4203700"/>
                <a:gd name="connsiteY31" fmla="*/ 254000 h 368589"/>
                <a:gd name="connsiteX32" fmla="*/ 3479800 w 4203700"/>
                <a:gd name="connsiteY32" fmla="*/ 330200 h 368589"/>
                <a:gd name="connsiteX33" fmla="*/ 3848100 w 4203700"/>
                <a:gd name="connsiteY33" fmla="*/ 355600 h 368589"/>
                <a:gd name="connsiteX34" fmla="*/ 4203700 w 4203700"/>
                <a:gd name="connsiteY34" fmla="*/ 342900 h 368589"/>
                <a:gd name="connsiteX35" fmla="*/ 4203700 w 4203700"/>
                <a:gd name="connsiteY35" fmla="*/ 342900 h 3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03700" h="368589">
                  <a:moveTo>
                    <a:pt x="0" y="0"/>
                  </a:moveTo>
                  <a:cubicBezTo>
                    <a:pt x="177800" y="101600"/>
                    <a:pt x="336940" y="247018"/>
                    <a:pt x="533400" y="304800"/>
                  </a:cubicBezTo>
                  <a:cubicBezTo>
                    <a:pt x="585092" y="320004"/>
                    <a:pt x="602868" y="220388"/>
                    <a:pt x="647700" y="190500"/>
                  </a:cubicBezTo>
                  <a:cubicBezTo>
                    <a:pt x="660400" y="182033"/>
                    <a:pt x="673380" y="173972"/>
                    <a:pt x="685800" y="165100"/>
                  </a:cubicBezTo>
                  <a:cubicBezTo>
                    <a:pt x="703024" y="152797"/>
                    <a:pt x="719376" y="139303"/>
                    <a:pt x="736600" y="127000"/>
                  </a:cubicBezTo>
                  <a:cubicBezTo>
                    <a:pt x="749020" y="118128"/>
                    <a:pt x="761300" y="108909"/>
                    <a:pt x="774700" y="101600"/>
                  </a:cubicBezTo>
                  <a:cubicBezTo>
                    <a:pt x="865565" y="52037"/>
                    <a:pt x="856298" y="52017"/>
                    <a:pt x="939800" y="38100"/>
                  </a:cubicBezTo>
                  <a:cubicBezTo>
                    <a:pt x="943976" y="37404"/>
                    <a:pt x="948267" y="38100"/>
                    <a:pt x="952500" y="38100"/>
                  </a:cubicBezTo>
                  <a:lnTo>
                    <a:pt x="1117600" y="292100"/>
                  </a:lnTo>
                  <a:cubicBezTo>
                    <a:pt x="1274233" y="241300"/>
                    <a:pt x="1428459" y="182369"/>
                    <a:pt x="1587500" y="139700"/>
                  </a:cubicBezTo>
                  <a:cubicBezTo>
                    <a:pt x="1604358" y="135177"/>
                    <a:pt x="1621582" y="147384"/>
                    <a:pt x="1638300" y="152400"/>
                  </a:cubicBezTo>
                  <a:cubicBezTo>
                    <a:pt x="1663945" y="160093"/>
                    <a:pt x="1692223" y="162948"/>
                    <a:pt x="1714500" y="177800"/>
                  </a:cubicBezTo>
                  <a:cubicBezTo>
                    <a:pt x="1768352" y="213702"/>
                    <a:pt x="1738948" y="196374"/>
                    <a:pt x="1803400" y="228600"/>
                  </a:cubicBezTo>
                  <a:cubicBezTo>
                    <a:pt x="1807633" y="249767"/>
                    <a:pt x="1805390" y="273358"/>
                    <a:pt x="1816100" y="292100"/>
                  </a:cubicBezTo>
                  <a:cubicBezTo>
                    <a:pt x="1827686" y="312375"/>
                    <a:pt x="1872744" y="323681"/>
                    <a:pt x="1892300" y="330200"/>
                  </a:cubicBezTo>
                  <a:cubicBezTo>
                    <a:pt x="1921933" y="325967"/>
                    <a:pt x="1954426" y="330887"/>
                    <a:pt x="1981200" y="317500"/>
                  </a:cubicBezTo>
                  <a:cubicBezTo>
                    <a:pt x="1993174" y="311513"/>
                    <a:pt x="1984434" y="288866"/>
                    <a:pt x="1993900" y="279400"/>
                  </a:cubicBezTo>
                  <a:cubicBezTo>
                    <a:pt x="2003366" y="269934"/>
                    <a:pt x="2019300" y="270933"/>
                    <a:pt x="2032000" y="266700"/>
                  </a:cubicBezTo>
                  <a:cubicBezTo>
                    <a:pt x="2040467" y="254000"/>
                    <a:pt x="2043748" y="235426"/>
                    <a:pt x="2057400" y="228600"/>
                  </a:cubicBezTo>
                  <a:cubicBezTo>
                    <a:pt x="2088624" y="212988"/>
                    <a:pt x="2159000" y="203200"/>
                    <a:pt x="2159000" y="203200"/>
                  </a:cubicBezTo>
                  <a:cubicBezTo>
                    <a:pt x="2235775" y="222394"/>
                    <a:pt x="2193241" y="210380"/>
                    <a:pt x="2286000" y="241300"/>
                  </a:cubicBezTo>
                  <a:cubicBezTo>
                    <a:pt x="2298700" y="245533"/>
                    <a:pt x="2312961" y="246574"/>
                    <a:pt x="2324100" y="254000"/>
                  </a:cubicBezTo>
                  <a:lnTo>
                    <a:pt x="2362200" y="279400"/>
                  </a:lnTo>
                  <a:cubicBezTo>
                    <a:pt x="2405935" y="275424"/>
                    <a:pt x="2498849" y="274194"/>
                    <a:pt x="2552700" y="254000"/>
                  </a:cubicBezTo>
                  <a:cubicBezTo>
                    <a:pt x="2582331" y="242889"/>
                    <a:pt x="2608975" y="220250"/>
                    <a:pt x="2641600" y="215900"/>
                  </a:cubicBezTo>
                  <a:cubicBezTo>
                    <a:pt x="2692129" y="209163"/>
                    <a:pt x="2743200" y="207433"/>
                    <a:pt x="2794000" y="203200"/>
                  </a:cubicBezTo>
                  <a:cubicBezTo>
                    <a:pt x="2832100" y="194733"/>
                    <a:pt x="2870997" y="189278"/>
                    <a:pt x="2908300" y="177800"/>
                  </a:cubicBezTo>
                  <a:cubicBezTo>
                    <a:pt x="2926395" y="172232"/>
                    <a:pt x="2941699" y="159858"/>
                    <a:pt x="2959100" y="152400"/>
                  </a:cubicBezTo>
                  <a:cubicBezTo>
                    <a:pt x="2971405" y="147127"/>
                    <a:pt x="2984500" y="143933"/>
                    <a:pt x="2997200" y="139700"/>
                  </a:cubicBezTo>
                  <a:cubicBezTo>
                    <a:pt x="3090333" y="143933"/>
                    <a:pt x="3183667" y="144965"/>
                    <a:pt x="3276600" y="152400"/>
                  </a:cubicBezTo>
                  <a:cubicBezTo>
                    <a:pt x="3330348" y="156700"/>
                    <a:pt x="3305942" y="169042"/>
                    <a:pt x="3340100" y="203200"/>
                  </a:cubicBezTo>
                  <a:cubicBezTo>
                    <a:pt x="3359267" y="222367"/>
                    <a:pt x="3383543" y="235766"/>
                    <a:pt x="3403600" y="254000"/>
                  </a:cubicBezTo>
                  <a:cubicBezTo>
                    <a:pt x="3430179" y="278163"/>
                    <a:pt x="3444951" y="321488"/>
                    <a:pt x="3479800" y="330200"/>
                  </a:cubicBezTo>
                  <a:cubicBezTo>
                    <a:pt x="3633356" y="368589"/>
                    <a:pt x="3513159" y="342202"/>
                    <a:pt x="3848100" y="355600"/>
                  </a:cubicBezTo>
                  <a:cubicBezTo>
                    <a:pt x="4169819" y="342195"/>
                    <a:pt x="4051212" y="342900"/>
                    <a:pt x="4203700" y="342900"/>
                  </a:cubicBezTo>
                  <a:lnTo>
                    <a:pt x="4203700" y="3429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 rot="1365704">
              <a:off x="891755" y="4360469"/>
              <a:ext cx="4093191" cy="1774814"/>
            </a:xfrm>
            <a:custGeom>
              <a:avLst/>
              <a:gdLst>
                <a:gd name="connsiteX0" fmla="*/ 1397000 w 1689100"/>
                <a:gd name="connsiteY0" fmla="*/ 88900 h 685800"/>
                <a:gd name="connsiteX1" fmla="*/ 914400 w 1689100"/>
                <a:gd name="connsiteY1" fmla="*/ 254000 h 685800"/>
                <a:gd name="connsiteX2" fmla="*/ 1155700 w 1689100"/>
                <a:gd name="connsiteY2" fmla="*/ 139700 h 685800"/>
                <a:gd name="connsiteX3" fmla="*/ 596900 w 1689100"/>
                <a:gd name="connsiteY3" fmla="*/ 304800 h 685800"/>
                <a:gd name="connsiteX4" fmla="*/ 901700 w 1689100"/>
                <a:gd name="connsiteY4" fmla="*/ 254000 h 685800"/>
                <a:gd name="connsiteX5" fmla="*/ 215900 w 1689100"/>
                <a:gd name="connsiteY5" fmla="*/ 533400 h 685800"/>
                <a:gd name="connsiteX6" fmla="*/ 787400 w 1689100"/>
                <a:gd name="connsiteY6" fmla="*/ 368300 h 685800"/>
                <a:gd name="connsiteX7" fmla="*/ 0 w 1689100"/>
                <a:gd name="connsiteY7" fmla="*/ 685800 h 685800"/>
                <a:gd name="connsiteX8" fmla="*/ 825500 w 1689100"/>
                <a:gd name="connsiteY8" fmla="*/ 419100 h 685800"/>
                <a:gd name="connsiteX9" fmla="*/ 228600 w 1689100"/>
                <a:gd name="connsiteY9" fmla="*/ 673100 h 685800"/>
                <a:gd name="connsiteX10" fmla="*/ 901700 w 1689100"/>
                <a:gd name="connsiteY10" fmla="*/ 330200 h 685800"/>
                <a:gd name="connsiteX11" fmla="*/ 723900 w 1689100"/>
                <a:gd name="connsiteY11" fmla="*/ 520700 h 685800"/>
                <a:gd name="connsiteX12" fmla="*/ 1079500 w 1689100"/>
                <a:gd name="connsiteY12" fmla="*/ 254000 h 685800"/>
                <a:gd name="connsiteX13" fmla="*/ 965200 w 1689100"/>
                <a:gd name="connsiteY13" fmla="*/ 406400 h 685800"/>
                <a:gd name="connsiteX14" fmla="*/ 1092200 w 1689100"/>
                <a:gd name="connsiteY14" fmla="*/ 228600 h 685800"/>
                <a:gd name="connsiteX15" fmla="*/ 1689100 w 1689100"/>
                <a:gd name="connsiteY15" fmla="*/ 0 h 685800"/>
                <a:gd name="connsiteX16" fmla="*/ 1181100 w 1689100"/>
                <a:gd name="connsiteY16" fmla="*/ 228600 h 685800"/>
                <a:gd name="connsiteX17" fmla="*/ 1498600 w 1689100"/>
                <a:gd name="connsiteY17" fmla="*/ 38100 h 685800"/>
                <a:gd name="connsiteX18" fmla="*/ 1498600 w 1689100"/>
                <a:gd name="connsiteY18" fmla="*/ 381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9100" h="685800">
                  <a:moveTo>
                    <a:pt x="1397000" y="88900"/>
                  </a:moveTo>
                  <a:lnTo>
                    <a:pt x="914400" y="254000"/>
                  </a:lnTo>
                  <a:lnTo>
                    <a:pt x="1155700" y="139700"/>
                  </a:lnTo>
                  <a:lnTo>
                    <a:pt x="596900" y="304800"/>
                  </a:lnTo>
                  <a:lnTo>
                    <a:pt x="901700" y="254000"/>
                  </a:lnTo>
                  <a:lnTo>
                    <a:pt x="215900" y="533400"/>
                  </a:lnTo>
                  <a:lnTo>
                    <a:pt x="787400" y="368300"/>
                  </a:lnTo>
                  <a:lnTo>
                    <a:pt x="0" y="685800"/>
                  </a:lnTo>
                  <a:lnTo>
                    <a:pt x="825500" y="419100"/>
                  </a:lnTo>
                  <a:lnTo>
                    <a:pt x="228600" y="673100"/>
                  </a:lnTo>
                  <a:lnTo>
                    <a:pt x="901700" y="330200"/>
                  </a:lnTo>
                  <a:lnTo>
                    <a:pt x="723900" y="520700"/>
                  </a:lnTo>
                  <a:lnTo>
                    <a:pt x="1079500" y="254000"/>
                  </a:lnTo>
                  <a:lnTo>
                    <a:pt x="965200" y="406400"/>
                  </a:lnTo>
                  <a:lnTo>
                    <a:pt x="1092200" y="228600"/>
                  </a:lnTo>
                  <a:lnTo>
                    <a:pt x="1689100" y="0"/>
                  </a:lnTo>
                  <a:lnTo>
                    <a:pt x="1181100" y="228600"/>
                  </a:lnTo>
                  <a:lnTo>
                    <a:pt x="1498600" y="38100"/>
                  </a:lnTo>
                  <a:lnTo>
                    <a:pt x="1498600" y="38100"/>
                  </a:lnTo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0" name="Group 22"/>
            <p:cNvGrpSpPr/>
            <p:nvPr/>
          </p:nvGrpSpPr>
          <p:grpSpPr>
            <a:xfrm rot="2659591">
              <a:off x="3441701" y="3394723"/>
              <a:ext cx="1473200" cy="1242483"/>
              <a:chOff x="6896101" y="3659717"/>
              <a:chExt cx="1473200" cy="1242483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7497233" y="4216400"/>
                <a:ext cx="554567" cy="4191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896101" y="3659717"/>
                <a:ext cx="1473200" cy="1242483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226301" y="3924300"/>
                <a:ext cx="1041399" cy="8636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rot="16200000" flipH="1">
              <a:off x="4267199" y="4700706"/>
              <a:ext cx="762000" cy="508000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3663949" y="4643556"/>
              <a:ext cx="850900" cy="558800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3232149" y="4757856"/>
              <a:ext cx="749300" cy="457200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768599" y="4700706"/>
              <a:ext cx="762000" cy="508000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2165349" y="4643556"/>
              <a:ext cx="850900" cy="558800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733549" y="4757856"/>
              <a:ext cx="749300" cy="457200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92199" y="5907206"/>
              <a:ext cx="38227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131" name="Object 3"/>
            <p:cNvGraphicFramePr>
              <a:graphicFrameLocks noChangeAspect="1"/>
            </p:cNvGraphicFramePr>
            <p:nvPr/>
          </p:nvGraphicFramePr>
          <p:xfrm>
            <a:off x="2457449" y="5950069"/>
            <a:ext cx="1290638" cy="441325"/>
          </p:xfrm>
          <a:graphic>
            <a:graphicData uri="http://schemas.openxmlformats.org/presentationml/2006/ole">
              <p:oleObj spid="_x0000_s48131" name="Equation" r:id="rId4" imgW="520700" imgH="177800" progId="Equation.3">
                <p:embed/>
              </p:oleObj>
            </a:graphicData>
          </a:graphic>
        </p:graphicFrame>
        <p:grpSp>
          <p:nvGrpSpPr>
            <p:cNvPr id="29" name="Group 22"/>
            <p:cNvGrpSpPr/>
            <p:nvPr/>
          </p:nvGrpSpPr>
          <p:grpSpPr>
            <a:xfrm rot="2659591">
              <a:off x="1841500" y="3534425"/>
              <a:ext cx="1473200" cy="1242483"/>
              <a:chOff x="6896101" y="3659717"/>
              <a:chExt cx="1473200" cy="1242483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7497233" y="4216400"/>
                <a:ext cx="554567" cy="4191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896101" y="3659717"/>
                <a:ext cx="1473200" cy="1242483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7226301" y="3924300"/>
                <a:ext cx="1041399" cy="8636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3" name="Group 22"/>
            <p:cNvGrpSpPr/>
            <p:nvPr/>
          </p:nvGrpSpPr>
          <p:grpSpPr>
            <a:xfrm rot="2659591">
              <a:off x="1333500" y="3496326"/>
              <a:ext cx="1473200" cy="1242483"/>
              <a:chOff x="6896101" y="3659717"/>
              <a:chExt cx="1473200" cy="1242483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7497233" y="4216400"/>
                <a:ext cx="554567" cy="4191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896101" y="3659717"/>
                <a:ext cx="1473200" cy="1242483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7226301" y="3924300"/>
                <a:ext cx="1041399" cy="8636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" name="Group 22"/>
            <p:cNvGrpSpPr/>
            <p:nvPr/>
          </p:nvGrpSpPr>
          <p:grpSpPr>
            <a:xfrm rot="2659591">
              <a:off x="2857500" y="3521726"/>
              <a:ext cx="1473200" cy="1242483"/>
              <a:chOff x="6896101" y="3659717"/>
              <a:chExt cx="1473200" cy="1242483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7497233" y="4216400"/>
                <a:ext cx="554567" cy="4191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896101" y="3659717"/>
                <a:ext cx="1473200" cy="1242483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226301" y="3924300"/>
                <a:ext cx="1041399" cy="863600"/>
              </a:xfrm>
              <a:custGeom>
                <a:avLst/>
                <a:gdLst>
                  <a:gd name="connsiteX0" fmla="*/ 59267 w 757767"/>
                  <a:gd name="connsiteY0" fmla="*/ 594783 h 594783"/>
                  <a:gd name="connsiteX1" fmla="*/ 59267 w 757767"/>
                  <a:gd name="connsiteY1" fmla="*/ 251883 h 594783"/>
                  <a:gd name="connsiteX2" fmla="*/ 414867 w 757767"/>
                  <a:gd name="connsiteY2" fmla="*/ 23283 h 594783"/>
                  <a:gd name="connsiteX3" fmla="*/ 757767 w 757767"/>
                  <a:gd name="connsiteY3" fmla="*/ 112183 h 594783"/>
                  <a:gd name="connsiteX4" fmla="*/ 757767 w 757767"/>
                  <a:gd name="connsiteY4" fmla="*/ 112183 h 59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767" h="594783">
                    <a:moveTo>
                      <a:pt x="59267" y="594783"/>
                    </a:moveTo>
                    <a:cubicBezTo>
                      <a:pt x="29633" y="470958"/>
                      <a:pt x="0" y="347133"/>
                      <a:pt x="59267" y="251883"/>
                    </a:cubicBezTo>
                    <a:cubicBezTo>
                      <a:pt x="118534" y="156633"/>
                      <a:pt x="298450" y="46566"/>
                      <a:pt x="414867" y="23283"/>
                    </a:cubicBezTo>
                    <a:cubicBezTo>
                      <a:pt x="531284" y="0"/>
                      <a:pt x="757767" y="112183"/>
                      <a:pt x="757767" y="112183"/>
                    </a:cubicBezTo>
                    <a:lnTo>
                      <a:pt x="757767" y="112183"/>
                    </a:lnTo>
                  </a:path>
                </a:pathLst>
              </a:cu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52599" y="3873619"/>
              <a:ext cx="609600" cy="407987"/>
              <a:chOff x="1752599" y="3873619"/>
              <a:chExt cx="609600" cy="40798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752599" y="4268906"/>
                <a:ext cx="609600" cy="12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8132" name="Object 4"/>
              <p:cNvGraphicFramePr>
                <a:graphicFrameLocks noChangeAspect="1"/>
              </p:cNvGraphicFramePr>
              <p:nvPr/>
            </p:nvGraphicFramePr>
            <p:xfrm>
              <a:off x="1839912" y="3873619"/>
              <a:ext cx="314325" cy="406400"/>
            </p:xfrm>
            <a:graphic>
              <a:graphicData uri="http://schemas.openxmlformats.org/presentationml/2006/ole">
                <p:oleObj spid="_x0000_s48132" name="Equation" r:id="rId5" imgW="127000" imgH="1397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</a:t>
            </a:r>
            <a:r>
              <a:rPr lang="en-AU" dirty="0" smtClean="0"/>
              <a:t>ecreased sensitivity – and </a:t>
            </a:r>
            <a:r>
              <a:rPr lang="en-AU" i="1" dirty="0" smtClean="0"/>
              <a:t>increased</a:t>
            </a:r>
            <a:r>
              <a:rPr lang="en-AU" dirty="0" smtClean="0"/>
              <a:t> aperture!</a:t>
            </a:r>
          </a:p>
          <a:p>
            <a:r>
              <a:rPr lang="en-AU" dirty="0" smtClean="0"/>
              <a:t>As if we observed at lower frequencies!</a:t>
            </a:r>
          </a:p>
          <a:p>
            <a:pPr lvl="1"/>
            <a:r>
              <a:rPr lang="en-AU" dirty="0" smtClean="0"/>
              <a:t>E.g. 1/10</a:t>
            </a:r>
            <a:r>
              <a:rPr lang="en-AU" baseline="30000" dirty="0" smtClean="0"/>
              <a:t>th</a:t>
            </a:r>
            <a:r>
              <a:rPr lang="en-AU" dirty="0" smtClean="0"/>
              <a:t> cascade visible</a:t>
            </a:r>
          </a:p>
          <a:p>
            <a:pPr lvl="1"/>
            <a:r>
              <a:rPr lang="en-AU" dirty="0" smtClean="0"/>
              <a:t>1/10</a:t>
            </a:r>
            <a:r>
              <a:rPr lang="en-AU" baseline="30000" dirty="0" smtClean="0"/>
              <a:t>th</a:t>
            </a:r>
            <a:r>
              <a:rPr lang="en-AU" dirty="0" smtClean="0"/>
              <a:t> peak emission</a:t>
            </a:r>
          </a:p>
          <a:p>
            <a:pPr lvl="1"/>
            <a:r>
              <a:rPr lang="en-AU" dirty="0" smtClean="0"/>
              <a:t>x10 angular spread</a:t>
            </a:r>
            <a:endParaRPr lang="en-AU" dirty="0"/>
          </a:p>
        </p:txBody>
      </p:sp>
      <p:pic>
        <p:nvPicPr>
          <p:cNvPr id="4" name="Picture 3" descr="fig1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632200"/>
            <a:ext cx="4572000" cy="3200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89878" y="2717800"/>
            <a:ext cx="4830321" cy="4013200"/>
            <a:chOff x="4313678" y="2578100"/>
            <a:chExt cx="4830321" cy="4013200"/>
          </a:xfrm>
        </p:grpSpPr>
        <p:pic>
          <p:nvPicPr>
            <p:cNvPr id="5" name="Picture 4" descr="fig16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6432" t="5450" r="14523" b="2607"/>
                <a:stretch>
                  <a:fillRect/>
                </a:stretch>
              </p:blipFill>
            </mc:Choice>
            <mc:Fallback>
              <p:blipFill>
                <a:blip r:embed="rId5"/>
                <a:srcRect l="6432" t="5450" r="14523" b="2607"/>
                <a:stretch>
                  <a:fillRect/>
                </a:stretch>
              </p:blipFill>
            </mc:Fallback>
          </mc:AlternateContent>
          <p:spPr>
            <a:xfrm>
              <a:off x="4313678" y="2578100"/>
              <a:ext cx="4830321" cy="40132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rot="16200000" flipH="1">
              <a:off x="5683250" y="2724150"/>
              <a:ext cx="3149600" cy="3136900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 we do better? We have the data…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Stereo photography (1mm-10 cm)</a:t>
            </a:r>
          </a:p>
          <a:p>
            <a:r>
              <a:rPr lang="en-AU" dirty="0" smtClean="0"/>
              <a:t>Satellite laser altimeters</a:t>
            </a:r>
          </a:p>
          <a:p>
            <a:pPr lvl="1"/>
            <a:r>
              <a:rPr lang="en-AU" dirty="0" smtClean="0"/>
              <a:t>1994: Clementine (40km min res)</a:t>
            </a:r>
          </a:p>
          <a:p>
            <a:pPr lvl="1"/>
            <a:r>
              <a:rPr lang="en-AU" dirty="0" smtClean="0"/>
              <a:t>2008: SELENE (</a:t>
            </a:r>
            <a:r>
              <a:rPr lang="en-AU" dirty="0" err="1" smtClean="0"/>
              <a:t>Kaguya</a:t>
            </a:r>
            <a:r>
              <a:rPr lang="en-AU" dirty="0" smtClean="0"/>
              <a:t>) (10 km min res)</a:t>
            </a:r>
          </a:p>
          <a:p>
            <a:pPr lvl="1"/>
            <a:r>
              <a:rPr lang="en-AU" dirty="0" smtClean="0"/>
              <a:t>2009/10: Lunar Reconnaissance </a:t>
            </a:r>
            <a:r>
              <a:rPr lang="en-AU" dirty="0" err="1" smtClean="0"/>
              <a:t>Orbiter</a:t>
            </a:r>
            <a:r>
              <a:rPr lang="en-AU" dirty="0" smtClean="0"/>
              <a:t> (500 </a:t>
            </a:r>
            <a:r>
              <a:rPr lang="en-AU" dirty="0" err="1" smtClean="0"/>
              <a:t>m</a:t>
            </a:r>
            <a:r>
              <a:rPr lang="en-AU" dirty="0" smtClean="0"/>
              <a:t> min res)</a:t>
            </a:r>
          </a:p>
          <a:p>
            <a:r>
              <a:rPr lang="en-AU" dirty="0" smtClean="0"/>
              <a:t>Indirect (statistical model fitting):</a:t>
            </a:r>
          </a:p>
          <a:p>
            <a:pPr lvl="1"/>
            <a:r>
              <a:rPr lang="en-AU" dirty="0" smtClean="0"/>
              <a:t>Arecibo radar backscatter</a:t>
            </a:r>
          </a:p>
          <a:p>
            <a:pPr lvl="1"/>
            <a:r>
              <a:rPr lang="en-AU" dirty="0" smtClean="0"/>
              <a:t>Radio polarisation at the limb</a:t>
            </a:r>
          </a:p>
          <a:p>
            <a:endParaRPr lang="en-AU" dirty="0"/>
          </a:p>
        </p:txBody>
      </p:sp>
      <p:pic>
        <p:nvPicPr>
          <p:cNvPr id="4" name="Picture 3" descr="LRO_20100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83" y="4039318"/>
            <a:ext cx="2518317" cy="2218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3852" y="6211668"/>
            <a:ext cx="211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Credit: NASA/LRO/LOLA (2010)</a:t>
            </a:r>
          </a:p>
          <a:p>
            <a:r>
              <a:rPr lang="en-US" sz="1200" dirty="0" smtClean="0"/>
              <a:t>http://</a:t>
            </a:r>
            <a:r>
              <a:rPr lang="en-US" sz="1200" dirty="0" err="1" smtClean="0"/>
              <a:t>lunar.gsfc.nasa.gov</a:t>
            </a:r>
            <a:r>
              <a:rPr lang="en-US" sz="1200" dirty="0" smtClean="0"/>
              <a:t>/</a:t>
            </a:r>
            <a:endParaRPr lang="en-AU" sz="1200" dirty="0"/>
          </a:p>
        </p:txBody>
      </p:sp>
      <p:pic>
        <p:nvPicPr>
          <p:cNvPr id="6" name="Picture 5" descr="lunar_radar_slope_f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69" y="4794766"/>
            <a:ext cx="2681940" cy="1776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9018" y="6581001"/>
            <a:ext cx="3106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Shepard</a:t>
            </a:r>
            <a:r>
              <a:rPr lang="en-AU" sz="1200" dirty="0" smtClean="0"/>
              <a:t> et al, J. </a:t>
            </a:r>
            <a:r>
              <a:rPr lang="en-AU" sz="1200" dirty="0" err="1" smtClean="0"/>
              <a:t>Geo.Res</a:t>
            </a:r>
            <a:r>
              <a:rPr lang="en-AU" sz="1200" dirty="0" smtClean="0"/>
              <a:t>. 100 E6  11709 (1995) </a:t>
            </a:r>
            <a:endParaRPr lang="en-AU" sz="1200" dirty="0"/>
          </a:p>
        </p:txBody>
      </p:sp>
      <p:pic>
        <p:nvPicPr>
          <p:cNvPr id="8" name="Picture 7" descr="submilimeter_topograph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9460"/>
            <a:ext cx="3243804" cy="1341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3043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Helfenstein</a:t>
            </a:r>
            <a:r>
              <a:rPr lang="en-AU" sz="1200" dirty="0" smtClean="0"/>
              <a:t> &amp; </a:t>
            </a:r>
            <a:r>
              <a:rPr lang="en-AU" sz="1200" dirty="0" err="1" smtClean="0"/>
              <a:t>Shepard</a:t>
            </a:r>
            <a:r>
              <a:rPr lang="en-AU" sz="1200" dirty="0" smtClean="0"/>
              <a:t>, </a:t>
            </a:r>
            <a:r>
              <a:rPr lang="en-AU" sz="1200" dirty="0" err="1" smtClean="0"/>
              <a:t>Icarus</a:t>
            </a:r>
            <a:r>
              <a:rPr lang="en-AU" sz="1200" dirty="0" smtClean="0"/>
              <a:t> 141, 107 (1999) </a:t>
            </a:r>
            <a:endParaRPr lang="en-AU" sz="1200" dirty="0"/>
          </a:p>
        </p:txBody>
      </p:sp>
      <p:pic>
        <p:nvPicPr>
          <p:cNvPr id="10" name="Picture 9" descr="moffat_MNRAS_106_139_197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753" y="818769"/>
            <a:ext cx="1572861" cy="17201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9075" y="2621409"/>
            <a:ext cx="2404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P.H.Moffat</a:t>
            </a:r>
            <a:r>
              <a:rPr lang="en-AU" sz="1200" dirty="0" smtClean="0"/>
              <a:t>, MNRAS 160, 139 (1972)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66100" cy="870532"/>
          </a:xfrm>
        </p:spPr>
        <p:txBody>
          <a:bodyPr/>
          <a:lstStyle/>
          <a:p>
            <a:r>
              <a:rPr lang="en-AU" dirty="0" smtClean="0"/>
              <a:t>… and we have the models.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79500"/>
            <a:ext cx="8750300" cy="5778500"/>
          </a:xfrm>
        </p:spPr>
        <p:txBody>
          <a:bodyPr/>
          <a:lstStyle/>
          <a:p>
            <a:r>
              <a:rPr lang="en-AU" dirty="0" smtClean="0"/>
              <a:t>‘Complete’ Model:</a:t>
            </a:r>
          </a:p>
          <a:p>
            <a:pPr lvl="1"/>
            <a:r>
              <a:rPr lang="en-AU" dirty="0" smtClean="0"/>
              <a:t>Facet model for a rough surface.</a:t>
            </a:r>
          </a:p>
          <a:p>
            <a:pPr lvl="1"/>
            <a:r>
              <a:rPr lang="en-AU" dirty="0" smtClean="0"/>
              <a:t>Calculate radiation incident on each facet from each piece of the cascade.</a:t>
            </a:r>
          </a:p>
          <a:p>
            <a:pPr lvl="1"/>
            <a:r>
              <a:rPr lang="en-AU" dirty="0" smtClean="0"/>
              <a:t>Solve diffraction problem (surprisingly uncommon!).</a:t>
            </a:r>
          </a:p>
          <a:p>
            <a:pPr lvl="1"/>
            <a:r>
              <a:rPr lang="en-AU" dirty="0" smtClean="0"/>
              <a:t>Integrate over all facets for each frequency and angle of interest.</a:t>
            </a:r>
          </a:p>
          <a:p>
            <a:endParaRPr lang="en-AU" dirty="0"/>
          </a:p>
        </p:txBody>
      </p:sp>
      <p:pic>
        <p:nvPicPr>
          <p:cNvPr id="4" name="Picture 3" descr="surf_plo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11700" y="3755390"/>
            <a:ext cx="4432300" cy="3102610"/>
          </a:xfrm>
          <a:prstGeom prst="rect">
            <a:avLst/>
          </a:prstGeom>
        </p:spPr>
      </p:pic>
      <p:pic>
        <p:nvPicPr>
          <p:cNvPr id="5" name="Picture 4" descr="Picture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5499100"/>
            <a:ext cx="48133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635500"/>
            <a:ext cx="2895600" cy="863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Stratton-Chu Equations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(integrate over surface):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13 Sep 2004</a:t>
            </a:r>
          </a:p>
        </p:txBody>
      </p:sp>
      <p:sp>
        <p:nvSpPr>
          <p:cNvPr id="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R. </a:t>
            </a:r>
            <a:r>
              <a:rPr lang="en-AU" dirty="0" err="1" smtClean="0"/>
              <a:t>Ekers</a:t>
            </a:r>
            <a:endParaRPr lang="en-AU" dirty="0"/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6F0C3-9E57-4BFD-91F9-16D10C77AAAC}" type="slidenum">
              <a:rPr lang="en-AU"/>
              <a:pPr>
                <a:defRPr/>
              </a:pPr>
              <a:t>2</a:t>
            </a:fld>
            <a:endParaRPr lang="en-AU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The Lunar Cherenkov Technique</a:t>
            </a:r>
            <a:endParaRPr lang="en-AU" sz="4000" dirty="0" smtClean="0">
              <a:solidFill>
                <a:schemeClr val="bg1"/>
              </a:solidFill>
            </a:endParaRPr>
          </a:p>
        </p:txBody>
      </p:sp>
      <p:pic>
        <p:nvPicPr>
          <p:cNvPr id="23558" name="Picture 4" descr="earth_aus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3460750"/>
            <a:ext cx="38512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Moon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/>
          <a:stretch>
            <a:fillRect/>
          </a:stretch>
        </p:blipFill>
        <p:spPr bwMode="auto">
          <a:xfrm>
            <a:off x="2195513" y="2028825"/>
            <a:ext cx="1581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 rot="10420005" flipH="1" flipV="1">
            <a:off x="1484313" y="2043113"/>
            <a:ext cx="1277937" cy="773112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rot="10420005" flipH="1" flipV="1">
            <a:off x="2847975" y="2740025"/>
            <a:ext cx="358775" cy="19367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9050">
                <a:solidFill>
                  <a:schemeClr val="tx1"/>
                </a:solidFill>
              </a:ln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-761314">
            <a:off x="3273425" y="2898775"/>
            <a:ext cx="228600" cy="228600"/>
            <a:chOff x="1056" y="3168"/>
            <a:chExt cx="192" cy="240"/>
          </a:xfrm>
        </p:grpSpPr>
        <p:sp>
          <p:nvSpPr>
            <p:cNvPr id="23604" name="Line 9"/>
            <p:cNvSpPr>
              <a:spLocks noChangeShapeType="1"/>
            </p:cNvSpPr>
            <p:nvPr/>
          </p:nvSpPr>
          <p:spPr bwMode="auto">
            <a:xfrm>
              <a:off x="1056" y="3168"/>
              <a:ext cx="192" cy="19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10"/>
            <p:cNvSpPr>
              <a:spLocks noChangeShapeType="1"/>
            </p:cNvSpPr>
            <p:nvPr/>
          </p:nvSpPr>
          <p:spPr bwMode="auto">
            <a:xfrm>
              <a:off x="1056" y="3168"/>
              <a:ext cx="192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11"/>
            <p:cNvSpPr>
              <a:spLocks noChangeShapeType="1"/>
            </p:cNvSpPr>
            <p:nvPr/>
          </p:nvSpPr>
          <p:spPr bwMode="auto">
            <a:xfrm>
              <a:off x="1056" y="3168"/>
              <a:ext cx="96" cy="19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12"/>
            <p:cNvSpPr>
              <a:spLocks noChangeShapeType="1"/>
            </p:cNvSpPr>
            <p:nvPr/>
          </p:nvSpPr>
          <p:spPr bwMode="auto">
            <a:xfrm>
              <a:off x="1056" y="3168"/>
              <a:ext cx="96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Line 13"/>
            <p:cNvSpPr>
              <a:spLocks noChangeShapeType="1"/>
            </p:cNvSpPr>
            <p:nvPr/>
          </p:nvSpPr>
          <p:spPr bwMode="auto">
            <a:xfrm>
              <a:off x="1056" y="3168"/>
              <a:ext cx="48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Line 14"/>
            <p:cNvSpPr>
              <a:spLocks noChangeShapeType="1"/>
            </p:cNvSpPr>
            <p:nvPr/>
          </p:nvSpPr>
          <p:spPr bwMode="auto">
            <a:xfrm>
              <a:off x="1056" y="3168"/>
              <a:ext cx="144" cy="9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547813" y="1628775"/>
            <a:ext cx="1198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neutrino</a:t>
            </a:r>
            <a:endParaRPr lang="el-GR" sz="24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129088" y="2509838"/>
            <a:ext cx="3054350" cy="731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radio waves</a:t>
            </a:r>
          </a:p>
          <a:p>
            <a:pPr algn="ctr" eaLnBrk="0" hangingPunct="0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(coherent Cherenkov radiation)</a:t>
            </a:r>
            <a:endParaRPr lang="el-GR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843213" y="3395663"/>
            <a:ext cx="1065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FF00"/>
                </a:solidFill>
                <a:latin typeface="Times New Roman" pitchFamily="18" charset="0"/>
              </a:rPr>
              <a:t>shower</a:t>
            </a:r>
            <a:endParaRPr lang="en-AU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pic>
        <p:nvPicPr>
          <p:cNvPr id="23566" name="Picture 18" descr="M87 2000_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81075"/>
            <a:ext cx="11715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1284288" y="2259013"/>
            <a:ext cx="1916112" cy="6556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868363" y="2601913"/>
            <a:ext cx="1511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cosmic ray</a:t>
            </a:r>
            <a:endParaRPr lang="en-A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3569" name="Picture 21" descr="GRB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538" y="5495925"/>
            <a:ext cx="1333500" cy="768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70" name="Picture 22" descr="dark_mat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8525" y="5511800"/>
            <a:ext cx="879475" cy="754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71" name="Picture 23" descr="AGN_ngc42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38" y="5505450"/>
            <a:ext cx="1374775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72" name="Text Box 24"/>
          <p:cNvSpPr txBox="1">
            <a:spLocks noChangeArrowheads="1"/>
          </p:cNvSpPr>
          <p:nvPr/>
        </p:nvSpPr>
        <p:spPr bwMode="auto">
          <a:xfrm>
            <a:off x="244475" y="62833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bg1"/>
                </a:solidFill>
                <a:latin typeface="Calibri" pitchFamily="34" charset="0"/>
              </a:rPr>
              <a:t>GRB?</a:t>
            </a:r>
          </a:p>
        </p:txBody>
      </p:sp>
      <p:sp>
        <p:nvSpPr>
          <p:cNvPr id="23573" name="Text Box 25"/>
          <p:cNvSpPr txBox="1">
            <a:spLocks noChangeArrowheads="1"/>
          </p:cNvSpPr>
          <p:nvPr/>
        </p:nvSpPr>
        <p:spPr bwMode="auto">
          <a:xfrm>
            <a:off x="3490913" y="628650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bg1"/>
                </a:solidFill>
                <a:latin typeface="Calibri" pitchFamily="34" charset="0"/>
              </a:rPr>
              <a:t>DM?</a:t>
            </a:r>
          </a:p>
        </p:txBody>
      </p:sp>
      <p:sp>
        <p:nvSpPr>
          <p:cNvPr id="23574" name="Text Box 26"/>
          <p:cNvSpPr txBox="1">
            <a:spLocks noChangeArrowheads="1"/>
          </p:cNvSpPr>
          <p:nvPr/>
        </p:nvSpPr>
        <p:spPr bwMode="auto">
          <a:xfrm>
            <a:off x="1776413" y="6276975"/>
            <a:ext cx="138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solidFill>
                  <a:schemeClr val="bg1"/>
                </a:solidFill>
                <a:latin typeface="Calibri" pitchFamily="34" charset="0"/>
              </a:rPr>
              <a:t>AGN?</a:t>
            </a:r>
          </a:p>
        </p:txBody>
      </p:sp>
      <p:sp>
        <p:nvSpPr>
          <p:cNvPr id="23575" name="Rectangle 27"/>
          <p:cNvSpPr>
            <a:spLocks noChangeArrowheads="1"/>
          </p:cNvSpPr>
          <p:nvPr/>
        </p:nvSpPr>
        <p:spPr bwMode="auto">
          <a:xfrm>
            <a:off x="406400" y="4576763"/>
            <a:ext cx="3552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>
                <a:solidFill>
                  <a:schemeClr val="bg1"/>
                </a:solidFill>
                <a:latin typeface="Calibri" pitchFamily="34" charset="0"/>
              </a:rPr>
              <a:t>“A radio method to determine the origin of the highest-energy neutrinos and cosmic rays."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 rot="634148">
            <a:off x="3343275" y="3175000"/>
            <a:ext cx="3116263" cy="2549525"/>
            <a:chOff x="2957" y="1864"/>
            <a:chExt cx="1843" cy="1504"/>
          </a:xfrm>
        </p:grpSpPr>
        <p:sp>
          <p:nvSpPr>
            <p:cNvPr id="23602" name="Line 35"/>
            <p:cNvSpPr>
              <a:spLocks noChangeShapeType="1"/>
            </p:cNvSpPr>
            <p:nvPr/>
          </p:nvSpPr>
          <p:spPr bwMode="auto">
            <a:xfrm rot="10420005" flipH="1" flipV="1">
              <a:off x="2957" y="1864"/>
              <a:ext cx="1843" cy="199"/>
            </a:xfrm>
            <a:prstGeom prst="line">
              <a:avLst/>
            </a:prstGeom>
            <a:noFill/>
            <a:ln w="2857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36"/>
            <p:cNvSpPr>
              <a:spLocks noChangeShapeType="1"/>
            </p:cNvSpPr>
            <p:nvPr/>
          </p:nvSpPr>
          <p:spPr bwMode="auto">
            <a:xfrm rot="10420005" flipH="1" flipV="1">
              <a:off x="3062" y="1943"/>
              <a:ext cx="917" cy="1425"/>
            </a:xfrm>
            <a:prstGeom prst="line">
              <a:avLst/>
            </a:prstGeom>
            <a:noFill/>
            <a:ln w="2857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9" name="Oval 37"/>
          <p:cNvSpPr>
            <a:spLocks noChangeArrowheads="1"/>
          </p:cNvSpPr>
          <p:nvPr/>
        </p:nvSpPr>
        <p:spPr bwMode="auto">
          <a:xfrm rot="-8479761">
            <a:off x="5491163" y="3389313"/>
            <a:ext cx="833437" cy="2682875"/>
          </a:xfrm>
          <a:prstGeom prst="ellips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8" name="TextBox 59"/>
          <p:cNvSpPr txBox="1">
            <a:spLocks noChangeArrowheads="1"/>
          </p:cNvSpPr>
          <p:nvPr/>
        </p:nvSpPr>
        <p:spPr bwMode="auto">
          <a:xfrm>
            <a:off x="6265863" y="695325"/>
            <a:ext cx="2878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Dagkesamanskii &amp; Zheleznykh (1989)</a:t>
            </a:r>
          </a:p>
        </p:txBody>
      </p:sp>
      <p:sp>
        <p:nvSpPr>
          <p:cNvPr id="63" name="Oval 37"/>
          <p:cNvSpPr>
            <a:spLocks noChangeArrowheads="1"/>
          </p:cNvSpPr>
          <p:nvPr/>
        </p:nvSpPr>
        <p:spPr bwMode="auto">
          <a:xfrm rot="-8479761">
            <a:off x="5700713" y="3857625"/>
            <a:ext cx="484187" cy="1789113"/>
          </a:xfrm>
          <a:prstGeom prst="ellips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8" name="Straight Connector 67"/>
          <p:cNvCxnSpPr>
            <a:endCxn id="63" idx="4"/>
          </p:cNvCxnSpPr>
          <p:nvPr/>
        </p:nvCxnSpPr>
        <p:spPr>
          <a:xfrm>
            <a:off x="3538538" y="3105150"/>
            <a:ext cx="2962275" cy="949325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3603" idx="0"/>
          </p:cNvCxnSpPr>
          <p:nvPr/>
        </p:nvCxnSpPr>
        <p:spPr>
          <a:xfrm rot="16200000" flipH="1">
            <a:off x="3321844" y="3431381"/>
            <a:ext cx="2352675" cy="1776413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8077200" y="4979988"/>
            <a:ext cx="955675" cy="1708150"/>
            <a:chOff x="8077200" y="4979368"/>
            <a:chExt cx="955432" cy="1709342"/>
          </a:xfrm>
        </p:grpSpPr>
        <p:pic>
          <p:nvPicPr>
            <p:cNvPr id="23597" name="Picture 4" descr="earth_aus_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69741" y="5601160"/>
              <a:ext cx="375016" cy="34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60"/>
            <p:cNvSpPr/>
            <p:nvPr/>
          </p:nvSpPr>
          <p:spPr>
            <a:xfrm>
              <a:off x="8077200" y="4979368"/>
              <a:ext cx="955432" cy="17093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2" name="Freeform 71"/>
            <p:cNvSpPr/>
            <p:nvPr/>
          </p:nvSpPr>
          <p:spPr>
            <a:xfrm rot="2158917">
              <a:off x="8375574" y="5074684"/>
              <a:ext cx="622142" cy="1582253"/>
            </a:xfrm>
            <a:custGeom>
              <a:avLst/>
              <a:gdLst>
                <a:gd name="connsiteX0" fmla="*/ 0 w 623197"/>
                <a:gd name="connsiteY0" fmla="*/ 0 h 1581150"/>
                <a:gd name="connsiteX1" fmla="*/ 9525 w 623197"/>
                <a:gd name="connsiteY1" fmla="*/ 28575 h 1581150"/>
                <a:gd name="connsiteX2" fmla="*/ 38100 w 623197"/>
                <a:gd name="connsiteY2" fmla="*/ 38100 h 1581150"/>
                <a:gd name="connsiteX3" fmla="*/ 66675 w 623197"/>
                <a:gd name="connsiteY3" fmla="*/ 57150 h 1581150"/>
                <a:gd name="connsiteX4" fmla="*/ 85725 w 623197"/>
                <a:gd name="connsiteY4" fmla="*/ 85725 h 1581150"/>
                <a:gd name="connsiteX5" fmla="*/ 114300 w 623197"/>
                <a:gd name="connsiteY5" fmla="*/ 104775 h 1581150"/>
                <a:gd name="connsiteX6" fmla="*/ 123825 w 623197"/>
                <a:gd name="connsiteY6" fmla="*/ 133350 h 1581150"/>
                <a:gd name="connsiteX7" fmla="*/ 161925 w 623197"/>
                <a:gd name="connsiteY7" fmla="*/ 190500 h 1581150"/>
                <a:gd name="connsiteX8" fmla="*/ 180975 w 623197"/>
                <a:gd name="connsiteY8" fmla="*/ 219075 h 1581150"/>
                <a:gd name="connsiteX9" fmla="*/ 209550 w 623197"/>
                <a:gd name="connsiteY9" fmla="*/ 247650 h 1581150"/>
                <a:gd name="connsiteX10" fmla="*/ 257175 w 623197"/>
                <a:gd name="connsiteY10" fmla="*/ 333375 h 1581150"/>
                <a:gd name="connsiteX11" fmla="*/ 285750 w 623197"/>
                <a:gd name="connsiteY11" fmla="*/ 352425 h 1581150"/>
                <a:gd name="connsiteX12" fmla="*/ 314325 w 623197"/>
                <a:gd name="connsiteY12" fmla="*/ 409575 h 1581150"/>
                <a:gd name="connsiteX13" fmla="*/ 352425 w 623197"/>
                <a:gd name="connsiteY13" fmla="*/ 495300 h 1581150"/>
                <a:gd name="connsiteX14" fmla="*/ 361950 w 623197"/>
                <a:gd name="connsiteY14" fmla="*/ 523875 h 1581150"/>
                <a:gd name="connsiteX15" fmla="*/ 371475 w 623197"/>
                <a:gd name="connsiteY15" fmla="*/ 561975 h 1581150"/>
                <a:gd name="connsiteX16" fmla="*/ 409575 w 623197"/>
                <a:gd name="connsiteY16" fmla="*/ 619125 h 1581150"/>
                <a:gd name="connsiteX17" fmla="*/ 428625 w 623197"/>
                <a:gd name="connsiteY17" fmla="*/ 647700 h 1581150"/>
                <a:gd name="connsiteX18" fmla="*/ 447675 w 623197"/>
                <a:gd name="connsiteY18" fmla="*/ 704850 h 1581150"/>
                <a:gd name="connsiteX19" fmla="*/ 457200 w 623197"/>
                <a:gd name="connsiteY19" fmla="*/ 733425 h 1581150"/>
                <a:gd name="connsiteX20" fmla="*/ 476250 w 623197"/>
                <a:gd name="connsiteY20" fmla="*/ 762000 h 1581150"/>
                <a:gd name="connsiteX21" fmla="*/ 504825 w 623197"/>
                <a:gd name="connsiteY21" fmla="*/ 866775 h 1581150"/>
                <a:gd name="connsiteX22" fmla="*/ 514350 w 623197"/>
                <a:gd name="connsiteY22" fmla="*/ 895350 h 1581150"/>
                <a:gd name="connsiteX23" fmla="*/ 523875 w 623197"/>
                <a:gd name="connsiteY23" fmla="*/ 933450 h 1581150"/>
                <a:gd name="connsiteX24" fmla="*/ 542925 w 623197"/>
                <a:gd name="connsiteY24" fmla="*/ 990600 h 1581150"/>
                <a:gd name="connsiteX25" fmla="*/ 552450 w 623197"/>
                <a:gd name="connsiteY25" fmla="*/ 1066800 h 1581150"/>
                <a:gd name="connsiteX26" fmla="*/ 571500 w 623197"/>
                <a:gd name="connsiteY26" fmla="*/ 1123950 h 1581150"/>
                <a:gd name="connsiteX27" fmla="*/ 581025 w 623197"/>
                <a:gd name="connsiteY27" fmla="*/ 1152525 h 1581150"/>
                <a:gd name="connsiteX28" fmla="*/ 590550 w 623197"/>
                <a:gd name="connsiteY28" fmla="*/ 1181100 h 1581150"/>
                <a:gd name="connsiteX29" fmla="*/ 609600 w 623197"/>
                <a:gd name="connsiteY29" fmla="*/ 1276350 h 1581150"/>
                <a:gd name="connsiteX30" fmla="*/ 619125 w 623197"/>
                <a:gd name="connsiteY30" fmla="*/ 158115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3197" h="1581150">
                  <a:moveTo>
                    <a:pt x="0" y="0"/>
                  </a:moveTo>
                  <a:cubicBezTo>
                    <a:pt x="3175" y="9525"/>
                    <a:pt x="2425" y="21475"/>
                    <a:pt x="9525" y="28575"/>
                  </a:cubicBezTo>
                  <a:cubicBezTo>
                    <a:pt x="16625" y="35675"/>
                    <a:pt x="29120" y="33610"/>
                    <a:pt x="38100" y="38100"/>
                  </a:cubicBezTo>
                  <a:cubicBezTo>
                    <a:pt x="48339" y="43220"/>
                    <a:pt x="57150" y="50800"/>
                    <a:pt x="66675" y="57150"/>
                  </a:cubicBezTo>
                  <a:cubicBezTo>
                    <a:pt x="73025" y="66675"/>
                    <a:pt x="77630" y="77630"/>
                    <a:pt x="85725" y="85725"/>
                  </a:cubicBezTo>
                  <a:cubicBezTo>
                    <a:pt x="93820" y="93820"/>
                    <a:pt x="107149" y="95836"/>
                    <a:pt x="114300" y="104775"/>
                  </a:cubicBezTo>
                  <a:cubicBezTo>
                    <a:pt x="120572" y="112615"/>
                    <a:pt x="118949" y="124573"/>
                    <a:pt x="123825" y="133350"/>
                  </a:cubicBezTo>
                  <a:cubicBezTo>
                    <a:pt x="134944" y="153364"/>
                    <a:pt x="149225" y="171450"/>
                    <a:pt x="161925" y="190500"/>
                  </a:cubicBezTo>
                  <a:cubicBezTo>
                    <a:pt x="168275" y="200025"/>
                    <a:pt x="172880" y="210980"/>
                    <a:pt x="180975" y="219075"/>
                  </a:cubicBezTo>
                  <a:lnTo>
                    <a:pt x="209550" y="247650"/>
                  </a:lnTo>
                  <a:cubicBezTo>
                    <a:pt x="219476" y="277427"/>
                    <a:pt x="229102" y="314660"/>
                    <a:pt x="257175" y="333375"/>
                  </a:cubicBezTo>
                  <a:lnTo>
                    <a:pt x="285750" y="352425"/>
                  </a:lnTo>
                  <a:cubicBezTo>
                    <a:pt x="340345" y="434317"/>
                    <a:pt x="274890" y="330705"/>
                    <a:pt x="314325" y="409575"/>
                  </a:cubicBezTo>
                  <a:cubicBezTo>
                    <a:pt x="359608" y="500141"/>
                    <a:pt x="303278" y="347858"/>
                    <a:pt x="352425" y="495300"/>
                  </a:cubicBezTo>
                  <a:cubicBezTo>
                    <a:pt x="355600" y="504825"/>
                    <a:pt x="359515" y="514135"/>
                    <a:pt x="361950" y="523875"/>
                  </a:cubicBezTo>
                  <a:cubicBezTo>
                    <a:pt x="365125" y="536575"/>
                    <a:pt x="365621" y="550266"/>
                    <a:pt x="371475" y="561975"/>
                  </a:cubicBezTo>
                  <a:cubicBezTo>
                    <a:pt x="381714" y="582453"/>
                    <a:pt x="396875" y="600075"/>
                    <a:pt x="409575" y="619125"/>
                  </a:cubicBezTo>
                  <a:cubicBezTo>
                    <a:pt x="415925" y="628650"/>
                    <a:pt x="425005" y="636840"/>
                    <a:pt x="428625" y="647700"/>
                  </a:cubicBezTo>
                  <a:lnTo>
                    <a:pt x="447675" y="704850"/>
                  </a:lnTo>
                  <a:cubicBezTo>
                    <a:pt x="450850" y="714375"/>
                    <a:pt x="451631" y="725071"/>
                    <a:pt x="457200" y="733425"/>
                  </a:cubicBezTo>
                  <a:cubicBezTo>
                    <a:pt x="463550" y="742950"/>
                    <a:pt x="471601" y="751539"/>
                    <a:pt x="476250" y="762000"/>
                  </a:cubicBezTo>
                  <a:cubicBezTo>
                    <a:pt x="499603" y="814545"/>
                    <a:pt x="492020" y="815555"/>
                    <a:pt x="504825" y="866775"/>
                  </a:cubicBezTo>
                  <a:cubicBezTo>
                    <a:pt x="507260" y="876515"/>
                    <a:pt x="511592" y="885696"/>
                    <a:pt x="514350" y="895350"/>
                  </a:cubicBezTo>
                  <a:cubicBezTo>
                    <a:pt x="517946" y="907937"/>
                    <a:pt x="520113" y="920911"/>
                    <a:pt x="523875" y="933450"/>
                  </a:cubicBezTo>
                  <a:cubicBezTo>
                    <a:pt x="529645" y="952684"/>
                    <a:pt x="542925" y="990600"/>
                    <a:pt x="542925" y="990600"/>
                  </a:cubicBezTo>
                  <a:cubicBezTo>
                    <a:pt x="546100" y="1016000"/>
                    <a:pt x="547087" y="1041771"/>
                    <a:pt x="552450" y="1066800"/>
                  </a:cubicBezTo>
                  <a:cubicBezTo>
                    <a:pt x="556657" y="1086435"/>
                    <a:pt x="565150" y="1104900"/>
                    <a:pt x="571500" y="1123950"/>
                  </a:cubicBezTo>
                  <a:lnTo>
                    <a:pt x="581025" y="1152525"/>
                  </a:lnTo>
                  <a:cubicBezTo>
                    <a:pt x="584200" y="1162050"/>
                    <a:pt x="588115" y="1171360"/>
                    <a:pt x="590550" y="1181100"/>
                  </a:cubicBezTo>
                  <a:cubicBezTo>
                    <a:pt x="604759" y="1237936"/>
                    <a:pt x="597923" y="1206287"/>
                    <a:pt x="609600" y="1276350"/>
                  </a:cubicBezTo>
                  <a:cubicBezTo>
                    <a:pt x="623197" y="1466705"/>
                    <a:pt x="619125" y="1365137"/>
                    <a:pt x="619125" y="1581150"/>
                  </a:cubicBezTo>
                </a:path>
              </a:pathLst>
            </a:custGeom>
            <a:noFill/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sp>
        <p:nvSpPr>
          <p:cNvPr id="54" name="Freeform 53"/>
          <p:cNvSpPr/>
          <p:nvPr/>
        </p:nvSpPr>
        <p:spPr>
          <a:xfrm rot="2158917">
            <a:off x="8004175" y="5037138"/>
            <a:ext cx="623888" cy="1581150"/>
          </a:xfrm>
          <a:custGeom>
            <a:avLst/>
            <a:gdLst>
              <a:gd name="connsiteX0" fmla="*/ 0 w 623197"/>
              <a:gd name="connsiteY0" fmla="*/ 0 h 1581150"/>
              <a:gd name="connsiteX1" fmla="*/ 9525 w 623197"/>
              <a:gd name="connsiteY1" fmla="*/ 28575 h 1581150"/>
              <a:gd name="connsiteX2" fmla="*/ 38100 w 623197"/>
              <a:gd name="connsiteY2" fmla="*/ 38100 h 1581150"/>
              <a:gd name="connsiteX3" fmla="*/ 66675 w 623197"/>
              <a:gd name="connsiteY3" fmla="*/ 57150 h 1581150"/>
              <a:gd name="connsiteX4" fmla="*/ 85725 w 623197"/>
              <a:gd name="connsiteY4" fmla="*/ 85725 h 1581150"/>
              <a:gd name="connsiteX5" fmla="*/ 114300 w 623197"/>
              <a:gd name="connsiteY5" fmla="*/ 104775 h 1581150"/>
              <a:gd name="connsiteX6" fmla="*/ 123825 w 623197"/>
              <a:gd name="connsiteY6" fmla="*/ 133350 h 1581150"/>
              <a:gd name="connsiteX7" fmla="*/ 161925 w 623197"/>
              <a:gd name="connsiteY7" fmla="*/ 190500 h 1581150"/>
              <a:gd name="connsiteX8" fmla="*/ 180975 w 623197"/>
              <a:gd name="connsiteY8" fmla="*/ 219075 h 1581150"/>
              <a:gd name="connsiteX9" fmla="*/ 209550 w 623197"/>
              <a:gd name="connsiteY9" fmla="*/ 247650 h 1581150"/>
              <a:gd name="connsiteX10" fmla="*/ 257175 w 623197"/>
              <a:gd name="connsiteY10" fmla="*/ 333375 h 1581150"/>
              <a:gd name="connsiteX11" fmla="*/ 285750 w 623197"/>
              <a:gd name="connsiteY11" fmla="*/ 352425 h 1581150"/>
              <a:gd name="connsiteX12" fmla="*/ 314325 w 623197"/>
              <a:gd name="connsiteY12" fmla="*/ 409575 h 1581150"/>
              <a:gd name="connsiteX13" fmla="*/ 352425 w 623197"/>
              <a:gd name="connsiteY13" fmla="*/ 495300 h 1581150"/>
              <a:gd name="connsiteX14" fmla="*/ 361950 w 623197"/>
              <a:gd name="connsiteY14" fmla="*/ 523875 h 1581150"/>
              <a:gd name="connsiteX15" fmla="*/ 371475 w 623197"/>
              <a:gd name="connsiteY15" fmla="*/ 561975 h 1581150"/>
              <a:gd name="connsiteX16" fmla="*/ 409575 w 623197"/>
              <a:gd name="connsiteY16" fmla="*/ 619125 h 1581150"/>
              <a:gd name="connsiteX17" fmla="*/ 428625 w 623197"/>
              <a:gd name="connsiteY17" fmla="*/ 647700 h 1581150"/>
              <a:gd name="connsiteX18" fmla="*/ 447675 w 623197"/>
              <a:gd name="connsiteY18" fmla="*/ 704850 h 1581150"/>
              <a:gd name="connsiteX19" fmla="*/ 457200 w 623197"/>
              <a:gd name="connsiteY19" fmla="*/ 733425 h 1581150"/>
              <a:gd name="connsiteX20" fmla="*/ 476250 w 623197"/>
              <a:gd name="connsiteY20" fmla="*/ 762000 h 1581150"/>
              <a:gd name="connsiteX21" fmla="*/ 504825 w 623197"/>
              <a:gd name="connsiteY21" fmla="*/ 866775 h 1581150"/>
              <a:gd name="connsiteX22" fmla="*/ 514350 w 623197"/>
              <a:gd name="connsiteY22" fmla="*/ 895350 h 1581150"/>
              <a:gd name="connsiteX23" fmla="*/ 523875 w 623197"/>
              <a:gd name="connsiteY23" fmla="*/ 933450 h 1581150"/>
              <a:gd name="connsiteX24" fmla="*/ 542925 w 623197"/>
              <a:gd name="connsiteY24" fmla="*/ 990600 h 1581150"/>
              <a:gd name="connsiteX25" fmla="*/ 552450 w 623197"/>
              <a:gd name="connsiteY25" fmla="*/ 1066800 h 1581150"/>
              <a:gd name="connsiteX26" fmla="*/ 571500 w 623197"/>
              <a:gd name="connsiteY26" fmla="*/ 1123950 h 1581150"/>
              <a:gd name="connsiteX27" fmla="*/ 581025 w 623197"/>
              <a:gd name="connsiteY27" fmla="*/ 1152525 h 1581150"/>
              <a:gd name="connsiteX28" fmla="*/ 590550 w 623197"/>
              <a:gd name="connsiteY28" fmla="*/ 1181100 h 1581150"/>
              <a:gd name="connsiteX29" fmla="*/ 609600 w 623197"/>
              <a:gd name="connsiteY29" fmla="*/ 1276350 h 1581150"/>
              <a:gd name="connsiteX30" fmla="*/ 619125 w 623197"/>
              <a:gd name="connsiteY30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3197" h="1581150">
                <a:moveTo>
                  <a:pt x="0" y="0"/>
                </a:moveTo>
                <a:cubicBezTo>
                  <a:pt x="3175" y="9525"/>
                  <a:pt x="2425" y="21475"/>
                  <a:pt x="9525" y="28575"/>
                </a:cubicBezTo>
                <a:cubicBezTo>
                  <a:pt x="16625" y="35675"/>
                  <a:pt x="29120" y="33610"/>
                  <a:pt x="38100" y="38100"/>
                </a:cubicBezTo>
                <a:cubicBezTo>
                  <a:pt x="48339" y="43220"/>
                  <a:pt x="57150" y="50800"/>
                  <a:pt x="66675" y="57150"/>
                </a:cubicBezTo>
                <a:cubicBezTo>
                  <a:pt x="73025" y="66675"/>
                  <a:pt x="77630" y="77630"/>
                  <a:pt x="85725" y="85725"/>
                </a:cubicBezTo>
                <a:cubicBezTo>
                  <a:pt x="93820" y="93820"/>
                  <a:pt x="107149" y="95836"/>
                  <a:pt x="114300" y="104775"/>
                </a:cubicBezTo>
                <a:cubicBezTo>
                  <a:pt x="120572" y="112615"/>
                  <a:pt x="118949" y="124573"/>
                  <a:pt x="123825" y="133350"/>
                </a:cubicBezTo>
                <a:cubicBezTo>
                  <a:pt x="134944" y="153364"/>
                  <a:pt x="149225" y="171450"/>
                  <a:pt x="161925" y="190500"/>
                </a:cubicBezTo>
                <a:cubicBezTo>
                  <a:pt x="168275" y="200025"/>
                  <a:pt x="172880" y="210980"/>
                  <a:pt x="180975" y="219075"/>
                </a:cubicBezTo>
                <a:lnTo>
                  <a:pt x="209550" y="247650"/>
                </a:lnTo>
                <a:cubicBezTo>
                  <a:pt x="219476" y="277427"/>
                  <a:pt x="229102" y="314660"/>
                  <a:pt x="257175" y="333375"/>
                </a:cubicBezTo>
                <a:lnTo>
                  <a:pt x="285750" y="352425"/>
                </a:lnTo>
                <a:cubicBezTo>
                  <a:pt x="340345" y="434317"/>
                  <a:pt x="274890" y="330705"/>
                  <a:pt x="314325" y="409575"/>
                </a:cubicBezTo>
                <a:cubicBezTo>
                  <a:pt x="359608" y="500141"/>
                  <a:pt x="303278" y="347858"/>
                  <a:pt x="352425" y="495300"/>
                </a:cubicBezTo>
                <a:cubicBezTo>
                  <a:pt x="355600" y="504825"/>
                  <a:pt x="359515" y="514135"/>
                  <a:pt x="361950" y="523875"/>
                </a:cubicBezTo>
                <a:cubicBezTo>
                  <a:pt x="365125" y="536575"/>
                  <a:pt x="365621" y="550266"/>
                  <a:pt x="371475" y="561975"/>
                </a:cubicBezTo>
                <a:cubicBezTo>
                  <a:pt x="381714" y="582453"/>
                  <a:pt x="396875" y="600075"/>
                  <a:pt x="409575" y="619125"/>
                </a:cubicBezTo>
                <a:cubicBezTo>
                  <a:pt x="415925" y="628650"/>
                  <a:pt x="425005" y="636840"/>
                  <a:pt x="428625" y="647700"/>
                </a:cubicBezTo>
                <a:lnTo>
                  <a:pt x="447675" y="704850"/>
                </a:lnTo>
                <a:cubicBezTo>
                  <a:pt x="450850" y="714375"/>
                  <a:pt x="451631" y="725071"/>
                  <a:pt x="457200" y="733425"/>
                </a:cubicBezTo>
                <a:cubicBezTo>
                  <a:pt x="463550" y="742950"/>
                  <a:pt x="471601" y="751539"/>
                  <a:pt x="476250" y="762000"/>
                </a:cubicBezTo>
                <a:cubicBezTo>
                  <a:pt x="499603" y="814545"/>
                  <a:pt x="492020" y="815555"/>
                  <a:pt x="504825" y="866775"/>
                </a:cubicBezTo>
                <a:cubicBezTo>
                  <a:pt x="507260" y="876515"/>
                  <a:pt x="511592" y="885696"/>
                  <a:pt x="514350" y="895350"/>
                </a:cubicBezTo>
                <a:cubicBezTo>
                  <a:pt x="517946" y="907937"/>
                  <a:pt x="520113" y="920911"/>
                  <a:pt x="523875" y="933450"/>
                </a:cubicBezTo>
                <a:cubicBezTo>
                  <a:pt x="529645" y="952684"/>
                  <a:pt x="542925" y="990600"/>
                  <a:pt x="542925" y="990600"/>
                </a:cubicBezTo>
                <a:cubicBezTo>
                  <a:pt x="546100" y="1016000"/>
                  <a:pt x="547087" y="1041771"/>
                  <a:pt x="552450" y="1066800"/>
                </a:cubicBezTo>
                <a:cubicBezTo>
                  <a:pt x="556657" y="1086435"/>
                  <a:pt x="565150" y="1104900"/>
                  <a:pt x="571500" y="1123950"/>
                </a:cubicBezTo>
                <a:lnTo>
                  <a:pt x="581025" y="1152525"/>
                </a:lnTo>
                <a:cubicBezTo>
                  <a:pt x="584200" y="1162050"/>
                  <a:pt x="588115" y="1171360"/>
                  <a:pt x="590550" y="1181100"/>
                </a:cubicBezTo>
                <a:cubicBezTo>
                  <a:pt x="604759" y="1237936"/>
                  <a:pt x="597923" y="1206287"/>
                  <a:pt x="609600" y="1276350"/>
                </a:cubicBezTo>
                <a:cubicBezTo>
                  <a:pt x="623197" y="1466705"/>
                  <a:pt x="619125" y="1365137"/>
                  <a:pt x="619125" y="1581150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0" name="Group 59"/>
          <p:cNvGrpSpPr/>
          <p:nvPr/>
        </p:nvGrpSpPr>
        <p:grpSpPr>
          <a:xfrm>
            <a:off x="4298949" y="3663951"/>
            <a:ext cx="596901" cy="1016000"/>
            <a:chOff x="4387849" y="3016251"/>
            <a:chExt cx="596901" cy="1016000"/>
          </a:xfrm>
        </p:grpSpPr>
        <p:sp>
          <p:nvSpPr>
            <p:cNvPr id="62" name="Oval 61"/>
            <p:cNvSpPr/>
            <p:nvPr/>
          </p:nvSpPr>
          <p:spPr>
            <a:xfrm>
              <a:off x="4572000" y="3416300"/>
              <a:ext cx="2159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>
              <a:off x="4432300" y="3352800"/>
              <a:ext cx="520700" cy="34290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 rot="18316483">
              <a:off x="4724400" y="3124201"/>
              <a:ext cx="3683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Rectangle 65"/>
            <p:cNvSpPr/>
            <p:nvPr/>
          </p:nvSpPr>
          <p:spPr>
            <a:xfrm rot="18316483">
              <a:off x="4279899" y="3771901"/>
              <a:ext cx="3683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806700" y="38989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Lunar </a:t>
            </a:r>
            <a:r>
              <a:rPr lang="en-AU" dirty="0" err="1" smtClean="0">
                <a:solidFill>
                  <a:srgbClr val="FFFF00"/>
                </a:solidFill>
              </a:rPr>
              <a:t>orbiter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75500" y="3644900"/>
            <a:ext cx="167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Radio telescope</a:t>
            </a:r>
            <a:endParaRPr lang="en-AU" dirty="0">
              <a:solidFill>
                <a:srgbClr val="FFFF00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743700" y="3822700"/>
            <a:ext cx="317500" cy="927100"/>
            <a:chOff x="6769100" y="2832100"/>
            <a:chExt cx="317500" cy="927100"/>
          </a:xfrm>
        </p:grpSpPr>
        <p:sp>
          <p:nvSpPr>
            <p:cNvPr id="71" name="Freeform 70"/>
            <p:cNvSpPr/>
            <p:nvPr/>
          </p:nvSpPr>
          <p:spPr>
            <a:xfrm flipH="1">
              <a:off x="6769100" y="2832100"/>
              <a:ext cx="317500" cy="533400"/>
            </a:xfrm>
            <a:custGeom>
              <a:avLst/>
              <a:gdLst>
                <a:gd name="connsiteX0" fmla="*/ 50800 w 431800"/>
                <a:gd name="connsiteY0" fmla="*/ 0 h 812800"/>
                <a:gd name="connsiteX1" fmla="*/ 63500 w 431800"/>
                <a:gd name="connsiteY1" fmla="*/ 546100 h 812800"/>
                <a:gd name="connsiteX2" fmla="*/ 431800 w 431800"/>
                <a:gd name="connsiteY2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812800">
                  <a:moveTo>
                    <a:pt x="50800" y="0"/>
                  </a:moveTo>
                  <a:cubicBezTo>
                    <a:pt x="25400" y="205316"/>
                    <a:pt x="0" y="410633"/>
                    <a:pt x="63500" y="546100"/>
                  </a:cubicBezTo>
                  <a:cubicBezTo>
                    <a:pt x="127000" y="681567"/>
                    <a:pt x="279400" y="747183"/>
                    <a:pt x="431800" y="812800"/>
                  </a:cubicBezTo>
                </a:path>
              </a:pathLst>
            </a:custGeom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16200000" flipH="1">
              <a:off x="6813550" y="3486150"/>
              <a:ext cx="495300" cy="50800"/>
            </a:xfrm>
            <a:prstGeom prst="line">
              <a:avLst/>
            </a:prstGeom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39" descr="west_11_fu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47406" y="984305"/>
            <a:ext cx="1295769" cy="87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0" descr="atca flippe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73089" y="988214"/>
            <a:ext cx="1132917" cy="89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1" descr="parkes_tracking_moon_in_196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5980" y="941387"/>
            <a:ext cx="7731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2" descr="glu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49722" y="971549"/>
            <a:ext cx="9096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6663720" y="1901632"/>
            <a:ext cx="10382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WSRT</a:t>
            </a:r>
            <a:endParaRPr lang="el-G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3451044" y="1906477"/>
            <a:ext cx="127635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Goldstone</a:t>
            </a:r>
            <a:endParaRPr lang="el-G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5406512" y="1908859"/>
            <a:ext cx="10382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ATCA</a:t>
            </a:r>
            <a:endParaRPr lang="el-G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50"/>
          <p:cNvSpPr txBox="1">
            <a:spLocks noChangeArrowheads="1"/>
          </p:cNvSpPr>
          <p:nvPr/>
        </p:nvSpPr>
        <p:spPr bwMode="auto">
          <a:xfrm>
            <a:off x="4381319" y="1903302"/>
            <a:ext cx="127635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Kalyazin</a:t>
            </a:r>
            <a:endParaRPr lang="el-G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" name="Picture 47" descr="Kalyazin64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98961" y="984249"/>
            <a:ext cx="63976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 descr="vla2_nrao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0261" y="984305"/>
            <a:ext cx="1231730" cy="877608"/>
          </a:xfrm>
          <a:prstGeom prst="rect">
            <a:avLst/>
          </a:prstGeom>
        </p:spPr>
      </p:pic>
      <p:sp>
        <p:nvSpPr>
          <p:cNvPr id="85" name="Text Box 43"/>
          <p:cNvSpPr txBox="1">
            <a:spLocks noChangeArrowheads="1"/>
          </p:cNvSpPr>
          <p:nvPr/>
        </p:nvSpPr>
        <p:spPr bwMode="auto">
          <a:xfrm>
            <a:off x="7983666" y="1887455"/>
            <a:ext cx="10382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VLA</a:t>
            </a:r>
            <a:endParaRPr lang="el-G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46"/>
          <p:cNvSpPr txBox="1">
            <a:spLocks noChangeArrowheads="1"/>
          </p:cNvSpPr>
          <p:nvPr/>
        </p:nvSpPr>
        <p:spPr bwMode="auto">
          <a:xfrm>
            <a:off x="2809922" y="1890712"/>
            <a:ext cx="103822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Parkes</a:t>
            </a:r>
            <a:endParaRPr lang="el-G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First </a:t>
            </a:r>
            <a:r>
              <a:rPr lang="en-AU" i="1" dirty="0" smtClean="0"/>
              <a:t>Preliminary</a:t>
            </a:r>
            <a:r>
              <a:rPr lang="en-AU" dirty="0" smtClean="0"/>
              <a:t> Result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Q: Can low-frequency radiation be affected by surface roughness?</a:t>
            </a:r>
          </a:p>
          <a:p>
            <a:r>
              <a:rPr lang="en-AU" dirty="0" smtClean="0"/>
              <a:t>A: Yes!</a:t>
            </a:r>
            <a:endParaRPr lang="en-AU" dirty="0"/>
          </a:p>
        </p:txBody>
      </p:sp>
      <p:pic>
        <p:nvPicPr>
          <p:cNvPr id="4" name="Picture 3" descr="aren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06599" y="1968500"/>
            <a:ext cx="6985000" cy="488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627812">
            <a:off x="2578100" y="3009902"/>
            <a:ext cx="2006600" cy="6223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PRELIMINARY!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6316"/>
          </a:xfrm>
        </p:spPr>
        <p:txBody>
          <a:bodyPr>
            <a:noAutofit/>
          </a:bodyPr>
          <a:lstStyle/>
          <a:p>
            <a:pPr lvl="0"/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Q: </a:t>
            </a:r>
            <a:r>
              <a:rPr lang="en-AU" sz="3200" dirty="0" smtClean="0"/>
              <a:t>Lunar surface </a:t>
            </a:r>
            <a:r>
              <a:rPr lang="en-AU" sz="3200" dirty="0" smtClean="0"/>
              <a:t>roughness: does </a:t>
            </a:r>
            <a:r>
              <a:rPr lang="en-AU" sz="3200" dirty="0" smtClean="0"/>
              <a:t>the pulse </a:t>
            </a:r>
            <a:r>
              <a:rPr lang="en-AU" sz="3200" dirty="0" smtClean="0"/>
              <a:t>stay coherent?</a:t>
            </a:r>
            <a:br>
              <a:rPr lang="en-AU" sz="3200" dirty="0" smtClean="0"/>
            </a:b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</a:rPr>
              <a:t>A: We </a:t>
            </a:r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</a:rPr>
              <a:t>can not yet be certain. But:</a:t>
            </a:r>
            <a:endParaRPr lang="en-A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AU" dirty="0" smtClean="0"/>
              <a:t>Positives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Small-scale roughness does </a:t>
            </a:r>
            <a:r>
              <a:rPr lang="en-AU" i="1" dirty="0" smtClean="0"/>
              <a:t>NOT</a:t>
            </a:r>
            <a:r>
              <a:rPr lang="en-AU" dirty="0" smtClean="0"/>
              <a:t> reduce the total power transmitted!</a:t>
            </a:r>
          </a:p>
          <a:p>
            <a:pPr lvl="1"/>
            <a:r>
              <a:rPr lang="en-AU" dirty="0" smtClean="0"/>
              <a:t>Any loss of coherence MUST imply increased angular spread.</a:t>
            </a:r>
          </a:p>
          <a:p>
            <a:pPr lvl="1"/>
            <a:r>
              <a:rPr lang="en-AU" dirty="0" smtClean="0"/>
              <a:t>May increase the total experimental aperture!</a:t>
            </a:r>
          </a:p>
          <a:p>
            <a:r>
              <a:rPr lang="en-AU" dirty="0" smtClean="0"/>
              <a:t>Negatives:</a:t>
            </a:r>
            <a:endParaRPr lang="en-AU" dirty="0" smtClean="0"/>
          </a:p>
          <a:p>
            <a:pPr lvl="1"/>
            <a:r>
              <a:rPr lang="en-AU" dirty="0" smtClean="0"/>
              <a:t>D</a:t>
            </a:r>
            <a:r>
              <a:rPr lang="en-AU" dirty="0" smtClean="0"/>
              <a:t>etection threshold energy  must increase.</a:t>
            </a:r>
            <a:endParaRPr lang="en-AU" dirty="0" smtClean="0"/>
          </a:p>
          <a:p>
            <a:pPr lvl="1"/>
            <a:r>
              <a:rPr lang="en-AU" dirty="0" smtClean="0"/>
              <a:t>Roughness will be a problem </a:t>
            </a:r>
            <a:r>
              <a:rPr lang="en-AU" dirty="0" smtClean="0"/>
              <a:t>at all frequencies.</a:t>
            </a:r>
            <a:endParaRPr lang="en-AU" dirty="0" smtClean="0"/>
          </a:p>
          <a:p>
            <a:pPr lvl="1"/>
            <a:r>
              <a:rPr lang="en-AU" dirty="0" smtClean="0"/>
              <a:t>Reconstruction of shower properties will be much harder</a:t>
            </a:r>
            <a:r>
              <a:rPr lang="en-AU" dirty="0" smtClean="0"/>
              <a:t>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We are very close to developing a complete model of surface roughness effects! Stay tuned…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Formation Zone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What happens when a particle cascade occurs close to the lunar surface?</a:t>
            </a:r>
            <a:endParaRPr lang="en-AU" dirty="0"/>
          </a:p>
        </p:txBody>
      </p:sp>
      <p:pic>
        <p:nvPicPr>
          <p:cNvPr id="4" name="Content Placeholder 3" descr="GLUE_roughness_sketch.png"/>
          <p:cNvPicPr>
            <a:picLocks noChangeAspect="1"/>
          </p:cNvPicPr>
          <p:nvPr/>
        </p:nvPicPr>
        <p:blipFill>
          <a:blip r:embed="rId2"/>
          <a:srcRect l="47645" t="47261" r="-876"/>
          <a:stretch>
            <a:fillRect/>
          </a:stretch>
        </p:blipFill>
        <p:spPr>
          <a:xfrm>
            <a:off x="2438400" y="1498600"/>
            <a:ext cx="4305300" cy="268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Formation-Zone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100"/>
            <a:ext cx="8229600" cy="5930900"/>
          </a:xfrm>
        </p:spPr>
        <p:txBody>
          <a:bodyPr>
            <a:normAutofit/>
          </a:bodyPr>
          <a:lstStyle/>
          <a:p>
            <a:r>
              <a:rPr lang="en-AU" dirty="0" smtClean="0"/>
              <a:t>What happens to Cherenkov radiation when the particle producing it travels near an interface?</a:t>
            </a:r>
          </a:p>
          <a:p>
            <a:r>
              <a:rPr lang="en-AU" dirty="0" smtClean="0"/>
              <a:t>Experimental </a:t>
            </a:r>
            <a:r>
              <a:rPr lang="en-AU" dirty="0" smtClean="0"/>
              <a:t>results (inverse problem):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CONCLUSION: Cherenkov radiation depends on the bulk properties of the surrounding medium (within the radiation formation zone).</a:t>
            </a:r>
            <a:endParaRPr lang="en-AU" dirty="0"/>
          </a:p>
        </p:txBody>
      </p:sp>
      <p:sp>
        <p:nvSpPr>
          <p:cNvPr id="4" name="Parallelogram 3"/>
          <p:cNvSpPr/>
          <p:nvPr/>
        </p:nvSpPr>
        <p:spPr>
          <a:xfrm>
            <a:off x="1011288" y="3850973"/>
            <a:ext cx="2092223" cy="529905"/>
          </a:xfrm>
          <a:prstGeom prst="parallelogram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56200" y="3251199"/>
            <a:ext cx="3098800" cy="12701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lgDash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/>
          <p:cNvSpPr/>
          <p:nvPr/>
        </p:nvSpPr>
        <p:spPr>
          <a:xfrm flipV="1">
            <a:off x="1011288" y="4380878"/>
            <a:ext cx="2092223" cy="78278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34935" y="4565326"/>
            <a:ext cx="1117521" cy="496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69835" y="4641526"/>
            <a:ext cx="1117521" cy="496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85685" y="4705026"/>
            <a:ext cx="1117521" cy="496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089025" y="3527425"/>
            <a:ext cx="469900" cy="635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8500" y="3345934"/>
            <a:ext cx="442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~</a:t>
            </a:r>
            <a:r>
              <a:rPr lang="en-AU" sz="2400" dirty="0" err="1" smtClean="0"/>
              <a:t>λ</a:t>
            </a:r>
            <a:endParaRPr lang="en-A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876258" y="5099050"/>
            <a:ext cx="478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Cherenkov radiation observed: Power ~ exp(-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d/λ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3600" y="28183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Electron bunches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5" name="Parallelogram 34"/>
          <p:cNvSpPr/>
          <p:nvPr/>
        </p:nvSpPr>
        <p:spPr>
          <a:xfrm>
            <a:off x="4884788" y="2720673"/>
            <a:ext cx="2405012" cy="1063927"/>
          </a:xfrm>
          <a:prstGeom prst="parallelogram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Parallelogram 35"/>
          <p:cNvSpPr/>
          <p:nvPr/>
        </p:nvSpPr>
        <p:spPr>
          <a:xfrm rot="16200000">
            <a:off x="3689350" y="3371850"/>
            <a:ext cx="1943100" cy="431800"/>
          </a:xfrm>
          <a:prstGeom prst="parallelogram">
            <a:avLst/>
          </a:prstGeom>
          <a:solidFill>
            <a:srgbClr val="59595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Parallelogram 36"/>
          <p:cNvSpPr/>
          <p:nvPr/>
        </p:nvSpPr>
        <p:spPr>
          <a:xfrm flipH="1">
            <a:off x="4470400" y="2603500"/>
            <a:ext cx="2781300" cy="114300"/>
          </a:xfrm>
          <a:prstGeom prst="parallelogram">
            <a:avLst>
              <a:gd name="adj" fmla="val 286229"/>
            </a:avLst>
          </a:prstGeom>
          <a:solidFill>
            <a:srgbClr val="59595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4521200" y="3073400"/>
            <a:ext cx="215900" cy="3429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9" name="Straight Arrow Connector 38"/>
          <p:cNvCxnSpPr>
            <a:endCxn id="38" idx="6"/>
          </p:cNvCxnSpPr>
          <p:nvPr/>
        </p:nvCxnSpPr>
        <p:spPr>
          <a:xfrm flipV="1">
            <a:off x="495300" y="3244850"/>
            <a:ext cx="4241800" cy="5230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ight Triangle 47"/>
          <p:cNvSpPr/>
          <p:nvPr/>
        </p:nvSpPr>
        <p:spPr>
          <a:xfrm flipV="1">
            <a:off x="4876800" y="3796678"/>
            <a:ext cx="2430411" cy="78278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838635" y="3981126"/>
            <a:ext cx="1117521" cy="496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673535" y="4057326"/>
            <a:ext cx="1117521" cy="496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489385" y="4120826"/>
            <a:ext cx="1117521" cy="496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80000" y="3073400"/>
            <a:ext cx="190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Dielectric material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4900" y="3924300"/>
            <a:ext cx="190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Dielectric material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Application to Lunar Cherenkov Technique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What happens when a particle cascade is close to the surface?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As the cascade approaches the surface, the bulk material properties become that of vacuum.</a:t>
            </a:r>
          </a:p>
          <a:p>
            <a:r>
              <a:rPr lang="en-AU" dirty="0" smtClean="0"/>
              <a:t>Cherenkov radiation is not observed in a vacuum.</a:t>
            </a:r>
          </a:p>
          <a:p>
            <a:r>
              <a:rPr lang="en-AU" dirty="0" smtClean="0"/>
              <a:t>No Cherenkov radiation is expected for a cascade at the surface!</a:t>
            </a:r>
            <a:endParaRPr lang="en-AU" b="1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36600" y="2349500"/>
            <a:ext cx="5829300" cy="1752600"/>
            <a:chOff x="2489200" y="2108200"/>
            <a:chExt cx="5829300" cy="1752600"/>
          </a:xfrm>
        </p:grpSpPr>
        <p:sp>
          <p:nvSpPr>
            <p:cNvPr id="5" name="Parallelogram 4"/>
            <p:cNvSpPr/>
            <p:nvPr/>
          </p:nvSpPr>
          <p:spPr>
            <a:xfrm>
              <a:off x="3170288" y="2111073"/>
              <a:ext cx="4449712" cy="1063927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ight Arrow Callout 6"/>
            <p:cNvSpPr/>
            <p:nvPr/>
          </p:nvSpPr>
          <p:spPr>
            <a:xfrm>
              <a:off x="7620000" y="2108200"/>
              <a:ext cx="698500" cy="1066800"/>
            </a:xfrm>
            <a:prstGeom prst="rightArrowCallo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ight Arrow Callout 7"/>
            <p:cNvSpPr/>
            <p:nvPr/>
          </p:nvSpPr>
          <p:spPr>
            <a:xfrm flipH="1">
              <a:off x="2489200" y="2108200"/>
              <a:ext cx="685800" cy="1066800"/>
            </a:xfrm>
            <a:prstGeom prst="rightArrowCallo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ight Arrow Callout 8"/>
            <p:cNvSpPr/>
            <p:nvPr/>
          </p:nvSpPr>
          <p:spPr>
            <a:xfrm rot="16200000" flipH="1">
              <a:off x="5054600" y="1295400"/>
              <a:ext cx="685800" cy="4445000"/>
            </a:xfrm>
            <a:prstGeom prst="rightArrowCallo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700" y="337820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Dielectric material: the Moon!</a:t>
            </a:r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470921" y="1854199"/>
            <a:ext cx="6673079" cy="1525033"/>
            <a:chOff x="2540000" y="1739899"/>
            <a:chExt cx="6673079" cy="1525033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457700" y="1968500"/>
              <a:ext cx="4495800" cy="635000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V="1">
              <a:off x="3403600" y="2590800"/>
              <a:ext cx="990600" cy="215900"/>
            </a:xfrm>
            <a:prstGeom prst="straightConnector1">
              <a:avLst/>
            </a:prstGeom>
            <a:ln>
              <a:solidFill>
                <a:srgbClr val="4CCB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2997200" y="2667000"/>
              <a:ext cx="1041400" cy="139700"/>
            </a:xfrm>
            <a:prstGeom prst="straightConnector1">
              <a:avLst/>
            </a:prstGeom>
            <a:ln>
              <a:solidFill>
                <a:srgbClr val="4CCB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0800000" flipV="1">
              <a:off x="3886200" y="2641600"/>
              <a:ext cx="254000" cy="190500"/>
            </a:xfrm>
            <a:prstGeom prst="straightConnector1">
              <a:avLst/>
            </a:prstGeom>
            <a:ln>
              <a:solidFill>
                <a:srgbClr val="4CCB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 flipV="1">
              <a:off x="2540000" y="2794000"/>
              <a:ext cx="1054100" cy="127000"/>
            </a:xfrm>
            <a:prstGeom prst="straightConnector1">
              <a:avLst/>
            </a:prstGeom>
            <a:ln>
              <a:solidFill>
                <a:srgbClr val="4CCB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 flipV="1">
              <a:off x="2984500" y="2806700"/>
              <a:ext cx="609600" cy="266700"/>
            </a:xfrm>
            <a:prstGeom prst="straightConnector1">
              <a:avLst/>
            </a:prstGeom>
            <a:ln>
              <a:solidFill>
                <a:srgbClr val="4CCB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 flipV="1">
              <a:off x="2882900" y="2667000"/>
              <a:ext cx="863600" cy="101600"/>
            </a:xfrm>
            <a:prstGeom prst="straightConnector1">
              <a:avLst/>
            </a:prstGeom>
            <a:ln>
              <a:solidFill>
                <a:srgbClr val="4CCB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1047951">
              <a:off x="2857500" y="2895600"/>
              <a:ext cx="1682146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chemeClr val="tx1">
                  <a:alpha val="43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rgbClr val="4CCB23"/>
                  </a:solidFill>
                </a:rPr>
                <a:t>particle cascade</a:t>
              </a:r>
              <a:endParaRPr lang="en-AU" dirty="0">
                <a:solidFill>
                  <a:srgbClr val="4CCB23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21102908">
              <a:off x="6521266" y="1739899"/>
              <a:ext cx="26918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rgbClr val="FF0000"/>
                  </a:solidFill>
                </a:rPr>
                <a:t>Incident cosmic ray</a:t>
              </a:r>
            </a:p>
            <a:p>
              <a:pPr algn="ctr"/>
              <a:r>
                <a:rPr lang="en-AU" dirty="0" smtClean="0">
                  <a:solidFill>
                    <a:srgbClr val="FF0000"/>
                  </a:solidFill>
                </a:rPr>
                <a:t>(or more rarely a neutrino)</a:t>
              </a:r>
              <a:endParaRPr lang="en-AU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flipH="1">
            <a:off x="1917700" y="2379580"/>
            <a:ext cx="4217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/>
              <a:t>λ</a:t>
            </a:r>
            <a:endParaRPr lang="en-A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4596112" y="6134100"/>
            <a:ext cx="4541365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200" b="1" i="1" dirty="0" smtClean="0">
                <a:solidFill>
                  <a:srgbClr val="FF0000"/>
                </a:solidFill>
              </a:rPr>
              <a:t>BUT: this is the situation!</a:t>
            </a:r>
            <a:endParaRPr lang="en-AU" sz="3200" b="1" i="1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4695" y="1562100"/>
            <a:ext cx="8250989" cy="2354847"/>
            <a:chOff x="251327" y="1562100"/>
            <a:chExt cx="8250989" cy="2354847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1695450" y="2254250"/>
              <a:ext cx="1390650" cy="635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1651000" y="2743200"/>
              <a:ext cx="330200" cy="158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96211" y="3195053"/>
              <a:ext cx="5146842" cy="1588"/>
            </a:xfrm>
            <a:prstGeom prst="line">
              <a:avLst/>
            </a:prstGeom>
            <a:ln w="25400" cap="flat" cmpd="sng" algn="ctr">
              <a:solidFill>
                <a:srgbClr val="4CCB23"/>
              </a:solidFill>
              <a:prstDash val="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323263" y="2954421"/>
              <a:ext cx="2179053" cy="962526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Cascade</a:t>
              </a:r>
              <a:r>
                <a:rPr lang="en-AU" sz="2000" dirty="0" smtClean="0">
                  <a:solidFill>
                    <a:srgbClr val="008000"/>
                  </a:solidFill>
                </a:rPr>
                <a:t>: ~</a:t>
              </a:r>
              <a:r>
                <a:rPr lang="en-AU" sz="2000" dirty="0" smtClean="0">
                  <a:solidFill>
                    <a:srgbClr val="008000"/>
                  </a:solidFill>
                </a:rPr>
                <a:t>i</a:t>
              </a:r>
              <a:r>
                <a:rPr kumimoji="0" lang="en-AU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nfinite</a:t>
              </a:r>
              <a:endPara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particle track</a:t>
              </a:r>
              <a:endPara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98294" y="1769979"/>
              <a:ext cx="2820737" cy="54810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Radiation strongly suppressed</a:t>
              </a:r>
              <a:endPara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1327" y="1922379"/>
              <a:ext cx="1847516" cy="54810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Negligible affect</a:t>
              </a:r>
              <a:endPara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Cherenkov radiation:</a:t>
            </a:r>
            <a:r>
              <a:rPr lang="en-AU" dirty="0" smtClean="0"/>
              <a:t> </a:t>
            </a:r>
            <a:r>
              <a:rPr lang="en-AU" dirty="0" smtClean="0"/>
              <a:t>characterised</a:t>
            </a:r>
            <a:r>
              <a:rPr lang="en-AU" dirty="0" smtClean="0"/>
              <a:t> </a:t>
            </a:r>
            <a:r>
              <a:rPr lang="en-AU" dirty="0" smtClean="0"/>
              <a:t>by Frank &amp; Tamm </a:t>
            </a:r>
            <a:r>
              <a:rPr lang="en-AU" dirty="0" smtClean="0"/>
              <a:t>(1937</a:t>
            </a:r>
            <a:r>
              <a:rPr lang="en-AU" dirty="0" smtClean="0"/>
              <a:t>) as radiation from an infinite particle track.</a:t>
            </a:r>
          </a:p>
          <a:p>
            <a:r>
              <a:rPr lang="en-AU" dirty="0" smtClean="0"/>
              <a:t>Tamm (‘39): Radiation from a finite track.</a:t>
            </a:r>
          </a:p>
          <a:p>
            <a:pPr lvl="1"/>
            <a:r>
              <a:rPr lang="en-AU" dirty="0" smtClean="0"/>
              <a:t>Contribution from ‘classical’ Cherenkov radiation.</a:t>
            </a:r>
          </a:p>
          <a:p>
            <a:pPr lvl="1"/>
            <a:r>
              <a:rPr lang="en-AU" dirty="0" smtClean="0"/>
              <a:t>Contribution from acceleration at endpoints.</a:t>
            </a:r>
          </a:p>
          <a:p>
            <a:r>
              <a:rPr lang="en-AU" dirty="0" smtClean="0"/>
              <a:t>Accelerated charged particles radiate perfectly well in a </a:t>
            </a:r>
            <a:r>
              <a:rPr lang="en-AU" dirty="0" smtClean="0"/>
              <a:t>vacuum and near dielectric boundaries!</a:t>
            </a: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 we see Cherenkov radiation?</a:t>
            </a:r>
            <a:endParaRPr lang="en-AU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21000" y="4939180"/>
            <a:ext cx="2870200" cy="1120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7800" y="4470400"/>
            <a:ext cx="302679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8000"/>
                </a:solidFill>
              </a:rPr>
              <a:t>Initial acceleration event (</a:t>
            </a:r>
            <a:r>
              <a:rPr lang="en-AU" dirty="0" err="1" smtClean="0">
                <a:solidFill>
                  <a:srgbClr val="008000"/>
                </a:solidFill>
              </a:rPr>
              <a:t>t</a:t>
            </a:r>
            <a:r>
              <a:rPr lang="en-AU" dirty="0" smtClean="0">
                <a:solidFill>
                  <a:srgbClr val="008000"/>
                </a:solidFill>
              </a:rPr>
              <a:t>=t</a:t>
            </a:r>
            <a:r>
              <a:rPr lang="en-AU" baseline="-25000" dirty="0" smtClean="0">
                <a:solidFill>
                  <a:srgbClr val="008000"/>
                </a:solidFill>
              </a:rPr>
              <a:t>1</a:t>
            </a:r>
            <a:r>
              <a:rPr lang="en-AU" dirty="0" smtClean="0">
                <a:solidFill>
                  <a:srgbClr val="008000"/>
                </a:solidFill>
              </a:rPr>
              <a:t>)</a:t>
            </a:r>
            <a:endParaRPr lang="en-AU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2200" y="4457700"/>
            <a:ext cx="328715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Final deceleration event (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=t</a:t>
            </a:r>
            <a:r>
              <a:rPr lang="en-AU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+δt)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5778500" y="4699000"/>
            <a:ext cx="406400" cy="508000"/>
          </a:xfrm>
          <a:prstGeom prst="mathMultiply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Multiply 22"/>
          <p:cNvSpPr/>
          <p:nvPr/>
        </p:nvSpPr>
        <p:spPr>
          <a:xfrm>
            <a:off x="2717800" y="4699000"/>
            <a:ext cx="406400" cy="508000"/>
          </a:xfrm>
          <a:prstGeom prst="mathMultiply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3644900" y="4953000"/>
            <a:ext cx="161395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Particle motion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6" name="Picture 25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5321300"/>
            <a:ext cx="7074184" cy="122078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5626100" y="5486400"/>
            <a:ext cx="1676400" cy="5588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7366000" y="5537200"/>
            <a:ext cx="584200" cy="55880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3477031" y="6488668"/>
            <a:ext cx="571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`Cherenkov radiation formula’ </a:t>
            </a:r>
            <a:r>
              <a:rPr lang="en-AU" dirty="0" smtClean="0"/>
              <a:t>(e.g. </a:t>
            </a:r>
            <a:r>
              <a:rPr lang="en-AU" dirty="0" err="1" smtClean="0"/>
              <a:t>Zas</a:t>
            </a:r>
            <a:r>
              <a:rPr lang="en-AU" dirty="0" smtClean="0"/>
              <a:t> </a:t>
            </a:r>
            <a:r>
              <a:rPr lang="en-AU" dirty="0" err="1" smtClean="0"/>
              <a:t>Halzen</a:t>
            </a:r>
            <a:r>
              <a:rPr lang="en-AU" dirty="0" smtClean="0"/>
              <a:t> </a:t>
            </a:r>
            <a:r>
              <a:rPr lang="en-AU" dirty="0" err="1" smtClean="0"/>
              <a:t>Stanev</a:t>
            </a:r>
            <a:r>
              <a:rPr lang="en-AU" dirty="0" smtClean="0"/>
              <a:t> 1992)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Q: Formation</a:t>
            </a:r>
            <a:r>
              <a:rPr lang="en-AU" dirty="0" smtClean="0"/>
              <a:t>-zone </a:t>
            </a:r>
            <a:r>
              <a:rPr lang="en-AU" dirty="0" smtClean="0"/>
              <a:t>effects: can </a:t>
            </a:r>
            <a:r>
              <a:rPr lang="en-AU" dirty="0" smtClean="0"/>
              <a:t>we see cosmic rays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Radiation from finite cascades comes from Cherenkov radiation + endpoint contribution.</a:t>
            </a:r>
          </a:p>
          <a:p>
            <a:endParaRPr lang="en-AU" dirty="0" smtClean="0"/>
          </a:p>
          <a:p>
            <a:r>
              <a:rPr lang="en-AU" dirty="0" smtClean="0"/>
              <a:t>Formation-zone effects excluding Cherenkov radiation from being seen for shallow showers.</a:t>
            </a:r>
          </a:p>
          <a:p>
            <a:endParaRPr lang="en-AU" dirty="0" smtClean="0"/>
          </a:p>
          <a:p>
            <a:r>
              <a:rPr lang="en-AU" dirty="0" smtClean="0"/>
              <a:t>Dominant contribution to the radiation will be from particle acceleration even for deep cascades.</a:t>
            </a:r>
          </a:p>
          <a:p>
            <a:endParaRPr lang="en-AU" dirty="0" smtClean="0"/>
          </a:p>
          <a:p>
            <a:r>
              <a:rPr lang="en-AU" dirty="0" smtClean="0"/>
              <a:t>Current simulations account for particle acceleration (endpoint) contribution</a:t>
            </a:r>
            <a:r>
              <a:rPr lang="en-AU" dirty="0" smtClean="0"/>
              <a:t>. We do not have a problem!</a:t>
            </a:r>
          </a:p>
          <a:p>
            <a:endParaRPr lang="en-AU" dirty="0" smtClean="0"/>
          </a:p>
          <a:p>
            <a:pPr algn="ctr">
              <a:buNone/>
            </a:pPr>
            <a:r>
              <a:rPr lang="en-AU" sz="3459" dirty="0" smtClean="0">
                <a:solidFill>
                  <a:srgbClr val="17375E"/>
                </a:solidFill>
              </a:rPr>
              <a:t>A: Yes, we </a:t>
            </a:r>
            <a:r>
              <a:rPr lang="en-AU" sz="3459" dirty="0" smtClean="0">
                <a:solidFill>
                  <a:srgbClr val="17375E"/>
                </a:solidFill>
              </a:rPr>
              <a:t>can</a:t>
            </a:r>
            <a:r>
              <a:rPr lang="en-AU" sz="3459" dirty="0" smtClean="0">
                <a:solidFill>
                  <a:srgbClr val="17375E"/>
                </a:solidFill>
              </a:rPr>
              <a:t> (in theory…) see </a:t>
            </a:r>
            <a:r>
              <a:rPr lang="en-AU" sz="3459" dirty="0" smtClean="0">
                <a:solidFill>
                  <a:srgbClr val="17375E"/>
                </a:solidFill>
              </a:rPr>
              <a:t>cosmic rays!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102" y="2032000"/>
            <a:ext cx="7138738" cy="267368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AU" sz="2800" dirty="0" smtClean="0"/>
              <a:t>radiation theory questions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AU" sz="2800" dirty="0" smtClean="0"/>
              <a:t>for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 showers -</a:t>
            </a:r>
            <a:r>
              <a:rPr lang="en-AU" sz="2800" dirty="0" smtClean="0"/>
              <a:t> 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talks by:</a:t>
            </a:r>
            <a:endParaRPr lang="en-AU" sz="280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AU" sz="2800" dirty="0" smtClean="0">
                <a:solidFill>
                  <a:srgbClr val="FF0000"/>
                </a:solidFill>
              </a:rPr>
              <a:t>O. </a:t>
            </a:r>
            <a:r>
              <a:rPr lang="en-AU" sz="2800" dirty="0" err="1" smtClean="0">
                <a:solidFill>
                  <a:srgbClr val="FF0000"/>
                </a:solidFill>
              </a:rPr>
              <a:t>Scholten</a:t>
            </a:r>
            <a:endParaRPr lang="en-AU" sz="280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AU" sz="2800" dirty="0" smtClean="0">
                <a:solidFill>
                  <a:srgbClr val="FF0000"/>
                </a:solidFill>
              </a:rPr>
              <a:t>A. Romero-Wolf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AU" sz="2800" dirty="0" smtClean="0">
                <a:solidFill>
                  <a:srgbClr val="FF0000"/>
                </a:solidFill>
              </a:rPr>
              <a:t>T. </a:t>
            </a:r>
            <a:r>
              <a:rPr lang="en-AU" sz="2800" dirty="0" err="1" smtClean="0">
                <a:solidFill>
                  <a:srgbClr val="FF0000"/>
                </a:solidFill>
              </a:rPr>
              <a:t>Huege</a:t>
            </a:r>
            <a:endParaRPr lang="en-AU" sz="280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AU" sz="2800" dirty="0" smtClean="0">
                <a:solidFill>
                  <a:srgbClr val="FF0000"/>
                </a:solidFill>
              </a:rPr>
              <a:t>M. Ludwig</a:t>
            </a: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AU" dirty="0" smtClean="0"/>
              <a:t>Brief Aside: How </a:t>
            </a:r>
            <a:r>
              <a:rPr lang="en-AU" dirty="0" smtClean="0"/>
              <a:t>do particle cascades develop, and what radiation does this produce?</a:t>
            </a:r>
            <a:endParaRPr lang="en-AU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Cascades from nuclear jets:</a:t>
            </a:r>
          </a:p>
          <a:p>
            <a:pPr lvl="1"/>
            <a:r>
              <a:rPr lang="en-AU" dirty="0" smtClean="0"/>
              <a:t>Smooth profile</a:t>
            </a:r>
          </a:p>
          <a:p>
            <a:pPr lvl="1"/>
            <a:r>
              <a:rPr lang="en-AU" dirty="0" smtClean="0"/>
              <a:t>Sharp pulse</a:t>
            </a:r>
          </a:p>
          <a:p>
            <a:pPr lvl="1"/>
            <a:r>
              <a:rPr lang="en-AU" dirty="0" smtClean="0"/>
              <a:t>Carries ~20% available energy</a:t>
            </a:r>
          </a:p>
          <a:p>
            <a:endParaRPr lang="en-AU" dirty="0" smtClean="0"/>
          </a:p>
          <a:p>
            <a:r>
              <a:rPr lang="en-AU" dirty="0" smtClean="0"/>
              <a:t>What about the leptons?</a:t>
            </a:r>
          </a:p>
          <a:p>
            <a:pPr lvl="1"/>
            <a:r>
              <a:rPr lang="en-AU" dirty="0" smtClean="0"/>
              <a:t>Multiple peaks in LPM-elongated cascades from </a:t>
            </a:r>
            <a:r>
              <a:rPr lang="en-AU" dirty="0" err="1" smtClean="0"/>
              <a:t>e</a:t>
            </a:r>
            <a:r>
              <a:rPr lang="en-AU" baseline="30000" dirty="0" smtClean="0"/>
              <a:t>±</a:t>
            </a:r>
            <a:r>
              <a:rPr lang="en-AU" dirty="0" smtClean="0"/>
              <a:t>?</a:t>
            </a:r>
          </a:p>
          <a:p>
            <a:pPr lvl="1"/>
            <a:r>
              <a:rPr lang="en-AU" dirty="0" err="1" smtClean="0"/>
              <a:t>τ</a:t>
            </a:r>
            <a:r>
              <a:rPr lang="en-AU" dirty="0" smtClean="0"/>
              <a:t> cross-section with nucleons - `double-bang’ events?</a:t>
            </a:r>
          </a:p>
          <a:p>
            <a:pPr lvl="1"/>
            <a:r>
              <a:rPr lang="en-AU" dirty="0" err="1" smtClean="0"/>
              <a:t>Hadronic</a:t>
            </a:r>
            <a:r>
              <a:rPr lang="en-AU" dirty="0" smtClean="0"/>
              <a:t> sub-showers in ‘pure’ EM cascades?</a:t>
            </a:r>
          </a:p>
          <a:p>
            <a:endParaRPr lang="en-AU" dirty="0" smtClean="0"/>
          </a:p>
          <a:p>
            <a:r>
              <a:rPr lang="en-AU" dirty="0" smtClean="0"/>
              <a:t>Be Warned!</a:t>
            </a:r>
          </a:p>
          <a:p>
            <a:pPr lvl="1"/>
            <a:r>
              <a:rPr lang="en-AU" dirty="0" smtClean="0"/>
              <a:t>Increase detection probability</a:t>
            </a:r>
          </a:p>
          <a:p>
            <a:pPr lvl="1"/>
            <a:r>
              <a:rPr lang="en-AU" dirty="0" smtClean="0"/>
              <a:t>Produce ‘messy’ signals</a:t>
            </a:r>
          </a:p>
          <a:p>
            <a:pPr lvl="1"/>
            <a:r>
              <a:rPr lang="en-AU" dirty="0" smtClean="0"/>
              <a:t>Do </a:t>
            </a:r>
            <a:r>
              <a:rPr lang="en-AU" dirty="0" smtClean="0"/>
              <a:t>not use stringent shape criteria</a:t>
            </a:r>
            <a:r>
              <a:rPr lang="en-AU" dirty="0" smtClean="0"/>
              <a:t>!</a:t>
            </a:r>
            <a:endParaRPr lang="en-AU" dirty="0" smtClean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291388" y="3097547"/>
          <a:ext cx="1981200" cy="355600"/>
        </p:xfrm>
        <a:graphic>
          <a:graphicData uri="http://schemas.openxmlformats.org/presentationml/2006/ole">
            <p:oleObj spid="_x0000_s80898" name="Equation" r:id="rId3" imgW="1282700" imgH="22860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529192" y="4531892"/>
            <a:ext cx="3360816" cy="2446420"/>
            <a:chOff x="5689600" y="1657685"/>
            <a:chExt cx="3360816" cy="2446420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/>
            <a:srcRect l="41548" t="52796" r="18613" b="9910"/>
            <a:stretch>
              <a:fillRect/>
            </a:stretch>
          </p:blipFill>
          <p:spPr bwMode="auto">
            <a:xfrm>
              <a:off x="6136100" y="1657685"/>
              <a:ext cx="2914316" cy="19116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138735" y="3649579"/>
              <a:ext cx="914400" cy="454526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sz="2000" dirty="0" smtClean="0"/>
                <a:t>t</a:t>
              </a:r>
              <a:r>
                <a:rPr kumimoji="0" lang="en-AU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ime</a:t>
              </a:r>
              <a:endPara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459663" y="2505242"/>
              <a:ext cx="914400" cy="454526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sz="2000" noProof="0" dirty="0" smtClean="0"/>
                <a:t>field</a:t>
              </a:r>
              <a:endPara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4916488" y="1123950"/>
          <a:ext cx="3884612" cy="355600"/>
        </p:xfrm>
        <a:graphic>
          <a:graphicData uri="http://schemas.openxmlformats.org/presentationml/2006/ole">
            <p:oleObj spid="_x0000_s80899" name="Equation" r:id="rId5" imgW="2514600" imgH="2286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92308" y="1636293"/>
            <a:ext cx="4625481" cy="151865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lang="en-AU" sz="2000" dirty="0" smtClean="0">
                <a:solidFill>
                  <a:srgbClr val="FF0000"/>
                </a:solidFill>
                <a:ea typeface="Zapf Dingbats"/>
                <a:cs typeface="Zapf Dingbats"/>
              </a:rPr>
              <a:t>- EM only : </a:t>
            </a:r>
            <a:r>
              <a:rPr lang="en-AU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AU" sz="2000" dirty="0" smtClean="0">
                <a:solidFill>
                  <a:srgbClr val="FF0000"/>
                </a:solidFill>
                <a:ea typeface="Zapf Dingbats"/>
                <a:cs typeface="Zapf Dingbats"/>
              </a:rPr>
              <a:t> </a:t>
            </a:r>
            <a:r>
              <a:rPr lang="en-AU" sz="2000" dirty="0" smtClean="0">
                <a:solidFill>
                  <a:srgbClr val="FF0000"/>
                </a:solidFill>
                <a:ea typeface="Zapf Dingbats"/>
                <a:cs typeface="Zapf Dingbats"/>
              </a:rPr>
              <a:t>Alvarez-Muniz et al 2009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en-AU" sz="2000" noProof="0" dirty="0" smtClean="0">
                <a:solidFill>
                  <a:srgbClr val="FF0000"/>
                </a:solidFill>
                <a:ea typeface="Zapf Dingbats"/>
                <a:cs typeface="Zapf Dingbats"/>
              </a:rPr>
              <a:t>- </a:t>
            </a:r>
            <a:r>
              <a:rPr lang="en-AU" sz="2000" noProof="0" dirty="0" err="1" smtClean="0">
                <a:solidFill>
                  <a:srgbClr val="FF0000"/>
                </a:solidFill>
                <a:ea typeface="Zapf Dingbats"/>
                <a:cs typeface="Zapf Dingbats"/>
              </a:rPr>
              <a:t>Hadronic</a:t>
            </a:r>
            <a:r>
              <a:rPr lang="en-AU" sz="2000" noProof="0" dirty="0" smtClean="0">
                <a:solidFill>
                  <a:srgbClr val="FF0000"/>
                </a:solidFill>
                <a:ea typeface="Zapf Dingbats"/>
                <a:cs typeface="Zapf Dingbats"/>
              </a:rPr>
              <a:t>: </a:t>
            </a:r>
            <a:r>
              <a:rPr lang="en-AU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AU" sz="2000" dirty="0" smtClean="0">
                <a:solidFill>
                  <a:srgbClr val="FF0000"/>
                </a:solidFill>
                <a:ea typeface="Zapf Dingbats"/>
                <a:cs typeface="Zapf Dingbats"/>
              </a:rPr>
              <a:t> poster by W</a:t>
            </a:r>
            <a:r>
              <a:rPr lang="en-AU" sz="2000" dirty="0" smtClean="0">
                <a:solidFill>
                  <a:srgbClr val="FF0000"/>
                </a:solidFill>
                <a:ea typeface="Zapf Dingbats"/>
                <a:cs typeface="Zapf Dingbats"/>
              </a:rPr>
              <a:t>. </a:t>
            </a:r>
            <a:r>
              <a:rPr lang="en-AU" sz="2000" dirty="0" err="1" smtClean="0">
                <a:solidFill>
                  <a:srgbClr val="FF0000"/>
                </a:solidFill>
                <a:ea typeface="Zapf Dingbats"/>
                <a:cs typeface="Zapf Dingbats"/>
              </a:rPr>
              <a:t>Carvalho</a:t>
            </a:r>
            <a:endParaRPr lang="en-AU" sz="2000" dirty="0" smtClean="0">
              <a:solidFill>
                <a:srgbClr val="FF0000"/>
              </a:solidFill>
              <a:ea typeface="Zapf Dingbats"/>
              <a:cs typeface="Zapf Dingbats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en-AU" sz="2000" dirty="0" smtClean="0">
                <a:solidFill>
                  <a:srgbClr val="FF0000"/>
                </a:solidFill>
                <a:ea typeface="Zapf Dingbats"/>
                <a:cs typeface="Zapf Dingbats"/>
              </a:rPr>
              <a:t>- Mixed: </a:t>
            </a:r>
            <a:r>
              <a:rPr lang="en-AU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  </a:t>
            </a:r>
            <a:r>
              <a:rPr lang="en-AU" sz="2000" dirty="0" smtClean="0">
                <a:solidFill>
                  <a:srgbClr val="FF0000"/>
                </a:solidFill>
                <a:ea typeface="Zapf Dingbats"/>
                <a:cs typeface="Zapf Dingbats"/>
              </a:rPr>
              <a:t> ???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endParaRPr lang="en-AU" sz="2000" dirty="0" smtClean="0">
              <a:solidFill>
                <a:srgbClr val="FF0000"/>
              </a:solidFill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dirty="0" smtClean="0"/>
              <a:t>Experimentally, the Lunar Cherenkov technique is progressing rapidly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Theoretically, progress has been slow… until now!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New data + new ideas: understanding and new perspectives *should* follow shortly.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New data must be incorporated into simulations / accounted for in experimental techniques.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Now we just need to observe a neutrino…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arkes_tracking_moon_in_19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4" y="3668192"/>
            <a:ext cx="2419685" cy="318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vla2_nr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26" y="1296737"/>
            <a:ext cx="3433574" cy="2446422"/>
          </a:xfrm>
          <a:prstGeom prst="rect">
            <a:avLst/>
          </a:prstGeom>
        </p:spPr>
      </p:pic>
      <p:pic>
        <p:nvPicPr>
          <p:cNvPr id="7" name="Picture 6" descr="lof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7684" y="3742478"/>
            <a:ext cx="3676316" cy="311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467591"/>
            <a:ext cx="3034633" cy="2390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1" y="1"/>
            <a:ext cx="8863267" cy="1376946"/>
          </a:xfrm>
          <a:solidFill>
            <a:schemeClr val="bg1">
              <a:alpha val="53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/>
              <a:t>The Lunar Cherenkov </a:t>
            </a:r>
            <a:r>
              <a:rPr lang="en-AU" dirty="0" err="1" smtClean="0"/>
              <a:t>Technqiue</a:t>
            </a:r>
            <a:r>
              <a:rPr lang="en-AU" dirty="0" smtClean="0"/>
              <a:t> at</a:t>
            </a:r>
            <a:br>
              <a:rPr lang="en-AU" dirty="0" smtClean="0"/>
            </a:br>
            <a:r>
              <a:rPr lang="en-AU" dirty="0" smtClean="0"/>
              <a:t>ARENA 2010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773658" y="1296737"/>
            <a:ext cx="3358884" cy="830997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400" dirty="0" smtClean="0"/>
              <a:t>RESUN – experiment at the VLA (</a:t>
            </a:r>
            <a:r>
              <a:rPr lang="en-AU" sz="2400" dirty="0" smtClean="0"/>
              <a:t>R. </a:t>
            </a:r>
            <a:r>
              <a:rPr lang="en-AU" sz="2400" dirty="0" err="1" smtClean="0"/>
              <a:t>Mutel</a:t>
            </a:r>
            <a:r>
              <a:rPr lang="en-AU" sz="2400" dirty="0" smtClean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7891" y="3668192"/>
            <a:ext cx="2459788" cy="1015663"/>
          </a:xfrm>
          <a:prstGeom prst="rect">
            <a:avLst/>
          </a:prstGeom>
          <a:solidFill>
            <a:srgbClr val="FFFFFF">
              <a:alpha val="3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000" dirty="0" smtClean="0"/>
              <a:t>LUNASKA observation strategies</a:t>
            </a:r>
            <a:r>
              <a:rPr lang="en-AU" sz="2000" dirty="0" smtClean="0"/>
              <a:t> at Parkes</a:t>
            </a:r>
          </a:p>
          <a:p>
            <a:pPr algn="ctr"/>
            <a:r>
              <a:rPr lang="en-AU" sz="2000" dirty="0" smtClean="0"/>
              <a:t>(</a:t>
            </a:r>
            <a:r>
              <a:rPr lang="en-AU" sz="2000" dirty="0" smtClean="0"/>
              <a:t>J. Bray)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24316" y="3743147"/>
            <a:ext cx="2419684" cy="707886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000" dirty="0" err="1" smtClean="0"/>
              <a:t>NuMoon</a:t>
            </a:r>
            <a:r>
              <a:rPr lang="en-AU" sz="2000" dirty="0" smtClean="0"/>
              <a:t> at LOFAR</a:t>
            </a:r>
          </a:p>
          <a:p>
            <a:pPr algn="ctr"/>
            <a:r>
              <a:rPr lang="en-AU" sz="2000" dirty="0" smtClean="0"/>
              <a:t>(M. </a:t>
            </a:r>
            <a:r>
              <a:rPr lang="en-AU" sz="2000" dirty="0" err="1" smtClean="0"/>
              <a:t>Mevius</a:t>
            </a:r>
            <a:r>
              <a:rPr lang="en-AU" sz="2000" dirty="0" smtClean="0"/>
              <a:t>)</a:t>
            </a:r>
            <a:endParaRPr lang="en-AU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818106" y="4374670"/>
            <a:ext cx="1216526" cy="1569660"/>
          </a:xfrm>
          <a:prstGeom prst="rect">
            <a:avLst/>
          </a:prstGeom>
          <a:solidFill>
            <a:srgbClr val="FFFFFF">
              <a:alpha val="31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AU" sz="2400" dirty="0" smtClean="0"/>
              <a:t>Status of LORD (G. </a:t>
            </a:r>
            <a:r>
              <a:rPr lang="en-AU" sz="2400" dirty="0" err="1" smtClean="0"/>
              <a:t>Gusev</a:t>
            </a:r>
            <a:r>
              <a:rPr lang="en-AU" sz="2400" dirty="0" smtClean="0"/>
              <a:t>)</a:t>
            </a:r>
            <a:endParaRPr lang="en-AU" sz="2400" dirty="0" smtClean="0"/>
          </a:p>
        </p:txBody>
      </p:sp>
      <p:pic>
        <p:nvPicPr>
          <p:cNvPr id="15" name="Picture 39" descr="west_11_full"/>
          <p:cNvPicPr>
            <a:picLocks noChangeAspect="1" noChangeArrowheads="1"/>
          </p:cNvPicPr>
          <p:nvPr/>
        </p:nvPicPr>
        <p:blipFill>
          <a:blip r:embed="rId6"/>
          <a:srcRect r="15298"/>
          <a:stretch>
            <a:fillRect/>
          </a:stretch>
        </p:blipFill>
        <p:spPr bwMode="auto">
          <a:xfrm>
            <a:off x="0" y="2030524"/>
            <a:ext cx="3061368" cy="24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216525" y="3422315"/>
            <a:ext cx="1718801" cy="1015663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000" dirty="0" err="1" smtClean="0"/>
              <a:t>NuMoon</a:t>
            </a:r>
            <a:r>
              <a:rPr lang="en-AU" sz="2000" dirty="0" smtClean="0"/>
              <a:t> at </a:t>
            </a:r>
            <a:r>
              <a:rPr lang="en-AU" sz="2000" dirty="0" err="1" smtClean="0"/>
              <a:t>Westerbork</a:t>
            </a:r>
            <a:endParaRPr lang="en-AU" sz="2000" dirty="0" smtClean="0"/>
          </a:p>
          <a:p>
            <a:pPr algn="ctr"/>
            <a:r>
              <a:rPr lang="en-AU" sz="2000" dirty="0" smtClean="0"/>
              <a:t>(O. </a:t>
            </a:r>
            <a:r>
              <a:rPr lang="en-AU" sz="2000" dirty="0" err="1" smtClean="0"/>
              <a:t>Scholten</a:t>
            </a:r>
            <a:r>
              <a:rPr lang="en-AU" sz="2000" dirty="0" smtClean="0"/>
              <a:t>)</a:t>
            </a:r>
            <a:endParaRPr lang="en-AU" sz="2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4523873" y="5842337"/>
            <a:ext cx="2200442" cy="1015663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000" dirty="0" err="1" smtClean="0"/>
              <a:t>Ionospheric</a:t>
            </a:r>
            <a:r>
              <a:rPr lang="en-AU" sz="2000" dirty="0" smtClean="0"/>
              <a:t> Calibration (R. McFadden)</a:t>
            </a:r>
            <a:endParaRPr lang="en-AU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101476" y="1697790"/>
            <a:ext cx="1604210" cy="114968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AU" sz="2400" dirty="0" smtClean="0"/>
              <a:t>2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Results from…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AU" sz="2400" dirty="0" smtClean="0"/>
              <a:t>0.5 Status of…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AU" sz="2400" dirty="0" smtClean="0"/>
              <a:t>2 Planning for…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AU" sz="2400" dirty="0" smtClean="0"/>
              <a:t>1</a:t>
            </a:r>
            <a:r>
              <a:rPr lang="en-AU" sz="2400" dirty="0" smtClean="0"/>
              <a:t>.5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Methods </a:t>
            </a:r>
            <a:r>
              <a:rPr lang="en-AU" sz="2400" dirty="0" smtClean="0"/>
              <a:t>to…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Important</a:t>
            </a:r>
            <a:r>
              <a:rPr lang="en-AU" dirty="0" smtClean="0"/>
              <a:t>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84198"/>
            <a:ext cx="8229600" cy="921402"/>
          </a:xfrm>
        </p:spPr>
        <p:txBody>
          <a:bodyPr>
            <a:noAutofit/>
          </a:bodyPr>
          <a:lstStyle/>
          <a:p>
            <a:r>
              <a:rPr lang="en-AU" dirty="0" smtClean="0"/>
              <a:t>How do we detect lunar Cherenkov pulses?</a:t>
            </a:r>
          </a:p>
          <a:p>
            <a:pPr>
              <a:buNone/>
            </a:pPr>
            <a:r>
              <a:rPr lang="en-AU" sz="1600" dirty="0" smtClean="0"/>
              <a:t>															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5300" y="1301098"/>
            <a:ext cx="8521700" cy="1023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producing UHE cosmic rays, and </a:t>
            </a:r>
            <a:r>
              <a:rPr kumimoji="0" lang="en-AU" sz="2800" b="0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there an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what is the associated high-energy neutrino flux?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2600" y="2291698"/>
            <a:ext cx="8229600" cy="104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UHE neutrino interaction cross-sections?</a:t>
            </a: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648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particle cascades develop, and what radiation does this produce?</a:t>
            </a: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9900" y="3421998"/>
            <a:ext cx="8229600" cy="1023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nature of the detection volume (the Moon), and how does radiation escape it?</a:t>
            </a: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0" y="3263900"/>
            <a:ext cx="8445500" cy="12827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7061200" y="1790700"/>
            <a:ext cx="174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(0 contributions)</a:t>
            </a:r>
          </a:p>
          <a:p>
            <a:pPr algn="ctr"/>
            <a:r>
              <a:rPr lang="en-AU" dirty="0" smtClean="0">
                <a:solidFill>
                  <a:srgbClr val="FF0000"/>
                </a:solidFill>
              </a:rPr>
              <a:t>           (Yet!)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0" y="2705100"/>
            <a:ext cx="165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(1 contribution)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3900" y="3898900"/>
            <a:ext cx="174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(0 contributions)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3900" y="5092700"/>
            <a:ext cx="174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(2 contributions)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3900" y="5867400"/>
            <a:ext cx="174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(2 </a:t>
            </a:r>
            <a:r>
              <a:rPr lang="en-AU" dirty="0" smtClean="0">
                <a:solidFill>
                  <a:srgbClr val="FF0000"/>
                </a:solidFill>
              </a:rPr>
              <a:t>contributions)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70040" y="2620218"/>
            <a:ext cx="8750300" cy="3916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 Depth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lang="en-AU" sz="2800" dirty="0" smtClean="0">
                <a:solidFill>
                  <a:schemeClr val="tx2">
                    <a:lumMod val="75000"/>
                  </a:schemeClr>
                </a:solidFill>
              </a:rPr>
              <a:t>the regolith – what is the detection volume?</a:t>
            </a:r>
            <a:endParaRPr lang="en-A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 Lunar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roughness 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(does the pulse stay coherent?)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baseline="0" dirty="0" smtClean="0">
                <a:solidFill>
                  <a:schemeClr val="tx2">
                    <a:lumMod val="75000"/>
                  </a:schemeClr>
                </a:solidFill>
              </a:rPr>
              <a:t>	-  Formation</a:t>
            </a:r>
            <a:r>
              <a:rPr lang="en-AU" sz="2800" baseline="0" dirty="0" smtClean="0">
                <a:solidFill>
                  <a:schemeClr val="tx2">
                    <a:lumMod val="75000"/>
                  </a:schemeClr>
                </a:solidFill>
              </a:rPr>
              <a:t>-zone</a:t>
            </a:r>
            <a:r>
              <a:rPr lang="en-A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800" dirty="0" smtClean="0">
                <a:solidFill>
                  <a:schemeClr val="tx2">
                    <a:lumMod val="75000"/>
                  </a:schemeClr>
                </a:solidFill>
              </a:rPr>
              <a:t>effects (can we see </a:t>
            </a:r>
            <a:r>
              <a:rPr lang="en-AU" sz="2800" dirty="0" smtClean="0">
                <a:solidFill>
                  <a:schemeClr val="tx2">
                    <a:lumMod val="75000"/>
                  </a:schemeClr>
                </a:solidFill>
              </a:rPr>
              <a:t>cosmic rays?)</a:t>
            </a:r>
            <a:endParaRPr lang="en-A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A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dirty="0" smtClean="0"/>
              <a:t>In this talk:</a:t>
            </a:r>
            <a:endParaRPr lang="en-AU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dirty="0" smtClean="0">
                <a:solidFill>
                  <a:schemeClr val="tx2">
                    <a:lumMod val="75000"/>
                  </a:schemeClr>
                </a:solidFill>
              </a:rPr>
              <a:t>	-  Discuss these issues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dirty="0" smtClean="0">
                <a:solidFill>
                  <a:schemeClr val="tx2">
                    <a:lumMod val="75000"/>
                  </a:schemeClr>
                </a:solidFill>
              </a:rPr>
              <a:t>	-  Review/Present latest results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Attempt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answer them!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19689" y="374317"/>
            <a:ext cx="2098837" cy="1034711"/>
            <a:chOff x="2419689" y="374317"/>
            <a:chExt cx="2098837" cy="1034711"/>
          </a:xfrm>
        </p:grpSpPr>
        <p:sp>
          <p:nvSpPr>
            <p:cNvPr id="17" name="TextBox 16"/>
            <p:cNvSpPr txBox="1"/>
            <p:nvPr/>
          </p:nvSpPr>
          <p:spPr>
            <a:xfrm>
              <a:off x="2419689" y="494628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Unanswered</a:t>
              </a:r>
              <a:endParaRPr kumimoji="0" lang="en-A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540000" y="374317"/>
              <a:ext cx="1978526" cy="173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78 -0.32037 " pathEditMode="relative" ptsTypes="AA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78 -0.32037 " pathEditMode="relative" ptsTypes="AA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 animBg="1"/>
      <p:bldP spid="16" grpId="1" animBg="1"/>
      <p:bldP spid="16" grpId="2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Accurate modelling: why care?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308100"/>
            <a:ext cx="3200400" cy="46609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Accurate limits are scientifically important</a:t>
            </a:r>
          </a:p>
          <a:p>
            <a:endParaRPr lang="en-AU" dirty="0" smtClean="0"/>
          </a:p>
          <a:p>
            <a:r>
              <a:rPr lang="en-AU" dirty="0" smtClean="0"/>
              <a:t>Essential for comparison with other experiments</a:t>
            </a:r>
          </a:p>
          <a:p>
            <a:endParaRPr lang="en-AU" dirty="0" smtClean="0"/>
          </a:p>
          <a:p>
            <a:r>
              <a:rPr lang="en-AU" dirty="0" smtClean="0"/>
              <a:t>Affects choice of observation parameters</a:t>
            </a:r>
            <a:endParaRPr lang="en-AU" dirty="0"/>
          </a:p>
        </p:txBody>
      </p:sp>
      <p:pic>
        <p:nvPicPr>
          <p:cNvPr id="4" name="Picture 3" descr="fig1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432" t="5450" r="14523" b="2607"/>
              <a:stretch>
                <a:fillRect/>
              </a:stretch>
            </p:blipFill>
          </mc:Choice>
          <mc:Fallback>
            <p:blipFill>
              <a:blip r:embed="rId3"/>
              <a:srcRect l="6432" t="5450" r="14523" b="2607"/>
              <a:stretch>
                <a:fillRect/>
              </a:stretch>
            </p:blipFill>
          </mc:Fallback>
        </mc:AlternateContent>
        <p:spPr>
          <a:xfrm>
            <a:off x="0" y="1422400"/>
            <a:ext cx="5930900" cy="4927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11200" y="1028700"/>
            <a:ext cx="6312207" cy="2438400"/>
            <a:chOff x="711200" y="1028700"/>
            <a:chExt cx="6312207" cy="24384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3505200" y="3111500"/>
              <a:ext cx="698500" cy="12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2819400" y="2933700"/>
              <a:ext cx="698500" cy="12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4140200" y="3060700"/>
              <a:ext cx="698500" cy="12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1200" y="1028700"/>
              <a:ext cx="6312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rgbClr val="FF0000"/>
                  </a:solidFill>
                </a:rPr>
                <a:t>Revision of limit from GLUE (James et al 2009a; </a:t>
              </a:r>
              <a:r>
                <a:rPr lang="en-AU" dirty="0" err="1" smtClean="0">
                  <a:solidFill>
                    <a:srgbClr val="FF0000"/>
                  </a:solidFill>
                </a:rPr>
                <a:t>Gayley</a:t>
              </a:r>
              <a:r>
                <a:rPr lang="en-AU" dirty="0" smtClean="0">
                  <a:solidFill>
                    <a:srgbClr val="FF0000"/>
                  </a:solidFill>
                </a:rPr>
                <a:t> et al 2009)</a:t>
              </a:r>
              <a:endParaRPr lang="en-A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01900" y="1397000"/>
            <a:ext cx="6642100" cy="5461000"/>
            <a:chOff x="2501900" y="1397000"/>
            <a:chExt cx="6642100" cy="5461000"/>
          </a:xfrm>
        </p:grpSpPr>
        <p:sp>
          <p:nvSpPr>
            <p:cNvPr id="12" name="Oval 11"/>
            <p:cNvSpPr/>
            <p:nvPr/>
          </p:nvSpPr>
          <p:spPr>
            <a:xfrm>
              <a:off x="4114800" y="4584700"/>
              <a:ext cx="2057400" cy="698500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900" y="1397000"/>
              <a:ext cx="2628900" cy="2057400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9400" y="5934670"/>
              <a:ext cx="378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FF6600"/>
                  </a:solidFill>
                </a:rPr>
                <a:t>Low frequencies (100 </a:t>
              </a:r>
              <a:r>
                <a:rPr lang="en-AU" dirty="0" err="1" smtClean="0">
                  <a:solidFill>
                    <a:srgbClr val="FF6600"/>
                  </a:solidFill>
                </a:rPr>
                <a:t>Mhz</a:t>
              </a:r>
              <a:r>
                <a:rPr lang="en-AU" dirty="0" smtClean="0">
                  <a:solidFill>
                    <a:srgbClr val="FF6600"/>
                  </a:solidFill>
                </a:rPr>
                <a:t>) now more competitive than high frequencies (~1 GHz) (</a:t>
              </a:r>
              <a:r>
                <a:rPr lang="en-AU" dirty="0" err="1" smtClean="0">
                  <a:solidFill>
                    <a:srgbClr val="FF6600"/>
                  </a:solidFill>
                </a:rPr>
                <a:t>Scholten</a:t>
              </a:r>
              <a:r>
                <a:rPr lang="en-AU" dirty="0" smtClean="0">
                  <a:solidFill>
                    <a:srgbClr val="FF6600"/>
                  </a:solidFill>
                </a:rPr>
                <a:t> et al </a:t>
              </a:r>
              <a:r>
                <a:rPr lang="en-AU" dirty="0" smtClean="0">
                  <a:solidFill>
                    <a:srgbClr val="FF6600"/>
                  </a:solidFill>
                </a:rPr>
                <a:t>2007)</a:t>
              </a:r>
              <a:endParaRPr lang="en-AU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5900" y="2628900"/>
            <a:ext cx="5435600" cy="4229100"/>
            <a:chOff x="215900" y="2628900"/>
            <a:chExt cx="5435600" cy="4229100"/>
          </a:xfrm>
        </p:grpSpPr>
        <p:sp>
          <p:nvSpPr>
            <p:cNvPr id="19" name="Freeform 18"/>
            <p:cNvSpPr/>
            <p:nvPr/>
          </p:nvSpPr>
          <p:spPr>
            <a:xfrm>
              <a:off x="3530600" y="2628900"/>
              <a:ext cx="2120900" cy="1405467"/>
            </a:xfrm>
            <a:custGeom>
              <a:avLst/>
              <a:gdLst>
                <a:gd name="connsiteX0" fmla="*/ 0 w 2120900"/>
                <a:gd name="connsiteY0" fmla="*/ 0 h 1405467"/>
                <a:gd name="connsiteX1" fmla="*/ 292100 w 2120900"/>
                <a:gd name="connsiteY1" fmla="*/ 927100 h 1405467"/>
                <a:gd name="connsiteX2" fmla="*/ 952500 w 2120900"/>
                <a:gd name="connsiteY2" fmla="*/ 1346200 h 1405467"/>
                <a:gd name="connsiteX3" fmla="*/ 2120900 w 2120900"/>
                <a:gd name="connsiteY3" fmla="*/ 1282700 h 14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0900" h="1405467">
                  <a:moveTo>
                    <a:pt x="0" y="0"/>
                  </a:moveTo>
                  <a:cubicBezTo>
                    <a:pt x="66675" y="351366"/>
                    <a:pt x="133350" y="702733"/>
                    <a:pt x="292100" y="927100"/>
                  </a:cubicBezTo>
                  <a:cubicBezTo>
                    <a:pt x="450850" y="1151467"/>
                    <a:pt x="647700" y="1286933"/>
                    <a:pt x="952500" y="1346200"/>
                  </a:cubicBezTo>
                  <a:cubicBezTo>
                    <a:pt x="1257300" y="1405467"/>
                    <a:pt x="1689100" y="1344083"/>
                    <a:pt x="2120900" y="1282700"/>
                  </a:cubicBezTo>
                </a:path>
              </a:pathLst>
            </a:custGeom>
            <a:ln w="38100" cap="flat" cmpd="sng" algn="ctr">
              <a:solidFill>
                <a:srgbClr val="3366FF"/>
              </a:solidFill>
              <a:prstDash val="solid"/>
              <a:round/>
              <a:headEnd w="med" len="med"/>
              <a:tailEnd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3035300" y="2870200"/>
              <a:ext cx="850900" cy="774700"/>
            </a:xfrm>
            <a:prstGeom prst="straightConnector1">
              <a:avLst/>
            </a:prstGeom>
            <a:ln w="38100" cap="flat" cmpd="sng" algn="ctr">
              <a:solidFill>
                <a:srgbClr val="3366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3943350" y="3130550"/>
              <a:ext cx="876300" cy="838200"/>
            </a:xfrm>
            <a:prstGeom prst="straightConnector1">
              <a:avLst/>
            </a:prstGeom>
            <a:ln w="38100" cap="flat" cmpd="sng" algn="ctr">
              <a:solidFill>
                <a:srgbClr val="3366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15900" y="6211669"/>
              <a:ext cx="3187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3366FF"/>
                  </a:solidFill>
                </a:rPr>
                <a:t>Possible effects of small-scale roughness (James et al 2009b)</a:t>
              </a:r>
              <a:endParaRPr lang="en-AU" dirty="0">
                <a:solidFill>
                  <a:srgbClr val="3366FF"/>
                </a:solidFill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406400" y="5994400"/>
            <a:ext cx="8229600" cy="8705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</a:t>
            </a:r>
            <a:r>
              <a:rPr kumimoji="0" lang="en-A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might find something </a:t>
            </a:r>
            <a:r>
              <a:rPr kumimoji="0" lang="en-AU" sz="2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unexpected</a:t>
            </a:r>
            <a:endParaRPr kumimoji="0" lang="en-AU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Problem 1:</a:t>
            </a:r>
            <a:r>
              <a:rPr lang="en-AU" dirty="0" smtClean="0"/>
              <a:t> R</a:t>
            </a:r>
            <a:r>
              <a:rPr lang="en-AU" dirty="0" smtClean="0"/>
              <a:t>egolith depth </a:t>
            </a:r>
            <a:r>
              <a:rPr lang="en-AU" dirty="0" smtClean="0"/>
              <a:t>– what is the detection volume?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034398"/>
            <a:ext cx="8610600" cy="5823602"/>
          </a:xfrm>
        </p:spPr>
        <p:txBody>
          <a:bodyPr>
            <a:normAutofit/>
          </a:bodyPr>
          <a:lstStyle/>
          <a:p>
            <a:r>
              <a:rPr lang="en-AU" dirty="0" smtClean="0"/>
              <a:t>The lunar regolith:</a:t>
            </a:r>
          </a:p>
          <a:p>
            <a:pPr lvl="1"/>
            <a:r>
              <a:rPr lang="en-AU" dirty="0" smtClean="0"/>
              <a:t>Surface layer of fine sand/dust/ ‘soil’.</a:t>
            </a:r>
          </a:p>
          <a:p>
            <a:pPr lvl="1"/>
            <a:r>
              <a:rPr lang="en-AU" dirty="0" smtClean="0"/>
              <a:t>Churned debris from micro-meteor impacts.</a:t>
            </a:r>
          </a:p>
          <a:p>
            <a:pPr lvl="1"/>
            <a:r>
              <a:rPr lang="en-AU" dirty="0" smtClean="0"/>
              <a:t>Low radio absorption (O~10m at 1 GHz, 100m at 100 MHz).</a:t>
            </a:r>
          </a:p>
          <a:p>
            <a:pPr lvl="1"/>
            <a:r>
              <a:rPr lang="en-AU" dirty="0" smtClean="0"/>
              <a:t>Nominal detection volume for lunar Cherenkov experiments</a:t>
            </a:r>
          </a:p>
          <a:p>
            <a:endParaRPr lang="en-AU" sz="1200" dirty="0" smtClean="0"/>
          </a:p>
          <a:p>
            <a:r>
              <a:rPr lang="en-AU" dirty="0" smtClean="0"/>
              <a:t>The Problem:</a:t>
            </a:r>
            <a:r>
              <a:rPr lang="en-AU" i="1" dirty="0" smtClean="0"/>
              <a:t> </a:t>
            </a: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Assumed/measured </a:t>
            </a: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depth of ~10m much less than low-frequency absorption length!</a:t>
            </a:r>
          </a:p>
          <a:p>
            <a:endParaRPr lang="en-A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sz="1000" dirty="0" smtClean="0"/>
          </a:p>
          <a:p>
            <a:endParaRPr lang="en-AU" sz="1000" dirty="0" smtClean="0"/>
          </a:p>
          <a:p>
            <a:endParaRPr lang="en-AU" dirty="0" smtClean="0"/>
          </a:p>
          <a:p>
            <a:r>
              <a:rPr lang="en-AU" dirty="0" smtClean="0"/>
              <a:t>Direct measurements few: </a:t>
            </a: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we need to understand what shaped the lunar surface!</a:t>
            </a:r>
          </a:p>
        </p:txBody>
      </p:sp>
      <p:pic>
        <p:nvPicPr>
          <p:cNvPr id="4" name="Picture 3" descr="boot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736600"/>
            <a:ext cx="2396067" cy="1347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3700" y="4635500"/>
            <a:ext cx="3479800" cy="55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Useful ‘regolith’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473700" y="5219700"/>
            <a:ext cx="3479800" cy="55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Radio-absorbent material?</a:t>
            </a:r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37000" y="5194300"/>
            <a:ext cx="5003800" cy="127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1800" y="4927600"/>
            <a:ext cx="4470400" cy="584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Reflective boundary layer?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‘Classical’ regolith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0900"/>
            <a:ext cx="8229600" cy="60071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Micrometeorites pulverise surface material. The resulting fine material is the ‘classical’ regolith.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 smtClean="0"/>
          </a:p>
          <a:p>
            <a:pPr>
              <a:buNone/>
            </a:pPr>
            <a:endParaRPr lang="en-AU" sz="2400" dirty="0" smtClean="0"/>
          </a:p>
          <a:p>
            <a:r>
              <a:rPr lang="en-AU" sz="2400" dirty="0" smtClean="0"/>
              <a:t>Estimates of the resulting layer thickness produce a few metres to a few tens of metres.</a:t>
            </a:r>
          </a:p>
          <a:p>
            <a:r>
              <a:rPr lang="en-AU" sz="2400" dirty="0" smtClean="0"/>
              <a:t>BUT: Micrometeorites did not produce these!</a:t>
            </a:r>
            <a:endParaRPr lang="en-AU" sz="2400" dirty="0"/>
          </a:p>
        </p:txBody>
      </p:sp>
      <p:sp>
        <p:nvSpPr>
          <p:cNvPr id="4" name="Hexagon 3"/>
          <p:cNvSpPr/>
          <p:nvPr/>
        </p:nvSpPr>
        <p:spPr>
          <a:xfrm>
            <a:off x="2578100" y="3162300"/>
            <a:ext cx="889000" cy="8001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Heptagon 4"/>
          <p:cNvSpPr/>
          <p:nvPr/>
        </p:nvSpPr>
        <p:spPr>
          <a:xfrm>
            <a:off x="3289300" y="3683000"/>
            <a:ext cx="673100" cy="647700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gular Pentagon 5"/>
          <p:cNvSpPr/>
          <p:nvPr/>
        </p:nvSpPr>
        <p:spPr>
          <a:xfrm>
            <a:off x="1981200" y="3632200"/>
            <a:ext cx="723900" cy="62230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5" name="Group 14"/>
          <p:cNvGrpSpPr/>
          <p:nvPr/>
        </p:nvGrpSpPr>
        <p:grpSpPr>
          <a:xfrm>
            <a:off x="1193800" y="2120900"/>
            <a:ext cx="1879600" cy="901700"/>
            <a:chOff x="279400" y="2006600"/>
            <a:chExt cx="1879600" cy="901700"/>
          </a:xfrm>
        </p:grpSpPr>
        <p:cxnSp>
          <p:nvCxnSpPr>
            <p:cNvPr id="8" name="Straight Arrow Connector 7"/>
            <p:cNvCxnSpPr/>
            <p:nvPr/>
          </p:nvCxnSpPr>
          <p:spPr>
            <a:xfrm rot="16200000" flipH="1">
              <a:off x="120650" y="2178050"/>
              <a:ext cx="876300" cy="55880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1441450" y="2190750"/>
              <a:ext cx="876300" cy="55880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361950" y="2165350"/>
              <a:ext cx="876300" cy="55880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1174750" y="2190750"/>
              <a:ext cx="876300" cy="55880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628650" y="2178050"/>
              <a:ext cx="876300" cy="55880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882650" y="2165350"/>
              <a:ext cx="876300" cy="558800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14400" y="16637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micrometeorites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1700" y="3263900"/>
            <a:ext cx="1625600" cy="609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urface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rocks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65600" y="3048000"/>
            <a:ext cx="1879600" cy="1588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3022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00800" y="2552700"/>
            <a:ext cx="1397000" cy="1663700"/>
            <a:chOff x="6210300" y="3530600"/>
            <a:chExt cx="1397000" cy="1663700"/>
          </a:xfrm>
        </p:grpSpPr>
        <p:sp>
          <p:nvSpPr>
            <p:cNvPr id="21" name="Hexagon 20"/>
            <p:cNvSpPr/>
            <p:nvPr/>
          </p:nvSpPr>
          <p:spPr>
            <a:xfrm>
              <a:off x="6451600" y="3543300"/>
              <a:ext cx="215900" cy="17780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Heptagon 21"/>
            <p:cNvSpPr/>
            <p:nvPr/>
          </p:nvSpPr>
          <p:spPr>
            <a:xfrm>
              <a:off x="6692900" y="3657600"/>
              <a:ext cx="190500" cy="228600"/>
            </a:xfrm>
            <a:prstGeom prst="hep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gular Pentagon 22"/>
            <p:cNvSpPr/>
            <p:nvPr/>
          </p:nvSpPr>
          <p:spPr>
            <a:xfrm>
              <a:off x="6438900" y="3797300"/>
              <a:ext cx="215900" cy="203200"/>
            </a:xfrm>
            <a:prstGeom prst="pen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4600" y="4584700"/>
              <a:ext cx="1104900" cy="6096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sz="2000" dirty="0" smtClean="0">
                  <a:solidFill>
                    <a:srgbClr val="558ED5"/>
                  </a:solidFill>
                </a:rPr>
                <a:t>regolith</a:t>
              </a:r>
              <a:endPara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>
              <a:off x="6921500" y="3530600"/>
              <a:ext cx="215900" cy="17780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Heptagon 33"/>
            <p:cNvSpPr/>
            <p:nvPr/>
          </p:nvSpPr>
          <p:spPr>
            <a:xfrm>
              <a:off x="7162800" y="3644900"/>
              <a:ext cx="190500" cy="228600"/>
            </a:xfrm>
            <a:prstGeom prst="hep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gular Pentagon 34"/>
            <p:cNvSpPr/>
            <p:nvPr/>
          </p:nvSpPr>
          <p:spPr>
            <a:xfrm>
              <a:off x="6908800" y="3784600"/>
              <a:ext cx="215900" cy="203200"/>
            </a:xfrm>
            <a:prstGeom prst="pen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Hexagon 35"/>
            <p:cNvSpPr/>
            <p:nvPr/>
          </p:nvSpPr>
          <p:spPr>
            <a:xfrm>
              <a:off x="6705600" y="3949700"/>
              <a:ext cx="215900" cy="17780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Heptagon 36"/>
            <p:cNvSpPr/>
            <p:nvPr/>
          </p:nvSpPr>
          <p:spPr>
            <a:xfrm>
              <a:off x="6946900" y="4064000"/>
              <a:ext cx="190500" cy="228600"/>
            </a:xfrm>
            <a:prstGeom prst="hep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Regular Pentagon 37"/>
            <p:cNvSpPr/>
            <p:nvPr/>
          </p:nvSpPr>
          <p:spPr>
            <a:xfrm>
              <a:off x="6692900" y="4203700"/>
              <a:ext cx="215900" cy="203200"/>
            </a:xfrm>
            <a:prstGeom prst="pen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Hexagon 38"/>
            <p:cNvSpPr/>
            <p:nvPr/>
          </p:nvSpPr>
          <p:spPr>
            <a:xfrm>
              <a:off x="7175500" y="3975100"/>
              <a:ext cx="215900" cy="17780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Heptagon 39"/>
            <p:cNvSpPr/>
            <p:nvPr/>
          </p:nvSpPr>
          <p:spPr>
            <a:xfrm>
              <a:off x="7416800" y="4089400"/>
              <a:ext cx="190500" cy="228600"/>
            </a:xfrm>
            <a:prstGeom prst="hep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Regular Pentagon 40"/>
            <p:cNvSpPr/>
            <p:nvPr/>
          </p:nvSpPr>
          <p:spPr>
            <a:xfrm>
              <a:off x="7162800" y="4229100"/>
              <a:ext cx="215900" cy="203200"/>
            </a:xfrm>
            <a:prstGeom prst="pen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Hexagon 41"/>
            <p:cNvSpPr/>
            <p:nvPr/>
          </p:nvSpPr>
          <p:spPr>
            <a:xfrm>
              <a:off x="6223000" y="4000500"/>
              <a:ext cx="215900" cy="17780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Heptagon 42"/>
            <p:cNvSpPr/>
            <p:nvPr/>
          </p:nvSpPr>
          <p:spPr>
            <a:xfrm>
              <a:off x="6464300" y="4114800"/>
              <a:ext cx="190500" cy="228600"/>
            </a:xfrm>
            <a:prstGeom prst="hep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Regular Pentagon 43"/>
            <p:cNvSpPr/>
            <p:nvPr/>
          </p:nvSpPr>
          <p:spPr>
            <a:xfrm>
              <a:off x="6210300" y="4254500"/>
              <a:ext cx="215900" cy="203200"/>
            </a:xfrm>
            <a:prstGeom prst="pen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46" name="Picture 45" descr="moon-mare-cris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866" y="5372100"/>
            <a:ext cx="1946134" cy="1485900"/>
          </a:xfrm>
          <a:prstGeom prst="rect">
            <a:avLst/>
          </a:prstGeom>
        </p:spPr>
      </p:pic>
      <p:pic>
        <p:nvPicPr>
          <p:cNvPr id="47" name="Picture 46" descr="Moon-Archimedes-2006-04-06-f20-130s-13of1967-wave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9" y="5600698"/>
            <a:ext cx="1676401" cy="1257301"/>
          </a:xfrm>
          <a:prstGeom prst="rect">
            <a:avLst/>
          </a:prstGeom>
        </p:spPr>
      </p:pic>
      <p:pic>
        <p:nvPicPr>
          <p:cNvPr id="48" name="Picture 47" descr="ToUcam-Moon-Plato-2006-04-06-f20-130s-21of2054-unshar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41" y="5590962"/>
            <a:ext cx="1689159" cy="1267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Megaregolith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398"/>
            <a:ext cx="4584700" cy="58236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2400" dirty="0" smtClean="0"/>
              <a:t>Composed of successive </a:t>
            </a:r>
            <a:r>
              <a:rPr lang="en-AU" sz="2400" dirty="0" err="1" smtClean="0"/>
              <a:t>ejecta</a:t>
            </a:r>
            <a:r>
              <a:rPr lang="en-AU" sz="2400" dirty="0" smtClean="0"/>
              <a:t> blankets from giant </a:t>
            </a:r>
            <a:r>
              <a:rPr lang="en-AU" sz="2400" dirty="0" err="1" smtClean="0"/>
              <a:t>impactors</a:t>
            </a:r>
            <a:r>
              <a:rPr lang="en-AU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E.g. South-Pole </a:t>
            </a:r>
            <a:r>
              <a:rPr lang="en-AU" sz="2400" dirty="0" err="1" smtClean="0"/>
              <a:t>Aitken</a:t>
            </a:r>
            <a:r>
              <a:rPr lang="en-AU" sz="2400" dirty="0" smtClean="0"/>
              <a:t> Basin: 13km deep, 2500km wide.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Material spread over the lunar surface.</a:t>
            </a:r>
          </a:p>
          <a:p>
            <a:r>
              <a:rPr lang="en-AU" sz="2400" dirty="0" smtClean="0"/>
              <a:t>Simulation results:</a:t>
            </a:r>
          </a:p>
          <a:p>
            <a:pPr lvl="1"/>
            <a:r>
              <a:rPr lang="en-AU" sz="2000" dirty="0" smtClean="0"/>
              <a:t>Highly variable depth.</a:t>
            </a:r>
          </a:p>
          <a:p>
            <a:pPr lvl="1">
              <a:spcAft>
                <a:spcPts val="1200"/>
              </a:spcAft>
            </a:pPr>
            <a:r>
              <a:rPr lang="en-AU" sz="2000" dirty="0" smtClean="0"/>
              <a:t>1-2 km average expected.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Mare: ‘recent’ lava flows cover ancient </a:t>
            </a:r>
            <a:r>
              <a:rPr lang="en-AU" sz="2400" dirty="0" err="1" smtClean="0"/>
              <a:t>ejecta</a:t>
            </a:r>
            <a:r>
              <a:rPr lang="en-AU" sz="2400" dirty="0" smtClean="0"/>
              <a:t> blankets.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Layers highly mixed.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30800" y="1272204"/>
            <a:ext cx="3467100" cy="2309196"/>
            <a:chOff x="2755900" y="1538904"/>
            <a:chExt cx="3467100" cy="2309196"/>
          </a:xfrm>
        </p:grpSpPr>
        <p:sp>
          <p:nvSpPr>
            <p:cNvPr id="8" name="TextBox 7"/>
            <p:cNvSpPr txBox="1"/>
            <p:nvPr/>
          </p:nvSpPr>
          <p:spPr>
            <a:xfrm>
              <a:off x="3543300" y="3302000"/>
              <a:ext cx="2679700" cy="5461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Petro and </a:t>
              </a:r>
              <a:r>
                <a:rPr kumimoji="0" lang="en-A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Pieters</a:t>
              </a:r>
              <a:r>
                <a:rPr kumimoji="0" lang="en-A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(2008)</a:t>
              </a:r>
            </a:p>
          </p:txBody>
        </p:sp>
        <p:pic>
          <p:nvPicPr>
            <p:cNvPr id="10" name="Picture 9" descr="Picture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5900" y="1538904"/>
              <a:ext cx="3365500" cy="1856573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800600" y="2565400"/>
              <a:ext cx="939800" cy="774700"/>
            </a:xfrm>
            <a:prstGeom prst="ellips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87900" y="3898900"/>
            <a:ext cx="4305300" cy="2959100"/>
            <a:chOff x="4838700" y="3898900"/>
            <a:chExt cx="4305300" cy="2959100"/>
          </a:xfrm>
        </p:grpSpPr>
        <p:pic>
          <p:nvPicPr>
            <p:cNvPr id="12" name="Picture 11" descr="Picture 2.png"/>
            <p:cNvPicPr>
              <a:picLocks noChangeAspect="1"/>
            </p:cNvPicPr>
            <p:nvPr/>
          </p:nvPicPr>
          <p:blipFill>
            <a:blip r:embed="rId3"/>
            <a:srcRect l="6312" t="10630" r="9406"/>
            <a:stretch>
              <a:fillRect/>
            </a:stretch>
          </p:blipFill>
          <p:spPr>
            <a:xfrm>
              <a:off x="4838700" y="3987800"/>
              <a:ext cx="4305300" cy="2870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67400" y="6502400"/>
              <a:ext cx="2679700" cy="3556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Petro and </a:t>
              </a:r>
              <a:r>
                <a:rPr kumimoji="0" lang="en-A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Pieters</a:t>
              </a:r>
              <a:r>
                <a:rPr kumimoji="0" lang="en-A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(2008)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3898900"/>
              <a:ext cx="2679700" cy="3556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A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Simulations </a:t>
              </a:r>
              <a:r>
                <a:rPr kumimoji="0" lang="en-A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excluding</a:t>
              </a:r>
              <a:r>
                <a:rPr kumimoji="0" lang="en-A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SPA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Lunar 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092200"/>
            <a:ext cx="8813800" cy="5765800"/>
          </a:xfrm>
        </p:spPr>
        <p:txBody>
          <a:bodyPr>
            <a:normAutofit/>
          </a:bodyPr>
          <a:lstStyle/>
          <a:p>
            <a:r>
              <a:rPr lang="en-AU" dirty="0" smtClean="0"/>
              <a:t>Formed from Mars-sized impact on the Earth.</a:t>
            </a:r>
            <a:endParaRPr lang="en-AU" baseline="3000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Lunar ‘magma ocean’ gradually cooled to produce an extremely uniform, differentiated crust (&gt;20km depth).</a:t>
            </a:r>
          </a:p>
          <a:p>
            <a:r>
              <a:rPr lang="en-AU" dirty="0" smtClean="0"/>
              <a:t>The solid crust is subjected to a late, heavy bombardment, forming huge impact basins.</a:t>
            </a:r>
          </a:p>
          <a:p>
            <a:r>
              <a:rPr lang="en-AU" dirty="0" smtClean="0"/>
              <a:t>Nearside basins fill with lava to form mare.</a:t>
            </a:r>
          </a:p>
          <a:p>
            <a:r>
              <a:rPr lang="en-AU" dirty="0" smtClean="0"/>
              <a:t>Local surface pulverised to form regolith…</a:t>
            </a:r>
          </a:p>
        </p:txBody>
      </p:sp>
      <p:pic>
        <p:nvPicPr>
          <p:cNvPr id="4" name="Picture 3" descr="m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1" y="2004618"/>
            <a:ext cx="863600" cy="865581"/>
          </a:xfrm>
          <a:prstGeom prst="rect">
            <a:avLst/>
          </a:prstGeom>
        </p:spPr>
      </p:pic>
      <p:pic>
        <p:nvPicPr>
          <p:cNvPr id="5" name="Picture 4" descr="ear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8" y="1841500"/>
            <a:ext cx="1103314" cy="1103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900" y="1778000"/>
            <a:ext cx="266700" cy="4826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6900" y="1803400"/>
            <a:ext cx="266700" cy="4826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6600" dirty="0" smtClean="0"/>
              <a:t>=</a:t>
            </a:r>
            <a:endParaRPr kumimoji="0" lang="en-AU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ear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88" y="1739902"/>
            <a:ext cx="1230312" cy="1230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2000" y="1765300"/>
            <a:ext cx="266700" cy="4826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pic>
        <p:nvPicPr>
          <p:cNvPr id="10" name="Picture 9" descr="moon_large.jpg"/>
          <p:cNvPicPr>
            <a:picLocks noChangeAspect="1"/>
          </p:cNvPicPr>
          <p:nvPr/>
        </p:nvPicPr>
        <p:blipFill>
          <a:blip r:embed="rId4"/>
          <a:srcRect l="18946" t="8148" r="18233" b="8704"/>
          <a:stretch>
            <a:fillRect/>
          </a:stretch>
        </p:blipFill>
        <p:spPr>
          <a:xfrm>
            <a:off x="7975600" y="2086514"/>
            <a:ext cx="495300" cy="504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520522">
            <a:off x="7164946" y="193114"/>
            <a:ext cx="2161218" cy="5842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Warning: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models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Char char="•"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11135</TotalTime>
  <Words>2103</Words>
  <Application>Microsoft Macintosh PowerPoint</Application>
  <PresentationFormat>On-screen Show (4:3)</PresentationFormat>
  <Paragraphs>358</Paragraphs>
  <Slides>28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Microsoft Equation</vt:lpstr>
      <vt:lpstr>The Lunar Cherenkov Technique: Answering the Unanswered Questions</vt:lpstr>
      <vt:lpstr>The Lunar Cherenkov Technique</vt:lpstr>
      <vt:lpstr>The Lunar Cherenkov Technqiue at ARENA 2010</vt:lpstr>
      <vt:lpstr>Important Questions</vt:lpstr>
      <vt:lpstr>Accurate modelling: why care?</vt:lpstr>
      <vt:lpstr>Problem 1: Regolith depth – what is the detection volume?</vt:lpstr>
      <vt:lpstr>‘Classical’ regolith</vt:lpstr>
      <vt:lpstr>Megaregolith</vt:lpstr>
      <vt:lpstr>Lunar History</vt:lpstr>
      <vt:lpstr>What can we guess?</vt:lpstr>
      <vt:lpstr>The picture:</vt:lpstr>
      <vt:lpstr>Q: How deep is the regolith? What is the detection volume?</vt:lpstr>
      <vt:lpstr>Surface Effects</vt:lpstr>
      <vt:lpstr>What are the effects of lunar surface roughness?</vt:lpstr>
      <vt:lpstr>Current Treatment of Roughness</vt:lpstr>
      <vt:lpstr>Extreme roughness case</vt:lpstr>
      <vt:lpstr>Results!</vt:lpstr>
      <vt:lpstr>Can we do better? We have the data…</vt:lpstr>
      <vt:lpstr>… and we have the models.</vt:lpstr>
      <vt:lpstr>First Preliminary Result</vt:lpstr>
      <vt:lpstr> Q: Lunar surface roughness: does the pulse stay coherent? </vt:lpstr>
      <vt:lpstr>Formation Zone Effect</vt:lpstr>
      <vt:lpstr>The Formation-Zone Effect</vt:lpstr>
      <vt:lpstr>Application to Lunar Cherenkov Technique</vt:lpstr>
      <vt:lpstr>Do we see Cherenkov radiation?</vt:lpstr>
      <vt:lpstr>Q: Formation-zone effects: can we see cosmic rays?</vt:lpstr>
      <vt:lpstr>Brief Aside: How do particle cascades develop, and what radiation does this produce?</vt:lpstr>
      <vt:lpstr>Summary</vt:lpstr>
    </vt:vector>
  </TitlesOfParts>
  <Company>Radboud University, Nijmegen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Clancy James</dc:creator>
  <cp:lastModifiedBy>Clancy James</cp:lastModifiedBy>
  <cp:revision>113</cp:revision>
  <dcterms:created xsi:type="dcterms:W3CDTF">2010-06-29T05:53:22Z</dcterms:created>
  <dcterms:modified xsi:type="dcterms:W3CDTF">2010-06-29T11:27:07Z</dcterms:modified>
</cp:coreProperties>
</file>