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4"/>
  </p:sldMasterIdLst>
  <p:notesMasterIdLst>
    <p:notesMasterId r:id="rId28"/>
  </p:notesMasterIdLst>
  <p:handoutMasterIdLst>
    <p:handoutMasterId r:id="rId29"/>
  </p:handoutMasterIdLst>
  <p:sldIdLst>
    <p:sldId id="436" r:id="rId5"/>
    <p:sldId id="438" r:id="rId6"/>
    <p:sldId id="441" r:id="rId7"/>
    <p:sldId id="444" r:id="rId8"/>
    <p:sldId id="452" r:id="rId9"/>
    <p:sldId id="443" r:id="rId10"/>
    <p:sldId id="462" r:id="rId11"/>
    <p:sldId id="451" r:id="rId12"/>
    <p:sldId id="457" r:id="rId13"/>
    <p:sldId id="453" r:id="rId14"/>
    <p:sldId id="446" r:id="rId15"/>
    <p:sldId id="447" r:id="rId16"/>
    <p:sldId id="442" r:id="rId17"/>
    <p:sldId id="454" r:id="rId18"/>
    <p:sldId id="448" r:id="rId19"/>
    <p:sldId id="455" r:id="rId20"/>
    <p:sldId id="440" r:id="rId21"/>
    <p:sldId id="456" r:id="rId22"/>
    <p:sldId id="459" r:id="rId23"/>
    <p:sldId id="449" r:id="rId24"/>
    <p:sldId id="460" r:id="rId25"/>
    <p:sldId id="450" r:id="rId26"/>
    <p:sldId id="461" r:id="rId27"/>
  </p:sldIdLst>
  <p:sldSz cx="12192000" cy="6858000"/>
  <p:notesSz cx="6797675" cy="9872663"/>
  <p:defaultTextStyle>
    <a:defPPr>
      <a:defRPr lang="en-US"/>
    </a:defPPr>
    <a:lvl1pPr marL="0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38617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77234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15851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54468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193085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31702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70319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108936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orient="horz" pos="3083" userDrawn="1">
          <p15:clr>
            <a:srgbClr val="A4A3A4"/>
          </p15:clr>
        </p15:guide>
        <p15:guide id="5" pos="309" userDrawn="1">
          <p15:clr>
            <a:srgbClr val="A4A3A4"/>
          </p15:clr>
        </p15:guide>
        <p15:guide id="8" orient="horz" pos="2074" userDrawn="1">
          <p15:clr>
            <a:srgbClr val="A4A3A4"/>
          </p15:clr>
        </p15:guide>
        <p15:guide id="11" pos="5535" userDrawn="1">
          <p15:clr>
            <a:srgbClr val="A4A3A4"/>
          </p15:clr>
        </p15:guide>
        <p15:guide id="12" pos="5443" userDrawn="1">
          <p15:clr>
            <a:srgbClr val="A4A3A4"/>
          </p15:clr>
        </p15:guide>
        <p15:guide id="13" orient="horz" pos="2160" userDrawn="1">
          <p15:clr>
            <a:srgbClr val="A4A3A4"/>
          </p15:clr>
        </p15:guide>
        <p15:guide id="14" orient="horz" pos="4111" userDrawn="1">
          <p15:clr>
            <a:srgbClr val="A4A3A4"/>
          </p15:clr>
        </p15:guide>
        <p15:guide id="15" orient="horz" pos="2765" userDrawn="1">
          <p15:clr>
            <a:srgbClr val="A4A3A4"/>
          </p15:clr>
        </p15:guide>
        <p15:guide id="16" pos="3840" userDrawn="1">
          <p15:clr>
            <a:srgbClr val="A4A3A4"/>
          </p15:clr>
        </p15:guide>
        <p15:guide id="17" pos="412" userDrawn="1">
          <p15:clr>
            <a:srgbClr val="A4A3A4"/>
          </p15:clr>
        </p15:guide>
        <p15:guide id="18" pos="7380" userDrawn="1">
          <p15:clr>
            <a:srgbClr val="A4A3A4"/>
          </p15:clr>
        </p15:guide>
        <p15:guide id="19" pos="725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ARGUES Francois 112411" initials="VF1" lastIdx="1" clrIdx="0">
    <p:extLst>
      <p:ext uri="{19B8F6BF-5375-455C-9EA6-DF929625EA0E}">
        <p15:presenceInfo xmlns:p15="http://schemas.microsoft.com/office/powerpoint/2012/main" userId="S-1-5-21-1801674531-299502267-839522115-3634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131B"/>
    <a:srgbClr val="A3091B"/>
    <a:srgbClr val="C2141C"/>
    <a:srgbClr val="DF1721"/>
    <a:srgbClr val="E86C18"/>
    <a:srgbClr val="FFFF99"/>
    <a:srgbClr val="71BF44"/>
    <a:srgbClr val="BC141C"/>
    <a:srgbClr val="D8161F"/>
    <a:srgbClr val="C915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91395" autoAdjust="0"/>
  </p:normalViewPr>
  <p:slideViewPr>
    <p:cSldViewPr snapToGrid="0" showGuides="1">
      <p:cViewPr varScale="1">
        <p:scale>
          <a:sx n="97" d="100"/>
          <a:sy n="97" d="100"/>
        </p:scale>
        <p:origin x="84" y="402"/>
      </p:cViewPr>
      <p:guideLst>
        <p:guide orient="horz" pos="1620"/>
        <p:guide pos="2880"/>
        <p:guide orient="horz" pos="3083"/>
        <p:guide pos="309"/>
        <p:guide orient="horz" pos="2074"/>
        <p:guide pos="5535"/>
        <p:guide pos="5443"/>
        <p:guide orient="horz" pos="2160"/>
        <p:guide orient="horz" pos="4111"/>
        <p:guide orient="horz" pos="2765"/>
        <p:guide pos="3840"/>
        <p:guide pos="412"/>
        <p:guide pos="7380"/>
        <p:guide pos="72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>
        <p:scale>
          <a:sx n="100" d="100"/>
          <a:sy n="100" d="100"/>
        </p:scale>
        <p:origin x="2436" y="-1140"/>
      </p:cViewPr>
      <p:guideLst>
        <p:guide orient="horz" pos="3110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Relationship Id="rId8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2246" tIns="46123" rIns="92246" bIns="46123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2246" tIns="46123" rIns="92246" bIns="46123" rtlCol="0"/>
          <a:lstStyle>
            <a:lvl1pPr algn="r">
              <a:defRPr sz="1300"/>
            </a:lvl1pPr>
          </a:lstStyle>
          <a:p>
            <a:fld id="{F481E118-1CEA-43E8-BD51-A8A2CBD62889}" type="datetimeFigureOut">
              <a:rPr lang="fr-FR" smtClean="0"/>
              <a:t>06/05/2022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377321"/>
            <a:ext cx="2945659" cy="495347"/>
          </a:xfrm>
          <a:prstGeom prst="rect">
            <a:avLst/>
          </a:prstGeom>
        </p:spPr>
        <p:txBody>
          <a:bodyPr vert="horz" lIns="92246" tIns="46123" rIns="92246" bIns="46123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377321"/>
            <a:ext cx="2945659" cy="495347"/>
          </a:xfrm>
          <a:prstGeom prst="rect">
            <a:avLst/>
          </a:prstGeom>
        </p:spPr>
        <p:txBody>
          <a:bodyPr vert="horz" lIns="92246" tIns="46123" rIns="92246" bIns="46123" rtlCol="0" anchor="b"/>
          <a:lstStyle>
            <a:lvl1pPr algn="r">
              <a:defRPr sz="1300"/>
            </a:lvl1pPr>
          </a:lstStyle>
          <a:p>
            <a:fld id="{7CB1C5FA-467D-48F3-9F36-205F533C0F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12080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2246" tIns="46123" rIns="92246" bIns="46123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2246" tIns="46123" rIns="92246" bIns="46123" rtlCol="0"/>
          <a:lstStyle>
            <a:lvl1pPr algn="r">
              <a:defRPr sz="1300"/>
            </a:lvl1pPr>
          </a:lstStyle>
          <a:p>
            <a:fld id="{F0389419-4E28-4B58-9AA2-383238311FDA}" type="datetimeFigureOut">
              <a:rPr lang="fr-FR" smtClean="0"/>
              <a:t>06/05/2022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33488"/>
            <a:ext cx="5927725" cy="3335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46" tIns="46123" rIns="92246" bIns="46123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51222"/>
            <a:ext cx="5438140" cy="3887361"/>
          </a:xfrm>
          <a:prstGeom prst="rect">
            <a:avLst/>
          </a:prstGeom>
        </p:spPr>
        <p:txBody>
          <a:bodyPr vert="horz" lIns="92246" tIns="46123" rIns="92246" bIns="46123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7321"/>
            <a:ext cx="2945659" cy="495347"/>
          </a:xfrm>
          <a:prstGeom prst="rect">
            <a:avLst/>
          </a:prstGeom>
        </p:spPr>
        <p:txBody>
          <a:bodyPr vert="horz" lIns="92246" tIns="46123" rIns="92246" bIns="46123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377321"/>
            <a:ext cx="2945659" cy="495347"/>
          </a:xfrm>
          <a:prstGeom prst="rect">
            <a:avLst/>
          </a:prstGeom>
        </p:spPr>
        <p:txBody>
          <a:bodyPr vert="horz" lIns="92246" tIns="46123" rIns="92246" bIns="46123" rtlCol="0" anchor="b"/>
          <a:lstStyle>
            <a:lvl1pPr algn="r">
              <a:defRPr sz="1300"/>
            </a:lvl1pPr>
          </a:lstStyle>
          <a:p>
            <a:fld id="{39DC57ED-270C-43E3-91AA-48F4CC1938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5133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38617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277234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15851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554468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193085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831702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470319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108936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ue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" y="5971213"/>
            <a:ext cx="12191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6" name="Picture 8" descr="fondCEA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547" y="-40641"/>
            <a:ext cx="12205547" cy="6011852"/>
          </a:xfrm>
          <a:prstGeom prst="rect">
            <a:avLst/>
          </a:prstGeom>
        </p:spPr>
      </p:pic>
      <p:sp>
        <p:nvSpPr>
          <p:cNvPr id="10" name="Titre 3"/>
          <p:cNvSpPr txBox="1">
            <a:spLocks/>
          </p:cNvSpPr>
          <p:nvPr userDrawn="1"/>
        </p:nvSpPr>
        <p:spPr>
          <a:xfrm>
            <a:off x="1124368" y="3757134"/>
            <a:ext cx="10480896" cy="350340"/>
          </a:xfrm>
          <a:prstGeom prst="rect">
            <a:avLst/>
          </a:prstGeom>
        </p:spPr>
        <p:txBody>
          <a:bodyPr lIns="127723" tIns="63862" rIns="127723" bIns="63862">
            <a:normAutofit fontScale="97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700" noProof="0" dirty="0" smtClean="0">
                <a:solidFill>
                  <a:schemeClr val="bg1"/>
                </a:solidFill>
                <a:latin typeface="Calibri"/>
                <a:cs typeface="Calibri"/>
              </a:rPr>
              <a:t>FROM</a:t>
            </a:r>
            <a:r>
              <a:rPr lang="en-GB" sz="1700" baseline="0" noProof="0" dirty="0" smtClean="0">
                <a:solidFill>
                  <a:schemeClr val="bg1"/>
                </a:solidFill>
                <a:latin typeface="Calibri"/>
                <a:cs typeface="Calibri"/>
              </a:rPr>
              <a:t> RESEARCH TO INDUSTRY</a:t>
            </a:r>
            <a:endParaRPr lang="en-GB" sz="1700" noProof="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1" name="ZoneTexte 10"/>
          <p:cNvSpPr txBox="1"/>
          <p:nvPr userDrawn="1"/>
        </p:nvSpPr>
        <p:spPr>
          <a:xfrm>
            <a:off x="1113036" y="6158143"/>
            <a:ext cx="1037644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0" hasCustomPrompt="1"/>
          </p:nvPr>
        </p:nvSpPr>
        <p:spPr>
          <a:xfrm>
            <a:off x="5035716" y="1460388"/>
            <a:ext cx="6569548" cy="599869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3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TITRE À VENIR</a:t>
            </a:r>
          </a:p>
        </p:txBody>
      </p:sp>
      <p:sp>
        <p:nvSpPr>
          <p:cNvPr id="18" name="Espace réservé du texte 12"/>
          <p:cNvSpPr>
            <a:spLocks noGrp="1"/>
          </p:cNvSpPr>
          <p:nvPr>
            <p:ph type="body" sz="quarter" idx="11" hasCustomPrompt="1"/>
          </p:nvPr>
        </p:nvSpPr>
        <p:spPr>
          <a:xfrm>
            <a:off x="5625461" y="4731578"/>
            <a:ext cx="3922680" cy="309021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300" b="0">
                <a:solidFill>
                  <a:schemeClr val="bg1"/>
                </a:solidFill>
              </a:defRPr>
            </a:lvl1pPr>
          </a:lstStyle>
          <a:p>
            <a:pPr lvl="0"/>
            <a:fld id="{ED1C4103-FF01-4613-BB77-A54429AC18D2}" type="datetime4">
              <a:rPr lang="fr-FR" noProof="0" smtClean="0"/>
              <a:t>20 mai 2019</a:t>
            </a:fld>
            <a:endParaRPr lang="fr-FR" noProof="0" dirty="0"/>
          </a:p>
        </p:txBody>
      </p:sp>
      <p:sp>
        <p:nvSpPr>
          <p:cNvPr id="9" name="Espace réservé du texte 12"/>
          <p:cNvSpPr>
            <a:spLocks noGrp="1"/>
          </p:cNvSpPr>
          <p:nvPr>
            <p:ph type="body" sz="quarter" idx="12" hasCustomPrompt="1"/>
          </p:nvPr>
        </p:nvSpPr>
        <p:spPr>
          <a:xfrm>
            <a:off x="5625461" y="4278497"/>
            <a:ext cx="3922680" cy="37827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Auteur</a:t>
            </a:r>
          </a:p>
        </p:txBody>
      </p:sp>
      <p:pic>
        <p:nvPicPr>
          <p:cNvPr id="12" name="Picture 9" descr="cea_logo_small2.jpg">
            <a:extLst>
              <a:ext uri="{FF2B5EF4-FFF2-40B4-BE49-F238E27FC236}">
                <a16:creationId xmlns:a16="http://schemas.microsoft.com/office/drawing/2014/main" id="{61A89C60-6BFE-4912-9B9B-D56E846D59B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176" y="1861047"/>
            <a:ext cx="1942272" cy="1585387"/>
          </a:xfrm>
          <a:prstGeom prst="rect">
            <a:avLst/>
          </a:prstGeom>
          <a:effectLst>
            <a:outerShdw blurRad="517525" dist="38100" dir="2700000" algn="tl" rotWithShape="0">
              <a:srgbClr val="000000">
                <a:alpha val="33000"/>
              </a:srgbClr>
            </a:outerShdw>
          </a:effectLst>
        </p:spPr>
      </p:pic>
      <p:sp>
        <p:nvSpPr>
          <p:cNvPr id="14" name="Rectangle 13"/>
          <p:cNvSpPr/>
          <p:nvPr userDrawn="1"/>
        </p:nvSpPr>
        <p:spPr>
          <a:xfrm>
            <a:off x="352550" y="189187"/>
            <a:ext cx="1696964" cy="12717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333" dirty="0"/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94"/>
          <a:stretch/>
        </p:blipFill>
        <p:spPr>
          <a:xfrm>
            <a:off x="10186424" y="4384047"/>
            <a:ext cx="1544969" cy="787964"/>
          </a:xfrm>
          <a:prstGeom prst="rect">
            <a:avLst/>
          </a:prstGeom>
        </p:spPr>
      </p:pic>
      <p:pic>
        <p:nvPicPr>
          <p:cNvPr id="16" name="Picture 3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694" y="4288434"/>
            <a:ext cx="2050211" cy="1448785"/>
          </a:xfrm>
          <a:prstGeom prst="rect">
            <a:avLst/>
          </a:prstGeom>
        </p:spPr>
      </p:pic>
      <p:sp>
        <p:nvSpPr>
          <p:cNvPr id="17" name="Text Placeholder 1"/>
          <p:cNvSpPr txBox="1">
            <a:spLocks/>
          </p:cNvSpPr>
          <p:nvPr userDrawn="1"/>
        </p:nvSpPr>
        <p:spPr>
          <a:xfrm>
            <a:off x="7219181" y="5373432"/>
            <a:ext cx="5412691" cy="328231"/>
          </a:xfrm>
          <a:prstGeom prst="rect">
            <a:avLst/>
          </a:prstGeom>
        </p:spPr>
        <p:txBody>
          <a:bodyPr vert="horz" wrap="square" lIns="121920" tIns="60960" rIns="121920" bIns="60960" rtlCol="0">
            <a:sp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333" dirty="0" err="1"/>
              <a:t>Département</a:t>
            </a:r>
            <a:r>
              <a:rPr lang="en-US" sz="1333" dirty="0"/>
              <a:t> des </a:t>
            </a:r>
            <a:r>
              <a:rPr lang="en-US" sz="1333" dirty="0" err="1"/>
              <a:t>Systèmes</a:t>
            </a:r>
            <a:r>
              <a:rPr lang="en-US" sz="1333" dirty="0"/>
              <a:t> Basses </a:t>
            </a:r>
            <a:r>
              <a:rPr lang="en-US" sz="1333" dirty="0" err="1"/>
              <a:t>Températures</a:t>
            </a:r>
            <a:r>
              <a:rPr lang="en-US" sz="1333" dirty="0"/>
              <a:t> (D-SBT)</a:t>
            </a:r>
          </a:p>
        </p:txBody>
      </p:sp>
      <p:pic>
        <p:nvPicPr>
          <p:cNvPr id="19" name="Image 1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26" y="349518"/>
            <a:ext cx="1523893" cy="93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468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ueil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" y="5971213"/>
            <a:ext cx="12191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5" name="Picture 8" descr="fondCEA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547" y="-40641"/>
            <a:ext cx="12205547" cy="6011852"/>
          </a:xfrm>
          <a:prstGeom prst="rect">
            <a:avLst/>
          </a:prstGeom>
        </p:spPr>
      </p:pic>
      <p:sp>
        <p:nvSpPr>
          <p:cNvPr id="15" name="Espace réservé du texte 12"/>
          <p:cNvSpPr>
            <a:spLocks noGrp="1"/>
          </p:cNvSpPr>
          <p:nvPr>
            <p:ph type="body" sz="quarter" idx="10" hasCustomPrompt="1"/>
          </p:nvPr>
        </p:nvSpPr>
        <p:spPr>
          <a:xfrm>
            <a:off x="5186856" y="1397213"/>
            <a:ext cx="6019177" cy="599869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3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TITRE À VENIR</a:t>
            </a:r>
          </a:p>
        </p:txBody>
      </p:sp>
      <p:sp>
        <p:nvSpPr>
          <p:cNvPr id="17" name="Titre 3"/>
          <p:cNvSpPr txBox="1">
            <a:spLocks/>
          </p:cNvSpPr>
          <p:nvPr userDrawn="1"/>
        </p:nvSpPr>
        <p:spPr>
          <a:xfrm>
            <a:off x="1124368" y="3757134"/>
            <a:ext cx="10480896" cy="350340"/>
          </a:xfrm>
          <a:prstGeom prst="rect">
            <a:avLst/>
          </a:prstGeom>
        </p:spPr>
        <p:txBody>
          <a:bodyPr lIns="127723" tIns="63862" rIns="127723" bIns="63862">
            <a:normAutofit fontScale="97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700" noProof="0" dirty="0">
                <a:solidFill>
                  <a:schemeClr val="bg1"/>
                </a:solidFill>
                <a:latin typeface="Calibri"/>
                <a:cs typeface="Calibri"/>
              </a:rPr>
              <a:t>DE LA RECHERCHE À L’INDUSTRIE</a:t>
            </a:r>
          </a:p>
        </p:txBody>
      </p:sp>
      <p:sp>
        <p:nvSpPr>
          <p:cNvPr id="18" name="ZoneTexte 10"/>
          <p:cNvSpPr txBox="1"/>
          <p:nvPr userDrawn="1"/>
        </p:nvSpPr>
        <p:spPr>
          <a:xfrm>
            <a:off x="1113036" y="6158142"/>
            <a:ext cx="1037644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9" name="Espace réservé du texte 12"/>
          <p:cNvSpPr>
            <a:spLocks noGrp="1"/>
          </p:cNvSpPr>
          <p:nvPr>
            <p:ph type="body" sz="quarter" idx="12" hasCustomPrompt="1"/>
          </p:nvPr>
        </p:nvSpPr>
        <p:spPr>
          <a:xfrm>
            <a:off x="5663508" y="4740239"/>
            <a:ext cx="3922680" cy="309021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300" b="0">
                <a:solidFill>
                  <a:schemeClr val="bg1"/>
                </a:solidFill>
              </a:defRPr>
            </a:lvl1pPr>
          </a:lstStyle>
          <a:p>
            <a:pPr lvl="0"/>
            <a:fld id="{B5559CBA-976B-4265-9B41-694881203DBF}" type="datetime4">
              <a:rPr lang="fr-FR" noProof="0" smtClean="0"/>
              <a:t>20 mai 2019</a:t>
            </a:fld>
            <a:endParaRPr lang="fr-FR" noProof="0" dirty="0"/>
          </a:p>
        </p:txBody>
      </p:sp>
      <p:sp>
        <p:nvSpPr>
          <p:cNvPr id="10" name="Espace réservé du texte 12"/>
          <p:cNvSpPr>
            <a:spLocks noGrp="1"/>
          </p:cNvSpPr>
          <p:nvPr>
            <p:ph type="body" sz="quarter" idx="14" hasCustomPrompt="1"/>
          </p:nvPr>
        </p:nvSpPr>
        <p:spPr>
          <a:xfrm>
            <a:off x="5663508" y="4318715"/>
            <a:ext cx="3922680" cy="37827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Auteur</a:t>
            </a:r>
          </a:p>
        </p:txBody>
      </p:sp>
      <p:pic>
        <p:nvPicPr>
          <p:cNvPr id="11" name="Picture 9" descr="cea_logo_small2.jpg">
            <a:extLst>
              <a:ext uri="{FF2B5EF4-FFF2-40B4-BE49-F238E27FC236}">
                <a16:creationId xmlns:a16="http://schemas.microsoft.com/office/drawing/2014/main" id="{68C201E4-093D-4AEE-A767-CB9D97D23DB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176" y="1861047"/>
            <a:ext cx="1942272" cy="1585387"/>
          </a:xfrm>
          <a:prstGeom prst="rect">
            <a:avLst/>
          </a:prstGeom>
          <a:effectLst>
            <a:outerShdw blurRad="517525" dist="38100" dir="2700000" algn="tl" rotWithShape="0">
              <a:srgbClr val="000000">
                <a:alpha val="33000"/>
              </a:srgbClr>
            </a:outerShdw>
          </a:effectLst>
        </p:spPr>
      </p:pic>
      <p:sp>
        <p:nvSpPr>
          <p:cNvPr id="12" name="Rectangle 11"/>
          <p:cNvSpPr/>
          <p:nvPr userDrawn="1"/>
        </p:nvSpPr>
        <p:spPr>
          <a:xfrm>
            <a:off x="352550" y="189187"/>
            <a:ext cx="1696964" cy="12717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333" dirty="0"/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94"/>
          <a:stretch/>
        </p:blipFill>
        <p:spPr>
          <a:xfrm>
            <a:off x="10184257" y="4387703"/>
            <a:ext cx="1544969" cy="787964"/>
          </a:xfrm>
          <a:prstGeom prst="rect">
            <a:avLst/>
          </a:prstGeom>
        </p:spPr>
      </p:pic>
      <p:pic>
        <p:nvPicPr>
          <p:cNvPr id="14" name="Picture 3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157" y="4294403"/>
            <a:ext cx="2050211" cy="1448785"/>
          </a:xfrm>
          <a:prstGeom prst="rect">
            <a:avLst/>
          </a:prstGeom>
        </p:spPr>
      </p:pic>
      <p:sp>
        <p:nvSpPr>
          <p:cNvPr id="16" name="Text Placeholder 1"/>
          <p:cNvSpPr txBox="1">
            <a:spLocks/>
          </p:cNvSpPr>
          <p:nvPr userDrawn="1"/>
        </p:nvSpPr>
        <p:spPr>
          <a:xfrm>
            <a:off x="7219181" y="5373432"/>
            <a:ext cx="5412691" cy="328231"/>
          </a:xfrm>
          <a:prstGeom prst="rect">
            <a:avLst/>
          </a:prstGeom>
        </p:spPr>
        <p:txBody>
          <a:bodyPr vert="horz" wrap="square" lIns="121920" tIns="60960" rIns="121920" bIns="60960" rtlCol="0">
            <a:sp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333" dirty="0" err="1"/>
              <a:t>Département</a:t>
            </a:r>
            <a:r>
              <a:rPr lang="en-US" sz="1333" dirty="0"/>
              <a:t> des </a:t>
            </a:r>
            <a:r>
              <a:rPr lang="en-US" sz="1333" dirty="0" err="1"/>
              <a:t>Systèmes</a:t>
            </a:r>
            <a:r>
              <a:rPr lang="en-US" sz="1333" dirty="0"/>
              <a:t> Basses </a:t>
            </a:r>
            <a:r>
              <a:rPr lang="en-US" sz="1333" dirty="0" err="1"/>
              <a:t>Températures</a:t>
            </a:r>
            <a:r>
              <a:rPr lang="en-US" sz="1333" dirty="0"/>
              <a:t> (D-SBT)</a:t>
            </a:r>
          </a:p>
        </p:txBody>
      </p:sp>
      <p:pic>
        <p:nvPicPr>
          <p:cNvPr id="20" name="Image 1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26" y="349518"/>
            <a:ext cx="1523893" cy="93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0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éfaut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baseline="0"/>
            </a:lvl1pPr>
          </a:lstStyle>
          <a:p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881099" y="1630412"/>
            <a:ext cx="10515600" cy="1236967"/>
          </a:xfrm>
          <a:prstGeom prst="rect">
            <a:avLst/>
          </a:prstGeom>
        </p:spPr>
        <p:txBody>
          <a:bodyPr vert="horz" lIns="127723" tIns="63862" rIns="127723" bIns="63862" rtlCol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defRPr sz="1600"/>
            </a:lvl2pPr>
            <a:lvl3pPr>
              <a:lnSpc>
                <a:spcPct val="100000"/>
              </a:lnSpc>
              <a:spcBef>
                <a:spcPts val="0"/>
              </a:spcBef>
              <a:defRPr sz="1400"/>
            </a:lvl3pPr>
            <a:lvl4pPr marL="1676370" indent="-23948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  <a:defRPr sz="1200"/>
            </a:lvl4pPr>
            <a:lvl5pPr marL="2155332" indent="-23948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fr-FR" noProof="0" smtClean="0"/>
              <a:t>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5" name="Espace réservé du texte 2"/>
          <p:cNvSpPr>
            <a:spLocks noGrp="1"/>
          </p:cNvSpPr>
          <p:nvPr>
            <p:ph type="body" sz="quarter" idx="12" hasCustomPrompt="1"/>
          </p:nvPr>
        </p:nvSpPr>
        <p:spPr>
          <a:xfrm>
            <a:off x="881100" y="1067647"/>
            <a:ext cx="10565835" cy="37827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fr-FR" noProof="0" dirty="0"/>
              <a:t>Texte simple de la diapositive</a:t>
            </a:r>
          </a:p>
        </p:txBody>
      </p:sp>
    </p:spTree>
    <p:extLst>
      <p:ext uri="{BB962C8B-B14F-4D97-AF65-F5344CB8AC3E}">
        <p14:creationId xmlns:p14="http://schemas.microsoft.com/office/powerpoint/2010/main" val="1513944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gris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nd_ppt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6218"/>
            <a:ext cx="12192000" cy="6021547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>
          <a:xfrm>
            <a:off x="11157188" y="6665909"/>
            <a:ext cx="837259" cy="153888"/>
          </a:xfrm>
          <a:prstGeom prst="rect">
            <a:avLst/>
          </a:prstGeom>
        </p:spPr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" y="5961053"/>
            <a:ext cx="12191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1" name="ZoneTexte 10"/>
          <p:cNvSpPr txBox="1"/>
          <p:nvPr userDrawn="1"/>
        </p:nvSpPr>
        <p:spPr>
          <a:xfrm>
            <a:off x="1113036" y="6158142"/>
            <a:ext cx="1037644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2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1127570" y="4801465"/>
            <a:ext cx="2139247" cy="249299"/>
          </a:xfrm>
        </p:spPr>
        <p:txBody>
          <a:bodyPr wrap="square" tIns="0" bIns="0">
            <a:spAutoFit/>
          </a:bodyPr>
          <a:lstStyle>
            <a:lvl1pPr marL="0" indent="0"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fr-FR" noProof="0" dirty="0"/>
              <a:t>Partie 1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>
          <a:xfrm>
            <a:off x="984189" y="617538"/>
            <a:ext cx="5317067" cy="138264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4908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erci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" y="5961053"/>
            <a:ext cx="12191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6" name="Picture 1" descr="fondCEA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37412"/>
            <a:ext cx="12192000" cy="5998464"/>
          </a:xfrm>
          <a:prstGeom prst="rect">
            <a:avLst/>
          </a:prstGeom>
        </p:spPr>
      </p:pic>
      <p:sp>
        <p:nvSpPr>
          <p:cNvPr id="9" name="Titre 1"/>
          <p:cNvSpPr>
            <a:spLocks noGrp="1"/>
          </p:cNvSpPr>
          <p:nvPr>
            <p:ph type="title" hasCustomPrompt="1"/>
          </p:nvPr>
        </p:nvSpPr>
        <p:spPr>
          <a:xfrm>
            <a:off x="4359965" y="2277417"/>
            <a:ext cx="6354635" cy="62477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95792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 sz="3400" kern="1200" dirty="0" smtClean="0">
                <a:solidFill>
                  <a:schemeClr val="bg1"/>
                </a:solidFill>
                <a:latin typeface="Calibri"/>
                <a:ea typeface="+mn-ea"/>
                <a:cs typeface="Calibri"/>
              </a:defRPr>
            </a:lvl1pPr>
          </a:lstStyle>
          <a:p>
            <a:r>
              <a:rPr lang="fr-FR" noProof="0" dirty="0"/>
              <a:t>Merci de votre attention</a:t>
            </a:r>
          </a:p>
        </p:txBody>
      </p:sp>
      <p:sp>
        <p:nvSpPr>
          <p:cNvPr id="10" name="Espace réservé du texte 18"/>
          <p:cNvSpPr>
            <a:spLocks noGrp="1"/>
          </p:cNvSpPr>
          <p:nvPr>
            <p:ph type="body" sz="quarter" idx="10" hasCustomPrompt="1"/>
          </p:nvPr>
        </p:nvSpPr>
        <p:spPr>
          <a:xfrm>
            <a:off x="1322359" y="4403564"/>
            <a:ext cx="9130864" cy="267471"/>
          </a:xfrm>
        </p:spPr>
        <p:txBody>
          <a:bodyPr>
            <a:spAutoFit/>
          </a:bodyPr>
          <a:lstStyle>
            <a:lvl1pPr marL="0" indent="0">
              <a:buFontTx/>
              <a:buNone/>
              <a:defRPr sz="11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r-FR" sz="1000" b="1" noProof="0" dirty="0">
                <a:solidFill>
                  <a:schemeClr val="tx1"/>
                </a:solidFill>
                <a:latin typeface="Calibri"/>
                <a:cs typeface="Calibri"/>
              </a:rPr>
              <a:t>Crédits photos </a:t>
            </a:r>
            <a:r>
              <a:rPr lang="fr-FR" sz="1000" noProof="0" dirty="0">
                <a:solidFill>
                  <a:schemeClr val="tx1"/>
                </a:solidFill>
                <a:latin typeface="Calibri"/>
                <a:cs typeface="Calibri"/>
              </a:rPr>
              <a:t>:</a:t>
            </a:r>
          </a:p>
        </p:txBody>
      </p:sp>
      <p:sp>
        <p:nvSpPr>
          <p:cNvPr id="11" name="Espace réservé du texte 20"/>
          <p:cNvSpPr>
            <a:spLocks noGrp="1"/>
          </p:cNvSpPr>
          <p:nvPr>
            <p:ph type="body" sz="quarter" idx="12" hasCustomPrompt="1"/>
          </p:nvPr>
        </p:nvSpPr>
        <p:spPr>
          <a:xfrm>
            <a:off x="4359965" y="3140287"/>
            <a:ext cx="6285653" cy="405970"/>
          </a:xfrm>
        </p:spPr>
        <p:txBody>
          <a:bodyPr>
            <a:spAutoFit/>
          </a:bodyPr>
          <a:lstStyle>
            <a:lvl1pPr marL="0" indent="0">
              <a:buFontTx/>
              <a:buNone/>
              <a:defRPr lang="fr-FR" sz="2000" kern="1200" smtClean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sz="2000" kern="1200" noProof="0" dirty="0">
                <a:solidFill>
                  <a:schemeClr val="bg1"/>
                </a:solidFill>
                <a:latin typeface="Calibri"/>
                <a:ea typeface="+mn-ea"/>
                <a:cs typeface="Calibri"/>
              </a:rPr>
              <a:t>Mise à jour 20 mai 2019</a:t>
            </a:r>
            <a:endParaRPr lang="fr-FR" noProof="0" dirty="0"/>
          </a:p>
        </p:txBody>
      </p:sp>
      <p:sp>
        <p:nvSpPr>
          <p:cNvPr id="12" name="ZoneTexte 10"/>
          <p:cNvSpPr txBox="1"/>
          <p:nvPr userDrawn="1"/>
        </p:nvSpPr>
        <p:spPr>
          <a:xfrm>
            <a:off x="1113036" y="6158142"/>
            <a:ext cx="1037644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4" name="Espace réservé du texte 12"/>
          <p:cNvSpPr>
            <a:spLocks noGrp="1"/>
          </p:cNvSpPr>
          <p:nvPr>
            <p:ph type="body" sz="quarter" idx="13" hasCustomPrompt="1"/>
          </p:nvPr>
        </p:nvSpPr>
        <p:spPr>
          <a:xfrm>
            <a:off x="4339916" y="3564234"/>
            <a:ext cx="3922680" cy="37827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Auteur</a:t>
            </a:r>
          </a:p>
        </p:txBody>
      </p:sp>
      <p:pic>
        <p:nvPicPr>
          <p:cNvPr id="16" name="Picture 9" descr="cea_logo_small2.jpg">
            <a:extLst>
              <a:ext uri="{FF2B5EF4-FFF2-40B4-BE49-F238E27FC236}">
                <a16:creationId xmlns:a16="http://schemas.microsoft.com/office/drawing/2014/main" id="{9ACC02E3-8987-4096-B349-1EDE0C3CF67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176" y="1861047"/>
            <a:ext cx="1942272" cy="1585387"/>
          </a:xfrm>
          <a:prstGeom prst="rect">
            <a:avLst/>
          </a:prstGeom>
          <a:effectLst>
            <a:outerShdw blurRad="517525" dist="38100" dir="2700000" algn="tl" rotWithShape="0">
              <a:srgbClr val="000000">
                <a:alpha val="3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77181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e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" y="5961053"/>
            <a:ext cx="12191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6" name="Picture 8" descr="fondCEA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0480"/>
            <a:ext cx="12192000" cy="5998464"/>
          </a:xfrm>
          <a:prstGeom prst="rect">
            <a:avLst/>
          </a:prstGeom>
        </p:spPr>
      </p:pic>
      <p:sp>
        <p:nvSpPr>
          <p:cNvPr id="16" name="Titre 3"/>
          <p:cNvSpPr txBox="1">
            <a:spLocks/>
          </p:cNvSpPr>
          <p:nvPr userDrawn="1"/>
        </p:nvSpPr>
        <p:spPr>
          <a:xfrm>
            <a:off x="1124368" y="3757134"/>
            <a:ext cx="10480896" cy="350340"/>
          </a:xfrm>
          <a:prstGeom prst="rect">
            <a:avLst/>
          </a:prstGeom>
        </p:spPr>
        <p:txBody>
          <a:bodyPr lIns="127723" tIns="63862" rIns="127723" bIns="63862">
            <a:normAutofit fontScale="97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700" noProof="0" dirty="0">
                <a:solidFill>
                  <a:schemeClr val="bg1"/>
                </a:solidFill>
                <a:latin typeface="Calibri"/>
                <a:cs typeface="Calibri"/>
              </a:rPr>
              <a:t>DE LA RECHERCHE À L’INDUSTRIE</a:t>
            </a:r>
          </a:p>
        </p:txBody>
      </p:sp>
      <p:sp>
        <p:nvSpPr>
          <p:cNvPr id="18" name="Espace réservé du texte 12"/>
          <p:cNvSpPr>
            <a:spLocks noGrp="1"/>
          </p:cNvSpPr>
          <p:nvPr>
            <p:ph type="body" sz="quarter" idx="10" hasCustomPrompt="1"/>
          </p:nvPr>
        </p:nvSpPr>
        <p:spPr>
          <a:xfrm>
            <a:off x="1124369" y="4461091"/>
            <a:ext cx="8763803" cy="599869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3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Annexes</a:t>
            </a:r>
          </a:p>
        </p:txBody>
      </p:sp>
      <p:sp>
        <p:nvSpPr>
          <p:cNvPr id="19" name="ZoneTexte 10"/>
          <p:cNvSpPr txBox="1"/>
          <p:nvPr userDrawn="1"/>
        </p:nvSpPr>
        <p:spPr>
          <a:xfrm>
            <a:off x="1113036" y="6158142"/>
            <a:ext cx="1037644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20" name="Espace réservé du texte 12"/>
          <p:cNvSpPr>
            <a:spLocks noGrp="1"/>
          </p:cNvSpPr>
          <p:nvPr>
            <p:ph type="body" sz="quarter" idx="11" hasCustomPrompt="1"/>
          </p:nvPr>
        </p:nvSpPr>
        <p:spPr>
          <a:xfrm>
            <a:off x="1124369" y="5122103"/>
            <a:ext cx="3922680" cy="309021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3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13 mai 2019</a:t>
            </a:r>
          </a:p>
        </p:txBody>
      </p:sp>
      <p:pic>
        <p:nvPicPr>
          <p:cNvPr id="9" name="Picture 9" descr="cea_logo_small2.jpg">
            <a:extLst>
              <a:ext uri="{FF2B5EF4-FFF2-40B4-BE49-F238E27FC236}">
                <a16:creationId xmlns:a16="http://schemas.microsoft.com/office/drawing/2014/main" id="{E3F4C435-57FD-44D7-87B7-AFBBAF14740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176" y="1861047"/>
            <a:ext cx="1942272" cy="1585387"/>
          </a:xfrm>
          <a:prstGeom prst="rect">
            <a:avLst/>
          </a:prstGeom>
          <a:effectLst>
            <a:outerShdw blurRad="517525" dist="38100" dir="2700000" algn="tl" rotWithShape="0">
              <a:srgbClr val="000000">
                <a:alpha val="3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3149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em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3" y="1293436"/>
            <a:ext cx="10515600" cy="1382648"/>
          </a:xfrm>
          <a:prstGeom prst="rect">
            <a:avLst/>
          </a:prstGeom>
        </p:spPr>
        <p:txBody>
          <a:bodyPr vert="horz" lIns="127723" tIns="63862" rIns="127723" bIns="63862" rtlCol="0">
            <a:sp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625818"/>
            <a:ext cx="12192000" cy="2340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en-US" sz="25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3" y="-25706"/>
            <a:ext cx="12191999" cy="7919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en-US" sz="25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10898035" y="6627317"/>
            <a:ext cx="1293967" cy="235568"/>
          </a:xfrm>
          <a:prstGeom prst="rect">
            <a:avLst/>
          </a:prstGeom>
          <a:solidFill>
            <a:srgbClr val="B1151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endParaRPr lang="en-US" sz="2500" dirty="0">
              <a:solidFill>
                <a:schemeClr val="accent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1288" y="-25707"/>
            <a:ext cx="1293967" cy="783772"/>
          </a:xfrm>
          <a:prstGeom prst="rect">
            <a:avLst/>
          </a:prstGeom>
          <a:solidFill>
            <a:srgbClr val="BC141C"/>
          </a:solidFill>
          <a:ln>
            <a:solidFill>
              <a:srgbClr val="BC141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endParaRPr lang="en-US" sz="2500">
              <a:solidFill>
                <a:schemeClr val="accent1"/>
              </a:solidFill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476588" y="196179"/>
            <a:ext cx="5860499" cy="379192"/>
          </a:xfrm>
          <a:prstGeom prst="rect">
            <a:avLst/>
          </a:prstGeom>
        </p:spPr>
        <p:txBody>
          <a:bodyPr vert="horz" wrap="square" lIns="127723" tIns="50285" rIns="127723" bIns="50285" rtlCol="0" anchor="ctr">
            <a:sp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15" name="Espace réservé du texte 12"/>
          <p:cNvSpPr txBox="1">
            <a:spLocks/>
          </p:cNvSpPr>
          <p:nvPr userDrawn="1"/>
        </p:nvSpPr>
        <p:spPr>
          <a:xfrm>
            <a:off x="8817839" y="6678220"/>
            <a:ext cx="2111537" cy="145424"/>
          </a:xfrm>
          <a:prstGeom prst="rect">
            <a:avLst/>
          </a:prstGeom>
        </p:spPr>
        <p:txBody>
          <a:bodyPr wrap="square" lIns="72000" tIns="0" rIns="72000" bIns="0">
            <a:sp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900" b="0" kern="12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050" noProof="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12/05/2022</a:t>
            </a:r>
            <a:endParaRPr lang="en-GB" sz="1050" noProof="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8869" y="6635131"/>
            <a:ext cx="5509931" cy="195438"/>
          </a:xfrm>
          <a:prstGeom prst="rect">
            <a:avLst/>
          </a:prstGeom>
        </p:spPr>
        <p:txBody>
          <a:bodyPr wrap="square" lIns="72000" tIns="0" rIns="72000" bIns="0">
            <a:spAutoFit/>
          </a:bodyPr>
          <a:lstStyle/>
          <a:p>
            <a:pPr>
              <a:lnSpc>
                <a:spcPct val="140000"/>
              </a:lnSpc>
            </a:pPr>
            <a:r>
              <a:rPr lang="fr-FR" sz="1000" kern="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Bonnay </a:t>
            </a:r>
            <a:r>
              <a:rPr lang="fr-FR" sz="1000" kern="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Patrick</a:t>
            </a:r>
            <a:endParaRPr lang="fr-FR" sz="1000" kern="0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5" name="ZoneTexte 4"/>
          <p:cNvSpPr txBox="1"/>
          <p:nvPr userDrawn="1"/>
        </p:nvSpPr>
        <p:spPr>
          <a:xfrm>
            <a:off x="4796716" y="6678299"/>
            <a:ext cx="1059118" cy="161583"/>
          </a:xfrm>
          <a:prstGeom prst="rect">
            <a:avLst/>
          </a:prstGeom>
          <a:noFill/>
        </p:spPr>
        <p:txBody>
          <a:bodyPr wrap="none" lIns="72000" tIns="0" rIns="72000" bIns="0" rtlCol="0">
            <a:spAutoFit/>
          </a:bodyPr>
          <a:lstStyle/>
          <a:p>
            <a:r>
              <a:rPr lang="en-GB" sz="1050" baseline="0" noProof="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Workshop </a:t>
            </a:r>
            <a:r>
              <a:rPr lang="en-GB" sz="1050" baseline="0" noProof="0" dirty="0" err="1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Graal</a:t>
            </a:r>
            <a:r>
              <a:rPr lang="en-GB" sz="1050" baseline="0" noProof="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endParaRPr lang="en-GB" sz="1050" noProof="0" dirty="0" smtClean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14" name="Picture 9" descr="cea_logo_small2.jpg">
            <a:extLst>
              <a:ext uri="{FF2B5EF4-FFF2-40B4-BE49-F238E27FC236}">
                <a16:creationId xmlns:a16="http://schemas.microsoft.com/office/drawing/2014/main" id="{E3A1A842-E559-4871-963A-CC87460B1B69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714" y="54881"/>
            <a:ext cx="753461" cy="615016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4215" y="94591"/>
            <a:ext cx="992707" cy="528007"/>
          </a:xfrm>
          <a:prstGeom prst="rect">
            <a:avLst/>
          </a:prstGeom>
        </p:spPr>
      </p:pic>
      <p:sp>
        <p:nvSpPr>
          <p:cNvPr id="11" name="ZoneTexte 10"/>
          <p:cNvSpPr txBox="1"/>
          <p:nvPr userDrawn="1"/>
        </p:nvSpPr>
        <p:spPr>
          <a:xfrm>
            <a:off x="10898035" y="6548184"/>
            <a:ext cx="1262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D8A79799-DCA0-4071-A57D-C4C116EE3272}" type="slidenum">
              <a:rPr lang="fr-FR" sz="1800" smtClean="0">
                <a:solidFill>
                  <a:schemeClr val="bg1"/>
                </a:solidFill>
              </a:rPr>
              <a:pPr algn="ctr"/>
              <a:t>‹N°›</a:t>
            </a:fld>
            <a:endParaRPr lang="fr-FR" sz="1800" dirty="0">
              <a:solidFill>
                <a:schemeClr val="bg1"/>
              </a:solidFill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3B92D2AE-56C8-8343-B518-F513A041B726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9341003" y="226410"/>
            <a:ext cx="1588373" cy="378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843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704" r:id="rId2"/>
    <p:sldLayoutId id="2147483706" r:id="rId3"/>
    <p:sldLayoutId id="2147483708" r:id="rId4"/>
    <p:sldLayoutId id="2147483701" r:id="rId5"/>
    <p:sldLayoutId id="2147483702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marL="0" algn="l" defTabSz="957925" rtl="0" eaLnBrk="1" latinLnBrk="0" hangingPunct="1">
        <a:lnSpc>
          <a:spcPct val="80000"/>
        </a:lnSpc>
        <a:spcBef>
          <a:spcPct val="0"/>
        </a:spcBef>
        <a:buNone/>
        <a:defRPr lang="fr-FR" sz="2200" b="1" kern="1200" cap="none" baseline="0" dirty="0">
          <a:solidFill>
            <a:schemeClr val="bg2">
              <a:lumMod val="50000"/>
            </a:schemeClr>
          </a:solidFill>
          <a:latin typeface="Calibri"/>
          <a:ea typeface="+mj-ea"/>
          <a:cs typeface="+mj-cs"/>
        </a:defRPr>
      </a:lvl1pPr>
    </p:titleStyle>
    <p:bodyStyle>
      <a:lvl1pPr marL="239481" indent="-239481" algn="l" defTabSz="957925" rtl="0" eaLnBrk="1" latinLnBrk="0" hangingPunct="1">
        <a:lnSpc>
          <a:spcPct val="90000"/>
        </a:lnSpc>
        <a:spcBef>
          <a:spcPts val="1048"/>
        </a:spcBef>
        <a:buClr>
          <a:srgbClr val="548235"/>
        </a:buClr>
        <a:buSzPct val="80000"/>
        <a:buFontTx/>
        <a:buBlip>
          <a:blip r:embed="rId11"/>
        </a:buBlip>
        <a:defRPr sz="1800" b="1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1pPr>
      <a:lvl2pPr marL="718444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Calibri" panose="020F0502020204030204" pitchFamily="34" charset="0"/>
        <a:buChar char="-"/>
        <a:defRPr sz="16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2pPr>
      <a:lvl3pPr marL="1197407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Wingdings" panose="05000000000000000000" pitchFamily="2" charset="2"/>
        <a:buChar char="§"/>
        <a:defRPr sz="14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3pPr>
      <a:lvl4pPr marL="1676370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Calibri" panose="020F0502020204030204" pitchFamily="34" charset="0"/>
        <a:buChar char="-"/>
        <a:defRPr sz="12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4pPr>
      <a:lvl5pPr marL="2155332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Wingdings" panose="05000000000000000000" pitchFamily="2" charset="2"/>
        <a:buChar char="§"/>
        <a:defRPr sz="12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5pPr>
      <a:lvl6pPr marL="2634295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13258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592220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71183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63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925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888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851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814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776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739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702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8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5.png"/><Relationship Id="rId7" Type="http://schemas.openxmlformats.org/officeDocument/2006/relationships/image" Target="../media/image32.png"/><Relationship Id="rId12" Type="http://schemas.openxmlformats.org/officeDocument/2006/relationships/image" Target="../media/image2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7.png"/><Relationship Id="rId9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5035716" y="1460388"/>
            <a:ext cx="6569548" cy="599869"/>
          </a:xfrm>
        </p:spPr>
        <p:txBody>
          <a:bodyPr/>
          <a:lstStyle/>
          <a:p>
            <a:r>
              <a:rPr lang="fr-FR" dirty="0"/>
              <a:t>Observateur de charge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5314910" y="2691497"/>
            <a:ext cx="3922680" cy="309021"/>
          </a:xfrm>
        </p:spPr>
        <p:txBody>
          <a:bodyPr/>
          <a:lstStyle/>
          <a:p>
            <a:r>
              <a:rPr lang="fr-FR" dirty="0" smtClean="0"/>
              <a:t>12/05/2022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3424687" y="2110950"/>
            <a:ext cx="7858663" cy="378270"/>
          </a:xfrm>
        </p:spPr>
        <p:txBody>
          <a:bodyPr/>
          <a:lstStyle/>
          <a:p>
            <a:r>
              <a:rPr lang="fr-FR" dirty="0"/>
              <a:t>P Bonnay / F </a:t>
            </a:r>
            <a:r>
              <a:rPr lang="fr-FR" dirty="0" smtClean="0"/>
              <a:t>Bonne/ J Ceszkowski</a:t>
            </a:r>
            <a:r>
              <a:rPr lang="fr-FR" dirty="0"/>
              <a:t>/ / A </a:t>
            </a:r>
            <a:r>
              <a:rPr lang="fr-FR" dirty="0" smtClean="0"/>
              <a:t>Ghribi/ A </a:t>
            </a:r>
            <a:r>
              <a:rPr lang="fr-FR" dirty="0" err="1" smtClean="0"/>
              <a:t>Nguehuim</a:t>
            </a:r>
            <a:r>
              <a:rPr lang="fr-FR" dirty="0" smtClean="0"/>
              <a:t>/ A </a:t>
            </a:r>
            <a:r>
              <a:rPr lang="fr-FR" dirty="0"/>
              <a:t>Trudel /Q </a:t>
            </a:r>
            <a:r>
              <a:rPr lang="fr-FR" dirty="0" smtClean="0"/>
              <a:t>Tura </a:t>
            </a: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B92D2AE-56C8-8343-B518-F513A041B7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7342" y="3524212"/>
            <a:ext cx="2956075" cy="703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76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76588" y="196179"/>
            <a:ext cx="5860499" cy="379192"/>
          </a:xfrm>
        </p:spPr>
        <p:txBody>
          <a:bodyPr/>
          <a:lstStyle/>
          <a:p>
            <a:r>
              <a:rPr lang="fr-FR" dirty="0"/>
              <a:t>Simulation Matlab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Modèle d’un </a:t>
            </a:r>
            <a:r>
              <a:rPr lang="fr-FR" dirty="0" err="1" smtClean="0"/>
              <a:t>cryomodule</a:t>
            </a:r>
            <a:r>
              <a:rPr lang="fr-FR" dirty="0" smtClean="0"/>
              <a:t> sous Simcryogenics2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2876" y="1621087"/>
            <a:ext cx="7111558" cy="478082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5809" y="925388"/>
            <a:ext cx="2132062" cy="153333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294" y="2061712"/>
            <a:ext cx="3132391" cy="4029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047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76588" y="196179"/>
            <a:ext cx="5860499" cy="379192"/>
          </a:xfrm>
        </p:spPr>
        <p:txBody>
          <a:bodyPr/>
          <a:lstStyle/>
          <a:p>
            <a:r>
              <a:rPr lang="fr-FR" dirty="0"/>
              <a:t>Simulation Matlab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Espace réservé du contenu 6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98323" y="1232652"/>
            <a:ext cx="11055631" cy="530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863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76588" y="196179"/>
            <a:ext cx="5860499" cy="379192"/>
          </a:xfrm>
        </p:spPr>
        <p:txBody>
          <a:bodyPr/>
          <a:lstStyle/>
          <a:p>
            <a:r>
              <a:rPr lang="fr-FR" dirty="0"/>
              <a:t>Simulation Matlab</a:t>
            </a: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0871748"/>
              </p:ext>
            </p:extLst>
          </p:nvPr>
        </p:nvGraphicFramePr>
        <p:xfrm>
          <a:off x="1539163" y="5062047"/>
          <a:ext cx="8261312" cy="11430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035829">
                  <a:extLst>
                    <a:ext uri="{9D8B030D-6E8A-4147-A177-3AD203B41FA5}">
                      <a16:colId xmlns:a16="http://schemas.microsoft.com/office/drawing/2014/main" val="2244399640"/>
                    </a:ext>
                  </a:extLst>
                </a:gridCol>
                <a:gridCol w="4225483">
                  <a:extLst>
                    <a:ext uri="{9D8B030D-6E8A-4147-A177-3AD203B41FA5}">
                      <a16:colId xmlns:a16="http://schemas.microsoft.com/office/drawing/2014/main" val="2323530228"/>
                    </a:ext>
                  </a:extLst>
                </a:gridCol>
              </a:tblGrid>
              <a:tr h="284711"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Temps de réponse a 95%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312 s </a:t>
                      </a:r>
                      <a:r>
                        <a:rPr lang="fr-FR" b="1" dirty="0" smtClean="0">
                          <a:sym typeface="Wingdings" panose="05000000000000000000" pitchFamily="2" charset="2"/>
                        </a:rPr>
                        <a:t> 5 min et 12 s</a:t>
                      </a:r>
                      <a:endParaRPr lang="fr-FR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4934012"/>
                  </a:ext>
                </a:extLst>
              </a:tr>
              <a:tr h="284711"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Bruit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1,5</a:t>
                      </a:r>
                      <a:r>
                        <a:rPr lang="fr-FR" b="1" baseline="0" dirty="0" smtClean="0"/>
                        <a:t> W</a:t>
                      </a:r>
                      <a:endParaRPr lang="fr-FR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7233464"/>
                  </a:ext>
                </a:extLst>
              </a:tr>
              <a:tr h="284711"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Erreur moyenne à</a:t>
                      </a:r>
                      <a:r>
                        <a:rPr lang="fr-FR" sz="1400" b="1" baseline="0" dirty="0" smtClean="0"/>
                        <a:t> charge nominal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0.03 W</a:t>
                      </a:r>
                      <a:endParaRPr lang="fr-FR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7624411"/>
                  </a:ext>
                </a:extLst>
              </a:tr>
            </a:tbl>
          </a:graphicData>
        </a:graphic>
      </p:graphicFrame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830" y="1211724"/>
            <a:ext cx="7833359" cy="3682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2590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Architecture contrôle commande liée aux essais</a:t>
            </a:r>
          </a:p>
        </p:txBody>
      </p:sp>
      <p:pic>
        <p:nvPicPr>
          <p:cNvPr id="6" name="Picture 2" descr="Afficher l’image sourc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991" y="3169580"/>
            <a:ext cx="1178387" cy="1209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4572000" y="4364183"/>
            <a:ext cx="2136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Automate </a:t>
            </a:r>
          </a:p>
          <a:p>
            <a:pPr algn="ctr"/>
            <a:r>
              <a:rPr lang="fr-FR" dirty="0" smtClean="0"/>
              <a:t>test</a:t>
            </a:r>
            <a:endParaRPr lang="fr-FR" dirty="0"/>
          </a:p>
        </p:txBody>
      </p:sp>
      <p:pic>
        <p:nvPicPr>
          <p:cNvPr id="8" name="Picture 2" descr="Afficher l’image sourc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0081" y="1417847"/>
            <a:ext cx="1178387" cy="1209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Afficher l’image sourc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4540" y="3044543"/>
            <a:ext cx="1178387" cy="1209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Afficher l’image sourc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4540" y="4857063"/>
            <a:ext cx="1178387" cy="1209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Connecteur droit 10"/>
          <p:cNvCxnSpPr>
            <a:stCxn id="8" idx="1"/>
          </p:cNvCxnSpPr>
          <p:nvPr/>
        </p:nvCxnSpPr>
        <p:spPr>
          <a:xfrm flipH="1" flipV="1">
            <a:off x="8545484" y="2022768"/>
            <a:ext cx="1354597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flipH="1" flipV="1">
            <a:off x="8539943" y="3646787"/>
            <a:ext cx="1354597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flipH="1" flipV="1">
            <a:off x="8539943" y="5465368"/>
            <a:ext cx="1354597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8539943" y="2022768"/>
            <a:ext cx="0" cy="34392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 flipH="1" flipV="1">
            <a:off x="6194554" y="3651035"/>
            <a:ext cx="23398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6581956" y="3323621"/>
            <a:ext cx="153611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/>
              <a:t>Profibus</a:t>
            </a:r>
            <a:r>
              <a:rPr lang="fr-FR" dirty="0" smtClean="0"/>
              <a:t>  100ms</a:t>
            </a:r>
            <a:endParaRPr lang="fr-FR" dirty="0"/>
          </a:p>
        </p:txBody>
      </p:sp>
      <p:pic>
        <p:nvPicPr>
          <p:cNvPr id="17" name="Picture 6" descr="Afficher l’image sour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68" y="2217328"/>
            <a:ext cx="1426945" cy="1525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Connecteur droit 17"/>
          <p:cNvCxnSpPr/>
          <p:nvPr/>
        </p:nvCxnSpPr>
        <p:spPr>
          <a:xfrm flipH="1">
            <a:off x="1891333" y="3364285"/>
            <a:ext cx="315965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6" descr="Afficher l’image sour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68" y="4126809"/>
            <a:ext cx="1426945" cy="1525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Connecteur droit 19"/>
          <p:cNvCxnSpPr/>
          <p:nvPr/>
        </p:nvCxnSpPr>
        <p:spPr>
          <a:xfrm flipH="1">
            <a:off x="1891333" y="4271413"/>
            <a:ext cx="315965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2263922" y="3892767"/>
            <a:ext cx="232703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/>
              <a:t>Modbus</a:t>
            </a:r>
            <a:r>
              <a:rPr lang="fr-FR" dirty="0" smtClean="0"/>
              <a:t> </a:t>
            </a:r>
            <a:r>
              <a:rPr lang="fr-FR" dirty="0" err="1" smtClean="0"/>
              <a:t>tcp</a:t>
            </a:r>
            <a:r>
              <a:rPr lang="fr-FR" dirty="0" smtClean="0"/>
              <a:t> </a:t>
            </a:r>
            <a:r>
              <a:rPr lang="fr-FR" dirty="0" smtClean="0"/>
              <a:t>port 503</a:t>
            </a:r>
            <a:endParaRPr lang="fr-FR" dirty="0"/>
          </a:p>
        </p:txBody>
      </p:sp>
      <p:sp>
        <p:nvSpPr>
          <p:cNvPr id="22" name="ZoneTexte 21"/>
          <p:cNvSpPr txBox="1"/>
          <p:nvPr/>
        </p:nvSpPr>
        <p:spPr>
          <a:xfrm>
            <a:off x="2307643" y="2994953"/>
            <a:ext cx="232703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/>
              <a:t>Modbus</a:t>
            </a:r>
            <a:r>
              <a:rPr lang="fr-FR" dirty="0" smtClean="0"/>
              <a:t> </a:t>
            </a:r>
            <a:r>
              <a:rPr lang="fr-FR" dirty="0" err="1" smtClean="0"/>
              <a:t>tcp</a:t>
            </a:r>
            <a:r>
              <a:rPr lang="fr-FR" dirty="0" smtClean="0"/>
              <a:t> </a:t>
            </a:r>
            <a:r>
              <a:rPr lang="fr-FR" dirty="0" smtClean="0"/>
              <a:t>port 502</a:t>
            </a:r>
            <a:endParaRPr lang="fr-FR" dirty="0"/>
          </a:p>
        </p:txBody>
      </p:sp>
      <p:sp>
        <p:nvSpPr>
          <p:cNvPr id="24" name="ZoneTexte 23"/>
          <p:cNvSpPr txBox="1"/>
          <p:nvPr/>
        </p:nvSpPr>
        <p:spPr>
          <a:xfrm>
            <a:off x="197531" y="1594368"/>
            <a:ext cx="34559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EPICS – </a:t>
            </a:r>
            <a:r>
              <a:rPr lang="fr-FR" dirty="0" smtClean="0"/>
              <a:t>polling </a:t>
            </a:r>
            <a:r>
              <a:rPr lang="fr-FR" dirty="0" smtClean="0"/>
              <a:t>200ms</a:t>
            </a:r>
            <a:endParaRPr lang="fr-FR" dirty="0"/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973" y="5717096"/>
            <a:ext cx="1081229" cy="69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0270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Architecture contrôle commande liée aux essais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7747" y="1716719"/>
            <a:ext cx="4079090" cy="2252630"/>
          </a:xfrm>
        </p:spPr>
        <p:txBody>
          <a:bodyPr/>
          <a:lstStyle/>
          <a:p>
            <a:r>
              <a:rPr lang="fr-FR" dirty="0"/>
              <a:t>Intérêt de l’architecture:</a:t>
            </a:r>
          </a:p>
          <a:p>
            <a:endParaRPr lang="fr-FR" dirty="0"/>
          </a:p>
          <a:p>
            <a:pPr marL="685800" lvl="1"/>
            <a:r>
              <a:rPr lang="fr-FR" dirty="0"/>
              <a:t>Autonome</a:t>
            </a:r>
          </a:p>
          <a:p>
            <a:endParaRPr lang="fr-FR" dirty="0"/>
          </a:p>
          <a:p>
            <a:pPr marL="685800" lvl="1"/>
            <a:r>
              <a:rPr lang="fr-FR" dirty="0"/>
              <a:t>Aucun effet de bord sur le système</a:t>
            </a:r>
          </a:p>
          <a:p>
            <a:pPr marL="285750" indent="-285750"/>
            <a:endParaRPr lang="fr-FR" dirty="0"/>
          </a:p>
          <a:p>
            <a:pPr marL="685800" lvl="1"/>
            <a:r>
              <a:rPr lang="fr-FR" dirty="0"/>
              <a:t>Modification simple et sans risque</a:t>
            </a:r>
          </a:p>
          <a:p>
            <a:endParaRPr lang="fr-FR" dirty="0"/>
          </a:p>
        </p:txBody>
      </p:sp>
      <p:graphicFrame>
        <p:nvGraphicFramePr>
          <p:cNvPr id="6" name="Obje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5010216"/>
              </p:ext>
            </p:extLst>
          </p:nvPr>
        </p:nvGraphicFramePr>
        <p:xfrm>
          <a:off x="5092145" y="1477896"/>
          <a:ext cx="5753100" cy="382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r:id="rId3" imgW="6724666" imgH="4476594" progId="Visio.Drawing.15">
                  <p:embed/>
                </p:oleObj>
              </mc:Choice>
              <mc:Fallback>
                <p:oleObj r:id="rId3" imgW="6724666" imgH="4476594" progId="Visio.Drawing.15">
                  <p:embed/>
                  <p:pic>
                    <p:nvPicPr>
                      <p:cNvPr id="29" name="Obje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2145" y="1477896"/>
                        <a:ext cx="5753100" cy="3822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777318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/>
          <p:cNvSpPr/>
          <p:nvPr/>
        </p:nvSpPr>
        <p:spPr>
          <a:xfrm>
            <a:off x="1396854" y="3879836"/>
            <a:ext cx="8816345" cy="3982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800" dirty="0" smtClean="0"/>
              <a:t>Communication </a:t>
            </a:r>
            <a:r>
              <a:rPr lang="fr-FR" sz="2800" dirty="0" err="1" smtClean="0"/>
              <a:t>modbus</a:t>
            </a:r>
            <a:r>
              <a:rPr lang="fr-FR" sz="2800" dirty="0" smtClean="0"/>
              <a:t> </a:t>
            </a:r>
            <a:r>
              <a:rPr lang="fr-FR" sz="2800" dirty="0" err="1" smtClean="0"/>
              <a:t>tcp</a:t>
            </a:r>
            <a:endParaRPr lang="fr-FR" sz="2800" dirty="0"/>
          </a:p>
        </p:txBody>
      </p:sp>
      <p:sp>
        <p:nvSpPr>
          <p:cNvPr id="32" name="Rectangle 31"/>
          <p:cNvSpPr/>
          <p:nvPr/>
        </p:nvSpPr>
        <p:spPr>
          <a:xfrm>
            <a:off x="1402159" y="4405215"/>
            <a:ext cx="8811040" cy="18489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280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76588" y="196179"/>
            <a:ext cx="5860499" cy="379192"/>
          </a:xfrm>
        </p:spPr>
        <p:txBody>
          <a:bodyPr/>
          <a:lstStyle/>
          <a:p>
            <a:r>
              <a:rPr lang="fr-FR" dirty="0"/>
              <a:t>Méthodologie de validation du code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81099" y="1630412"/>
            <a:ext cx="10515600" cy="405970"/>
          </a:xfrm>
        </p:spPr>
        <p:txBody>
          <a:bodyPr/>
          <a:lstStyle/>
          <a:p>
            <a:r>
              <a:rPr lang="fr-FR" dirty="0" err="1" smtClean="0"/>
              <a:t>int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1402158" y="803840"/>
            <a:ext cx="8811041" cy="29600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ZoneTexte 4"/>
              <p:cNvSpPr txBox="1"/>
              <p:nvPr/>
            </p:nvSpPr>
            <p:spPr>
              <a:xfrm>
                <a:off x="2487281" y="2294748"/>
                <a:ext cx="3140016" cy="1077218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l"/>
                <a:r>
                  <a:rPr lang="fr-FR" sz="1600" dirty="0" smtClean="0">
                    <a:solidFill>
                      <a:schemeClr val="tx1"/>
                    </a:solidFill>
                  </a:rPr>
                  <a:t>Modele linéaire du </a:t>
                </a:r>
                <a:r>
                  <a:rPr lang="fr-FR" sz="1600" dirty="0" err="1" smtClean="0">
                    <a:solidFill>
                      <a:schemeClr val="tx1"/>
                    </a:solidFill>
                  </a:rPr>
                  <a:t>process</a:t>
                </a:r>
                <a:endParaRPr lang="fr-FR" sz="1600" i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fr-F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fr-F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fr-FR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fr-FR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𝐴𝑥</m:t>
                      </m:r>
                      <m:d>
                        <m:dPr>
                          <m:ctrlPr>
                            <a:rPr lang="fr-F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fr-FR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𝐵𝑢</m:t>
                      </m:r>
                      <m:d>
                        <m:dPr>
                          <m:ctrlPr>
                            <a:rPr lang="fr-F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</m:oMath>
                  </m:oMathPara>
                </a14:m>
                <a:endParaRPr lang="fr-FR" sz="1600" dirty="0">
                  <a:solidFill>
                    <a:schemeClr val="tx1"/>
                  </a:solidFill>
                </a:endParaRPr>
              </a:p>
              <a:p>
                <a:r>
                  <a:rPr lang="fr-FR" sz="1600" dirty="0">
                    <a:solidFill>
                      <a:schemeClr val="tx1"/>
                    </a:solidFill>
                  </a:rPr>
                  <a:t> 	</a:t>
                </a:r>
                <a14:m>
                  <m:oMath xmlns:m="http://schemas.openxmlformats.org/officeDocument/2006/math">
                    <m:r>
                      <a:rPr lang="fr-FR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fr-FR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fr-FR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fr-FR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𝐶𝑥</m:t>
                    </m:r>
                    <m:r>
                      <a:rPr lang="fr-FR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fr-FR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fr-FR" sz="1600" dirty="0" smtClean="0">
                  <a:solidFill>
                    <a:schemeClr val="tx1"/>
                  </a:solidFill>
                </a:endParaRPr>
              </a:p>
              <a:p>
                <a:pPr algn="l"/>
                <a:endParaRPr lang="fr-FR" sz="1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281" y="2294748"/>
                <a:ext cx="3140016" cy="1077218"/>
              </a:xfrm>
              <a:prstGeom prst="rect">
                <a:avLst/>
              </a:prstGeom>
              <a:blipFill>
                <a:blip r:embed="rId2"/>
                <a:stretch>
                  <a:fillRect l="-774" t="-111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2" descr="Afficher l’image sour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43" y="1576087"/>
            <a:ext cx="1178387" cy="1209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517302" y="774909"/>
            <a:ext cx="1558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800" dirty="0" smtClean="0"/>
              <a:t>Mesures</a:t>
            </a:r>
            <a:endParaRPr lang="fr-FR" sz="1800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340" y="4615073"/>
            <a:ext cx="1081229" cy="69961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ZoneTexte 12"/>
              <p:cNvSpPr txBox="1"/>
              <p:nvPr/>
            </p:nvSpPr>
            <p:spPr>
              <a:xfrm>
                <a:off x="6039985" y="2315026"/>
                <a:ext cx="1587264" cy="92333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fr-FR" sz="1800" dirty="0" smtClean="0">
                    <a:solidFill>
                      <a:schemeClr val="tx1"/>
                    </a:solidFill>
                  </a:rPr>
                  <a:t> </a:t>
                </a:r>
                <a:endParaRPr lang="fr-FR" sz="1800" b="0" i="0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sz="1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fr-FR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𝑜𝑛𝑡𝑟𝑜𝑙𝑒𝑢𝑟</m:t>
                      </m:r>
                    </m:oMath>
                  </m:oMathPara>
                </a14:m>
                <a:endParaRPr lang="fr-FR" sz="1800" dirty="0" smtClean="0">
                  <a:solidFill>
                    <a:schemeClr val="tx1"/>
                  </a:solidFill>
                </a:endParaRPr>
              </a:p>
              <a:p>
                <a:endParaRPr lang="fr-FR" sz="1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3" name="ZoneText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9985" y="2315026"/>
                <a:ext cx="1587264" cy="9233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ZoneTexte 13"/>
          <p:cNvSpPr txBox="1"/>
          <p:nvPr/>
        </p:nvSpPr>
        <p:spPr>
          <a:xfrm>
            <a:off x="5399935" y="2447853"/>
            <a:ext cx="867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800" dirty="0"/>
              <a:t>u</a:t>
            </a:r>
            <a:r>
              <a:rPr lang="fr-FR" sz="1800" dirty="0" smtClean="0"/>
              <a:t>(k)</a:t>
            </a:r>
            <a:endParaRPr lang="fr-FR" sz="1800" dirty="0"/>
          </a:p>
        </p:txBody>
      </p:sp>
      <p:sp>
        <p:nvSpPr>
          <p:cNvPr id="17" name="Flèche droite 16"/>
          <p:cNvSpPr/>
          <p:nvPr/>
        </p:nvSpPr>
        <p:spPr>
          <a:xfrm>
            <a:off x="642694" y="1055377"/>
            <a:ext cx="1793125" cy="385457"/>
          </a:xfrm>
          <a:prstGeom prst="rightArrow">
            <a:avLst/>
          </a:prstGeom>
          <a:solidFill>
            <a:srgbClr val="A3091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ZoneTexte 20"/>
              <p:cNvSpPr txBox="1"/>
              <p:nvPr/>
            </p:nvSpPr>
            <p:spPr>
              <a:xfrm>
                <a:off x="2439611" y="928874"/>
                <a:ext cx="3235357" cy="830997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𝑆𝑒𝑙𝑒𝑐𝑡𝑖𝑜𝑛</m:t>
                      </m:r>
                      <m:r>
                        <a:rPr lang="fr-FR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𝑚𝑒𝑠𝑢𝑟𝑒</m:t>
                      </m:r>
                      <m:r>
                        <a:rPr lang="fr-FR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r-FR" sz="1600" b="0" i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𝑝h𝑦𝑠𝑖𝑞𝑢𝑒</m:t>
                      </m:r>
                      <m:r>
                        <a:rPr lang="fr-FR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r-FR" sz="1600" b="0" i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𝑜𝑢</m:t>
                      </m:r>
                      <m:r>
                        <a:rPr lang="fr-FR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𝑑𝑜𝑛𝑛</m:t>
                      </m:r>
                      <m:r>
                        <a:rPr lang="fr-FR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é</m:t>
                      </m:r>
                      <m:r>
                        <a:rPr lang="fr-FR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fr-FR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𝑝𝑎𝑟</m:t>
                      </m:r>
                      <m:r>
                        <a:rPr lang="fr-FR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𝑚𝑜𝑑</m:t>
                      </m:r>
                      <m:r>
                        <a:rPr lang="fr-FR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è</m:t>
                      </m:r>
                      <m:r>
                        <a:rPr lang="fr-FR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𝑙𝑒</m:t>
                      </m:r>
                    </m:oMath>
                  </m:oMathPara>
                </a14:m>
                <a:endParaRPr lang="fr-FR" sz="1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1" name="ZoneText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9611" y="928874"/>
                <a:ext cx="3235357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Flèche droite 15"/>
          <p:cNvSpPr/>
          <p:nvPr/>
        </p:nvSpPr>
        <p:spPr>
          <a:xfrm rot="16200000">
            <a:off x="3705233" y="1822864"/>
            <a:ext cx="503177" cy="385457"/>
          </a:xfrm>
          <a:prstGeom prst="rightArrow">
            <a:avLst/>
          </a:prstGeom>
          <a:solidFill>
            <a:srgbClr val="A3091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Flèche droite 21"/>
          <p:cNvSpPr/>
          <p:nvPr/>
        </p:nvSpPr>
        <p:spPr>
          <a:xfrm>
            <a:off x="5674968" y="1252402"/>
            <a:ext cx="2873809" cy="385457"/>
          </a:xfrm>
          <a:prstGeom prst="rightArrow">
            <a:avLst/>
          </a:prstGeom>
          <a:solidFill>
            <a:srgbClr val="A3091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ZoneTexte 22"/>
              <p:cNvSpPr txBox="1"/>
              <p:nvPr/>
            </p:nvSpPr>
            <p:spPr>
              <a:xfrm>
                <a:off x="10138796" y="5373775"/>
                <a:ext cx="143428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800" b="0" i="1" smtClean="0">
                          <a:latin typeface="Cambria Math" panose="02040503050406030204" pitchFamily="18" charset="0"/>
                        </a:rPr>
                        <m:t>𝐸𝑟𝑟𝑒𝑢𝑟</m:t>
                      </m:r>
                      <m:r>
                        <a:rPr lang="fr-FR" sz="1800" b="0" i="1" smtClean="0">
                          <a:latin typeface="Cambria Math" panose="02040503050406030204" pitchFamily="18" charset="0"/>
                        </a:rPr>
                        <m:t> ≈0</m:t>
                      </m:r>
                    </m:oMath>
                  </m:oMathPara>
                </a14:m>
                <a:endParaRPr lang="fr-FR" sz="1800" dirty="0"/>
              </a:p>
            </p:txBody>
          </p:sp>
        </mc:Choice>
        <mc:Fallback>
          <p:sp>
            <p:nvSpPr>
              <p:cNvPr id="23" name="ZoneTexte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8796" y="5373775"/>
                <a:ext cx="1434285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Flèche droite 23"/>
          <p:cNvSpPr/>
          <p:nvPr/>
        </p:nvSpPr>
        <p:spPr>
          <a:xfrm rot="5400000">
            <a:off x="6420145" y="1736823"/>
            <a:ext cx="799166" cy="385457"/>
          </a:xfrm>
          <a:prstGeom prst="rightArrow">
            <a:avLst/>
          </a:prstGeom>
          <a:solidFill>
            <a:srgbClr val="A3091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Flèche droite 24"/>
          <p:cNvSpPr/>
          <p:nvPr/>
        </p:nvSpPr>
        <p:spPr>
          <a:xfrm rot="10800000">
            <a:off x="5259333" y="2749336"/>
            <a:ext cx="787654" cy="385457"/>
          </a:xfrm>
          <a:prstGeom prst="rightArrow">
            <a:avLst/>
          </a:prstGeom>
          <a:solidFill>
            <a:srgbClr val="A3091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Flèche droite 25"/>
          <p:cNvSpPr/>
          <p:nvPr/>
        </p:nvSpPr>
        <p:spPr>
          <a:xfrm>
            <a:off x="7624369" y="2670222"/>
            <a:ext cx="1014964" cy="385457"/>
          </a:xfrm>
          <a:prstGeom prst="rightArrow">
            <a:avLst/>
          </a:prstGeom>
          <a:solidFill>
            <a:srgbClr val="A3091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ZoneTexte 27"/>
              <p:cNvSpPr txBox="1"/>
              <p:nvPr/>
            </p:nvSpPr>
            <p:spPr>
              <a:xfrm>
                <a:off x="8621460" y="1020719"/>
                <a:ext cx="1377654" cy="2062103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fr-FR" sz="1600" dirty="0" smtClean="0">
                    <a:solidFill>
                      <a:schemeClr val="tx1"/>
                    </a:solidFill>
                  </a:rPr>
                  <a:t> </a:t>
                </a:r>
                <a:endParaRPr lang="fr-FR" sz="1600" b="0" i="0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endParaRPr lang="fr-FR" sz="1600" b="0" i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endParaRPr lang="fr-FR" sz="1600" b="0" i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endParaRPr lang="fr-FR" sz="1600" b="0" i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𝑂𝑏𝑠𝑒𝑟𝑣𝑎𝑡𝑒𝑢𝑟</m:t>
                      </m:r>
                    </m:oMath>
                  </m:oMathPara>
                </a14:m>
                <a:endParaRPr lang="fr-FR" sz="1600" b="0" dirty="0" smtClean="0">
                  <a:solidFill>
                    <a:schemeClr val="tx1"/>
                  </a:solidFill>
                </a:endParaRPr>
              </a:p>
              <a:p>
                <a:endParaRPr lang="fr-FR" sz="1600" dirty="0" smtClean="0">
                  <a:solidFill>
                    <a:schemeClr val="tx1"/>
                  </a:solidFill>
                </a:endParaRPr>
              </a:p>
              <a:p>
                <a:endParaRPr lang="fr-FR" sz="1600" dirty="0" smtClean="0">
                  <a:solidFill>
                    <a:schemeClr val="tx1"/>
                  </a:solidFill>
                </a:endParaRPr>
              </a:p>
              <a:p>
                <a:endParaRPr lang="fr-FR" sz="1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8" name="ZoneTexte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1460" y="1020719"/>
                <a:ext cx="1377654" cy="206210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ZoneTexte 28"/>
          <p:cNvSpPr txBox="1"/>
          <p:nvPr/>
        </p:nvSpPr>
        <p:spPr>
          <a:xfrm>
            <a:off x="7771921" y="2192445"/>
            <a:ext cx="867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800" dirty="0"/>
              <a:t>u</a:t>
            </a:r>
            <a:r>
              <a:rPr lang="fr-FR" sz="1800" dirty="0" smtClean="0"/>
              <a:t>(k)</a:t>
            </a:r>
            <a:endParaRPr lang="fr-FR" sz="1800" dirty="0"/>
          </a:p>
        </p:txBody>
      </p:sp>
      <p:sp>
        <p:nvSpPr>
          <p:cNvPr id="30" name="Flèche droite 29"/>
          <p:cNvSpPr/>
          <p:nvPr/>
        </p:nvSpPr>
        <p:spPr>
          <a:xfrm rot="5400000">
            <a:off x="8306583" y="3583861"/>
            <a:ext cx="1589860" cy="385457"/>
          </a:xfrm>
          <a:prstGeom prst="rightArrow">
            <a:avLst/>
          </a:prstGeom>
          <a:solidFill>
            <a:srgbClr val="A3091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ZoneTexte 30"/>
          <p:cNvSpPr txBox="1"/>
          <p:nvPr/>
        </p:nvSpPr>
        <p:spPr>
          <a:xfrm>
            <a:off x="9244848" y="3250041"/>
            <a:ext cx="867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800" dirty="0" err="1" smtClean="0"/>
              <a:t>xest</a:t>
            </a:r>
            <a:r>
              <a:rPr lang="fr-FR" sz="1800" dirty="0" smtClean="0"/>
              <a:t>(k)</a:t>
            </a:r>
            <a:endParaRPr lang="fr-FR" sz="1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ZoneTexte 32"/>
              <p:cNvSpPr txBox="1"/>
              <p:nvPr/>
            </p:nvSpPr>
            <p:spPr>
              <a:xfrm>
                <a:off x="2534952" y="5054100"/>
                <a:ext cx="2451116" cy="954107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l"/>
                <a:r>
                  <a:rPr lang="fr-FR" sz="1400" dirty="0" smtClean="0">
                    <a:solidFill>
                      <a:schemeClr val="tx1"/>
                    </a:solidFill>
                  </a:rPr>
                  <a:t>Modele linéaire du </a:t>
                </a:r>
                <a:r>
                  <a:rPr lang="fr-FR" sz="1400" dirty="0" err="1" smtClean="0">
                    <a:solidFill>
                      <a:schemeClr val="tx1"/>
                    </a:solidFill>
                  </a:rPr>
                  <a:t>process</a:t>
                </a:r>
                <a:endParaRPr lang="fr-FR" sz="1400" i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fr-F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fr-F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fr-FR" sz="1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fr-FR" sz="1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𝐴𝑥</m:t>
                      </m:r>
                      <m:d>
                        <m:dPr>
                          <m:ctrlPr>
                            <a:rPr lang="fr-F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fr-FR" sz="1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sz="1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𝐵𝑢</m:t>
                      </m:r>
                      <m:d>
                        <m:dPr>
                          <m:ctrlPr>
                            <a:rPr lang="fr-F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</m:oMath>
                  </m:oMathPara>
                </a14:m>
                <a:endParaRPr lang="fr-FR" sz="1400" dirty="0">
                  <a:solidFill>
                    <a:schemeClr val="tx1"/>
                  </a:solidFill>
                </a:endParaRPr>
              </a:p>
              <a:p>
                <a:r>
                  <a:rPr lang="fr-FR" sz="1400" dirty="0">
                    <a:solidFill>
                      <a:schemeClr val="tx1"/>
                    </a:solidFill>
                  </a:rPr>
                  <a:t> 	</a:t>
                </a:r>
                <a14:m>
                  <m:oMath xmlns:m="http://schemas.openxmlformats.org/officeDocument/2006/math">
                    <m:r>
                      <a:rPr lang="fr-FR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fr-FR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fr-FR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fr-FR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𝐶𝑥</m:t>
                    </m:r>
                    <m:r>
                      <a:rPr lang="fr-FR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fr-FR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fr-FR" sz="1400" dirty="0" smtClean="0">
                  <a:solidFill>
                    <a:schemeClr val="tx1"/>
                  </a:solidFill>
                </a:endParaRPr>
              </a:p>
              <a:p>
                <a:pPr algn="l"/>
                <a:endParaRPr lang="fr-FR" sz="1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3" name="ZoneTexte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4952" y="5054100"/>
                <a:ext cx="2451116" cy="954107"/>
              </a:xfrm>
              <a:prstGeom prst="rect">
                <a:avLst/>
              </a:prstGeom>
              <a:blipFill>
                <a:blip r:embed="rId9"/>
                <a:stretch>
                  <a:fillRect l="-49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ZoneTexte 33"/>
              <p:cNvSpPr txBox="1"/>
              <p:nvPr/>
            </p:nvSpPr>
            <p:spPr>
              <a:xfrm>
                <a:off x="5253355" y="5078360"/>
                <a:ext cx="1373644" cy="369332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fr-FR" sz="18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1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a:rPr lang="fr-FR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𝑜𝑛𝑡𝑟𝑜𝑙𝑒𝑢𝑟</m:t>
                    </m:r>
                  </m:oMath>
                </a14:m>
                <a:endParaRPr lang="fr-FR" sz="1800" dirty="0" smtClean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4" name="ZoneTexte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3355" y="5078360"/>
                <a:ext cx="1373644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ZoneTexte 34"/>
              <p:cNvSpPr txBox="1"/>
              <p:nvPr/>
            </p:nvSpPr>
            <p:spPr>
              <a:xfrm>
                <a:off x="6848750" y="5136633"/>
                <a:ext cx="1394176" cy="92333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fr-FR" sz="1800" dirty="0" smtClean="0">
                    <a:solidFill>
                      <a:schemeClr val="tx1"/>
                    </a:solidFill>
                  </a:rPr>
                  <a:t> </a:t>
                </a:r>
                <a:endParaRPr lang="fr-FR" sz="1800" b="0" i="0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𝑂𝑏𝑠𝑒𝑟𝑣𝑎𝑡𝑒𝑢𝑟</m:t>
                      </m:r>
                    </m:oMath>
                  </m:oMathPara>
                </a14:m>
                <a:endParaRPr lang="fr-FR" sz="1800" b="0" dirty="0" smtClean="0">
                  <a:solidFill>
                    <a:schemeClr val="tx1"/>
                  </a:solidFill>
                </a:endParaRPr>
              </a:p>
              <a:p>
                <a:endParaRPr lang="fr-FR" sz="1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5" name="ZoneTexte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8750" y="5136633"/>
                <a:ext cx="1394176" cy="923330"/>
              </a:xfrm>
              <a:prstGeom prst="rect">
                <a:avLst/>
              </a:prstGeom>
              <a:blipFill>
                <a:blip r:embed="rId11"/>
                <a:stretch>
                  <a:fillRect r="-562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ZoneTexte 35"/>
          <p:cNvSpPr txBox="1"/>
          <p:nvPr/>
        </p:nvSpPr>
        <p:spPr>
          <a:xfrm>
            <a:off x="2251494" y="4571518"/>
            <a:ext cx="6014640" cy="30777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fr-FR" sz="1400" dirty="0" smtClean="0">
                <a:solidFill>
                  <a:schemeClr val="tx1"/>
                </a:solidFill>
              </a:rPr>
              <a:t>Génération top échantillonnage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1752473" y="3377408"/>
            <a:ext cx="7072350" cy="30777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fr-FR" sz="1400" dirty="0" smtClean="0">
                <a:solidFill>
                  <a:schemeClr val="tx1"/>
                </a:solidFill>
              </a:rPr>
              <a:t>Top échantillonnage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38" name="Flèche droite 37"/>
          <p:cNvSpPr/>
          <p:nvPr/>
        </p:nvSpPr>
        <p:spPr>
          <a:xfrm rot="16200000">
            <a:off x="3956282" y="3112974"/>
            <a:ext cx="297355" cy="231514"/>
          </a:xfrm>
          <a:prstGeom prst="rightArrow">
            <a:avLst/>
          </a:prstGeom>
          <a:solidFill>
            <a:srgbClr val="A3091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Flèche droite 39"/>
          <p:cNvSpPr/>
          <p:nvPr/>
        </p:nvSpPr>
        <p:spPr>
          <a:xfrm rot="16200000">
            <a:off x="6743684" y="3138712"/>
            <a:ext cx="297355" cy="231514"/>
          </a:xfrm>
          <a:prstGeom prst="rightArrow">
            <a:avLst/>
          </a:prstGeom>
          <a:solidFill>
            <a:srgbClr val="A3091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Flèche droite 40"/>
          <p:cNvSpPr/>
          <p:nvPr/>
        </p:nvSpPr>
        <p:spPr>
          <a:xfrm rot="16200000">
            <a:off x="5284312" y="4012594"/>
            <a:ext cx="886333" cy="231514"/>
          </a:xfrm>
          <a:prstGeom prst="rightArrow">
            <a:avLst/>
          </a:prstGeom>
          <a:solidFill>
            <a:srgbClr val="A3091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Flèche droite 41"/>
          <p:cNvSpPr/>
          <p:nvPr/>
        </p:nvSpPr>
        <p:spPr>
          <a:xfrm rot="16200000">
            <a:off x="8549062" y="3117308"/>
            <a:ext cx="335957" cy="231514"/>
          </a:xfrm>
          <a:prstGeom prst="rightArrow">
            <a:avLst/>
          </a:prstGeom>
          <a:solidFill>
            <a:srgbClr val="A3091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Flèche droite 42"/>
          <p:cNvSpPr/>
          <p:nvPr/>
        </p:nvSpPr>
        <p:spPr>
          <a:xfrm>
            <a:off x="4986069" y="5626039"/>
            <a:ext cx="1790536" cy="385457"/>
          </a:xfrm>
          <a:prstGeom prst="rightArrow">
            <a:avLst/>
          </a:prstGeom>
          <a:solidFill>
            <a:srgbClr val="A3091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Flèche droite 43"/>
          <p:cNvSpPr/>
          <p:nvPr/>
        </p:nvSpPr>
        <p:spPr>
          <a:xfrm>
            <a:off x="4886082" y="5130111"/>
            <a:ext cx="373251" cy="306567"/>
          </a:xfrm>
          <a:prstGeom prst="rightArrow">
            <a:avLst/>
          </a:prstGeom>
          <a:solidFill>
            <a:srgbClr val="A3091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Flèche droite 44"/>
          <p:cNvSpPr/>
          <p:nvPr/>
        </p:nvSpPr>
        <p:spPr>
          <a:xfrm>
            <a:off x="6556075" y="5130110"/>
            <a:ext cx="292675" cy="306567"/>
          </a:xfrm>
          <a:prstGeom prst="rightArrow">
            <a:avLst/>
          </a:prstGeom>
          <a:solidFill>
            <a:srgbClr val="A3091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ZoneTexte 45"/>
          <p:cNvSpPr txBox="1"/>
          <p:nvPr/>
        </p:nvSpPr>
        <p:spPr>
          <a:xfrm>
            <a:off x="8484237" y="4581408"/>
            <a:ext cx="1487432" cy="30777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fr-FR" sz="1400" dirty="0" smtClean="0">
                <a:solidFill>
                  <a:schemeClr val="tx1"/>
                </a:solidFill>
              </a:rPr>
              <a:t>Lecture résultats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49" name="Organigramme : Jonction de sommaire 48"/>
          <p:cNvSpPr/>
          <p:nvPr/>
        </p:nvSpPr>
        <p:spPr>
          <a:xfrm>
            <a:off x="8804812" y="5163517"/>
            <a:ext cx="845389" cy="735267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Flèche droite 49"/>
          <p:cNvSpPr/>
          <p:nvPr/>
        </p:nvSpPr>
        <p:spPr>
          <a:xfrm rot="5400000">
            <a:off x="9045376" y="4837592"/>
            <a:ext cx="302049" cy="385457"/>
          </a:xfrm>
          <a:prstGeom prst="rightArrow">
            <a:avLst/>
          </a:prstGeom>
          <a:solidFill>
            <a:srgbClr val="A3091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Flèche droite 50"/>
          <p:cNvSpPr/>
          <p:nvPr/>
        </p:nvSpPr>
        <p:spPr>
          <a:xfrm>
            <a:off x="8344769" y="5377775"/>
            <a:ext cx="460043" cy="385457"/>
          </a:xfrm>
          <a:prstGeom prst="rightArrow">
            <a:avLst/>
          </a:prstGeom>
          <a:solidFill>
            <a:srgbClr val="A3091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Flèche droite 51"/>
          <p:cNvSpPr/>
          <p:nvPr/>
        </p:nvSpPr>
        <p:spPr>
          <a:xfrm>
            <a:off x="9649641" y="5338423"/>
            <a:ext cx="460043" cy="385457"/>
          </a:xfrm>
          <a:prstGeom prst="rightArrow">
            <a:avLst/>
          </a:prstGeom>
          <a:solidFill>
            <a:srgbClr val="A3091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4" name="Picture 6" descr="Afficher l’image source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43" y="5091964"/>
            <a:ext cx="998920" cy="1067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ZoneTexte 55"/>
          <p:cNvSpPr txBox="1"/>
          <p:nvPr/>
        </p:nvSpPr>
        <p:spPr>
          <a:xfrm>
            <a:off x="8121711" y="5751423"/>
            <a:ext cx="867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800" dirty="0" err="1" smtClean="0"/>
              <a:t>xest</a:t>
            </a:r>
            <a:r>
              <a:rPr lang="fr-FR" sz="1800" dirty="0" smtClean="0"/>
              <a:t>(k)</a:t>
            </a:r>
            <a:endParaRPr lang="fr-FR" sz="1800" dirty="0"/>
          </a:p>
        </p:txBody>
      </p:sp>
      <p:sp>
        <p:nvSpPr>
          <p:cNvPr id="57" name="ZoneTexte 56"/>
          <p:cNvSpPr txBox="1"/>
          <p:nvPr/>
        </p:nvSpPr>
        <p:spPr>
          <a:xfrm>
            <a:off x="4923965" y="5372040"/>
            <a:ext cx="867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800" dirty="0" smtClean="0"/>
              <a:t>y(k)</a:t>
            </a:r>
            <a:endParaRPr lang="fr-FR" sz="1800" dirty="0"/>
          </a:p>
        </p:txBody>
      </p:sp>
      <p:sp>
        <p:nvSpPr>
          <p:cNvPr id="58" name="ZoneTexte 57"/>
          <p:cNvSpPr txBox="1"/>
          <p:nvPr/>
        </p:nvSpPr>
        <p:spPr>
          <a:xfrm>
            <a:off x="6547199" y="4812013"/>
            <a:ext cx="867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800" dirty="0"/>
              <a:t>u</a:t>
            </a:r>
            <a:r>
              <a:rPr lang="fr-FR" sz="1800" dirty="0" smtClean="0"/>
              <a:t>(k)</a:t>
            </a:r>
            <a:endParaRPr lang="fr-FR" sz="1800" dirty="0"/>
          </a:p>
        </p:txBody>
      </p:sp>
      <p:sp>
        <p:nvSpPr>
          <p:cNvPr id="59" name="ZoneTexte 58"/>
          <p:cNvSpPr txBox="1"/>
          <p:nvPr/>
        </p:nvSpPr>
        <p:spPr>
          <a:xfrm>
            <a:off x="8742600" y="4903472"/>
            <a:ext cx="317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800" dirty="0" smtClean="0"/>
              <a:t>-</a:t>
            </a:r>
            <a:endParaRPr lang="fr-FR" sz="1800" dirty="0"/>
          </a:p>
        </p:txBody>
      </p:sp>
      <p:sp>
        <p:nvSpPr>
          <p:cNvPr id="60" name="ZoneTexte 59"/>
          <p:cNvSpPr txBox="1"/>
          <p:nvPr/>
        </p:nvSpPr>
        <p:spPr>
          <a:xfrm>
            <a:off x="8543719" y="5081155"/>
            <a:ext cx="317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800" dirty="0" smtClean="0"/>
              <a:t>+</a:t>
            </a:r>
            <a:endParaRPr lang="fr-FR" sz="1800" dirty="0"/>
          </a:p>
        </p:txBody>
      </p:sp>
      <p:sp>
        <p:nvSpPr>
          <p:cNvPr id="61" name="ZoneTexte 60"/>
          <p:cNvSpPr txBox="1"/>
          <p:nvPr/>
        </p:nvSpPr>
        <p:spPr>
          <a:xfrm>
            <a:off x="10757129" y="5030320"/>
            <a:ext cx="453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800" dirty="0" smtClean="0">
                <a:sym typeface="Wingdings" panose="05000000000000000000" pitchFamily="2" charset="2"/>
              </a:rPr>
              <a:t>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20316523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76588" y="196179"/>
            <a:ext cx="5860499" cy="379192"/>
          </a:xfrm>
        </p:spPr>
        <p:txBody>
          <a:bodyPr/>
          <a:lstStyle/>
          <a:p>
            <a:r>
              <a:rPr lang="fr-FR" dirty="0" smtClean="0"/>
              <a:t>Essais 2021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8238" y="1938193"/>
            <a:ext cx="4795082" cy="1975631"/>
          </a:xfrm>
        </p:spPr>
        <p:txBody>
          <a:bodyPr/>
          <a:lstStyle/>
          <a:p>
            <a:r>
              <a:rPr lang="fr-FR" u="sng" dirty="0"/>
              <a:t>Contexte de l’essai :</a:t>
            </a:r>
          </a:p>
          <a:p>
            <a:endParaRPr lang="fr-FR" u="sng" dirty="0"/>
          </a:p>
          <a:p>
            <a:pPr lvl="1"/>
            <a:r>
              <a:rPr lang="fr-FR" dirty="0"/>
              <a:t>Etalonnage de 10 à 20 W intervalle de 1 watt</a:t>
            </a:r>
          </a:p>
          <a:p>
            <a:endParaRPr lang="fr-FR" dirty="0"/>
          </a:p>
          <a:p>
            <a:pPr lvl="1"/>
            <a:r>
              <a:rPr lang="fr-FR" dirty="0"/>
              <a:t>Echelon de chaufferette</a:t>
            </a:r>
          </a:p>
          <a:p>
            <a:endParaRPr lang="fr-FR" dirty="0"/>
          </a:p>
          <a:p>
            <a:pPr lvl="1"/>
            <a:r>
              <a:rPr lang="fr-FR" dirty="0"/>
              <a:t>Système en régulation </a:t>
            </a:r>
            <a:r>
              <a:rPr lang="fr-FR" dirty="0" err="1"/>
              <a:t>LQ+obs</a:t>
            </a:r>
            <a:endParaRPr lang="fr-FR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0698875"/>
              </p:ext>
            </p:extLst>
          </p:nvPr>
        </p:nvGraphicFramePr>
        <p:xfrm>
          <a:off x="5654273" y="5160460"/>
          <a:ext cx="5792662" cy="98345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896331">
                  <a:extLst>
                    <a:ext uri="{9D8B030D-6E8A-4147-A177-3AD203B41FA5}">
                      <a16:colId xmlns:a16="http://schemas.microsoft.com/office/drawing/2014/main" val="3945133822"/>
                    </a:ext>
                  </a:extLst>
                </a:gridCol>
                <a:gridCol w="2896331">
                  <a:extLst>
                    <a:ext uri="{9D8B030D-6E8A-4147-A177-3AD203B41FA5}">
                      <a16:colId xmlns:a16="http://schemas.microsoft.com/office/drawing/2014/main" val="2145458040"/>
                    </a:ext>
                  </a:extLst>
                </a:gridCol>
              </a:tblGrid>
              <a:tr h="327818"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Temps de réponse a 95%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0" dirty="0" smtClean="0"/>
                        <a:t>375 s </a:t>
                      </a:r>
                      <a:r>
                        <a:rPr lang="fr-FR" sz="1400" b="0" dirty="0" smtClean="0">
                          <a:sym typeface="Wingdings" panose="05000000000000000000" pitchFamily="2" charset="2"/>
                        </a:rPr>
                        <a:t> 6 min et 15 s</a:t>
                      </a:r>
                      <a:endParaRPr lang="fr-FR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4787168"/>
                  </a:ext>
                </a:extLst>
              </a:tr>
              <a:tr h="327818"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Erreur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0" dirty="0" smtClean="0"/>
                        <a:t>Dépend</a:t>
                      </a:r>
                      <a:r>
                        <a:rPr lang="fr-FR" sz="1400" b="0" baseline="0" dirty="0" smtClean="0"/>
                        <a:t> de l’échelon</a:t>
                      </a:r>
                      <a:endParaRPr lang="fr-FR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1541202"/>
                  </a:ext>
                </a:extLst>
              </a:tr>
              <a:tr h="327818"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Bruit moyen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0" dirty="0" smtClean="0"/>
                        <a:t>0,8</a:t>
                      </a:r>
                      <a:r>
                        <a:rPr lang="fr-FR" sz="1400" b="0" baseline="0" dirty="0" smtClean="0"/>
                        <a:t> W</a:t>
                      </a:r>
                      <a:endParaRPr lang="fr-FR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0404174"/>
                  </a:ext>
                </a:extLst>
              </a:tr>
            </a:tbl>
          </a:graphicData>
        </a:graphic>
      </p:graphicFrame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107" y="842068"/>
            <a:ext cx="7054730" cy="413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04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76588" y="183579"/>
            <a:ext cx="5860499" cy="404392"/>
          </a:xfrm>
        </p:spPr>
        <p:txBody>
          <a:bodyPr/>
          <a:lstStyle/>
          <a:p>
            <a:r>
              <a:rPr lang="fr-FR" sz="2400" dirty="0"/>
              <a:t>Essais 2021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3429" y="888520"/>
            <a:ext cx="6497542" cy="469898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01145" y="5549504"/>
            <a:ext cx="53598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 smtClean="0">
                <a:latin typeface="CMR9"/>
              </a:rPr>
              <a:t>Résultats estimation charge  via un observateur</a:t>
            </a:r>
            <a:endParaRPr lang="fr-FR" sz="1600" dirty="0"/>
          </a:p>
        </p:txBody>
      </p:sp>
      <p:graphicFrame>
        <p:nvGraphicFramePr>
          <p:cNvPr id="12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2838115"/>
              </p:ext>
            </p:extLst>
          </p:nvPr>
        </p:nvGraphicFramePr>
        <p:xfrm>
          <a:off x="328293" y="3382011"/>
          <a:ext cx="4439765" cy="98345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257004">
                  <a:extLst>
                    <a:ext uri="{9D8B030D-6E8A-4147-A177-3AD203B41FA5}">
                      <a16:colId xmlns:a16="http://schemas.microsoft.com/office/drawing/2014/main" val="3945133822"/>
                    </a:ext>
                  </a:extLst>
                </a:gridCol>
                <a:gridCol w="2182761">
                  <a:extLst>
                    <a:ext uri="{9D8B030D-6E8A-4147-A177-3AD203B41FA5}">
                      <a16:colId xmlns:a16="http://schemas.microsoft.com/office/drawing/2014/main" val="2145458040"/>
                    </a:ext>
                  </a:extLst>
                </a:gridCol>
              </a:tblGrid>
              <a:tr h="327818"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Temps de réponse a 95%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0" dirty="0" smtClean="0"/>
                        <a:t>10 minutes</a:t>
                      </a:r>
                      <a:endParaRPr lang="fr-FR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4787168"/>
                  </a:ext>
                </a:extLst>
              </a:tr>
              <a:tr h="327818"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Erreur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0" dirty="0" smtClean="0"/>
                        <a:t>Dépend</a:t>
                      </a:r>
                      <a:r>
                        <a:rPr lang="fr-FR" sz="1400" b="0" baseline="0" dirty="0" smtClean="0"/>
                        <a:t> de l’échelon</a:t>
                      </a:r>
                      <a:endParaRPr lang="fr-FR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1541202"/>
                  </a:ext>
                </a:extLst>
              </a:tr>
              <a:tr h="327818"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Bruit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0" dirty="0" smtClean="0"/>
                        <a:t>Entre 0.6</a:t>
                      </a:r>
                      <a:r>
                        <a:rPr lang="fr-FR" sz="1400" b="0" baseline="0" dirty="0" smtClean="0"/>
                        <a:t> W / 1 W</a:t>
                      </a:r>
                      <a:endParaRPr lang="fr-FR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0404174"/>
                  </a:ext>
                </a:extLst>
              </a:tr>
            </a:tbl>
          </a:graphicData>
        </a:graphic>
      </p:graphicFrame>
      <p:sp>
        <p:nvSpPr>
          <p:cNvPr id="13" name="Espace réservé du contenu 2"/>
          <p:cNvSpPr txBox="1">
            <a:spLocks/>
          </p:cNvSpPr>
          <p:nvPr/>
        </p:nvSpPr>
        <p:spPr>
          <a:xfrm>
            <a:off x="328293" y="1149699"/>
            <a:ext cx="4795082" cy="1698632"/>
          </a:xfrm>
          <a:prstGeom prst="rect">
            <a:avLst/>
          </a:prstGeom>
        </p:spPr>
        <p:txBody>
          <a:bodyPr vert="horz" lIns="127723" tIns="63862" rIns="127723" bIns="63862" rtlCol="0">
            <a:spAutoFit/>
          </a:bodyPr>
          <a:lstStyle>
            <a:lvl1pPr marL="239481" indent="-239481" algn="l" defTabSz="957925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48235"/>
              </a:buClr>
              <a:buSzPct val="80000"/>
              <a:buFontTx/>
              <a:buBlip>
                <a:blip r:embed="rId3"/>
              </a:buBlip>
              <a:defRPr sz="1800" b="1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718444" indent="-239481" algn="l" defTabSz="957925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48235"/>
              </a:buClr>
              <a:buFont typeface="Calibri" panose="020F0502020204030204" pitchFamily="34" charset="0"/>
              <a:buChar char="-"/>
              <a:defRPr sz="16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197407" indent="-239481" algn="l" defTabSz="957925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48235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676370" indent="-239481" algn="l" defTabSz="957925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48235"/>
              </a:buClr>
              <a:buFont typeface="Calibri" panose="020F0502020204030204" pitchFamily="34" charset="0"/>
              <a:buChar char="-"/>
              <a:defRPr sz="12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2155332" indent="-239481" algn="l" defTabSz="957925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48235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634295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3258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92220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1183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u="sng" dirty="0" smtClean="0"/>
              <a:t>l’essai :</a:t>
            </a:r>
          </a:p>
          <a:p>
            <a:endParaRPr lang="fr-FR" u="sng" dirty="0" smtClean="0"/>
          </a:p>
          <a:p>
            <a:pPr lvl="1"/>
            <a:r>
              <a:rPr lang="fr-FR" dirty="0" smtClean="0"/>
              <a:t>Application de la charge sur la chaufferette dans le bain</a:t>
            </a:r>
          </a:p>
          <a:p>
            <a:endParaRPr lang="fr-FR" dirty="0" smtClean="0"/>
          </a:p>
          <a:p>
            <a:pPr lvl="1"/>
            <a:r>
              <a:rPr lang="fr-FR" dirty="0" smtClean="0"/>
              <a:t>Système en régulation </a:t>
            </a:r>
            <a:r>
              <a:rPr lang="fr-FR" dirty="0" err="1" smtClean="0"/>
              <a:t>LQ+obs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9081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76588" y="183579"/>
            <a:ext cx="5860499" cy="404392"/>
          </a:xfrm>
        </p:spPr>
        <p:txBody>
          <a:bodyPr/>
          <a:lstStyle/>
          <a:p>
            <a:r>
              <a:rPr lang="fr-FR" sz="2400" dirty="0" smtClean="0"/>
              <a:t>Problèmes rencontrés / Nouvelles solutions</a:t>
            </a:r>
            <a:endParaRPr lang="fr-FR" sz="240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866585" y="1165955"/>
            <a:ext cx="10515600" cy="867635"/>
          </a:xfrm>
        </p:spPr>
        <p:txBody>
          <a:bodyPr/>
          <a:lstStyle/>
          <a:p>
            <a:r>
              <a:rPr lang="fr-FR" sz="2400" dirty="0" smtClean="0"/>
              <a:t>incertitude sur les débits  même après </a:t>
            </a:r>
            <a:r>
              <a:rPr lang="fr-FR" sz="2400" dirty="0" smtClean="0">
                <a:sym typeface="Wingdings" panose="05000000000000000000" pitchFamily="2" charset="2"/>
              </a:rPr>
              <a:t>calibration des débits</a:t>
            </a:r>
            <a:endParaRPr lang="fr-FR" sz="2400" dirty="0" smtClean="0"/>
          </a:p>
          <a:p>
            <a:r>
              <a:rPr lang="fr-FR" sz="2400" dirty="0" smtClean="0"/>
              <a:t>Bruit importants sur les mesures </a:t>
            </a:r>
            <a:endParaRPr lang="fr-FR" sz="2400" dirty="0"/>
          </a:p>
        </p:txBody>
      </p:sp>
      <p:sp>
        <p:nvSpPr>
          <p:cNvPr id="5" name="ZoneTexte 4"/>
          <p:cNvSpPr txBox="1"/>
          <p:nvPr/>
        </p:nvSpPr>
        <p:spPr>
          <a:xfrm>
            <a:off x="425202" y="3020158"/>
            <a:ext cx="109074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2400" b="1" dirty="0" smtClean="0">
                <a:solidFill>
                  <a:srgbClr val="B5131B"/>
                </a:solidFill>
              </a:rPr>
              <a:t>Trouver un observateur  ou autre dispositif moins sensible au défaut de débit / bruit</a:t>
            </a:r>
            <a:endParaRPr lang="fr-FR" sz="2400" b="1" dirty="0">
              <a:solidFill>
                <a:srgbClr val="B5131B"/>
              </a:solidFill>
            </a:endParaRPr>
          </a:p>
        </p:txBody>
      </p:sp>
      <p:sp>
        <p:nvSpPr>
          <p:cNvPr id="7" name="Flèche vers le bas 6"/>
          <p:cNvSpPr/>
          <p:nvPr/>
        </p:nvSpPr>
        <p:spPr>
          <a:xfrm>
            <a:off x="4967522" y="3506987"/>
            <a:ext cx="812800" cy="8573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4548248" y="4423204"/>
            <a:ext cx="17139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2400" b="1" dirty="0" smtClean="0">
                <a:solidFill>
                  <a:srgbClr val="B5131B"/>
                </a:solidFill>
              </a:rPr>
              <a:t>Stage 2022  </a:t>
            </a:r>
            <a:endParaRPr lang="fr-FR" sz="2400" b="1" dirty="0">
              <a:solidFill>
                <a:srgbClr val="B5131B"/>
              </a:solidFill>
            </a:endParaRPr>
          </a:p>
        </p:txBody>
      </p:sp>
      <p:sp>
        <p:nvSpPr>
          <p:cNvPr id="14" name="Flèche vers le bas 13"/>
          <p:cNvSpPr/>
          <p:nvPr/>
        </p:nvSpPr>
        <p:spPr>
          <a:xfrm>
            <a:off x="4967522" y="2071856"/>
            <a:ext cx="812800" cy="8573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space réservé du contenu 2"/>
          <p:cNvSpPr txBox="1">
            <a:spLocks/>
          </p:cNvSpPr>
          <p:nvPr/>
        </p:nvSpPr>
        <p:spPr>
          <a:xfrm>
            <a:off x="866585" y="4884869"/>
            <a:ext cx="10515600" cy="867635"/>
          </a:xfrm>
          <a:prstGeom prst="rect">
            <a:avLst/>
          </a:prstGeom>
        </p:spPr>
        <p:txBody>
          <a:bodyPr vert="horz" lIns="127723" tIns="63862" rIns="127723" bIns="63862" rtlCol="0">
            <a:spAutoFit/>
          </a:bodyPr>
          <a:lstStyle>
            <a:lvl1pPr marL="239481" indent="-239481" algn="l" defTabSz="957925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48235"/>
              </a:buClr>
              <a:buSzPct val="80000"/>
              <a:buFontTx/>
              <a:buBlip>
                <a:blip r:embed="rId2"/>
              </a:buBlip>
              <a:defRPr sz="1800" b="1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718444" indent="-239481" algn="l" defTabSz="957925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48235"/>
              </a:buClr>
              <a:buFont typeface="Calibri" panose="020F0502020204030204" pitchFamily="34" charset="0"/>
              <a:buChar char="-"/>
              <a:defRPr sz="16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197407" indent="-239481" algn="l" defTabSz="957925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48235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676370" indent="-239481" algn="l" defTabSz="957925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48235"/>
              </a:buClr>
              <a:buFont typeface="Calibri" panose="020F0502020204030204" pitchFamily="34" charset="0"/>
              <a:buChar char="-"/>
              <a:defRPr sz="12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2155332" indent="-239481" algn="l" defTabSz="957925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48235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634295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3258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92220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1183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 smtClean="0"/>
              <a:t>Observateur à entrées inconnues</a:t>
            </a:r>
          </a:p>
          <a:p>
            <a:r>
              <a:rPr lang="fr-FR" sz="2400" dirty="0" smtClean="0"/>
              <a:t>Voir si le système de diagnostic de défauts peut nous aider  : Auto redondance </a:t>
            </a:r>
            <a:endParaRPr lang="fr-FR" sz="2400" dirty="0"/>
          </a:p>
        </p:txBody>
      </p:sp>
      <p:sp>
        <p:nvSpPr>
          <p:cNvPr id="8" name="Rectangle 7"/>
          <p:cNvSpPr/>
          <p:nvPr/>
        </p:nvSpPr>
        <p:spPr>
          <a:xfrm>
            <a:off x="-5791200" y="191741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800" dirty="0"/>
              <a:t>débits  même après </a:t>
            </a:r>
            <a:r>
              <a:rPr lang="fr-FR" sz="2800" dirty="0">
                <a:sym typeface="Wingdings" panose="05000000000000000000" pitchFamily="2" charset="2"/>
              </a:rPr>
              <a:t>calibration des débits</a:t>
            </a:r>
            <a:endParaRPr lang="fr-FR" sz="2800" dirty="0"/>
          </a:p>
          <a:p>
            <a:r>
              <a:rPr lang="fr-FR" sz="2800" dirty="0"/>
              <a:t>Bruit importants sur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4882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Observateur à entrées inconnues</a:t>
            </a:r>
            <a:endParaRPr lang="fr-F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692413" y="817611"/>
                <a:ext cx="10515600" cy="5540324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fr-FR" b="1" dirty="0" smtClean="0">
                  <a:solidFill>
                    <a:schemeClr val="tx1">
                      <a:lumMod val="60000"/>
                      <a:lumOff val="40000"/>
                    </a:schemeClr>
                  </a:solidFill>
                  <a:latin typeface="+mj-lt"/>
                </a:endParaRPr>
              </a:p>
              <a:p>
                <a:r>
                  <a:rPr lang="fr-FR" dirty="0" smtClean="0">
                    <a:solidFill>
                      <a:schemeClr val="tx1">
                        <a:lumMod val="60000"/>
                        <a:lumOff val="40000"/>
                      </a:schemeClr>
                    </a:solidFill>
                    <a:latin typeface="+mj-lt"/>
                    <a:sym typeface="Wingdings" panose="05000000000000000000" pitchFamily="2" charset="2"/>
                  </a:rPr>
                  <a:t>utilisation d’un </a:t>
                </a:r>
                <a:r>
                  <a:rPr lang="fr-FR" dirty="0" smtClean="0">
                    <a:solidFill>
                      <a:schemeClr val="tx1">
                        <a:lumMod val="60000"/>
                        <a:lumOff val="40000"/>
                      </a:schemeClr>
                    </a:solidFill>
                    <a:latin typeface="+mj-lt"/>
                  </a:rPr>
                  <a:t> l’observateur à entrées inconnues en considérant la charge / les débits comme des entrées inconnues. </a:t>
                </a:r>
              </a:p>
              <a:p>
                <a:r>
                  <a:rPr lang="fr-FR" dirty="0" smtClean="0">
                    <a:solidFill>
                      <a:schemeClr val="tx1">
                        <a:lumMod val="60000"/>
                        <a:lumOff val="40000"/>
                      </a:schemeClr>
                    </a:solidFill>
                    <a:latin typeface="+mj-lt"/>
                  </a:rPr>
                  <a:t>On a:</a:t>
                </a:r>
              </a:p>
              <a:p>
                <a:pPr lvl="1"/>
                <a:r>
                  <a:rPr lang="fr-FR" b="1" dirty="0" smtClean="0">
                    <a:solidFill>
                      <a:schemeClr val="tx1">
                        <a:lumMod val="60000"/>
                        <a:lumOff val="40000"/>
                      </a:schemeClr>
                    </a:solidFill>
                    <a:latin typeface="+mj-lt"/>
                  </a:rPr>
                  <a:t>Le système linéaire donné par 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fr-FR" b="1" i="1">
                            <a:solidFill>
                              <a:schemeClr val="tx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b="1" i="1">
                            <a:solidFill>
                              <a:schemeClr val="tx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  <m:r>
                      <a:rPr lang="fr-FR" b="1" i="1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b="1" i="1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𝑨𝒙</m:t>
                    </m:r>
                    <m:r>
                      <a:rPr lang="fr-FR" b="1" i="1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b="1" i="1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fr-FR" b="1" i="1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fr-FR" b="1" i="1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b="1" i="1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𝑭𝒅</m:t>
                    </m:r>
                    <m:r>
                      <a:rPr lang="fr-FR" b="1" i="1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b="1" dirty="0" smtClean="0">
                    <a:solidFill>
                      <a:schemeClr val="tx1">
                        <a:lumMod val="60000"/>
                        <a:lumOff val="40000"/>
                      </a:schemeClr>
                    </a:solidFill>
                    <a:latin typeface="+mj-lt"/>
                  </a:rPr>
                  <a:t>   </a:t>
                </a:r>
                <a14:m>
                  <m:oMath xmlns:m="http://schemas.openxmlformats.org/officeDocument/2006/math">
                    <m:r>
                      <a:rPr lang="fr-FR" b="1" i="0" smtClean="0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𝐲</m:t>
                    </m:r>
                    <m:r>
                      <a:rPr lang="fr-FR" b="1" i="1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b="1" i="1" smtClean="0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𝑪</m:t>
                    </m:r>
                    <m:r>
                      <a:rPr lang="fr-FR" b="1" i="1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fr-FR" b="1" dirty="0" smtClean="0">
                    <a:solidFill>
                      <a:schemeClr val="tx1">
                        <a:lumMod val="60000"/>
                        <a:lumOff val="40000"/>
                      </a:schemeClr>
                    </a:solidFill>
                    <a:latin typeface="+mj-lt"/>
                  </a:rPr>
                  <a:t> avec u [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fr-FR" b="1" i="1" smtClean="0">
                            <a:solidFill>
                              <a:schemeClr val="tx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fr-FR" b="1" i="1">
                                <a:solidFill>
                                  <a:schemeClr val="tx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1" i="1">
                                <a:solidFill>
                                  <a:schemeClr val="tx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fr-FR" b="1" i="1" smtClean="0">
                                <a:solidFill>
                                  <a:schemeClr val="tx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𝒐𝒖𝒕</m:t>
                            </m:r>
                            <m:r>
                              <a:rPr lang="fr-FR" b="1" i="1" smtClean="0">
                                <a:solidFill>
                                  <a:schemeClr val="tx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</m:sub>
                        </m:sSub>
                      </m:e>
                    </m:acc>
                    <m:acc>
                      <m:accPr>
                        <m:chr m:val="̇"/>
                        <m:ctrlPr>
                          <a:rPr lang="fr-FR" b="1" i="1">
                            <a:solidFill>
                              <a:schemeClr val="tx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fr-FR" b="1" i="1">
                                <a:solidFill>
                                  <a:schemeClr val="tx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1" i="1">
                                <a:solidFill>
                                  <a:schemeClr val="tx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fr-FR" b="1" i="1" smtClean="0">
                                <a:solidFill>
                                  <a:schemeClr val="tx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𝒊𝒏</m:t>
                            </m:r>
                          </m:sub>
                        </m:sSub>
                      </m:e>
                    </m:acc>
                  </m:oMath>
                </a14:m>
                <a:r>
                  <a:rPr lang="fr-FR" b="1" dirty="0" smtClean="0">
                    <a:solidFill>
                      <a:schemeClr val="tx1">
                        <a:lumMod val="60000"/>
                        <a:lumOff val="40000"/>
                      </a:schemeClr>
                    </a:solidFill>
                    <a:latin typeface="+mj-lt"/>
                  </a:rPr>
                  <a:t>]et d [ </a:t>
                </a:r>
                <a:r>
                  <a:rPr lang="el-GR" b="1" dirty="0" smtClean="0">
                    <a:solidFill>
                      <a:schemeClr val="tx1">
                        <a:lumMod val="60000"/>
                        <a:lumOff val="40000"/>
                      </a:schemeClr>
                    </a:solidFill>
                    <a:latin typeface="+mj-lt"/>
                  </a:rPr>
                  <a:t>Δ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fr-FR" b="1" i="1">
                            <a:solidFill>
                              <a:schemeClr val="tx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fr-FR" b="1" i="1">
                                <a:solidFill>
                                  <a:schemeClr val="tx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1" i="1">
                                <a:solidFill>
                                  <a:schemeClr val="tx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fr-FR" b="1" i="1" smtClean="0">
                                <a:solidFill>
                                  <a:schemeClr val="tx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𝒊𝒏</m:t>
                            </m:r>
                            <m:r>
                              <a:rPr lang="fr-FR" b="1" i="1">
                                <a:solidFill>
                                  <a:schemeClr val="tx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</m:sub>
                        </m:sSub>
                      </m:e>
                    </m:acc>
                  </m:oMath>
                </a14:m>
                <a:r>
                  <a:rPr lang="fr-FR" b="1" dirty="0" smtClean="0">
                    <a:solidFill>
                      <a:schemeClr val="tx1">
                        <a:lumMod val="60000"/>
                        <a:lumOff val="40000"/>
                      </a:schemeClr>
                    </a:solidFill>
                    <a:latin typeface="+mj-lt"/>
                  </a:rPr>
                  <a:t> ou</a:t>
                </a:r>
                <a:r>
                  <a:rPr lang="fr-FR" b="1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rPr>
                  <a:t> </a:t>
                </a:r>
                <a:r>
                  <a:rPr lang="el-GR" sz="1400" b="1" dirty="0" smtClean="0">
                    <a:solidFill>
                      <a:schemeClr val="tx1">
                        <a:lumMod val="60000"/>
                        <a:lumOff val="40000"/>
                      </a:schemeClr>
                    </a:solidFill>
                  </a:rPr>
                  <a:t>Δ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fr-FR" sz="1400" b="1" i="1">
                            <a:solidFill>
                              <a:schemeClr val="tx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fr-FR" sz="1400" b="1" i="1">
                                <a:solidFill>
                                  <a:schemeClr val="tx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400" b="1" i="1">
                                <a:solidFill>
                                  <a:schemeClr val="tx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fr-FR" sz="1400" b="1" i="1">
                                <a:solidFill>
                                  <a:schemeClr val="tx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𝒐𝒖𝒕</m:t>
                            </m:r>
                            <m:r>
                              <a:rPr lang="fr-FR" sz="1400" b="1" i="1">
                                <a:solidFill>
                                  <a:schemeClr val="tx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</m:sub>
                        </m:sSub>
                      </m:e>
                    </m:acc>
                  </m:oMath>
                </a14:m>
                <a:r>
                  <a:rPr lang="fr-FR" sz="1400" b="1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rPr>
                  <a:t> </a:t>
                </a:r>
                <a:r>
                  <a:rPr lang="fr-FR" sz="1400" b="1" dirty="0" smtClean="0">
                    <a:solidFill>
                      <a:schemeClr val="tx1">
                        <a:lumMod val="60000"/>
                        <a:lumOff val="40000"/>
                      </a:schemeClr>
                    </a:solidFill>
                  </a:rPr>
                  <a:t>, Q]</a:t>
                </a:r>
              </a:p>
              <a:p>
                <a:pPr lvl="1"/>
                <a:r>
                  <a:rPr lang="fr-FR" b="1" dirty="0" smtClean="0">
                    <a:solidFill>
                      <a:schemeClr val="tx1">
                        <a:lumMod val="60000"/>
                        <a:lumOff val="40000"/>
                      </a:schemeClr>
                    </a:solidFill>
                    <a:latin typeface="+mj-lt"/>
                  </a:rPr>
                  <a:t>l’observateur sous la forme</a:t>
                </a:r>
                <a:endParaRPr lang="fr-FR" b="1" dirty="0">
                  <a:solidFill>
                    <a:schemeClr val="tx1">
                      <a:lumMod val="60000"/>
                      <a:lumOff val="40000"/>
                    </a:schemeClr>
                  </a:solidFill>
                  <a:latin typeface="+mj-lt"/>
                </a:endParaRPr>
              </a:p>
              <a:p>
                <a:pPr marL="478963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fr-FR" b="1" i="1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+mj-lt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fr-FR" b="1" i="1">
                                  <a:solidFill>
                                    <a:schemeClr val="tx1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+mj-lt"/>
                                </a:rPr>
                              </m:ctrlPr>
                            </m:eqArrPr>
                            <m:e>
                              <m:acc>
                                <m:accPr>
                                  <m:chr m:val="̇"/>
                                  <m:ctrlPr>
                                    <a:rPr lang="fr-FR" b="1" i="1">
                                      <a:solidFill>
                                        <a:schemeClr val="tx1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+mj-lt"/>
                                    </a:rPr>
                                  </m:ctrlPr>
                                </m:accPr>
                                <m:e>
                                  <m:r>
                                    <a:rPr lang="fr-FR" b="1" i="1">
                                      <a:solidFill>
                                        <a:schemeClr val="tx1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+mj-lt"/>
                                    </a:rPr>
                                    <m:t>𝒛</m:t>
                                  </m:r>
                                </m:e>
                              </m:acc>
                              <m:r>
                                <a:rPr lang="fr-FR" b="1" i="1">
                                  <a:solidFill>
                                    <a:schemeClr val="tx1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+mj-lt"/>
                                </a:rPr>
                                <m:t>=</m:t>
                              </m:r>
                              <m:r>
                                <a:rPr lang="fr-FR" b="1" i="1">
                                  <a:solidFill>
                                    <a:schemeClr val="tx1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+mj-lt"/>
                                </a:rPr>
                                <m:t>𝑵𝒛</m:t>
                              </m:r>
                              <m:r>
                                <a:rPr lang="fr-FR" b="1" i="1">
                                  <a:solidFill>
                                    <a:schemeClr val="tx1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+mj-lt"/>
                                </a:rPr>
                                <m:t>+</m:t>
                              </m:r>
                              <m:r>
                                <a:rPr lang="fr-FR" b="1" i="1">
                                  <a:solidFill>
                                    <a:schemeClr val="tx1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+mj-lt"/>
                                </a:rPr>
                                <m:t>𝑮𝒖</m:t>
                              </m:r>
                              <m:r>
                                <a:rPr lang="fr-FR" b="1" i="1">
                                  <a:solidFill>
                                    <a:schemeClr val="tx1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+mj-lt"/>
                                </a:rPr>
                                <m:t>+</m:t>
                              </m:r>
                              <m:r>
                                <a:rPr lang="fr-FR" b="1" i="1">
                                  <a:solidFill>
                                    <a:schemeClr val="tx1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+mj-lt"/>
                                </a:rPr>
                                <m:t>𝑳𝒚</m:t>
                              </m:r>
                            </m:e>
                            <m:e>
                              <m:acc>
                                <m:accPr>
                                  <m:chr m:val="̂"/>
                                  <m:ctrlPr>
                                    <a:rPr lang="fr-FR" b="1" i="1">
                                      <a:solidFill>
                                        <a:schemeClr val="tx1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+mj-lt"/>
                                    </a:rPr>
                                  </m:ctrlPr>
                                </m:accPr>
                                <m:e>
                                  <m:r>
                                    <a:rPr lang="fr-FR" b="1" i="1">
                                      <a:solidFill>
                                        <a:schemeClr val="tx1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+mj-lt"/>
                                    </a:rPr>
                                    <m:t>𝒙</m:t>
                                  </m:r>
                                </m:e>
                              </m:acc>
                              <m:r>
                                <a:rPr lang="fr-FR" b="1" i="1">
                                  <a:solidFill>
                                    <a:schemeClr val="tx1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+mj-lt"/>
                                </a:rPr>
                                <m:t>=</m:t>
                              </m:r>
                              <m:r>
                                <a:rPr lang="fr-FR" b="1" i="1">
                                  <a:solidFill>
                                    <a:schemeClr val="tx1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+mj-lt"/>
                                </a:rPr>
                                <m:t>𝒛</m:t>
                              </m:r>
                              <m:r>
                                <a:rPr lang="fr-FR" b="1" i="1">
                                  <a:solidFill>
                                    <a:schemeClr val="tx1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+mj-lt"/>
                                </a:rPr>
                                <m:t>−</m:t>
                              </m:r>
                              <m:r>
                                <a:rPr lang="fr-FR" b="1" i="1">
                                  <a:solidFill>
                                    <a:schemeClr val="tx1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+mj-lt"/>
                                </a:rPr>
                                <m:t>𝑬𝒚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fr-FR" dirty="0">
                  <a:solidFill>
                    <a:schemeClr val="tx1">
                      <a:lumMod val="60000"/>
                      <a:lumOff val="40000"/>
                    </a:schemeClr>
                  </a:solidFill>
                  <a:latin typeface="+mj-lt"/>
                </a:endParaRPr>
              </a:p>
              <a:p>
                <a:pPr algn="just"/>
                <a:r>
                  <a:rPr lang="fr-FR" dirty="0">
                    <a:solidFill>
                      <a:schemeClr val="tx1">
                        <a:lumMod val="60000"/>
                        <a:lumOff val="40000"/>
                      </a:schemeClr>
                    </a:solidFill>
                    <a:latin typeface="+mj-lt"/>
                  </a:rPr>
                  <a:t>La reconstruction de la dynamique de l’erreur d’estimation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fr-FR" i="1">
                            <a:solidFill>
                              <a:schemeClr val="tx1">
                                <a:lumMod val="60000"/>
                                <a:lumOff val="40000"/>
                              </a:schemeClr>
                            </a:solidFill>
                            <a:latin typeface="+mj-lt"/>
                          </a:rPr>
                        </m:ctrlPr>
                      </m:accPr>
                      <m:e>
                        <m:r>
                          <a:rPr lang="fr-FR" b="1" i="1">
                            <a:solidFill>
                              <a:schemeClr val="tx1">
                                <a:lumMod val="60000"/>
                                <a:lumOff val="40000"/>
                              </a:schemeClr>
                            </a:solidFill>
                            <a:latin typeface="+mj-lt"/>
                          </a:rPr>
                          <m:t>𝒙</m:t>
                        </m:r>
                      </m:e>
                    </m:acc>
                    <m:r>
                      <a:rPr lang="fr-FR" b="1" i="1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=</m:t>
                    </m:r>
                    <m:acc>
                      <m:accPr>
                        <m:chr m:val="̇"/>
                        <m:ctrlPr>
                          <a:rPr lang="fr-FR" i="1">
                            <a:solidFill>
                              <a:schemeClr val="tx1">
                                <a:lumMod val="60000"/>
                                <a:lumOff val="40000"/>
                              </a:schemeClr>
                            </a:solidFill>
                            <a:latin typeface="+mj-lt"/>
                          </a:rPr>
                        </m:ctrlPr>
                      </m:accPr>
                      <m:e>
                        <m:r>
                          <a:rPr lang="fr-FR" b="1" i="1">
                            <a:solidFill>
                              <a:schemeClr val="tx1">
                                <a:lumMod val="60000"/>
                                <a:lumOff val="40000"/>
                              </a:schemeClr>
                            </a:solidFill>
                            <a:latin typeface="+mj-lt"/>
                          </a:rPr>
                          <m:t>𝒙</m:t>
                        </m:r>
                      </m:e>
                    </m:acc>
                    <m:r>
                      <a:rPr lang="fr-FR" b="1" i="1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−</m:t>
                    </m:r>
                    <m:acc>
                      <m:accPr>
                        <m:chr m:val="̂"/>
                        <m:ctrlPr>
                          <a:rPr lang="fr-FR" i="1">
                            <a:solidFill>
                              <a:schemeClr val="tx1">
                                <a:lumMod val="60000"/>
                                <a:lumOff val="40000"/>
                              </a:schemeClr>
                            </a:solidFill>
                            <a:latin typeface="+mj-lt"/>
                          </a:rPr>
                        </m:ctrlPr>
                      </m:accPr>
                      <m:e>
                        <m:r>
                          <a:rPr lang="fr-FR" b="1" i="1">
                            <a:solidFill>
                              <a:schemeClr val="tx1">
                                <a:lumMod val="60000"/>
                                <a:lumOff val="40000"/>
                              </a:schemeClr>
                            </a:solidFill>
                            <a:latin typeface="+mj-lt"/>
                          </a:rPr>
                          <m:t>𝒙</m:t>
                        </m:r>
                      </m:e>
                    </m:acc>
                  </m:oMath>
                </a14:m>
                <a:r>
                  <a:rPr lang="fr-FR" dirty="0">
                    <a:solidFill>
                      <a:schemeClr val="tx1">
                        <a:lumMod val="60000"/>
                        <a:lumOff val="40000"/>
                      </a:schemeClr>
                    </a:solidFill>
                    <a:latin typeface="+mj-lt"/>
                  </a:rPr>
                  <a:t> est donnée par : </a:t>
                </a:r>
              </a:p>
              <a:p>
                <a:pPr lvl="1" algn="just"/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fr-FR" b="1" i="1">
                            <a:solidFill>
                              <a:schemeClr val="tx1">
                                <a:lumMod val="60000"/>
                                <a:lumOff val="40000"/>
                              </a:schemeClr>
                            </a:solidFill>
                            <a:latin typeface="+mj-lt"/>
                          </a:rPr>
                        </m:ctrlPr>
                      </m:accPr>
                      <m:e>
                        <m:acc>
                          <m:accPr>
                            <m:chr m:val="̃"/>
                            <m:ctrlPr>
                              <a:rPr lang="fr-FR" b="1" i="1">
                                <a:solidFill>
                                  <a:schemeClr val="tx1">
                                    <a:lumMod val="60000"/>
                                    <a:lumOff val="40000"/>
                                  </a:schemeClr>
                                </a:solidFill>
                                <a:latin typeface="+mj-lt"/>
                              </a:rPr>
                            </m:ctrlPr>
                          </m:accPr>
                          <m:e>
                            <m:r>
                              <a:rPr lang="fr-FR" b="1" i="1">
                                <a:solidFill>
                                  <a:schemeClr val="tx1">
                                    <a:lumMod val="60000"/>
                                    <a:lumOff val="40000"/>
                                  </a:schemeClr>
                                </a:solidFill>
                                <a:latin typeface="+mj-lt"/>
                              </a:rPr>
                              <m:t>𝒙</m:t>
                            </m:r>
                          </m:e>
                        </m:acc>
                      </m:e>
                    </m:acc>
                    <m:r>
                      <a:rPr lang="fr-FR" b="1" i="1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=</m:t>
                    </m:r>
                    <m:acc>
                      <m:accPr>
                        <m:chr m:val="̇"/>
                        <m:ctrlPr>
                          <a:rPr lang="fr-FR" b="1" i="1">
                            <a:solidFill>
                              <a:schemeClr val="tx1">
                                <a:lumMod val="60000"/>
                                <a:lumOff val="40000"/>
                              </a:schemeClr>
                            </a:solidFill>
                            <a:latin typeface="+mj-lt"/>
                          </a:rPr>
                        </m:ctrlPr>
                      </m:accPr>
                      <m:e>
                        <m:r>
                          <a:rPr lang="fr-FR" b="1" i="1">
                            <a:solidFill>
                              <a:schemeClr val="tx1">
                                <a:lumMod val="60000"/>
                                <a:lumOff val="40000"/>
                              </a:schemeClr>
                            </a:solidFill>
                            <a:latin typeface="+mj-lt"/>
                          </a:rPr>
                          <m:t>𝒙</m:t>
                        </m:r>
                      </m:e>
                    </m:acc>
                    <m:r>
                      <a:rPr lang="fr-FR" b="1" i="1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−</m:t>
                    </m:r>
                    <m:acc>
                      <m:accPr>
                        <m:chr m:val="̇"/>
                        <m:ctrlPr>
                          <a:rPr lang="fr-FR" b="1" i="1">
                            <a:solidFill>
                              <a:schemeClr val="tx1">
                                <a:lumMod val="60000"/>
                                <a:lumOff val="40000"/>
                              </a:schemeClr>
                            </a:solidFill>
                            <a:latin typeface="+mj-lt"/>
                          </a:rPr>
                        </m:ctrlPr>
                      </m:accPr>
                      <m:e>
                        <m:acc>
                          <m:accPr>
                            <m:chr m:val="̂"/>
                            <m:ctrlPr>
                              <a:rPr lang="fr-FR" b="1" i="1">
                                <a:solidFill>
                                  <a:schemeClr val="tx1">
                                    <a:lumMod val="60000"/>
                                    <a:lumOff val="40000"/>
                                  </a:schemeClr>
                                </a:solidFill>
                                <a:latin typeface="+mj-lt"/>
                              </a:rPr>
                            </m:ctrlPr>
                          </m:accPr>
                          <m:e>
                            <m:r>
                              <a:rPr lang="fr-FR" b="1" i="1">
                                <a:solidFill>
                                  <a:schemeClr val="tx1">
                                    <a:lumMod val="60000"/>
                                    <a:lumOff val="40000"/>
                                  </a:schemeClr>
                                </a:solidFill>
                                <a:latin typeface="+mj-lt"/>
                              </a:rPr>
                              <m:t>𝒙</m:t>
                            </m:r>
                          </m:e>
                        </m:acc>
                      </m:e>
                    </m:acc>
                    <m:r>
                      <a:rPr lang="fr-FR" b="1" i="1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=</m:t>
                    </m:r>
                    <m:r>
                      <a:rPr lang="fr-FR" b="1" i="1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𝑵</m:t>
                    </m:r>
                    <m:acc>
                      <m:accPr>
                        <m:chr m:val="̃"/>
                        <m:ctrlPr>
                          <a:rPr lang="fr-FR" b="1" i="1">
                            <a:solidFill>
                              <a:schemeClr val="tx1">
                                <a:lumMod val="60000"/>
                                <a:lumOff val="40000"/>
                              </a:schemeClr>
                            </a:solidFill>
                            <a:latin typeface="+mj-lt"/>
                          </a:rPr>
                        </m:ctrlPr>
                      </m:accPr>
                      <m:e>
                        <m:r>
                          <a:rPr lang="fr-FR" b="1" i="1">
                            <a:solidFill>
                              <a:schemeClr val="tx1">
                                <a:lumMod val="60000"/>
                                <a:lumOff val="40000"/>
                              </a:schemeClr>
                            </a:solidFill>
                            <a:latin typeface="+mj-lt"/>
                          </a:rPr>
                          <m:t>𝒙</m:t>
                        </m:r>
                      </m:e>
                    </m:acc>
                    <m:r>
                      <a:rPr lang="fr-FR" b="1" i="1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+</m:t>
                    </m:r>
                    <m:d>
                      <m:dPr>
                        <m:ctrlPr>
                          <a:rPr lang="fr-FR" b="1" i="1">
                            <a:solidFill>
                              <a:schemeClr val="tx1">
                                <a:lumMod val="60000"/>
                                <a:lumOff val="40000"/>
                              </a:schemeClr>
                            </a:solidFill>
                            <a:latin typeface="+mj-lt"/>
                          </a:rPr>
                        </m:ctrlPr>
                      </m:dPr>
                      <m:e>
                        <m:r>
                          <a:rPr lang="fr-FR" b="1" i="1">
                            <a:solidFill>
                              <a:schemeClr val="tx1">
                                <a:lumMod val="60000"/>
                                <a:lumOff val="40000"/>
                              </a:schemeClr>
                            </a:solidFill>
                            <a:latin typeface="+mj-lt"/>
                          </a:rPr>
                          <m:t>𝑷𝑨</m:t>
                        </m:r>
                        <m:r>
                          <a:rPr lang="fr-FR" b="1" i="1">
                            <a:solidFill>
                              <a:schemeClr val="tx1">
                                <a:lumMod val="60000"/>
                                <a:lumOff val="40000"/>
                              </a:schemeClr>
                            </a:solidFill>
                            <a:latin typeface="+mj-lt"/>
                          </a:rPr>
                          <m:t>−</m:t>
                        </m:r>
                        <m:r>
                          <a:rPr lang="fr-FR" b="1" i="1">
                            <a:solidFill>
                              <a:schemeClr val="tx1">
                                <a:lumMod val="60000"/>
                                <a:lumOff val="40000"/>
                              </a:schemeClr>
                            </a:solidFill>
                            <a:latin typeface="+mj-lt"/>
                          </a:rPr>
                          <m:t>𝑵𝑷</m:t>
                        </m:r>
                        <m:r>
                          <a:rPr lang="fr-FR" b="1" i="1">
                            <a:solidFill>
                              <a:schemeClr val="tx1">
                                <a:lumMod val="60000"/>
                                <a:lumOff val="40000"/>
                              </a:schemeClr>
                            </a:solidFill>
                            <a:latin typeface="+mj-lt"/>
                          </a:rPr>
                          <m:t>−</m:t>
                        </m:r>
                        <m:r>
                          <a:rPr lang="fr-FR" b="1" i="1">
                            <a:solidFill>
                              <a:schemeClr val="tx1">
                                <a:lumMod val="60000"/>
                                <a:lumOff val="40000"/>
                              </a:schemeClr>
                            </a:solidFill>
                            <a:latin typeface="+mj-lt"/>
                          </a:rPr>
                          <m:t>𝑳𝑪</m:t>
                        </m:r>
                      </m:e>
                    </m:d>
                    <m:r>
                      <a:rPr lang="fr-FR" b="1" i="1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𝒙</m:t>
                    </m:r>
                    <m:r>
                      <a:rPr lang="fr-FR" b="1" i="1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+</m:t>
                    </m:r>
                    <m:d>
                      <m:dPr>
                        <m:ctrlPr>
                          <a:rPr lang="fr-FR" b="1" i="1">
                            <a:solidFill>
                              <a:schemeClr val="tx1">
                                <a:lumMod val="60000"/>
                                <a:lumOff val="40000"/>
                              </a:schemeClr>
                            </a:solidFill>
                            <a:latin typeface="+mj-lt"/>
                          </a:rPr>
                        </m:ctrlPr>
                      </m:dPr>
                      <m:e>
                        <m:r>
                          <a:rPr lang="fr-FR" b="1" i="1">
                            <a:solidFill>
                              <a:schemeClr val="tx1">
                                <a:lumMod val="60000"/>
                                <a:lumOff val="40000"/>
                              </a:schemeClr>
                            </a:solidFill>
                            <a:latin typeface="+mj-lt"/>
                          </a:rPr>
                          <m:t>𝑷𝑩</m:t>
                        </m:r>
                        <m:r>
                          <a:rPr lang="fr-FR" b="1" i="1">
                            <a:solidFill>
                              <a:schemeClr val="tx1">
                                <a:lumMod val="60000"/>
                                <a:lumOff val="40000"/>
                              </a:schemeClr>
                            </a:solidFill>
                            <a:latin typeface="+mj-lt"/>
                          </a:rPr>
                          <m:t>−</m:t>
                        </m:r>
                        <m:r>
                          <a:rPr lang="fr-FR" b="1" i="1">
                            <a:solidFill>
                              <a:schemeClr val="tx1">
                                <a:lumMod val="60000"/>
                                <a:lumOff val="40000"/>
                              </a:schemeClr>
                            </a:solidFill>
                            <a:latin typeface="+mj-lt"/>
                          </a:rPr>
                          <m:t>𝑮</m:t>
                        </m:r>
                      </m:e>
                    </m:d>
                    <m:r>
                      <a:rPr lang="fr-FR" b="1" i="1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𝒖</m:t>
                    </m:r>
                    <m:r>
                      <a:rPr lang="fr-FR" b="1" i="1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+</m:t>
                    </m:r>
                    <m:r>
                      <a:rPr lang="fr-FR" b="1" i="1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𝑷𝑭𝒅</m:t>
                    </m:r>
                  </m:oMath>
                </a14:m>
                <a:endParaRPr lang="fr-FR" b="1" dirty="0">
                  <a:solidFill>
                    <a:schemeClr val="tx1">
                      <a:lumMod val="60000"/>
                      <a:lumOff val="40000"/>
                    </a:schemeClr>
                  </a:solidFill>
                  <a:latin typeface="+mj-lt"/>
                </a:endParaRPr>
              </a:p>
              <a:p>
                <a:pPr marL="0" indent="0" algn="ctr">
                  <a:buNone/>
                </a:pPr>
                <a:r>
                  <a:rPr lang="fr-FR" dirty="0">
                    <a:solidFill>
                      <a:schemeClr val="tx1">
                        <a:lumMod val="60000"/>
                        <a:lumOff val="40000"/>
                      </a:schemeClr>
                    </a:solidFill>
                    <a:latin typeface="+mj-lt"/>
                  </a:rPr>
                  <a:t>Avec </a:t>
                </a:r>
                <a:r>
                  <a:rPr lang="fr-FR" dirty="0">
                    <a:solidFill>
                      <a:schemeClr val="tx1">
                        <a:lumMod val="60000"/>
                        <a:lumOff val="40000"/>
                      </a:schemeClr>
                    </a:solidFill>
                    <a:latin typeface="+mj-lt"/>
                  </a:rPr>
                  <a:t>P=I+EC</a:t>
                </a:r>
              </a:p>
              <a:p>
                <a:r>
                  <a:rPr lang="fr-FR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rPr>
                  <a:t>La vérification des conditions suivantes permet l’estimation (asymptotique) des états x(t): </a:t>
                </a:r>
              </a:p>
              <a:p>
                <a:pPr marL="0" indent="0">
                  <a:buNone/>
                </a:pPr>
                <a:r>
                  <a:rPr lang="fr-FR" sz="1600" dirty="0" smtClean="0">
                    <a:solidFill>
                      <a:schemeClr val="tx1">
                        <a:lumMod val="60000"/>
                        <a:lumOff val="40000"/>
                      </a:schemeClr>
                    </a:solidFill>
                  </a:rPr>
                  <a:t>			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fr-FR" sz="1600" i="1">
                            <a:solidFill>
                              <a:schemeClr val="tx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fr-FR" sz="1600" i="1">
                                <a:solidFill>
                                  <a:schemeClr val="tx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sty m:val="p"/>
                              </m:rPr>
                              <a:rPr lang="fr-FR" sz="1600">
                                <a:solidFill>
                                  <a:schemeClr val="tx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N</m:t>
                            </m:r>
                            <m:r>
                              <a:rPr lang="fr-FR" sz="1600">
                                <a:solidFill>
                                  <a:schemeClr val="tx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fr-FR" sz="1600">
                                <a:solidFill>
                                  <a:schemeClr val="tx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est</m:t>
                            </m:r>
                            <m:r>
                              <a:rPr lang="fr-FR" sz="1600">
                                <a:solidFill>
                                  <a:schemeClr val="tx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fr-FR" sz="1600">
                                <a:solidFill>
                                  <a:schemeClr val="tx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STABLE</m:t>
                            </m:r>
                            <m:r>
                              <a:rPr lang="fr-FR" sz="1600" i="1">
                                <a:solidFill>
                                  <a:schemeClr val="tx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               (</m:t>
                            </m:r>
                            <m:r>
                              <a:rPr lang="fr-FR" sz="1600" i="1">
                                <a:solidFill>
                                  <a:schemeClr val="tx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fr-FR" sz="1600" i="1">
                                <a:solidFill>
                                  <a:schemeClr val="tx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fr-FR" sz="1600">
                                <a:solidFill>
                                  <a:schemeClr val="tx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P</m:t>
                            </m:r>
                            <m:r>
                              <a:rPr lang="fr-FR" sz="1600">
                                <a:solidFill>
                                  <a:schemeClr val="tx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fr-FR" sz="1600">
                                <a:solidFill>
                                  <a:schemeClr val="tx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A</m:t>
                            </m:r>
                            <m:r>
                              <a:rPr lang="fr-FR" sz="1600">
                                <a:solidFill>
                                  <a:schemeClr val="tx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fr-FR" sz="1600" i="1">
                                <a:solidFill>
                                  <a:schemeClr val="tx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fr-FR" sz="1600">
                                <a:solidFill>
                                  <a:schemeClr val="tx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fr-FR" sz="1600">
                                <a:solidFill>
                                  <a:schemeClr val="tx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NP</m:t>
                            </m:r>
                            <m:r>
                              <a:rPr lang="fr-FR" sz="1600">
                                <a:solidFill>
                                  <a:schemeClr val="tx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fr-FR" sz="1600" i="1">
                                <a:solidFill>
                                  <a:schemeClr val="tx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fr-FR" sz="1600">
                                <a:solidFill>
                                  <a:schemeClr val="tx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fr-FR" sz="1600">
                                <a:solidFill>
                                  <a:schemeClr val="tx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LC</m:t>
                            </m:r>
                            <m:r>
                              <a:rPr lang="fr-FR" sz="1600">
                                <a:solidFill>
                                  <a:schemeClr val="tx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= 0 (</m:t>
                            </m:r>
                            <m:r>
                              <m:rPr>
                                <m:sty m:val="p"/>
                              </m:rPr>
                              <a:rPr lang="fr-FR" sz="1600">
                                <a:solidFill>
                                  <a:schemeClr val="tx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b</m:t>
                            </m:r>
                            <m:r>
                              <a:rPr lang="fr-FR" sz="1600">
                                <a:solidFill>
                                  <a:schemeClr val="tx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) 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fr-FR" sz="1600">
                                <a:solidFill>
                                  <a:schemeClr val="tx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P</m:t>
                            </m:r>
                            <m:r>
                              <a:rPr lang="fr-FR" sz="1600">
                                <a:solidFill>
                                  <a:schemeClr val="tx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fr-FR" sz="1600">
                                <a:solidFill>
                                  <a:schemeClr val="tx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F</m:t>
                            </m:r>
                            <m:r>
                              <a:rPr lang="fr-FR" sz="1600">
                                <a:solidFill>
                                  <a:schemeClr val="tx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= 0                          (</m:t>
                            </m:r>
                            <m:r>
                              <m:rPr>
                                <m:sty m:val="p"/>
                              </m:rPr>
                              <a:rPr lang="fr-FR" sz="1600">
                                <a:solidFill>
                                  <a:schemeClr val="tx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c</m:t>
                            </m:r>
                            <m:r>
                              <a:rPr lang="fr-FR" sz="1600">
                                <a:solidFill>
                                  <a:schemeClr val="tx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fr-FR" sz="1600">
                                <a:solidFill>
                                  <a:schemeClr val="tx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PB</m:t>
                            </m:r>
                            <m:r>
                              <a:rPr lang="fr-FR" sz="1600" i="1">
                                <a:solidFill>
                                  <a:schemeClr val="tx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fr-FR" sz="1600">
                                <a:solidFill>
                                  <a:schemeClr val="tx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G</m:t>
                            </m:r>
                            <m:r>
                              <a:rPr lang="fr-FR" sz="1600">
                                <a:solidFill>
                                  <a:schemeClr val="tx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=0                     </m:t>
                            </m:r>
                            <m:d>
                              <m:dPr>
                                <m:ctrlPr>
                                  <a:rPr lang="fr-FR" sz="1600" i="1">
                                    <a:solidFill>
                                      <a:schemeClr val="tx1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fr-FR" sz="1600">
                                    <a:solidFill>
                                      <a:schemeClr val="tx1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d</m:t>
                                </m:r>
                              </m:e>
                            </m:d>
                          </m:e>
                          <m:e>
                            <m:r>
                              <m:rPr>
                                <m:sty m:val="p"/>
                              </m:rPr>
                              <a:rPr lang="fr-FR" sz="1600">
                                <a:solidFill>
                                  <a:schemeClr val="tx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P</m:t>
                            </m:r>
                            <m:r>
                              <a:rPr lang="fr-FR" sz="1600">
                                <a:solidFill>
                                  <a:schemeClr val="tx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fr-FR" sz="1600">
                                <a:solidFill>
                                  <a:schemeClr val="tx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I</m:t>
                            </m:r>
                            <m:r>
                              <a:rPr lang="fr-FR" sz="1600">
                                <a:solidFill>
                                  <a:schemeClr val="tx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fr-FR" sz="1600">
                                <a:solidFill>
                                  <a:schemeClr val="tx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EC</m:t>
                            </m:r>
                            <m:r>
                              <a:rPr lang="fr-FR" sz="1600">
                                <a:solidFill>
                                  <a:schemeClr val="tx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                     (</m:t>
                            </m:r>
                            <m:r>
                              <m:rPr>
                                <m:sty m:val="p"/>
                              </m:rPr>
                              <a:rPr lang="fr-FR" sz="1600">
                                <a:solidFill>
                                  <a:schemeClr val="tx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e</m:t>
                            </m:r>
                            <m:r>
                              <a:rPr lang="fr-FR" sz="1600">
                                <a:solidFill>
                                  <a:schemeClr val="tx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eqArr>
                      </m:e>
                    </m:d>
                    <m:r>
                      <a:rPr lang="fr-FR" sz="1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dirty="0" smtClean="0">
                    <a:solidFill>
                      <a:schemeClr val="bg1"/>
                    </a:solidFill>
                    <a:latin typeface="+mj-lt"/>
                  </a:rPr>
                  <a:t>défauts actionneur</a:t>
                </a:r>
              </a:p>
              <a:p>
                <a:r>
                  <a:rPr lang="fr-FR" dirty="0" smtClean="0">
                    <a:solidFill>
                      <a:schemeClr val="tx1">
                        <a:lumMod val="60000"/>
                        <a:lumOff val="40000"/>
                      </a:schemeClr>
                    </a:solidFill>
                  </a:rPr>
                  <a:t> </a:t>
                </a:r>
                <a:r>
                  <a:rPr lang="fr-FR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rPr>
                  <a:t>l’erreur d’estimation tend vers 0, alors on peut poser en se basant sur l’équation du modèle :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fr-FR" i="1" smtClean="0">
                            <a:solidFill>
                              <a:schemeClr val="tx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chemeClr val="tx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acc>
                    <m:r>
                      <a:rPr lang="fr-FR" i="1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i="1">
                            <a:solidFill>
                              <a:schemeClr val="tx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solidFill>
                              <a:schemeClr val="tx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fr-FR" b="1" i="1" smtClean="0">
                            <a:solidFill>
                              <a:schemeClr val="tx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fr-FR" i="1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̇"/>
                        <m:ctrlPr>
                          <a:rPr lang="fr-FR" i="1">
                            <a:solidFill>
                              <a:schemeClr val="tx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acc>
                          <m:accPr>
                            <m:chr m:val="̂"/>
                            <m:ctrlPr>
                              <a:rPr lang="fr-FR" i="1">
                                <a:solidFill>
                                  <a:schemeClr val="tx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i="1">
                                <a:solidFill>
                                  <a:schemeClr val="tx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acc>
                    <m:r>
                      <a:rPr lang="fr-FR" i="1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i="1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𝐴</m:t>
                    </m:r>
                    <m:acc>
                      <m:accPr>
                        <m:chr m:val="̂"/>
                        <m:ctrlPr>
                          <a:rPr lang="fr-FR" i="1">
                            <a:solidFill>
                              <a:schemeClr val="tx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chemeClr val="tx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fr-FR" i="1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i="1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𝐵𝑢</m:t>
                    </m:r>
                    <m:r>
                      <a:rPr lang="fr-FR" i="1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fr-FR" dirty="0">
                  <a:solidFill>
                    <a:schemeClr val="tx1">
                      <a:lumMod val="60000"/>
                      <a:lumOff val="40000"/>
                    </a:schemeClr>
                  </a:solidFill>
                </a:endParaRPr>
              </a:p>
              <a:p>
                <a:pPr/>
                <a:endParaRPr lang="fr-FR" dirty="0">
                  <a:latin typeface="+mj-lt"/>
                </a:endParaRPr>
              </a:p>
            </p:txBody>
          </p:sp>
        </mc:Choice>
        <mc:Fallback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2413" y="817611"/>
                <a:ext cx="10515600" cy="554032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1579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76588" y="183579"/>
            <a:ext cx="5860499" cy="404392"/>
          </a:xfrm>
        </p:spPr>
        <p:txBody>
          <a:bodyPr/>
          <a:lstStyle/>
          <a:p>
            <a:r>
              <a:rPr lang="fr-FR" sz="2400" dirty="0"/>
              <a:t>Sommaire </a:t>
            </a:r>
            <a:endParaRPr lang="fr-FR" dirty="0"/>
          </a:p>
        </p:txBody>
      </p:sp>
      <p:sp>
        <p:nvSpPr>
          <p:cNvPr id="12" name="Espace réservé du contenu 2"/>
          <p:cNvSpPr>
            <a:spLocks noGrp="1"/>
          </p:cNvSpPr>
          <p:nvPr>
            <p:ph idx="1"/>
          </p:nvPr>
        </p:nvSpPr>
        <p:spPr>
          <a:xfrm>
            <a:off x="881099" y="1630412"/>
            <a:ext cx="10515600" cy="4006956"/>
          </a:xfrm>
        </p:spPr>
        <p:txBody>
          <a:bodyPr/>
          <a:lstStyle/>
          <a:p>
            <a:r>
              <a:rPr lang="fr-FR" dirty="0" smtClean="0"/>
              <a:t>Problématique</a:t>
            </a:r>
            <a:endParaRPr lang="fr-FR" dirty="0" smtClean="0"/>
          </a:p>
          <a:p>
            <a:r>
              <a:rPr lang="fr-FR" dirty="0" smtClean="0"/>
              <a:t>Modèle</a:t>
            </a:r>
            <a:endParaRPr lang="fr-FR" dirty="0" smtClean="0"/>
          </a:p>
          <a:p>
            <a:r>
              <a:rPr lang="fr-FR" dirty="0" smtClean="0"/>
              <a:t>Limitation des non linéarités</a:t>
            </a:r>
            <a:endParaRPr lang="fr-FR" dirty="0" smtClean="0"/>
          </a:p>
          <a:p>
            <a:r>
              <a:rPr lang="fr-FR" dirty="0" smtClean="0"/>
              <a:t>L’observateur</a:t>
            </a:r>
          </a:p>
          <a:p>
            <a:r>
              <a:rPr lang="fr-FR" dirty="0" smtClean="0"/>
              <a:t>Simulation Matlab</a:t>
            </a:r>
          </a:p>
          <a:p>
            <a:r>
              <a:rPr lang="fr-FR" dirty="0" smtClean="0"/>
              <a:t>Architecture contrôle commande liée aux essais</a:t>
            </a:r>
          </a:p>
          <a:p>
            <a:r>
              <a:rPr lang="fr-FR" dirty="0" smtClean="0"/>
              <a:t>Méthodologie de validation du code</a:t>
            </a:r>
          </a:p>
          <a:p>
            <a:r>
              <a:rPr lang="fr-FR" dirty="0" smtClean="0"/>
              <a:t>Les essais : </a:t>
            </a:r>
          </a:p>
          <a:p>
            <a:r>
              <a:rPr lang="fr-FR" dirty="0" smtClean="0"/>
              <a:t>Les problèmes rencontrés</a:t>
            </a:r>
          </a:p>
          <a:p>
            <a:r>
              <a:rPr lang="fr-FR" dirty="0" smtClean="0"/>
              <a:t>Les nouvelles solutions étudiées</a:t>
            </a:r>
          </a:p>
          <a:p>
            <a:r>
              <a:rPr lang="fr-FR" dirty="0" smtClean="0"/>
              <a:t>Conclusion</a:t>
            </a: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4263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76588" y="199577"/>
            <a:ext cx="6956212" cy="372396"/>
          </a:xfrm>
        </p:spPr>
        <p:txBody>
          <a:bodyPr/>
          <a:lstStyle/>
          <a:p>
            <a:r>
              <a:rPr lang="fr-FR" dirty="0" smtClean="0"/>
              <a:t>Observateur à entrées inconnues : premier résultats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2326" y="1346749"/>
            <a:ext cx="5586532" cy="4629784"/>
          </a:xfrm>
          <a:prstGeom prst="rect">
            <a:avLst/>
          </a:prstGeom>
        </p:spPr>
      </p:pic>
      <p:pic>
        <p:nvPicPr>
          <p:cNvPr id="6" name="tabl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11" y="914130"/>
            <a:ext cx="5674047" cy="3903446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8563897" y="5937073"/>
            <a:ext cx="1219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1800" dirty="0" smtClean="0"/>
              <a:t>Temps en s</a:t>
            </a:r>
            <a:endParaRPr lang="fr-FR" sz="1800" dirty="0"/>
          </a:p>
        </p:txBody>
      </p:sp>
      <p:sp>
        <p:nvSpPr>
          <p:cNvPr id="9" name="ZoneTexte 8"/>
          <p:cNvSpPr txBox="1"/>
          <p:nvPr/>
        </p:nvSpPr>
        <p:spPr>
          <a:xfrm rot="16200000">
            <a:off x="5573527" y="2072553"/>
            <a:ext cx="1388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1800" dirty="0" smtClean="0"/>
              <a:t>Charge en W</a:t>
            </a:r>
            <a:endParaRPr lang="fr-FR" sz="1800" dirty="0"/>
          </a:p>
        </p:txBody>
      </p:sp>
      <p:sp>
        <p:nvSpPr>
          <p:cNvPr id="10" name="ZoneTexte 9"/>
          <p:cNvSpPr txBox="1"/>
          <p:nvPr/>
        </p:nvSpPr>
        <p:spPr>
          <a:xfrm rot="16200000">
            <a:off x="5532217" y="4545365"/>
            <a:ext cx="1308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1800" dirty="0" smtClean="0"/>
              <a:t>débit en g/s</a:t>
            </a:r>
            <a:endParaRPr lang="fr-FR" sz="1800" dirty="0"/>
          </a:p>
        </p:txBody>
      </p:sp>
      <p:sp>
        <p:nvSpPr>
          <p:cNvPr id="12" name="ZoneTexte 11"/>
          <p:cNvSpPr txBox="1"/>
          <p:nvPr/>
        </p:nvSpPr>
        <p:spPr>
          <a:xfrm>
            <a:off x="6452326" y="3541461"/>
            <a:ext cx="59740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fr-FR" sz="1800" dirty="0" smtClean="0"/>
              <a:t>10</a:t>
            </a:r>
            <a:r>
              <a:rPr lang="fr-FR" sz="1800" baseline="30000" dirty="0" smtClean="0"/>
              <a:t>-2</a:t>
            </a:r>
            <a:endParaRPr lang="fr-FR" sz="1800" baseline="30000" dirty="0"/>
          </a:p>
        </p:txBody>
      </p:sp>
      <p:sp>
        <p:nvSpPr>
          <p:cNvPr id="14" name="ZoneTexte 13"/>
          <p:cNvSpPr txBox="1"/>
          <p:nvPr/>
        </p:nvSpPr>
        <p:spPr>
          <a:xfrm>
            <a:off x="2047477" y="1002620"/>
            <a:ext cx="1676640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l"/>
            <a:r>
              <a:rPr lang="fr-FR" sz="1600" b="1" dirty="0" smtClean="0"/>
              <a:t>Par rapport </a:t>
            </a:r>
          </a:p>
          <a:p>
            <a:pPr algn="l"/>
            <a:r>
              <a:rPr lang="fr-FR" sz="1600" b="1" dirty="0" smtClean="0"/>
              <a:t>à un défaut de débit d’entrée</a:t>
            </a:r>
            <a:endParaRPr lang="fr-FR" sz="1600" b="1" dirty="0"/>
          </a:p>
        </p:txBody>
      </p:sp>
      <p:sp>
        <p:nvSpPr>
          <p:cNvPr id="15" name="ZoneTexte 14"/>
          <p:cNvSpPr txBox="1"/>
          <p:nvPr/>
        </p:nvSpPr>
        <p:spPr>
          <a:xfrm>
            <a:off x="3928811" y="1002619"/>
            <a:ext cx="1676640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l"/>
            <a:r>
              <a:rPr lang="fr-FR" sz="1600" b="1" dirty="0" smtClean="0"/>
              <a:t>Par rapport </a:t>
            </a:r>
          </a:p>
          <a:p>
            <a:pPr algn="l"/>
            <a:r>
              <a:rPr lang="fr-FR" sz="1600" b="1" dirty="0" smtClean="0"/>
              <a:t>à un défaut de débit de sortie</a:t>
            </a:r>
            <a:endParaRPr lang="fr-FR" sz="1600" b="1" dirty="0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2420" y="4817576"/>
            <a:ext cx="2456391" cy="1766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9616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76588" y="60757"/>
            <a:ext cx="8561226" cy="650036"/>
          </a:xfrm>
        </p:spPr>
        <p:txBody>
          <a:bodyPr/>
          <a:lstStyle/>
          <a:p>
            <a:r>
              <a:rPr lang="fr-FR" dirty="0"/>
              <a:t>Observateur à entrées </a:t>
            </a:r>
            <a:r>
              <a:rPr lang="fr-FR" dirty="0" smtClean="0"/>
              <a:t>inconnues</a:t>
            </a:r>
            <a:r>
              <a:rPr lang="it-IT" dirty="0">
                <a:solidFill>
                  <a:schemeClr val="tx1">
                    <a:lumMod val="60000"/>
                    <a:lumOff val="40000"/>
                  </a:schemeClr>
                </a:solidFill>
              </a:rPr>
              <a:t/>
            </a:r>
            <a:br>
              <a:rPr lang="it-IT" dirty="0">
                <a:solidFill>
                  <a:schemeClr val="tx1">
                    <a:lumMod val="60000"/>
                    <a:lumOff val="40000"/>
                  </a:schemeClr>
                </a:solidFill>
              </a:rPr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81099" y="1630412"/>
            <a:ext cx="10515600" cy="959968"/>
          </a:xfrm>
        </p:spPr>
        <p:txBody>
          <a:bodyPr/>
          <a:lstStyle/>
          <a:p>
            <a:r>
              <a:rPr lang="fr-FR" dirty="0">
                <a:solidFill>
                  <a:schemeClr val="tx1">
                    <a:lumMod val="60000"/>
                    <a:lumOff val="40000"/>
                  </a:schemeClr>
                </a:solidFill>
              </a:rPr>
              <a:t>L’effet du bruit sur le système étant plus important pour ce type d’observateur, pour simuler son impact, on filtre les entrées de l’observateur (</a:t>
            </a:r>
            <a:r>
              <a:rPr lang="fr-FR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commande + mesure</a:t>
            </a:r>
            <a:r>
              <a:rPr lang="fr-FR" dirty="0">
                <a:solidFill>
                  <a:schemeClr val="tx1">
                    <a:lumMod val="60000"/>
                    <a:lumOff val="40000"/>
                  </a:schemeClr>
                </a:solidFill>
              </a:rPr>
              <a:t>)</a:t>
            </a:r>
          </a:p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881100" y="1067647"/>
            <a:ext cx="10565835" cy="755810"/>
          </a:xfrm>
        </p:spPr>
        <p:txBody>
          <a:bodyPr/>
          <a:lstStyle/>
          <a:p>
            <a:r>
              <a:rPr lang="it-IT" i="1" u="sng" dirty="0">
                <a:solidFill>
                  <a:schemeClr val="tx1">
                    <a:lumMod val="60000"/>
                    <a:lumOff val="40000"/>
                  </a:schemeClr>
                </a:solidFill>
              </a:rPr>
              <a:t>Robustesse aux bruits de mesure</a:t>
            </a:r>
            <a:endParaRPr lang="it-IT" dirty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/>
          <a:srcRect b="4764"/>
          <a:stretch/>
        </p:blipFill>
        <p:spPr>
          <a:xfrm>
            <a:off x="1858361" y="2469519"/>
            <a:ext cx="8179453" cy="2576232"/>
          </a:xfrm>
          <a:prstGeom prst="rect">
            <a:avLst/>
          </a:prstGeom>
        </p:spPr>
      </p:pic>
      <p:sp>
        <p:nvSpPr>
          <p:cNvPr id="7" name="ZoneTexte 4"/>
          <p:cNvSpPr txBox="1"/>
          <p:nvPr/>
        </p:nvSpPr>
        <p:spPr>
          <a:xfrm>
            <a:off x="1881786" y="5603308"/>
            <a:ext cx="7750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Application de bruit blanc de variance 0,01 sur les sorties et filtre </a:t>
            </a:r>
            <a:r>
              <a:rPr lang="fr-FR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du </a:t>
            </a:r>
            <a:r>
              <a:rPr lang="fr-FR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1</a:t>
            </a:r>
            <a:r>
              <a:rPr lang="fr-FR" baseline="300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er</a:t>
            </a:r>
            <a:r>
              <a:rPr lang="fr-FR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ordre  sur les entrées de l’observateur</a:t>
            </a:r>
            <a:endParaRPr lang="fr-FR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 rot="16200000">
            <a:off x="854042" y="3633399"/>
            <a:ext cx="1388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1800" dirty="0" smtClean="0"/>
              <a:t>Charge en W</a:t>
            </a:r>
            <a:endParaRPr lang="fr-FR" sz="1800" dirty="0"/>
          </a:p>
        </p:txBody>
      </p:sp>
      <p:sp>
        <p:nvSpPr>
          <p:cNvPr id="11" name="ZoneTexte 10"/>
          <p:cNvSpPr txBox="1"/>
          <p:nvPr/>
        </p:nvSpPr>
        <p:spPr>
          <a:xfrm>
            <a:off x="1881786" y="4982548"/>
            <a:ext cx="8156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             </a:t>
            </a:r>
            <a:r>
              <a:rPr lang="fr-FR" sz="1400" dirty="0"/>
              <a:t>500                              1000                              </a:t>
            </a:r>
            <a:r>
              <a:rPr lang="fr-FR" sz="1400" dirty="0" smtClean="0"/>
              <a:t>1500                              2000                             2500</a:t>
            </a:r>
          </a:p>
          <a:p>
            <a:r>
              <a:rPr lang="fr-FR" sz="1400" dirty="0"/>
              <a:t>	</a:t>
            </a:r>
            <a:r>
              <a:rPr lang="fr-FR" sz="1400" dirty="0" smtClean="0"/>
              <a:t>					Temps en s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40409428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76588" y="196179"/>
            <a:ext cx="5860499" cy="379192"/>
          </a:xfrm>
        </p:spPr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Espace réservé du contenu 4"/>
              <p:cNvSpPr>
                <a:spLocks noGrp="1"/>
              </p:cNvSpPr>
              <p:nvPr>
                <p:ph idx="1"/>
              </p:nvPr>
            </p:nvSpPr>
            <p:spPr>
              <a:xfrm>
                <a:off x="294968" y="1630412"/>
                <a:ext cx="11101731" cy="3637624"/>
              </a:xfrm>
            </p:spPr>
            <p:txBody>
              <a:bodyPr/>
              <a:lstStyle/>
              <a:p>
                <a:r>
                  <a:rPr lang="fr-FR" dirty="0" smtClean="0"/>
                  <a:t>Observateur de de charge 2021 implémenté  sur les </a:t>
                </a:r>
                <a:r>
                  <a:rPr lang="fr-FR" dirty="0" err="1" smtClean="0"/>
                  <a:t>cryomodules</a:t>
                </a:r>
                <a:r>
                  <a:rPr lang="fr-FR" dirty="0" smtClean="0"/>
                  <a:t> CMA</a:t>
                </a:r>
                <a:endParaRPr lang="fr-FR" dirty="0"/>
              </a:p>
              <a:p>
                <a:pPr lvl="1"/>
                <a:endParaRPr lang="fr-FR" dirty="0"/>
              </a:p>
              <a:p>
                <a:r>
                  <a:rPr lang="fr-FR" dirty="0"/>
                  <a:t>Estimation deux  entrées </a:t>
                </a:r>
                <a:r>
                  <a:rPr lang="fr-FR" dirty="0" smtClean="0"/>
                  <a:t>inconnues possibles </a:t>
                </a:r>
                <a:r>
                  <a:rPr lang="fr-FR" dirty="0"/>
                  <a:t>avec un observateur </a:t>
                </a:r>
                <a:r>
                  <a:rPr lang="fr-FR" dirty="0" smtClean="0"/>
                  <a:t>à </a:t>
                </a:r>
                <a:r>
                  <a:rPr lang="fr-FR" dirty="0"/>
                  <a:t>entrées </a:t>
                </a:r>
                <a:r>
                  <a:rPr lang="fr-FR" dirty="0" smtClean="0"/>
                  <a:t>inconnue pour </a:t>
                </a:r>
                <a:r>
                  <a:rPr lang="fr-FR" dirty="0"/>
                  <a:t>notre problème</a:t>
                </a:r>
              </a:p>
              <a:p>
                <a:pPr lvl="1"/>
                <a:r>
                  <a:rPr lang="fr-FR" dirty="0"/>
                  <a:t>Soit </a:t>
                </a:r>
                <a:r>
                  <a:rPr lang="el-GR" sz="1400" b="1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rPr>
                  <a:t>Δ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fr-FR" b="1" i="1">
                            <a:solidFill>
                              <a:schemeClr val="tx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fr-FR" b="1" i="1">
                                <a:solidFill>
                                  <a:schemeClr val="tx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1" i="1">
                                <a:solidFill>
                                  <a:schemeClr val="tx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fr-FR" b="1" i="1">
                                <a:solidFill>
                                  <a:schemeClr val="tx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𝒊𝒏</m:t>
                            </m:r>
                          </m:sub>
                        </m:sSub>
                      </m:e>
                    </m:acc>
                  </m:oMath>
                </a14:m>
                <a:r>
                  <a:rPr lang="fr-FR" dirty="0"/>
                  <a:t> et Q </a:t>
                </a:r>
              </a:p>
              <a:p>
                <a:pPr lvl="1"/>
                <a:r>
                  <a:rPr lang="fr-FR" dirty="0"/>
                  <a:t>Soit </a:t>
                </a:r>
                <a:r>
                  <a:rPr lang="el-GR" sz="1400" b="1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rPr>
                  <a:t>Δ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fr-FR" b="1" i="1">
                            <a:solidFill>
                              <a:schemeClr val="tx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fr-FR" b="1" i="1">
                                <a:solidFill>
                                  <a:schemeClr val="tx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1" i="1">
                                <a:solidFill>
                                  <a:schemeClr val="tx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fr-FR" b="1" i="1">
                                <a:solidFill>
                                  <a:schemeClr val="tx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𝒐𝒖𝒕</m:t>
                            </m:r>
                          </m:sub>
                        </m:sSub>
                      </m:e>
                    </m:acc>
                  </m:oMath>
                </a14:m>
                <a:r>
                  <a:rPr lang="fr-FR" dirty="0"/>
                  <a:t> et Q </a:t>
                </a:r>
              </a:p>
              <a:p>
                <a:pPr lvl="1"/>
                <a:r>
                  <a:rPr lang="fr-FR" dirty="0" smtClean="0">
                    <a:sym typeface="Wingdings" panose="05000000000000000000" pitchFamily="2" charset="2"/>
                  </a:rPr>
                  <a:t> peut être utiliser si on arrive a connaitre plus précisément le débit d’entrée ou sortie en fonction de l’ouverture de la vanne</a:t>
                </a:r>
                <a:endParaRPr lang="fr-FR" dirty="0"/>
              </a:p>
              <a:p>
                <a:pPr lvl="1"/>
                <a:endParaRPr lang="fr-FR" dirty="0" smtClean="0"/>
              </a:p>
              <a:p>
                <a:r>
                  <a:rPr lang="fr-FR" dirty="0" smtClean="0"/>
                  <a:t>Etudes  futures</a:t>
                </a:r>
              </a:p>
              <a:p>
                <a:pPr lvl="1"/>
                <a:r>
                  <a:rPr lang="fr-FR" dirty="0" smtClean="0"/>
                  <a:t>utilisation d’estimation et détection de défaut par redondance analytique pour voir si on peut estimée les 3 incertitudes  : </a:t>
                </a:r>
                <a:r>
                  <a:rPr lang="el-GR" sz="1200" b="1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rPr>
                  <a:t>Δ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fr-FR" b="1" i="1">
                            <a:solidFill>
                              <a:schemeClr val="tx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fr-FR" b="1" i="1">
                                <a:solidFill>
                                  <a:schemeClr val="tx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1" i="1">
                                <a:solidFill>
                                  <a:schemeClr val="tx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fr-FR" b="1" i="1">
                                <a:solidFill>
                                  <a:schemeClr val="tx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𝒊𝒏</m:t>
                            </m:r>
                          </m:sub>
                        </m:sSub>
                      </m:e>
                    </m:acc>
                  </m:oMath>
                </a14:m>
                <a:r>
                  <a:rPr lang="fr-FR" dirty="0" smtClean="0"/>
                  <a:t>,</a:t>
                </a:r>
                <a:r>
                  <a:rPr lang="el-GR" sz="1200" b="1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rPr>
                  <a:t> Δ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fr-FR" b="1" i="1">
                            <a:solidFill>
                              <a:schemeClr val="tx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fr-FR" b="1" i="1">
                                <a:solidFill>
                                  <a:schemeClr val="tx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1" i="1">
                                <a:solidFill>
                                  <a:schemeClr val="tx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fr-FR" b="1" i="1">
                                <a:solidFill>
                                  <a:schemeClr val="tx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𝒊𝒏</m:t>
                            </m:r>
                          </m:sub>
                        </m:sSub>
                      </m:e>
                    </m:acc>
                  </m:oMath>
                </a14:m>
                <a:r>
                  <a:rPr lang="fr-FR" dirty="0" smtClean="0"/>
                  <a:t>,Q</a:t>
                </a:r>
              </a:p>
              <a:p>
                <a:pPr lvl="1"/>
                <a:r>
                  <a:rPr lang="fr-FR" dirty="0" smtClean="0"/>
                  <a:t>Apprentissage sur modèle pour élaborée un modèle basé sur des réseaux de neurones</a:t>
                </a:r>
              </a:p>
              <a:p>
                <a:pPr lvl="2"/>
                <a:endParaRPr lang="fr-FR" dirty="0"/>
              </a:p>
              <a:p>
                <a:pPr lvl="1"/>
                <a:endParaRPr lang="fr-FR" dirty="0"/>
              </a:p>
            </p:txBody>
          </p:sp>
        </mc:Choice>
        <mc:Fallback>
          <p:sp>
            <p:nvSpPr>
              <p:cNvPr id="5" name="Espace réservé du contenu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4968" y="1630412"/>
                <a:ext cx="11101731" cy="3637624"/>
              </a:xfrm>
              <a:blipFill>
                <a:blip r:embed="rId2"/>
                <a:stretch>
                  <a:fillRect t="-33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33583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Observateur horizon glissant suite</a:t>
            </a:r>
            <a:endParaRPr lang="fr-F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881099" y="1630412"/>
                <a:ext cx="10515600" cy="4748377"/>
              </a:xfrm>
            </p:spPr>
            <p:txBody>
              <a:bodyPr/>
              <a:lstStyle/>
              <a:p>
                <a:r>
                  <a:rPr lang="fr-FR" dirty="0" smtClean="0">
                    <a:solidFill>
                      <a:schemeClr val="tx1">
                        <a:lumMod val="60000"/>
                        <a:lumOff val="40000"/>
                      </a:schemeClr>
                    </a:solidFill>
                  </a:rPr>
                  <a:t>L’implémentation de l’observateur se fait comme suit 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fr-FR" i="1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fr-FR" i="1">
                                  <a:solidFill>
                                    <a:schemeClr val="tx1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fr-FR" i="1">
                                  <a:solidFill>
                                    <a:schemeClr val="tx1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𝐄</m:t>
                              </m:r>
                              <m:r>
                                <a:rPr lang="fr-FR">
                                  <a:solidFill>
                                    <a:schemeClr val="tx1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fr-FR" i="1">
                                  <a:solidFill>
                                    <a:schemeClr val="tx1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fr-FR" i="1">
                                  <a:solidFill>
                                    <a:schemeClr val="tx1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𝐅</m:t>
                              </m:r>
                              <m:r>
                                <a:rPr lang="fr-FR">
                                  <a:solidFill>
                                    <a:schemeClr val="tx1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((</m:t>
                              </m:r>
                              <m:r>
                                <a:rPr lang="fr-FR" i="1">
                                  <a:solidFill>
                                    <a:schemeClr val="tx1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𝐂𝐅</m:t>
                              </m:r>
                              <m:sSup>
                                <m:sSupPr>
                                  <m:ctrlPr>
                                    <a:rPr lang="fr-FR" i="1">
                                      <a:solidFill>
                                        <a:schemeClr val="tx1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i="1">
                                      <a:solidFill>
                                        <a:schemeClr val="tx1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fr-FR" i="1">
                                      <a:solidFill>
                                        <a:schemeClr val="tx1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𝑻</m:t>
                                  </m:r>
                                </m:sup>
                              </m:sSup>
                              <m:r>
                                <a:rPr lang="fr-FR" i="1">
                                  <a:solidFill>
                                    <a:schemeClr val="tx1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𝐂𝐅</m:t>
                              </m:r>
                              <m:sSup>
                                <m:sSupPr>
                                  <m:ctrlPr>
                                    <a:rPr lang="fr-FR" i="1">
                                      <a:solidFill>
                                        <a:schemeClr val="tx1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i="1">
                                      <a:solidFill>
                                        <a:schemeClr val="tx1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fr-FR" i="1">
                                      <a:solidFill>
                                        <a:schemeClr val="tx1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fr-FR" i="1">
                                      <a:solidFill>
                                        <a:schemeClr val="tx1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p>
                              </m:sSup>
                              <m:r>
                                <a:rPr lang="fr-FR">
                                  <a:solidFill>
                                    <a:schemeClr val="tx1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fr-FR" i="1">
                                  <a:solidFill>
                                    <a:schemeClr val="tx1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𝐂𝐅</m:t>
                              </m:r>
                              <m:sSup>
                                <m:sSupPr>
                                  <m:ctrlPr>
                                    <a:rPr lang="fr-FR" i="1">
                                      <a:solidFill>
                                        <a:schemeClr val="tx1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i="1">
                                      <a:solidFill>
                                        <a:schemeClr val="tx1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fr-FR" i="1">
                                      <a:solidFill>
                                        <a:schemeClr val="tx1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𝑻</m:t>
                                  </m:r>
                                </m:sup>
                              </m:sSup>
                            </m:e>
                            <m:e>
                              <m:r>
                                <a:rPr lang="fr-FR" i="1">
                                  <a:solidFill>
                                    <a:schemeClr val="tx1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𝐏</m:t>
                              </m:r>
                              <m:r>
                                <a:rPr lang="fr-FR">
                                  <a:solidFill>
                                    <a:schemeClr val="tx1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fr-FR" i="1">
                                  <a:solidFill>
                                    <a:schemeClr val="tx1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𝐈</m:t>
                              </m:r>
                              <m:r>
                                <a:rPr lang="fr-FR">
                                  <a:solidFill>
                                    <a:schemeClr val="tx1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fr-FR" i="1">
                                  <a:solidFill>
                                    <a:schemeClr val="tx1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𝐄𝐂</m:t>
                              </m:r>
                            </m:e>
                            <m:e>
                              <m:r>
                                <a:rPr lang="fr-FR" i="1">
                                  <a:solidFill>
                                    <a:schemeClr val="tx1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𝐆</m:t>
                              </m:r>
                              <m:r>
                                <a:rPr lang="fr-FR">
                                  <a:solidFill>
                                    <a:schemeClr val="tx1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fr-FR" i="1">
                                  <a:solidFill>
                                    <a:schemeClr val="tx1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𝐏𝐁</m:t>
                              </m:r>
                            </m:e>
                            <m:e>
                              <m:r>
                                <a:rPr lang="fr-FR" i="1">
                                  <a:solidFill>
                                    <a:schemeClr val="tx1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𝐊</m:t>
                              </m:r>
                              <m:r>
                                <a:rPr lang="fr-FR">
                                  <a:solidFill>
                                    <a:schemeClr val="tx1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fr-FR" i="1">
                                  <a:solidFill>
                                    <a:schemeClr val="tx1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𝐩𝐥𝐚𝐜𝐞</m:t>
                              </m:r>
                              <m:d>
                                <m:dPr>
                                  <m:ctrlPr>
                                    <a:rPr lang="fr-FR" i="1">
                                      <a:solidFill>
                                        <a:schemeClr val="tx1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fr-FR" i="1">
                                          <a:solidFill>
                                            <a:schemeClr val="tx1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fr-FR" i="1">
                                              <a:solidFill>
                                                <a:schemeClr val="tx1">
                                                  <a:lumMod val="60000"/>
                                                  <a:lumOff val="4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fr-FR" i="1">
                                              <a:solidFill>
                                                <a:schemeClr val="tx1">
                                                  <a:lumMod val="60000"/>
                                                  <a:lumOff val="4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𝐏𝐀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fr-FR" i="1">
                                          <a:solidFill>
                                            <a:schemeClr val="tx1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fr-FR">
                                      <a:solidFill>
                                        <a:schemeClr val="tx1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fr-FR" i="1">
                                          <a:solidFill>
                                            <a:schemeClr val="tx1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fr-FR" i="1">
                                          <a:solidFill>
                                            <a:schemeClr val="tx1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𝐂</m:t>
                                      </m:r>
                                    </m:e>
                                    <m:sup>
                                      <m:r>
                                        <a:rPr lang="fr-FR" i="1">
                                          <a:solidFill>
                                            <a:schemeClr val="tx1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fr-FR">
                                      <a:solidFill>
                                        <a:schemeClr val="tx1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fr-FR" i="1">
                                      <a:solidFill>
                                        <a:schemeClr val="tx1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𝐩𝐨𝐥𝐞</m:t>
                                  </m:r>
                                </m:e>
                              </m:d>
                            </m:e>
                            <m:e>
                              <m:r>
                                <a:rPr lang="fr-FR" i="1">
                                  <a:solidFill>
                                    <a:schemeClr val="tx1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  <m:r>
                                <a:rPr lang="fr-FR" i="1">
                                  <a:solidFill>
                                    <a:schemeClr val="tx1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fr-FR" i="1">
                                  <a:solidFill>
                                    <a:schemeClr val="tx1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𝑷𝑨</m:t>
                              </m:r>
                              <m:r>
                                <a:rPr lang="fr-FR" i="1">
                                  <a:solidFill>
                                    <a:schemeClr val="tx1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fr-FR" i="1">
                                  <a:solidFill>
                                    <a:schemeClr val="tx1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𝑲𝑪</m:t>
                              </m:r>
                            </m:e>
                            <m:e>
                              <m:r>
                                <a:rPr lang="fr-FR" i="1">
                                  <a:solidFill>
                                    <a:schemeClr val="tx1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  <m:r>
                                <a:rPr lang="fr-FR" i="1">
                                  <a:solidFill>
                                    <a:schemeClr val="tx1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fr-FR" i="1">
                                  <a:solidFill>
                                    <a:schemeClr val="tx1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𝑲</m:t>
                              </m:r>
                              <m:r>
                                <a:rPr lang="fr-FR" i="1">
                                  <a:solidFill>
                                    <a:schemeClr val="tx1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fr-FR" i="1">
                                  <a:solidFill>
                                    <a:schemeClr val="tx1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𝑵𝑬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fr-FR" dirty="0">
                  <a:solidFill>
                    <a:schemeClr val="tx1">
                      <a:lumMod val="60000"/>
                      <a:lumOff val="40000"/>
                    </a:schemeClr>
                  </a:solidFill>
                </a:endParaRPr>
              </a:p>
              <a:p>
                <a:endParaRPr lang="fr-FR" dirty="0" smtClean="0">
                  <a:solidFill>
                    <a:schemeClr val="tx1">
                      <a:lumMod val="60000"/>
                      <a:lumOff val="4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fr-FR" dirty="0" smtClean="0">
                    <a:solidFill>
                      <a:schemeClr val="tx1">
                        <a:lumMod val="60000"/>
                        <a:lumOff val="40000"/>
                      </a:schemeClr>
                    </a:solidFill>
                  </a:rPr>
                  <a:t>Avec </a:t>
                </a:r>
                <a:r>
                  <a:rPr lang="fr-FR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rPr>
                  <a:t>pole=</a:t>
                </a:r>
                <a:r>
                  <a:rPr lang="fr-FR" dirty="0" err="1">
                    <a:solidFill>
                      <a:schemeClr val="tx1">
                        <a:lumMod val="60000"/>
                        <a:lumOff val="40000"/>
                      </a:schemeClr>
                    </a:solidFill>
                  </a:rPr>
                  <a:t>eig</a:t>
                </a:r>
                <a:r>
                  <a:rPr lang="fr-FR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rPr>
                  <a:t>(N)</a:t>
                </a:r>
                <a14:m>
                  <m:oMath xmlns:m="http://schemas.openxmlformats.org/officeDocument/2006/math">
                    <m:r>
                      <a:rPr lang="fr-FR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fr-FR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les</m:t>
                    </m:r>
                    <m:r>
                      <a:rPr lang="fr-FR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fr-FR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p</m:t>
                    </m:r>
                    <m:r>
                      <a:rPr lang="fr-FR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ô</m:t>
                    </m:r>
                    <m:r>
                      <m:rPr>
                        <m:sty m:val="p"/>
                      </m:rPr>
                      <a:rPr lang="fr-FR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les</m:t>
                    </m:r>
                    <m:r>
                      <a:rPr lang="fr-FR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fr-FR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de</m:t>
                    </m:r>
                    <m:r>
                      <a:rPr lang="fr-FR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fr-FR" i="1">
                            <a:solidFill>
                              <a:schemeClr val="tx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>
                            <a:solidFill>
                              <a:schemeClr val="tx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l</m:t>
                        </m:r>
                      </m:e>
                      <m:sup>
                        <m:r>
                          <a:rPr lang="fr-FR" i="1">
                            <a:solidFill>
                              <a:schemeClr val="tx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m:rPr>
                        <m:sty m:val="p"/>
                      </m:rPr>
                      <a:rPr lang="fr-FR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observateur</m:t>
                    </m:r>
                    <m:r>
                      <a:rPr lang="fr-FR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fr-FR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en</m:t>
                    </m:r>
                    <m:r>
                      <a:rPr lang="fr-FR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fr-FR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BF</m:t>
                    </m:r>
                  </m:oMath>
                </a14:m>
                <a:endParaRPr lang="fr-FR" dirty="0">
                  <a:solidFill>
                    <a:schemeClr val="tx1">
                      <a:lumMod val="60000"/>
                      <a:lumOff val="40000"/>
                    </a:schemeClr>
                  </a:solidFill>
                </a:endParaRPr>
              </a:p>
              <a:p>
                <a:endParaRPr lang="fr-FR" dirty="0">
                  <a:solidFill>
                    <a:schemeClr val="tx1">
                      <a:lumMod val="60000"/>
                      <a:lumOff val="40000"/>
                    </a:schemeClr>
                  </a:solidFill>
                </a:endParaRPr>
              </a:p>
              <a:p>
                <a:r>
                  <a:rPr lang="fr-FR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rPr>
                  <a:t>Si </a:t>
                </a:r>
                <a:r>
                  <a:rPr lang="fr-FR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rPr>
                  <a:t>l’erreur d’estimation tend vers 0, alors on peut poser en se basant sur l’équation du modèle 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fr-FR" i="1" smtClean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i="1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acc>
                      <m:r>
                        <a:rPr lang="fr-FR" i="1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FR" i="1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i="1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r>
                            <a:rPr lang="fr-FR" i="1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fr-FR" i="1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̇"/>
                          <m:ctrlPr>
                            <a:rPr lang="fr-FR" i="1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acc>
                            <m:accPr>
                              <m:chr m:val="̂"/>
                              <m:ctrlPr>
                                <a:rPr lang="fr-FR" i="1">
                                  <a:solidFill>
                                    <a:schemeClr val="tx1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i="1">
                                  <a:solidFill>
                                    <a:schemeClr val="tx1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acc>
                      <m:r>
                        <a:rPr lang="fr-FR" i="1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r-FR" i="1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acc>
                        <m:accPr>
                          <m:chr m:val="̂"/>
                          <m:ctrlPr>
                            <a:rPr lang="fr-FR" i="1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i="1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fr-FR" i="1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r-FR" i="1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𝐵𝑢</m:t>
                      </m:r>
                      <m:r>
                        <a:rPr lang="fr-FR" i="1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dirty="0">
                  <a:solidFill>
                    <a:schemeClr val="tx1">
                      <a:lumMod val="60000"/>
                      <a:lumOff val="40000"/>
                    </a:schemeClr>
                  </a:solidFill>
                </a:endParaRPr>
              </a:p>
              <a:p>
                <a:endParaRPr lang="fr-FR" dirty="0">
                  <a:solidFill>
                    <a:schemeClr val="tx1">
                      <a:lumMod val="60000"/>
                      <a:lumOff val="40000"/>
                    </a:schemeClr>
                  </a:solidFill>
                </a:endParaRPr>
              </a:p>
              <a:p>
                <a:r>
                  <a:rPr lang="fr-FR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rPr>
                  <a:t>L’erreur </a:t>
                </a:r>
                <a:r>
                  <a:rPr lang="fr-FR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rPr>
                  <a:t>d’entrée inconnue est donnée par </a:t>
                </a:r>
                <a:r>
                  <a:rPr lang="fr-FR" dirty="0" err="1">
                    <a:solidFill>
                      <a:schemeClr val="tx1">
                        <a:lumMod val="60000"/>
                        <a:lumOff val="40000"/>
                      </a:schemeClr>
                    </a:solidFill>
                  </a:rPr>
                  <a:t>e</a:t>
                </a:r>
                <a:r>
                  <a:rPr lang="fr-FR" baseline="-25000" dirty="0" err="1">
                    <a:solidFill>
                      <a:schemeClr val="tx1">
                        <a:lumMod val="60000"/>
                        <a:lumOff val="40000"/>
                      </a:schemeClr>
                    </a:solidFill>
                  </a:rPr>
                  <a:t>d</a:t>
                </a:r>
                <a:r>
                  <a:rPr lang="fr-FR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rPr>
                  <a:t>=d-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fr-FR" i="1">
                            <a:solidFill>
                              <a:schemeClr val="tx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chemeClr val="tx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acc>
                  </m:oMath>
                </a14:m>
                <a:r>
                  <a:rPr lang="fr-FR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>
                            <a:solidFill>
                              <a:schemeClr val="tx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solidFill>
                              <a:schemeClr val="tx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fr-FR" i="1">
                            <a:solidFill>
                              <a:schemeClr val="tx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d>
                      <m:dPr>
                        <m:ctrlPr>
                          <a:rPr lang="fr-FR" i="1">
                            <a:solidFill>
                              <a:schemeClr val="tx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̇"/>
                            <m:ctrlPr>
                              <a:rPr lang="fr-FR" i="1">
                                <a:solidFill>
                                  <a:schemeClr val="tx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i="1">
                                <a:solidFill>
                                  <a:schemeClr val="tx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fr-FR" i="1">
                            <a:solidFill>
                              <a:schemeClr val="tx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FR" i="1">
                            <a:solidFill>
                              <a:schemeClr val="tx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𝐴𝑥</m:t>
                        </m:r>
                        <m:r>
                          <a:rPr lang="fr-FR" i="1">
                            <a:solidFill>
                              <a:schemeClr val="tx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FR" i="1">
                            <a:solidFill>
                              <a:schemeClr val="tx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𝐵𝑢</m:t>
                        </m:r>
                      </m:e>
                    </m:d>
                    <m:r>
                      <a:rPr lang="fr-FR" i="1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fr-FR" i="1">
                            <a:solidFill>
                              <a:schemeClr val="tx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solidFill>
                              <a:schemeClr val="tx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fr-FR" i="1">
                            <a:solidFill>
                              <a:schemeClr val="tx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d>
                      <m:dPr>
                        <m:ctrlPr>
                          <a:rPr lang="fr-FR" i="1">
                            <a:solidFill>
                              <a:schemeClr val="tx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̇"/>
                            <m:ctrlPr>
                              <a:rPr lang="fr-FR" i="1">
                                <a:solidFill>
                                  <a:schemeClr val="tx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acc>
                              <m:accPr>
                                <m:chr m:val="̂"/>
                                <m:ctrlPr>
                                  <a:rPr lang="fr-FR" i="1">
                                    <a:solidFill>
                                      <a:schemeClr val="tx1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r-FR" i="1">
                                    <a:solidFill>
                                      <a:schemeClr val="tx1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</m:acc>
                        <m:r>
                          <a:rPr lang="fr-FR" i="1">
                            <a:solidFill>
                              <a:schemeClr val="tx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FR" i="1">
                            <a:solidFill>
                              <a:schemeClr val="tx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acc>
                          <m:accPr>
                            <m:chr m:val="̂"/>
                            <m:ctrlPr>
                              <a:rPr lang="fr-FR" i="1">
                                <a:solidFill>
                                  <a:schemeClr val="tx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i="1">
                                <a:solidFill>
                                  <a:schemeClr val="tx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fr-FR" i="1">
                            <a:solidFill>
                              <a:schemeClr val="tx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FR" i="1">
                            <a:solidFill>
                              <a:schemeClr val="tx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𝐵𝑢</m:t>
                        </m:r>
                      </m:e>
                    </m:d>
                  </m:oMath>
                </a14:m>
                <a:r>
                  <a:rPr lang="fr-FR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>
                            <a:solidFill>
                              <a:schemeClr val="tx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solidFill>
                              <a:schemeClr val="tx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fr-FR" i="1">
                            <a:solidFill>
                              <a:schemeClr val="tx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d>
                      <m:dPr>
                        <m:ctrlPr>
                          <a:rPr lang="fr-FR" i="1">
                            <a:solidFill>
                              <a:schemeClr val="tx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̇"/>
                            <m:ctrlPr>
                              <a:rPr lang="fr-FR" i="1">
                                <a:solidFill>
                                  <a:schemeClr val="tx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acc>
                              <m:accPr>
                                <m:chr m:val="̃"/>
                                <m:ctrlPr>
                                  <a:rPr lang="fr-FR" i="1">
                                    <a:solidFill>
                                      <a:schemeClr val="tx1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r-FR" i="1">
                                    <a:solidFill>
                                      <a:schemeClr val="tx1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</m:acc>
                        <m:r>
                          <a:rPr lang="fr-FR" i="1">
                            <a:solidFill>
                              <a:schemeClr val="tx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FR" i="1">
                            <a:solidFill>
                              <a:schemeClr val="tx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acc>
                          <m:accPr>
                            <m:chr m:val="̃"/>
                            <m:ctrlPr>
                              <a:rPr lang="fr-FR" i="1">
                                <a:solidFill>
                                  <a:schemeClr val="tx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i="1">
                                <a:solidFill>
                                  <a:schemeClr val="tx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fr-FR" i="1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i="1">
                            <a:solidFill>
                              <a:schemeClr val="tx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solidFill>
                              <a:schemeClr val="tx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p>
                        <m:r>
                          <a:rPr lang="fr-FR" i="1">
                            <a:solidFill>
                              <a:schemeClr val="tx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fr-FR" i="1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i="1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𝑵</m:t>
                    </m:r>
                    <m:r>
                      <a:rPr lang="fr-FR" i="1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i="1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fr-FR" i="1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  <m:acc>
                      <m:accPr>
                        <m:chr m:val="̃"/>
                        <m:ctrlPr>
                          <a:rPr lang="fr-FR" i="1">
                            <a:solidFill>
                              <a:schemeClr val="tx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chemeClr val="tx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</m:oMath>
                </a14:m>
                <a:endParaRPr lang="fr-FR" dirty="0">
                  <a:solidFill>
                    <a:schemeClr val="tx1">
                      <a:lumMod val="60000"/>
                      <a:lumOff val="40000"/>
                    </a:schemeClr>
                  </a:solidFill>
                </a:endParaRPr>
              </a:p>
              <a:p>
                <a:r>
                  <a:rPr lang="fr-FR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rPr>
                  <a:t>Vu que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fr-FR" i="1">
                            <a:solidFill>
                              <a:schemeClr val="tx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chemeClr val="tx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fr-FR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rPr>
                  <a:t> converge asymptotiquement </a:t>
                </a:r>
                <a:r>
                  <a:rPr lang="fr-FR" dirty="0">
                    <a:solidFill>
                      <a:schemeClr val="bg1"/>
                    </a:solidFill>
                  </a:rPr>
                  <a:t>vers 0 alors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F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fr-FR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fr-FR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fr-FR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fr-FR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fr-FR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fr-FR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e</m:t>
                            </m:r>
                          </m:e>
                          <m:sub>
                            <m:r>
                              <a:rPr lang="fr-FR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  <m:r>
                          <a:rPr lang="fr-FR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  <m:r>
                          <a:rPr lang="fr-FR" b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</m:e>
                    </m:func>
                  </m:oMath>
                </a14:m>
                <a:endParaRPr lang="fr-FR" dirty="0"/>
              </a:p>
            </p:txBody>
          </p:sp>
        </mc:Choice>
        <mc:Fallback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81099" y="1630412"/>
                <a:ext cx="10515600" cy="4748377"/>
              </a:xfrm>
              <a:blipFill>
                <a:blip r:embed="rId2"/>
                <a:stretch>
                  <a:fillRect l="-174" t="-25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9265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Problématique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81099" y="1630412"/>
            <a:ext cx="10515600" cy="3760735"/>
          </a:xfrm>
        </p:spPr>
        <p:txBody>
          <a:bodyPr/>
          <a:lstStyle/>
          <a:p>
            <a:r>
              <a:rPr lang="fr-FR" sz="2000" dirty="0"/>
              <a:t>Être capable d’estimer la charge </a:t>
            </a:r>
            <a:r>
              <a:rPr lang="fr-FR" sz="2000" dirty="0" smtClean="0"/>
              <a:t>thermique qui arrive sur les </a:t>
            </a:r>
            <a:r>
              <a:rPr lang="fr-FR" sz="2000" dirty="0" err="1" smtClean="0"/>
              <a:t>cryomodules</a:t>
            </a:r>
            <a:r>
              <a:rPr lang="fr-FR" sz="2400" dirty="0" smtClean="0"/>
              <a:t>:</a:t>
            </a:r>
          </a:p>
          <a:p>
            <a:pPr lvl="2"/>
            <a:r>
              <a:rPr lang="fr-FR" sz="1800" dirty="0"/>
              <a:t>Evaluation de la charge statique </a:t>
            </a:r>
            <a:r>
              <a:rPr lang="fr-FR" sz="1800" dirty="0">
                <a:sym typeface="Wingdings" panose="05000000000000000000" pitchFamily="2" charset="2"/>
              </a:rPr>
              <a:t> dégradation potentiel des </a:t>
            </a:r>
            <a:r>
              <a:rPr lang="fr-FR" sz="1800" dirty="0" err="1">
                <a:sym typeface="Wingdings" panose="05000000000000000000" pitchFamily="2" charset="2"/>
              </a:rPr>
              <a:t>Cryomodules</a:t>
            </a:r>
            <a:endParaRPr lang="fr-FR" sz="1800" dirty="0">
              <a:sym typeface="Wingdings" panose="05000000000000000000" pitchFamily="2" charset="2"/>
            </a:endParaRPr>
          </a:p>
          <a:p>
            <a:pPr lvl="2"/>
            <a:r>
              <a:rPr lang="fr-FR" sz="1800" dirty="0" smtClean="0">
                <a:sym typeface="Wingdings" panose="05000000000000000000" pitchFamily="2" charset="2"/>
              </a:rPr>
              <a:t>Détecter anomalie faisceau</a:t>
            </a:r>
          </a:p>
          <a:p>
            <a:pPr lvl="2"/>
            <a:endParaRPr lang="fr-FR" dirty="0" smtClean="0">
              <a:sym typeface="Wingdings" panose="05000000000000000000" pitchFamily="2" charset="2"/>
            </a:endParaRPr>
          </a:p>
          <a:p>
            <a:r>
              <a:rPr lang="fr-FR" sz="2000" dirty="0"/>
              <a:t>Provenance de la charge </a:t>
            </a:r>
            <a:r>
              <a:rPr lang="fr-FR" sz="2000" dirty="0" smtClean="0"/>
              <a:t>:</a:t>
            </a:r>
          </a:p>
          <a:p>
            <a:pPr lvl="2"/>
            <a:r>
              <a:rPr lang="fr-FR" sz="1800" dirty="0"/>
              <a:t>Environnement extérieur</a:t>
            </a:r>
          </a:p>
          <a:p>
            <a:pPr lvl="2"/>
            <a:r>
              <a:rPr lang="fr-FR" sz="1800" dirty="0"/>
              <a:t>Chaufferette</a:t>
            </a:r>
          </a:p>
          <a:p>
            <a:pPr lvl="2"/>
            <a:r>
              <a:rPr lang="fr-FR" sz="1800" dirty="0"/>
              <a:t>RF</a:t>
            </a:r>
          </a:p>
          <a:p>
            <a:pPr lvl="2"/>
            <a:r>
              <a:rPr lang="fr-FR" sz="1800" dirty="0" smtClean="0"/>
              <a:t>Faisceau</a:t>
            </a:r>
          </a:p>
          <a:p>
            <a:pPr lvl="1"/>
            <a:endParaRPr lang="fr-FR" sz="2000" dirty="0"/>
          </a:p>
          <a:p>
            <a:pPr lvl="1"/>
            <a:endParaRPr lang="fr-FR" dirty="0"/>
          </a:p>
          <a:p>
            <a:pPr marL="0" indent="0">
              <a:buNone/>
            </a:pPr>
            <a:endParaRPr lang="fr-FR" dirty="0">
              <a:sym typeface="Wingdings" panose="05000000000000000000" pitchFamily="2" charset="2"/>
            </a:endParaRPr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84892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76588" y="196179"/>
            <a:ext cx="5860499" cy="379192"/>
          </a:xfrm>
        </p:spPr>
        <p:txBody>
          <a:bodyPr/>
          <a:lstStyle/>
          <a:p>
            <a:r>
              <a:rPr lang="fr-FR" dirty="0" smtClean="0"/>
              <a:t>Modélisation</a:t>
            </a:r>
            <a:endParaRPr lang="fr-F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881099" y="1630412"/>
                <a:ext cx="6097671" cy="4339355"/>
              </a:xfrm>
            </p:spPr>
            <p:txBody>
              <a:bodyPr/>
              <a:lstStyle/>
              <a:p>
                <a:r>
                  <a:rPr lang="fr-FR" u="sng" dirty="0" smtClean="0"/>
                  <a:t>Entrées </a:t>
                </a:r>
                <a:r>
                  <a:rPr lang="fr-FR" u="sng" dirty="0"/>
                  <a:t>:</a:t>
                </a:r>
              </a:p>
              <a:p>
                <a:pPr marL="0" indent="0">
                  <a:buNone/>
                </a:pPr>
                <a:r>
                  <a:rPr lang="fr-FR" dirty="0"/>
                  <a:t>	- Vanne CV002</a:t>
                </a:r>
              </a:p>
              <a:p>
                <a:pPr marL="0" indent="0">
                  <a:buNone/>
                </a:pPr>
                <a:r>
                  <a:rPr lang="fr-FR" dirty="0"/>
                  <a:t>	- Vanne CV005</a:t>
                </a:r>
              </a:p>
              <a:p>
                <a:r>
                  <a:rPr lang="fr-FR" u="sng" dirty="0" smtClean="0"/>
                  <a:t>Sorties </a:t>
                </a:r>
                <a:r>
                  <a:rPr lang="fr-FR" u="sng" dirty="0"/>
                  <a:t>:</a:t>
                </a:r>
              </a:p>
              <a:p>
                <a:pPr marL="0" indent="0">
                  <a:buNone/>
                </a:pPr>
                <a:r>
                  <a:rPr lang="fr-FR" dirty="0"/>
                  <a:t> 	- </a:t>
                </a:r>
                <a:r>
                  <a:rPr lang="fr-FR" dirty="0"/>
                  <a:t>Niveau </a:t>
                </a:r>
                <a:r>
                  <a:rPr lang="fr-FR" dirty="0"/>
                  <a:t>de liquide dans le </a:t>
                </a:r>
                <a:r>
                  <a:rPr lang="fr-FR" dirty="0" smtClean="0"/>
                  <a:t>séparateur de phase</a:t>
                </a:r>
                <a:endParaRPr lang="fr-FR" dirty="0"/>
              </a:p>
              <a:p>
                <a:pPr marL="0" indent="0">
                  <a:buNone/>
                </a:pPr>
                <a:r>
                  <a:rPr lang="fr-FR" dirty="0"/>
                  <a:t>	- Pression du séparateur de phase</a:t>
                </a:r>
              </a:p>
              <a:p>
                <a:r>
                  <a:rPr lang="fr-FR" u="sng" dirty="0" smtClean="0"/>
                  <a:t>Etats internes </a:t>
                </a:r>
                <a:r>
                  <a:rPr lang="fr-FR" u="sng" dirty="0"/>
                  <a:t>:</a:t>
                </a:r>
              </a:p>
              <a:p>
                <a:pPr marL="0" indent="0">
                  <a:buNone/>
                </a:pPr>
                <a:r>
                  <a:rPr lang="fr-FR" dirty="0"/>
                  <a:t>	- Densité</a:t>
                </a:r>
              </a:p>
              <a:p>
                <a:pPr marL="0" indent="0">
                  <a:buNone/>
                </a:pPr>
                <a:r>
                  <a:rPr lang="fr-FR" dirty="0"/>
                  <a:t>	- Energie interne spécifique</a:t>
                </a:r>
              </a:p>
              <a:p>
                <a:endParaRPr lang="fr-FR" dirty="0"/>
              </a:p>
              <a:p>
                <a:pPr>
                  <a:lnSpc>
                    <a:spcPct val="120000"/>
                  </a:lnSpc>
                </a:pPr>
                <a:r>
                  <a:rPr lang="fr-FR" u="sng" dirty="0"/>
                  <a:t>Représentation matriciel d’un </a:t>
                </a:r>
                <a:r>
                  <a:rPr lang="fr-FR" u="sng" dirty="0"/>
                  <a:t>système </a:t>
                </a:r>
                <a:r>
                  <a:rPr lang="fr-FR" u="sng" dirty="0"/>
                  <a:t>linéarisé :</a:t>
                </a:r>
              </a:p>
              <a:p>
                <a:endParaRPr lang="fr-FR" u="sng" dirty="0"/>
              </a:p>
              <a:p>
                <a:pPr marL="0" indent="0">
                  <a:buNone/>
                </a:pPr>
                <a:r>
                  <a:rPr lang="fr-FR" dirty="0"/>
                  <a:t>	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fr-FR" i="1">
                        <a:latin typeface="Cambria Math" panose="02040503050406030204" pitchFamily="18" charset="0"/>
                      </a:rPr>
                      <m:t>= 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𝐵</m:t>
                    </m:r>
                    <m:r>
                      <m:rPr>
                        <m:sty m:val="p"/>
                      </m:rPr>
                      <a:rPr lang="fr-FR" i="0">
                        <a:latin typeface="Cambria Math" panose="02040503050406030204" pitchFamily="18" charset="0"/>
                      </a:rPr>
                      <m:t>u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fr-FR" dirty="0"/>
              </a:p>
              <a:p>
                <a:pPr marL="0" indent="0">
                  <a:buNone/>
                </a:pPr>
                <a:r>
                  <a:rPr lang="fr-FR" dirty="0"/>
                  <a:t> 	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𝐶𝑥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𝐷</m:t>
                    </m:r>
                    <m:r>
                      <m:rPr>
                        <m:sty m:val="p"/>
                      </m:rPr>
                      <a:rPr lang="fr-FR" i="0">
                        <a:latin typeface="Cambria Math" panose="02040503050406030204" pitchFamily="18" charset="0"/>
                      </a:rPr>
                      <m:t>u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fr-FR" dirty="0"/>
              </a:p>
              <a:p>
                <a:pPr marL="0" indent="0">
                  <a:buNone/>
                </a:pPr>
                <a:endParaRPr lang="fr-FR" dirty="0"/>
              </a:p>
            </p:txBody>
          </p:sp>
        </mc:Choice>
        <mc:Fallback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81099" y="1630412"/>
                <a:ext cx="6097671" cy="4339355"/>
              </a:xfrm>
              <a:blipFill>
                <a:blip r:embed="rId2"/>
                <a:stretch>
                  <a:fillRect t="-28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Le système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2700" y="2170234"/>
            <a:ext cx="3580887" cy="257529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7182372" y="4996558"/>
            <a:ext cx="358339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Modèle système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04570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76588" y="196179"/>
            <a:ext cx="5860499" cy="379192"/>
          </a:xfrm>
        </p:spPr>
        <p:txBody>
          <a:bodyPr/>
          <a:lstStyle/>
          <a:p>
            <a:r>
              <a:rPr lang="fr-FR" dirty="0"/>
              <a:t>Modélisation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436572" y="1520745"/>
                <a:ext cx="7371092" cy="3772789"/>
              </a:xfrm>
            </p:spPr>
            <p:txBody>
              <a:bodyPr/>
              <a:lstStyle/>
              <a:p>
                <a:r>
                  <a:rPr lang="fr-FR" dirty="0" smtClean="0"/>
                  <a:t>Equations des états internes:</a:t>
                </a:r>
              </a:p>
              <a:p>
                <a:endParaRPr lang="fr-FR" dirty="0"/>
              </a:p>
              <a:p>
                <a:pPr marL="0" indent="0">
                  <a:buNone/>
                </a:pPr>
                <a:r>
                  <a:rPr lang="fr-FR" dirty="0"/>
                  <a:t> </a:t>
                </a:r>
                <a:r>
                  <a:rPr lang="fr-FR" dirty="0" smtClean="0"/>
                  <a:t> 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["/>
                        <m:endChr m:val="]"/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</m:mr>
                          <m:m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fr-FR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fr-FR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fr-FR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fr-FR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</m:acc>
                    <m:r>
                      <a:rPr lang="fr-FR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̇"/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acc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𝑐𝑣</m:t>
                            </m:r>
                            <m:r>
                              <a:rPr lang="fr-FR">
                                <a:latin typeface="Cambria Math" panose="02040503050406030204" pitchFamily="18" charset="0"/>
                              </a:rPr>
                              <m:t>002</m:t>
                            </m:r>
                          </m:sub>
                        </m:sSub>
                        <m:r>
                          <a:rPr lang="fr-FR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̇"/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acc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𝑐𝑣</m:t>
                            </m:r>
                            <m:r>
                              <a:rPr lang="fr-FR">
                                <a:latin typeface="Cambria Math" panose="02040503050406030204" pitchFamily="18" charset="0"/>
                              </a:rPr>
                              <m:t>005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𝑚𝑎𝑥</m:t>
                            </m:r>
                          </m:sub>
                        </m:sSub>
                      </m:den>
                    </m:f>
                  </m:oMath>
                </a14:m>
                <a:endParaRPr lang="fr-FR" dirty="0"/>
              </a:p>
              <a:p>
                <a:pPr marL="0" indent="0">
                  <a:buNone/>
                </a:pPr>
                <a:endParaRPr lang="fr-F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lang="fr-FR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acc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𝑐𝑣</m:t>
                              </m:r>
                              <m:r>
                                <a:rPr lang="fr-FR">
                                  <a:latin typeface="Cambria Math" panose="02040503050406030204" pitchFamily="18" charset="0"/>
                                </a:rPr>
                                <m:t>002</m:t>
                              </m:r>
                            </m:sub>
                          </m:sSub>
                          <m:r>
                            <a:rPr lang="fr-FR">
                              <a:latin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𝑐𝑣</m:t>
                              </m:r>
                              <m:r>
                                <a:rPr lang="fr-FR">
                                  <a:latin typeface="Cambria Math" panose="02040503050406030204" pitchFamily="18" charset="0"/>
                                </a:rPr>
                                <m:t>002</m:t>
                              </m:r>
                            </m:sub>
                          </m:sSub>
                          <m:r>
                            <a:rPr lang="fr-FR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acc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𝑐𝑣</m:t>
                              </m:r>
                              <m:r>
                                <a:rPr lang="fr-FR">
                                  <a:latin typeface="Cambria Math" panose="02040503050406030204" pitchFamily="18" charset="0"/>
                                </a:rPr>
                                <m:t>005</m:t>
                              </m:r>
                            </m:sub>
                          </m:sSub>
                          <m:r>
                            <a:rPr lang="fr-FR">
                              <a:latin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𝑐𝑣</m:t>
                              </m:r>
                              <m:r>
                                <a:rPr lang="fr-FR">
                                  <a:latin typeface="Cambria Math" panose="02040503050406030204" pitchFamily="18" charset="0"/>
                                </a:rPr>
                                <m:t>005</m:t>
                              </m:r>
                            </m:sub>
                          </m:sSub>
                          <m:r>
                            <a:rPr lang="fr-FR">
                              <a:latin typeface="Cambria Math" panose="02040503050406030204" pitchFamily="18" charset="0"/>
                            </a:rPr>
                            <m:t>+ 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fr-FR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acc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𝑐𝑣</m:t>
                              </m:r>
                              <m:r>
                                <a:rPr lang="fr-FR">
                                  <a:latin typeface="Cambria Math" panose="02040503050406030204" pitchFamily="18" charset="0"/>
                                </a:rPr>
                                <m:t>002</m:t>
                              </m:r>
                            </m:sub>
                          </m:sSub>
                          <m:r>
                            <a:rPr lang="fr-FR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fr-FR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acc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𝑐𝑣</m:t>
                              </m:r>
                              <m:r>
                                <a:rPr lang="fr-FR">
                                  <a:latin typeface="Cambria Math" panose="02040503050406030204" pitchFamily="18" charset="0"/>
                                </a:rPr>
                                <m:t>005</m:t>
                              </m:r>
                            </m:sub>
                          </m:sSub>
                          <m:r>
                            <a:rPr lang="fr-FR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fr-FR">
                              <a:latin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r-FR" dirty="0"/>
              </a:p>
              <a:p>
                <a:pPr marL="0" indent="0">
                  <a:buNone/>
                </a:pPr>
                <a:endParaRPr lang="fr-FR" dirty="0"/>
              </a:p>
              <a:p>
                <a:pPr marL="0" indent="0">
                  <a:buNone/>
                </a:pPr>
                <a:endParaRPr lang="fr-FR" dirty="0"/>
              </a:p>
              <a:p>
                <a:endParaRPr lang="fr-FR" dirty="0"/>
              </a:p>
            </p:txBody>
          </p:sp>
        </mc:Choice>
        <mc:Fallback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6572" y="1520745"/>
                <a:ext cx="7371092" cy="3772789"/>
              </a:xfrm>
              <a:blipFill>
                <a:blip r:embed="rId2"/>
                <a:stretch>
                  <a:fillRect t="-32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6592" y="2070537"/>
            <a:ext cx="3234087" cy="232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845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76588" y="196179"/>
            <a:ext cx="5860499" cy="379192"/>
          </a:xfrm>
        </p:spPr>
        <p:txBody>
          <a:bodyPr/>
          <a:lstStyle/>
          <a:p>
            <a:r>
              <a:rPr lang="fr-FR" dirty="0" smtClean="0"/>
              <a:t>Modélisation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Le système Linéaire </a:t>
            </a:r>
            <a:r>
              <a:rPr lang="fr-FR" dirty="0" smtClean="0"/>
              <a:t>augmenté avec l’état charge à estimer</a:t>
            </a:r>
            <a:endParaRPr lang="fr-F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Espace réservé du contenu 6"/>
              <p:cNvSpPr txBox="1">
                <a:spLocks/>
              </p:cNvSpPr>
              <p:nvPr/>
            </p:nvSpPr>
            <p:spPr>
              <a:xfrm>
                <a:off x="2278375" y="1603233"/>
                <a:ext cx="7495150" cy="4723691"/>
              </a:xfrm>
              <a:prstGeom prst="rect">
                <a:avLst/>
              </a:prstGeom>
            </p:spPr>
            <p:txBody>
              <a:bodyPr vert="horz" lIns="127723" tIns="63862" rIns="127723" bIns="63862" rtlCol="0">
                <a:spAutoFit/>
              </a:bodyPr>
              <a:lstStyle>
                <a:lvl1pPr marL="239481" indent="-239481" algn="l" defTabSz="957925" rtl="0" eaLnBrk="1" latinLnBrk="0" hangingPunct="1">
                  <a:lnSpc>
                    <a:spcPct val="100000"/>
                  </a:lnSpc>
                  <a:spcBef>
                    <a:spcPts val="0"/>
                  </a:spcBef>
                  <a:buClr>
                    <a:srgbClr val="548235"/>
                  </a:buClr>
                  <a:buSzPct val="80000"/>
                  <a:buFontTx/>
                  <a:buBlip>
                    <a:blip r:embed="rId2"/>
                  </a:buBlip>
                  <a:defRPr sz="1800" b="1" kern="1200">
                    <a:solidFill>
                      <a:schemeClr val="bg2">
                        <a:lumMod val="50000"/>
                      </a:schemeClr>
                    </a:solidFill>
                    <a:latin typeface="Calibri" charset="0"/>
                    <a:ea typeface="Calibri" charset="0"/>
                    <a:cs typeface="Calibri" charset="0"/>
                  </a:defRPr>
                </a:lvl1pPr>
                <a:lvl2pPr marL="718444" indent="-239481" algn="l" defTabSz="957925" rtl="0" eaLnBrk="1" latinLnBrk="0" hangingPunct="1">
                  <a:lnSpc>
                    <a:spcPct val="100000"/>
                  </a:lnSpc>
                  <a:spcBef>
                    <a:spcPts val="0"/>
                  </a:spcBef>
                  <a:buClr>
                    <a:srgbClr val="548235"/>
                  </a:buClr>
                  <a:buFont typeface="Calibri" panose="020F0502020204030204" pitchFamily="34" charset="0"/>
                  <a:buChar char="-"/>
                  <a:defRPr sz="1600" kern="1200">
                    <a:solidFill>
                      <a:schemeClr val="bg2">
                        <a:lumMod val="50000"/>
                      </a:schemeClr>
                    </a:solidFill>
                    <a:latin typeface="Calibri" charset="0"/>
                    <a:ea typeface="Calibri" charset="0"/>
                    <a:cs typeface="Calibri" charset="0"/>
                  </a:defRPr>
                </a:lvl2pPr>
                <a:lvl3pPr marL="1197407" indent="-239481" algn="l" defTabSz="957925" rtl="0" eaLnBrk="1" latinLnBrk="0" hangingPunct="1">
                  <a:lnSpc>
                    <a:spcPct val="100000"/>
                  </a:lnSpc>
                  <a:spcBef>
                    <a:spcPts val="0"/>
                  </a:spcBef>
                  <a:buClr>
                    <a:srgbClr val="548235"/>
                  </a:buClr>
                  <a:buFont typeface="Wingdings" panose="05000000000000000000" pitchFamily="2" charset="2"/>
                  <a:buChar char="§"/>
                  <a:defRPr sz="1400" kern="1200">
                    <a:solidFill>
                      <a:schemeClr val="bg2">
                        <a:lumMod val="50000"/>
                      </a:schemeClr>
                    </a:solidFill>
                    <a:latin typeface="Calibri" charset="0"/>
                    <a:ea typeface="Calibri" charset="0"/>
                    <a:cs typeface="Calibri" charset="0"/>
                  </a:defRPr>
                </a:lvl3pPr>
                <a:lvl4pPr marL="1676370" indent="-239481" algn="l" defTabSz="957925" rtl="0" eaLnBrk="1" latinLnBrk="0" hangingPunct="1">
                  <a:lnSpc>
                    <a:spcPct val="100000"/>
                  </a:lnSpc>
                  <a:spcBef>
                    <a:spcPts val="0"/>
                  </a:spcBef>
                  <a:buClr>
                    <a:srgbClr val="548235"/>
                  </a:buClr>
                  <a:buFont typeface="Calibri" panose="020F0502020204030204" pitchFamily="34" charset="0"/>
                  <a:buChar char="-"/>
                  <a:defRPr sz="1200" kern="1200">
                    <a:solidFill>
                      <a:schemeClr val="bg2">
                        <a:lumMod val="50000"/>
                      </a:schemeClr>
                    </a:solidFill>
                    <a:latin typeface="Calibri" charset="0"/>
                    <a:ea typeface="Calibri" charset="0"/>
                    <a:cs typeface="Calibri" charset="0"/>
                  </a:defRPr>
                </a:lvl4pPr>
                <a:lvl5pPr marL="2155332" indent="-239481" algn="l" defTabSz="957925" rtl="0" eaLnBrk="1" latinLnBrk="0" hangingPunct="1">
                  <a:lnSpc>
                    <a:spcPct val="100000"/>
                  </a:lnSpc>
                  <a:spcBef>
                    <a:spcPts val="0"/>
                  </a:spcBef>
                  <a:buClr>
                    <a:srgbClr val="548235"/>
                  </a:buClr>
                  <a:buFont typeface="Wingdings" panose="05000000000000000000" pitchFamily="2" charset="2"/>
                  <a:buChar char="§"/>
                  <a:defRPr sz="1200" kern="1200">
                    <a:solidFill>
                      <a:schemeClr val="bg2">
                        <a:lumMod val="50000"/>
                      </a:schemeClr>
                    </a:solidFill>
                    <a:latin typeface="Calibri" charset="0"/>
                    <a:ea typeface="Calibri" charset="0"/>
                    <a:cs typeface="Calibri" charset="0"/>
                  </a:defRPr>
                </a:lvl5pPr>
                <a:lvl6pPr marL="2634295" indent="-239481" algn="l" defTabSz="957925" rtl="0" eaLnBrk="1" latinLnBrk="0" hangingPunct="1">
                  <a:lnSpc>
                    <a:spcPct val="90000"/>
                  </a:lnSpc>
                  <a:spcBef>
                    <a:spcPts val="524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13258" indent="-239481" algn="l" defTabSz="957925" rtl="0" eaLnBrk="1" latinLnBrk="0" hangingPunct="1">
                  <a:lnSpc>
                    <a:spcPct val="90000"/>
                  </a:lnSpc>
                  <a:spcBef>
                    <a:spcPts val="524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92220" indent="-239481" algn="l" defTabSz="957925" rtl="0" eaLnBrk="1" latinLnBrk="0" hangingPunct="1">
                  <a:lnSpc>
                    <a:spcPct val="90000"/>
                  </a:lnSpc>
                  <a:spcBef>
                    <a:spcPts val="524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71183" indent="-239481" algn="l" defTabSz="957925" rtl="0" eaLnBrk="1" latinLnBrk="0" hangingPunct="1">
                  <a:lnSpc>
                    <a:spcPct val="90000"/>
                  </a:lnSpc>
                  <a:spcBef>
                    <a:spcPts val="524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fr-FR" dirty="0" smtClean="0"/>
                  <a:t>Hypothèse : Charge constante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𝑎𝑢𝑔𝑚</m:t>
                          </m:r>
                        </m:sub>
                      </m:sSub>
                      <m:d>
                        <m:dPr>
                          <m:ctrlPr>
                            <a:rPr lang="fr-FR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fr-FR" i="1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fr-FR" i="1">
                          <a:latin typeface="Cambria Math" panose="02040503050406030204" pitchFamily="18" charset="0"/>
                        </a:rPr>
                        <m:t>𝐴</m:t>
                      </m:r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𝑎𝑢𝑔𝑚</m:t>
                          </m:r>
                        </m:sub>
                      </m:sSub>
                      <m:d>
                        <m:dPr>
                          <m:ctrlPr>
                            <a:rPr lang="fr-FR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</m:d>
                      <m:r>
                        <a:rPr lang="fr-F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fr-FR" i="0">
                          <a:latin typeface="Cambria Math" panose="02040503050406030204" pitchFamily="18" charset="0"/>
                        </a:rPr>
                        <m:t>𝐮</m:t>
                      </m:r>
                      <m:d>
                        <m:dPr>
                          <m:ctrlPr>
                            <a:rPr lang="fr-FR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</m:d>
                      <m:r>
                        <a:rPr lang="fr-FR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b="1" i="1" smtClean="0">
                          <a:latin typeface="Cambria Math" panose="02040503050406030204" pitchFamily="18" charset="0"/>
                        </a:rPr>
                        <m:t>𝑭𝑸</m:t>
                      </m:r>
                      <m:r>
                        <a:rPr lang="fr-FR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b="1" i="1" smtClean="0"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fr-FR" b="1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fr-FR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r-FR" dirty="0"/>
              </a:p>
              <a:p>
                <a:pPr marL="0" indent="0" algn="ctr">
                  <a:buNone/>
                </a:pP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fr-FR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b="1" i="1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fr-FR" b="1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𝐶𝑥</m:t>
                    </m:r>
                  </m:oMath>
                </a14:m>
                <a:r>
                  <a:rPr lang="fr-FR" dirty="0" smtClean="0"/>
                  <a:t>(k)</a:t>
                </a:r>
                <a:endParaRPr lang="fr-FR" dirty="0"/>
              </a:p>
              <a:p>
                <a:pPr marL="0" indent="0">
                  <a:buNone/>
                </a:pPr>
                <a:endParaRPr lang="fr-FR" dirty="0" smtClean="0"/>
              </a:p>
              <a:p>
                <a:endParaRPr lang="fr-FR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𝑎𝑢𝑔𝑚</m:t>
                        </m:r>
                      </m:sub>
                    </m:sSub>
                    <m:r>
                      <a:rPr lang="fr-FR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fr-FR" sz="2400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fr-FR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</m:mr>
                          <m:mr>
                            <m:e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</m:mr>
                          <m:mr>
                            <m:e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fr-FR" sz="2400" dirty="0" smtClean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𝑎𝑢𝑔𝑚</m:t>
                        </m:r>
                      </m:sub>
                    </m:sSub>
                    <m:r>
                      <a:rPr lang="fr-FR" sz="2400" i="1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["/>
                        <m:endChr m:val="]"/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fr-FR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  <m:t>00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  <m:t>01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b="1" i="1" smtClean="0">
                                      <a:latin typeface="Cambria Math" panose="02040503050406030204" pitchFamily="18" charset="0"/>
                                    </a:rPr>
                                    <m:t>𝑭</m:t>
                                  </m:r>
                                </m:e>
                                <m:sub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  <m:t>01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  <m:t>𝑭</m:t>
                                  </m:r>
                                </m:e>
                                <m:sub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fr-FR" sz="24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fr-FR" sz="2400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fr-FR" sz="2400" dirty="0"/>
              </a:p>
              <a:p>
                <a:pPr marL="0" indent="0">
                  <a:buNone/>
                </a:pPr>
                <a:r>
                  <a:rPr lang="fr-FR" sz="2400" dirty="0"/>
                  <a:t> 	</a:t>
                </a:r>
              </a:p>
              <a:p>
                <a:pPr marL="0" indent="0">
                  <a:buNone/>
                </a:pPr>
                <a:endParaRPr lang="fr-FR" sz="24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𝑎𝑢𝑔𝑚</m:t>
                        </m:r>
                      </m:sub>
                    </m:sSub>
                    <m:r>
                      <a:rPr lang="fr-FR" sz="2400" b="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fr-FR" sz="2400" b="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fr-FR" sz="2400" b="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mr>
                          <m:mr>
                            <m:e>
                              <m:r>
                                <a:rPr lang="fr-FR" sz="2400" b="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  <m:r>
                          <m:rPr>
                            <m:nor/>
                          </m:rPr>
                          <a:rPr lang="fr-FR" sz="2400" b="0" i="1" dirty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fr-FR" sz="2400" b="0" i="1" dirty="0" smtClean="0">
                    <a:latin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𝑎𝑢𝑔𝑚</m:t>
                        </m:r>
                      </m:sub>
                    </m:sSub>
                    <m:r>
                      <a:rPr lang="fr-FR" sz="2400" b="0" i="1">
                        <a:latin typeface="Cambria Math" panose="02040503050406030204" pitchFamily="18" charset="0"/>
                      </a:rPr>
                      <m:t>=[</m:t>
                    </m:r>
                    <m:r>
                      <a:rPr lang="fr-FR" sz="2400" b="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fr-FR" sz="2400" b="0" i="1">
                        <a:latin typeface="Cambria Math" panose="02040503050406030204" pitchFamily="18" charset="0"/>
                      </a:rPr>
                      <m:t>   0]</m:t>
                    </m:r>
                  </m:oMath>
                </a14:m>
                <a:endParaRPr lang="fr-FR" sz="24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fr-FR" sz="24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fr-FR" sz="2400" dirty="0"/>
                  <a:t> 	</a:t>
                </a:r>
                <a:endParaRPr lang="fr-FR" sz="2400" b="0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4" name="Espace réservé du contenu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8375" y="1603233"/>
                <a:ext cx="7495150" cy="4723691"/>
              </a:xfrm>
              <a:prstGeom prst="rect">
                <a:avLst/>
              </a:prstGeom>
              <a:blipFill>
                <a:blip r:embed="rId3"/>
                <a:stretch>
                  <a:fillRect t="-38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ZoneTexte 35"/>
          <p:cNvSpPr txBox="1"/>
          <p:nvPr/>
        </p:nvSpPr>
        <p:spPr>
          <a:xfrm>
            <a:off x="5633884" y="3033251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3741020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76588" y="196179"/>
            <a:ext cx="5860499" cy="379192"/>
          </a:xfrm>
        </p:spPr>
        <p:txBody>
          <a:bodyPr/>
          <a:lstStyle/>
          <a:p>
            <a:r>
              <a:rPr lang="fr-FR" dirty="0" smtClean="0"/>
              <a:t>Prise en compte des non linéarités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Le système Linéaire </a:t>
            </a:r>
            <a:r>
              <a:rPr lang="fr-FR" dirty="0" smtClean="0"/>
              <a:t>augmenté avec l’état charge à estimer</a:t>
            </a:r>
            <a:endParaRPr lang="fr-F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Espace réservé du contenu 6"/>
              <p:cNvSpPr>
                <a:spLocks noGrp="1"/>
              </p:cNvSpPr>
              <p:nvPr>
                <p:ph idx="1"/>
              </p:nvPr>
            </p:nvSpPr>
            <p:spPr>
              <a:xfrm>
                <a:off x="380767" y="1673544"/>
                <a:ext cx="7495150" cy="4312937"/>
              </a:xfrm>
            </p:spPr>
            <p:txBody>
              <a:bodyPr/>
              <a:lstStyle/>
              <a:p>
                <a:r>
                  <a:rPr lang="fr-FR" u="sng" dirty="0" smtClean="0"/>
                  <a:t>Conversion %  ouverture vanne en débit massique (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fr-FR" i="1" u="sng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i="1" u="sng"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fr-FR" b="1" i="1" u="sng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acc>
                  </m:oMath>
                </a14:m>
                <a:endParaRPr lang="fr-FR" u="sng" dirty="0" smtClean="0"/>
              </a:p>
              <a:p>
                <a:pPr marL="0" indent="0">
                  <a:buNone/>
                </a:pPr>
                <a:endParaRPr lang="fr-FR" u="sng" dirty="0"/>
              </a:p>
              <a:p>
                <a:pPr lvl="1">
                  <a:lnSpc>
                    <a:spcPct val="150000"/>
                  </a:lnSpc>
                </a:pPr>
                <a:r>
                  <a:rPr lang="fr-FR" dirty="0"/>
                  <a:t>Hypothèse: Pression amont et aval constante</a:t>
                </a:r>
                <a:endParaRPr lang="fr-FR" b="1" u="sng" dirty="0"/>
              </a:p>
              <a:p>
                <a:pPr lvl="1">
                  <a:lnSpc>
                    <a:spcPct val="150000"/>
                  </a:lnSpc>
                </a:pPr>
                <a:r>
                  <a:rPr lang="fr-FR" dirty="0"/>
                  <a:t>Données physique de la vanne (CV, rangeabilité …)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fr-FR" dirty="0"/>
                  <a:t>Equation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acc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(%)</m:t>
                    </m:r>
                  </m:oMath>
                </a14:m>
                <a:endParaRPr lang="fr-FR" dirty="0"/>
              </a:p>
              <a:p>
                <a:pPr lvl="1"/>
                <a:endParaRPr lang="fr-FR" dirty="0"/>
              </a:p>
              <a:p>
                <a:r>
                  <a:rPr lang="fr-FR" u="sng" dirty="0"/>
                  <a:t>Conversion </a:t>
                </a:r>
                <a:r>
                  <a:rPr lang="fr-FR" u="sng" dirty="0" smtClean="0"/>
                  <a:t>sorties </a:t>
                </a:r>
                <a:r>
                  <a:rPr lang="fr-FR" u="sng" dirty="0"/>
                  <a:t>en </a:t>
                </a:r>
                <a:r>
                  <a:rPr lang="fr-FR" u="sng" dirty="0" smtClean="0"/>
                  <a:t>états internes </a:t>
                </a:r>
                <a:r>
                  <a:rPr lang="fr-FR" u="sng" dirty="0"/>
                  <a:t>:</a:t>
                </a:r>
              </a:p>
              <a:p>
                <a:endParaRPr lang="fr-FR" u="sng" dirty="0"/>
              </a:p>
              <a:p>
                <a:pPr lvl="1">
                  <a:lnSpc>
                    <a:spcPct val="150000"/>
                  </a:lnSpc>
                </a:pPr>
                <a:r>
                  <a:rPr lang="fr-FR" dirty="0"/>
                  <a:t>Densité liquide et vapeur saturé en </a:t>
                </a:r>
                <a:r>
                  <a:rPr lang="fr-FR" dirty="0" err="1"/>
                  <a:t>fct</a:t>
                </a:r>
                <a:r>
                  <a:rPr lang="fr-FR" dirty="0"/>
                  <a:t> de la </a:t>
                </a:r>
                <a:r>
                  <a:rPr lang="fr-FR" dirty="0" smtClean="0"/>
                  <a:t>pression</a:t>
                </a:r>
                <a:endParaRPr lang="fr-FR" dirty="0"/>
              </a:p>
              <a:p>
                <a:pPr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𝜌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  <m:r>
                          <a:rPr lang="fr-FR" i="1">
                            <a:latin typeface="Cambria Math" panose="02040503050406030204" pitchFamily="18" charset="0"/>
                          </a:rPr>
                          <m:t>∗</m:t>
                        </m:r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  <m:r>
                          <a:rPr lang="fr-FR" i="1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𝑚𝑎𝑥</m:t>
                                </m:r>
                              </m:sub>
                            </m:s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− </m:t>
                            </m:r>
                            <m:sSub>
                              <m:sSub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sub>
                            </m:sSub>
                          </m:e>
                        </m:d>
                        <m:r>
                          <a:rPr lang="fr-FR" i="1">
                            <a:latin typeface="Cambria Math" panose="02040503050406030204" pitchFamily="18" charset="0"/>
                          </a:rPr>
                          <m:t>∗</m:t>
                        </m:r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𝑚𝑎𝑥</m:t>
                            </m:r>
                          </m:sub>
                        </m:sSub>
                      </m:den>
                    </m:f>
                  </m:oMath>
                </a14:m>
                <a:endParaRPr lang="fr-FR" dirty="0"/>
              </a:p>
              <a:p>
                <a:pPr lvl="1">
                  <a:lnSpc>
                    <a:spcPct val="150000"/>
                  </a:lnSpc>
                </a:pPr>
                <a:r>
                  <a:rPr lang="fr-FR" dirty="0"/>
                  <a:t>Calcul de l’énergie interne spécifique en </a:t>
                </a:r>
                <a:r>
                  <a:rPr lang="fr-FR" dirty="0" err="1"/>
                  <a:t>fct</a:t>
                </a:r>
                <a:r>
                  <a:rPr lang="fr-FR" dirty="0"/>
                  <a:t> de la pression et de la </a:t>
                </a:r>
                <a:r>
                  <a:rPr lang="fr-FR" dirty="0" smtClean="0"/>
                  <a:t>densité</a:t>
                </a:r>
                <a:endParaRPr lang="fr-FR" dirty="0"/>
              </a:p>
              <a:p>
                <a:pPr lvl="1">
                  <a:lnSpc>
                    <a:spcPct val="150000"/>
                  </a:lnSpc>
                </a:pPr>
                <a:r>
                  <a:rPr lang="fr-FR" dirty="0"/>
                  <a:t>Modification de la matrice C</a:t>
                </a:r>
              </a:p>
            </p:txBody>
          </p:sp>
        </mc:Choice>
        <mc:Fallback>
          <p:sp>
            <p:nvSpPr>
              <p:cNvPr id="7" name="Espace réservé du contenu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0767" y="1673544"/>
                <a:ext cx="7495150" cy="4312937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Zone de dessin 3"/>
          <p:cNvGrpSpPr/>
          <p:nvPr/>
        </p:nvGrpSpPr>
        <p:grpSpPr>
          <a:xfrm>
            <a:off x="6497103" y="1067647"/>
            <a:ext cx="6223097" cy="3581068"/>
            <a:chOff x="0" y="0"/>
            <a:chExt cx="5486400" cy="32004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5486400" cy="3200400"/>
            </a:xfrm>
            <a:prstGeom prst="rect">
              <a:avLst/>
            </a:prstGeom>
          </p:spPr>
        </p:sp>
        <p:sp>
          <p:nvSpPr>
            <p:cNvPr id="10" name="Zone de texte 7"/>
            <p:cNvSpPr txBox="1"/>
            <p:nvPr/>
          </p:nvSpPr>
          <p:spPr>
            <a:xfrm>
              <a:off x="3520027" y="2463357"/>
              <a:ext cx="961390" cy="464183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ct val="106000"/>
                </a:lnSpc>
                <a:spcAft>
                  <a:spcPts val="800"/>
                </a:spcAft>
              </a:pPr>
              <a:r>
                <a:rPr lang="fr-FR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Etats estimés</a:t>
              </a:r>
              <a:endParaRPr lang="fr-F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1" name="Zone de texte 7"/>
            <p:cNvSpPr txBox="1"/>
            <p:nvPr/>
          </p:nvSpPr>
          <p:spPr>
            <a:xfrm>
              <a:off x="3821452" y="502419"/>
              <a:ext cx="961390" cy="52832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ct val="106000"/>
                </a:lnSpc>
                <a:spcAft>
                  <a:spcPts val="800"/>
                </a:spcAft>
              </a:pPr>
              <a:r>
                <a:rPr lang="fr-FR" sz="16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Niveau </a:t>
              </a:r>
              <a:endParaRPr lang="fr-F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just">
                <a:lnSpc>
                  <a:spcPct val="106000"/>
                </a:lnSpc>
                <a:spcAft>
                  <a:spcPts val="800"/>
                </a:spcAft>
              </a:pPr>
              <a:r>
                <a:rPr lang="fr-FR" sz="16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Pression</a:t>
              </a:r>
              <a:endParaRPr lang="fr-F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2" name="Zone de texte 7"/>
            <p:cNvSpPr txBox="1"/>
            <p:nvPr/>
          </p:nvSpPr>
          <p:spPr>
            <a:xfrm>
              <a:off x="406986" y="533839"/>
              <a:ext cx="1259942" cy="528555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6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Ouverture de </a:t>
              </a:r>
              <a:r>
                <a:rPr lang="fr-FR" sz="16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vannes %</a:t>
              </a:r>
              <a:endParaRPr lang="fr-F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084013" y="843239"/>
              <a:ext cx="1497394" cy="525255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FR" sz="1600" dirty="0" err="1" smtClean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Process</a:t>
              </a:r>
              <a:endParaRPr lang="fr-FR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4" name="Connecteur droit avec flèche 13"/>
            <p:cNvCxnSpPr>
              <a:endCxn id="13" idx="1"/>
            </p:cNvCxnSpPr>
            <p:nvPr/>
          </p:nvCxnSpPr>
          <p:spPr>
            <a:xfrm>
              <a:off x="337493" y="1105867"/>
              <a:ext cx="174652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5" name="Connecteur droit avec flèche 14"/>
            <p:cNvCxnSpPr>
              <a:stCxn id="13" idx="3"/>
            </p:cNvCxnSpPr>
            <p:nvPr/>
          </p:nvCxnSpPr>
          <p:spPr>
            <a:xfrm flipV="1">
              <a:off x="3581407" y="1104101"/>
              <a:ext cx="955101" cy="176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/>
            <p:nvPr/>
          </p:nvSpPr>
          <p:spPr>
            <a:xfrm>
              <a:off x="2324058" y="2304500"/>
              <a:ext cx="1195968" cy="771507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6000"/>
                </a:lnSpc>
                <a:spcAft>
                  <a:spcPts val="800"/>
                </a:spcAft>
              </a:pPr>
              <a:r>
                <a:rPr lang="fr-FR" sz="1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Observateur</a:t>
              </a:r>
              <a:endParaRPr lang="fr-F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/>
                <p:cNvSpPr/>
                <p:nvPr/>
              </p:nvSpPr>
              <p:spPr>
                <a:xfrm>
                  <a:off x="909406" y="2632530"/>
                  <a:ext cx="1091836" cy="443477"/>
                </a:xfrm>
                <a:prstGeom prst="rect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05000"/>
                    </a:lnSpc>
                    <a:spcAft>
                      <a:spcPts val="800"/>
                    </a:spcAft>
                  </a:pPr>
                  <a:r>
                    <a:rPr lang="fr-FR" sz="16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Conversion % en </a:t>
                  </a:r>
                  <a14:m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fr-F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fr-F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𝑚</m:t>
                          </m:r>
                        </m:e>
                      </m:acc>
                    </m:oMath>
                  </a14:m>
                  <a:r>
                    <a:rPr lang="fr-FR" sz="16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 </a:t>
                  </a:r>
                  <a:r>
                    <a:rPr lang="fr-FR" sz="16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  </a:t>
                  </a:r>
                  <a:endParaRPr lang="fr-FR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9406" y="2632530"/>
                  <a:ext cx="1091836" cy="443477"/>
                </a:xfrm>
                <a:prstGeom prst="rect">
                  <a:avLst/>
                </a:prstGeom>
                <a:blipFill>
                  <a:blip r:embed="rId3"/>
                  <a:stretch>
                    <a:fillRect t="-8065" b="-19355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" name="Connecteur en angle 17"/>
            <p:cNvCxnSpPr>
              <a:endCxn id="17" idx="1"/>
            </p:cNvCxnSpPr>
            <p:nvPr/>
          </p:nvCxnSpPr>
          <p:spPr>
            <a:xfrm rot="16200000" flipH="1">
              <a:off x="-97077" y="1847784"/>
              <a:ext cx="1748400" cy="264567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9" name="Connecteur droit avec flèche 18"/>
            <p:cNvCxnSpPr>
              <a:stCxn id="17" idx="3"/>
            </p:cNvCxnSpPr>
            <p:nvPr/>
          </p:nvCxnSpPr>
          <p:spPr>
            <a:xfrm>
              <a:off x="2001242" y="2854269"/>
              <a:ext cx="32281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20" name="Rectangle 19"/>
            <p:cNvSpPr/>
            <p:nvPr/>
          </p:nvSpPr>
          <p:spPr>
            <a:xfrm>
              <a:off x="1554247" y="1610076"/>
              <a:ext cx="1849647" cy="572392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5000"/>
                </a:lnSpc>
                <a:spcAft>
                  <a:spcPts val="800"/>
                </a:spcAft>
              </a:pPr>
              <a:r>
                <a:rPr lang="fr-FR" sz="1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Conversion sortie en </a:t>
              </a:r>
              <a:r>
                <a:rPr lang="fr-FR" sz="1600" dirty="0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états interne</a:t>
              </a:r>
              <a:r>
                <a:rPr lang="fr-FR" sz="1600" dirty="0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s</a:t>
              </a:r>
              <a:r>
                <a:rPr lang="fr-FR" sz="1600" dirty="0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 </a:t>
              </a:r>
              <a:endParaRPr lang="fr-F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21" name="Connecteur en angle 20"/>
            <p:cNvCxnSpPr>
              <a:endCxn id="20" idx="3"/>
            </p:cNvCxnSpPr>
            <p:nvPr/>
          </p:nvCxnSpPr>
          <p:spPr>
            <a:xfrm rot="5400000">
              <a:off x="3348254" y="1159745"/>
              <a:ext cx="792168" cy="680888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2" name="Connecteur droit avec flèche 21"/>
            <p:cNvCxnSpPr/>
            <p:nvPr/>
          </p:nvCxnSpPr>
          <p:spPr>
            <a:xfrm>
              <a:off x="3520027" y="2705950"/>
              <a:ext cx="94043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cxnSp>
        <p:nvCxnSpPr>
          <p:cNvPr id="24" name="Connecteur droit avec flèche 23"/>
          <p:cNvCxnSpPr/>
          <p:nvPr/>
        </p:nvCxnSpPr>
        <p:spPr>
          <a:xfrm>
            <a:off x="7687130" y="3824005"/>
            <a:ext cx="142785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 flipV="1">
            <a:off x="7687130" y="3167695"/>
            <a:ext cx="2987" cy="65631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>
            <a:off x="7690117" y="3167695"/>
            <a:ext cx="542378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8156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76588" y="196179"/>
            <a:ext cx="5860499" cy="379192"/>
          </a:xfrm>
        </p:spPr>
        <p:txBody>
          <a:bodyPr/>
          <a:lstStyle/>
          <a:p>
            <a:r>
              <a:rPr lang="fr-FR" dirty="0" smtClean="0"/>
              <a:t>L’observateur</a:t>
            </a:r>
            <a:endParaRPr lang="fr-F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881099" y="1630412"/>
                <a:ext cx="4719601" cy="4283955"/>
              </a:xfrm>
            </p:spPr>
            <p:txBody>
              <a:bodyPr/>
              <a:lstStyle/>
              <a:p>
                <a:r>
                  <a:rPr lang="fr-FR" u="sng" dirty="0"/>
                  <a:t>Principe d’un observateur :</a:t>
                </a:r>
              </a:p>
              <a:p>
                <a:endParaRPr lang="fr-FR" dirty="0" smtClean="0"/>
              </a:p>
              <a:p>
                <a:endParaRPr lang="fr-FR" dirty="0"/>
              </a:p>
              <a:p>
                <a:endParaRPr lang="fr-FR" dirty="0" smtClean="0"/>
              </a:p>
              <a:p>
                <a:endParaRPr lang="fr-FR" dirty="0"/>
              </a:p>
              <a:p>
                <a:endParaRPr lang="fr-FR" dirty="0"/>
              </a:p>
              <a:p>
                <a:endParaRPr lang="fr-FR" dirty="0"/>
              </a:p>
              <a:p>
                <a:endParaRPr lang="fr-FR" dirty="0"/>
              </a:p>
              <a:p>
                <a:endParaRPr lang="fr-FR" dirty="0"/>
              </a:p>
              <a:p>
                <a:endParaRPr lang="fr-FR" dirty="0"/>
              </a:p>
              <a:p>
                <a:endParaRPr lang="fr-FR" dirty="0"/>
              </a:p>
              <a:p>
                <a:endParaRPr lang="fr-FR" dirty="0"/>
              </a:p>
              <a:p>
                <a:r>
                  <a:rPr lang="fr-FR" dirty="0"/>
                  <a:t>Equation :</a:t>
                </a:r>
                <a:endParaRPr lang="fr-FR" dirty="0"/>
              </a:p>
              <a:p>
                <a:pPr marL="0" indent="0">
                  <a:buNone/>
                </a:pPr>
                <a:r>
                  <a:rPr lang="fr-FR" dirty="0"/>
                  <a:t> </a:t>
                </a:r>
                <a:r>
                  <a:rPr lang="fr-FR" dirty="0"/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fr-FR" i="1">
                        <a:latin typeface="Cambria Math" panose="02040503050406030204" pitchFamily="18" charset="0"/>
                      </a:rPr>
                      <m:t>= </m:t>
                    </m:r>
                    <m:acc>
                      <m:accPr>
                        <m:chr m:val="̇"/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fr-FR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̂"/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</m:d>
                  </m:oMath>
                </a14:m>
                <a:endParaRPr lang="fr-FR" dirty="0"/>
              </a:p>
              <a:p>
                <a:pPr marL="0" indent="0">
                  <a:buNone/>
                </a:pPr>
                <a:r>
                  <a:rPr lang="fr-FR" dirty="0"/>
                  <a:t>	</a:t>
                </a:r>
                <a:endParaRPr lang="fr-FR" dirty="0"/>
              </a:p>
            </p:txBody>
          </p:sp>
        </mc:Choice>
        <mc:Fallback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81099" y="1630412"/>
                <a:ext cx="4719601" cy="4283955"/>
              </a:xfrm>
              <a:blipFill>
                <a:blip r:embed="rId2"/>
                <a:stretch>
                  <a:fillRect t="-28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2" descr="Afficher l’image sour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446" y="2233446"/>
            <a:ext cx="4079416" cy="26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Espace réservé du contenu 2"/>
              <p:cNvSpPr txBox="1">
                <a:spLocks/>
              </p:cNvSpPr>
              <p:nvPr/>
            </p:nvSpPr>
            <p:spPr>
              <a:xfrm>
                <a:off x="6164017" y="1630411"/>
                <a:ext cx="4719601" cy="2529628"/>
              </a:xfrm>
              <a:prstGeom prst="rect">
                <a:avLst/>
              </a:prstGeom>
            </p:spPr>
            <p:txBody>
              <a:bodyPr vert="horz" lIns="127723" tIns="63862" rIns="127723" bIns="63862" rtlCol="0">
                <a:spAutoFit/>
              </a:bodyPr>
              <a:lstStyle>
                <a:lvl1pPr marL="239481" indent="-239481" algn="l" defTabSz="957925" rtl="0" eaLnBrk="1" latinLnBrk="0" hangingPunct="1">
                  <a:lnSpc>
                    <a:spcPct val="100000"/>
                  </a:lnSpc>
                  <a:spcBef>
                    <a:spcPts val="0"/>
                  </a:spcBef>
                  <a:buClr>
                    <a:srgbClr val="548235"/>
                  </a:buClr>
                  <a:buSzPct val="80000"/>
                  <a:buFontTx/>
                  <a:buBlip>
                    <a:blip r:embed="rId4"/>
                  </a:buBlip>
                  <a:defRPr sz="1800" b="1" kern="1200">
                    <a:solidFill>
                      <a:schemeClr val="bg2">
                        <a:lumMod val="50000"/>
                      </a:schemeClr>
                    </a:solidFill>
                    <a:latin typeface="Calibri" charset="0"/>
                    <a:ea typeface="Calibri" charset="0"/>
                    <a:cs typeface="Calibri" charset="0"/>
                  </a:defRPr>
                </a:lvl1pPr>
                <a:lvl2pPr marL="718444" indent="-239481" algn="l" defTabSz="957925" rtl="0" eaLnBrk="1" latinLnBrk="0" hangingPunct="1">
                  <a:lnSpc>
                    <a:spcPct val="100000"/>
                  </a:lnSpc>
                  <a:spcBef>
                    <a:spcPts val="0"/>
                  </a:spcBef>
                  <a:buClr>
                    <a:srgbClr val="548235"/>
                  </a:buClr>
                  <a:buFont typeface="Calibri" panose="020F0502020204030204" pitchFamily="34" charset="0"/>
                  <a:buChar char="-"/>
                  <a:defRPr sz="1600" kern="1200">
                    <a:solidFill>
                      <a:schemeClr val="bg2">
                        <a:lumMod val="50000"/>
                      </a:schemeClr>
                    </a:solidFill>
                    <a:latin typeface="Calibri" charset="0"/>
                    <a:ea typeface="Calibri" charset="0"/>
                    <a:cs typeface="Calibri" charset="0"/>
                  </a:defRPr>
                </a:lvl2pPr>
                <a:lvl3pPr marL="1197407" indent="-239481" algn="l" defTabSz="957925" rtl="0" eaLnBrk="1" latinLnBrk="0" hangingPunct="1">
                  <a:lnSpc>
                    <a:spcPct val="100000"/>
                  </a:lnSpc>
                  <a:spcBef>
                    <a:spcPts val="0"/>
                  </a:spcBef>
                  <a:buClr>
                    <a:srgbClr val="548235"/>
                  </a:buClr>
                  <a:buFont typeface="Wingdings" panose="05000000000000000000" pitchFamily="2" charset="2"/>
                  <a:buChar char="§"/>
                  <a:defRPr sz="1400" kern="1200">
                    <a:solidFill>
                      <a:schemeClr val="bg2">
                        <a:lumMod val="50000"/>
                      </a:schemeClr>
                    </a:solidFill>
                    <a:latin typeface="Calibri" charset="0"/>
                    <a:ea typeface="Calibri" charset="0"/>
                    <a:cs typeface="Calibri" charset="0"/>
                  </a:defRPr>
                </a:lvl3pPr>
                <a:lvl4pPr marL="1676370" indent="-239481" algn="l" defTabSz="957925" rtl="0" eaLnBrk="1" latinLnBrk="0" hangingPunct="1">
                  <a:lnSpc>
                    <a:spcPct val="100000"/>
                  </a:lnSpc>
                  <a:spcBef>
                    <a:spcPts val="0"/>
                  </a:spcBef>
                  <a:buClr>
                    <a:srgbClr val="548235"/>
                  </a:buClr>
                  <a:buFont typeface="Calibri" panose="020F0502020204030204" pitchFamily="34" charset="0"/>
                  <a:buChar char="-"/>
                  <a:defRPr sz="1200" kern="1200">
                    <a:solidFill>
                      <a:schemeClr val="bg2">
                        <a:lumMod val="50000"/>
                      </a:schemeClr>
                    </a:solidFill>
                    <a:latin typeface="Calibri" charset="0"/>
                    <a:ea typeface="Calibri" charset="0"/>
                    <a:cs typeface="Calibri" charset="0"/>
                  </a:defRPr>
                </a:lvl4pPr>
                <a:lvl5pPr marL="2155332" indent="-239481" algn="l" defTabSz="957925" rtl="0" eaLnBrk="1" latinLnBrk="0" hangingPunct="1">
                  <a:lnSpc>
                    <a:spcPct val="100000"/>
                  </a:lnSpc>
                  <a:spcBef>
                    <a:spcPts val="0"/>
                  </a:spcBef>
                  <a:buClr>
                    <a:srgbClr val="548235"/>
                  </a:buClr>
                  <a:buFont typeface="Wingdings" panose="05000000000000000000" pitchFamily="2" charset="2"/>
                  <a:buChar char="§"/>
                  <a:defRPr sz="1200" kern="1200">
                    <a:solidFill>
                      <a:schemeClr val="bg2">
                        <a:lumMod val="50000"/>
                      </a:schemeClr>
                    </a:solidFill>
                    <a:latin typeface="Calibri" charset="0"/>
                    <a:ea typeface="Calibri" charset="0"/>
                    <a:cs typeface="Calibri" charset="0"/>
                  </a:defRPr>
                </a:lvl5pPr>
                <a:lvl6pPr marL="2634295" indent="-239481" algn="l" defTabSz="957925" rtl="0" eaLnBrk="1" latinLnBrk="0" hangingPunct="1">
                  <a:lnSpc>
                    <a:spcPct val="90000"/>
                  </a:lnSpc>
                  <a:spcBef>
                    <a:spcPts val="524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13258" indent="-239481" algn="l" defTabSz="957925" rtl="0" eaLnBrk="1" latinLnBrk="0" hangingPunct="1">
                  <a:lnSpc>
                    <a:spcPct val="90000"/>
                  </a:lnSpc>
                  <a:spcBef>
                    <a:spcPts val="524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92220" indent="-239481" algn="l" defTabSz="957925" rtl="0" eaLnBrk="1" latinLnBrk="0" hangingPunct="1">
                  <a:lnSpc>
                    <a:spcPct val="90000"/>
                  </a:lnSpc>
                  <a:spcBef>
                    <a:spcPts val="524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71183" indent="-239481" algn="l" defTabSz="957925" rtl="0" eaLnBrk="1" latinLnBrk="0" hangingPunct="1">
                  <a:lnSpc>
                    <a:spcPct val="90000"/>
                  </a:lnSpc>
                  <a:spcBef>
                    <a:spcPts val="524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fr-FR" sz="2000" u="sng" dirty="0"/>
                  <a:t>Observateur </a:t>
                </a:r>
                <a:r>
                  <a:rPr lang="fr-FR" sz="2000" u="sng" dirty="0" err="1"/>
                  <a:t>Luenberger</a:t>
                </a:r>
                <a:r>
                  <a:rPr lang="fr-FR" sz="2000" u="sng" dirty="0"/>
                  <a:t> étendu :</a:t>
                </a:r>
              </a:p>
              <a:p>
                <a:endParaRPr lang="fr-FR" sz="2000" dirty="0"/>
              </a:p>
              <a:p>
                <a:pPr lvl="1"/>
                <a:r>
                  <a:rPr lang="fr-FR" sz="2000" dirty="0"/>
                  <a:t>Equation système non  linéaire</a:t>
                </a:r>
              </a:p>
              <a:p>
                <a:pPr lvl="1"/>
                <a:endParaRPr lang="fr-FR" sz="2000" dirty="0"/>
              </a:p>
              <a:p>
                <a:pPr lvl="1"/>
                <a:r>
                  <a:rPr lang="fr-FR" sz="2000" dirty="0"/>
                  <a:t>Calcul matrice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fr-FR" sz="2000" dirty="0"/>
                  <a:t> depuis système linéarisé</a:t>
                </a:r>
              </a:p>
              <a:p>
                <a:pPr marL="0" indent="0">
                  <a:buFontTx/>
                  <a:buNone/>
                </a:pPr>
                <a:endParaRPr lang="fr-FR" dirty="0"/>
              </a:p>
              <a:p>
                <a:pPr marL="0" indent="0">
                  <a:buFontTx/>
                  <a:buNone/>
                </a:pPr>
                <a:r>
                  <a:rPr lang="fr-FR" dirty="0"/>
                  <a:t>	</a:t>
                </a:r>
              </a:p>
            </p:txBody>
          </p:sp>
        </mc:Choice>
        <mc:Fallback>
          <p:sp>
            <p:nvSpPr>
              <p:cNvPr id="8" name="Espace réservé du contenu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4017" y="1630411"/>
                <a:ext cx="4719601" cy="2529628"/>
              </a:xfrm>
              <a:prstGeom prst="rect">
                <a:avLst/>
              </a:prstGeom>
              <a:blipFill>
                <a:blip r:embed="rId5"/>
                <a:stretch>
                  <a:fillRect t="-48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0879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76588" y="196179"/>
            <a:ext cx="5860499" cy="379192"/>
          </a:xfrm>
        </p:spPr>
        <p:txBody>
          <a:bodyPr/>
          <a:lstStyle/>
          <a:p>
            <a:r>
              <a:rPr lang="fr-FR" dirty="0" smtClean="0"/>
              <a:t>L’observateur  : filtrage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1571275" y="1082123"/>
            <a:ext cx="8644441" cy="4433773"/>
          </a:xfrm>
          <a:prstGeom prst="rect">
            <a:avLst/>
          </a:prstGeom>
        </p:spPr>
      </p:sp>
      <p:sp>
        <p:nvSpPr>
          <p:cNvPr id="11" name="Zone de texte 7"/>
          <p:cNvSpPr txBox="1"/>
          <p:nvPr/>
        </p:nvSpPr>
        <p:spPr>
          <a:xfrm>
            <a:off x="7650590" y="4079301"/>
            <a:ext cx="1456591" cy="364178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fr-F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Etats estimés</a:t>
            </a:r>
            <a:endParaRPr lang="fr-F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Zone de texte 7"/>
          <p:cNvSpPr txBox="1"/>
          <p:nvPr/>
        </p:nvSpPr>
        <p:spPr>
          <a:xfrm>
            <a:off x="7592403" y="1778165"/>
            <a:ext cx="1514778" cy="731924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fr-FR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Niveau </a:t>
            </a:r>
            <a:endParaRPr lang="fr-F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fr-FR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Pression</a:t>
            </a:r>
            <a:endParaRPr lang="fr-F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Zone de texte 7"/>
          <p:cNvSpPr txBox="1"/>
          <p:nvPr/>
        </p:nvSpPr>
        <p:spPr>
          <a:xfrm>
            <a:off x="1023991" y="1981187"/>
            <a:ext cx="2626432" cy="73225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Ouverture de </a:t>
            </a:r>
            <a:r>
              <a:rPr lang="fr-FR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vannes %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854872" y="2250330"/>
            <a:ext cx="2359313" cy="72767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600" dirty="0" err="1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Process</a:t>
            </a:r>
            <a:endParaRPr lang="fr-FR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5" name="Connecteur droit avec flèche 14"/>
          <p:cNvCxnSpPr>
            <a:endCxn id="14" idx="1"/>
          </p:cNvCxnSpPr>
          <p:nvPr/>
        </p:nvCxnSpPr>
        <p:spPr>
          <a:xfrm>
            <a:off x="2103033" y="2614170"/>
            <a:ext cx="275183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>
            <a:stCxn id="14" idx="3"/>
          </p:cNvCxnSpPr>
          <p:nvPr/>
        </p:nvCxnSpPr>
        <p:spPr>
          <a:xfrm flipV="1">
            <a:off x="7214185" y="2611723"/>
            <a:ext cx="1504869" cy="24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5708021" y="4086831"/>
            <a:ext cx="1884382" cy="169592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fr-FR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Observateur</a:t>
            </a:r>
            <a:endParaRPr lang="fr-F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17"/>
              <p:cNvSpPr/>
              <p:nvPr/>
            </p:nvSpPr>
            <p:spPr>
              <a:xfrm>
                <a:off x="3004148" y="4729180"/>
                <a:ext cx="1292551" cy="786716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5000"/>
                  </a:lnSpc>
                  <a:spcAft>
                    <a:spcPts val="800"/>
                  </a:spcAft>
                </a:pPr>
                <a:r>
                  <a:rPr lang="fr-FR" sz="1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Conversion % en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fr-FR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𝑚</m:t>
                        </m:r>
                      </m:e>
                    </m:acc>
                  </m:oMath>
                </a14:m>
                <a:r>
                  <a:rPr lang="fr-FR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  <a:r>
                  <a:rPr lang="fr-FR" sz="1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 </a:t>
                </a:r>
                <a:endParaRPr lang="fr-FR" sz="16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4148" y="4729180"/>
                <a:ext cx="1292551" cy="78671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Connecteur en angle 18"/>
          <p:cNvCxnSpPr>
            <a:endCxn id="18" idx="1"/>
          </p:cNvCxnSpPr>
          <p:nvPr/>
        </p:nvCxnSpPr>
        <p:spPr>
          <a:xfrm rot="16200000" flipH="1">
            <a:off x="1541536" y="3659925"/>
            <a:ext cx="2508366" cy="416858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>
            <a:stCxn id="18" idx="3"/>
            <a:endCxn id="37" idx="1"/>
          </p:cNvCxnSpPr>
          <p:nvPr/>
        </p:nvCxnSpPr>
        <p:spPr>
          <a:xfrm flipV="1">
            <a:off x="4296699" y="5113246"/>
            <a:ext cx="373775" cy="92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3434713" y="3135929"/>
            <a:ext cx="2914327" cy="79298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5000"/>
              </a:lnSpc>
              <a:spcAft>
                <a:spcPts val="800"/>
              </a:spcAft>
            </a:pPr>
            <a:r>
              <a:rPr lang="fr-FR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Conversion sortie en état interne</a:t>
            </a:r>
            <a:r>
              <a:rPr lang="fr-F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fr-FR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endParaRPr lang="fr-F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22" name="Connecteur en angle 21"/>
          <p:cNvCxnSpPr>
            <a:endCxn id="21" idx="3"/>
          </p:cNvCxnSpPr>
          <p:nvPr/>
        </p:nvCxnSpPr>
        <p:spPr>
          <a:xfrm rot="10800000" flipV="1">
            <a:off x="6349040" y="2611722"/>
            <a:ext cx="2000752" cy="920697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>
            <a:stCxn id="17" idx="3"/>
            <a:endCxn id="26" idx="1"/>
          </p:cNvCxnSpPr>
          <p:nvPr/>
        </p:nvCxnSpPr>
        <p:spPr>
          <a:xfrm flipV="1">
            <a:off x="7592403" y="4929590"/>
            <a:ext cx="645153" cy="52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8237556" y="4443479"/>
            <a:ext cx="766169" cy="97222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fr-FR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filtre</a:t>
            </a:r>
            <a:endParaRPr lang="fr-F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670474" y="4796371"/>
            <a:ext cx="772236" cy="63374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fr-FR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filtres</a:t>
            </a:r>
            <a:endParaRPr lang="fr-F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39" name="Connecteur droit avec flèche 38"/>
          <p:cNvCxnSpPr>
            <a:stCxn id="37" idx="3"/>
          </p:cNvCxnSpPr>
          <p:nvPr/>
        </p:nvCxnSpPr>
        <p:spPr>
          <a:xfrm>
            <a:off x="5442710" y="5113246"/>
            <a:ext cx="265311" cy="92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4" name="Connecteur droit avec flèche 43"/>
          <p:cNvCxnSpPr/>
          <p:nvPr/>
        </p:nvCxnSpPr>
        <p:spPr>
          <a:xfrm>
            <a:off x="3004148" y="4358012"/>
            <a:ext cx="142785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5" name="Connecteur droit 44"/>
          <p:cNvCxnSpPr/>
          <p:nvPr/>
        </p:nvCxnSpPr>
        <p:spPr>
          <a:xfrm flipV="1">
            <a:off x="3004148" y="3526806"/>
            <a:ext cx="0" cy="831206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6" name="Connecteur droit 45"/>
          <p:cNvCxnSpPr>
            <a:endCxn id="21" idx="1"/>
          </p:cNvCxnSpPr>
          <p:nvPr/>
        </p:nvCxnSpPr>
        <p:spPr>
          <a:xfrm>
            <a:off x="3004148" y="3526806"/>
            <a:ext cx="430565" cy="5614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4462740" y="4074695"/>
            <a:ext cx="772236" cy="63374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fr-FR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filtres</a:t>
            </a:r>
            <a:endParaRPr lang="fr-F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58" name="Connecteur droit avec flèche 57"/>
          <p:cNvCxnSpPr/>
          <p:nvPr/>
        </p:nvCxnSpPr>
        <p:spPr>
          <a:xfrm>
            <a:off x="5234976" y="4346923"/>
            <a:ext cx="473045" cy="110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8" name="Connecteur droit avec flèche 67"/>
          <p:cNvCxnSpPr>
            <a:stCxn id="26" idx="3"/>
          </p:cNvCxnSpPr>
          <p:nvPr/>
        </p:nvCxnSpPr>
        <p:spPr>
          <a:xfrm>
            <a:off x="9003725" y="4929590"/>
            <a:ext cx="64628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9062055" y="4531793"/>
            <a:ext cx="1476238" cy="3533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fr-FR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Charge estimée</a:t>
            </a:r>
            <a:endParaRPr lang="fr-F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140128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 CEA 2019 Défaut">
  <a:themeElements>
    <a:clrScheme name="CEA Défaut">
      <a:dk1>
        <a:srgbClr val="3F3F3F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008BBC"/>
      </a:accent2>
      <a:accent3>
        <a:srgbClr val="D81142"/>
      </a:accent3>
      <a:accent4>
        <a:srgbClr val="FFC000"/>
      </a:accent4>
      <a:accent5>
        <a:srgbClr val="218380"/>
      </a:accent5>
      <a:accent6>
        <a:srgbClr val="8F2D56"/>
      </a:accent6>
      <a:hlink>
        <a:srgbClr val="2E75B5"/>
      </a:hlink>
      <a:folHlink>
        <a:srgbClr val="954F72"/>
      </a:folHlink>
    </a:clrScheme>
    <a:fontScheme name="CE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8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mplate PP CEA 16-9.pptx" id="{78E284C9-E62E-4FC8-9A5E-19EE6A13D71E}" vid="{709D2C56-0C01-4A68-A325-4FFD430A3600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2F2A79C4BED747976EC3AD530384C1" ma:contentTypeVersion="0" ma:contentTypeDescription="Crée un document." ma:contentTypeScope="" ma:versionID="9ea4ffbb61354172aceb879db3e2653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b09c1ba23edfaa45a5e9d385267c9b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07AC35C-3B9B-457D-863A-1C1FD396D7D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CAADB5F-8552-41F6-8E41-B7291DF52D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509A53C-8D88-4760-8267-C28D6D92D7C7}">
  <ds:schemaRefs>
    <ds:schemaRef ds:uri="http://schemas.openxmlformats.org/package/2006/metadata/core-properties"/>
    <ds:schemaRef ds:uri="http://purl.org/dc/terms/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2019-Presentation-PPT-16-9</Template>
  <TotalTime>24923</TotalTime>
  <Words>1780</Words>
  <Application>Microsoft Office PowerPoint</Application>
  <PresentationFormat>Grand écran</PresentationFormat>
  <Paragraphs>276</Paragraphs>
  <Slides>23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Cambria Math</vt:lpstr>
      <vt:lpstr>CMR9</vt:lpstr>
      <vt:lpstr>Times New Roman</vt:lpstr>
      <vt:lpstr>Wingdings</vt:lpstr>
      <vt:lpstr>Template CEA 2019 Défaut</vt:lpstr>
      <vt:lpstr>Dessin Microsoft Visio</vt:lpstr>
      <vt:lpstr>Présentation PowerPoint</vt:lpstr>
      <vt:lpstr>Sommaire </vt:lpstr>
      <vt:lpstr>Problématique</vt:lpstr>
      <vt:lpstr>Modélisation</vt:lpstr>
      <vt:lpstr>Modélisation</vt:lpstr>
      <vt:lpstr>Modélisation</vt:lpstr>
      <vt:lpstr>Prise en compte des non linéarités</vt:lpstr>
      <vt:lpstr>L’observateur</vt:lpstr>
      <vt:lpstr>L’observateur  : filtrage</vt:lpstr>
      <vt:lpstr>Simulation Matlab</vt:lpstr>
      <vt:lpstr>Simulation Matlab</vt:lpstr>
      <vt:lpstr>Simulation Matlab</vt:lpstr>
      <vt:lpstr>Architecture contrôle commande liée aux essais</vt:lpstr>
      <vt:lpstr>Architecture contrôle commande liée aux essais</vt:lpstr>
      <vt:lpstr>Méthodologie de validation du code</vt:lpstr>
      <vt:lpstr>Essais 2021</vt:lpstr>
      <vt:lpstr>Essais 2021</vt:lpstr>
      <vt:lpstr>Problèmes rencontrés / Nouvelles solutions</vt:lpstr>
      <vt:lpstr>Observateur à entrées inconnues</vt:lpstr>
      <vt:lpstr>Observateur à entrées inconnues : premier résultats</vt:lpstr>
      <vt:lpstr>Observateur à entrées inconnues </vt:lpstr>
      <vt:lpstr>Conclusion</vt:lpstr>
      <vt:lpstr>Observateur horizon glissant suite</vt:lpstr>
    </vt:vector>
  </TitlesOfParts>
  <Company>CEA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MANZAGOL Jean 129533</dc:creator>
  <cp:lastModifiedBy>BONNAY Patrick 139791</cp:lastModifiedBy>
  <cp:revision>596</cp:revision>
  <cp:lastPrinted>2020-11-24T08:03:42Z</cp:lastPrinted>
  <dcterms:created xsi:type="dcterms:W3CDTF">2019-12-09T09:00:45Z</dcterms:created>
  <dcterms:modified xsi:type="dcterms:W3CDTF">2022-05-12T07:10:30Z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0x010100362F2A79C4BED747976EC3AD530384C1</vt:lpwstr>
  </property>
  <property fmtid="{D5CDD505-2E9C-101B-9397-08002B2CF9AE}" pid="3" name="I2ICODE">
    <vt:lpwstr>WEB</vt:lpwstr>
  </property>
  <property fmtid="{D5CDD505-2E9C-101B-9397-08002B2CF9AE}" pid="4" name="WebApplicationID">
    <vt:lpwstr>3f72b11a-dedf-47a1-b48a-dfd7b45017bd</vt:lpwstr>
  </property>
  <property fmtid="{D5CDD505-2E9C-101B-9397-08002B2CF9AE}" pid="5" name="I2ISITECODE">
    <vt:lpwstr/>
  </property>
</Properties>
</file>