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474" r:id="rId3"/>
    <p:sldId id="475" r:id="rId4"/>
    <p:sldId id="477" r:id="rId5"/>
    <p:sldId id="476" r:id="rId6"/>
    <p:sldId id="485" r:id="rId7"/>
    <p:sldId id="520" r:id="rId8"/>
    <p:sldId id="518" r:id="rId9"/>
    <p:sldId id="523" r:id="rId10"/>
    <p:sldId id="524" r:id="rId11"/>
    <p:sldId id="491" r:id="rId12"/>
    <p:sldId id="522" r:id="rId13"/>
    <p:sldId id="536" r:id="rId14"/>
    <p:sldId id="535" r:id="rId15"/>
    <p:sldId id="537" r:id="rId16"/>
    <p:sldId id="540" r:id="rId17"/>
    <p:sldId id="585" r:id="rId18"/>
    <p:sldId id="542" r:id="rId19"/>
    <p:sldId id="545" r:id="rId20"/>
    <p:sldId id="546" r:id="rId21"/>
    <p:sldId id="589" r:id="rId22"/>
    <p:sldId id="571" r:id="rId23"/>
    <p:sldId id="581" r:id="rId24"/>
    <p:sldId id="586" r:id="rId25"/>
    <p:sldId id="588" r:id="rId26"/>
    <p:sldId id="587" r:id="rId27"/>
    <p:sldId id="582" r:id="rId28"/>
    <p:sldId id="495" r:id="rId29"/>
    <p:sldId id="489" r:id="rId30"/>
  </p:sldIdLst>
  <p:sldSz cx="9144000" cy="6858000" type="screen4x3"/>
  <p:notesSz cx="9866313" cy="67357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rrot" initials="LP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09" autoAdjust="0"/>
  </p:normalViewPr>
  <p:slideViewPr>
    <p:cSldViewPr snapToGrid="0">
      <p:cViewPr varScale="1">
        <p:scale>
          <a:sx n="59" d="100"/>
          <a:sy n="59" d="100"/>
        </p:scale>
        <p:origin x="84" y="9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4"/>
    </p:cViewPr>
  </p:sorterViewPr>
  <p:notesViewPr>
    <p:cSldViewPr snapToGrid="0">
      <p:cViewPr varScale="1">
        <p:scale>
          <a:sx n="130" d="100"/>
          <a:sy n="130" d="100"/>
        </p:scale>
        <p:origin x="150" y="22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image" Target="../media/image63.png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F8CE20-B0EB-4B20-B0B3-F8B6A1FAE39B}" type="doc">
      <dgm:prSet loTypeId="urn:microsoft.com/office/officeart/2005/8/layout/hList7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EFE8C082-95FE-45FD-9C7F-690EAD1132AA}">
      <dgm:prSet phldrT="[Texte]" custT="1"/>
      <dgm:spPr>
        <a:xfrm>
          <a:off x="6195" y="1790516"/>
          <a:ext cx="1397763" cy="828650"/>
        </a:xfrm>
      </dgm:spPr>
      <dgm:t>
        <a:bodyPr/>
        <a:lstStyle/>
        <a:p>
          <a:pPr algn="ctr"/>
          <a:r>
            <a:rPr lang="fr-FR" sz="2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2014</a:t>
          </a:r>
        </a:p>
        <a:p>
          <a:pPr algn="ctr"/>
          <a:r>
            <a:rPr lang="en-GB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ECRIS 2</a:t>
          </a:r>
          <a:br>
            <a:rPr lang="en-GB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</a:br>
          <a: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first </a:t>
          </a:r>
          <a:r>
            <a:rPr lang="en-GB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H</a:t>
          </a:r>
          <a:r>
            <a:rPr lang="en-GB" sz="1200" b="0" baseline="300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+</a:t>
          </a:r>
          <a: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 </a:t>
          </a:r>
          <a:r>
            <a:rPr lang="fr-FR" sz="1200" b="0" dirty="0" err="1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beam</a:t>
          </a:r>
          <a: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: </a:t>
          </a:r>
          <a:b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</a:br>
          <a:r>
            <a:rPr lang="en-GB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2 mA</a:t>
          </a:r>
          <a:r>
            <a:rPr lang="en-GB" sz="1200" b="0" baseline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. </a:t>
          </a:r>
        </a:p>
        <a:p>
          <a:pPr algn="ctr"/>
          <a:r>
            <a:rPr lang="fr-FR" sz="1200" b="0" dirty="0" err="1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December</a:t>
          </a:r>
          <a: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. </a:t>
          </a:r>
          <a:endParaRPr lang="fr-FR" sz="2200" b="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gm:t>
    </dgm:pt>
    <dgm:pt modelId="{78B9BE14-4963-4603-8AC6-572DDCB9A343}" type="parTrans" cxnId="{50B3A61F-7122-43E9-AE30-B3D8014B7C4B}">
      <dgm:prSet/>
      <dgm:spPr/>
      <dgm:t>
        <a:bodyPr/>
        <a:lstStyle/>
        <a:p>
          <a:endParaRPr lang="fr-FR"/>
        </a:p>
      </dgm:t>
    </dgm:pt>
    <dgm:pt modelId="{EE970668-13BF-46A9-9996-43E81D916679}" type="sibTrans" cxnId="{50B3A61F-7122-43E9-AE30-B3D8014B7C4B}">
      <dgm:prSet/>
      <dgm:spPr>
        <a:xfrm>
          <a:off x="1615854" y="1892732"/>
          <a:ext cx="449219" cy="348002"/>
        </a:xfrm>
      </dgm:spPr>
      <dgm:t>
        <a:bodyPr/>
        <a:lstStyle/>
        <a:p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C6C653E-353B-4EB6-8842-E3A2BCE3D868}">
      <dgm:prSet phldrT="[Texte]" custT="1"/>
      <dgm:spPr>
        <a:xfrm>
          <a:off x="2251542" y="1790516"/>
          <a:ext cx="1397763" cy="828650"/>
        </a:xfrm>
      </dgm:spPr>
      <dgm:t>
        <a:bodyPr/>
        <a:lstStyle/>
        <a:p>
          <a:pPr algn="ctr">
            <a:spcAft>
              <a:spcPct val="35000"/>
            </a:spcAft>
          </a:pPr>
          <a:endParaRPr lang="fr-FR" sz="2200" dirty="0" smtClean="0">
            <a:latin typeface="Calibri" panose="020F0502020204030204"/>
            <a:ea typeface="+mn-ea"/>
            <a:cs typeface="+mn-cs"/>
          </a:endParaRPr>
        </a:p>
        <a:p>
          <a:pPr algn="ctr">
            <a:spcAft>
              <a:spcPct val="35000"/>
            </a:spcAft>
          </a:pPr>
          <a:endParaRPr lang="fr-FR" sz="1100" dirty="0" smtClean="0">
            <a:latin typeface="Calibri" panose="020F0502020204030204"/>
            <a:ea typeface="+mn-ea"/>
            <a:cs typeface="+mn-cs"/>
          </a:endParaRPr>
        </a:p>
        <a:p>
          <a:pPr algn="ctr">
            <a:spcAft>
              <a:spcPct val="35000"/>
            </a:spcAft>
          </a:pPr>
          <a:r>
            <a:rPr lang="fr-FR" sz="2200" dirty="0" smtClean="0">
              <a:latin typeface="Calibri" panose="020F0502020204030204"/>
              <a:ea typeface="+mn-ea"/>
              <a:cs typeface="+mn-cs"/>
            </a:rPr>
            <a:t>2015</a:t>
          </a:r>
        </a:p>
        <a:p>
          <a:pPr algn="ctr">
            <a:spcAft>
              <a:spcPts val="500"/>
            </a:spcAft>
          </a:pPr>
          <a: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ECRIS1: Phoenix V2 </a:t>
          </a:r>
          <a:b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</a:br>
          <a: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first </a:t>
          </a:r>
          <a:r>
            <a:rPr lang="fr-FR" sz="1200" b="0" dirty="0" err="1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beam</a:t>
          </a:r>
          <a: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, </a:t>
          </a:r>
          <a:b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</a:br>
          <a:r>
            <a:rPr lang="en-GB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Ar</a:t>
          </a:r>
          <a:r>
            <a:rPr lang="en-GB" sz="1200" b="0" baseline="300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9+ </a:t>
          </a:r>
          <a: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230 µA</a:t>
          </a:r>
          <a:endParaRPr lang="en-GB" sz="1200" b="0" dirty="0" smtClean="0">
            <a:latin typeface="Calibri" panose="020F0502020204030204" pitchFamily="34" charset="0"/>
            <a:ea typeface="Yu Gothic Light" panose="020B0300000000000000" pitchFamily="34" charset="-128"/>
            <a:cs typeface="Calibri" panose="020F0502020204030204" pitchFamily="34" charset="0"/>
          </a:endParaRPr>
        </a:p>
        <a:p>
          <a:pPr algn="ctr">
            <a:spcAft>
              <a:spcPts val="500"/>
            </a:spcAft>
          </a:pPr>
          <a:r>
            <a:rPr lang="en-GB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July.</a:t>
          </a:r>
        </a:p>
        <a:p>
          <a:pPr algn="ctr">
            <a:spcAft>
              <a:spcPts val="500"/>
            </a:spcAft>
          </a:pPr>
          <a: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RFQ:</a:t>
          </a:r>
          <a:b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</a:br>
          <a: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first </a:t>
          </a:r>
          <a:r>
            <a:rPr lang="en-GB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H</a:t>
          </a:r>
          <a:r>
            <a:rPr lang="en-GB" sz="1200" b="0" baseline="300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+ </a:t>
          </a:r>
          <a: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 </a:t>
          </a:r>
          <a:r>
            <a:rPr lang="fr-FR" sz="1200" b="0" dirty="0" err="1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beam</a:t>
          </a:r>
          <a:endParaRPr lang="fr-FR" sz="1200" b="0" dirty="0" smtClean="0">
            <a:latin typeface="Calibri" panose="020F0502020204030204" pitchFamily="34" charset="0"/>
            <a:ea typeface="Yu Gothic Light" panose="020B0300000000000000" pitchFamily="34" charset="-128"/>
            <a:cs typeface="Calibri" panose="020F0502020204030204" pitchFamily="34" charset="0"/>
          </a:endParaRPr>
        </a:p>
        <a:p>
          <a:pPr algn="ctr">
            <a:spcAft>
              <a:spcPts val="500"/>
            </a:spcAft>
          </a:pPr>
          <a:r>
            <a:rPr lang="fr-FR" sz="1200" b="0" noProof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Décembre</a:t>
          </a:r>
          <a:r>
            <a:rPr lang="fr-FR" sz="1200" b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.   </a:t>
          </a:r>
          <a:endParaRPr lang="fr-FR" sz="2200" b="0" dirty="0">
            <a:latin typeface="Calibri" panose="020F0502020204030204"/>
            <a:ea typeface="+mn-ea"/>
            <a:cs typeface="+mn-cs"/>
          </a:endParaRPr>
        </a:p>
      </dgm:t>
    </dgm:pt>
    <dgm:pt modelId="{8441682A-98E4-4781-9CBE-C5A5D6A2A64C}" type="parTrans" cxnId="{56515C41-DB49-44AA-8E64-8625AFFE7B4E}">
      <dgm:prSet/>
      <dgm:spPr/>
      <dgm:t>
        <a:bodyPr/>
        <a:lstStyle/>
        <a:p>
          <a:endParaRPr lang="fr-FR"/>
        </a:p>
      </dgm:t>
    </dgm:pt>
    <dgm:pt modelId="{A6F8C1D3-364D-487C-A74D-CC786E6DCF28}" type="sibTrans" cxnId="{56515C41-DB49-44AA-8E64-8625AFFE7B4E}">
      <dgm:prSet/>
      <dgm:spPr>
        <a:xfrm>
          <a:off x="3861201" y="1892732"/>
          <a:ext cx="449219" cy="348002"/>
        </a:xfrm>
      </dgm:spPr>
      <dgm:t>
        <a:bodyPr/>
        <a:lstStyle/>
        <a:p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25B253CC-A472-44FE-9EB2-77E63EBDF40A}">
      <dgm:prSet phldrT="[Texte]" custT="1"/>
      <dgm:spPr>
        <a:xfrm>
          <a:off x="4496889" y="1790516"/>
          <a:ext cx="1397763" cy="828650"/>
        </a:xfrm>
      </dgm:spPr>
      <dgm:t>
        <a:bodyPr lIns="108000" rIns="108000"/>
        <a:lstStyle/>
        <a:p>
          <a:pPr algn="ctr"/>
          <a:endParaRPr lang="fr-FR" sz="2200" dirty="0" smtClean="0">
            <a:latin typeface="Calibri" panose="020F0502020204030204"/>
            <a:ea typeface="+mn-ea"/>
            <a:cs typeface="+mn-cs"/>
          </a:endParaRPr>
        </a:p>
        <a:p>
          <a:pPr algn="ctr"/>
          <a:r>
            <a:rPr lang="fr-FR" sz="2200" dirty="0" smtClean="0">
              <a:latin typeface="Calibri" panose="020F0502020204030204"/>
              <a:ea typeface="+mn-ea"/>
              <a:cs typeface="+mn-cs"/>
            </a:rPr>
            <a:t>2018</a:t>
          </a:r>
          <a:br>
            <a:rPr lang="fr-FR" sz="2200" dirty="0" smtClean="0">
              <a:latin typeface="Calibri" panose="020F0502020204030204"/>
              <a:ea typeface="+mn-ea"/>
              <a:cs typeface="+mn-cs"/>
            </a:rPr>
          </a:br>
          <a:r>
            <a:rPr lang="fr-FR" sz="1200" dirty="0" smtClean="0">
              <a:latin typeface="Calibri" panose="020F0502020204030204"/>
              <a:ea typeface="+mn-ea"/>
              <a:cs typeface="+mn-cs"/>
            </a:rPr>
            <a:t/>
          </a:r>
          <a:br>
            <a:rPr lang="fr-FR" sz="1200" dirty="0" smtClean="0">
              <a:latin typeface="Calibri" panose="020F0502020204030204"/>
              <a:ea typeface="+mn-ea"/>
              <a:cs typeface="+mn-cs"/>
            </a:rPr>
          </a:br>
          <a:r>
            <a:rPr lang="fr-FR" sz="1200" dirty="0" smtClean="0">
              <a:latin typeface="Calibri" panose="020F0502020204030204"/>
              <a:ea typeface="+mn-ea"/>
              <a:cs typeface="+mn-cs"/>
            </a:rPr>
            <a:t> </a:t>
          </a:r>
          <a:r>
            <a:rPr lang="fr-FR" sz="1200" dirty="0" err="1" smtClean="0">
              <a:latin typeface="Calibri" panose="020F0502020204030204"/>
              <a:ea typeface="+mn-ea"/>
              <a:cs typeface="+mn-cs"/>
            </a:rPr>
            <a:t>Injector</a:t>
          </a:r>
          <a:r>
            <a:rPr lang="fr-FR" sz="1200" dirty="0" smtClean="0">
              <a:latin typeface="Calibri" panose="020F0502020204030204"/>
              <a:ea typeface="+mn-ea"/>
              <a:cs typeface="+mn-cs"/>
            </a:rPr>
            <a:t> and </a:t>
          </a:r>
          <a:r>
            <a:rPr lang="fr-FR" sz="1200" dirty="0" err="1" smtClean="0">
              <a:latin typeface="Calibri" panose="020F0502020204030204"/>
              <a:ea typeface="+mn-ea"/>
              <a:cs typeface="+mn-cs"/>
            </a:rPr>
            <a:t>Diags</a:t>
          </a:r>
          <a:r>
            <a:rPr lang="fr-FR" sz="1200" dirty="0" smtClean="0">
              <a:latin typeface="Calibri" panose="020F0502020204030204"/>
              <a:ea typeface="+mn-ea"/>
              <a:cs typeface="+mn-cs"/>
            </a:rPr>
            <a:t> </a:t>
          </a:r>
          <a:r>
            <a:rPr lang="fr-FR" sz="1200" dirty="0" err="1" smtClean="0">
              <a:latin typeface="Calibri" panose="020F0502020204030204"/>
              <a:ea typeface="+mn-ea"/>
              <a:cs typeface="+mn-cs"/>
            </a:rPr>
            <a:t>commissioning</a:t>
          </a:r>
          <a:r>
            <a:rPr lang="fr-FR" sz="1200" dirty="0" smtClean="0">
              <a:latin typeface="Calibri" panose="020F0502020204030204"/>
              <a:ea typeface="+mn-ea"/>
              <a:cs typeface="+mn-cs"/>
            </a:rPr>
            <a:t>  end</a:t>
          </a:r>
        </a:p>
        <a:p>
          <a:pPr algn="ctr"/>
          <a:r>
            <a:rPr lang="fr-FR" sz="1200" dirty="0" smtClean="0">
              <a:latin typeface="Calibri" panose="020F0502020204030204"/>
              <a:ea typeface="+mn-ea"/>
              <a:cs typeface="+mn-cs"/>
            </a:rPr>
            <a:t>April-</a:t>
          </a:r>
          <a:r>
            <a:rPr lang="fr-FR" sz="1200" dirty="0" err="1" smtClean="0">
              <a:latin typeface="Calibri" panose="020F0502020204030204"/>
              <a:ea typeface="+mn-ea"/>
              <a:cs typeface="+mn-cs"/>
            </a:rPr>
            <a:t>November</a:t>
          </a:r>
          <a:endParaRPr lang="fr-FR" sz="1200" dirty="0" smtClean="0">
            <a:latin typeface="Calibri" panose="020F0502020204030204"/>
            <a:ea typeface="+mn-ea"/>
            <a:cs typeface="+mn-cs"/>
          </a:endParaRPr>
        </a:p>
        <a:p>
          <a:pPr algn="ctr"/>
          <a:r>
            <a:rPr lang="fr-FR" sz="1200" dirty="0" smtClean="0">
              <a:latin typeface="Calibri" panose="020F0502020204030204"/>
              <a:ea typeface="+mn-ea"/>
              <a:cs typeface="+mn-cs"/>
            </a:rPr>
            <a:t>D plate </a:t>
          </a:r>
          <a:r>
            <a:rPr lang="en-GB" sz="1200" b="0" noProof="0" dirty="0" smtClean="0">
              <a:latin typeface="Calibri" panose="020F0502020204030204"/>
              <a:ea typeface="+mn-ea"/>
              <a:cs typeface="+mn-cs"/>
            </a:rPr>
            <a:t>Dismantling and MEBT installation</a:t>
          </a:r>
          <a:br>
            <a:rPr lang="en-GB" sz="1200" b="0" noProof="0" dirty="0" smtClean="0">
              <a:latin typeface="Calibri" panose="020F0502020204030204"/>
              <a:ea typeface="+mn-ea"/>
              <a:cs typeface="+mn-cs"/>
            </a:rPr>
          </a:br>
          <a:endParaRPr lang="en-GB" sz="800" b="0" noProof="0" dirty="0" smtClean="0">
            <a:latin typeface="Calibri" panose="020F0502020204030204"/>
            <a:ea typeface="+mn-ea"/>
            <a:cs typeface="+mn-cs"/>
          </a:endParaRPr>
        </a:p>
      </dgm:t>
    </dgm:pt>
    <dgm:pt modelId="{23190F69-4BDE-45E4-9837-D7AD8D8DD373}" type="parTrans" cxnId="{5D182C46-CD9D-461E-8521-DFA58BB2B665}">
      <dgm:prSet/>
      <dgm:spPr/>
      <dgm:t>
        <a:bodyPr/>
        <a:lstStyle/>
        <a:p>
          <a:endParaRPr lang="fr-FR"/>
        </a:p>
      </dgm:t>
    </dgm:pt>
    <dgm:pt modelId="{D21CB0C1-9033-44A1-A8F0-5E7D92CFB4C3}" type="sibTrans" cxnId="{5D182C46-CD9D-461E-8521-DFA58BB2B665}">
      <dgm:prSet/>
      <dgm:spPr>
        <a:xfrm>
          <a:off x="6106549" y="1892732"/>
          <a:ext cx="449219" cy="348002"/>
        </a:xfrm>
      </dgm:spPr>
      <dgm:t>
        <a:bodyPr/>
        <a:lstStyle/>
        <a:p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BECD2CD2-43A3-4877-B133-860F8282EBFA}">
      <dgm:prSet phldrT="[Texte]" custT="1"/>
      <dgm:spPr>
        <a:xfrm>
          <a:off x="6742237" y="1790516"/>
          <a:ext cx="1397763" cy="828650"/>
        </a:xfrm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fr-FR" sz="2200" dirty="0" smtClean="0"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90000"/>
            </a:lnSpc>
            <a:spcAft>
              <a:spcPct val="35000"/>
            </a:spcAft>
          </a:pPr>
          <a:r>
            <a:rPr lang="fr-FR" sz="2200" dirty="0" smtClean="0">
              <a:latin typeface="Calibri" panose="020F0502020204030204"/>
              <a:ea typeface="+mn-ea"/>
              <a:cs typeface="+mn-cs"/>
            </a:rPr>
            <a:t>2019</a:t>
          </a:r>
        </a:p>
        <a:p>
          <a:pPr algn="ctr">
            <a:lnSpc>
              <a:spcPct val="100000"/>
            </a:lnSpc>
            <a:spcAft>
              <a:spcPts val="100"/>
            </a:spcAft>
          </a:pPr>
          <a:r>
            <a:rPr lang="en-GB" sz="1200" noProof="0" dirty="0" smtClean="0">
              <a:latin typeface="Calibri" panose="020F0502020204030204"/>
              <a:ea typeface="+mn-ea"/>
              <a:cs typeface="+mn-cs"/>
            </a:rPr>
            <a:t>MEBT @5 mA H</a:t>
          </a:r>
          <a:r>
            <a:rPr lang="en-GB" sz="1200" baseline="30000" noProof="0" dirty="0" smtClean="0">
              <a:latin typeface="Calibri" panose="020F0502020204030204"/>
              <a:ea typeface="+mn-ea"/>
              <a:cs typeface="+mn-cs"/>
            </a:rPr>
            <a:t>+</a:t>
          </a:r>
          <a:r>
            <a:rPr lang="en-GB" sz="1200" noProof="0" dirty="0" smtClean="0">
              <a:latin typeface="Calibri" panose="020F0502020204030204"/>
              <a:ea typeface="+mn-ea"/>
              <a:cs typeface="+mn-cs"/>
            </a:rPr>
            <a:t>.                </a:t>
          </a:r>
          <a:endParaRPr lang="en-GB" sz="1200" noProof="0" dirty="0" smtClean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algn="ctr">
            <a:lnSpc>
              <a:spcPct val="100000"/>
            </a:lnSpc>
            <a:spcAft>
              <a:spcPts val="100"/>
            </a:spcAft>
          </a:pPr>
          <a:r>
            <a:rPr lang="fr-FR" sz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SBS* </a:t>
          </a:r>
          <a:r>
            <a:rPr lang="en-GB" sz="120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fr-FR" sz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200" dirty="0" smtClean="0">
              <a:latin typeface="Calibri" panose="020F0502020204030204" pitchFamily="34" charset="0"/>
              <a:cs typeface="Calibri" panose="020F0502020204030204" pitchFamily="34" charset="0"/>
            </a:rPr>
            <a:t>0.2 mA H</a:t>
          </a:r>
          <a:r>
            <a:rPr lang="en-GB" sz="120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+</a:t>
          </a:r>
        </a:p>
        <a:p>
          <a:pPr algn="ctr">
            <a:lnSpc>
              <a:spcPct val="100000"/>
            </a:lnSpc>
            <a:spcAft>
              <a:spcPts val="100"/>
            </a:spcAft>
          </a:pPr>
          <a:r>
            <a:rPr lang="fr-FR" sz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LINAC </a:t>
          </a:r>
          <a:r>
            <a:rPr lang="en-GB" sz="120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fr-FR" sz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200" dirty="0" smtClean="0">
              <a:latin typeface="Calibri" panose="020F0502020204030204" pitchFamily="34" charset="0"/>
              <a:cs typeface="Calibri" panose="020F0502020204030204" pitchFamily="34" charset="0"/>
            </a:rPr>
            <a:t>0.2 mA H</a:t>
          </a:r>
          <a:r>
            <a:rPr lang="en-GB" sz="120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+</a:t>
          </a:r>
        </a:p>
        <a:p>
          <a:pPr algn="ctr">
            <a:lnSpc>
              <a:spcPct val="100000"/>
            </a:lnSpc>
            <a:spcAft>
              <a:spcPts val="100"/>
            </a:spcAft>
          </a:pPr>
          <a:r>
            <a:rPr lang="en-GB" sz="1200" b="1" noProof="0" dirty="0" smtClean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33 MeV H</a:t>
          </a:r>
          <a:r>
            <a:rPr lang="en-GB" sz="1200" b="1" baseline="30000" noProof="0" dirty="0" smtClean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+</a:t>
          </a:r>
        </a:p>
        <a:p>
          <a:pPr algn="ctr">
            <a:lnSpc>
              <a:spcPct val="100000"/>
            </a:lnSpc>
            <a:spcAft>
              <a:spcPts val="100"/>
            </a:spcAft>
          </a:pPr>
          <a:r>
            <a:rPr lang="fr-FR" sz="1200" noProof="0" dirty="0" smtClean="0">
              <a:latin typeface="Calibri" panose="020F0502020204030204"/>
              <a:ea typeface="+mn-ea"/>
              <a:cs typeface="+mn-cs"/>
            </a:rPr>
            <a:t>July – </a:t>
          </a:r>
          <a:r>
            <a:rPr lang="fr-FR" sz="1200" noProof="0" dirty="0" err="1" smtClean="0">
              <a:latin typeface="Calibri" panose="020F0502020204030204"/>
              <a:ea typeface="+mn-ea"/>
              <a:cs typeface="+mn-cs"/>
            </a:rPr>
            <a:t>December</a:t>
          </a:r>
          <a:endParaRPr lang="fr-FR" sz="1200" noProof="0" dirty="0" smtClean="0">
            <a:latin typeface="Calibri" panose="020F0502020204030204"/>
            <a:ea typeface="+mn-ea"/>
            <a:cs typeface="+mn-cs"/>
          </a:endParaRPr>
        </a:p>
        <a:p>
          <a:pPr algn="ctr">
            <a:lnSpc>
              <a:spcPct val="100000"/>
            </a:lnSpc>
            <a:spcAft>
              <a:spcPts val="100"/>
            </a:spcAft>
          </a:pPr>
          <a:endParaRPr lang="fr-FR" sz="1000" noProof="0" dirty="0">
            <a:latin typeface="Calibri" panose="020F0502020204030204"/>
            <a:ea typeface="+mn-ea"/>
            <a:cs typeface="+mn-cs"/>
          </a:endParaRPr>
        </a:p>
      </dgm:t>
    </dgm:pt>
    <dgm:pt modelId="{400317D7-21DF-4B46-904A-4B014D23F30E}" type="parTrans" cxnId="{F154278D-FC40-4324-816E-B6B0E41BC022}">
      <dgm:prSet/>
      <dgm:spPr/>
      <dgm:t>
        <a:bodyPr/>
        <a:lstStyle/>
        <a:p>
          <a:endParaRPr lang="fr-FR"/>
        </a:p>
      </dgm:t>
    </dgm:pt>
    <dgm:pt modelId="{3B1F40F6-B361-4F65-86B4-29E4E117BC8D}" type="sibTrans" cxnId="{F154278D-FC40-4324-816E-B6B0E41BC022}">
      <dgm:prSet/>
      <dgm:spPr>
        <a:xfrm>
          <a:off x="8351896" y="1892732"/>
          <a:ext cx="449219" cy="348002"/>
        </a:xfrm>
      </dgm:spPr>
      <dgm:t>
        <a:bodyPr/>
        <a:lstStyle/>
        <a:p>
          <a:endParaRPr lang="fr-FR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2427BD9-E671-499E-BC09-93B6A7F59C4E}">
      <dgm:prSet phldrT="[Texte]" custT="1"/>
      <dgm:spPr>
        <a:xfrm>
          <a:off x="8987584" y="1790516"/>
          <a:ext cx="1397763" cy="828650"/>
        </a:xfrm>
      </dgm:spPr>
      <dgm:t>
        <a:bodyPr/>
        <a:lstStyle/>
        <a:p>
          <a:pPr algn="ctr">
            <a:spcAft>
              <a:spcPct val="35000"/>
            </a:spcAft>
          </a:pPr>
          <a:endParaRPr lang="fr-FR" sz="2200" dirty="0" smtClean="0">
            <a:latin typeface="Calibri" panose="020F0502020204030204"/>
            <a:ea typeface="+mn-ea"/>
            <a:cs typeface="+mn-cs"/>
          </a:endParaRPr>
        </a:p>
        <a:p>
          <a:pPr algn="ctr">
            <a:spcAft>
              <a:spcPct val="35000"/>
            </a:spcAft>
          </a:pPr>
          <a:r>
            <a:rPr lang="fr-FR" sz="2200" dirty="0" smtClean="0">
              <a:latin typeface="Calibri" panose="020F0502020204030204"/>
              <a:ea typeface="+mn-ea"/>
              <a:cs typeface="+mn-cs"/>
            </a:rPr>
            <a:t>2020</a:t>
          </a:r>
        </a:p>
        <a:p>
          <a:pPr algn="ctr">
            <a:spcAft>
              <a:spcPts val="500"/>
            </a:spcAft>
          </a:pPr>
          <a:r>
            <a:rPr lang="fr-FR" sz="1200" b="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SBS </a:t>
          </a:r>
          <a:r>
            <a:rPr lang="en-GB" sz="1200" b="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fr-FR" sz="1200" b="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5</a:t>
          </a:r>
          <a:r>
            <a:rPr lang="en-GB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 mA H</a:t>
          </a:r>
          <a:r>
            <a:rPr lang="en-GB" sz="1200" b="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+</a:t>
          </a:r>
          <a:r>
            <a:rPr lang="en-GB" sz="1200" b="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en-GB" sz="1200" b="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200" b="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July</a:t>
          </a:r>
        </a:p>
        <a:p>
          <a:pPr algn="ctr">
            <a:spcAft>
              <a:spcPts val="500"/>
            </a:spcAft>
          </a:pPr>
          <a:r>
            <a:rPr lang="fr-FR" sz="1200" b="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SBS </a:t>
          </a:r>
          <a:r>
            <a:rPr lang="en-GB" sz="1200" b="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en-GB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1.3 mA </a:t>
          </a:r>
          <a:r>
            <a:rPr lang="en-US" sz="1200" b="0" baseline="3000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4</a:t>
          </a:r>
          <a:r>
            <a:rPr lang="en-US" sz="1200" b="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He</a:t>
          </a:r>
          <a:r>
            <a:rPr lang="en-US" sz="1200" b="0" baseline="3000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2+</a:t>
          </a:r>
        </a:p>
        <a:p>
          <a:pPr algn="ctr">
            <a:spcAft>
              <a:spcPts val="500"/>
            </a:spcAft>
          </a:pPr>
          <a:r>
            <a:rPr lang="fr-FR" sz="1200" b="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LINAC </a:t>
          </a:r>
          <a:r>
            <a:rPr lang="en-GB" sz="1200" b="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fr-FR" sz="1200" b="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5</a:t>
          </a:r>
          <a:r>
            <a:rPr lang="en-GB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 mA H</a:t>
          </a:r>
          <a:r>
            <a:rPr lang="en-GB" sz="1200" b="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+</a:t>
          </a:r>
          <a:endParaRPr lang="en-US" sz="1200" b="0" baseline="30000" noProof="0" dirty="0" smtClean="0">
            <a:latin typeface="Calibri" panose="020F0502020204030204"/>
            <a:ea typeface="Yu Gothic UI" panose="020B0500000000000000" pitchFamily="34" charset="-128"/>
            <a:cs typeface="+mn-cs"/>
          </a:endParaRPr>
        </a:p>
        <a:p>
          <a:pPr algn="ctr">
            <a:spcAft>
              <a:spcPts val="500"/>
            </a:spcAft>
          </a:pPr>
          <a:r>
            <a:rPr lang="fr-FR" sz="1200" b="1" dirty="0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16 kW H</a:t>
          </a:r>
          <a:r>
            <a:rPr lang="fr-FR" sz="1200" b="1" baseline="30000" dirty="0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+</a:t>
          </a:r>
        </a:p>
        <a:p>
          <a:pPr algn="ctr">
            <a:spcAft>
              <a:spcPts val="500"/>
            </a:spcAft>
          </a:pPr>
          <a:r>
            <a:rPr lang="fr-FR" sz="1200" noProof="0" dirty="0" smtClean="0">
              <a:latin typeface="Calibri" panose="020F0502020204030204"/>
              <a:ea typeface="+mn-ea"/>
              <a:cs typeface="+mn-cs"/>
            </a:rPr>
            <a:t>July - </a:t>
          </a:r>
          <a:r>
            <a:rPr lang="fr-FR" sz="1200" noProof="0" dirty="0" err="1" smtClean="0">
              <a:latin typeface="Calibri" panose="020F0502020204030204"/>
              <a:ea typeface="+mn-ea"/>
              <a:cs typeface="+mn-cs"/>
            </a:rPr>
            <a:t>December</a:t>
          </a:r>
          <a:endParaRPr lang="en-GB" sz="1200" b="0" baseline="30000" noProof="0" dirty="0" smtClean="0">
            <a:latin typeface="Calibri" panose="020F0502020204030204"/>
            <a:ea typeface="Yu Gothic UI" panose="020B0500000000000000" pitchFamily="34" charset="-128"/>
            <a:cs typeface="+mn-cs"/>
          </a:endParaRPr>
        </a:p>
      </dgm:t>
    </dgm:pt>
    <dgm:pt modelId="{CCE031C6-A714-4856-87E7-32F959A9AE76}" type="parTrans" cxnId="{9503D583-B54B-4586-8C71-7D0DACD9118E}">
      <dgm:prSet/>
      <dgm:spPr/>
      <dgm:t>
        <a:bodyPr/>
        <a:lstStyle/>
        <a:p>
          <a:endParaRPr lang="fr-FR"/>
        </a:p>
      </dgm:t>
    </dgm:pt>
    <dgm:pt modelId="{97CA1D9B-4F20-4F1A-AA87-025853E91063}" type="sibTrans" cxnId="{9503D583-B54B-4586-8C71-7D0DACD9118E}">
      <dgm:prSet/>
      <dgm:spPr/>
      <dgm:t>
        <a:bodyPr/>
        <a:lstStyle/>
        <a:p>
          <a:endParaRPr lang="fr-FR"/>
        </a:p>
      </dgm:t>
    </dgm:pt>
    <dgm:pt modelId="{23294B71-0F89-4A4E-B514-82E6068768B1}">
      <dgm:prSet phldrT="[Texte]" custT="1"/>
      <dgm:spPr>
        <a:xfrm>
          <a:off x="8987584" y="1790516"/>
          <a:ext cx="1397763" cy="828650"/>
        </a:xfrm>
      </dgm:spPr>
      <dgm:t>
        <a:bodyPr/>
        <a:lstStyle/>
        <a:p>
          <a:endParaRPr lang="fr-FR" sz="2000" dirty="0" smtClean="0">
            <a:latin typeface="Calibri" panose="020F0502020204030204"/>
            <a:ea typeface="+mn-ea"/>
            <a:cs typeface="+mn-cs"/>
          </a:endParaRPr>
        </a:p>
        <a:p>
          <a:r>
            <a:rPr lang="fr-FR" sz="2000" dirty="0" smtClean="0">
              <a:latin typeface="Calibri" panose="020F0502020204030204"/>
              <a:ea typeface="+mn-ea"/>
              <a:cs typeface="+mn-cs"/>
            </a:rPr>
            <a:t>2021</a:t>
          </a:r>
        </a:p>
        <a:p>
          <a:r>
            <a:rPr lang="fr-FR" sz="1150" b="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LINAC </a:t>
          </a:r>
          <a:r>
            <a:rPr lang="en-GB" sz="1150" b="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en-GB" sz="1150" b="0" dirty="0" smtClean="0">
              <a:latin typeface="Calibri" panose="020F0502020204030204" pitchFamily="34" charset="0"/>
              <a:cs typeface="Calibri" panose="020F0502020204030204" pitchFamily="34" charset="0"/>
            </a:rPr>
            <a:t>1.3 mA </a:t>
          </a:r>
          <a:r>
            <a:rPr lang="en-US" sz="1150" b="0" baseline="3000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4</a:t>
          </a:r>
          <a:r>
            <a:rPr lang="en-US" sz="1150" b="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He</a:t>
          </a:r>
          <a:r>
            <a:rPr lang="en-US" sz="1150" b="0" baseline="3000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2+</a:t>
          </a:r>
        </a:p>
        <a:p>
          <a:r>
            <a:rPr lang="fr-FR" sz="1200" b="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SBS </a:t>
          </a:r>
          <a:r>
            <a:rPr lang="en-GB" sz="1200" b="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en-GB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 5 mA </a:t>
          </a:r>
          <a:r>
            <a:rPr lang="en-US" sz="1200" b="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D</a:t>
          </a:r>
          <a:r>
            <a:rPr lang="en-US" sz="1200" b="0" baseline="3000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+</a:t>
          </a:r>
        </a:p>
        <a:p>
          <a:r>
            <a:rPr lang="fr-FR" sz="1200" b="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LINAC </a:t>
          </a:r>
          <a:r>
            <a:rPr lang="en-GB" sz="1200" b="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fr-FR" sz="1200" b="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5</a:t>
          </a:r>
          <a:r>
            <a:rPr lang="en-GB" sz="1200" b="0" dirty="0" smtClean="0">
              <a:latin typeface="Calibri" panose="020F0502020204030204" pitchFamily="34" charset="0"/>
              <a:cs typeface="Calibri" panose="020F0502020204030204" pitchFamily="34" charset="0"/>
            </a:rPr>
            <a:t> mA D</a:t>
          </a:r>
          <a:r>
            <a:rPr lang="en-GB" sz="1200" b="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+</a:t>
          </a:r>
          <a:endParaRPr lang="en-US" sz="1200" b="0" baseline="30000" noProof="0" dirty="0" smtClean="0">
            <a:latin typeface="Calibri" panose="020F0502020204030204"/>
            <a:ea typeface="Yu Gothic UI" panose="020B0500000000000000" pitchFamily="34" charset="-128"/>
            <a:cs typeface="+mn-cs"/>
          </a:endParaRPr>
        </a:p>
        <a:p>
          <a:r>
            <a:rPr lang="en-GB" sz="1200" b="1" noProof="0" dirty="0" smtClean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40 MeV D</a:t>
          </a:r>
          <a:r>
            <a:rPr lang="en-GB" sz="1200" b="1" baseline="30000" noProof="0" dirty="0" smtClean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+</a:t>
          </a:r>
        </a:p>
        <a:p>
          <a:r>
            <a:rPr lang="fr-FR" sz="1200" noProof="0" dirty="0" smtClean="0">
              <a:latin typeface="Calibri" panose="020F0502020204030204"/>
              <a:ea typeface="+mn-ea"/>
              <a:cs typeface="+mn-cs"/>
            </a:rPr>
            <a:t>July - </a:t>
          </a:r>
          <a:r>
            <a:rPr lang="fr-FR" sz="1200" noProof="0" dirty="0" err="1" smtClean="0">
              <a:latin typeface="Calibri" panose="020F0502020204030204"/>
              <a:ea typeface="+mn-ea"/>
              <a:cs typeface="+mn-cs"/>
            </a:rPr>
            <a:t>September</a:t>
          </a:r>
          <a:endParaRPr lang="en-GB" sz="1200" b="0" baseline="30000" noProof="0" dirty="0" smtClean="0">
            <a:latin typeface="Calibri" panose="020F0502020204030204"/>
            <a:ea typeface="Yu Gothic UI" panose="020B0500000000000000" pitchFamily="34" charset="-128"/>
            <a:cs typeface="+mn-cs"/>
          </a:endParaRPr>
        </a:p>
      </dgm:t>
    </dgm:pt>
    <dgm:pt modelId="{9464E48C-563C-4424-B30F-1D8465602C0A}" type="parTrans" cxnId="{25C451EB-63EC-4C5E-8C51-DEBB278CC7AA}">
      <dgm:prSet/>
      <dgm:spPr/>
      <dgm:t>
        <a:bodyPr/>
        <a:lstStyle/>
        <a:p>
          <a:endParaRPr lang="fr-FR"/>
        </a:p>
      </dgm:t>
    </dgm:pt>
    <dgm:pt modelId="{ECB4C7F6-B68F-4F9A-87DF-6091896D9B1A}" type="sibTrans" cxnId="{25C451EB-63EC-4C5E-8C51-DEBB278CC7AA}">
      <dgm:prSet/>
      <dgm:spPr/>
      <dgm:t>
        <a:bodyPr/>
        <a:lstStyle/>
        <a:p>
          <a:endParaRPr lang="fr-FR"/>
        </a:p>
      </dgm:t>
    </dgm:pt>
    <dgm:pt modelId="{EABC9CEE-8046-47E7-9A35-882CB0DFE13E}" type="pres">
      <dgm:prSet presAssocID="{B8F8CE20-B0EB-4B20-B0B3-F8B6A1FAE3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6FAE201-1BE1-4BBD-BC0C-86F4455A3917}" type="pres">
      <dgm:prSet presAssocID="{B8F8CE20-B0EB-4B20-B0B3-F8B6A1FAE39B}" presName="fgShape" presStyleLbl="fgShp" presStyleIdx="0" presStyleCnt="1" custScaleY="52698" custLinFactNeighborX="-4682" custLinFactNeighborY="99699"/>
      <dgm:spPr>
        <a:prstGeom prst="rightArrow">
          <a:avLst/>
        </a:prstGeom>
      </dgm:spPr>
      <dgm:t>
        <a:bodyPr/>
        <a:lstStyle/>
        <a:p>
          <a:endParaRPr lang="fr-FR"/>
        </a:p>
      </dgm:t>
    </dgm:pt>
    <dgm:pt modelId="{D7374D38-B41F-431F-A6A4-AEAE17595707}" type="pres">
      <dgm:prSet presAssocID="{B8F8CE20-B0EB-4B20-B0B3-F8B6A1FAE39B}" presName="linComp" presStyleCnt="0"/>
      <dgm:spPr/>
      <dgm:t>
        <a:bodyPr/>
        <a:lstStyle/>
        <a:p>
          <a:endParaRPr lang="fr-FR"/>
        </a:p>
      </dgm:t>
    </dgm:pt>
    <dgm:pt modelId="{CDD68458-13CE-4D03-B713-848E3C425F20}" type="pres">
      <dgm:prSet presAssocID="{EFE8C082-95FE-45FD-9C7F-690EAD1132AA}" presName="compNode" presStyleCnt="0"/>
      <dgm:spPr/>
      <dgm:t>
        <a:bodyPr/>
        <a:lstStyle/>
        <a:p>
          <a:endParaRPr lang="fr-FR"/>
        </a:p>
      </dgm:t>
    </dgm:pt>
    <dgm:pt modelId="{CFC5BFD2-51BA-48CB-B937-499864359545}" type="pres">
      <dgm:prSet presAssocID="{EFE8C082-95FE-45FD-9C7F-690EAD1132AA}" presName="bkgdShape" presStyleLbl="node1" presStyleIdx="0" presStyleCnt="6" custLinFactNeighborY="257"/>
      <dgm:spPr/>
      <dgm:t>
        <a:bodyPr/>
        <a:lstStyle/>
        <a:p>
          <a:endParaRPr lang="fr-FR"/>
        </a:p>
      </dgm:t>
    </dgm:pt>
    <dgm:pt modelId="{EA2BC54F-7FCB-4229-9084-13CD8E895A54}" type="pres">
      <dgm:prSet presAssocID="{EFE8C082-95FE-45FD-9C7F-690EAD1132AA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F0D2C28-0C08-4501-A308-4757CAB0E625}" type="pres">
      <dgm:prSet presAssocID="{EFE8C082-95FE-45FD-9C7F-690EAD1132AA}" presName="invisiNode" presStyleLbl="node1" presStyleIdx="0" presStyleCnt="6"/>
      <dgm:spPr/>
      <dgm:t>
        <a:bodyPr/>
        <a:lstStyle/>
        <a:p>
          <a:endParaRPr lang="fr-FR"/>
        </a:p>
      </dgm:t>
    </dgm:pt>
    <dgm:pt modelId="{E1269CE9-658A-4101-95A0-20E7825B8E3A}" type="pres">
      <dgm:prSet presAssocID="{EFE8C082-95FE-45FD-9C7F-690EAD1132AA}" presName="imagNode" presStyleLbl="fgImgPlace1" presStyleIdx="0" presStyleCnt="6" custLinFactNeighborX="282" custLinFactNeighborY="254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2B53E20D-D694-4FC6-870D-361C0B1C4F4E}" type="pres">
      <dgm:prSet presAssocID="{EE970668-13BF-46A9-9996-43E81D916679}" presName="sibTrans" presStyleLbl="sibTrans2D1" presStyleIdx="0" presStyleCnt="0"/>
      <dgm:spPr/>
      <dgm:t>
        <a:bodyPr/>
        <a:lstStyle/>
        <a:p>
          <a:endParaRPr lang="fr-FR"/>
        </a:p>
      </dgm:t>
    </dgm:pt>
    <dgm:pt modelId="{2DA8F536-C2A3-41E1-9114-AD83BAFC9D6F}" type="pres">
      <dgm:prSet presAssocID="{1C6C653E-353B-4EB6-8842-E3A2BCE3D868}" presName="compNode" presStyleCnt="0"/>
      <dgm:spPr/>
      <dgm:t>
        <a:bodyPr/>
        <a:lstStyle/>
        <a:p>
          <a:endParaRPr lang="fr-FR"/>
        </a:p>
      </dgm:t>
    </dgm:pt>
    <dgm:pt modelId="{09244EF7-CA6F-4108-9E61-A361BC3086A9}" type="pres">
      <dgm:prSet presAssocID="{1C6C653E-353B-4EB6-8842-E3A2BCE3D868}" presName="bkgdShape" presStyleLbl="node1" presStyleIdx="1" presStyleCnt="6"/>
      <dgm:spPr/>
      <dgm:t>
        <a:bodyPr/>
        <a:lstStyle/>
        <a:p>
          <a:endParaRPr lang="fr-FR"/>
        </a:p>
      </dgm:t>
    </dgm:pt>
    <dgm:pt modelId="{848FD142-C745-4309-902C-39D09BF2C2EC}" type="pres">
      <dgm:prSet presAssocID="{1C6C653E-353B-4EB6-8842-E3A2BCE3D868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5DA925-51A9-4258-B123-191189938A71}" type="pres">
      <dgm:prSet presAssocID="{1C6C653E-353B-4EB6-8842-E3A2BCE3D868}" presName="invisiNode" presStyleLbl="node1" presStyleIdx="1" presStyleCnt="6"/>
      <dgm:spPr/>
      <dgm:t>
        <a:bodyPr/>
        <a:lstStyle/>
        <a:p>
          <a:endParaRPr lang="fr-FR"/>
        </a:p>
      </dgm:t>
    </dgm:pt>
    <dgm:pt modelId="{570BF308-3492-488B-905D-8E8388ECF7B3}" type="pres">
      <dgm:prSet presAssocID="{1C6C653E-353B-4EB6-8842-E3A2BCE3D868}" presName="imagNode" presStyleLbl="fgImgPlace1" presStyleIdx="1" presStyleCnt="6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48AEB98A-FC07-41EA-870B-1B43E2917E90}" type="pres">
      <dgm:prSet presAssocID="{A6F8C1D3-364D-487C-A74D-CC786E6DCF28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EB5BB7A-B6E2-46E0-BF81-695F40656B6D}" type="pres">
      <dgm:prSet presAssocID="{25B253CC-A472-44FE-9EB2-77E63EBDF40A}" presName="compNode" presStyleCnt="0"/>
      <dgm:spPr/>
      <dgm:t>
        <a:bodyPr/>
        <a:lstStyle/>
        <a:p>
          <a:endParaRPr lang="fr-FR"/>
        </a:p>
      </dgm:t>
    </dgm:pt>
    <dgm:pt modelId="{8EAC848D-D008-4507-B2B3-ED765B55E7CC}" type="pres">
      <dgm:prSet presAssocID="{25B253CC-A472-44FE-9EB2-77E63EBDF40A}" presName="bkgdShape" presStyleLbl="node1" presStyleIdx="2" presStyleCnt="6" custScaleX="103433" custLinFactNeighborX="-505"/>
      <dgm:spPr/>
      <dgm:t>
        <a:bodyPr/>
        <a:lstStyle/>
        <a:p>
          <a:endParaRPr lang="fr-FR"/>
        </a:p>
      </dgm:t>
    </dgm:pt>
    <dgm:pt modelId="{8BD67A0F-1776-400D-86C6-2623082914AD}" type="pres">
      <dgm:prSet presAssocID="{25B253CC-A472-44FE-9EB2-77E63EBDF40A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A7B0109-4B4A-435B-8069-32D98D4424E9}" type="pres">
      <dgm:prSet presAssocID="{25B253CC-A472-44FE-9EB2-77E63EBDF40A}" presName="invisiNode" presStyleLbl="node1" presStyleIdx="2" presStyleCnt="6"/>
      <dgm:spPr/>
      <dgm:t>
        <a:bodyPr/>
        <a:lstStyle/>
        <a:p>
          <a:endParaRPr lang="fr-FR"/>
        </a:p>
      </dgm:t>
    </dgm:pt>
    <dgm:pt modelId="{892BF3DE-BB22-4960-BD19-A3822AA1EC8A}" type="pres">
      <dgm:prSet presAssocID="{25B253CC-A472-44FE-9EB2-77E63EBDF40A}" presName="imagNode" presStyleLbl="fgImgPlace1" presStyleIdx="2" presStyleCnt="6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7FD33DEB-90C0-4F56-B247-B2E2159F936E}" type="pres">
      <dgm:prSet presAssocID="{D21CB0C1-9033-44A1-A8F0-5E7D92CFB4C3}" presName="sibTrans" presStyleLbl="sibTrans2D1" presStyleIdx="0" presStyleCnt="0"/>
      <dgm:spPr/>
      <dgm:t>
        <a:bodyPr/>
        <a:lstStyle/>
        <a:p>
          <a:endParaRPr lang="fr-FR"/>
        </a:p>
      </dgm:t>
    </dgm:pt>
    <dgm:pt modelId="{D4F31720-1823-48CA-B5F9-D98F1B8E9E9A}" type="pres">
      <dgm:prSet presAssocID="{BECD2CD2-43A3-4877-B133-860F8282EBFA}" presName="compNode" presStyleCnt="0"/>
      <dgm:spPr/>
      <dgm:t>
        <a:bodyPr/>
        <a:lstStyle/>
        <a:p>
          <a:endParaRPr lang="fr-FR"/>
        </a:p>
      </dgm:t>
    </dgm:pt>
    <dgm:pt modelId="{D260B684-2921-4104-86B1-5E0F551FFDD8}" type="pres">
      <dgm:prSet presAssocID="{BECD2CD2-43A3-4877-B133-860F8282EBFA}" presName="bkgdShape" presStyleLbl="node1" presStyleIdx="3" presStyleCnt="6"/>
      <dgm:spPr/>
      <dgm:t>
        <a:bodyPr/>
        <a:lstStyle/>
        <a:p>
          <a:endParaRPr lang="fr-FR"/>
        </a:p>
      </dgm:t>
    </dgm:pt>
    <dgm:pt modelId="{0FFB282F-279D-4027-B185-2B39C4EF7D40}" type="pres">
      <dgm:prSet presAssocID="{BECD2CD2-43A3-4877-B133-860F8282EBFA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F9285DD-89F0-4C83-BD45-662DFC32898E}" type="pres">
      <dgm:prSet presAssocID="{BECD2CD2-43A3-4877-B133-860F8282EBFA}" presName="invisiNode" presStyleLbl="node1" presStyleIdx="3" presStyleCnt="6"/>
      <dgm:spPr/>
      <dgm:t>
        <a:bodyPr/>
        <a:lstStyle/>
        <a:p>
          <a:endParaRPr lang="fr-FR"/>
        </a:p>
      </dgm:t>
    </dgm:pt>
    <dgm:pt modelId="{50623208-729A-423A-8B7B-7C241E2250F0}" type="pres">
      <dgm:prSet presAssocID="{BECD2CD2-43A3-4877-B133-860F8282EBFA}" presName="imagNode" presStyleLbl="fgImgPlace1" presStyleIdx="3" presStyleCnt="6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0311D82A-C4F8-42D7-8473-43042586A03C}" type="pres">
      <dgm:prSet presAssocID="{3B1F40F6-B361-4F65-86B4-29E4E117BC8D}" presName="sibTrans" presStyleLbl="sibTrans2D1" presStyleIdx="0" presStyleCnt="0"/>
      <dgm:spPr/>
      <dgm:t>
        <a:bodyPr/>
        <a:lstStyle/>
        <a:p>
          <a:endParaRPr lang="fr-FR"/>
        </a:p>
      </dgm:t>
    </dgm:pt>
    <dgm:pt modelId="{9E4E8ADC-B8DB-4C74-8371-4AC511550091}" type="pres">
      <dgm:prSet presAssocID="{F2427BD9-E671-499E-BC09-93B6A7F59C4E}" presName="compNode" presStyleCnt="0"/>
      <dgm:spPr/>
      <dgm:t>
        <a:bodyPr/>
        <a:lstStyle/>
        <a:p>
          <a:endParaRPr lang="fr-FR"/>
        </a:p>
      </dgm:t>
    </dgm:pt>
    <dgm:pt modelId="{4860A74E-88FB-436B-B4C1-E20DE7B897AD}" type="pres">
      <dgm:prSet presAssocID="{F2427BD9-E671-499E-BC09-93B6A7F59C4E}" presName="bkgdShape" presStyleLbl="node1" presStyleIdx="4" presStyleCnt="6"/>
      <dgm:spPr/>
      <dgm:t>
        <a:bodyPr/>
        <a:lstStyle/>
        <a:p>
          <a:endParaRPr lang="fr-FR"/>
        </a:p>
      </dgm:t>
    </dgm:pt>
    <dgm:pt modelId="{159D6523-0CFE-4A6D-8554-1D9AB395FB2D}" type="pres">
      <dgm:prSet presAssocID="{F2427BD9-E671-499E-BC09-93B6A7F59C4E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C3F78C-63F3-4DB4-A381-571655761688}" type="pres">
      <dgm:prSet presAssocID="{F2427BD9-E671-499E-BC09-93B6A7F59C4E}" presName="invisiNode" presStyleLbl="node1" presStyleIdx="4" presStyleCnt="6"/>
      <dgm:spPr/>
      <dgm:t>
        <a:bodyPr/>
        <a:lstStyle/>
        <a:p>
          <a:endParaRPr lang="fr-FR"/>
        </a:p>
      </dgm:t>
    </dgm:pt>
    <dgm:pt modelId="{688FD810-1F54-434E-B4EE-AD1BF784D5D3}" type="pres">
      <dgm:prSet presAssocID="{F2427BD9-E671-499E-BC09-93B6A7F59C4E}" presName="imagNode" presStyleLbl="fgImgPlace1" presStyleIdx="4" presStyleCnt="6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5D984BB7-3907-4AEE-ACE2-42AF5F4AECF1}" type="pres">
      <dgm:prSet presAssocID="{97CA1D9B-4F20-4F1A-AA87-025853E91063}" presName="sibTrans" presStyleLbl="sibTrans2D1" presStyleIdx="0" presStyleCnt="0"/>
      <dgm:spPr/>
      <dgm:t>
        <a:bodyPr/>
        <a:lstStyle/>
        <a:p>
          <a:endParaRPr lang="fr-FR"/>
        </a:p>
      </dgm:t>
    </dgm:pt>
    <dgm:pt modelId="{5E67E032-D19D-4251-B5B5-BA9B99ACE48F}" type="pres">
      <dgm:prSet presAssocID="{23294B71-0F89-4A4E-B514-82E6068768B1}" presName="compNode" presStyleCnt="0"/>
      <dgm:spPr/>
      <dgm:t>
        <a:bodyPr/>
        <a:lstStyle/>
        <a:p>
          <a:endParaRPr lang="fr-FR"/>
        </a:p>
      </dgm:t>
    </dgm:pt>
    <dgm:pt modelId="{7CE5A21D-0797-40D9-9D5D-5686C7D93C54}" type="pres">
      <dgm:prSet presAssocID="{23294B71-0F89-4A4E-B514-82E6068768B1}" presName="bkgdShape" presStyleLbl="node1" presStyleIdx="5" presStyleCnt="6"/>
      <dgm:spPr/>
      <dgm:t>
        <a:bodyPr/>
        <a:lstStyle/>
        <a:p>
          <a:endParaRPr lang="fr-FR"/>
        </a:p>
      </dgm:t>
    </dgm:pt>
    <dgm:pt modelId="{863D8047-DEA7-4783-99AE-99E0B4C32904}" type="pres">
      <dgm:prSet presAssocID="{23294B71-0F89-4A4E-B514-82E6068768B1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3D8BD2F-CCDC-4A12-9F5D-FC7C35F187EE}" type="pres">
      <dgm:prSet presAssocID="{23294B71-0F89-4A4E-B514-82E6068768B1}" presName="invisiNode" presStyleLbl="node1" presStyleIdx="5" presStyleCnt="6"/>
      <dgm:spPr/>
      <dgm:t>
        <a:bodyPr/>
        <a:lstStyle/>
        <a:p>
          <a:endParaRPr lang="fr-FR"/>
        </a:p>
      </dgm:t>
    </dgm:pt>
    <dgm:pt modelId="{B96C4A59-1F67-4F11-8789-A51A89537CCC}" type="pres">
      <dgm:prSet presAssocID="{23294B71-0F89-4A4E-B514-82E6068768B1}" presName="imagNode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fr-FR"/>
        </a:p>
      </dgm:t>
    </dgm:pt>
  </dgm:ptLst>
  <dgm:cxnLst>
    <dgm:cxn modelId="{F154278D-FC40-4324-816E-B6B0E41BC022}" srcId="{B8F8CE20-B0EB-4B20-B0B3-F8B6A1FAE39B}" destId="{BECD2CD2-43A3-4877-B133-860F8282EBFA}" srcOrd="3" destOrd="0" parTransId="{400317D7-21DF-4B46-904A-4B014D23F30E}" sibTransId="{3B1F40F6-B361-4F65-86B4-29E4E117BC8D}"/>
    <dgm:cxn modelId="{3F88CEDA-928B-4723-A5ED-1CBC82F4EF55}" type="presOf" srcId="{23294B71-0F89-4A4E-B514-82E6068768B1}" destId="{7CE5A21D-0797-40D9-9D5D-5686C7D93C54}" srcOrd="0" destOrd="0" presId="urn:microsoft.com/office/officeart/2005/8/layout/hList7"/>
    <dgm:cxn modelId="{4B96D9D6-D0BF-483F-99C5-06EA81F151EC}" type="presOf" srcId="{97CA1D9B-4F20-4F1A-AA87-025853E91063}" destId="{5D984BB7-3907-4AEE-ACE2-42AF5F4AECF1}" srcOrd="0" destOrd="0" presId="urn:microsoft.com/office/officeart/2005/8/layout/hList7"/>
    <dgm:cxn modelId="{32239E95-677B-4137-BF79-0C463A5C131E}" type="presOf" srcId="{F2427BD9-E671-499E-BC09-93B6A7F59C4E}" destId="{4860A74E-88FB-436B-B4C1-E20DE7B897AD}" srcOrd="0" destOrd="0" presId="urn:microsoft.com/office/officeart/2005/8/layout/hList7"/>
    <dgm:cxn modelId="{31C4870A-0BD7-410F-A4E1-EF102A660E64}" type="presOf" srcId="{BECD2CD2-43A3-4877-B133-860F8282EBFA}" destId="{0FFB282F-279D-4027-B185-2B39C4EF7D40}" srcOrd="1" destOrd="0" presId="urn:microsoft.com/office/officeart/2005/8/layout/hList7"/>
    <dgm:cxn modelId="{9AB5A611-A30F-481E-9F95-4CD74978034D}" type="presOf" srcId="{1C6C653E-353B-4EB6-8842-E3A2BCE3D868}" destId="{09244EF7-CA6F-4108-9E61-A361BC3086A9}" srcOrd="0" destOrd="0" presId="urn:microsoft.com/office/officeart/2005/8/layout/hList7"/>
    <dgm:cxn modelId="{56515C41-DB49-44AA-8E64-8625AFFE7B4E}" srcId="{B8F8CE20-B0EB-4B20-B0B3-F8B6A1FAE39B}" destId="{1C6C653E-353B-4EB6-8842-E3A2BCE3D868}" srcOrd="1" destOrd="0" parTransId="{8441682A-98E4-4781-9CBE-C5A5D6A2A64C}" sibTransId="{A6F8C1D3-364D-487C-A74D-CC786E6DCF28}"/>
    <dgm:cxn modelId="{88EFAF98-5F34-4C05-A084-2DA166A68CCF}" type="presOf" srcId="{A6F8C1D3-364D-487C-A74D-CC786E6DCF28}" destId="{48AEB98A-FC07-41EA-870B-1B43E2917E90}" srcOrd="0" destOrd="0" presId="urn:microsoft.com/office/officeart/2005/8/layout/hList7"/>
    <dgm:cxn modelId="{D90D1300-A064-4166-B72B-78BEB6881FFC}" type="presOf" srcId="{25B253CC-A472-44FE-9EB2-77E63EBDF40A}" destId="{8BD67A0F-1776-400D-86C6-2623082914AD}" srcOrd="1" destOrd="0" presId="urn:microsoft.com/office/officeart/2005/8/layout/hList7"/>
    <dgm:cxn modelId="{002FCBAA-2645-4093-A0FD-241844BBC48F}" type="presOf" srcId="{F2427BD9-E671-499E-BC09-93B6A7F59C4E}" destId="{159D6523-0CFE-4A6D-8554-1D9AB395FB2D}" srcOrd="1" destOrd="0" presId="urn:microsoft.com/office/officeart/2005/8/layout/hList7"/>
    <dgm:cxn modelId="{7B84C619-9D1B-4D16-92D8-D67A5AE570A8}" type="presOf" srcId="{D21CB0C1-9033-44A1-A8F0-5E7D92CFB4C3}" destId="{7FD33DEB-90C0-4F56-B247-B2E2159F936E}" srcOrd="0" destOrd="0" presId="urn:microsoft.com/office/officeart/2005/8/layout/hList7"/>
    <dgm:cxn modelId="{31F6E0E8-DF8E-411E-8F0D-B0E11395DD2C}" type="presOf" srcId="{BECD2CD2-43A3-4877-B133-860F8282EBFA}" destId="{D260B684-2921-4104-86B1-5E0F551FFDD8}" srcOrd="0" destOrd="0" presId="urn:microsoft.com/office/officeart/2005/8/layout/hList7"/>
    <dgm:cxn modelId="{A96A5A1E-5D30-4987-A5C5-E112D1127817}" type="presOf" srcId="{B8F8CE20-B0EB-4B20-B0B3-F8B6A1FAE39B}" destId="{EABC9CEE-8046-47E7-9A35-882CB0DFE13E}" srcOrd="0" destOrd="0" presId="urn:microsoft.com/office/officeart/2005/8/layout/hList7"/>
    <dgm:cxn modelId="{68A739D0-6ED6-4326-9C67-3A953A87FE5B}" type="presOf" srcId="{EFE8C082-95FE-45FD-9C7F-690EAD1132AA}" destId="{EA2BC54F-7FCB-4229-9084-13CD8E895A54}" srcOrd="1" destOrd="0" presId="urn:microsoft.com/office/officeart/2005/8/layout/hList7"/>
    <dgm:cxn modelId="{E2C73AAC-08A1-4EF7-B304-FFB060549DEA}" type="presOf" srcId="{25B253CC-A472-44FE-9EB2-77E63EBDF40A}" destId="{8EAC848D-D008-4507-B2B3-ED765B55E7CC}" srcOrd="0" destOrd="0" presId="urn:microsoft.com/office/officeart/2005/8/layout/hList7"/>
    <dgm:cxn modelId="{5D182C46-CD9D-461E-8521-DFA58BB2B665}" srcId="{B8F8CE20-B0EB-4B20-B0B3-F8B6A1FAE39B}" destId="{25B253CC-A472-44FE-9EB2-77E63EBDF40A}" srcOrd="2" destOrd="0" parTransId="{23190F69-4BDE-45E4-9837-D7AD8D8DD373}" sibTransId="{D21CB0C1-9033-44A1-A8F0-5E7D92CFB4C3}"/>
    <dgm:cxn modelId="{AD29C208-2DF5-4979-9434-FEB512C3795D}" type="presOf" srcId="{23294B71-0F89-4A4E-B514-82E6068768B1}" destId="{863D8047-DEA7-4783-99AE-99E0B4C32904}" srcOrd="1" destOrd="0" presId="urn:microsoft.com/office/officeart/2005/8/layout/hList7"/>
    <dgm:cxn modelId="{D186BABC-A064-41DF-9E77-11A8AF31F538}" type="presOf" srcId="{1C6C653E-353B-4EB6-8842-E3A2BCE3D868}" destId="{848FD142-C745-4309-902C-39D09BF2C2EC}" srcOrd="1" destOrd="0" presId="urn:microsoft.com/office/officeart/2005/8/layout/hList7"/>
    <dgm:cxn modelId="{9503D583-B54B-4586-8C71-7D0DACD9118E}" srcId="{B8F8CE20-B0EB-4B20-B0B3-F8B6A1FAE39B}" destId="{F2427BD9-E671-499E-BC09-93B6A7F59C4E}" srcOrd="4" destOrd="0" parTransId="{CCE031C6-A714-4856-87E7-32F959A9AE76}" sibTransId="{97CA1D9B-4F20-4F1A-AA87-025853E91063}"/>
    <dgm:cxn modelId="{22A8256D-BD1E-434F-AF3D-D70425773864}" type="presOf" srcId="{3B1F40F6-B361-4F65-86B4-29E4E117BC8D}" destId="{0311D82A-C4F8-42D7-8473-43042586A03C}" srcOrd="0" destOrd="0" presId="urn:microsoft.com/office/officeart/2005/8/layout/hList7"/>
    <dgm:cxn modelId="{25C451EB-63EC-4C5E-8C51-DEBB278CC7AA}" srcId="{B8F8CE20-B0EB-4B20-B0B3-F8B6A1FAE39B}" destId="{23294B71-0F89-4A4E-B514-82E6068768B1}" srcOrd="5" destOrd="0" parTransId="{9464E48C-563C-4424-B30F-1D8465602C0A}" sibTransId="{ECB4C7F6-B68F-4F9A-87DF-6091896D9B1A}"/>
    <dgm:cxn modelId="{F96B898C-7961-4294-AF16-15D33AE154EC}" type="presOf" srcId="{EE970668-13BF-46A9-9996-43E81D916679}" destId="{2B53E20D-D694-4FC6-870D-361C0B1C4F4E}" srcOrd="0" destOrd="0" presId="urn:microsoft.com/office/officeart/2005/8/layout/hList7"/>
    <dgm:cxn modelId="{50B3A61F-7122-43E9-AE30-B3D8014B7C4B}" srcId="{B8F8CE20-B0EB-4B20-B0B3-F8B6A1FAE39B}" destId="{EFE8C082-95FE-45FD-9C7F-690EAD1132AA}" srcOrd="0" destOrd="0" parTransId="{78B9BE14-4963-4603-8AC6-572DDCB9A343}" sibTransId="{EE970668-13BF-46A9-9996-43E81D916679}"/>
    <dgm:cxn modelId="{F8D35BA6-E288-4150-9A60-3E60E7084036}" type="presOf" srcId="{EFE8C082-95FE-45FD-9C7F-690EAD1132AA}" destId="{CFC5BFD2-51BA-48CB-B937-499864359545}" srcOrd="0" destOrd="0" presId="urn:microsoft.com/office/officeart/2005/8/layout/hList7"/>
    <dgm:cxn modelId="{FE4A6024-EB0C-462E-AA69-5CD8893C6D55}" type="presParOf" srcId="{EABC9CEE-8046-47E7-9A35-882CB0DFE13E}" destId="{A6FAE201-1BE1-4BBD-BC0C-86F4455A3917}" srcOrd="0" destOrd="0" presId="urn:microsoft.com/office/officeart/2005/8/layout/hList7"/>
    <dgm:cxn modelId="{00F362D4-C87C-40A6-8D61-1C7DD3018BC3}" type="presParOf" srcId="{EABC9CEE-8046-47E7-9A35-882CB0DFE13E}" destId="{D7374D38-B41F-431F-A6A4-AEAE17595707}" srcOrd="1" destOrd="0" presId="urn:microsoft.com/office/officeart/2005/8/layout/hList7"/>
    <dgm:cxn modelId="{1096DBCC-EB5E-4E33-BD8C-B0F5E5B10C23}" type="presParOf" srcId="{D7374D38-B41F-431F-A6A4-AEAE17595707}" destId="{CDD68458-13CE-4D03-B713-848E3C425F20}" srcOrd="0" destOrd="0" presId="urn:microsoft.com/office/officeart/2005/8/layout/hList7"/>
    <dgm:cxn modelId="{2347D9C5-70EB-4CBB-A94E-FF4FA1B0A0ED}" type="presParOf" srcId="{CDD68458-13CE-4D03-B713-848E3C425F20}" destId="{CFC5BFD2-51BA-48CB-B937-499864359545}" srcOrd="0" destOrd="0" presId="urn:microsoft.com/office/officeart/2005/8/layout/hList7"/>
    <dgm:cxn modelId="{C8A31B61-66FB-42E1-BD45-19AEE2653B86}" type="presParOf" srcId="{CDD68458-13CE-4D03-B713-848E3C425F20}" destId="{EA2BC54F-7FCB-4229-9084-13CD8E895A54}" srcOrd="1" destOrd="0" presId="urn:microsoft.com/office/officeart/2005/8/layout/hList7"/>
    <dgm:cxn modelId="{E1C01231-D646-4D02-8E5D-0EB17EFAFFDA}" type="presParOf" srcId="{CDD68458-13CE-4D03-B713-848E3C425F20}" destId="{5F0D2C28-0C08-4501-A308-4757CAB0E625}" srcOrd="2" destOrd="0" presId="urn:microsoft.com/office/officeart/2005/8/layout/hList7"/>
    <dgm:cxn modelId="{EE0F28D5-B453-4DF1-B74C-116362D3967D}" type="presParOf" srcId="{CDD68458-13CE-4D03-B713-848E3C425F20}" destId="{E1269CE9-658A-4101-95A0-20E7825B8E3A}" srcOrd="3" destOrd="0" presId="urn:microsoft.com/office/officeart/2005/8/layout/hList7"/>
    <dgm:cxn modelId="{77E9566F-2DDB-4D3B-BA21-4E50D6D6D398}" type="presParOf" srcId="{D7374D38-B41F-431F-A6A4-AEAE17595707}" destId="{2B53E20D-D694-4FC6-870D-361C0B1C4F4E}" srcOrd="1" destOrd="0" presId="urn:microsoft.com/office/officeart/2005/8/layout/hList7"/>
    <dgm:cxn modelId="{662B63B4-68D6-4A2B-B7C2-B5822B86EF2B}" type="presParOf" srcId="{D7374D38-B41F-431F-A6A4-AEAE17595707}" destId="{2DA8F536-C2A3-41E1-9114-AD83BAFC9D6F}" srcOrd="2" destOrd="0" presId="urn:microsoft.com/office/officeart/2005/8/layout/hList7"/>
    <dgm:cxn modelId="{62F0DF0F-205E-4B51-9C67-CB30C2D1F554}" type="presParOf" srcId="{2DA8F536-C2A3-41E1-9114-AD83BAFC9D6F}" destId="{09244EF7-CA6F-4108-9E61-A361BC3086A9}" srcOrd="0" destOrd="0" presId="urn:microsoft.com/office/officeart/2005/8/layout/hList7"/>
    <dgm:cxn modelId="{05178DBD-848B-44E9-9ABE-CCF840829F33}" type="presParOf" srcId="{2DA8F536-C2A3-41E1-9114-AD83BAFC9D6F}" destId="{848FD142-C745-4309-902C-39D09BF2C2EC}" srcOrd="1" destOrd="0" presId="urn:microsoft.com/office/officeart/2005/8/layout/hList7"/>
    <dgm:cxn modelId="{C276C907-F674-46DF-A46E-57801F2EE37D}" type="presParOf" srcId="{2DA8F536-C2A3-41E1-9114-AD83BAFC9D6F}" destId="{545DA925-51A9-4258-B123-191189938A71}" srcOrd="2" destOrd="0" presId="urn:microsoft.com/office/officeart/2005/8/layout/hList7"/>
    <dgm:cxn modelId="{9C1C6913-AD27-46AC-BC5D-9CB87B398848}" type="presParOf" srcId="{2DA8F536-C2A3-41E1-9114-AD83BAFC9D6F}" destId="{570BF308-3492-488B-905D-8E8388ECF7B3}" srcOrd="3" destOrd="0" presId="urn:microsoft.com/office/officeart/2005/8/layout/hList7"/>
    <dgm:cxn modelId="{C58F1D4D-59ED-472B-BDBA-09D42F94E6AC}" type="presParOf" srcId="{D7374D38-B41F-431F-A6A4-AEAE17595707}" destId="{48AEB98A-FC07-41EA-870B-1B43E2917E90}" srcOrd="3" destOrd="0" presId="urn:microsoft.com/office/officeart/2005/8/layout/hList7"/>
    <dgm:cxn modelId="{4805EAEC-F0F9-473B-8530-9175218002AD}" type="presParOf" srcId="{D7374D38-B41F-431F-A6A4-AEAE17595707}" destId="{5EB5BB7A-B6E2-46E0-BF81-695F40656B6D}" srcOrd="4" destOrd="0" presId="urn:microsoft.com/office/officeart/2005/8/layout/hList7"/>
    <dgm:cxn modelId="{A3518B6B-61E2-4B57-90C4-145C9D4D01FD}" type="presParOf" srcId="{5EB5BB7A-B6E2-46E0-BF81-695F40656B6D}" destId="{8EAC848D-D008-4507-B2B3-ED765B55E7CC}" srcOrd="0" destOrd="0" presId="urn:microsoft.com/office/officeart/2005/8/layout/hList7"/>
    <dgm:cxn modelId="{0601CBBA-7D2F-452D-84C5-BA132B9CBE62}" type="presParOf" srcId="{5EB5BB7A-B6E2-46E0-BF81-695F40656B6D}" destId="{8BD67A0F-1776-400D-86C6-2623082914AD}" srcOrd="1" destOrd="0" presId="urn:microsoft.com/office/officeart/2005/8/layout/hList7"/>
    <dgm:cxn modelId="{CD33E38E-096C-4C3C-8D20-9D4FAA676822}" type="presParOf" srcId="{5EB5BB7A-B6E2-46E0-BF81-695F40656B6D}" destId="{EA7B0109-4B4A-435B-8069-32D98D4424E9}" srcOrd="2" destOrd="0" presId="urn:microsoft.com/office/officeart/2005/8/layout/hList7"/>
    <dgm:cxn modelId="{A4F65F47-11F2-49AF-B329-89B57C990BC8}" type="presParOf" srcId="{5EB5BB7A-B6E2-46E0-BF81-695F40656B6D}" destId="{892BF3DE-BB22-4960-BD19-A3822AA1EC8A}" srcOrd="3" destOrd="0" presId="urn:microsoft.com/office/officeart/2005/8/layout/hList7"/>
    <dgm:cxn modelId="{319CADFB-B912-4002-83DF-FFE06B100C04}" type="presParOf" srcId="{D7374D38-B41F-431F-A6A4-AEAE17595707}" destId="{7FD33DEB-90C0-4F56-B247-B2E2159F936E}" srcOrd="5" destOrd="0" presId="urn:microsoft.com/office/officeart/2005/8/layout/hList7"/>
    <dgm:cxn modelId="{4D9FB5B8-6BF0-4A8B-AF89-F1CF446D6441}" type="presParOf" srcId="{D7374D38-B41F-431F-A6A4-AEAE17595707}" destId="{D4F31720-1823-48CA-B5F9-D98F1B8E9E9A}" srcOrd="6" destOrd="0" presId="urn:microsoft.com/office/officeart/2005/8/layout/hList7"/>
    <dgm:cxn modelId="{B8909471-72C3-4051-9243-DE16C3583F1E}" type="presParOf" srcId="{D4F31720-1823-48CA-B5F9-D98F1B8E9E9A}" destId="{D260B684-2921-4104-86B1-5E0F551FFDD8}" srcOrd="0" destOrd="0" presId="urn:microsoft.com/office/officeart/2005/8/layout/hList7"/>
    <dgm:cxn modelId="{86994392-5A92-4CD2-AC1E-D907619D148B}" type="presParOf" srcId="{D4F31720-1823-48CA-B5F9-D98F1B8E9E9A}" destId="{0FFB282F-279D-4027-B185-2B39C4EF7D40}" srcOrd="1" destOrd="0" presId="urn:microsoft.com/office/officeart/2005/8/layout/hList7"/>
    <dgm:cxn modelId="{D898AEAD-5B33-403C-9448-0F65F5498574}" type="presParOf" srcId="{D4F31720-1823-48CA-B5F9-D98F1B8E9E9A}" destId="{4F9285DD-89F0-4C83-BD45-662DFC32898E}" srcOrd="2" destOrd="0" presId="urn:microsoft.com/office/officeart/2005/8/layout/hList7"/>
    <dgm:cxn modelId="{D2748BD1-687D-4E47-A9EB-EC259BF8CCBD}" type="presParOf" srcId="{D4F31720-1823-48CA-B5F9-D98F1B8E9E9A}" destId="{50623208-729A-423A-8B7B-7C241E2250F0}" srcOrd="3" destOrd="0" presId="urn:microsoft.com/office/officeart/2005/8/layout/hList7"/>
    <dgm:cxn modelId="{EE84A812-E12A-4223-AA4A-AEB5BA07CD0F}" type="presParOf" srcId="{D7374D38-B41F-431F-A6A4-AEAE17595707}" destId="{0311D82A-C4F8-42D7-8473-43042586A03C}" srcOrd="7" destOrd="0" presId="urn:microsoft.com/office/officeart/2005/8/layout/hList7"/>
    <dgm:cxn modelId="{D6B7CB7C-5385-4CF9-8CAD-E56F01DB7124}" type="presParOf" srcId="{D7374D38-B41F-431F-A6A4-AEAE17595707}" destId="{9E4E8ADC-B8DB-4C74-8371-4AC511550091}" srcOrd="8" destOrd="0" presId="urn:microsoft.com/office/officeart/2005/8/layout/hList7"/>
    <dgm:cxn modelId="{58C5382B-9AD1-47E5-866F-C20F7F8C97B5}" type="presParOf" srcId="{9E4E8ADC-B8DB-4C74-8371-4AC511550091}" destId="{4860A74E-88FB-436B-B4C1-E20DE7B897AD}" srcOrd="0" destOrd="0" presId="urn:microsoft.com/office/officeart/2005/8/layout/hList7"/>
    <dgm:cxn modelId="{6E9B8BAE-C23B-4453-AE4E-DAEEA7EE4CEC}" type="presParOf" srcId="{9E4E8ADC-B8DB-4C74-8371-4AC511550091}" destId="{159D6523-0CFE-4A6D-8554-1D9AB395FB2D}" srcOrd="1" destOrd="0" presId="urn:microsoft.com/office/officeart/2005/8/layout/hList7"/>
    <dgm:cxn modelId="{F4E06612-041E-4DDF-B886-2B23CA9CA8F5}" type="presParOf" srcId="{9E4E8ADC-B8DB-4C74-8371-4AC511550091}" destId="{31C3F78C-63F3-4DB4-A381-571655761688}" srcOrd="2" destOrd="0" presId="urn:microsoft.com/office/officeart/2005/8/layout/hList7"/>
    <dgm:cxn modelId="{87DD5983-8CC0-4D6E-AFB4-100A95A958C2}" type="presParOf" srcId="{9E4E8ADC-B8DB-4C74-8371-4AC511550091}" destId="{688FD810-1F54-434E-B4EE-AD1BF784D5D3}" srcOrd="3" destOrd="0" presId="urn:microsoft.com/office/officeart/2005/8/layout/hList7"/>
    <dgm:cxn modelId="{A70B43E9-429E-4842-B841-E45C048C3F01}" type="presParOf" srcId="{D7374D38-B41F-431F-A6A4-AEAE17595707}" destId="{5D984BB7-3907-4AEE-ACE2-42AF5F4AECF1}" srcOrd="9" destOrd="0" presId="urn:microsoft.com/office/officeart/2005/8/layout/hList7"/>
    <dgm:cxn modelId="{4AB8DEBA-2635-4CFD-9790-0ADC1C912BAB}" type="presParOf" srcId="{D7374D38-B41F-431F-A6A4-AEAE17595707}" destId="{5E67E032-D19D-4251-B5B5-BA9B99ACE48F}" srcOrd="10" destOrd="0" presId="urn:microsoft.com/office/officeart/2005/8/layout/hList7"/>
    <dgm:cxn modelId="{BA87F98C-D0B6-4E25-8B4E-0AD57B39DEE3}" type="presParOf" srcId="{5E67E032-D19D-4251-B5B5-BA9B99ACE48F}" destId="{7CE5A21D-0797-40D9-9D5D-5686C7D93C54}" srcOrd="0" destOrd="0" presId="urn:microsoft.com/office/officeart/2005/8/layout/hList7"/>
    <dgm:cxn modelId="{1A373FF8-F7D9-4623-BC3F-791E6FFADC14}" type="presParOf" srcId="{5E67E032-D19D-4251-B5B5-BA9B99ACE48F}" destId="{863D8047-DEA7-4783-99AE-99E0B4C32904}" srcOrd="1" destOrd="0" presId="urn:microsoft.com/office/officeart/2005/8/layout/hList7"/>
    <dgm:cxn modelId="{1EE9360A-531D-4E01-9B99-DD9D97FCD181}" type="presParOf" srcId="{5E67E032-D19D-4251-B5B5-BA9B99ACE48F}" destId="{A3D8BD2F-CCDC-4A12-9F5D-FC7C35F187EE}" srcOrd="2" destOrd="0" presId="urn:microsoft.com/office/officeart/2005/8/layout/hList7"/>
    <dgm:cxn modelId="{F030C9DA-849C-411D-91E6-77073B63020A}" type="presParOf" srcId="{5E67E032-D19D-4251-B5B5-BA9B99ACE48F}" destId="{B96C4A59-1F67-4F11-8789-A51A89537CC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5BFD2-51BA-48CB-B937-499864359545}">
      <dsp:nvSpPr>
        <dsp:cNvPr id="0" name=""/>
        <dsp:cNvSpPr/>
      </dsp:nvSpPr>
      <dsp:spPr>
        <a:xfrm>
          <a:off x="2351" y="0"/>
          <a:ext cx="1577597" cy="3353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2014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ECRIS 2</a:t>
          </a:r>
          <a:br>
            <a:rPr lang="en-GB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</a:br>
          <a: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first </a:t>
          </a:r>
          <a:r>
            <a:rPr lang="en-GB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H</a:t>
          </a:r>
          <a:r>
            <a:rPr lang="en-GB" sz="1200" b="0" kern="1200" baseline="300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+</a:t>
          </a:r>
          <a: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 </a:t>
          </a:r>
          <a:r>
            <a:rPr lang="fr-FR" sz="1200" b="0" kern="1200" dirty="0" err="1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beam</a:t>
          </a:r>
          <a: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: </a:t>
          </a:r>
          <a:b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</a:br>
          <a:r>
            <a:rPr lang="en-GB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2 mA</a:t>
          </a:r>
          <a:r>
            <a:rPr lang="en-GB" sz="1200" b="0" kern="1200" baseline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err="1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December</a:t>
          </a:r>
          <a: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. </a:t>
          </a:r>
          <a:endParaRPr lang="fr-FR" sz="2200" b="0" kern="1200" dirty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</dsp:txBody>
      <dsp:txXfrm>
        <a:off x="2351" y="1341260"/>
        <a:ext cx="1577597" cy="1341260"/>
      </dsp:txXfrm>
    </dsp:sp>
    <dsp:sp modelId="{E1269CE9-658A-4101-95A0-20E7825B8E3A}">
      <dsp:nvSpPr>
        <dsp:cNvPr id="0" name=""/>
        <dsp:cNvSpPr/>
      </dsp:nvSpPr>
      <dsp:spPr>
        <a:xfrm>
          <a:off x="235999" y="204025"/>
          <a:ext cx="1116599" cy="111659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9244EF7-CA6F-4108-9E61-A361BC3086A9}">
      <dsp:nvSpPr>
        <dsp:cNvPr id="0" name=""/>
        <dsp:cNvSpPr/>
      </dsp:nvSpPr>
      <dsp:spPr>
        <a:xfrm>
          <a:off x="1627276" y="0"/>
          <a:ext cx="1577597" cy="3353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shade val="51000"/>
                <a:satMod val="130000"/>
              </a:schemeClr>
            </a:gs>
            <a:gs pos="80000">
              <a:schemeClr val="accent4">
                <a:hueOff val="-892954"/>
                <a:satOff val="5380"/>
                <a:lumOff val="431"/>
                <a:alphaOff val="0"/>
                <a:shade val="93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 smtClean="0">
            <a:latin typeface="Calibri" panose="020F0502020204030204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100" kern="1200" dirty="0" smtClean="0">
            <a:latin typeface="Calibri" panose="020F0502020204030204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Calibri" panose="020F0502020204030204"/>
              <a:ea typeface="+mn-ea"/>
              <a:cs typeface="+mn-cs"/>
            </a:rPr>
            <a:t>2015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ECRIS1: Phoenix V2 </a:t>
          </a:r>
          <a:b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</a:br>
          <a: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first </a:t>
          </a:r>
          <a:r>
            <a:rPr lang="fr-FR" sz="1200" b="0" kern="1200" dirty="0" err="1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beam</a:t>
          </a:r>
          <a: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, </a:t>
          </a:r>
          <a:b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</a:br>
          <a:r>
            <a:rPr lang="en-GB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Ar</a:t>
          </a:r>
          <a:r>
            <a:rPr lang="en-GB" sz="1200" b="0" kern="1200" baseline="300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9+ </a:t>
          </a:r>
          <a: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230 µA</a:t>
          </a:r>
          <a:endParaRPr lang="en-GB" sz="1200" b="0" kern="1200" dirty="0" smtClean="0">
            <a:latin typeface="Calibri" panose="020F0502020204030204" pitchFamily="34" charset="0"/>
            <a:ea typeface="Yu Gothic Light" panose="020B0300000000000000" pitchFamily="34" charset="-128"/>
            <a:cs typeface="Calibri" panose="020F050202020403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en-GB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July.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RFQ:</a:t>
          </a:r>
          <a:b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</a:br>
          <a: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first </a:t>
          </a:r>
          <a:r>
            <a:rPr lang="en-GB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H</a:t>
          </a:r>
          <a:r>
            <a:rPr lang="en-GB" sz="1200" b="0" kern="1200" baseline="300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+ </a:t>
          </a:r>
          <a: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 </a:t>
          </a:r>
          <a:r>
            <a:rPr lang="fr-FR" sz="1200" b="0" kern="1200" dirty="0" err="1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beam</a:t>
          </a:r>
          <a:endParaRPr lang="fr-FR" sz="1200" b="0" kern="1200" dirty="0" smtClean="0">
            <a:latin typeface="Calibri" panose="020F0502020204030204" pitchFamily="34" charset="0"/>
            <a:ea typeface="Yu Gothic Light" panose="020B0300000000000000" pitchFamily="34" charset="-128"/>
            <a:cs typeface="Calibri" panose="020F0502020204030204" pitchFamily="34" charset="0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fr-FR" sz="1200" b="0" kern="1200" noProof="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Décembre</a:t>
          </a:r>
          <a:r>
            <a:rPr lang="fr-FR" sz="1200" b="0" kern="1200" dirty="0" smtClean="0">
              <a:latin typeface="Calibri" panose="020F0502020204030204" pitchFamily="34" charset="0"/>
              <a:ea typeface="Yu Gothic Light" panose="020B0300000000000000" pitchFamily="34" charset="-128"/>
              <a:cs typeface="Calibri" panose="020F0502020204030204" pitchFamily="34" charset="0"/>
            </a:rPr>
            <a:t>.   </a:t>
          </a:r>
          <a:endParaRPr lang="fr-FR" sz="2200" b="0" kern="1200" dirty="0">
            <a:latin typeface="Calibri" panose="020F0502020204030204"/>
            <a:ea typeface="+mn-ea"/>
            <a:cs typeface="+mn-cs"/>
          </a:endParaRPr>
        </a:p>
      </dsp:txBody>
      <dsp:txXfrm>
        <a:off x="1627276" y="1341260"/>
        <a:ext cx="1577597" cy="1341260"/>
      </dsp:txXfrm>
    </dsp:sp>
    <dsp:sp modelId="{570BF308-3492-488B-905D-8E8388ECF7B3}">
      <dsp:nvSpPr>
        <dsp:cNvPr id="0" name=""/>
        <dsp:cNvSpPr/>
      </dsp:nvSpPr>
      <dsp:spPr>
        <a:xfrm>
          <a:off x="1857775" y="201189"/>
          <a:ext cx="1116599" cy="111659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EAC848D-D008-4507-B2B3-ED765B55E7CC}">
      <dsp:nvSpPr>
        <dsp:cNvPr id="0" name=""/>
        <dsp:cNvSpPr/>
      </dsp:nvSpPr>
      <dsp:spPr>
        <a:xfrm>
          <a:off x="3244234" y="0"/>
          <a:ext cx="1631755" cy="3353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85908"/>
                <a:satOff val="10760"/>
                <a:lumOff val="862"/>
                <a:alphaOff val="0"/>
                <a:shade val="51000"/>
                <a:satMod val="130000"/>
              </a:schemeClr>
            </a:gs>
            <a:gs pos="80000">
              <a:schemeClr val="accent4">
                <a:hueOff val="-1785908"/>
                <a:satOff val="10760"/>
                <a:lumOff val="862"/>
                <a:alphaOff val="0"/>
                <a:shade val="93000"/>
                <a:satMod val="130000"/>
              </a:schemeClr>
            </a:gs>
            <a:gs pos="100000">
              <a:schemeClr val="accent4">
                <a:hueOff val="-1785908"/>
                <a:satOff val="10760"/>
                <a:lumOff val="8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8000" tIns="156464" rIns="108000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 smtClean="0">
            <a:latin typeface="Calibri" panose="020F0502020204030204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Calibri" panose="020F0502020204030204"/>
              <a:ea typeface="+mn-ea"/>
              <a:cs typeface="+mn-cs"/>
            </a:rPr>
            <a:t>2018</a:t>
          </a:r>
          <a:br>
            <a:rPr lang="fr-FR" sz="2200" kern="1200" dirty="0" smtClean="0">
              <a:latin typeface="Calibri" panose="020F0502020204030204"/>
              <a:ea typeface="+mn-ea"/>
              <a:cs typeface="+mn-cs"/>
            </a:rPr>
          </a:br>
          <a:r>
            <a:rPr lang="fr-FR" sz="1200" kern="1200" dirty="0" smtClean="0">
              <a:latin typeface="Calibri" panose="020F0502020204030204"/>
              <a:ea typeface="+mn-ea"/>
              <a:cs typeface="+mn-cs"/>
            </a:rPr>
            <a:t/>
          </a:r>
          <a:br>
            <a:rPr lang="fr-FR" sz="1200" kern="1200" dirty="0" smtClean="0">
              <a:latin typeface="Calibri" panose="020F0502020204030204"/>
              <a:ea typeface="+mn-ea"/>
              <a:cs typeface="+mn-cs"/>
            </a:rPr>
          </a:br>
          <a:r>
            <a:rPr lang="fr-FR" sz="1200" kern="1200" dirty="0" smtClean="0">
              <a:latin typeface="Calibri" panose="020F0502020204030204"/>
              <a:ea typeface="+mn-ea"/>
              <a:cs typeface="+mn-cs"/>
            </a:rPr>
            <a:t> </a:t>
          </a:r>
          <a:r>
            <a:rPr lang="fr-FR" sz="1200" kern="1200" dirty="0" err="1" smtClean="0">
              <a:latin typeface="Calibri" panose="020F0502020204030204"/>
              <a:ea typeface="+mn-ea"/>
              <a:cs typeface="+mn-cs"/>
            </a:rPr>
            <a:t>Injector</a:t>
          </a:r>
          <a:r>
            <a:rPr lang="fr-FR" sz="1200" kern="1200" dirty="0" smtClean="0">
              <a:latin typeface="Calibri" panose="020F0502020204030204"/>
              <a:ea typeface="+mn-ea"/>
              <a:cs typeface="+mn-cs"/>
            </a:rPr>
            <a:t> and </a:t>
          </a:r>
          <a:r>
            <a:rPr lang="fr-FR" sz="1200" kern="1200" dirty="0" err="1" smtClean="0">
              <a:latin typeface="Calibri" panose="020F0502020204030204"/>
              <a:ea typeface="+mn-ea"/>
              <a:cs typeface="+mn-cs"/>
            </a:rPr>
            <a:t>Diags</a:t>
          </a:r>
          <a:r>
            <a:rPr lang="fr-FR" sz="1200" kern="1200" dirty="0" smtClean="0">
              <a:latin typeface="Calibri" panose="020F0502020204030204"/>
              <a:ea typeface="+mn-ea"/>
              <a:cs typeface="+mn-cs"/>
            </a:rPr>
            <a:t> </a:t>
          </a:r>
          <a:r>
            <a:rPr lang="fr-FR" sz="1200" kern="1200" dirty="0" err="1" smtClean="0">
              <a:latin typeface="Calibri" panose="020F0502020204030204"/>
              <a:ea typeface="+mn-ea"/>
              <a:cs typeface="+mn-cs"/>
            </a:rPr>
            <a:t>commissioning</a:t>
          </a:r>
          <a:r>
            <a:rPr lang="fr-FR" sz="1200" kern="1200" dirty="0" smtClean="0">
              <a:latin typeface="Calibri" panose="020F0502020204030204"/>
              <a:ea typeface="+mn-ea"/>
              <a:cs typeface="+mn-cs"/>
            </a:rPr>
            <a:t>  end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Calibri" panose="020F0502020204030204"/>
              <a:ea typeface="+mn-ea"/>
              <a:cs typeface="+mn-cs"/>
            </a:rPr>
            <a:t>April-</a:t>
          </a:r>
          <a:r>
            <a:rPr lang="fr-FR" sz="1200" kern="1200" dirty="0" err="1" smtClean="0">
              <a:latin typeface="Calibri" panose="020F0502020204030204"/>
              <a:ea typeface="+mn-ea"/>
              <a:cs typeface="+mn-cs"/>
            </a:rPr>
            <a:t>November</a:t>
          </a:r>
          <a:endParaRPr lang="fr-FR" sz="1200" kern="1200" dirty="0" smtClean="0">
            <a:latin typeface="Calibri" panose="020F0502020204030204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>
              <a:latin typeface="Calibri" panose="020F0502020204030204"/>
              <a:ea typeface="+mn-ea"/>
              <a:cs typeface="+mn-cs"/>
            </a:rPr>
            <a:t>D plate </a:t>
          </a:r>
          <a:r>
            <a:rPr lang="en-GB" sz="1200" b="0" kern="1200" noProof="0" dirty="0" smtClean="0">
              <a:latin typeface="Calibri" panose="020F0502020204030204"/>
              <a:ea typeface="+mn-ea"/>
              <a:cs typeface="+mn-cs"/>
            </a:rPr>
            <a:t>Dismantling and MEBT installation</a:t>
          </a:r>
          <a:br>
            <a:rPr lang="en-GB" sz="1200" b="0" kern="1200" noProof="0" dirty="0" smtClean="0">
              <a:latin typeface="Calibri" panose="020F0502020204030204"/>
              <a:ea typeface="+mn-ea"/>
              <a:cs typeface="+mn-cs"/>
            </a:rPr>
          </a:br>
          <a:endParaRPr lang="en-GB" sz="800" b="0" kern="1200" noProof="0" dirty="0" smtClean="0">
            <a:latin typeface="Calibri" panose="020F0502020204030204"/>
            <a:ea typeface="+mn-ea"/>
            <a:cs typeface="+mn-cs"/>
          </a:endParaRPr>
        </a:p>
      </dsp:txBody>
      <dsp:txXfrm>
        <a:off x="3244234" y="1341260"/>
        <a:ext cx="1631755" cy="1341260"/>
      </dsp:txXfrm>
    </dsp:sp>
    <dsp:sp modelId="{892BF3DE-BB22-4960-BD19-A3822AA1EC8A}">
      <dsp:nvSpPr>
        <dsp:cNvPr id="0" name=""/>
        <dsp:cNvSpPr/>
      </dsp:nvSpPr>
      <dsp:spPr>
        <a:xfrm>
          <a:off x="3509779" y="201189"/>
          <a:ext cx="1116599" cy="1116599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260B684-2921-4104-86B1-5E0F551FFDD8}">
      <dsp:nvSpPr>
        <dsp:cNvPr id="0" name=""/>
        <dsp:cNvSpPr/>
      </dsp:nvSpPr>
      <dsp:spPr>
        <a:xfrm>
          <a:off x="4931285" y="0"/>
          <a:ext cx="1577597" cy="3353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678862"/>
                <a:satOff val="16139"/>
                <a:lumOff val="1294"/>
                <a:alphaOff val="0"/>
                <a:shade val="51000"/>
                <a:satMod val="130000"/>
              </a:schemeClr>
            </a:gs>
            <a:gs pos="80000">
              <a:schemeClr val="accent4">
                <a:hueOff val="-2678862"/>
                <a:satOff val="16139"/>
                <a:lumOff val="1294"/>
                <a:alphaOff val="0"/>
                <a:shade val="93000"/>
                <a:satMod val="130000"/>
              </a:schemeClr>
            </a:gs>
            <a:gs pos="100000">
              <a:schemeClr val="accent4">
                <a:hueOff val="-2678862"/>
                <a:satOff val="16139"/>
                <a:lumOff val="1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 smtClean="0">
            <a:latin typeface="Calibri" panose="020F0502020204030204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Calibri" panose="020F0502020204030204"/>
              <a:ea typeface="+mn-ea"/>
              <a:cs typeface="+mn-cs"/>
            </a:rPr>
            <a:t>2019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100"/>
            </a:spcAft>
          </a:pPr>
          <a:r>
            <a:rPr lang="en-GB" sz="1200" kern="1200" noProof="0" dirty="0" smtClean="0">
              <a:latin typeface="Calibri" panose="020F0502020204030204"/>
              <a:ea typeface="+mn-ea"/>
              <a:cs typeface="+mn-cs"/>
            </a:rPr>
            <a:t>MEBT @5 mA H</a:t>
          </a:r>
          <a:r>
            <a:rPr lang="en-GB" sz="1200" kern="1200" baseline="30000" noProof="0" dirty="0" smtClean="0">
              <a:latin typeface="Calibri" panose="020F0502020204030204"/>
              <a:ea typeface="+mn-ea"/>
              <a:cs typeface="+mn-cs"/>
            </a:rPr>
            <a:t>+</a:t>
          </a:r>
          <a:r>
            <a:rPr lang="en-GB" sz="1200" kern="1200" noProof="0" dirty="0" smtClean="0">
              <a:latin typeface="Calibri" panose="020F0502020204030204"/>
              <a:ea typeface="+mn-ea"/>
              <a:cs typeface="+mn-cs"/>
            </a:rPr>
            <a:t>.                </a:t>
          </a:r>
          <a:endParaRPr lang="en-GB" sz="1200" kern="1200" noProof="0" dirty="0" smtClean="0">
            <a:latin typeface="Calibri" panose="020F0502020204030204" pitchFamily="34" charset="0"/>
            <a:ea typeface="+mn-ea"/>
            <a:cs typeface="Calibri" panose="020F0502020204030204" pitchFamily="34" charset="0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100"/>
            </a:spcAft>
          </a:pPr>
          <a:r>
            <a:rPr lang="fr-FR" sz="120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SBS* </a:t>
          </a:r>
          <a:r>
            <a:rPr lang="en-GB" sz="1200" kern="120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fr-FR" sz="120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0.2 mA H</a:t>
          </a:r>
          <a:r>
            <a:rPr lang="en-GB" sz="1200" kern="120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+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100"/>
            </a:spcAft>
          </a:pPr>
          <a:r>
            <a:rPr lang="fr-FR" sz="120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LINAC </a:t>
          </a:r>
          <a:r>
            <a:rPr lang="en-GB" sz="1200" kern="120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fr-FR" sz="120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</a:t>
          </a:r>
          <a:r>
            <a:rPr lang="en-GB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0.2 mA H</a:t>
          </a:r>
          <a:r>
            <a:rPr lang="en-GB" sz="1200" kern="120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+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100"/>
            </a:spcAft>
          </a:pPr>
          <a:r>
            <a:rPr lang="en-GB" sz="1200" b="1" kern="1200" noProof="0" dirty="0" smtClean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33 MeV H</a:t>
          </a:r>
          <a:r>
            <a:rPr lang="en-GB" sz="1200" b="1" kern="1200" baseline="30000" noProof="0" dirty="0" smtClean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+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100"/>
            </a:spcAft>
          </a:pPr>
          <a:r>
            <a:rPr lang="fr-FR" sz="1200" kern="1200" noProof="0" dirty="0" smtClean="0">
              <a:latin typeface="Calibri" panose="020F0502020204030204"/>
              <a:ea typeface="+mn-ea"/>
              <a:cs typeface="+mn-cs"/>
            </a:rPr>
            <a:t>July – </a:t>
          </a:r>
          <a:r>
            <a:rPr lang="fr-FR" sz="1200" kern="1200" noProof="0" dirty="0" err="1" smtClean="0">
              <a:latin typeface="Calibri" panose="020F0502020204030204"/>
              <a:ea typeface="+mn-ea"/>
              <a:cs typeface="+mn-cs"/>
            </a:rPr>
            <a:t>December</a:t>
          </a:r>
          <a:endParaRPr lang="fr-FR" sz="1200" kern="1200" noProof="0" dirty="0" smtClean="0">
            <a:latin typeface="Calibri" panose="020F0502020204030204"/>
            <a:ea typeface="+mn-ea"/>
            <a:cs typeface="+mn-cs"/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ts val="100"/>
            </a:spcAft>
          </a:pPr>
          <a:endParaRPr lang="fr-FR" sz="1000" kern="1200" noProof="0" dirty="0">
            <a:latin typeface="Calibri" panose="020F0502020204030204"/>
            <a:ea typeface="+mn-ea"/>
            <a:cs typeface="+mn-cs"/>
          </a:endParaRPr>
        </a:p>
      </dsp:txBody>
      <dsp:txXfrm>
        <a:off x="4931285" y="1341260"/>
        <a:ext cx="1577597" cy="1341260"/>
      </dsp:txXfrm>
    </dsp:sp>
    <dsp:sp modelId="{50623208-729A-423A-8B7B-7C241E2250F0}">
      <dsp:nvSpPr>
        <dsp:cNvPr id="0" name=""/>
        <dsp:cNvSpPr/>
      </dsp:nvSpPr>
      <dsp:spPr>
        <a:xfrm>
          <a:off x="5161784" y="201189"/>
          <a:ext cx="1116599" cy="1116599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60A74E-88FB-436B-B4C1-E20DE7B897AD}">
      <dsp:nvSpPr>
        <dsp:cNvPr id="0" name=""/>
        <dsp:cNvSpPr/>
      </dsp:nvSpPr>
      <dsp:spPr>
        <a:xfrm>
          <a:off x="6556210" y="0"/>
          <a:ext cx="1577597" cy="3353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71816"/>
                <a:satOff val="21519"/>
                <a:lumOff val="1725"/>
                <a:alphaOff val="0"/>
                <a:shade val="51000"/>
                <a:satMod val="130000"/>
              </a:schemeClr>
            </a:gs>
            <a:gs pos="80000">
              <a:schemeClr val="accent4">
                <a:hueOff val="-3571816"/>
                <a:satOff val="21519"/>
                <a:lumOff val="1725"/>
                <a:alphaOff val="0"/>
                <a:shade val="93000"/>
                <a:satMod val="130000"/>
              </a:schemeClr>
            </a:gs>
            <a:gs pos="100000">
              <a:schemeClr val="accent4">
                <a:hueOff val="-3571816"/>
                <a:satOff val="21519"/>
                <a:lumOff val="17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200" kern="1200" dirty="0" smtClean="0">
            <a:latin typeface="Calibri" panose="020F0502020204030204"/>
            <a:ea typeface="+mn-ea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200" kern="1200" dirty="0" smtClean="0">
              <a:latin typeface="Calibri" panose="020F0502020204030204"/>
              <a:ea typeface="+mn-ea"/>
              <a:cs typeface="+mn-cs"/>
            </a:rPr>
            <a:t>2020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fr-FR" sz="1200" b="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SBS </a:t>
          </a:r>
          <a:r>
            <a:rPr lang="en-GB" sz="1200" b="0" kern="120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fr-FR" sz="1200" b="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5</a:t>
          </a:r>
          <a:r>
            <a:rPr lang="en-GB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mA H</a:t>
          </a:r>
          <a:r>
            <a:rPr lang="en-GB" sz="1200" b="0" kern="120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+</a:t>
          </a:r>
          <a:r>
            <a:rPr lang="en-GB" sz="1200" b="0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.</a:t>
          </a:r>
          <a:r>
            <a:rPr lang="en-GB" sz="1200" b="0" kern="120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n-GB" sz="1200" b="0" kern="1200" baseline="0" dirty="0" smtClean="0">
              <a:latin typeface="Calibri" panose="020F0502020204030204" pitchFamily="34" charset="0"/>
              <a:cs typeface="Calibri" panose="020F0502020204030204" pitchFamily="34" charset="0"/>
            </a:rPr>
            <a:t>July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fr-FR" sz="1200" b="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SBS </a:t>
          </a:r>
          <a:r>
            <a:rPr lang="en-GB" sz="1200" b="0" kern="120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en-GB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1.3 mA </a:t>
          </a:r>
          <a:r>
            <a:rPr lang="en-US" sz="1200" b="0" kern="1200" baseline="3000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4</a:t>
          </a:r>
          <a:r>
            <a:rPr lang="en-US" sz="1200" b="0" kern="120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He</a:t>
          </a:r>
          <a:r>
            <a:rPr lang="en-US" sz="1200" b="0" kern="1200" baseline="3000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2+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fr-FR" sz="1200" b="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LINAC </a:t>
          </a:r>
          <a:r>
            <a:rPr lang="en-GB" sz="1200" b="0" kern="120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fr-FR" sz="1200" b="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5</a:t>
          </a:r>
          <a:r>
            <a:rPr lang="en-GB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mA H</a:t>
          </a:r>
          <a:r>
            <a:rPr lang="en-GB" sz="1200" b="0" kern="120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+</a:t>
          </a:r>
          <a:endParaRPr lang="en-US" sz="1200" b="0" kern="1200" baseline="30000" noProof="0" dirty="0" smtClean="0">
            <a:latin typeface="Calibri" panose="020F0502020204030204"/>
            <a:ea typeface="Yu Gothic UI" panose="020B0500000000000000" pitchFamily="34" charset="-128"/>
            <a:cs typeface="+mn-cs"/>
          </a:endParaRP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fr-FR" sz="1200" b="1" kern="1200" dirty="0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16 kW H</a:t>
          </a:r>
          <a:r>
            <a:rPr lang="fr-FR" sz="1200" b="1" kern="1200" baseline="30000" dirty="0" smtClean="0">
              <a:solidFill>
                <a:srgbClr val="FFFF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+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ts val="500"/>
            </a:spcAft>
          </a:pPr>
          <a:r>
            <a:rPr lang="fr-FR" sz="1200" kern="1200" noProof="0" dirty="0" smtClean="0">
              <a:latin typeface="Calibri" panose="020F0502020204030204"/>
              <a:ea typeface="+mn-ea"/>
              <a:cs typeface="+mn-cs"/>
            </a:rPr>
            <a:t>July - </a:t>
          </a:r>
          <a:r>
            <a:rPr lang="fr-FR" sz="1200" kern="1200" noProof="0" dirty="0" err="1" smtClean="0">
              <a:latin typeface="Calibri" panose="020F0502020204030204"/>
              <a:ea typeface="+mn-ea"/>
              <a:cs typeface="+mn-cs"/>
            </a:rPr>
            <a:t>December</a:t>
          </a:r>
          <a:endParaRPr lang="en-GB" sz="1200" b="0" kern="1200" baseline="30000" noProof="0" dirty="0" smtClean="0">
            <a:latin typeface="Calibri" panose="020F0502020204030204"/>
            <a:ea typeface="Yu Gothic UI" panose="020B0500000000000000" pitchFamily="34" charset="-128"/>
            <a:cs typeface="+mn-cs"/>
          </a:endParaRPr>
        </a:p>
      </dsp:txBody>
      <dsp:txXfrm>
        <a:off x="6556210" y="1341260"/>
        <a:ext cx="1577597" cy="1341260"/>
      </dsp:txXfrm>
    </dsp:sp>
    <dsp:sp modelId="{688FD810-1F54-434E-B4EE-AD1BF784D5D3}">
      <dsp:nvSpPr>
        <dsp:cNvPr id="0" name=""/>
        <dsp:cNvSpPr/>
      </dsp:nvSpPr>
      <dsp:spPr>
        <a:xfrm>
          <a:off x="6786709" y="201189"/>
          <a:ext cx="1116599" cy="1116599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CE5A21D-0797-40D9-9D5D-5686C7D93C54}">
      <dsp:nvSpPr>
        <dsp:cNvPr id="0" name=""/>
        <dsp:cNvSpPr/>
      </dsp:nvSpPr>
      <dsp:spPr>
        <a:xfrm>
          <a:off x="8181135" y="0"/>
          <a:ext cx="1577597" cy="33531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000" kern="1200" dirty="0" smtClean="0">
            <a:latin typeface="Calibri" panose="020F0502020204030204"/>
            <a:ea typeface="+mn-ea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>
              <a:latin typeface="Calibri" panose="020F0502020204030204"/>
              <a:ea typeface="+mn-ea"/>
              <a:cs typeface="+mn-cs"/>
            </a:rPr>
            <a:t>2021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50" b="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LINAC </a:t>
          </a:r>
          <a:r>
            <a:rPr lang="en-GB" sz="1150" b="0" kern="120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en-GB" sz="115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1.3 mA </a:t>
          </a:r>
          <a:r>
            <a:rPr lang="en-US" sz="1150" b="0" kern="1200" baseline="3000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4</a:t>
          </a:r>
          <a:r>
            <a:rPr lang="en-US" sz="1150" b="0" kern="120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He</a:t>
          </a:r>
          <a:r>
            <a:rPr lang="en-US" sz="1150" b="0" kern="1200" baseline="3000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2+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SBS </a:t>
          </a:r>
          <a:r>
            <a:rPr lang="en-GB" sz="1200" b="0" kern="120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en-GB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5 mA </a:t>
          </a:r>
          <a:r>
            <a:rPr lang="en-US" sz="1200" b="0" kern="120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D</a:t>
          </a:r>
          <a:r>
            <a:rPr lang="en-US" sz="1200" b="0" kern="1200" baseline="30000" noProof="0" dirty="0" smtClean="0">
              <a:latin typeface="Calibri" panose="020F0502020204030204"/>
              <a:ea typeface="Yu Gothic UI" panose="020B0500000000000000" pitchFamily="34" charset="-128"/>
              <a:cs typeface="+mn-cs"/>
            </a:rPr>
            <a:t>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LINAC </a:t>
          </a:r>
          <a:r>
            <a:rPr lang="en-GB" sz="1200" b="0" kern="1200" noProof="0" dirty="0" smtClean="0">
              <a:latin typeface="Calibri" panose="020F0502020204030204"/>
              <a:ea typeface="+mn-ea"/>
              <a:cs typeface="+mn-cs"/>
            </a:rPr>
            <a:t>@</a:t>
          </a:r>
          <a:r>
            <a:rPr lang="fr-FR" sz="1200" b="0" kern="1200" dirty="0" smtClean="0"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 5</a:t>
          </a:r>
          <a:r>
            <a:rPr lang="en-GB" sz="1200" b="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mA D</a:t>
          </a:r>
          <a:r>
            <a:rPr lang="en-GB" sz="1200" b="0" kern="1200" baseline="30000" dirty="0" smtClean="0">
              <a:latin typeface="Calibri" panose="020F0502020204030204" pitchFamily="34" charset="0"/>
              <a:cs typeface="Calibri" panose="020F0502020204030204" pitchFamily="34" charset="0"/>
            </a:rPr>
            <a:t>+</a:t>
          </a:r>
          <a:endParaRPr lang="en-US" sz="1200" b="0" kern="1200" baseline="30000" noProof="0" dirty="0" smtClean="0">
            <a:latin typeface="Calibri" panose="020F0502020204030204"/>
            <a:ea typeface="Yu Gothic UI" panose="020B0500000000000000" pitchFamily="34" charset="-128"/>
            <a:cs typeface="+mn-cs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40 MeV D</a:t>
          </a:r>
          <a:r>
            <a:rPr lang="en-GB" sz="1200" b="1" kern="1200" baseline="30000" noProof="0" dirty="0" smtClean="0">
              <a:solidFill>
                <a:srgbClr val="FFFF00"/>
              </a:solidFill>
              <a:latin typeface="Calibri" panose="020F0502020204030204"/>
              <a:ea typeface="+mn-ea"/>
              <a:cs typeface="+mn-cs"/>
            </a:rPr>
            <a:t>+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noProof="0" dirty="0" smtClean="0">
              <a:latin typeface="Calibri" panose="020F0502020204030204"/>
              <a:ea typeface="+mn-ea"/>
              <a:cs typeface="+mn-cs"/>
            </a:rPr>
            <a:t>July - </a:t>
          </a:r>
          <a:r>
            <a:rPr lang="fr-FR" sz="1200" kern="1200" noProof="0" dirty="0" err="1" smtClean="0">
              <a:latin typeface="Calibri" panose="020F0502020204030204"/>
              <a:ea typeface="+mn-ea"/>
              <a:cs typeface="+mn-cs"/>
            </a:rPr>
            <a:t>September</a:t>
          </a:r>
          <a:endParaRPr lang="en-GB" sz="1200" b="0" kern="1200" baseline="30000" noProof="0" dirty="0" smtClean="0">
            <a:latin typeface="Calibri" panose="020F0502020204030204"/>
            <a:ea typeface="Yu Gothic UI" panose="020B0500000000000000" pitchFamily="34" charset="-128"/>
            <a:cs typeface="+mn-cs"/>
          </a:endParaRPr>
        </a:p>
      </dsp:txBody>
      <dsp:txXfrm>
        <a:off x="8181135" y="1341260"/>
        <a:ext cx="1577597" cy="1341260"/>
      </dsp:txXfrm>
    </dsp:sp>
    <dsp:sp modelId="{B96C4A59-1F67-4F11-8789-A51A89537CCC}">
      <dsp:nvSpPr>
        <dsp:cNvPr id="0" name=""/>
        <dsp:cNvSpPr/>
      </dsp:nvSpPr>
      <dsp:spPr>
        <a:xfrm>
          <a:off x="8411634" y="201189"/>
          <a:ext cx="1116599" cy="1116599"/>
        </a:xfrm>
        <a:prstGeom prst="ellipse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FAE201-1BE1-4BBD-BC0C-86F4455A3917}">
      <dsp:nvSpPr>
        <dsp:cNvPr id="0" name=""/>
        <dsp:cNvSpPr/>
      </dsp:nvSpPr>
      <dsp:spPr>
        <a:xfrm>
          <a:off x="0" y="3088094"/>
          <a:ext cx="8980197" cy="265056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477" cy="337925"/>
          </a:xfrm>
          <a:prstGeom prst="rect">
            <a:avLst/>
          </a:prstGeom>
        </p:spPr>
        <p:txBody>
          <a:bodyPr vert="horz" lIns="91063" tIns="45531" rIns="91063" bIns="4553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587533" y="1"/>
            <a:ext cx="4276477" cy="337925"/>
          </a:xfrm>
          <a:prstGeom prst="rect">
            <a:avLst/>
          </a:prstGeom>
        </p:spPr>
        <p:txBody>
          <a:bodyPr vert="horz" lIns="91063" tIns="45531" rIns="91063" bIns="45531" rtlCol="0"/>
          <a:lstStyle>
            <a:lvl1pPr algn="r">
              <a:defRPr sz="1200"/>
            </a:lvl1pPr>
          </a:lstStyle>
          <a:p>
            <a:fld id="{94B660D6-DA0E-443F-B243-8A26DE8A5BC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397839"/>
            <a:ext cx="4276477" cy="337925"/>
          </a:xfrm>
          <a:prstGeom prst="rect">
            <a:avLst/>
          </a:prstGeom>
        </p:spPr>
        <p:txBody>
          <a:bodyPr vert="horz" lIns="91063" tIns="45531" rIns="91063" bIns="4553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587533" y="6397839"/>
            <a:ext cx="4276477" cy="337925"/>
          </a:xfrm>
          <a:prstGeom prst="rect">
            <a:avLst/>
          </a:prstGeom>
        </p:spPr>
        <p:txBody>
          <a:bodyPr vert="horz" lIns="91063" tIns="45531" rIns="91063" bIns="45531" rtlCol="0" anchor="b"/>
          <a:lstStyle>
            <a:lvl1pPr algn="r">
              <a:defRPr sz="1200"/>
            </a:lvl1pPr>
          </a:lstStyle>
          <a:p>
            <a:fld id="{0A056919-505A-44C0-97DC-8083D11A73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1812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75402" cy="336788"/>
          </a:xfrm>
          <a:prstGeom prst="rect">
            <a:avLst/>
          </a:prstGeom>
        </p:spPr>
        <p:txBody>
          <a:bodyPr vert="horz" lIns="91063" tIns="45531" rIns="91063" bIns="45531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588629" y="0"/>
            <a:ext cx="4275402" cy="336788"/>
          </a:xfrm>
          <a:prstGeom prst="rect">
            <a:avLst/>
          </a:prstGeom>
        </p:spPr>
        <p:txBody>
          <a:bodyPr vert="horz" lIns="91063" tIns="45531" rIns="91063" bIns="45531" rtlCol="0"/>
          <a:lstStyle>
            <a:lvl1pPr algn="r">
              <a:defRPr sz="1200"/>
            </a:lvl1pPr>
          </a:lstStyle>
          <a:p>
            <a:fld id="{BB7E70D0-28AE-464E-BB80-05F2EE5CCEFF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504825"/>
            <a:ext cx="336708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3" tIns="45531" rIns="91063" bIns="4553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86632" y="3199487"/>
            <a:ext cx="7893050" cy="3031094"/>
          </a:xfrm>
          <a:prstGeom prst="rect">
            <a:avLst/>
          </a:prstGeom>
        </p:spPr>
        <p:txBody>
          <a:bodyPr vert="horz" lIns="91063" tIns="45531" rIns="91063" bIns="45531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6397807"/>
            <a:ext cx="4275402" cy="336788"/>
          </a:xfrm>
          <a:prstGeom prst="rect">
            <a:avLst/>
          </a:prstGeom>
        </p:spPr>
        <p:txBody>
          <a:bodyPr vert="horz" lIns="91063" tIns="45531" rIns="91063" bIns="45531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588629" y="6397807"/>
            <a:ext cx="4275402" cy="336788"/>
          </a:xfrm>
          <a:prstGeom prst="rect">
            <a:avLst/>
          </a:prstGeom>
        </p:spPr>
        <p:txBody>
          <a:bodyPr vert="horz" lIns="91063" tIns="45531" rIns="91063" bIns="45531" rtlCol="0" anchor="b"/>
          <a:lstStyle>
            <a:lvl1pPr algn="r">
              <a:defRPr sz="1200"/>
            </a:lvl1pPr>
          </a:lstStyle>
          <a:p>
            <a:fld id="{B9FE74D6-132A-43E7-BC54-03DCCE93E5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7756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9854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Medium energy beam transport (MEBT)=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Moyenne-Energie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(LME)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04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04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04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04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Régulière=</a:t>
            </a:r>
            <a:r>
              <a:rPr lang="fr-FR" dirty="0" err="1" smtClean="0"/>
              <a:t>fair</a:t>
            </a:r>
            <a:r>
              <a:rPr lang="fr-FR" dirty="0" smtClean="0"/>
              <a:t> and square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04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7221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045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Antenne creuse = </a:t>
            </a:r>
            <a:r>
              <a:rPr lang="fr-FR" dirty="0" err="1" smtClean="0"/>
              <a:t>hollow</a:t>
            </a:r>
            <a:r>
              <a:rPr lang="fr-FR" dirty="0" smtClean="0"/>
              <a:t> </a:t>
            </a:r>
            <a:r>
              <a:rPr lang="fr-FR" dirty="0" err="1" smtClean="0"/>
              <a:t>antenna</a:t>
            </a:r>
            <a:endParaRPr lang="fr-FR" dirty="0" smtClean="0"/>
          </a:p>
          <a:p>
            <a:r>
              <a:rPr lang="fr-FR" dirty="0" smtClean="0"/>
              <a:t>Port de pompage = port of </a:t>
            </a:r>
            <a:r>
              <a:rPr lang="fr-FR" dirty="0" err="1" smtClean="0"/>
              <a:t>pumping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04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Plongeur = </a:t>
            </a:r>
            <a:r>
              <a:rPr lang="fr-FR" dirty="0" err="1" smtClean="0"/>
              <a:t>plunger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04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9749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2521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04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045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5572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75077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4056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04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0375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518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44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2491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26">
              <a:defRPr/>
            </a:pP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2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626">
              <a:defRPr/>
            </a:pPr>
            <a:endParaRPr lang="en-GB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82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 utile = duty cycle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04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704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16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2478-1F84-40CC-9CA6-94EF3E98940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7824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9C88-1C60-4828-A26C-09115A5D1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279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2478-1F84-40CC-9CA6-94EF3E98940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7824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9C88-1C60-4828-A26C-09115A5D1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84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2478-1F84-40CC-9CA6-94EF3E98940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7824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9C88-1C60-4828-A26C-09115A5D1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241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>
          <a:xfrm>
            <a:off x="2357422" y="1428736"/>
            <a:ext cx="6215106" cy="114300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1400" b="0" i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357422" y="4786322"/>
            <a:ext cx="6143668" cy="157163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 Bold"/>
              </a:defRPr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11" name="Titre 10"/>
          <p:cNvSpPr>
            <a:spLocks noGrp="1"/>
          </p:cNvSpPr>
          <p:nvPr>
            <p:ph type="title" hasCustomPrompt="1"/>
          </p:nvPr>
        </p:nvSpPr>
        <p:spPr>
          <a:xfrm>
            <a:off x="2357422" y="285728"/>
            <a:ext cx="6572296" cy="714380"/>
          </a:xfrm>
        </p:spPr>
        <p:txBody>
          <a:bodyPr>
            <a:normAutofit/>
          </a:bodyPr>
          <a:lstStyle>
            <a:lvl1pPr algn="l">
              <a:buFont typeface="Arial" pitchFamily="34" charset="0"/>
              <a:buNone/>
              <a:defRPr sz="1800" b="1" i="0" u="none" strike="noStrike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</a:defRPr>
            </a:lvl1pPr>
          </a:lstStyle>
          <a:p>
            <a:r>
              <a:rPr lang="fr-FR" dirty="0" smtClean="0"/>
              <a:t>Rappel titre présentation</a:t>
            </a:r>
            <a:endParaRPr lang="fr-FR" dirty="0"/>
          </a:p>
        </p:txBody>
      </p:sp>
      <p:sp>
        <p:nvSpPr>
          <p:cNvPr id="12" name="Espace réservé du contenu 7"/>
          <p:cNvSpPr>
            <a:spLocks noGrp="1"/>
          </p:cNvSpPr>
          <p:nvPr>
            <p:ph sz="quarter" idx="15"/>
          </p:nvPr>
        </p:nvSpPr>
        <p:spPr>
          <a:xfrm>
            <a:off x="2357422" y="3071810"/>
            <a:ext cx="6143668" cy="1214446"/>
          </a:xfrm>
        </p:spPr>
        <p:txBody>
          <a:bodyPr>
            <a:normAutofit/>
          </a:bodyPr>
          <a:lstStyle>
            <a:lvl1pPr>
              <a:buFontTx/>
              <a:buNone/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Espace réservé du pied de page 14"/>
          <p:cNvSpPr>
            <a:spLocks noGrp="1"/>
          </p:cNvSpPr>
          <p:nvPr/>
        </p:nvSpPr>
        <p:spPr/>
        <p:txBody>
          <a:bodyPr/>
          <a:lstStyle/>
          <a:p>
            <a:endParaRPr lang="fr-FR" dirty="0"/>
          </a:p>
        </p:txBody>
      </p:sp>
      <p:cxnSp>
        <p:nvCxnSpPr>
          <p:cNvPr id="17" name="Connecteur droit 16"/>
          <p:cNvCxnSpPr/>
          <p:nvPr userDrawn="1"/>
        </p:nvCxnSpPr>
        <p:spPr>
          <a:xfrm>
            <a:off x="0" y="620688"/>
            <a:ext cx="9144000" cy="22678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Espace réservé du texte 23"/>
          <p:cNvSpPr>
            <a:spLocks noGrp="1"/>
          </p:cNvSpPr>
          <p:nvPr>
            <p:ph type="body" sz="quarter" idx="17" hasCustomPrompt="1"/>
          </p:nvPr>
        </p:nvSpPr>
        <p:spPr>
          <a:xfrm>
            <a:off x="2357422" y="1071546"/>
            <a:ext cx="3571900" cy="357190"/>
          </a:xfrm>
        </p:spPr>
        <p:txBody>
          <a:bodyPr>
            <a:norm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principal</a:t>
            </a:r>
            <a:endParaRPr lang="fr-FR" dirty="0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quarter" idx="18" hasCustomPrompt="1"/>
          </p:nvPr>
        </p:nvSpPr>
        <p:spPr>
          <a:xfrm>
            <a:off x="2357422" y="2714620"/>
            <a:ext cx="3571900" cy="357190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501F74"/>
                </a:solidFill>
                <a:latin typeface="Arial Bold"/>
              </a:defRPr>
            </a:lvl1pPr>
          </a:lstStyle>
          <a:p>
            <a:pPr lvl="0"/>
            <a:r>
              <a:rPr lang="fr-FR" sz="1800" baseline="0" dirty="0" smtClean="0">
                <a:solidFill>
                  <a:schemeClr val="accent4">
                    <a:lumMod val="75000"/>
                  </a:schemeClr>
                </a:solidFill>
                <a:latin typeface="Arial Bold"/>
              </a:rPr>
              <a:t>Intertitre</a:t>
            </a:r>
            <a:endParaRPr lang="fr-FR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quarter" idx="19" hasCustomPrompt="1"/>
          </p:nvPr>
        </p:nvSpPr>
        <p:spPr>
          <a:xfrm>
            <a:off x="2357422" y="4429126"/>
            <a:ext cx="3571900" cy="357196"/>
          </a:xfrm>
        </p:spPr>
        <p:txBody>
          <a:bodyPr>
            <a:noAutofit/>
          </a:bodyPr>
          <a:lstStyle>
            <a:lvl1pPr>
              <a:buFontTx/>
              <a:buNone/>
              <a:defRPr sz="1800" baseline="0">
                <a:solidFill>
                  <a:srgbClr val="AB757F"/>
                </a:solidFill>
                <a:latin typeface="Arial Bold"/>
              </a:defRPr>
            </a:lvl1pPr>
          </a:lstStyle>
          <a:p>
            <a:pPr lvl="0"/>
            <a:r>
              <a:rPr lang="fr-FR" dirty="0" smtClean="0"/>
              <a:t>Titre graphique</a:t>
            </a:r>
            <a:endParaRPr lang="fr-FR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7286644" y="492107"/>
            <a:ext cx="1714512" cy="365125"/>
          </a:xfrm>
        </p:spPr>
        <p:txBody>
          <a:bodyPr/>
          <a:lstStyle>
            <a:lvl1pPr>
              <a:defRPr sz="1000" b="0" i="1" baseline="0">
                <a:solidFill>
                  <a:srgbClr val="C3004A"/>
                </a:solidFill>
                <a:latin typeface="Arial Bold"/>
              </a:defRPr>
            </a:lvl1pPr>
          </a:lstStyle>
          <a:p>
            <a:fld id="{750E7817-A9DC-47E2-87D9-1DA64916AD6E}" type="datetime2">
              <a:rPr lang="fr-FR" smtClean="0"/>
              <a:pPr/>
              <a:t>jeudi 12 mai 2022</a:t>
            </a:fld>
            <a:endParaRPr lang="fr-FR" dirty="0"/>
          </a:p>
        </p:txBody>
      </p:sp>
      <p:sp>
        <p:nvSpPr>
          <p:cNvPr id="18" name="Espace réservé du numéro de diapositive 4"/>
          <p:cNvSpPr txBox="1">
            <a:spLocks/>
          </p:cNvSpPr>
          <p:nvPr userDrawn="1"/>
        </p:nvSpPr>
        <p:spPr>
          <a:xfrm>
            <a:off x="8388424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84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/>
          <p:cNvSpPr>
            <a:spLocks noGrp="1"/>
          </p:cNvSpPr>
          <p:nvPr>
            <p:ph sz="quarter" idx="13" hasCustomPrompt="1"/>
          </p:nvPr>
        </p:nvSpPr>
        <p:spPr>
          <a:xfrm>
            <a:off x="2500298" y="1714489"/>
            <a:ext cx="6143668" cy="2071701"/>
          </a:xfrm>
        </p:spPr>
        <p:txBody>
          <a:bodyPr>
            <a:normAutofit/>
          </a:bodyPr>
          <a:lstStyle>
            <a:lvl1pPr>
              <a:buFontTx/>
              <a:buNone/>
              <a:defRPr sz="1200" b="0" i="0" baseline="0">
                <a:solidFill>
                  <a:srgbClr val="AB757F"/>
                </a:solidFill>
                <a:latin typeface="Arial Bold"/>
              </a:defRPr>
            </a:lvl1pPr>
            <a:lvl2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2pPr>
            <a:lvl3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3pPr>
            <a:lvl4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4pPr>
            <a:lvl5pPr>
              <a:defRPr sz="12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rial Bold"/>
              </a:defRPr>
            </a:lvl5pPr>
          </a:lstStyle>
          <a:p>
            <a:pPr lvl="0"/>
            <a:r>
              <a:rPr lang="fr-FR" dirty="0" smtClean="0"/>
              <a:t>Texte d’introduction. xxxxxxxxxxxxxxxxxxxxxxxxxxxxxxxxxxxxxxxxxxxxxxxxxxxxxxxxxxxxxxxxxxxxxxxxxxxxxxxxxxxxxxxxxxxxxxxxxxxxxxxxxxxxxxxxxxxxxxxxxxxxxxxxxxxxxxxxxxxxxxxxxxxxxxxxxxxxxxxxxxxxxxxxxxxxxxxxxxxxxxxxxxxxxxxxxxxxxxxxxxxxxx</a:t>
            </a:r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/>
          </p:nvPr>
        </p:nvSpPr>
        <p:spPr>
          <a:xfrm>
            <a:off x="2500298" y="4143380"/>
            <a:ext cx="6143668" cy="2143140"/>
          </a:xfrm>
        </p:spPr>
        <p:txBody>
          <a:bodyPr>
            <a:normAutofit/>
          </a:bodyPr>
          <a:lstStyle>
            <a:lvl1pPr>
              <a:buNone/>
              <a:defRPr sz="1600" baseline="0">
                <a:latin typeface="Arial Bold"/>
              </a:defRPr>
            </a:lvl1pPr>
          </a:lstStyle>
          <a:p>
            <a:r>
              <a:rPr lang="fr-FR" dirty="0" smtClean="0"/>
              <a:t>Cliquez sur l'icône pour ajouter une image</a:t>
            </a:r>
            <a:endParaRPr lang="fr-FR" dirty="0"/>
          </a:p>
        </p:txBody>
      </p:sp>
      <p:sp>
        <p:nvSpPr>
          <p:cNvPr id="9" name="Espace réservé du numéro de diapositive 4"/>
          <p:cNvSpPr txBox="1">
            <a:spLocks/>
          </p:cNvSpPr>
          <p:nvPr userDrawn="1"/>
        </p:nvSpPr>
        <p:spPr>
          <a:xfrm>
            <a:off x="8388424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DACAEA9-3F14-4468-8C29-33A1454C3BF1}" type="datetime2">
              <a:rPr lang="fr-FR" smtClean="0"/>
              <a:pPr/>
              <a:t>jeudi 12 mai 2022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/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18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2478-1F84-40CC-9CA6-94EF3E98940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7824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9C88-1C60-4828-A26C-09115A5D1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63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2478-1F84-40CC-9CA6-94EF3E98940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57824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9C88-1C60-4828-A26C-09115A5D1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036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2478-1F84-40CC-9CA6-94EF3E98940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7824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9C88-1C60-4828-A26C-09115A5D1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035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2478-1F84-40CC-9CA6-94EF3E98940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57824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9C88-1C60-4828-A26C-09115A5D1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1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2478-1F84-40CC-9CA6-94EF3E98940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57824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9C88-1C60-4828-A26C-09115A5D1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364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2478-1F84-40CC-9CA6-94EF3E98940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57824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9C88-1C60-4828-A26C-09115A5D1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4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2478-1F84-40CC-9CA6-94EF3E98940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7824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9C88-1C60-4828-A26C-09115A5D1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79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B2478-1F84-40CC-9CA6-94EF3E98940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578241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9C88-1C60-4828-A26C-09115A5D17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9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90800" y="44452"/>
            <a:ext cx="6096000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B2478-1F84-40CC-9CA6-94EF3E989400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251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79C88-1C60-4828-A26C-09115A5D175E}" type="slidenum">
              <a:rPr lang="fr-FR" smtClean="0"/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0" y="620688"/>
            <a:ext cx="9144000" cy="0"/>
          </a:xfrm>
          <a:prstGeom prst="line">
            <a:avLst/>
          </a:prstGeom>
          <a:ln w="19050">
            <a:solidFill>
              <a:srgbClr val="501F74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4451"/>
            <a:ext cx="2376263" cy="54006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699792" y="6470546"/>
            <a:ext cx="39723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Marco DI GIACOMO, Workshop GRAAL , 12 Mai 2022, PARIS</a:t>
            </a:r>
            <a:endParaRPr 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4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Arial Bol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660.png"/><Relationship Id="rId9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973974" y="1929325"/>
            <a:ext cx="7247158" cy="194421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  <a:cs typeface="Times New Roman" pitchFamily="18" charset="0"/>
              </a:rPr>
              <a:t>The SPIRAL2 </a:t>
            </a:r>
            <a:r>
              <a:rPr lang="en-US" sz="3200" b="1" dirty="0" smtClean="0">
                <a:solidFill>
                  <a:srgbClr val="002060"/>
                </a:solidFill>
                <a:cs typeface="Times New Roman" pitchFamily="18" charset="0"/>
              </a:rPr>
              <a:t>project</a:t>
            </a:r>
            <a:br>
              <a:rPr lang="en-US" sz="3200" b="1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cs typeface="Times New Roman" pitchFamily="18" charset="0"/>
              </a:rPr>
            </a:br>
            <a:endParaRPr lang="en-US" sz="2800" i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52155" y="4574177"/>
            <a:ext cx="7168977" cy="4176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938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050" i="1" dirty="0" smtClean="0">
                <a:solidFill>
                  <a:srgbClr val="000000"/>
                </a:solidFill>
                <a:latin typeface="Times New Roman" pitchFamily="18" charset="0"/>
              </a:rPr>
              <a:t>For more information see “GANIL-SPIRAL2” presented by A.K. Orduz at </a:t>
            </a:r>
            <a:br>
              <a:rPr lang="en-US" sz="1050" i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1050" i="1" dirty="0" err="1" smtClean="0">
                <a:solidFill>
                  <a:srgbClr val="000000"/>
                </a:solidFill>
                <a:latin typeface="Times New Roman" pitchFamily="18" charset="0"/>
              </a:rPr>
              <a:t>Ecole</a:t>
            </a:r>
            <a:r>
              <a:rPr lang="en-US" sz="1050" i="1" dirty="0" smtClean="0">
                <a:solidFill>
                  <a:srgbClr val="000000"/>
                </a:solidFill>
                <a:latin typeface="Times New Roman" pitchFamily="18" charset="0"/>
              </a:rPr>
              <a:t> IN2P3 Avril 2022 : Introduction aux </a:t>
            </a:r>
            <a:r>
              <a:rPr lang="en-US" sz="1050" i="1" dirty="0" err="1" smtClean="0">
                <a:solidFill>
                  <a:srgbClr val="000000"/>
                </a:solidFill>
                <a:latin typeface="Times New Roman" pitchFamily="18" charset="0"/>
              </a:rPr>
              <a:t>accélérateurs</a:t>
            </a:r>
            <a:r>
              <a:rPr lang="en-US" sz="1050" i="1" dirty="0" smtClean="0">
                <a:solidFill>
                  <a:srgbClr val="000000"/>
                </a:solidFill>
                <a:latin typeface="Times New Roman" pitchFamily="18" charset="0"/>
              </a:rPr>
              <a:t> de </a:t>
            </a:r>
            <a:r>
              <a:rPr lang="en-US" sz="1050" i="1" dirty="0" err="1" smtClean="0">
                <a:solidFill>
                  <a:srgbClr val="000000"/>
                </a:solidFill>
                <a:latin typeface="Times New Roman" pitchFamily="18" charset="0"/>
              </a:rPr>
              <a:t>particules</a:t>
            </a:r>
            <a:r>
              <a:rPr lang="en-US" sz="1050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55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/>
          <p:cNvGrpSpPr/>
          <p:nvPr/>
        </p:nvGrpSpPr>
        <p:grpSpPr>
          <a:xfrm>
            <a:off x="-153834" y="1148210"/>
            <a:ext cx="8806640" cy="2704055"/>
            <a:chOff x="229856" y="1196752"/>
            <a:chExt cx="8806640" cy="2704055"/>
          </a:xfrm>
        </p:grpSpPr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277" y="1314934"/>
              <a:ext cx="6597466" cy="236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Connecteur droit 18"/>
            <p:cNvCxnSpPr/>
            <p:nvPr/>
          </p:nvCxnSpPr>
          <p:spPr>
            <a:xfrm>
              <a:off x="2274254" y="3074155"/>
              <a:ext cx="0" cy="82665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/>
            <p:nvPr/>
          </p:nvCxnSpPr>
          <p:spPr>
            <a:xfrm>
              <a:off x="3278045" y="3074155"/>
              <a:ext cx="0" cy="82665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/>
            <p:cNvCxnSpPr/>
            <p:nvPr/>
          </p:nvCxnSpPr>
          <p:spPr>
            <a:xfrm>
              <a:off x="2274254" y="3896514"/>
              <a:ext cx="1003791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triangle"/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cteur droit avec flèche 5"/>
            <p:cNvCxnSpPr/>
            <p:nvPr/>
          </p:nvCxnSpPr>
          <p:spPr>
            <a:xfrm>
              <a:off x="1177813" y="3487481"/>
              <a:ext cx="663860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7298973" y="3614827"/>
              <a:ext cx="1737523" cy="24622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 (mm) = longitudinal axis</a:t>
              </a:r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 flipV="1">
              <a:off x="1214277" y="1205374"/>
              <a:ext cx="0" cy="22821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229856" y="1196752"/>
              <a:ext cx="982699" cy="40011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 (mm) = vertical axis</a:t>
              </a:r>
            </a:p>
          </p:txBody>
        </p:sp>
      </p:grp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97212" y="116632"/>
            <a:ext cx="5663219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1115616" y="582960"/>
            <a:ext cx="6984776" cy="545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characteristics : time structure</a:t>
            </a:r>
            <a:endParaRPr lang="en-US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0" y="3902706"/>
            <a:ext cx="9144000" cy="3385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Bunch </a:t>
            </a:r>
            <a:r>
              <a:rPr lang="en-US" sz="16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frequency: </a:t>
            </a:r>
            <a:r>
              <a:rPr lang="en-US" sz="1600" dirty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88 </a:t>
            </a:r>
            <a:r>
              <a:rPr lang="en-US" sz="16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MHz </a:t>
            </a:r>
            <a:r>
              <a:rPr lang="en-US" sz="16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16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 time </a:t>
            </a:r>
            <a:r>
              <a:rPr lang="en-US" sz="14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(distance, phase) </a:t>
            </a:r>
            <a:r>
              <a:rPr lang="en-US" sz="16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between </a:t>
            </a:r>
            <a:r>
              <a:rPr lang="en-US" sz="1600" dirty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pulses = </a:t>
            </a:r>
            <a:r>
              <a:rPr lang="en-US" sz="16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~11.4 ns or ~136 mm or 360°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468727" y="961810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Micro Structure: bunches (for RF acceleration)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185194" y="4408725"/>
            <a:ext cx="483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Macro Structure : beam pulses (for power control)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17031" y="4805574"/>
            <a:ext cx="8981946" cy="1484852"/>
            <a:chOff x="156501" y="4562447"/>
            <a:chExt cx="8981946" cy="1611824"/>
          </a:xfrm>
        </p:grpSpPr>
        <p:grpSp>
          <p:nvGrpSpPr>
            <p:cNvPr id="23" name="Groupe 22"/>
            <p:cNvGrpSpPr/>
            <p:nvPr/>
          </p:nvGrpSpPr>
          <p:grpSpPr>
            <a:xfrm>
              <a:off x="156501" y="4904939"/>
              <a:ext cx="8981946" cy="1269332"/>
              <a:chOff x="855268" y="5195022"/>
              <a:chExt cx="8981946" cy="1269332"/>
            </a:xfrm>
          </p:grpSpPr>
          <p:sp>
            <p:nvSpPr>
              <p:cNvPr id="35" name="ZoneTexte 34"/>
              <p:cNvSpPr txBox="1"/>
              <p:nvPr/>
            </p:nvSpPr>
            <p:spPr>
              <a:xfrm>
                <a:off x="855268" y="5848801"/>
                <a:ext cx="8981946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700" dirty="0" smtClean="0">
                    <a:solidFill>
                      <a:srgbClr val="002060"/>
                    </a:solidFill>
                    <a:latin typeface="Arial Bold"/>
                    <a:cs typeface="Times New Roman" panose="02020603050405020304" pitchFamily="18" charset="0"/>
                  </a:rPr>
                  <a:t>duty </a:t>
                </a:r>
                <a:r>
                  <a:rPr lang="en-US" sz="1700" dirty="0">
                    <a:solidFill>
                      <a:srgbClr val="002060"/>
                    </a:solidFill>
                    <a:latin typeface="Arial Bold"/>
                    <a:cs typeface="Times New Roman" panose="02020603050405020304" pitchFamily="18" charset="0"/>
                  </a:rPr>
                  <a:t>cycle : 0.02% to 100</a:t>
                </a:r>
                <a:r>
                  <a:rPr lang="en-US" sz="1700" dirty="0" smtClean="0">
                    <a:solidFill>
                      <a:srgbClr val="002060"/>
                    </a:solidFill>
                    <a:latin typeface="Arial Bold"/>
                    <a:cs typeface="Times New Roman" panose="02020603050405020304" pitchFamily="18" charset="0"/>
                  </a:rPr>
                  <a:t>% (</a:t>
                </a:r>
                <a:r>
                  <a:rPr lang="en-US" sz="1600" dirty="0">
                    <a:solidFill>
                      <a:srgbClr val="002060"/>
                    </a:solidFill>
                    <a:latin typeface="Arial Bold"/>
                    <a:cs typeface="Times New Roman" panose="02020603050405020304" pitchFamily="18" charset="0"/>
                  </a:rPr>
                  <a:t>t</a:t>
                </a:r>
                <a:r>
                  <a:rPr lang="en-US" sz="1600" dirty="0" smtClean="0">
                    <a:solidFill>
                      <a:srgbClr val="002060"/>
                    </a:solidFill>
                    <a:latin typeface="Arial Bold"/>
                    <a:cs typeface="Times New Roman" panose="02020603050405020304" pitchFamily="18" charset="0"/>
                  </a:rPr>
                  <a:t>he </a:t>
                </a:r>
                <a:r>
                  <a:rPr lang="en-US" sz="1600" dirty="0">
                    <a:solidFill>
                      <a:srgbClr val="002060"/>
                    </a:solidFill>
                    <a:latin typeface="Arial Bold"/>
                    <a:cs typeface="Times New Roman" panose="02020603050405020304" pitchFamily="18" charset="0"/>
                  </a:rPr>
                  <a:t>duty cycle is the ratio between time with and without </a:t>
                </a:r>
                <a:r>
                  <a:rPr lang="en-US" sz="1600" dirty="0" smtClean="0">
                    <a:solidFill>
                      <a:srgbClr val="002060"/>
                    </a:solidFill>
                    <a:latin typeface="Arial Bold"/>
                    <a:cs typeface="Times New Roman" panose="02020603050405020304" pitchFamily="18" charset="0"/>
                  </a:rPr>
                  <a:t>bunches)</a:t>
                </a:r>
                <a:endParaRPr lang="en-US" sz="1600" dirty="0">
                  <a:solidFill>
                    <a:srgbClr val="002060"/>
                  </a:solidFill>
                  <a:latin typeface="Arial Bold"/>
                  <a:cs typeface="Times New Roman" panose="02020603050405020304" pitchFamily="18" charset="0"/>
                </a:endParaRPr>
              </a:p>
              <a:p>
                <a:r>
                  <a:rPr lang="en-US" sz="1700" dirty="0" smtClean="0">
                    <a:solidFill>
                      <a:srgbClr val="002060"/>
                    </a:solidFill>
                    <a:latin typeface="Arial Bold"/>
                    <a:cs typeface="Times New Roman" panose="02020603050405020304" pitchFamily="18" charset="0"/>
                  </a:rPr>
                  <a:t> </a:t>
                </a:r>
              </a:p>
            </p:txBody>
          </p:sp>
          <p:grpSp>
            <p:nvGrpSpPr>
              <p:cNvPr id="14" name="Groupe 13"/>
              <p:cNvGrpSpPr/>
              <p:nvPr/>
            </p:nvGrpSpPr>
            <p:grpSpPr>
              <a:xfrm>
                <a:off x="960545" y="5195022"/>
                <a:ext cx="6995831" cy="595130"/>
                <a:chOff x="554434" y="4977933"/>
                <a:chExt cx="6995831" cy="595130"/>
              </a:xfrm>
              <a:effectLst/>
            </p:grpSpPr>
            <p:grpSp>
              <p:nvGrpSpPr>
                <p:cNvPr id="36" name="Groupe 862213"/>
                <p:cNvGrpSpPr/>
                <p:nvPr/>
              </p:nvGrpSpPr>
              <p:grpSpPr>
                <a:xfrm>
                  <a:off x="554434" y="4988615"/>
                  <a:ext cx="4013130" cy="584448"/>
                  <a:chOff x="849288" y="5347702"/>
                  <a:chExt cx="5067195" cy="584448"/>
                </a:xfrm>
              </p:grpSpPr>
              <p:cxnSp>
                <p:nvCxnSpPr>
                  <p:cNvPr id="37" name="Connecteur droit 36"/>
                  <p:cNvCxnSpPr/>
                  <p:nvPr/>
                </p:nvCxnSpPr>
                <p:spPr>
                  <a:xfrm>
                    <a:off x="849288" y="5932150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8" name="Groupe 862212"/>
                  <p:cNvGrpSpPr/>
                  <p:nvPr/>
                </p:nvGrpSpPr>
                <p:grpSpPr>
                  <a:xfrm>
                    <a:off x="1763688" y="5347702"/>
                    <a:ext cx="4152795" cy="584448"/>
                    <a:chOff x="1813992" y="5724872"/>
                    <a:chExt cx="4152795" cy="584448"/>
                  </a:xfrm>
                </p:grpSpPr>
                <p:cxnSp>
                  <p:nvCxnSpPr>
                    <p:cNvPr id="39" name="Connecteur droit 38"/>
                    <p:cNvCxnSpPr/>
                    <p:nvPr/>
                  </p:nvCxnSpPr>
                  <p:spPr>
                    <a:xfrm flipV="1">
                      <a:off x="1813992" y="5724872"/>
                      <a:ext cx="0" cy="584448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Connecteur droit 39"/>
                    <p:cNvCxnSpPr/>
                    <p:nvPr/>
                  </p:nvCxnSpPr>
                  <p:spPr>
                    <a:xfrm>
                      <a:off x="1813992" y="5724872"/>
                      <a:ext cx="914400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1" name="Connecteur droit 40"/>
                    <p:cNvCxnSpPr/>
                    <p:nvPr/>
                  </p:nvCxnSpPr>
                  <p:spPr>
                    <a:xfrm flipV="1">
                      <a:off x="2728392" y="5724872"/>
                      <a:ext cx="0" cy="58242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2" name="Connecteur droit 41"/>
                    <p:cNvCxnSpPr/>
                    <p:nvPr/>
                  </p:nvCxnSpPr>
                  <p:spPr>
                    <a:xfrm>
                      <a:off x="2728392" y="6298637"/>
                      <a:ext cx="3238395" cy="0"/>
                    </a:xfrm>
                    <a:prstGeom prst="line">
                      <a:avLst/>
                    </a:prstGeom>
                  </p:spPr>
                  <p:style>
                    <a:lnRef idx="2">
                      <a:schemeClr val="dk1"/>
                    </a:lnRef>
                    <a:fillRef idx="0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cxnSp>
              <p:nvCxnSpPr>
                <p:cNvPr id="43" name="Connecteur droit avec flèche 42"/>
                <p:cNvCxnSpPr/>
                <p:nvPr/>
              </p:nvCxnSpPr>
              <p:spPr>
                <a:xfrm>
                  <a:off x="1278623" y="5279825"/>
                  <a:ext cx="3276000" cy="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headEnd type="triangle"/>
                  <a:tailEnd type="triangle"/>
                </a:ln>
                <a:effectLst/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46" name="Groupe 55"/>
                <p:cNvGrpSpPr/>
                <p:nvPr/>
              </p:nvGrpSpPr>
              <p:grpSpPr>
                <a:xfrm>
                  <a:off x="4567564" y="4977933"/>
                  <a:ext cx="2982701" cy="584447"/>
                  <a:chOff x="1813992" y="5724872"/>
                  <a:chExt cx="3766120" cy="584448"/>
                </a:xfrm>
              </p:grpSpPr>
              <p:cxnSp>
                <p:nvCxnSpPr>
                  <p:cNvPr id="47" name="Connecteur droit 46"/>
                  <p:cNvCxnSpPr/>
                  <p:nvPr/>
                </p:nvCxnSpPr>
                <p:spPr>
                  <a:xfrm flipV="1">
                    <a:off x="1813992" y="5724872"/>
                    <a:ext cx="0" cy="584448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Connecteur droit 47"/>
                  <p:cNvCxnSpPr/>
                  <p:nvPr/>
                </p:nvCxnSpPr>
                <p:spPr>
                  <a:xfrm>
                    <a:off x="1813992" y="5724872"/>
                    <a:ext cx="91440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Connecteur droit 48"/>
                  <p:cNvCxnSpPr/>
                  <p:nvPr/>
                </p:nvCxnSpPr>
                <p:spPr>
                  <a:xfrm flipV="1">
                    <a:off x="2728392" y="5724872"/>
                    <a:ext cx="0" cy="58242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Connecteur droit 49"/>
                  <p:cNvCxnSpPr/>
                  <p:nvPr/>
                </p:nvCxnSpPr>
                <p:spPr>
                  <a:xfrm>
                    <a:off x="2728392" y="6298638"/>
                    <a:ext cx="2851720" cy="0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57" name="ZoneTexte 56"/>
              <p:cNvSpPr txBox="1"/>
              <p:nvPr/>
            </p:nvSpPr>
            <p:spPr>
              <a:xfrm>
                <a:off x="2193995" y="5300388"/>
                <a:ext cx="2425172" cy="24622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0.1 to 1 second</a:t>
                </a:r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529666" y="4562447"/>
              <a:ext cx="35237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  <a:latin typeface="Arial Bold"/>
                  <a:cs typeface="Times New Roman" panose="02020603050405020304" pitchFamily="18" charset="0"/>
                </a:rPr>
                <a:t>beam pulse length :  200µs to </a:t>
              </a:r>
              <a:r>
                <a:rPr lang="en-US" dirty="0" smtClean="0">
                  <a:solidFill>
                    <a:srgbClr val="002060"/>
                  </a:solidFill>
                  <a:latin typeface="Arial Bold"/>
                  <a:cs typeface="Times New Roman" panose="02020603050405020304" pitchFamily="18" charset="0"/>
                </a:rPr>
                <a:t>T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09774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116632"/>
            <a:ext cx="5688632" cy="39888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59632" y="582960"/>
            <a:ext cx="69847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sz="2000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control</a:t>
            </a:r>
            <a:endParaRPr lang="en-US" sz="2000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5"/>
          <p:cNvSpPr txBox="1">
            <a:spLocks noChangeArrowheads="1"/>
          </p:cNvSpPr>
          <p:nvPr/>
        </p:nvSpPr>
        <p:spPr bwMode="auto">
          <a:xfrm>
            <a:off x="0" y="1058939"/>
            <a:ext cx="9029700" cy="1630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0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Crucial role for a high power machine</a:t>
            </a:r>
          </a:p>
          <a:p>
            <a:pPr marL="742950" lvl="1" indent="-285750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en-US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Machine Protection, safety, radioprotection</a:t>
            </a:r>
          </a:p>
          <a:p>
            <a:pPr marL="742950" lvl="1" indent="-285750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en-US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Machine Commissioning</a:t>
            </a:r>
          </a:p>
          <a:p>
            <a:pPr marL="742950" lvl="1" indent="-285750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en-US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 ramp on targets</a:t>
            </a:r>
          </a:p>
        </p:txBody>
      </p:sp>
      <p:pic>
        <p:nvPicPr>
          <p:cNvPr id="15" name="Image 1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2" t="44876" r="8898" b="1309"/>
          <a:stretch>
            <a:fillRect/>
          </a:stretch>
        </p:blipFill>
        <p:spPr bwMode="auto">
          <a:xfrm>
            <a:off x="4504265" y="1566509"/>
            <a:ext cx="4470401" cy="235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4839546" y="3874730"/>
            <a:ext cx="4160520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Phases of the power increasing during the commissioning</a:t>
            </a:r>
            <a:endParaRPr lang="en-US" sz="11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4914900" y="3067093"/>
            <a:ext cx="449580" cy="312420"/>
          </a:xfrm>
          <a:prstGeom prst="ellipse">
            <a:avLst/>
          </a:prstGeom>
          <a:noFill/>
          <a:ln w="38100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 bwMode="auto">
          <a:xfrm flipH="1">
            <a:off x="3268133" y="3233043"/>
            <a:ext cx="1651001" cy="38100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0099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881"/>
          <a:stretch>
            <a:fillRect/>
          </a:stretch>
        </p:blipFill>
        <p:spPr bwMode="auto">
          <a:xfrm>
            <a:off x="3971239" y="4397020"/>
            <a:ext cx="2708963" cy="193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2360" y="4226942"/>
            <a:ext cx="2345440" cy="207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ZoneTexte 27"/>
          <p:cNvSpPr txBox="1"/>
          <p:nvPr/>
        </p:nvSpPr>
        <p:spPr>
          <a:xfrm>
            <a:off x="3473060" y="6097818"/>
            <a:ext cx="3763236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Lebt</a:t>
            </a:r>
            <a:r>
              <a:rPr lang="en-US" sz="11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chopper chamber and electrodes</a:t>
            </a:r>
            <a:endParaRPr lang="en-US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455638" y="6009871"/>
            <a:ext cx="2497667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Profiler</a:t>
            </a:r>
            <a:endParaRPr lang="en-US" sz="1100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5"/>
          <p:cNvSpPr txBox="1">
            <a:spLocks noChangeArrowheads="1"/>
          </p:cNvSpPr>
          <p:nvPr/>
        </p:nvSpPr>
        <p:spPr bwMode="auto">
          <a:xfrm>
            <a:off x="0" y="3338048"/>
            <a:ext cx="4152900" cy="318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Clr>
                <a:schemeClr val="tx1"/>
              </a:buClr>
              <a:buSzTx/>
              <a:buFont typeface="Wingdings" pitchFamily="2" charset="2"/>
              <a:buChar char="v"/>
              <a:tabLst/>
              <a:defRPr/>
            </a:pPr>
            <a:r>
              <a:rPr lang="en-US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of duty cycle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b="0" i="0" strike="noStrike" kern="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Pulsed electrostatic field to </a:t>
            </a:r>
            <a:r>
              <a:rPr lang="en-US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provide a pulsed beam</a:t>
            </a:r>
            <a:endParaRPr kumimoji="0" lang="en-US" b="0" i="0" strike="noStrike" kern="0" cap="none" spc="0" normalizeH="0" noProof="0" dirty="0" smtClean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en-US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and f max : 10 kV, 1.5 kHz</a:t>
            </a:r>
          </a:p>
          <a:p>
            <a:pPr marL="742950" lvl="1" indent="-285750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ü"/>
              <a:defRPr/>
            </a:pPr>
            <a:r>
              <a:rPr lang="en-US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Duty cycle : typically for the first </a:t>
            </a:r>
            <a:r>
              <a:rPr lang="en-US" kern="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beams : 0.1% </a:t>
            </a:r>
            <a:br>
              <a:rPr lang="en-US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kern="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(500µs @2Hz)</a:t>
            </a:r>
          </a:p>
        </p:txBody>
      </p:sp>
      <p:sp>
        <p:nvSpPr>
          <p:cNvPr id="2" name="Rectangle 1"/>
          <p:cNvSpPr/>
          <p:nvPr/>
        </p:nvSpPr>
        <p:spPr>
          <a:xfrm>
            <a:off x="6739465" y="4184084"/>
            <a:ext cx="19463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Deviated beam dump (Scraper)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7236296" y="4425699"/>
            <a:ext cx="288032" cy="43734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2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82932"/>
            <a:ext cx="5652120" cy="3425148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116632"/>
            <a:ext cx="5688632" cy="40101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1115616" y="582960"/>
            <a:ext cx="69847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the MEBT</a:t>
            </a:r>
            <a:endParaRPr lang="en-US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892638" y="5373216"/>
            <a:ext cx="445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chemeClr val="bg1"/>
                </a:solidFill>
              </a:rPr>
              <a:t>R1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4762553" y="3628291"/>
            <a:ext cx="561904" cy="3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8000"/>
                </a:solidFill>
              </a:rPr>
              <a:t>LME</a:t>
            </a:r>
            <a:endParaRPr lang="fr-FR" sz="1600" b="1" dirty="0">
              <a:solidFill>
                <a:srgbClr val="008000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16379" y="1048966"/>
            <a:ext cx="8680229" cy="1723206"/>
            <a:chOff x="179512" y="1484784"/>
            <a:chExt cx="8680229" cy="1723206"/>
          </a:xfrm>
        </p:grpSpPr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7708464" y="1943512"/>
              <a:ext cx="11512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fr-FR" sz="1600" b="1" dirty="0" smtClean="0">
                  <a:solidFill>
                    <a:srgbClr val="002060"/>
                  </a:solidFill>
                </a:rPr>
                <a:t>SC LINAC</a:t>
              </a:r>
              <a:endParaRPr lang="fr-FR" sz="16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179512" y="1977679"/>
              <a:ext cx="61747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sz="2600" kern="1200">
                  <a:solidFill>
                    <a:srgbClr val="5F5F5F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fr-FR" sz="1600" b="1" dirty="0" smtClean="0">
                  <a:solidFill>
                    <a:srgbClr val="002060"/>
                  </a:solidFill>
                </a:rPr>
                <a:t>RFQ</a:t>
              </a:r>
              <a:endParaRPr lang="fr-FR" sz="1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9" name="Connecteur droit avec flèche 18"/>
            <p:cNvCxnSpPr/>
            <p:nvPr/>
          </p:nvCxnSpPr>
          <p:spPr>
            <a:xfrm>
              <a:off x="867086" y="2891412"/>
              <a:ext cx="6683783" cy="1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438865" y="2871898"/>
              <a:ext cx="704860" cy="3360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7.7 m</a:t>
              </a:r>
            </a:p>
          </p:txBody>
        </p:sp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086" y="1484784"/>
              <a:ext cx="6930116" cy="1344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548822" y="4695506"/>
            <a:ext cx="445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chemeClr val="bg1"/>
                </a:solidFill>
              </a:rPr>
              <a:t>R2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4411041" y="3997718"/>
            <a:ext cx="445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chemeClr val="bg1"/>
                </a:solidFill>
              </a:rPr>
              <a:t>R3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491880" y="2931693"/>
            <a:ext cx="10300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600" b="1" dirty="0" err="1" smtClean="0">
                <a:solidFill>
                  <a:schemeClr val="bg1"/>
                </a:solidFill>
              </a:rPr>
              <a:t>Deviated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beam</a:t>
            </a:r>
            <a:r>
              <a:rPr lang="fr-FR" sz="1600" b="1" dirty="0" smtClean="0">
                <a:solidFill>
                  <a:schemeClr val="bg1"/>
                </a:solidFill>
              </a:rPr>
              <a:t> dump 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2437945" y="2980324"/>
            <a:ext cx="10300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chemeClr val="bg1"/>
                </a:solidFill>
              </a:rPr>
              <a:t>Single </a:t>
            </a:r>
            <a:r>
              <a:rPr lang="fr-FR" sz="1600" b="1" dirty="0" err="1" smtClean="0">
                <a:solidFill>
                  <a:schemeClr val="bg1"/>
                </a:solidFill>
              </a:rPr>
              <a:t>bunch</a:t>
            </a:r>
            <a:r>
              <a:rPr lang="fr-FR" sz="1600" b="1" dirty="0" smtClean="0">
                <a:solidFill>
                  <a:schemeClr val="bg1"/>
                </a:solidFill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</a:rPr>
              <a:t>selector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876279" y="3675530"/>
            <a:ext cx="103002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600" kern="1200">
                <a:solidFill>
                  <a:srgbClr val="5F5F5F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chemeClr val="bg1"/>
                </a:solidFill>
              </a:rPr>
              <a:t>Room for INJ2 injection</a:t>
            </a:r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5688124" y="2931693"/>
            <a:ext cx="48245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20BBE"/>
                </a:solidFill>
                <a:latin typeface="Arial Bold"/>
                <a:cs typeface="Times New Roman" panose="02020603050405020304" pitchFamily="18" charset="0"/>
              </a:rPr>
              <a:t>MEBT main functions:</a:t>
            </a:r>
          </a:p>
          <a:p>
            <a:endParaRPr lang="en-US" dirty="0" smtClean="0">
              <a:solidFill>
                <a:srgbClr val="020BBE"/>
              </a:solidFill>
              <a:latin typeface="Arial Bold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20BBE"/>
                </a:solidFill>
                <a:latin typeface="Arial Bold"/>
                <a:cs typeface="Times New Roman" panose="02020603050405020304" pitchFamily="18" charset="0"/>
              </a:rPr>
              <a:t>Match the beam to the SC </a:t>
            </a:r>
            <a:r>
              <a:rPr lang="en-US" dirty="0" err="1" smtClean="0">
                <a:solidFill>
                  <a:srgbClr val="020BBE"/>
                </a:solidFill>
                <a:latin typeface="Arial Bold"/>
                <a:cs typeface="Times New Roman" panose="02020603050405020304" pitchFamily="18" charset="0"/>
              </a:rPr>
              <a:t>linac</a:t>
            </a:r>
            <a:endParaRPr lang="en-US" dirty="0" smtClean="0">
              <a:solidFill>
                <a:srgbClr val="020BBE"/>
              </a:solidFill>
              <a:latin typeface="Arial Bold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20BBE"/>
                </a:solidFill>
                <a:latin typeface="Arial Bold"/>
                <a:cs typeface="Times New Roman" panose="02020603050405020304" pitchFamily="18" charset="0"/>
              </a:rPr>
              <a:t>Clean the halo 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20BBE"/>
                </a:solidFill>
                <a:latin typeface="Arial Bold"/>
                <a:cs typeface="Times New Roman" panose="02020603050405020304" pitchFamily="18" charset="0"/>
              </a:rPr>
              <a:t>Measure beam characteristics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20BBE"/>
                </a:solidFill>
                <a:latin typeface="Arial Bold"/>
                <a:cs typeface="Times New Roman" panose="02020603050405020304" pitchFamily="18" charset="0"/>
              </a:rPr>
              <a:t>Provide single bunch selection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20BBE"/>
                </a:solidFill>
                <a:latin typeface="Arial Bold"/>
                <a:cs typeface="Times New Roman" panose="02020603050405020304" pitchFamily="18" charset="0"/>
              </a:rPr>
              <a:t>Accept beam from Injector2</a:t>
            </a:r>
          </a:p>
          <a:p>
            <a:pPr>
              <a:lnSpc>
                <a:spcPct val="150000"/>
              </a:lnSpc>
            </a:pPr>
            <a:endParaRPr lang="en-US" dirty="0" smtClean="0">
              <a:solidFill>
                <a:srgbClr val="020BBE"/>
              </a:solidFill>
              <a:latin typeface="Arial Bold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rgbClr val="020BBE"/>
              </a:solidFill>
              <a:latin typeface="Arial Bold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116632"/>
            <a:ext cx="5688632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1249023" y="504082"/>
            <a:ext cx="69847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Single bunch selection</a:t>
            </a:r>
            <a:endParaRPr lang="en-US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57316" y="4332698"/>
            <a:ext cx="8990571" cy="147732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54013" indent="-354013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Magnetic dipole to deviate all the beam </a:t>
            </a:r>
            <a:r>
              <a:rPr lang="en-US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the beam dump, </a:t>
            </a:r>
            <a:endParaRPr lang="en-US" dirty="0" smtClean="0">
              <a:solidFill>
                <a:srgbClr val="002060"/>
              </a:solidFill>
              <a:latin typeface="Arial Bold"/>
              <a:cs typeface="Times New Roman" panose="02020603050405020304" pitchFamily="18" charset="0"/>
            </a:endParaRPr>
          </a:p>
          <a:p>
            <a:pPr marL="354013" indent="-354013">
              <a:buFont typeface="+mj-lt"/>
              <a:buAutoNum type="arabicPeriod"/>
            </a:pPr>
            <a:endParaRPr lang="en-US" dirty="0">
              <a:solidFill>
                <a:srgbClr val="002060"/>
              </a:solidFill>
              <a:latin typeface="Arial Bold"/>
              <a:cs typeface="Times New Roman" panose="02020603050405020304" pitchFamily="18" charset="0"/>
            </a:endParaRPr>
          </a:p>
          <a:p>
            <a:pPr marL="354013" indent="-354013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Travelling </a:t>
            </a:r>
            <a:r>
              <a:rPr lang="en-US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wave, pulsed electric </a:t>
            </a:r>
            <a:r>
              <a:rPr lang="en-US" dirty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field to keep the selected bunch on the beam axis </a:t>
            </a:r>
          </a:p>
          <a:p>
            <a:pPr marL="628650" lvl="1" indent="-2746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Meander strip line to match the beam velocity (</a:t>
            </a:r>
            <a:r>
              <a:rPr lang="fr-FR" dirty="0" err="1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v</a:t>
            </a:r>
            <a:r>
              <a:rPr lang="fr-FR" baseline="-25000" dirty="0" err="1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beam</a:t>
            </a:r>
            <a:r>
              <a:rPr lang="fr-FR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 = 4% c)</a:t>
            </a:r>
            <a:endParaRPr lang="en-US" dirty="0" smtClean="0">
              <a:solidFill>
                <a:srgbClr val="002060"/>
              </a:solidFill>
              <a:latin typeface="Arial Bold"/>
              <a:cs typeface="Times New Roman" panose="02020603050405020304" pitchFamily="18" charset="0"/>
            </a:endParaRPr>
          </a:p>
          <a:p>
            <a:pPr marL="628650" lvl="1" indent="-274638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HV rise/fall time : &lt; 6 ns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57316" y="1087211"/>
            <a:ext cx="8986684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Some physics experiments requires much lower bunch frequency : </a:t>
            </a:r>
            <a:br>
              <a:rPr lang="en-US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1 bunch over 100 to 10000</a:t>
            </a:r>
          </a:p>
        </p:txBody>
      </p:sp>
      <p:grpSp>
        <p:nvGrpSpPr>
          <p:cNvPr id="4" name="Groupe 3"/>
          <p:cNvGrpSpPr>
            <a:grpSpLocks noChangeAspect="1"/>
          </p:cNvGrpSpPr>
          <p:nvPr/>
        </p:nvGrpSpPr>
        <p:grpSpPr>
          <a:xfrm>
            <a:off x="5945545" y="1679890"/>
            <a:ext cx="2936403" cy="2632165"/>
            <a:chOff x="5945545" y="1316339"/>
            <a:chExt cx="3090951" cy="2770699"/>
          </a:xfrm>
        </p:grpSpPr>
        <p:sp>
          <p:nvSpPr>
            <p:cNvPr id="40" name="ZoneTexte 39"/>
            <p:cNvSpPr txBox="1"/>
            <p:nvPr/>
          </p:nvSpPr>
          <p:spPr>
            <a:xfrm>
              <a:off x="6012160" y="1412776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8" name="Groupe 40"/>
            <p:cNvGrpSpPr/>
            <p:nvPr/>
          </p:nvGrpSpPr>
          <p:grpSpPr>
            <a:xfrm>
              <a:off x="5945545" y="1316339"/>
              <a:ext cx="3090951" cy="2770699"/>
              <a:chOff x="4519613" y="2385922"/>
              <a:chExt cx="4311650" cy="3963347"/>
            </a:xfrm>
          </p:grpSpPr>
          <p:sp>
            <p:nvSpPr>
              <p:cNvPr id="59" name="Text Box 12"/>
              <p:cNvSpPr txBox="1">
                <a:spLocks noChangeArrowheads="1"/>
              </p:cNvSpPr>
              <p:nvPr/>
            </p:nvSpPr>
            <p:spPr bwMode="auto">
              <a:xfrm>
                <a:off x="5685789" y="5960151"/>
                <a:ext cx="785812" cy="370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ns</a:t>
                </a:r>
                <a:endParaRPr lang="en-US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60" name="Groupe 21"/>
              <p:cNvGrpSpPr>
                <a:grpSpLocks/>
              </p:cNvGrpSpPr>
              <p:nvPr/>
            </p:nvGrpSpPr>
            <p:grpSpPr bwMode="auto">
              <a:xfrm>
                <a:off x="4519613" y="2385922"/>
                <a:ext cx="4311650" cy="3644991"/>
                <a:chOff x="3846513" y="2385922"/>
                <a:chExt cx="4311650" cy="3644991"/>
              </a:xfrm>
            </p:grpSpPr>
            <p:pic>
              <p:nvPicPr>
                <p:cNvPr id="62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57713" y="3414713"/>
                  <a:ext cx="28575" cy="285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3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5163"/>
                <a:stretch/>
              </p:blipFill>
              <p:spPr bwMode="auto">
                <a:xfrm>
                  <a:off x="3846513" y="2385922"/>
                  <a:ext cx="4311650" cy="3263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64" name="Line 8"/>
                <p:cNvSpPr>
                  <a:spLocks noChangeShapeType="1"/>
                </p:cNvSpPr>
                <p:nvPr/>
              </p:nvSpPr>
              <p:spPr bwMode="auto">
                <a:xfrm>
                  <a:off x="4972050" y="2814638"/>
                  <a:ext cx="41275" cy="3200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Line 9"/>
                <p:cNvSpPr>
                  <a:spLocks noChangeShapeType="1"/>
                </p:cNvSpPr>
                <p:nvPr/>
              </p:nvSpPr>
              <p:spPr bwMode="auto">
                <a:xfrm>
                  <a:off x="5580335" y="2816225"/>
                  <a:ext cx="41275" cy="3200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Line 10"/>
                <p:cNvSpPr>
                  <a:spLocks noChangeShapeType="1"/>
                </p:cNvSpPr>
                <p:nvPr/>
              </p:nvSpPr>
              <p:spPr bwMode="auto">
                <a:xfrm>
                  <a:off x="4148138" y="5867400"/>
                  <a:ext cx="31496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5005387" y="5872680"/>
                  <a:ext cx="634325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Line 13"/>
                <p:cNvSpPr>
                  <a:spLocks noChangeShapeType="1"/>
                </p:cNvSpPr>
                <p:nvPr/>
              </p:nvSpPr>
              <p:spPr bwMode="auto">
                <a:xfrm>
                  <a:off x="4198938" y="5275263"/>
                  <a:ext cx="83820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5032375" y="2714625"/>
                  <a:ext cx="523875" cy="2555875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6321425" y="2727325"/>
                  <a:ext cx="552450" cy="254000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Line 16"/>
                <p:cNvSpPr>
                  <a:spLocks noChangeShapeType="1"/>
                </p:cNvSpPr>
                <p:nvPr/>
              </p:nvSpPr>
              <p:spPr bwMode="auto">
                <a:xfrm flipH="1" flipV="1">
                  <a:off x="5538788" y="2714625"/>
                  <a:ext cx="779462" cy="635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Line 17"/>
                <p:cNvSpPr>
                  <a:spLocks noChangeShapeType="1"/>
                </p:cNvSpPr>
                <p:nvPr/>
              </p:nvSpPr>
              <p:spPr bwMode="auto">
                <a:xfrm flipH="1" flipV="1">
                  <a:off x="6854825" y="5275263"/>
                  <a:ext cx="703263" cy="635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Line 18"/>
                <p:cNvSpPr>
                  <a:spLocks noChangeShapeType="1"/>
                </p:cNvSpPr>
                <p:nvPr/>
              </p:nvSpPr>
              <p:spPr bwMode="auto">
                <a:xfrm>
                  <a:off x="6306026" y="2830513"/>
                  <a:ext cx="41275" cy="32004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5647579" y="5862638"/>
                  <a:ext cx="687185" cy="793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1" name="Text Box 24"/>
              <p:cNvSpPr txBox="1">
                <a:spLocks noChangeArrowheads="1"/>
              </p:cNvSpPr>
              <p:nvPr/>
            </p:nvSpPr>
            <p:spPr bwMode="auto">
              <a:xfrm>
                <a:off x="6396038" y="5978525"/>
                <a:ext cx="879475" cy="370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0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6ns</a:t>
                </a:r>
                <a:endParaRPr lang="en-US" sz="1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" name="Groupe 1"/>
          <p:cNvGrpSpPr>
            <a:grpSpLocks noChangeAspect="1"/>
          </p:cNvGrpSpPr>
          <p:nvPr/>
        </p:nvGrpSpPr>
        <p:grpSpPr>
          <a:xfrm>
            <a:off x="433510" y="1334400"/>
            <a:ext cx="4615642" cy="2603700"/>
            <a:chOff x="200666" y="544014"/>
            <a:chExt cx="5114284" cy="2884986"/>
          </a:xfrm>
        </p:grpSpPr>
        <p:sp>
          <p:nvSpPr>
            <p:cNvPr id="36" name="ZoneTexte 35"/>
            <p:cNvSpPr txBox="1"/>
            <p:nvPr/>
          </p:nvSpPr>
          <p:spPr>
            <a:xfrm>
              <a:off x="1420198" y="1302530"/>
              <a:ext cx="508236" cy="388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+V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491299" y="2627620"/>
              <a:ext cx="450865" cy="388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-V</a:t>
              </a:r>
            </a:p>
          </p:txBody>
        </p:sp>
        <p:grpSp>
          <p:nvGrpSpPr>
            <p:cNvPr id="41" name="Groupe 40"/>
            <p:cNvGrpSpPr/>
            <p:nvPr/>
          </p:nvGrpSpPr>
          <p:grpSpPr>
            <a:xfrm>
              <a:off x="251520" y="1124744"/>
              <a:ext cx="4536504" cy="1850364"/>
              <a:chOff x="251520" y="1146588"/>
              <a:chExt cx="3960440" cy="1225575"/>
            </a:xfrm>
          </p:grpSpPr>
          <p:cxnSp>
            <p:nvCxnSpPr>
              <p:cNvPr id="42" name="Connecteur droit 41"/>
              <p:cNvCxnSpPr/>
              <p:nvPr/>
            </p:nvCxnSpPr>
            <p:spPr>
              <a:xfrm>
                <a:off x="1670194" y="1418284"/>
                <a:ext cx="136815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9893" y="1458056"/>
                <a:ext cx="2888754" cy="889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4" name="Connecteur droit 43"/>
              <p:cNvCxnSpPr/>
              <p:nvPr/>
            </p:nvCxnSpPr>
            <p:spPr>
              <a:xfrm>
                <a:off x="1670194" y="2372163"/>
                <a:ext cx="136815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 flipV="1">
                <a:off x="590074" y="1411745"/>
                <a:ext cx="0" cy="8897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ZoneTexte 45"/>
              <p:cNvSpPr txBox="1"/>
              <p:nvPr/>
            </p:nvSpPr>
            <p:spPr>
              <a:xfrm>
                <a:off x="251520" y="1671973"/>
                <a:ext cx="311119" cy="2574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</a:p>
            </p:txBody>
          </p:sp>
          <p:cxnSp>
            <p:nvCxnSpPr>
              <p:cNvPr id="47" name="Connecteur droit avec flèche 46"/>
              <p:cNvCxnSpPr/>
              <p:nvPr/>
            </p:nvCxnSpPr>
            <p:spPr>
              <a:xfrm flipV="1">
                <a:off x="2339752" y="1902950"/>
                <a:ext cx="288032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avec flèche 47"/>
              <p:cNvCxnSpPr/>
              <p:nvPr/>
            </p:nvCxnSpPr>
            <p:spPr>
              <a:xfrm flipV="1">
                <a:off x="2894330" y="1902950"/>
                <a:ext cx="288032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avec flèche 48"/>
              <p:cNvCxnSpPr/>
              <p:nvPr/>
            </p:nvCxnSpPr>
            <p:spPr>
              <a:xfrm>
                <a:off x="3510615" y="1902950"/>
                <a:ext cx="2880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avec flèche 49"/>
              <p:cNvCxnSpPr/>
              <p:nvPr/>
            </p:nvCxnSpPr>
            <p:spPr>
              <a:xfrm>
                <a:off x="1670194" y="1902950"/>
                <a:ext cx="2880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avec flèche 50"/>
              <p:cNvCxnSpPr/>
              <p:nvPr/>
            </p:nvCxnSpPr>
            <p:spPr>
              <a:xfrm>
                <a:off x="1043608" y="1915744"/>
                <a:ext cx="288032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Rectangle 51"/>
              <p:cNvSpPr/>
              <p:nvPr/>
            </p:nvSpPr>
            <p:spPr>
              <a:xfrm>
                <a:off x="4139952" y="1146588"/>
                <a:ext cx="72008" cy="626228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3" name="Arc 52"/>
            <p:cNvSpPr/>
            <p:nvPr/>
          </p:nvSpPr>
          <p:spPr>
            <a:xfrm rot="10990175" flipH="1">
              <a:off x="1007804" y="544014"/>
              <a:ext cx="3783252" cy="1737522"/>
            </a:xfrm>
            <a:prstGeom prst="arc">
              <a:avLst>
                <a:gd name="adj1" fmla="val 16200000"/>
                <a:gd name="adj2" fmla="val 21144382"/>
              </a:avLst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00666" y="1122811"/>
              <a:ext cx="5114284" cy="230618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1436793" y="2898415"/>
              <a:ext cx="450865" cy="388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-V</a:t>
              </a:r>
            </a:p>
          </p:txBody>
        </p:sp>
        <p:cxnSp>
          <p:nvCxnSpPr>
            <p:cNvPr id="75" name="Connecteur droit 74"/>
            <p:cNvCxnSpPr>
              <a:stCxn id="77" idx="2"/>
            </p:cNvCxnSpPr>
            <p:nvPr/>
          </p:nvCxnSpPr>
          <p:spPr>
            <a:xfrm flipH="1">
              <a:off x="3443703" y="1357578"/>
              <a:ext cx="150822" cy="167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e 862227"/>
            <p:cNvGrpSpPr/>
            <p:nvPr/>
          </p:nvGrpSpPr>
          <p:grpSpPr>
            <a:xfrm rot="5186625">
              <a:off x="3707681" y="1149404"/>
              <a:ext cx="164964" cy="392030"/>
              <a:chOff x="3368307" y="1080000"/>
              <a:chExt cx="164964" cy="392030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3368307" y="1215356"/>
                <a:ext cx="164964" cy="256674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8" name="Connecteur droit 77"/>
              <p:cNvCxnSpPr>
                <a:stCxn id="77" idx="0"/>
              </p:cNvCxnSpPr>
              <p:nvPr/>
            </p:nvCxnSpPr>
            <p:spPr>
              <a:xfrm flipV="1">
                <a:off x="3450789" y="1141025"/>
                <a:ext cx="0" cy="743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3368307" y="1141025"/>
                <a:ext cx="1649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3386805" y="1105200"/>
                <a:ext cx="1279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>
                <a:off x="3420000" y="1080000"/>
                <a:ext cx="6946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e 98"/>
            <p:cNvGrpSpPr/>
            <p:nvPr/>
          </p:nvGrpSpPr>
          <p:grpSpPr>
            <a:xfrm rot="6338648">
              <a:off x="3773339" y="2953716"/>
              <a:ext cx="164964" cy="392030"/>
              <a:chOff x="3368307" y="1080000"/>
              <a:chExt cx="164964" cy="392030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3368307" y="1215356"/>
                <a:ext cx="164964" cy="256674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endParaRPr 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85" name="Connecteur droit 84"/>
              <p:cNvCxnSpPr>
                <a:stCxn id="84" idx="0"/>
              </p:cNvCxnSpPr>
              <p:nvPr/>
            </p:nvCxnSpPr>
            <p:spPr>
              <a:xfrm flipV="1">
                <a:off x="3450789" y="1141025"/>
                <a:ext cx="0" cy="743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/>
              <p:nvPr/>
            </p:nvCxnSpPr>
            <p:spPr>
              <a:xfrm>
                <a:off x="3368307" y="1141025"/>
                <a:ext cx="16496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>
                <a:off x="3386805" y="1105200"/>
                <a:ext cx="1279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>
                <a:off x="3420000" y="1080000"/>
                <a:ext cx="6946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Connecteur droit 88"/>
            <p:cNvCxnSpPr>
              <a:stCxn id="84" idx="2"/>
            </p:cNvCxnSpPr>
            <p:nvPr/>
          </p:nvCxnSpPr>
          <p:spPr>
            <a:xfrm flipH="1" flipV="1">
              <a:off x="3428749" y="2996952"/>
              <a:ext cx="238318" cy="999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11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 4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058" y="3088763"/>
            <a:ext cx="1384505" cy="2848125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2904484"/>
            <a:ext cx="3416677" cy="17124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48269"/>
            <a:ext cx="2116542" cy="2151817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158400"/>
            <a:ext cx="5688632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1210018" y="487140"/>
            <a:ext cx="69847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Single bunch selection</a:t>
            </a:r>
            <a:endParaRPr lang="en-US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1066081"/>
            <a:ext cx="864096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2677991" y="5705787"/>
            <a:ext cx="774283" cy="25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200" b="1" dirty="0" err="1" smtClean="0">
                <a:solidFill>
                  <a:srgbClr val="7030A0"/>
                </a:solidFill>
                <a:latin typeface="Times New Roman" pitchFamily="18" charset="0"/>
              </a:rPr>
              <a:t>Dipole</a:t>
            </a:r>
            <a:endParaRPr lang="fr-FR" altLang="fr-FR" sz="1200" dirty="0">
              <a:solidFill>
                <a:srgbClr val="7030A0"/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199058" y="5301208"/>
            <a:ext cx="990144" cy="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200" b="1" dirty="0" smtClean="0">
                <a:solidFill>
                  <a:schemeClr val="bg1"/>
                </a:solidFill>
                <a:latin typeface="Times New Roman" pitchFamily="18" charset="0"/>
              </a:rPr>
              <a:t>Single </a:t>
            </a:r>
            <a:br>
              <a:rPr lang="fr-FR" altLang="fr-FR" sz="12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fr-FR" altLang="fr-FR" sz="1200" b="1" dirty="0" err="1" smtClean="0">
                <a:solidFill>
                  <a:schemeClr val="bg1"/>
                </a:solidFill>
                <a:latin typeface="Times New Roman" pitchFamily="18" charset="0"/>
              </a:rPr>
              <a:t>Bunch</a:t>
            </a:r>
            <a:r>
              <a:rPr lang="fr-FR" altLang="fr-FR" sz="12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br>
              <a:rPr lang="fr-FR" altLang="fr-FR" sz="1200" b="1" dirty="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fr-FR" altLang="fr-FR" sz="1200" b="1" dirty="0" err="1" smtClean="0">
                <a:solidFill>
                  <a:schemeClr val="bg1"/>
                </a:solidFill>
                <a:latin typeface="Times New Roman" pitchFamily="18" charset="0"/>
              </a:rPr>
              <a:t>Selector</a:t>
            </a:r>
            <a:endParaRPr lang="fr-FR" altLang="fr-FR" sz="1200" dirty="0">
              <a:solidFill>
                <a:schemeClr val="bg1"/>
              </a:solidFill>
            </a:endParaRP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6586946" y="5090520"/>
            <a:ext cx="2449549" cy="30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 altLang="fr-FR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Deviated</a:t>
            </a:r>
            <a:r>
              <a:rPr lang="fr-FR" alt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 </a:t>
            </a:r>
            <a:r>
              <a:rPr lang="fr-FR" altLang="fr-FR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Beam</a:t>
            </a:r>
            <a:r>
              <a:rPr lang="fr-FR" altLang="fr-F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</a:rPr>
              <a:t> Dump (~7.5 kW)</a:t>
            </a:r>
            <a:endParaRPr lang="fr-FR" altLang="fr-FR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H="1" flipV="1">
            <a:off x="467543" y="4005063"/>
            <a:ext cx="1647885" cy="1899835"/>
          </a:xfrm>
          <a:prstGeom prst="line">
            <a:avLst/>
          </a:prstGeom>
          <a:noFill/>
          <a:ln w="15875">
            <a:solidFill>
              <a:schemeClr val="bg1">
                <a:lumMod val="85000"/>
              </a:schemeClr>
            </a:solidFill>
            <a:round/>
            <a:headEnd type="triangle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 sz="1200"/>
          </a:p>
        </p:txBody>
      </p:sp>
      <p:sp>
        <p:nvSpPr>
          <p:cNvPr id="30" name="Rectangle 29"/>
          <p:cNvSpPr/>
          <p:nvPr/>
        </p:nvSpPr>
        <p:spPr>
          <a:xfrm>
            <a:off x="4644008" y="1124744"/>
            <a:ext cx="2304256" cy="1440160"/>
          </a:xfrm>
          <a:prstGeom prst="rect">
            <a:avLst/>
          </a:prstGeom>
          <a:solidFill>
            <a:schemeClr val="tx2">
              <a:alpha val="11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2677943" y="3311602"/>
            <a:ext cx="364772" cy="1989606"/>
          </a:xfrm>
          <a:prstGeom prst="straightConnector1">
            <a:avLst/>
          </a:prstGeom>
          <a:ln w="15875">
            <a:solidFill>
              <a:schemeClr val="accent6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212829"/>
            <a:ext cx="2170364" cy="1877731"/>
          </a:xfrm>
          <a:prstGeom prst="rect">
            <a:avLst/>
          </a:prstGeom>
        </p:spPr>
      </p:pic>
      <p:cxnSp>
        <p:nvCxnSpPr>
          <p:cNvPr id="34" name="Connecteur droit avec flèche 33"/>
          <p:cNvCxnSpPr/>
          <p:nvPr/>
        </p:nvCxnSpPr>
        <p:spPr>
          <a:xfrm flipH="1">
            <a:off x="4283968" y="2564904"/>
            <a:ext cx="504057" cy="647925"/>
          </a:xfrm>
          <a:prstGeom prst="straightConnector1">
            <a:avLst/>
          </a:prstGeom>
          <a:ln w="15875">
            <a:headEnd type="triangl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 flipV="1">
            <a:off x="4746574" y="3796292"/>
            <a:ext cx="1985666" cy="1144876"/>
          </a:xfrm>
          <a:prstGeom prst="straightConnector1">
            <a:avLst/>
          </a:prstGeom>
          <a:ln w="15875">
            <a:headEnd type="triangle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3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117" y="4061602"/>
            <a:ext cx="4100693" cy="2322741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82528" y="158400"/>
            <a:ext cx="5677903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1115616" y="644030"/>
            <a:ext cx="6984776" cy="546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SINGLE bunch selection</a:t>
            </a:r>
            <a:endParaRPr lang="en-US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7" name="Groupe 6"/>
          <p:cNvGrpSpPr>
            <a:grpSpLocks noChangeAspect="1"/>
          </p:cNvGrpSpPr>
          <p:nvPr/>
        </p:nvGrpSpPr>
        <p:grpSpPr>
          <a:xfrm>
            <a:off x="449364" y="1386753"/>
            <a:ext cx="3906612" cy="2524817"/>
            <a:chOff x="149602" y="1155700"/>
            <a:chExt cx="4112223" cy="2657702"/>
          </a:xfrm>
        </p:grpSpPr>
        <p:pic>
          <p:nvPicPr>
            <p:cNvPr id="91" name="Picture 2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49602" y="1155700"/>
              <a:ext cx="4112223" cy="2657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6" name="Connecteur droit 95"/>
            <p:cNvCxnSpPr/>
            <p:nvPr/>
          </p:nvCxnSpPr>
          <p:spPr bwMode="auto">
            <a:xfrm>
              <a:off x="2087973" y="1802971"/>
              <a:ext cx="444552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 bwMode="auto">
            <a:xfrm>
              <a:off x="2087973" y="2780928"/>
              <a:ext cx="444552" cy="0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3" name="ZoneTexte 92"/>
          <p:cNvSpPr txBox="1"/>
          <p:nvPr/>
        </p:nvSpPr>
        <p:spPr>
          <a:xfrm>
            <a:off x="4566810" y="3027737"/>
            <a:ext cx="4577190" cy="107721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" pitchFamily="18" charset="0"/>
              </a:rPr>
              <a:t>Deviated beam power : 7.3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" pitchFamily="18" charset="0"/>
              </a:rPr>
              <a:t>Light slope to reduce power densities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" pitchFamily="18" charset="0"/>
              </a:rPr>
              <a:t>Three thermocouples to control beam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Times" pitchFamily="18" charset="0"/>
              </a:rPr>
              <a:t>Small steps to avoid retro-diffusion (2021)  </a:t>
            </a:r>
          </a:p>
        </p:txBody>
      </p:sp>
      <p:pic>
        <p:nvPicPr>
          <p:cNvPr id="98" name="Image 97" descr="scraper v4 plaque plan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1159" y="1176431"/>
            <a:ext cx="3782591" cy="185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H="1">
            <a:off x="1869149" y="2001660"/>
            <a:ext cx="1838755" cy="279648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3324" y="4203037"/>
            <a:ext cx="3178260" cy="218130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61159" y="2337452"/>
            <a:ext cx="1340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" pitchFamily="18" charset="0"/>
              </a:rPr>
              <a:t>&lt;150W/cm2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" pitchFamily="18" charset="0"/>
              </a:rPr>
              <a:t>&lt;170°C</a:t>
            </a:r>
            <a:endParaRPr lang="en-US" dirty="0">
              <a:solidFill>
                <a:srgbClr val="FF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4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82528" y="158400"/>
            <a:ext cx="5677903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0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0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0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" y="628914"/>
            <a:ext cx="4699137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the SC LINAC (4.3K)</a:t>
            </a:r>
            <a:endParaRPr lang="en-US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995281" y="16064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 err="1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136945" y="1265680"/>
            <a:ext cx="5431956" cy="830997"/>
          </a:xfrm>
          <a:prstGeom prst="rect">
            <a:avLst/>
          </a:prstGeom>
          <a:noFill/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Arial Bold"/>
              </a:rPr>
              <a:t>Protons to A/q=7 ions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Arial Bold"/>
              </a:rPr>
              <a:t>Variable energy : from 2 MeV/A to 33 MeV/A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Arial Bold"/>
                <a:ea typeface="Cambria Math"/>
              </a:rPr>
              <a:t>⇒</a:t>
            </a:r>
            <a:r>
              <a:rPr lang="en-US" sz="1600" dirty="0" smtClean="0">
                <a:solidFill>
                  <a:srgbClr val="002060"/>
                </a:solidFill>
                <a:latin typeface="Arial Bold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 Bold"/>
              </a:rPr>
              <a:t>cavities with independent phase and voltage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36945" y="2211089"/>
            <a:ext cx="4401188" cy="1569660"/>
          </a:xfrm>
          <a:prstGeom prst="rect">
            <a:avLst/>
          </a:prstGeom>
          <a:noFill/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Times" pitchFamily="18" charset="0"/>
              </a:rPr>
              <a:t>Short </a:t>
            </a:r>
            <a:r>
              <a:rPr lang="en-US" sz="1600" dirty="0" err="1" smtClean="0">
                <a:solidFill>
                  <a:srgbClr val="002060"/>
                </a:solidFill>
                <a:latin typeface="Times" pitchFamily="18" charset="0"/>
              </a:rPr>
              <a:t>cryomodules</a:t>
            </a:r>
            <a:r>
              <a:rPr lang="en-US" sz="1600" dirty="0" smtClean="0">
                <a:solidFill>
                  <a:srgbClr val="002060"/>
                </a:solidFill>
                <a:latin typeface="Times" pitchFamily="18" charset="0"/>
              </a:rPr>
              <a:t> (CMA and CMB)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Times" pitchFamily="18" charset="0"/>
              </a:rPr>
              <a:t>Periodic structure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2060"/>
                </a:solidFill>
                <a:latin typeface="Times" pitchFamily="18" charset="0"/>
              </a:rPr>
              <a:t>Transversal focusing, Diagnostics and vacuum pumps in the warm sections (WS)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2060"/>
                </a:solidFill>
                <a:latin typeface="Times" pitchFamily="18" charset="0"/>
              </a:rPr>
              <a:t>Beam extension monitors in the first five WS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rgbClr val="002060"/>
                </a:solidFill>
                <a:latin typeface="Times" pitchFamily="18" charset="0"/>
              </a:rPr>
              <a:t>Beam position monitors in all WS </a:t>
            </a:r>
          </a:p>
        </p:txBody>
      </p:sp>
      <p:pic>
        <p:nvPicPr>
          <p:cNvPr id="12" name="Picture 5" descr="Linac01c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5683" y="660382"/>
            <a:ext cx="4869429" cy="605297"/>
          </a:xfrm>
          <a:prstGeom prst="rect">
            <a:avLst/>
          </a:prstGeom>
          <a:noFill/>
        </p:spPr>
      </p:pic>
      <p:cxnSp>
        <p:nvCxnSpPr>
          <p:cNvPr id="6" name="Connecteur droit avec flèche 5"/>
          <p:cNvCxnSpPr/>
          <p:nvPr/>
        </p:nvCxnSpPr>
        <p:spPr>
          <a:xfrm>
            <a:off x="4216234" y="1388687"/>
            <a:ext cx="475843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321854" y="1265576"/>
            <a:ext cx="54719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0" rIns="36000" bIns="0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</a:rPr>
              <a:t>~30m</a:t>
            </a:r>
            <a:endParaRPr lang="fr-FR" sz="1600" dirty="0">
              <a:solidFill>
                <a:srgbClr val="002060"/>
              </a:solidFill>
            </a:endParaRPr>
          </a:p>
        </p:txBody>
      </p:sp>
      <p:pic>
        <p:nvPicPr>
          <p:cNvPr id="21" name="Picture 6" descr="TransitCF16"/>
          <p:cNvPicPr>
            <a:picLocks noChangeAspect="1" noChangeArrowheads="1"/>
          </p:cNvPicPr>
          <p:nvPr/>
        </p:nvPicPr>
        <p:blipFill rotWithShape="1">
          <a:blip r:embed="rId4" cstate="email">
            <a:lum brigh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757" y="4149848"/>
            <a:ext cx="1827165" cy="19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188" y="1805391"/>
            <a:ext cx="3535843" cy="1765616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2481766" y="6081796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  <a:latin typeface="Arial Bold"/>
              </a:rPr>
              <a:t>BPM position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83439" y="6092663"/>
            <a:ext cx="1510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solidFill>
                  <a:srgbClr val="002060"/>
                </a:solidFill>
                <a:latin typeface="Arial Bold"/>
              </a:rPr>
              <a:t>WS </a:t>
            </a:r>
            <a:r>
              <a:rPr lang="fr-FR" sz="1400" dirty="0" err="1" smtClean="0">
                <a:solidFill>
                  <a:srgbClr val="002060"/>
                </a:solidFill>
                <a:latin typeface="Arial Bold"/>
              </a:rPr>
              <a:t>with</a:t>
            </a:r>
            <a:r>
              <a:rPr lang="fr-FR" sz="1400" dirty="0" smtClean="0">
                <a:solidFill>
                  <a:srgbClr val="002060"/>
                </a:solidFill>
                <a:latin typeface="Arial Bold"/>
              </a:rPr>
              <a:t> </a:t>
            </a:r>
            <a:r>
              <a:rPr lang="fr-FR" sz="1400" dirty="0" err="1" smtClean="0">
                <a:solidFill>
                  <a:srgbClr val="002060"/>
                </a:solidFill>
                <a:latin typeface="Arial Bold"/>
              </a:rPr>
              <a:t>Qpoles</a:t>
            </a:r>
            <a:r>
              <a:rPr lang="fr-FR" sz="1400" dirty="0" smtClean="0">
                <a:solidFill>
                  <a:srgbClr val="002060"/>
                </a:solidFill>
                <a:latin typeface="Arial Bold"/>
              </a:rPr>
              <a:t> </a:t>
            </a:r>
            <a:br>
              <a:rPr lang="fr-FR" sz="1400" dirty="0" smtClean="0">
                <a:solidFill>
                  <a:srgbClr val="002060"/>
                </a:solidFill>
                <a:latin typeface="Arial Bold"/>
              </a:rPr>
            </a:br>
            <a:r>
              <a:rPr lang="fr-FR" sz="1400" dirty="0" smtClean="0">
                <a:solidFill>
                  <a:srgbClr val="002060"/>
                </a:solidFill>
                <a:latin typeface="Arial Bold"/>
              </a:rPr>
              <a:t>and </a:t>
            </a:r>
            <a:r>
              <a:rPr lang="fr-FR" sz="1400" dirty="0" err="1" smtClean="0">
                <a:solidFill>
                  <a:srgbClr val="002060"/>
                </a:solidFill>
                <a:latin typeface="Arial Bold"/>
              </a:rPr>
              <a:t>Diag</a:t>
            </a:r>
            <a:r>
              <a:rPr lang="fr-FR" sz="1400" dirty="0" smtClean="0">
                <a:solidFill>
                  <a:srgbClr val="002060"/>
                </a:solidFill>
                <a:latin typeface="Arial Bold"/>
              </a:rPr>
              <a:t> box</a:t>
            </a:r>
            <a:endParaRPr lang="fr-FR" sz="1400" dirty="0">
              <a:solidFill>
                <a:srgbClr val="002060"/>
              </a:solidFill>
              <a:latin typeface="Arial Bold"/>
            </a:endParaRPr>
          </a:p>
        </p:txBody>
      </p:sp>
      <p:pic>
        <p:nvPicPr>
          <p:cNvPr id="35" name="Picture 61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83609" y="4149155"/>
            <a:ext cx="2188042" cy="190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886" y="4149154"/>
            <a:ext cx="4714626" cy="190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5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94958" y="115270"/>
            <a:ext cx="5665474" cy="352776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55576" y="476672"/>
            <a:ext cx="771783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independent Phase and RF field</a:t>
            </a:r>
            <a:endParaRPr lang="en-GB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9252520" y="1772816"/>
            <a:ext cx="46638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#1: Channel definition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focusing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law and synchronism phase of cavities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#2: Tuning of the structure (at 1</a:t>
            </a:r>
            <a:r>
              <a:rPr lang="en-US" sz="1400" u="sng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order)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 position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and phase of cavities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#3: Beam tuning (2</a:t>
            </a:r>
            <a:r>
              <a:rPr lang="en-US" sz="1400" u="sng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order)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Transverses and longitudinal sizes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 #4: Power increasing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 increase with the increasing of the duty cycle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79632"/>
            <a:ext cx="3936748" cy="259478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997" y="1579632"/>
            <a:ext cx="4901422" cy="267319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55077" y="4665916"/>
            <a:ext cx="74053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Arial Bold"/>
              </a:rPr>
              <a:t>Cavities have to work on a wide range of field amplitudes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Arial Bold"/>
              </a:rPr>
              <a:t>Required field stability is 1%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2060"/>
                </a:solidFill>
                <a:latin typeface="Arial Bold"/>
              </a:rPr>
              <a:t>Required phase stability is 1°</a:t>
            </a:r>
            <a:endParaRPr lang="en-GB" sz="2000" dirty="0">
              <a:solidFill>
                <a:srgbClr val="002060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1966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68600" y="99130"/>
            <a:ext cx="5691832" cy="449961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  <a:endPara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15616" y="582960"/>
            <a:ext cx="69847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Characteristics of the SPIRAL2 cavities</a:t>
            </a:r>
            <a:endParaRPr lang="en-US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3" name="Espace réservé du contenu 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66891332"/>
              </p:ext>
            </p:extLst>
          </p:nvPr>
        </p:nvGraphicFramePr>
        <p:xfrm>
          <a:off x="4301068" y="1294238"/>
          <a:ext cx="4703544" cy="45035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914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7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Cavity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C0000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A</a:t>
                      </a:r>
                      <a:endParaRPr lang="en-US" sz="1600" noProof="0" dirty="0">
                        <a:solidFill>
                          <a:srgbClr val="C0000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 smtClean="0">
                          <a:solidFill>
                            <a:srgbClr val="C0000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B</a:t>
                      </a:r>
                      <a:endParaRPr lang="en-US" sz="1600" noProof="0" dirty="0">
                        <a:solidFill>
                          <a:srgbClr val="C0000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Number of cavities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 b="1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 b="1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  <a:sym typeface="Symbol"/>
                        </a:rPr>
                        <a:t></a:t>
                      </a:r>
                      <a:r>
                        <a:rPr lang="en-US" sz="1600" baseline="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 cavity diameter </a:t>
                      </a:r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(mm)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238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380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  <a:sym typeface="Symbol"/>
                        </a:rPr>
                        <a:t> Beam pipe diameter (mm)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38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44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600" baseline="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 [MHz]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88.05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88.05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600" baseline="-250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  <a:sym typeface="Symbol"/>
                        </a:rPr>
                        <a:t>optimum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0.07</a:t>
                      </a:r>
                      <a:endParaRPr lang="en-US" sz="1600" b="1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0.12</a:t>
                      </a:r>
                      <a:endParaRPr lang="en-US" sz="1600" b="1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aseline="-250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aseline="-250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acc</a:t>
                      </a:r>
                      <a:endParaRPr lang="en-US" sz="1600" baseline="-25000" noProof="0" dirty="0" smtClean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5.36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4.76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600" baseline="-250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peak</a:t>
                      </a:r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6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600" baseline="-250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acc</a:t>
                      </a:r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6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mT</a:t>
                      </a:r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/MV/m)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8.70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9.35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600" baseline="-250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acc</a:t>
                      </a:r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 [m]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0.24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600" baseline="-250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acc</a:t>
                      </a:r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aseline="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  <a:sym typeface="Symbol"/>
                        </a:rPr>
                        <a:t>(MV) </a:t>
                      </a:r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at 6.5 MV/m &amp; </a:t>
                      </a:r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  <a:sym typeface="Symbol"/>
                        </a:rPr>
                        <a:t></a:t>
                      </a:r>
                      <a:r>
                        <a:rPr lang="en-US" sz="1600" baseline="-250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  <a:sym typeface="Symbol"/>
                        </a:rPr>
                        <a:t>opt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1.55</a:t>
                      </a:r>
                      <a:endParaRPr lang="en-US" sz="1600" b="1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2.66</a:t>
                      </a:r>
                      <a:endParaRPr lang="en-US" sz="1600" b="1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G [</a:t>
                      </a:r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  <a:sym typeface="Symbol"/>
                        </a:rPr>
                        <a:t>]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22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37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r/Q [</a:t>
                      </a:r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  <a:sym typeface="Symbol"/>
                        </a:rPr>
                        <a:t>]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600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515</a:t>
                      </a:r>
                      <a:endParaRPr lang="en-US" sz="16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6501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Q</a:t>
                      </a:r>
                      <a:r>
                        <a:rPr lang="en-US" sz="1600" baseline="-250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600" b="1" baseline="-25000" noProof="0" dirty="0" err="1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cav</a:t>
                      </a:r>
                      <a:r>
                        <a:rPr lang="en-US" sz="1600" b="1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= 10W</a:t>
                      </a:r>
                      <a:r>
                        <a:rPr lang="en-US" sz="1600" b="1" noProof="0" dirty="0" smtClean="0">
                          <a:solidFill>
                            <a:srgbClr val="C0000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sz="1600" b="1" baseline="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 @ 6.5 MV/m)</a:t>
                      </a:r>
                      <a:endParaRPr lang="en-US" sz="1600" b="1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3.5</a:t>
                      </a:r>
                      <a:r>
                        <a:rPr lang="en-US" sz="1600" baseline="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en-US" sz="1600" baseline="300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 baseline="300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US" sz="1600" baseline="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 10</a:t>
                      </a:r>
                      <a:r>
                        <a:rPr lang="en-US" sz="1600" baseline="30000" noProof="0" dirty="0" smtClean="0">
                          <a:solidFill>
                            <a:srgbClr val="002060"/>
                          </a:solidFill>
                          <a:latin typeface="Arial Bold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aseline="30000" noProof="0" dirty="0">
                        <a:solidFill>
                          <a:srgbClr val="002060"/>
                        </a:solidFill>
                        <a:latin typeface="Arial Bold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262756" y="5881041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C00000"/>
                </a:solidFill>
              </a:rPr>
              <a:t>*10W @ 4K </a:t>
            </a:r>
            <a:r>
              <a:rPr lang="fr-FR" dirty="0" smtClean="0">
                <a:solidFill>
                  <a:srgbClr val="C00000"/>
                </a:solidFill>
                <a:sym typeface="Symbol" panose="05050102010706020507" pitchFamily="18" charset="2"/>
              </a:rPr>
              <a:t> 5 kW @ 300K </a:t>
            </a:r>
            <a:endParaRPr lang="fr-FR" dirty="0">
              <a:solidFill>
                <a:srgbClr val="C0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66595"/>
            <a:ext cx="4199467" cy="392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920794" y="5696375"/>
            <a:ext cx="2148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</a:rPr>
              <a:t>Same power coupler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1479" y="2396065"/>
            <a:ext cx="291907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6064" y="115270"/>
            <a:ext cx="5684368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15616" y="582960"/>
            <a:ext cx="6984776" cy="507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20 kW Power coupler</a:t>
            </a:r>
            <a:endParaRPr lang="en-US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3975263"/>
            <a:ext cx="2808312" cy="2378505"/>
          </a:xfrm>
          <a:prstGeom prst="rect">
            <a:avLst/>
          </a:prstGeom>
        </p:spPr>
      </p:pic>
      <p:grpSp>
        <p:nvGrpSpPr>
          <p:cNvPr id="12" name="Grouper 22"/>
          <p:cNvGrpSpPr/>
          <p:nvPr/>
        </p:nvGrpSpPr>
        <p:grpSpPr>
          <a:xfrm>
            <a:off x="5580112" y="1454984"/>
            <a:ext cx="3456384" cy="2160240"/>
            <a:chOff x="4932040" y="1412776"/>
            <a:chExt cx="3698240" cy="2403856"/>
          </a:xfrm>
        </p:grpSpPr>
        <p:pic>
          <p:nvPicPr>
            <p:cNvPr id="13" name="Image 12" descr="Capture d’écran 2015-04-06 à 19.10.37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32040" y="1412776"/>
              <a:ext cx="3698240" cy="2403856"/>
            </a:xfrm>
            <a:prstGeom prst="rect">
              <a:avLst/>
            </a:prstGeom>
          </p:spPr>
        </p:pic>
        <p:cxnSp>
          <p:nvCxnSpPr>
            <p:cNvPr id="14" name="Connecteur droit 13"/>
            <p:cNvCxnSpPr/>
            <p:nvPr/>
          </p:nvCxnSpPr>
          <p:spPr>
            <a:xfrm>
              <a:off x="6649874" y="2505225"/>
              <a:ext cx="0" cy="1152128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>
              <a:off x="5364088" y="2517554"/>
              <a:ext cx="1296144" cy="0"/>
            </a:xfrm>
            <a:prstGeom prst="line">
              <a:avLst/>
            </a:prstGeom>
            <a:ln w="22225">
              <a:solidFill>
                <a:schemeClr val="bg1">
                  <a:lumMod val="65000"/>
                </a:schemeClr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er 4"/>
          <p:cNvGrpSpPr/>
          <p:nvPr/>
        </p:nvGrpSpPr>
        <p:grpSpPr>
          <a:xfrm>
            <a:off x="179512" y="1224997"/>
            <a:ext cx="5804393" cy="5339890"/>
            <a:chOff x="0" y="44557"/>
            <a:chExt cx="8472138" cy="6768819"/>
          </a:xfrm>
        </p:grpSpPr>
        <p:pic>
          <p:nvPicPr>
            <p:cNvPr id="17" name="Picture 3" descr="09-22-08_Coupleur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1778"/>
              <a:ext cx="2314575" cy="49196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H="1" flipV="1">
              <a:off x="1203158" y="2598819"/>
              <a:ext cx="1640650" cy="4701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V="1">
              <a:off x="1419725" y="4221088"/>
              <a:ext cx="894849" cy="97655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601577" y="5438273"/>
              <a:ext cx="925513" cy="8245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2871040" y="2726436"/>
              <a:ext cx="1613667" cy="741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Hollow antenna</a:t>
              </a:r>
              <a:endParaRPr lang="fr-F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2016987" y="3751344"/>
              <a:ext cx="2329369" cy="741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Ceramic window (without </a:t>
              </a:r>
              <a:r>
                <a:rPr lang="en-US" sz="16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TiN</a:t>
              </a:r>
              <a:r>
                <a:rPr lang="en-US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fr-F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3" name="Picture 10" descr="coupleur série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7065" y="1846089"/>
              <a:ext cx="2173287" cy="4967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Line 10"/>
            <p:cNvSpPr>
              <a:spLocks noChangeShapeType="1"/>
            </p:cNvSpPr>
            <p:nvPr/>
          </p:nvSpPr>
          <p:spPr bwMode="auto">
            <a:xfrm>
              <a:off x="4495549" y="3187698"/>
              <a:ext cx="2020667" cy="38531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 flipV="1">
              <a:off x="3789948" y="6262826"/>
              <a:ext cx="223970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5292080" y="5197643"/>
              <a:ext cx="737573" cy="4636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Line 10"/>
            <p:cNvSpPr>
              <a:spLocks noChangeShapeType="1"/>
            </p:cNvSpPr>
            <p:nvPr/>
          </p:nvSpPr>
          <p:spPr bwMode="auto">
            <a:xfrm flipH="1">
              <a:off x="6785810" y="4221089"/>
              <a:ext cx="738517" cy="14401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16"/>
                <p:cNvSpPr txBox="1">
                  <a:spLocks noChangeArrowheads="1"/>
                </p:cNvSpPr>
                <p:nvPr/>
              </p:nvSpPr>
              <p:spPr>
                <a:xfrm>
                  <a:off x="638881" y="44557"/>
                  <a:ext cx="7138774" cy="968244"/>
                </a:xfrm>
                <a:prstGeom prst="rect">
                  <a:avLst/>
                </a:prstGeom>
              </p:spPr>
              <p:txBody>
                <a:bodyPr/>
                <a:lstStyle/>
                <a:p>
                  <a:pPr marL="342900" marR="0" lvl="0" indent="-342900" algn="l" defTabSz="914400" rtl="0" eaLnBrk="1" fontAlgn="base" latinLnBrk="0" hangingPunct="1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C00000"/>
                    </a:buClr>
                    <a:buSzTx/>
                    <a:buFont typeface="Wingdings" panose="05000000000000000000" pitchFamily="2" charset="2"/>
                    <a:buChar char="Ø"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Same design for </a:t>
                  </a:r>
                  <a:r>
                    <a:rPr lang="en-US" sz="1600" kern="0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both types of cavities</a:t>
                  </a:r>
                  <a:endParaRPr kumimoji="0" lang="en-US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marL="342900" lvl="0" indent="-342900" fontAlgn="base">
                    <a:spcBef>
                      <a:spcPts val="600"/>
                    </a:spcBef>
                    <a:spcAft>
                      <a:spcPct val="0"/>
                    </a:spcAft>
                    <a:buClr>
                      <a:srgbClr val="C00000"/>
                    </a:buClr>
                    <a:buFont typeface="Wingdings" panose="05000000000000000000" pitchFamily="2" charset="2"/>
                    <a:buChar char="Ø"/>
                    <a:defRPr/>
                  </a:pPr>
                  <a14:m>
                    <m:oMath xmlns:m="http://schemas.openxmlformats.org/officeDocument/2006/math">
                      <m:r>
                        <a:rPr lang="en-US" sz="1600" i="1" kern="0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1600" i="1" kern="0" baseline="-25000" dirty="0" err="1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𝑒𝑥𝑡</m:t>
                      </m:r>
                      <m:r>
                        <a:rPr lang="en-US" sz="1600" i="1" kern="0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=6.5 10</m:t>
                      </m:r>
                      <m:r>
                        <a:rPr lang="en-US" sz="1600" i="1" kern="0" baseline="30000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5</m:t>
                      </m:r>
                    </m:oMath>
                  </a14:m>
                  <a:r>
                    <a:rPr lang="en-US" sz="1600" kern="0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(CMA) and </a:t>
                  </a:r>
                  <a14:m>
                    <m:oMath xmlns:m="http://schemas.openxmlformats.org/officeDocument/2006/math">
                      <m:r>
                        <a:rPr lang="en-US" sz="1600" i="1" kern="0" dirty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𝑄</m:t>
                      </m:r>
                      <m:r>
                        <a:rPr lang="en-US" sz="1600" i="1" kern="0" baseline="-25000" dirty="0" err="1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𝑒𝑥𝑡</m:t>
                      </m:r>
                      <m:r>
                        <a:rPr lang="en-US" sz="1600" i="1" kern="0" dirty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1600" i="1" kern="0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1.0 10</m:t>
                      </m:r>
                      <m:r>
                        <a:rPr lang="en-US" sz="1600" i="1" kern="0" baseline="30000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a14:m>
                  <a:r>
                    <a:rPr lang="en-US" sz="1600" kern="0" dirty="0" smtClean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(CMB), obtained by adjustment of the antenna penetration</a:t>
                  </a:r>
                  <a:endParaRPr kumimoji="0" lang="en-US" sz="1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8" name="Rectangle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881" y="44557"/>
                  <a:ext cx="7138774" cy="968244"/>
                </a:xfrm>
                <a:prstGeom prst="rect">
                  <a:avLst/>
                </a:prstGeom>
                <a:blipFill>
                  <a:blip r:embed="rId7"/>
                  <a:stretch>
                    <a:fillRect l="-498" t="-2400" b="-288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3533321" y="4977062"/>
              <a:ext cx="1902773" cy="741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Electrons Pickup</a:t>
              </a:r>
              <a:endParaRPr lang="fr-F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>
              <a:spLocks noChangeArrowheads="1"/>
            </p:cNvSpPr>
            <p:nvPr/>
          </p:nvSpPr>
          <p:spPr bwMode="auto">
            <a:xfrm>
              <a:off x="7130716" y="3751344"/>
              <a:ext cx="1341422" cy="7412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Pumping port</a:t>
              </a:r>
              <a:endParaRPr lang="fr-F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 Box 18"/>
            <p:cNvSpPr txBox="1">
              <a:spLocks noChangeArrowheads="1"/>
            </p:cNvSpPr>
            <p:nvPr/>
          </p:nvSpPr>
          <p:spPr bwMode="auto">
            <a:xfrm>
              <a:off x="1568331" y="6096751"/>
              <a:ext cx="3599919" cy="4291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Ceramic air cooling circuit</a:t>
              </a:r>
              <a:endParaRPr lang="fr-FR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" name="Picture 5" descr="logoLPSC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391088"/>
            <a:ext cx="977774" cy="4682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val="337811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915816" y="6719"/>
            <a:ext cx="4536504" cy="576064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ctr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cs typeface="Times New Roman" panose="02020603050405020304" pitchFamily="18" charset="0"/>
              </a:rPr>
              <a:t>OUTLINE</a:t>
            </a:r>
            <a:endParaRPr lang="en-US" sz="2400" b="0" dirty="0">
              <a:ln w="0" cap="sq">
                <a:solidFill>
                  <a:srgbClr val="002060"/>
                </a:solidFill>
              </a:ln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1179" y="1230865"/>
            <a:ext cx="5205288" cy="49667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72000" tIns="72000" rIns="72000" bIns="72000" anchor="t" anchorCtr="0">
            <a:noAutofit/>
          </a:bodyPr>
          <a:lstStyle/>
          <a:p>
            <a:pPr lvl="1" indent="-457200">
              <a:spcAft>
                <a:spcPts val="600"/>
              </a:spcAft>
              <a:buClr>
                <a:srgbClr val="002060"/>
              </a:buClr>
              <a:buSzPct val="90000"/>
              <a:buFont typeface="+mj-lt"/>
              <a:buAutoNum type="arabicPeriod"/>
              <a:tabLst>
                <a:tab pos="0" algn="l"/>
                <a:tab pos="5429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 Bold"/>
              </a:rPr>
              <a:t>The SPIRAL2 project </a:t>
            </a:r>
          </a:p>
          <a:p>
            <a:pPr lvl="2" indent="-457200">
              <a:spcAft>
                <a:spcPts val="600"/>
              </a:spcAft>
              <a:buClr>
                <a:srgbClr val="002060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5429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 Bold"/>
              </a:rPr>
              <a:t>The Facility</a:t>
            </a:r>
          </a:p>
          <a:p>
            <a:pPr lvl="2" indent="-457200">
              <a:spcAft>
                <a:spcPts val="600"/>
              </a:spcAft>
              <a:buClr>
                <a:srgbClr val="002060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5429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 Bold"/>
              </a:rPr>
              <a:t>Physics Applications</a:t>
            </a:r>
          </a:p>
          <a:p>
            <a:pPr lvl="2" indent="-457200">
              <a:spcAft>
                <a:spcPts val="600"/>
              </a:spcAft>
              <a:buClr>
                <a:srgbClr val="002060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5429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2000" dirty="0">
              <a:solidFill>
                <a:srgbClr val="002060"/>
              </a:solidFill>
              <a:latin typeface="Arial Bold"/>
            </a:endParaRPr>
          </a:p>
          <a:p>
            <a:pPr lvl="1" indent="-457200">
              <a:spcAft>
                <a:spcPts val="600"/>
              </a:spcAft>
              <a:buClr>
                <a:srgbClr val="002060"/>
              </a:buClr>
              <a:buSzPct val="90000"/>
              <a:buFont typeface="+mj-lt"/>
              <a:buAutoNum type="arabicPeriod"/>
              <a:tabLst>
                <a:tab pos="0" algn="l"/>
                <a:tab pos="5429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The SPIRAL2 Accelerator </a:t>
            </a:r>
          </a:p>
          <a:p>
            <a:pPr lvl="2" indent="-457200">
              <a:spcAft>
                <a:spcPts val="600"/>
              </a:spcAft>
              <a:buClr>
                <a:srgbClr val="002060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5429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The </a:t>
            </a:r>
            <a:r>
              <a:rPr lang="fr-FR" sz="2000" dirty="0" err="1" smtClean="0">
                <a:solidFill>
                  <a:srgbClr val="002060"/>
                </a:solidFill>
                <a:latin typeface="Arial Bold"/>
              </a:rPr>
              <a:t>Injector</a:t>
            </a:r>
            <a:endParaRPr lang="fr-FR" sz="2000" dirty="0" smtClean="0">
              <a:solidFill>
                <a:srgbClr val="002060"/>
              </a:solidFill>
              <a:latin typeface="Arial Bold"/>
            </a:endParaRPr>
          </a:p>
          <a:p>
            <a:pPr lvl="2" indent="-457200">
              <a:spcAft>
                <a:spcPts val="600"/>
              </a:spcAft>
              <a:buClr>
                <a:srgbClr val="002060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5429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The MEBT </a:t>
            </a:r>
            <a:br>
              <a:rPr lang="fr-FR" sz="2000" dirty="0" smtClean="0">
                <a:solidFill>
                  <a:srgbClr val="002060"/>
                </a:solidFill>
                <a:latin typeface="Arial Bold"/>
              </a:rPr>
            </a:b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Medium </a:t>
            </a:r>
            <a:r>
              <a:rPr lang="fr-FR" sz="2000" dirty="0" err="1" smtClean="0">
                <a:solidFill>
                  <a:srgbClr val="002060"/>
                </a:solidFill>
                <a:latin typeface="Arial Bold"/>
              </a:rPr>
              <a:t>Energy</a:t>
            </a: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 Bold"/>
              </a:rPr>
              <a:t>Beam</a:t>
            </a: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 Transport</a:t>
            </a:r>
          </a:p>
          <a:p>
            <a:pPr lvl="2" indent="-457200">
              <a:spcAft>
                <a:spcPts val="600"/>
              </a:spcAft>
              <a:buClr>
                <a:srgbClr val="002060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5429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The </a:t>
            </a:r>
            <a:r>
              <a:rPr lang="fr-FR" sz="2000" dirty="0" err="1" smtClean="0">
                <a:solidFill>
                  <a:srgbClr val="002060"/>
                </a:solidFill>
                <a:latin typeface="Arial Bold"/>
              </a:rPr>
              <a:t>Superconducting</a:t>
            </a: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 LINAC</a:t>
            </a:r>
          </a:p>
          <a:p>
            <a:pPr lvl="2" indent="-457200">
              <a:spcAft>
                <a:spcPts val="600"/>
              </a:spcAft>
              <a:buClr>
                <a:srgbClr val="002060"/>
              </a:buClr>
              <a:buSzPct val="90000"/>
              <a:buFont typeface="Arial" panose="020B0604020202020204" pitchFamily="34" charset="0"/>
              <a:buChar char="•"/>
              <a:tabLst>
                <a:tab pos="0" algn="l"/>
                <a:tab pos="5429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THE </a:t>
            </a:r>
            <a:r>
              <a:rPr lang="fr-FR" sz="2000" dirty="0" err="1" smtClean="0">
                <a:solidFill>
                  <a:srgbClr val="002060"/>
                </a:solidFill>
                <a:latin typeface="Arial Bold"/>
              </a:rPr>
              <a:t>HEBTs</a:t>
            </a: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/>
            </a:r>
            <a:br>
              <a:rPr lang="fr-FR" sz="2000" dirty="0" smtClean="0">
                <a:solidFill>
                  <a:srgbClr val="002060"/>
                </a:solidFill>
                <a:latin typeface="Arial Bold"/>
              </a:rPr>
            </a:b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High </a:t>
            </a:r>
            <a:r>
              <a:rPr lang="fr-FR" sz="2000" dirty="0" err="1" smtClean="0">
                <a:solidFill>
                  <a:srgbClr val="002060"/>
                </a:solidFill>
                <a:latin typeface="Arial Bold"/>
              </a:rPr>
              <a:t>Energy</a:t>
            </a: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 Bold"/>
              </a:rPr>
              <a:t>Beam</a:t>
            </a: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 Transport </a:t>
            </a:r>
          </a:p>
          <a:p>
            <a:pPr marL="457200" lvl="2">
              <a:spcAft>
                <a:spcPts val="600"/>
              </a:spcAft>
              <a:buClr>
                <a:srgbClr val="002060"/>
              </a:buClr>
              <a:buSzPct val="90000"/>
              <a:tabLst>
                <a:tab pos="0" algn="l"/>
                <a:tab pos="5429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FR" sz="2000" dirty="0">
              <a:solidFill>
                <a:srgbClr val="002060"/>
              </a:solidFill>
              <a:latin typeface="Arial Bold"/>
            </a:endParaRPr>
          </a:p>
          <a:p>
            <a:pPr lvl="1" indent="-457200">
              <a:spcAft>
                <a:spcPts val="600"/>
              </a:spcAft>
              <a:buClr>
                <a:srgbClr val="002060"/>
              </a:buClr>
              <a:buSzPct val="90000"/>
              <a:buFont typeface="+mj-lt"/>
              <a:buAutoNum type="arabicPeriod"/>
              <a:tabLst>
                <a:tab pos="0" algn="l"/>
                <a:tab pos="54292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2000" dirty="0" err="1" smtClean="0">
                <a:solidFill>
                  <a:srgbClr val="002060"/>
                </a:solidFill>
                <a:latin typeface="Arial Bold"/>
              </a:rPr>
              <a:t>Beam</a:t>
            </a: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 Bold"/>
              </a:rPr>
              <a:t>commissioning</a:t>
            </a:r>
            <a:r>
              <a:rPr lang="fr-FR" sz="2000" dirty="0" smtClean="0">
                <a:solidFill>
                  <a:srgbClr val="002060"/>
                </a:solidFill>
                <a:latin typeface="Arial Bold"/>
              </a:rPr>
              <a:t> </a:t>
            </a:r>
            <a:r>
              <a:rPr lang="fr-FR" sz="2000" dirty="0" err="1" smtClean="0">
                <a:solidFill>
                  <a:srgbClr val="002060"/>
                </a:solidFill>
                <a:latin typeface="Arial Bold"/>
              </a:rPr>
              <a:t>results</a:t>
            </a:r>
            <a:endParaRPr lang="fr-FR" sz="2000" dirty="0" smtClean="0">
              <a:solidFill>
                <a:srgbClr val="002060"/>
              </a:solidFill>
              <a:latin typeface="Arial Bold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4624"/>
            <a:ext cx="2376263" cy="5400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865" y="936212"/>
            <a:ext cx="3598143" cy="261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7706" y="123896"/>
            <a:ext cx="5682726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  <a:endPara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115616" y="582960"/>
            <a:ext cx="69847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dirty="0" err="1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Cryo-moduleS</a:t>
            </a:r>
            <a:r>
              <a:rPr lang="en-US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15" y="2466795"/>
            <a:ext cx="2179818" cy="257119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3943" y="1341818"/>
            <a:ext cx="6312742" cy="48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7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72007"/>
            <a:ext cx="5688632" cy="404665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4688" y="672346"/>
            <a:ext cx="6984776" cy="5937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err="1" smtClean="0">
                <a:ln w="0" cap="sq">
                  <a:solidFill>
                    <a:srgbClr val="FF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DiagnosticS</a:t>
            </a:r>
            <a:r>
              <a:rPr lang="en-US" sz="2000" dirty="0" smtClean="0">
                <a:ln w="0" cap="sq">
                  <a:solidFill>
                    <a:srgbClr val="FF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de </a:t>
            </a:r>
            <a:r>
              <a:rPr lang="en-US" sz="2000" dirty="0" err="1" smtClean="0">
                <a:ln w="0" cap="sq">
                  <a:solidFill>
                    <a:srgbClr val="FF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l’accélérateur</a:t>
            </a:r>
            <a:endParaRPr lang="en-US" sz="2000" dirty="0">
              <a:ln w="0" cap="sq">
                <a:solidFill>
                  <a:srgbClr val="FF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52" y="1647607"/>
            <a:ext cx="8687553" cy="4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9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85532" y="124532"/>
            <a:ext cx="5674899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SPIRAL2 accelerator</a:t>
            </a:r>
            <a:endParaRPr lang="en-US" sz="24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1115616" y="582960"/>
            <a:ext cx="69847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High energy Beam transport (HEBT) LAYOUT</a:t>
            </a:r>
            <a:endParaRPr lang="en-US" sz="2000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8894588" y="1684342"/>
            <a:ext cx="1779562" cy="514738"/>
          </a:xfrm>
          <a:prstGeom prst="rect">
            <a:avLst/>
          </a:prstGeom>
          <a:noFill/>
          <a:ln w="3175">
            <a:noFill/>
            <a:round/>
            <a:headEnd/>
            <a:tailEnd/>
          </a:ln>
        </p:spPr>
        <p:txBody>
          <a:bodyPr wrap="square" lIns="72000" tIns="72000" rIns="72000" bIns="72000" anchor="ctr">
            <a:spAutoFit/>
          </a:bodyPr>
          <a:lstStyle/>
          <a:p>
            <a:pPr algn="ctr">
              <a:buClr>
                <a:srgbClr val="FF0000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smtClean="0">
                <a:solidFill>
                  <a:srgbClr val="FF0000"/>
                </a:solidFill>
                <a:latin typeface="Arial Bold"/>
              </a:rPr>
              <a:t>200 kW </a:t>
            </a:r>
          </a:p>
          <a:p>
            <a:pPr algn="ctr">
              <a:buClr>
                <a:srgbClr val="FF0000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b="1" dirty="0" smtClean="0">
                <a:solidFill>
                  <a:srgbClr val="FF0000"/>
                </a:solidFill>
                <a:latin typeface="Arial Bold"/>
              </a:rPr>
              <a:t>Beam dump</a:t>
            </a:r>
          </a:p>
        </p:txBody>
      </p:sp>
      <p:pic>
        <p:nvPicPr>
          <p:cNvPr id="30" name="Picture 2" descr="C:\Users\bertrand\bertrand\spiral2\section_accelerateur\hebt\2015_mécanique_LHE_22_septembre\beam dump comple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0" y="2204327"/>
            <a:ext cx="1779562" cy="2373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83" y="1087933"/>
            <a:ext cx="7669433" cy="4682134"/>
          </a:xfrm>
          <a:prstGeom prst="rect">
            <a:avLst/>
          </a:prstGeom>
        </p:spPr>
      </p:pic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323528" y="5321447"/>
            <a:ext cx="8305269" cy="1530401"/>
          </a:xfrm>
          <a:prstGeom prst="rect">
            <a:avLst/>
          </a:prstGeom>
          <a:noFill/>
          <a:ln w="3175">
            <a:noFill/>
            <a:round/>
            <a:headEnd/>
            <a:tailEnd/>
          </a:ln>
        </p:spPr>
        <p:txBody>
          <a:bodyPr wrap="square" lIns="72000" tIns="72000" rIns="72000" bIns="72000" anchor="ctr">
            <a:spAutoFit/>
          </a:bodyPr>
          <a:lstStyle/>
          <a:p>
            <a:pPr algn="just">
              <a:spcAft>
                <a:spcPts val="300"/>
              </a:spcAft>
              <a:buClr>
                <a:srgbClr val="FF0000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smtClean="0">
                <a:solidFill>
                  <a:srgbClr val="002060"/>
                </a:solidFill>
                <a:latin typeface="Arial Bold"/>
              </a:rPr>
              <a:t>3 lines (total length = 54.5m) :</a:t>
            </a:r>
          </a:p>
          <a:p>
            <a:pPr algn="just">
              <a:spcAft>
                <a:spcPts val="30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Arial Bold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 Bold"/>
              </a:rPr>
              <a:t>LHE1 </a:t>
            </a:r>
            <a:r>
              <a:rPr lang="en-US" sz="1600" dirty="0" smtClean="0">
                <a:solidFill>
                  <a:srgbClr val="002060"/>
                </a:solidFill>
                <a:latin typeface="Arial Bold"/>
              </a:rPr>
              <a:t>: from LINAC to Beam-dump. L=21.3m.</a:t>
            </a:r>
          </a:p>
          <a:p>
            <a:pPr algn="just">
              <a:spcAft>
                <a:spcPts val="30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b="1" dirty="0" smtClean="0">
                <a:solidFill>
                  <a:srgbClr val="002060"/>
                </a:solidFill>
                <a:latin typeface="Arial Bold"/>
              </a:rPr>
              <a:t> LHNFS</a:t>
            </a:r>
            <a:r>
              <a:rPr lang="en-US" sz="1600" dirty="0" smtClean="0">
                <a:solidFill>
                  <a:srgbClr val="002060"/>
                </a:solidFill>
                <a:latin typeface="Arial Bold"/>
              </a:rPr>
              <a:t> : from dipole LHNFS-D11 to neutrons converter. L=14m.</a:t>
            </a:r>
          </a:p>
          <a:p>
            <a:pPr algn="just">
              <a:spcAft>
                <a:spcPts val="300"/>
              </a:spcAft>
              <a:buClr>
                <a:srgbClr val="FF0000"/>
              </a:buClr>
              <a:buSzPct val="90000"/>
              <a:buFont typeface="Wingdings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600" dirty="0" smtClean="0">
                <a:solidFill>
                  <a:srgbClr val="002060"/>
                </a:solidFill>
                <a:latin typeface="Arial Bold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Arial Bold"/>
              </a:rPr>
              <a:t>LHS3N </a:t>
            </a:r>
            <a:r>
              <a:rPr lang="en-US" sz="1600" dirty="0" smtClean="0">
                <a:solidFill>
                  <a:srgbClr val="002060"/>
                </a:solidFill>
                <a:latin typeface="Arial Bold"/>
              </a:rPr>
              <a:t>: from dipole LHE2-D11 to S3 target area. L=19.2m.</a:t>
            </a:r>
          </a:p>
          <a:p>
            <a:pPr algn="just">
              <a:spcAft>
                <a:spcPts val="300"/>
              </a:spcAft>
              <a:buClr>
                <a:srgbClr val="FF0000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 dirty="0" smtClean="0">
              <a:solidFill>
                <a:schemeClr val="tx1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42850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86332" y="123896"/>
            <a:ext cx="5674100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899592" y="582960"/>
            <a:ext cx="74168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The SPIRAL2 beam-dump</a:t>
            </a:r>
            <a:endParaRPr lang="en-US" sz="2000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5" name="Picture 2" descr="F:\Spiral2\Avancement\2015_04_09_10_Formations_Futurs_Exploitants_SPIRAL2\DocuBasePourPresentation\AF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24528" y="2963914"/>
            <a:ext cx="3724490" cy="18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7"/>
              <p:cNvSpPr txBox="1">
                <a:spLocks noChangeArrowheads="1"/>
              </p:cNvSpPr>
              <p:nvPr/>
            </p:nvSpPr>
            <p:spPr bwMode="auto">
              <a:xfrm>
                <a:off x="107505" y="1196752"/>
                <a:ext cx="5832648" cy="2232248"/>
              </a:xfrm>
              <a:prstGeom prst="rect">
                <a:avLst/>
              </a:prstGeom>
              <a:noFill/>
              <a:ln w="3175">
                <a:noFill/>
                <a:round/>
                <a:headEnd/>
                <a:tailEnd/>
              </a:ln>
            </p:spPr>
            <p:txBody>
              <a:bodyPr lIns="72000" tIns="72000" rIns="72000" bIns="72000" anchor="t" anchorCtr="0">
                <a:noAutofit/>
              </a:bodyPr>
              <a:lstStyle/>
              <a:p>
                <a:pPr marL="216000" indent="-216000">
                  <a:spcAft>
                    <a:spcPts val="600"/>
                  </a:spcAft>
                  <a:buClr>
                    <a:srgbClr val="FF0000"/>
                  </a:buClr>
                  <a:buSzPct val="90000"/>
                  <a:buFont typeface="+mj-lt"/>
                  <a:buAutoNum type="arabicParenR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1200" dirty="0" smtClean="0">
                    <a:solidFill>
                      <a:srgbClr val="002060"/>
                    </a:solidFill>
                    <a:latin typeface="Arial Bold"/>
                  </a:rPr>
                  <a:t>Use </a:t>
                </a:r>
                <a:r>
                  <a:rPr lang="en-US" sz="1200" dirty="0">
                    <a:solidFill>
                      <a:srgbClr val="002060"/>
                    </a:solidFill>
                    <a:latin typeface="Arial Bold"/>
                  </a:rPr>
                  <a:t>: </a:t>
                </a:r>
                <a:r>
                  <a:rPr lang="en-US" sz="1200" dirty="0" smtClean="0">
                    <a:solidFill>
                      <a:srgbClr val="002060"/>
                    </a:solidFill>
                    <a:latin typeface="Arial Bold"/>
                  </a:rPr>
                  <a:t>LINAC beam commissioning and tuning at the beginning of experiments </a:t>
                </a:r>
                <a:br>
                  <a:rPr lang="en-US" sz="1200" dirty="0" smtClean="0">
                    <a:solidFill>
                      <a:srgbClr val="002060"/>
                    </a:solidFill>
                    <a:latin typeface="Arial Bold"/>
                  </a:rPr>
                </a:br>
                <a:r>
                  <a:rPr lang="en-US" sz="1200" dirty="0" smtClean="0">
                    <a:solidFill>
                      <a:srgbClr val="002060"/>
                    </a:solidFill>
                    <a:latin typeface="Arial Bold"/>
                  </a:rPr>
                  <a:t>(or retuning during experiment)</a:t>
                </a:r>
              </a:p>
              <a:p>
                <a:pPr marL="216000" indent="-216000">
                  <a:spcAft>
                    <a:spcPts val="600"/>
                  </a:spcAft>
                  <a:buClr>
                    <a:srgbClr val="FF0000"/>
                  </a:buClr>
                  <a:buSzPct val="90000"/>
                  <a:buFont typeface="+mj-lt"/>
                  <a:buAutoNum type="arabicParenR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1200" dirty="0" smtClean="0">
                    <a:solidFill>
                      <a:srgbClr val="002060"/>
                    </a:solidFill>
                    <a:latin typeface="Arial Bold"/>
                  </a:rPr>
                  <a:t>Designed to stop a 5 mA, 40 MeV deuteron beam (P=200kW)</a:t>
                </a:r>
              </a:p>
              <a:p>
                <a:pPr marL="216000" indent="-216000">
                  <a:spcAft>
                    <a:spcPts val="600"/>
                  </a:spcAft>
                  <a:buClr>
                    <a:srgbClr val="FF0000"/>
                  </a:buClr>
                  <a:buSzPct val="90000"/>
                  <a:buFont typeface="+mj-lt"/>
                  <a:buAutoNum type="arabicParenR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1200" dirty="0" smtClean="0">
                    <a:solidFill>
                      <a:srgbClr val="002060"/>
                    </a:solidFill>
                    <a:latin typeface="Arial Bold"/>
                  </a:rPr>
                  <a:t>Internal shape designed for a flat power density profile</a:t>
                </a:r>
              </a:p>
              <a:p>
                <a:pPr marL="216000" indent="-216000">
                  <a:spcAft>
                    <a:spcPts val="600"/>
                  </a:spcAft>
                  <a:buClr>
                    <a:srgbClr val="FF0000"/>
                  </a:buClr>
                  <a:buSzPct val="90000"/>
                  <a:buFont typeface="+mj-lt"/>
                  <a:buAutoNum type="arabicParenR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1200" dirty="0" smtClean="0">
                    <a:solidFill>
                      <a:srgbClr val="002060"/>
                    </a:solidFill>
                    <a:latin typeface="Arial Bold"/>
                  </a:rPr>
                  <a:t>Beam must be defocused (~x3) at beam dump entry  </a:t>
                </a:r>
                <a14:m>
                  <m:oMath xmlns:m="http://schemas.openxmlformats.org/officeDocument/2006/math">
                    <m:r>
                      <a:rPr lang="fr-FR" sz="12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l-GR" sz="1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σ</m:t>
                    </m:r>
                    <m:r>
                      <a:rPr lang="en-US" sz="1200" i="1" baseline="-25000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20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/>
                      </a:rPr>
                      <m:t>σ</m:t>
                    </m:r>
                    <m:r>
                      <a:rPr lang="en-US" sz="1200" i="1" baseline="-25000" dirty="0" err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=14</m:t>
                    </m:r>
                    <m:r>
                      <a:rPr lang="en-US" sz="12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fr-FR" sz="12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 smtClean="0">
                  <a:solidFill>
                    <a:srgbClr val="002060"/>
                  </a:solidFill>
                  <a:latin typeface="Arial Bold"/>
                </a:endParaRPr>
              </a:p>
              <a:p>
                <a:pPr marL="216000" indent="-216000">
                  <a:spcAft>
                    <a:spcPts val="600"/>
                  </a:spcAft>
                  <a:buClr>
                    <a:srgbClr val="FF0000"/>
                  </a:buClr>
                  <a:buSzPct val="90000"/>
                  <a:buFont typeface="+mj-lt"/>
                  <a:buAutoNum type="arabicParenR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1200" dirty="0">
                    <a:solidFill>
                      <a:srgbClr val="002060"/>
                    </a:solidFill>
                    <a:latin typeface="Arial Bold"/>
                  </a:rPr>
                  <a:t>Independent demineralized water cooling circuit for safety monitoring (activated water)</a:t>
                </a:r>
              </a:p>
              <a:p>
                <a:pPr marL="216000" indent="-216000">
                  <a:spcAft>
                    <a:spcPts val="600"/>
                  </a:spcAft>
                  <a:buClr>
                    <a:srgbClr val="FF0000"/>
                  </a:buClr>
                  <a:buSzPct val="90000"/>
                  <a:buFont typeface="+mj-lt"/>
                  <a:buAutoNum type="arabicParenR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US" sz="1200" dirty="0" smtClean="0">
                    <a:solidFill>
                      <a:srgbClr val="002060"/>
                    </a:solidFill>
                    <a:latin typeface="Arial Bold"/>
                  </a:rPr>
                  <a:t>Segmented collimator located 1m before the beam-dump  (4 Cu sectors): </a:t>
                </a:r>
                <a:r>
                  <a:rPr lang="en-US" sz="1200" dirty="0">
                    <a:solidFill>
                      <a:srgbClr val="002060"/>
                    </a:solidFill>
                    <a:latin typeface="Arial Bold"/>
                  </a:rPr>
                  <a:t>i</a:t>
                </a:r>
                <a:r>
                  <a:rPr lang="en-US" sz="1200" dirty="0" smtClean="0">
                    <a:solidFill>
                      <a:srgbClr val="002060"/>
                    </a:solidFill>
                    <a:latin typeface="Arial Bold"/>
                  </a:rPr>
                  <a:t>ntercepts a small halo beam fraction to measure beam centering at dump entry</a:t>
                </a:r>
              </a:p>
            </p:txBody>
          </p:sp>
        </mc:Choice>
        <mc:Fallback xmlns="">
          <p:sp>
            <p:nvSpPr>
              <p:cNvPr id="14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5" y="1196752"/>
                <a:ext cx="5832648" cy="2232248"/>
              </a:xfrm>
              <a:prstGeom prst="rect">
                <a:avLst/>
              </a:prstGeom>
              <a:blipFill>
                <a:blip r:embed="rId4"/>
                <a:stretch>
                  <a:fillRect l="-209"/>
                </a:stretch>
              </a:blipFill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e 5"/>
          <p:cNvGrpSpPr/>
          <p:nvPr/>
        </p:nvGrpSpPr>
        <p:grpSpPr>
          <a:xfrm>
            <a:off x="5940152" y="1208693"/>
            <a:ext cx="3064733" cy="1716251"/>
            <a:chOff x="5940152" y="1208693"/>
            <a:chExt cx="3064733" cy="1716251"/>
          </a:xfrm>
        </p:grpSpPr>
        <p:pic>
          <p:nvPicPr>
            <p:cNvPr id="16" name="Picture 3" descr="F:\Spiral2\Avancement\2015_04_09_10_Formations_Futurs_Exploitants_SPIRAL2\DocuBasePourPresentation\Lignes-LHE-001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1208693"/>
              <a:ext cx="3064733" cy="1716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8153023" y="1268760"/>
              <a:ext cx="739457" cy="288147"/>
            </a:xfrm>
            <a:prstGeom prst="rect">
              <a:avLst/>
            </a:prstGeom>
            <a:solidFill>
              <a:schemeClr val="bg1"/>
            </a:solidFill>
            <a:ln w="3175">
              <a:noFill/>
              <a:round/>
              <a:headEnd/>
              <a:tailEnd/>
            </a:ln>
          </p:spPr>
          <p:txBody>
            <a:bodyPr wrap="square" lIns="36000" tIns="36000" rIns="36000" bIns="36000" anchor="ctr" anchorCtr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FF0000"/>
                </a:buClr>
                <a:buSzPct val="9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</a:rPr>
                <a:t>1) + 2)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351933" y="3348237"/>
            <a:ext cx="2555861" cy="1478666"/>
            <a:chOff x="3004059" y="5161510"/>
            <a:chExt cx="2736000" cy="1582883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059" y="5161510"/>
              <a:ext cx="2736000" cy="1582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4427984" y="6093181"/>
              <a:ext cx="739457" cy="288147"/>
            </a:xfrm>
            <a:prstGeom prst="rect">
              <a:avLst/>
            </a:prstGeom>
            <a:solidFill>
              <a:schemeClr val="bg1"/>
            </a:solidFill>
            <a:ln w="3175">
              <a:noFill/>
              <a:round/>
              <a:headEnd/>
              <a:tailEnd/>
            </a:ln>
          </p:spPr>
          <p:txBody>
            <a:bodyPr wrap="square" lIns="36000" tIns="36000" rIns="36000" bIns="36000" anchor="ctr" anchorCtr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FF0000"/>
                </a:buClr>
                <a:buSzPct val="9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</a:rPr>
                <a:t>3)</a:t>
              </a: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3416795" y="3491119"/>
            <a:ext cx="2159213" cy="2880000"/>
            <a:chOff x="396563" y="3690156"/>
            <a:chExt cx="2159213" cy="2880000"/>
          </a:xfrm>
        </p:grpSpPr>
        <p:pic>
          <p:nvPicPr>
            <p:cNvPr id="23" name="Picture 2" descr="C:\Users\bertrand\bertrand\spiral2\section_accelerateur\hebt\2015_mécanique_LHE_22_septembre\beam dump complet.jp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563" y="3690156"/>
              <a:ext cx="2159213" cy="28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7"/>
            <p:cNvSpPr txBox="1">
              <a:spLocks noChangeArrowheads="1"/>
            </p:cNvSpPr>
            <p:nvPr/>
          </p:nvSpPr>
          <p:spPr bwMode="auto">
            <a:xfrm>
              <a:off x="2320375" y="6282009"/>
              <a:ext cx="235401" cy="288147"/>
            </a:xfrm>
            <a:prstGeom prst="rect">
              <a:avLst/>
            </a:prstGeom>
            <a:solidFill>
              <a:schemeClr val="bg1"/>
            </a:solidFill>
            <a:ln w="3175">
              <a:noFill/>
              <a:round/>
              <a:headEnd/>
              <a:tailEnd/>
            </a:ln>
          </p:spPr>
          <p:txBody>
            <a:bodyPr wrap="square" lIns="36000" tIns="36000" rIns="36000" bIns="36000" anchor="ctr" anchorCtr="0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FF0000"/>
                </a:buClr>
                <a:buSzPct val="9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1400" b="1" dirty="0" smtClean="0">
                  <a:solidFill>
                    <a:srgbClr val="FF0000"/>
                  </a:solidFill>
                  <a:latin typeface="Times New Roman" pitchFamily="18" charset="0"/>
                </a:rPr>
                <a:t>5)</a:t>
              </a:r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15906" y="5639039"/>
            <a:ext cx="339427" cy="288147"/>
          </a:xfrm>
          <a:prstGeom prst="rect">
            <a:avLst/>
          </a:prstGeom>
          <a:solidFill>
            <a:schemeClr val="bg1"/>
          </a:solidFill>
          <a:ln w="3175">
            <a:noFill/>
            <a:round/>
            <a:headEnd/>
            <a:tailEnd/>
          </a:ln>
        </p:spPr>
        <p:txBody>
          <a:bodyPr wrap="square" lIns="36000" tIns="36000" rIns="36000" bIns="36000" anchor="ctr" anchorCtr="0">
            <a:spAutoFit/>
          </a:bodyPr>
          <a:lstStyle/>
          <a:p>
            <a:pPr algn="ctr">
              <a:spcAft>
                <a:spcPts val="600"/>
              </a:spcAft>
              <a:buClr>
                <a:srgbClr val="FF0000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</a:rPr>
              <a:t>4)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856" y="4851631"/>
            <a:ext cx="2516937" cy="1866796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710" y="3045910"/>
            <a:ext cx="3133616" cy="342015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9233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86332" y="123896"/>
            <a:ext cx="5674100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899592" y="582960"/>
            <a:ext cx="74168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Commissioning time line</a:t>
            </a:r>
            <a:endParaRPr lang="en-US" sz="2000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68" name="Image 6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382" y="1409552"/>
            <a:ext cx="9136544" cy="46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86332" y="123896"/>
            <a:ext cx="5674100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899592" y="582960"/>
            <a:ext cx="74168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Commissioning time line</a:t>
            </a:r>
            <a:endParaRPr lang="en-US" sz="2000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673982937"/>
              </p:ext>
            </p:extLst>
          </p:nvPr>
        </p:nvGraphicFramePr>
        <p:xfrm>
          <a:off x="133431" y="2473771"/>
          <a:ext cx="9761084" cy="3353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133431" y="5902509"/>
            <a:ext cx="2014547" cy="276999"/>
          </a:xfrm>
          <a:prstGeom prst="rect">
            <a:avLst/>
          </a:prstGeom>
        </p:spPr>
        <p:txBody>
          <a:bodyPr wrap="square" lIns="36000" rIns="36000">
            <a:spAutoFit/>
          </a:bodyPr>
          <a:lstStyle/>
          <a:p>
            <a:pPr lvl="0">
              <a:lnSpc>
                <a:spcPct val="100000"/>
              </a:lnSpc>
              <a:spcAft>
                <a:spcPts val="100"/>
              </a:spcAft>
            </a:pPr>
            <a:r>
              <a:rPr lang="en-GB" baseline="300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SBS= Single Bunch Selection</a:t>
            </a:r>
            <a:endParaRPr lang="en-GB" baseline="30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0667"/>
            <a:ext cx="9792402" cy="137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2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AE201-1BE1-4BBD-BC0C-86F4455A39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269CE9-658A-4101-95A0-20E7825B8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FC5BFD2-51BA-48CB-B937-499864359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0BF308-3492-488B-905D-8E8388ECF7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244EF7-CA6F-4108-9E61-A361BC308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2BF3DE-BB22-4960-BD19-A3822AA1EC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AC848D-D008-4507-B2B3-ED765B55E7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623208-729A-423A-8B7B-7C241E2250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60B684-2921-4104-86B1-5E0F551FFD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8FD810-1F54-434E-B4EE-AD1BF784D5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60A74E-88FB-436B-B4C1-E20DE7B897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6C4A59-1F67-4F11-8789-A51A89537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E5A21D-0797-40D9-9D5D-5686C7D93C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86332" y="123896"/>
            <a:ext cx="5674100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899592" y="582960"/>
            <a:ext cx="74168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BEAM COMMISSIONING RESULTS </a:t>
            </a:r>
            <a:endParaRPr lang="en-US" sz="2000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9560" y="830317"/>
            <a:ext cx="8961905" cy="5142857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1070183" y="1181562"/>
            <a:ext cx="3032510" cy="288372"/>
          </a:xfrm>
          <a:prstGeom prst="rect">
            <a:avLst/>
          </a:prstGeom>
          <a:noFill/>
          <a:ln w="3175">
            <a:noFill/>
            <a:round/>
            <a:headEnd/>
            <a:tailEnd/>
          </a:ln>
        </p:spPr>
        <p:txBody>
          <a:bodyPr lIns="72000" tIns="72000" rIns="72000" bIns="72000" anchor="t" anchorCtr="0">
            <a:no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2060"/>
                </a:solidFill>
                <a:latin typeface="Arial Bold"/>
              </a:rPr>
              <a:t>RFQ transmission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871" y="1489182"/>
            <a:ext cx="3622378" cy="2366813"/>
          </a:xfrm>
          <a:prstGeom prst="rect">
            <a:avLst/>
          </a:prstGeom>
        </p:spPr>
      </p:pic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439946" y="3980339"/>
            <a:ext cx="3082843" cy="288372"/>
          </a:xfrm>
          <a:prstGeom prst="rect">
            <a:avLst/>
          </a:prstGeom>
          <a:noFill/>
          <a:ln w="3175">
            <a:noFill/>
            <a:round/>
            <a:headEnd/>
            <a:tailEnd/>
          </a:ln>
        </p:spPr>
        <p:txBody>
          <a:bodyPr lIns="72000" tIns="72000" rIns="72000" bIns="72000" anchor="t" anchorCtr="0">
            <a:noAutofit/>
          </a:bodyPr>
          <a:lstStyle/>
          <a:p>
            <a:pPr algn="ctr">
              <a:spcAft>
                <a:spcPts val="600"/>
              </a:spcAft>
              <a:buClr>
                <a:srgbClr val="FF0000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2060"/>
                </a:solidFill>
                <a:latin typeface="Arial Bold"/>
              </a:rPr>
              <a:t>Single bunch selection (H</a:t>
            </a:r>
            <a:r>
              <a:rPr lang="en-GB" baseline="30000" dirty="0" smtClean="0">
                <a:solidFill>
                  <a:srgbClr val="002060"/>
                </a:solidFill>
                <a:latin typeface="Arial Bold"/>
              </a:rPr>
              <a:t>+</a:t>
            </a:r>
            <a:r>
              <a:rPr lang="en-GB" dirty="0" smtClean="0">
                <a:solidFill>
                  <a:srgbClr val="002060"/>
                </a:solidFill>
                <a:latin typeface="Arial Bold"/>
              </a:rPr>
              <a:t>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079" y="4268711"/>
            <a:ext cx="3663353" cy="2189290"/>
          </a:xfrm>
          <a:prstGeom prst="rect">
            <a:avLst/>
          </a:prstGeom>
        </p:spPr>
      </p:pic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4850856" y="3999500"/>
            <a:ext cx="3555798" cy="288372"/>
          </a:xfrm>
          <a:prstGeom prst="rect">
            <a:avLst/>
          </a:prstGeom>
          <a:noFill/>
          <a:ln w="3175">
            <a:noFill/>
            <a:round/>
            <a:headEnd/>
            <a:tailEnd/>
          </a:ln>
        </p:spPr>
        <p:txBody>
          <a:bodyPr lIns="72000" tIns="72000" rIns="72000" bIns="72000" anchor="t" anchorCtr="0">
            <a:noAutofit/>
          </a:bodyPr>
          <a:lstStyle/>
          <a:p>
            <a:pPr algn="ctr">
              <a:spcAft>
                <a:spcPts val="600"/>
              </a:spcAft>
              <a:buClr>
                <a:srgbClr val="FF0000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2060"/>
                </a:solidFill>
                <a:latin typeface="Arial Bold"/>
              </a:rPr>
              <a:t>First physics experiences</a:t>
            </a:r>
            <a:endParaRPr lang="en-GB" sz="1200" dirty="0" smtClean="0">
              <a:solidFill>
                <a:srgbClr val="002060"/>
              </a:solidFill>
              <a:latin typeface="Arial Bold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88316" y="4292937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>
                <a:solidFill>
                  <a:srgbClr val="002060"/>
                </a:solidFill>
                <a:latin typeface="Arial Bold"/>
              </a:rPr>
              <a:t>July </a:t>
            </a:r>
            <a:r>
              <a:rPr lang="en-GB" dirty="0" smtClean="0">
                <a:solidFill>
                  <a:srgbClr val="002060"/>
                </a:solidFill>
                <a:latin typeface="Arial Bold"/>
              </a:rPr>
              <a:t>2021</a:t>
            </a:r>
            <a:endParaRPr lang="en-GB" dirty="0">
              <a:solidFill>
                <a:srgbClr val="002060"/>
              </a:solidFill>
              <a:latin typeface="Arial Bold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064" y="1457045"/>
            <a:ext cx="4239999" cy="2523451"/>
          </a:xfrm>
          <a:prstGeom prst="rect">
            <a:avLst/>
          </a:prstGeom>
        </p:spPr>
      </p:pic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4348311" y="1109035"/>
            <a:ext cx="4191721" cy="288372"/>
          </a:xfrm>
          <a:prstGeom prst="rect">
            <a:avLst/>
          </a:prstGeom>
          <a:noFill/>
          <a:ln w="3175">
            <a:noFill/>
            <a:round/>
            <a:headEnd/>
            <a:tailEnd/>
          </a:ln>
        </p:spPr>
        <p:txBody>
          <a:bodyPr lIns="72000" tIns="72000" rIns="72000" bIns="72000" anchor="t" anchorCtr="0">
            <a:noAutofit/>
          </a:bodyPr>
          <a:lstStyle/>
          <a:p>
            <a:pPr>
              <a:spcAft>
                <a:spcPts val="600"/>
              </a:spcAft>
              <a:buClr>
                <a:srgbClr val="FF0000"/>
              </a:buClr>
              <a:buSzPct val="9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dirty="0" smtClean="0">
                <a:solidFill>
                  <a:srgbClr val="002060"/>
                </a:solidFill>
                <a:latin typeface="Arial Bold"/>
              </a:rPr>
              <a:t>SC </a:t>
            </a:r>
            <a:r>
              <a:rPr lang="en-GB" dirty="0" err="1" smtClean="0">
                <a:solidFill>
                  <a:srgbClr val="002060"/>
                </a:solidFill>
                <a:latin typeface="Arial Bold"/>
              </a:rPr>
              <a:t>linac</a:t>
            </a:r>
            <a:r>
              <a:rPr lang="en-GB" dirty="0" smtClean="0">
                <a:solidFill>
                  <a:srgbClr val="002060"/>
                </a:solidFill>
                <a:latin typeface="Arial Bold"/>
              </a:rPr>
              <a:t> transmission and beam power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3106733" y="1988394"/>
            <a:ext cx="696764" cy="41549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+ </a:t>
            </a:r>
            <a:r>
              <a:rPr lang="en-US" sz="1100" b="1" baseline="30000" dirty="0">
                <a:solidFill>
                  <a:schemeClr val="accent6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40</a:t>
            </a:r>
            <a:r>
              <a:rPr lang="en-US" sz="1100" b="1" dirty="0">
                <a:solidFill>
                  <a:schemeClr val="accent6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Ar</a:t>
            </a:r>
            <a:r>
              <a:rPr lang="en-US" sz="1100" b="1" baseline="30000" dirty="0">
                <a:solidFill>
                  <a:schemeClr val="accent6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14</a:t>
            </a:r>
            <a:r>
              <a:rPr lang="en-US" sz="1100" b="1" baseline="30000" dirty="0" smtClean="0">
                <a:solidFill>
                  <a:schemeClr val="accent6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+</a:t>
            </a:r>
            <a:endParaRPr lang="en-US" sz="1100" b="1" dirty="0" smtClean="0">
              <a:solidFill>
                <a:schemeClr val="accent6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  <a:p>
            <a:pPr algn="ctr"/>
            <a:r>
              <a:rPr lang="en-US" sz="900" b="1" i="1" dirty="0" smtClean="0">
                <a:solidFill>
                  <a:schemeClr val="accent6">
                    <a:lumMod val="50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(25µA)</a:t>
            </a:r>
            <a:endParaRPr lang="en-US" sz="1100" b="1" i="1" dirty="0">
              <a:solidFill>
                <a:schemeClr val="accent6">
                  <a:lumMod val="50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615" y="4312023"/>
            <a:ext cx="3103133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0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899592" y="870992"/>
            <a:ext cx="741682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534" y="2169170"/>
            <a:ext cx="4047066" cy="269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780" y="2169170"/>
            <a:ext cx="4042911" cy="26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72007"/>
            <a:ext cx="5688632" cy="404665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78136" y="925860"/>
            <a:ext cx="69847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n w="0" cap="sq"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Vacuum pressure</a:t>
            </a:r>
            <a:endParaRPr lang="en-US" sz="2000" dirty="0">
              <a:ln w="0" cap="sq"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511" y="5252313"/>
            <a:ext cx="8582025" cy="1490980"/>
          </a:xfrm>
          <a:prstGeom prst="rect">
            <a:avLst/>
          </a:prstGeo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Vacuum level has be carefully controlled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Between 10</a:t>
            </a:r>
            <a:r>
              <a:rPr lang="en-US" sz="2000" baseline="30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-6 </a:t>
            </a:r>
            <a:r>
              <a:rPr lang="en-US" sz="2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 and few 10</a:t>
            </a:r>
            <a:r>
              <a:rPr lang="en-US" sz="2000" baseline="30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-5</a:t>
            </a:r>
            <a:r>
              <a:rPr lang="en-US" sz="2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 mbar for Protons/Deuterons particles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Between 10</a:t>
            </a:r>
            <a:r>
              <a:rPr lang="en-US" sz="2000" baseline="30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-8</a:t>
            </a:r>
            <a:r>
              <a:rPr lang="en-US" sz="2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 and few 10</a:t>
            </a:r>
            <a:r>
              <a:rPr lang="en-US" sz="2000" baseline="30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-7 </a:t>
            </a:r>
            <a:r>
              <a:rPr lang="en-US" sz="2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mbar when working with heavy ions</a:t>
            </a:r>
          </a:p>
          <a:p>
            <a:pPr lvl="1"/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7409" y="1530222"/>
            <a:ext cx="5724525" cy="3310751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817409" y="1942537"/>
            <a:ext cx="1435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1.2 10</a:t>
            </a:r>
            <a:r>
              <a:rPr lang="fr-FR" sz="1600" b="1" baseline="30000" dirty="0" smtClean="0">
                <a:solidFill>
                  <a:schemeClr val="bg1"/>
                </a:solidFill>
              </a:rPr>
              <a:t>-5</a:t>
            </a:r>
            <a:r>
              <a:rPr lang="fr-FR" sz="1600" b="1" dirty="0" smtClean="0">
                <a:solidFill>
                  <a:schemeClr val="bg1"/>
                </a:solidFill>
              </a:rPr>
              <a:t> mbar</a:t>
            </a:r>
          </a:p>
          <a:p>
            <a:pPr algn="ctr"/>
            <a:r>
              <a:rPr lang="fr-FR" sz="1600" b="1" dirty="0" smtClean="0">
                <a:solidFill>
                  <a:schemeClr val="bg1"/>
                </a:solidFill>
              </a:rPr>
              <a:t>(Argon)</a:t>
            </a:r>
            <a:endParaRPr lang="fr-F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2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410" y="1648932"/>
            <a:ext cx="2335560" cy="11034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9" name="Picture 12" descr="LBE1CF11-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431562" y="1376286"/>
            <a:ext cx="2574579" cy="116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75816" y="3189106"/>
            <a:ext cx="188806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600" b="1" u="sng" dirty="0" smtClean="0">
                <a:solidFill>
                  <a:srgbClr val="002060"/>
                </a:solidFill>
                <a:latin typeface="+mj-lt"/>
              </a:rPr>
              <a:t>Faraday </a:t>
            </a:r>
            <a:r>
              <a:rPr lang="fr-FR" altLang="fr-FR" sz="1600" b="1" u="sng" dirty="0" err="1">
                <a:solidFill>
                  <a:srgbClr val="002060"/>
                </a:solidFill>
                <a:latin typeface="+mj-lt"/>
              </a:rPr>
              <a:t>Cup</a:t>
            </a:r>
            <a:endParaRPr lang="fr-FR" altLang="fr-FR" sz="1600" b="1" u="sng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fr-FR" altLang="fr-FR" sz="1000" b="0" dirty="0" smtClean="0">
                <a:solidFill>
                  <a:srgbClr val="002060"/>
                </a:solidFill>
                <a:latin typeface="+mj-lt"/>
              </a:rPr>
              <a:t>Water </a:t>
            </a:r>
            <a:r>
              <a:rPr lang="fr-FR" altLang="fr-FR" sz="1000" b="0" dirty="0" err="1" smtClean="0">
                <a:solidFill>
                  <a:srgbClr val="002060"/>
                </a:solidFill>
                <a:latin typeface="+mj-lt"/>
              </a:rPr>
              <a:t>cooled</a:t>
            </a:r>
            <a:endParaRPr lang="fr-FR" altLang="fr-FR" sz="1000" b="0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fr-FR" altLang="fr-FR" sz="1000" b="0" dirty="0" smtClean="0">
                <a:solidFill>
                  <a:srgbClr val="002060"/>
                </a:solidFill>
                <a:latin typeface="+mj-lt"/>
              </a:rPr>
              <a:t>P </a:t>
            </a:r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max: 1,2 kW ( 250°)</a:t>
            </a:r>
          </a:p>
          <a:p>
            <a:pPr algn="ctr"/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P </a:t>
            </a:r>
            <a:r>
              <a:rPr lang="fr-FR" altLang="fr-FR" sz="1000" b="0" dirty="0" err="1">
                <a:solidFill>
                  <a:srgbClr val="002060"/>
                </a:solidFill>
                <a:latin typeface="+mj-lt"/>
              </a:rPr>
              <a:t>density</a:t>
            </a:r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 max: 2120 W/Cm</a:t>
            </a:r>
            <a:r>
              <a:rPr lang="fr-FR" altLang="fr-FR" sz="1000" b="0" baseline="30000" dirty="0">
                <a:solidFill>
                  <a:srgbClr val="002060"/>
                </a:solidFill>
                <a:latin typeface="+mj-lt"/>
              </a:rPr>
              <a:t>2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auto">
          <a:xfrm>
            <a:off x="1436825" y="791200"/>
            <a:ext cx="30543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600" b="1" u="sng" dirty="0" smtClean="0">
                <a:solidFill>
                  <a:srgbClr val="002060"/>
                </a:solidFill>
                <a:latin typeface="+mj-lt"/>
              </a:rPr>
              <a:t>DCCT</a:t>
            </a:r>
            <a:endParaRPr lang="fr-FR" altLang="fr-FR" sz="1600" b="1" u="sng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fr-FR" altLang="fr-FR" sz="1000" b="0" dirty="0" err="1">
                <a:solidFill>
                  <a:srgbClr val="002060"/>
                </a:solidFill>
                <a:latin typeface="+mj-lt"/>
              </a:rPr>
              <a:t>Shielding</a:t>
            </a:r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 : (</a:t>
            </a:r>
            <a:r>
              <a:rPr lang="en-US" altLang="fr-FR" sz="1000" b="0" dirty="0">
                <a:solidFill>
                  <a:srgbClr val="002060"/>
                </a:solidFill>
                <a:latin typeface="+mj-lt"/>
              </a:rPr>
              <a:t>µ-</a:t>
            </a:r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métal + </a:t>
            </a:r>
            <a:r>
              <a:rPr lang="fr-FR" altLang="fr-FR" sz="1000" b="0" dirty="0" err="1">
                <a:solidFill>
                  <a:srgbClr val="002060"/>
                </a:solidFill>
                <a:latin typeface="+mj-lt"/>
              </a:rPr>
              <a:t>Armco</a:t>
            </a:r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 + </a:t>
            </a:r>
            <a:r>
              <a:rPr lang="fr-FR" altLang="fr-FR" sz="1000" b="0" dirty="0" err="1">
                <a:solidFill>
                  <a:srgbClr val="002060"/>
                </a:solidFill>
                <a:latin typeface="+mj-lt"/>
              </a:rPr>
              <a:t>copper</a:t>
            </a:r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algn="ctr"/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B.W.: 0 – 10 kHz ; Noise: 1 </a:t>
            </a:r>
            <a:r>
              <a:rPr lang="en-US" altLang="fr-FR" sz="1000" b="0" dirty="0">
                <a:solidFill>
                  <a:srgbClr val="002060"/>
                </a:solidFill>
                <a:latin typeface="+mj-lt"/>
              </a:rPr>
              <a:t>µA / Hz</a:t>
            </a:r>
            <a:r>
              <a:rPr lang="en-US" altLang="fr-FR" sz="1000" b="0" baseline="30000" dirty="0">
                <a:solidFill>
                  <a:srgbClr val="002060"/>
                </a:solidFill>
                <a:latin typeface="+mj-lt"/>
              </a:rPr>
              <a:t> ½</a:t>
            </a:r>
          </a:p>
          <a:p>
            <a:pPr algn="ctr"/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C.W. + </a:t>
            </a:r>
            <a:r>
              <a:rPr lang="fr-FR" altLang="fr-FR" sz="1000" b="0" dirty="0" err="1">
                <a:solidFill>
                  <a:srgbClr val="002060"/>
                </a:solidFill>
                <a:latin typeface="+mj-lt"/>
              </a:rPr>
              <a:t>Low</a:t>
            </a:r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altLang="fr-FR" sz="1000" b="0" dirty="0" err="1">
                <a:solidFill>
                  <a:srgbClr val="002060"/>
                </a:solidFill>
                <a:latin typeface="+mj-lt"/>
              </a:rPr>
              <a:t>Duty</a:t>
            </a:r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 Factor </a:t>
            </a:r>
            <a:r>
              <a:rPr lang="fr-FR" altLang="fr-FR" sz="1000" b="0" dirty="0" err="1">
                <a:solidFill>
                  <a:srgbClr val="002060"/>
                </a:solidFill>
                <a:latin typeface="+mj-lt"/>
              </a:rPr>
              <a:t>Pulsed</a:t>
            </a:r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 Mode </a:t>
            </a:r>
            <a:r>
              <a:rPr lang="fr-FR" altLang="fr-FR" sz="1000" b="0" dirty="0" err="1">
                <a:solidFill>
                  <a:srgbClr val="002060"/>
                </a:solidFill>
                <a:latin typeface="+mj-lt"/>
              </a:rPr>
              <a:t>Operation</a:t>
            </a:r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 </a:t>
            </a:r>
          </a:p>
        </p:txBody>
      </p:sp>
      <p:pic>
        <p:nvPicPr>
          <p:cNvPr id="36" name="Image 8" descr="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116217" y="717746"/>
            <a:ext cx="1020310" cy="288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 Box 48"/>
          <p:cNvSpPr txBox="1">
            <a:spLocks noChangeArrowheads="1"/>
          </p:cNvSpPr>
          <p:nvPr/>
        </p:nvSpPr>
        <p:spPr bwMode="auto">
          <a:xfrm>
            <a:off x="6600317" y="717408"/>
            <a:ext cx="2006600" cy="105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600" b="1" u="sng" dirty="0" smtClean="0">
                <a:solidFill>
                  <a:srgbClr val="002060"/>
                </a:solidFill>
                <a:latin typeface="+mj-lt"/>
              </a:rPr>
              <a:t>Profiler</a:t>
            </a:r>
          </a:p>
          <a:p>
            <a:pPr algn="ctr"/>
            <a:r>
              <a:rPr lang="fr-FR" altLang="fr-FR" sz="1000" b="0" dirty="0" err="1" smtClean="0">
                <a:solidFill>
                  <a:srgbClr val="002060"/>
                </a:solidFill>
                <a:latin typeface="+mj-lt"/>
              </a:rPr>
              <a:t>Secondary</a:t>
            </a:r>
            <a:r>
              <a:rPr lang="fr-FR" altLang="fr-FR" sz="1000" b="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altLang="fr-FR" sz="1000" b="0" dirty="0" err="1">
                <a:solidFill>
                  <a:srgbClr val="002060"/>
                </a:solidFill>
                <a:latin typeface="+mj-lt"/>
              </a:rPr>
              <a:t>emission</a:t>
            </a:r>
            <a:r>
              <a:rPr lang="fr-FR" altLang="fr-FR" sz="1000" b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fr-FR" altLang="fr-FR" sz="1000" b="0" dirty="0" smtClean="0">
                <a:solidFill>
                  <a:srgbClr val="002060"/>
                </a:solidFill>
                <a:latin typeface="+mj-lt"/>
              </a:rPr>
              <a:t>monitor</a:t>
            </a:r>
          </a:p>
          <a:p>
            <a:pPr algn="ctr"/>
            <a:r>
              <a:rPr lang="fr-FR" altLang="fr-FR" sz="1000" dirty="0" smtClean="0">
                <a:solidFill>
                  <a:srgbClr val="002060"/>
                </a:solidFill>
                <a:latin typeface="+mj-lt"/>
              </a:rPr>
              <a:t>47 </a:t>
            </a:r>
            <a:r>
              <a:rPr lang="fr-FR" altLang="fr-FR" sz="1000" dirty="0" err="1" smtClean="0">
                <a:solidFill>
                  <a:srgbClr val="002060"/>
                </a:solidFill>
                <a:latin typeface="+mj-lt"/>
              </a:rPr>
              <a:t>Tungsten</a:t>
            </a:r>
            <a:r>
              <a:rPr lang="fr-FR" altLang="fr-FR" sz="1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altLang="fr-FR" sz="1000" dirty="0" err="1" smtClean="0">
                <a:solidFill>
                  <a:srgbClr val="002060"/>
                </a:solidFill>
                <a:latin typeface="+mj-lt"/>
              </a:rPr>
              <a:t>wires</a:t>
            </a:r>
            <a:r>
              <a:rPr lang="fr-FR" altLang="fr-FR" sz="1000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n-US" altLang="fr-FR" sz="1000" dirty="0" smtClean="0">
                <a:solidFill>
                  <a:srgbClr val="002060"/>
                </a:solidFill>
                <a:latin typeface="+mj-lt"/>
                <a:cs typeface="Arial" charset="0"/>
              </a:rPr>
              <a:t>ø 150 </a:t>
            </a:r>
            <a:r>
              <a:rPr lang="el-GR" altLang="fr-FR" sz="1000" dirty="0" smtClean="0">
                <a:solidFill>
                  <a:srgbClr val="002060"/>
                </a:solidFill>
                <a:latin typeface="+mj-lt"/>
                <a:cs typeface="Arial" charset="0"/>
              </a:rPr>
              <a:t>μ</a:t>
            </a:r>
            <a:r>
              <a:rPr lang="fr-FR" altLang="fr-FR" sz="1000" dirty="0" smtClean="0">
                <a:solidFill>
                  <a:srgbClr val="002060"/>
                </a:solidFill>
                <a:latin typeface="+mj-lt"/>
                <a:cs typeface="Arial" charset="0"/>
              </a:rPr>
              <a:t>m</a:t>
            </a:r>
          </a:p>
          <a:p>
            <a:pPr algn="ctr"/>
            <a:r>
              <a:rPr lang="fr-FR" altLang="fr-FR" sz="1000" dirty="0" smtClean="0">
                <a:solidFill>
                  <a:srgbClr val="002060"/>
                </a:solidFill>
                <a:latin typeface="+mj-lt"/>
                <a:cs typeface="Arial" charset="0"/>
              </a:rPr>
              <a:t>Maximum </a:t>
            </a:r>
            <a:r>
              <a:rPr lang="fr-FR" altLang="fr-FR" sz="1000" dirty="0" err="1" smtClean="0">
                <a:solidFill>
                  <a:srgbClr val="002060"/>
                </a:solidFill>
                <a:latin typeface="+mj-lt"/>
                <a:cs typeface="Arial" charset="0"/>
              </a:rPr>
              <a:t>beam</a:t>
            </a:r>
            <a:r>
              <a:rPr lang="fr-FR" altLang="fr-FR" sz="1000" dirty="0" smtClean="0">
                <a:solidFill>
                  <a:srgbClr val="002060"/>
                </a:solidFill>
                <a:latin typeface="+mj-lt"/>
                <a:cs typeface="Arial" charset="0"/>
              </a:rPr>
              <a:t> size: 80 mm</a:t>
            </a:r>
          </a:p>
          <a:p>
            <a:pPr algn="ctr"/>
            <a:r>
              <a:rPr lang="fr-FR" altLang="fr-FR" sz="1000" dirty="0" smtClean="0">
                <a:solidFill>
                  <a:srgbClr val="002060"/>
                </a:solidFill>
                <a:latin typeface="+mj-lt"/>
                <a:cs typeface="Arial" charset="0"/>
              </a:rPr>
              <a:t>Imax: 0.1-1 mA </a:t>
            </a:r>
            <a:r>
              <a:rPr lang="fr-FR" altLang="fr-FR" sz="1000" dirty="0" err="1" smtClean="0">
                <a:solidFill>
                  <a:srgbClr val="002060"/>
                </a:solidFill>
                <a:latin typeface="+mj-lt"/>
                <a:cs typeface="Arial" charset="0"/>
              </a:rPr>
              <a:t>cw</a:t>
            </a:r>
            <a:endParaRPr lang="fr-FR" altLang="fr-FR" sz="1000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algn="ctr"/>
            <a:endParaRPr lang="fr-FR" altLang="fr-FR" sz="1000" b="0" baseline="30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6888012" y="2711892"/>
            <a:ext cx="2255988" cy="13829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fr-FR" sz="1600" b="1" u="sng" dirty="0" err="1" smtClean="0">
                <a:solidFill>
                  <a:srgbClr val="002060"/>
                </a:solidFill>
                <a:latin typeface="+mj-lt"/>
              </a:rPr>
              <a:t>Emittance</a:t>
            </a:r>
            <a:r>
              <a:rPr lang="en-US" altLang="fr-FR" sz="1600" b="1" u="sng" dirty="0" smtClean="0">
                <a:solidFill>
                  <a:srgbClr val="002060"/>
                </a:solidFill>
                <a:latin typeface="+mj-lt"/>
              </a:rPr>
              <a:t>-meter</a:t>
            </a:r>
            <a:endParaRPr lang="en-US" altLang="fr-FR" sz="1600" b="1" u="sng" dirty="0">
              <a:solidFill>
                <a:srgbClr val="002060"/>
              </a:solidFill>
              <a:latin typeface="+mj-lt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altLang="fr-FR" sz="1000" b="0" dirty="0" smtClean="0">
                <a:solidFill>
                  <a:srgbClr val="002060"/>
                </a:solidFill>
                <a:latin typeface="+mj-lt"/>
              </a:rPr>
              <a:t>Allison scanner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altLang="fr-FR" sz="1000" b="0" dirty="0" smtClean="0">
                <a:solidFill>
                  <a:srgbClr val="002060"/>
                </a:solidFill>
                <a:latin typeface="+mj-lt"/>
              </a:rPr>
              <a:t>Max</a:t>
            </a:r>
            <a:r>
              <a:rPr lang="en-US" altLang="fr-FR" sz="1000" b="0" dirty="0">
                <a:solidFill>
                  <a:srgbClr val="002060"/>
                </a:solidFill>
                <a:latin typeface="+mj-lt"/>
              </a:rPr>
              <a:t>. diameter beam: 80 mm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altLang="fr-FR" sz="1000" b="0" dirty="0" smtClean="0">
                <a:solidFill>
                  <a:srgbClr val="002060"/>
                </a:solidFill>
                <a:latin typeface="+mj-lt"/>
              </a:rPr>
              <a:t>Max </a:t>
            </a:r>
            <a:r>
              <a:rPr lang="en-US" altLang="fr-FR" sz="1000" b="0" dirty="0">
                <a:solidFill>
                  <a:srgbClr val="002060"/>
                </a:solidFill>
                <a:latin typeface="+mj-lt"/>
              </a:rPr>
              <a:t>measurable angle: </a:t>
            </a:r>
            <a:r>
              <a:rPr lang="en-US" altLang="fr-FR" sz="1000" b="0" dirty="0">
                <a:solidFill>
                  <a:srgbClr val="002060"/>
                </a:solidFill>
                <a:latin typeface="+mj-lt"/>
                <a:cs typeface="Arial" charset="0"/>
              </a:rPr>
              <a:t>± 100mrad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altLang="fr-FR" sz="1000" b="0" dirty="0" smtClean="0">
                <a:solidFill>
                  <a:srgbClr val="002060"/>
                </a:solidFill>
                <a:latin typeface="+mj-lt"/>
                <a:cs typeface="Arial" charset="0"/>
              </a:rPr>
              <a:t>H.V</a:t>
            </a:r>
            <a:r>
              <a:rPr lang="en-US" altLang="fr-FR" sz="1000" b="0" dirty="0">
                <a:solidFill>
                  <a:srgbClr val="002060"/>
                </a:solidFill>
                <a:latin typeface="+mj-lt"/>
                <a:cs typeface="Arial" charset="0"/>
              </a:rPr>
              <a:t>. max: 2.8 </a:t>
            </a:r>
            <a:r>
              <a:rPr lang="en-US" altLang="fr-FR" sz="1000" b="0" dirty="0" smtClean="0">
                <a:solidFill>
                  <a:srgbClr val="002060"/>
                </a:solidFill>
                <a:latin typeface="+mj-lt"/>
                <a:cs typeface="Arial" charset="0"/>
              </a:rPr>
              <a:t>kV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altLang="fr-FR" sz="1000" b="0" dirty="0" smtClean="0">
                <a:solidFill>
                  <a:srgbClr val="002060"/>
                </a:solidFill>
                <a:latin typeface="+mj-lt"/>
                <a:cs typeface="Arial" charset="0"/>
              </a:rPr>
              <a:t>Max </a:t>
            </a:r>
            <a:r>
              <a:rPr lang="en-US" altLang="fr-FR" sz="1000" b="0" dirty="0">
                <a:solidFill>
                  <a:srgbClr val="002060"/>
                </a:solidFill>
                <a:latin typeface="+mj-lt"/>
                <a:cs typeface="Arial" charset="0"/>
              </a:rPr>
              <a:t>Beam power: 300 </a:t>
            </a:r>
            <a:r>
              <a:rPr lang="en-US" altLang="fr-FR" sz="1000" b="0" dirty="0" smtClean="0">
                <a:solidFill>
                  <a:srgbClr val="002060"/>
                </a:solidFill>
                <a:latin typeface="+mj-lt"/>
                <a:cs typeface="Arial" charset="0"/>
              </a:rPr>
              <a:t>W</a:t>
            </a:r>
            <a:endParaRPr lang="en-US" altLang="fr-FR" sz="1000" b="0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pic>
        <p:nvPicPr>
          <p:cNvPr id="39" name="Picture 27" descr="1206200957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6623447" y="4528095"/>
            <a:ext cx="2764842" cy="170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116632"/>
            <a:ext cx="5688632" cy="360040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15616" y="582960"/>
            <a:ext cx="69847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n w="0" cap="sq">
                  <a:solidFill>
                    <a:srgbClr val="FF000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Diagnostics</a:t>
            </a:r>
            <a:endParaRPr lang="en-US" sz="2000" dirty="0">
              <a:ln w="0" cap="sq">
                <a:solidFill>
                  <a:srgbClr val="FF000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233" y="5089871"/>
            <a:ext cx="2108021" cy="1768129"/>
          </a:xfrm>
          <a:prstGeom prst="rect">
            <a:avLst/>
          </a:prstGeom>
        </p:spPr>
      </p:pic>
      <p:sp>
        <p:nvSpPr>
          <p:cNvPr id="13" name="Text Box 48"/>
          <p:cNvSpPr txBox="1">
            <a:spLocks noChangeArrowheads="1"/>
          </p:cNvSpPr>
          <p:nvPr/>
        </p:nvSpPr>
        <p:spPr bwMode="auto">
          <a:xfrm>
            <a:off x="13632" y="4283653"/>
            <a:ext cx="2373357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600" b="1" u="sng" dirty="0" err="1" smtClean="0">
                <a:solidFill>
                  <a:srgbClr val="002060"/>
                </a:solidFill>
                <a:latin typeface="+mj-lt"/>
              </a:rPr>
              <a:t>Beam</a:t>
            </a:r>
            <a:r>
              <a:rPr lang="fr-FR" altLang="fr-FR" sz="1600" b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fr-FR" altLang="fr-FR" sz="1600" b="1" u="sng" dirty="0" err="1" smtClean="0">
                <a:solidFill>
                  <a:srgbClr val="002060"/>
                </a:solidFill>
                <a:latin typeface="+mj-lt"/>
              </a:rPr>
              <a:t>Loss</a:t>
            </a:r>
            <a:r>
              <a:rPr lang="fr-FR" altLang="fr-FR" sz="1600" b="1" u="sng" dirty="0" smtClean="0">
                <a:solidFill>
                  <a:srgbClr val="002060"/>
                </a:solidFill>
                <a:latin typeface="+mj-lt"/>
              </a:rPr>
              <a:t> Monitor (BLM)</a:t>
            </a:r>
            <a:endParaRPr lang="fr-FR" altLang="fr-FR" sz="1600" b="1" u="sng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fr-FR" altLang="fr-FR" sz="1000" b="0" dirty="0" smtClean="0">
                <a:solidFill>
                  <a:srgbClr val="002060"/>
                </a:solidFill>
                <a:latin typeface="+mj-lt"/>
              </a:rPr>
              <a:t>20 </a:t>
            </a:r>
            <a:r>
              <a:rPr lang="fr-FR" altLang="fr-FR" sz="1000" b="0" dirty="0" err="1" smtClean="0">
                <a:solidFill>
                  <a:srgbClr val="002060"/>
                </a:solidFill>
                <a:latin typeface="+mj-lt"/>
              </a:rPr>
              <a:t>detecteurs</a:t>
            </a:r>
            <a:r>
              <a:rPr lang="fr-FR" altLang="fr-FR" sz="1000" b="0" dirty="0" smtClean="0">
                <a:solidFill>
                  <a:srgbClr val="002060"/>
                </a:solidFill>
                <a:latin typeface="+mj-lt"/>
              </a:rPr>
              <a:t> le long du </a:t>
            </a:r>
            <a:r>
              <a:rPr lang="fr-FR" altLang="fr-FR" sz="1000" b="0" dirty="0" err="1" smtClean="0">
                <a:solidFill>
                  <a:srgbClr val="002060"/>
                </a:solidFill>
                <a:latin typeface="+mj-lt"/>
              </a:rPr>
              <a:t>Linac</a:t>
            </a:r>
            <a:r>
              <a:rPr lang="fr-FR" altLang="fr-FR" sz="1000" b="0" dirty="0" smtClean="0">
                <a:solidFill>
                  <a:srgbClr val="002060"/>
                </a:solidFill>
                <a:latin typeface="+mj-lt"/>
              </a:rPr>
              <a:t>, </a:t>
            </a:r>
          </a:p>
          <a:p>
            <a:pPr algn="ctr"/>
            <a:r>
              <a:rPr lang="fr-FR" altLang="fr-FR" sz="1000" dirty="0" smtClean="0">
                <a:solidFill>
                  <a:srgbClr val="002060"/>
                </a:solidFill>
                <a:latin typeface="+mj-lt"/>
              </a:rPr>
              <a:t>7 pour les LHE</a:t>
            </a:r>
          </a:p>
          <a:p>
            <a:pPr algn="ctr"/>
            <a:r>
              <a:rPr lang="fr-FR" altLang="fr-FR" sz="1000" b="0" dirty="0" smtClean="0">
                <a:solidFill>
                  <a:srgbClr val="002060"/>
                </a:solidFill>
                <a:latin typeface="+mj-lt"/>
              </a:rPr>
              <a:t>5 mobiles</a:t>
            </a:r>
            <a:endParaRPr lang="fr-FR" altLang="fr-FR" sz="1000" b="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594" y="5265468"/>
            <a:ext cx="821660" cy="106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2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97934"/>
            <a:ext cx="6192688" cy="426284"/>
          </a:xfrm>
        </p:spPr>
        <p:txBody>
          <a:bodyPr wrap="none" lIns="36000" tIns="36000" rIns="36000" bIns="36000" anchor="t" anchorCtr="0">
            <a:noAutofit/>
          </a:bodyPr>
          <a:lstStyle/>
          <a:p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THE SPIRAL2 FACILITY</a:t>
            </a:r>
          </a:p>
        </p:txBody>
      </p:sp>
      <p:sp>
        <p:nvSpPr>
          <p:cNvPr id="4" name="Rectangle 55"/>
          <p:cNvSpPr txBox="1">
            <a:spLocks noChangeArrowheads="1"/>
          </p:cNvSpPr>
          <p:nvPr/>
        </p:nvSpPr>
        <p:spPr bwMode="auto">
          <a:xfrm>
            <a:off x="0" y="854935"/>
            <a:ext cx="9029700" cy="2455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algn="ctr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SPIRAL2</a:t>
            </a:r>
            <a:r>
              <a:rPr lang="en-US" kern="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 (</a:t>
            </a:r>
            <a:r>
              <a:rPr lang="en-US" b="1" kern="0" dirty="0" err="1" smtClean="0">
                <a:solidFill>
                  <a:srgbClr val="C00000"/>
                </a:solidFill>
                <a:latin typeface="Arial Bold"/>
                <a:cs typeface="Times New Roman" panose="02020603050405020304" pitchFamily="18" charset="0"/>
              </a:rPr>
              <a:t>Système</a:t>
            </a:r>
            <a:r>
              <a:rPr lang="en-US" b="1" kern="0" dirty="0" smtClean="0">
                <a:solidFill>
                  <a:srgbClr val="C00000"/>
                </a:solidFill>
                <a:latin typeface="Arial Bold"/>
                <a:cs typeface="Times New Roman" panose="02020603050405020304" pitchFamily="18" charset="0"/>
              </a:rPr>
              <a:t> de Production </a:t>
            </a:r>
            <a:r>
              <a:rPr lang="en-US" b="1" kern="0" dirty="0" err="1" smtClean="0">
                <a:solidFill>
                  <a:srgbClr val="C00000"/>
                </a:solidFill>
                <a:latin typeface="Arial Bold"/>
                <a:cs typeface="Times New Roman" panose="02020603050405020304" pitchFamily="18" charset="0"/>
              </a:rPr>
              <a:t>d'Ions</a:t>
            </a:r>
            <a:r>
              <a:rPr lang="en-US" b="1" kern="0" dirty="0" smtClean="0">
                <a:solidFill>
                  <a:srgbClr val="C00000"/>
                </a:solidFill>
                <a:latin typeface="Arial Bold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Arial Bold"/>
                <a:cs typeface="Times New Roman" panose="02020603050405020304" pitchFamily="18" charset="0"/>
              </a:rPr>
              <a:t>RAdioactifs</a:t>
            </a:r>
            <a:r>
              <a:rPr lang="en-US" b="1" kern="0" dirty="0" smtClean="0">
                <a:solidFill>
                  <a:srgbClr val="C00000"/>
                </a:solidFill>
                <a:latin typeface="Arial Bold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Arial Bold"/>
                <a:cs typeface="Times New Roman" panose="02020603050405020304" pitchFamily="18" charset="0"/>
              </a:rPr>
              <a:t>en</a:t>
            </a:r>
            <a:r>
              <a:rPr lang="en-US" b="1" kern="0" dirty="0" smtClean="0">
                <a:solidFill>
                  <a:srgbClr val="C00000"/>
                </a:solidFill>
                <a:latin typeface="Arial Bold"/>
                <a:cs typeface="Times New Roman" panose="02020603050405020304" pitchFamily="18" charset="0"/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  <a:latin typeface="Arial Bold"/>
                <a:cs typeface="Times New Roman" panose="02020603050405020304" pitchFamily="18" charset="0"/>
              </a:rPr>
              <a:t>Ligne</a:t>
            </a:r>
            <a:r>
              <a:rPr lang="en-US" b="1" kern="0" dirty="0" smtClean="0">
                <a:solidFill>
                  <a:srgbClr val="C00000"/>
                </a:solidFill>
                <a:latin typeface="Arial Bold"/>
                <a:cs typeface="Times New Roman" panose="02020603050405020304" pitchFamily="18" charset="0"/>
              </a:rPr>
              <a:t> de 2</a:t>
            </a:r>
            <a:r>
              <a:rPr lang="en-US" b="1" kern="0" baseline="30000" dirty="0" smtClean="0">
                <a:solidFill>
                  <a:srgbClr val="C00000"/>
                </a:solidFill>
                <a:latin typeface="Arial Bold"/>
                <a:cs typeface="Times New Roman" panose="02020603050405020304" pitchFamily="18" charset="0"/>
              </a:rPr>
              <a:t>ème</a:t>
            </a:r>
            <a:r>
              <a:rPr lang="en-US" b="1" kern="0" dirty="0" smtClean="0">
                <a:solidFill>
                  <a:srgbClr val="C00000"/>
                </a:solidFill>
                <a:latin typeface="Arial Bold"/>
                <a:cs typeface="Times New Roman" panose="02020603050405020304" pitchFamily="18" charset="0"/>
              </a:rPr>
              <a:t> </a:t>
            </a:r>
            <a:r>
              <a:rPr lang="en-US" b="1" kern="0" dirty="0" err="1" smtClean="0">
                <a:solidFill>
                  <a:srgbClr val="C00000"/>
                </a:solidFill>
                <a:latin typeface="Arial Bold"/>
                <a:cs typeface="Times New Roman" panose="02020603050405020304" pitchFamily="18" charset="0"/>
              </a:rPr>
              <a:t>génération</a:t>
            </a:r>
            <a:r>
              <a:rPr lang="en-US" kern="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)</a:t>
            </a:r>
            <a:r>
              <a:rPr lang="en-US" kern="0" dirty="0" smtClean="0">
                <a:latin typeface="Arial Bold"/>
                <a:cs typeface="Times New Roman" panose="02020603050405020304" pitchFamily="18" charset="0"/>
              </a:rPr>
              <a:t> </a:t>
            </a:r>
            <a:br>
              <a:rPr lang="en-US" kern="0" dirty="0" smtClean="0">
                <a:latin typeface="Arial Bold"/>
                <a:cs typeface="Times New Roman" panose="02020603050405020304" pitchFamily="18" charset="0"/>
              </a:rPr>
            </a:br>
            <a:r>
              <a:rPr lang="en-US" kern="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is an exotic ion beam accelerator facility for studies in </a:t>
            </a:r>
            <a:br>
              <a:rPr lang="en-US" kern="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</a:br>
            <a:r>
              <a:rPr lang="en-US" u="sng" kern="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fundamental nuclear physics</a:t>
            </a:r>
            <a:r>
              <a:rPr lang="en-US" kern="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 and </a:t>
            </a:r>
            <a:r>
              <a:rPr lang="en-US" u="sng" kern="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interdisciplinary research</a:t>
            </a:r>
          </a:p>
          <a:p>
            <a:pPr marL="285750" indent="-285750" algn="ctr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defRPr/>
            </a:pPr>
            <a:r>
              <a:rPr lang="en-US" kern="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GANIL was already producing exotic ions with SPIRAL(1) and LISE, </a:t>
            </a:r>
            <a:br>
              <a:rPr lang="en-US" kern="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</a:br>
            <a:r>
              <a:rPr lang="en-US" kern="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using 2-5 kW cyclotron beams.</a:t>
            </a:r>
          </a:p>
          <a:p>
            <a:pPr marL="285750" indent="-285750" algn="ctr">
              <a:lnSpc>
                <a:spcPct val="125000"/>
              </a:lnSpc>
              <a:spcBef>
                <a:spcPct val="50000"/>
              </a:spcBef>
              <a:spcAft>
                <a:spcPct val="20000"/>
              </a:spcAft>
              <a:defRPr/>
            </a:pPr>
            <a:r>
              <a:rPr kumimoji="0" lang="en-US" b="0" i="0" strike="noStrike" kern="0" cap="none" spc="0" normalizeH="0" baseline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 Bold"/>
                <a:cs typeface="Times New Roman" panose="02020603050405020304" pitchFamily="18" charset="0"/>
              </a:rPr>
              <a:t>SPIRAL2 enlarges this capability and adds neutron facility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44624"/>
            <a:ext cx="2376263" cy="540060"/>
          </a:xfrm>
          <a:prstGeom prst="rect">
            <a:avLst/>
          </a:prstGeom>
        </p:spPr>
      </p:pic>
      <p:pic>
        <p:nvPicPr>
          <p:cNvPr id="6" name="Picture 8" descr="http://www.google.fr/url?source=imglanding&amp;ct=img&amp;q=http://www.ganil-spiral2.eu/images-presentation/spiral2/ganil-demain-avec-spiral2-2&amp;sa=X&amp;ei=X7llVc2MLonwUKXZgcAE&amp;ved=0CAkQ8wc&amp;usg=AFQjCNG6a7AlZvKEQefdiT1yfZ2dOdI0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8270263" cy="3071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771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53625"/>
            <a:ext cx="6208036" cy="539661"/>
          </a:xfrm>
        </p:spPr>
        <p:txBody>
          <a:bodyPr wrap="none" lIns="36000" tIns="36000" rIns="36000" bIns="36000" anchor="t" anchorCtr="0">
            <a:noAutofit/>
          </a:bodyPr>
          <a:lstStyle/>
          <a:p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THE SPIRAL2 facility</a:t>
            </a:r>
            <a:endParaRPr lang="en-US" sz="2400" dirty="0">
              <a:ln w="0" cap="sq">
                <a:solidFill>
                  <a:srgbClr val="002060"/>
                </a:solidFill>
              </a:ln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2" y="718169"/>
            <a:ext cx="7809888" cy="3834743"/>
          </a:xfrm>
          <a:prstGeom prst="rect">
            <a:avLst/>
          </a:prstGeom>
        </p:spPr>
      </p:pic>
      <p:graphicFrame>
        <p:nvGraphicFramePr>
          <p:cNvPr id="27" name="Tableau 8">
            <a:extLst>
              <a:ext uri="{FF2B5EF4-FFF2-40B4-BE49-F238E27FC236}">
                <a16:creationId xmlns:a16="http://schemas.microsoft.com/office/drawing/2014/main" id="{8DB1B575-D84B-AE47-A42B-1F2B06C20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595864"/>
              </p:ext>
            </p:extLst>
          </p:nvPr>
        </p:nvGraphicFramePr>
        <p:xfrm>
          <a:off x="5468284" y="4754394"/>
          <a:ext cx="3016536" cy="155448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78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12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7047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Particles</a:t>
                      </a:r>
                      <a:endParaRPr lang="fr-FR" sz="1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H</a:t>
                      </a:r>
                      <a:r>
                        <a:rPr lang="en-US" sz="1000" kern="800" baseline="300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+</a:t>
                      </a:r>
                      <a:endParaRPr lang="fr-FR" sz="1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D</a:t>
                      </a:r>
                      <a:r>
                        <a:rPr lang="en-US" sz="1000" baseline="300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+</a:t>
                      </a:r>
                      <a:endParaRPr lang="fr-FR" sz="1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fr-FR" sz="1000" dirty="0" smtClean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IONS</a:t>
                      </a:r>
                      <a:endParaRPr lang="fr-FR" sz="1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marL="0" indent="0"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fr-FR" sz="1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A/Q</a:t>
                      </a:r>
                      <a:endParaRPr lang="fr-FR" sz="1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 smtClean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Max I </a:t>
                      </a:r>
                      <a:endParaRPr lang="en-US" sz="1000" kern="800" dirty="0" smtClean="0"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 dirty="0" smtClean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(</a:t>
                      </a:r>
                      <a:r>
                        <a:rPr lang="en-US" sz="10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mA)</a:t>
                      </a:r>
                      <a:endParaRPr lang="fr-FR" sz="1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5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 smtClean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0.5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Max energy (MeV/A)</a:t>
                      </a:r>
                      <a:endParaRPr lang="fr-FR" sz="1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33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 smtClean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14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 smtClean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0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Max beam power (kW)</a:t>
                      </a:r>
                      <a:endParaRPr lang="fr-FR" sz="10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165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200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44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100" kern="800" dirty="0" smtClean="0"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25</a:t>
                      </a:r>
                      <a:endParaRPr lang="fr-FR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  <a:cs typeface="Times New Roman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" name="TextBox 6">
            <a:extLst>
              <a:ext uri="{FF2B5EF4-FFF2-40B4-BE49-F238E27FC236}">
                <a16:creationId xmlns:a16="http://schemas.microsoft.com/office/drawing/2014/main" id="{07142071-5356-D044-963A-F7F152CC51B9}"/>
              </a:ext>
            </a:extLst>
          </p:cNvPr>
          <p:cNvSpPr txBox="1"/>
          <p:nvPr/>
        </p:nvSpPr>
        <p:spPr>
          <a:xfrm>
            <a:off x="674932" y="3262632"/>
            <a:ext cx="40830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BUDGET</a:t>
            </a:r>
          </a:p>
          <a:p>
            <a:r>
              <a:rPr lang="en-GB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Building, ancillaries and accelerator : </a:t>
            </a:r>
            <a:r>
              <a:rPr lang="en-GB" sz="1200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~130 M€</a:t>
            </a:r>
          </a:p>
          <a:p>
            <a:r>
              <a:rPr lang="en-GB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NFS scientific equipment : </a:t>
            </a:r>
            <a:r>
              <a:rPr lang="en-GB" sz="1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~0.5 M€</a:t>
            </a:r>
          </a:p>
          <a:p>
            <a:r>
              <a:rPr lang="en-GB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S3 scientific equipment : </a:t>
            </a:r>
            <a:r>
              <a:rPr lang="en-GB" sz="1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~23 M€</a:t>
            </a:r>
            <a:r>
              <a:rPr lang="en-GB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 (17M€ </a:t>
            </a:r>
            <a:r>
              <a:rPr lang="en-GB" sz="1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EquipEx</a:t>
            </a:r>
            <a:r>
              <a:rPr lang="en-GB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 20… )</a:t>
            </a:r>
          </a:p>
          <a:p>
            <a:r>
              <a:rPr lang="en-GB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 </a:t>
            </a:r>
          </a:p>
          <a:p>
            <a:r>
              <a:rPr lang="en-GB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NEWGAIN equipment : </a:t>
            </a:r>
            <a:r>
              <a:rPr lang="en-GB" sz="1200" dirty="0" smtClean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~14 M€</a:t>
            </a:r>
            <a:r>
              <a:rPr lang="en-GB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 (</a:t>
            </a:r>
            <a:r>
              <a:rPr lang="en-GB" sz="1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EquipEx</a:t>
            </a:r>
            <a:r>
              <a:rPr lang="en-GB" sz="1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Arial Bold"/>
                <a:ea typeface="Yu Gothic UI Light" panose="020B0300000000000000" pitchFamily="34" charset="-128"/>
                <a:cs typeface="Calibri" panose="020F0502020204030204" pitchFamily="34" charset="0"/>
              </a:rPr>
              <a:t> 2021)  </a:t>
            </a:r>
            <a:endParaRPr lang="fr-FR" sz="1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Arial Bold"/>
              <a:ea typeface="Yu Gothic UI Light" panose="020B0300000000000000" pitchFamily="34" charset="-128"/>
              <a:cs typeface="Calibri" panose="020F0502020204030204" pitchFamily="34" charset="0"/>
            </a:endParaRPr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39" r="9022"/>
          <a:stretch/>
        </p:blipFill>
        <p:spPr>
          <a:xfrm>
            <a:off x="3212489" y="4620143"/>
            <a:ext cx="1905713" cy="16887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932" y="4620143"/>
            <a:ext cx="2187475" cy="18899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970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158400"/>
            <a:ext cx="6192688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0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THE SPIRAL2 </a:t>
            </a:r>
            <a:r>
              <a:rPr lang="en-US" sz="20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anose="02020603050405020304" pitchFamily="18" charset="0"/>
              </a:rPr>
              <a:t>facility: Physics Applications</a:t>
            </a:r>
            <a:endParaRPr lang="en-US" sz="2000" b="0" dirty="0" smtClean="0">
              <a:ln w="0" cap="sq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588" y="1253659"/>
            <a:ext cx="9145588" cy="4983653"/>
          </a:xfrm>
          <a:prstGeom prst="rect">
            <a:avLst/>
          </a:prstGeom>
          <a:solidFill>
            <a:srgbClr val="0009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4" descr="http://www.google.fr/url?source=imglanding&amp;ct=img&amp;q=http://www.ganil-spiral2.eu/spiral2/poussee-scientifique/resolveuid/b94fec0df6b63d2710347814da0f08f0&amp;sa=X&amp;ei=B7llVcm8HIG1UYDMg4AP&amp;ved=0CAkQ8wc&amp;usg=AFQjCNFujdoiGWVrGv-pLH9zAlZ_VatWk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70414"/>
            <a:ext cx="6226158" cy="468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241632" y="756622"/>
            <a:ext cx="4778640" cy="440130"/>
          </a:xfrm>
          <a:prstGeom prst="rect">
            <a:avLst/>
          </a:prstGeom>
        </p:spPr>
        <p:txBody>
          <a:bodyPr vert="horz" wrap="none" lIns="36000" tIns="36000" rIns="36000" bIns="3600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fr-FR" sz="2000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Exploration of Terra </a:t>
            </a:r>
            <a:r>
              <a:rPr lang="fr-FR" sz="2000" dirty="0" err="1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Incognita</a:t>
            </a:r>
            <a:endParaRPr lang="fr-FR" sz="2000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llipse 1"/>
          <p:cNvSpPr/>
          <p:nvPr/>
        </p:nvSpPr>
        <p:spPr>
          <a:xfrm rot="3677040">
            <a:off x="5668916" y="1582395"/>
            <a:ext cx="308262" cy="110533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 rot="3552608">
            <a:off x="5821990" y="1203011"/>
            <a:ext cx="308262" cy="107357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6354852" y="1349691"/>
            <a:ext cx="432048" cy="4320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 rot="3008550">
            <a:off x="1798255" y="3132867"/>
            <a:ext cx="214608" cy="1587281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 rot="19522179">
            <a:off x="362899" y="4143262"/>
            <a:ext cx="2338193" cy="849977"/>
          </a:xfrm>
          <a:prstGeom prst="ellipse">
            <a:avLst/>
          </a:prstGeom>
          <a:noFill/>
          <a:ln>
            <a:solidFill>
              <a:schemeClr val="bg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 rot="19522179">
            <a:off x="440581" y="4593361"/>
            <a:ext cx="1427517" cy="453745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226345" y="5335563"/>
            <a:ext cx="105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Spiral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226344" y="5616555"/>
            <a:ext cx="1054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LISE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539552" y="5533417"/>
            <a:ext cx="688007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539552" y="5805264"/>
            <a:ext cx="688007" cy="0"/>
          </a:xfrm>
          <a:prstGeom prst="line">
            <a:avLst/>
          </a:prstGeom>
          <a:ln w="1905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354852" y="1332614"/>
            <a:ext cx="27891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Colored dot and area legend:</a:t>
            </a:r>
          </a:p>
          <a:p>
            <a:endParaRPr lang="en-US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dots : 291 natural nuclides</a:t>
            </a:r>
          </a:p>
          <a:p>
            <a:pPr>
              <a:buFont typeface="Arial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 blue : 2000 nuclides already produced in laboratory</a:t>
            </a:r>
          </a:p>
          <a:p>
            <a:pPr marL="180975" indent="-180975">
              <a:buFont typeface="Arial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nuclides produced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 LINAC + S3</a:t>
            </a:r>
          </a:p>
          <a:p>
            <a:pPr marL="180975" indent="-180975">
              <a:buFont typeface="Arial" pitchFamily="34" charset="0"/>
              <a:buChar char="•"/>
            </a:pPr>
            <a:endParaRPr lang="en-US" sz="1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 (+ Green) :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nuclides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produced </a:t>
            </a:r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</a:t>
            </a:r>
            <a:b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SPIRAL2 facility</a:t>
            </a:r>
          </a:p>
        </p:txBody>
      </p:sp>
    </p:spTree>
    <p:extLst>
      <p:ext uri="{BB962C8B-B14F-4D97-AF65-F5344CB8AC3E}">
        <p14:creationId xmlns:p14="http://schemas.microsoft.com/office/powerpoint/2010/main" val="256595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129128"/>
            <a:ext cx="5688632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01304" y="634391"/>
            <a:ext cx="6984776" cy="426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Injector 1</a:t>
            </a:r>
            <a:endParaRPr lang="en-US" sz="2000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5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720" y="2060848"/>
            <a:ext cx="5603280" cy="47525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Rectangle 5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4312" y="1011361"/>
            <a:ext cx="8100392" cy="2633663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marL="271463" indent="-271463"/>
            <a:r>
              <a:rPr lang="en-US" sz="1800" u="sng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2 Sources </a:t>
            </a:r>
          </a:p>
          <a:p>
            <a:pPr marL="541338" lvl="1" indent="-269875"/>
            <a:r>
              <a:rPr lang="en-US" sz="14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proton/deuterons (&gt; 5 mA, 20 and 40kV </a:t>
            </a:r>
            <a:r>
              <a:rPr lang="en-US" sz="1400" dirty="0" err="1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plateform</a:t>
            </a:r>
            <a:r>
              <a:rPr lang="en-US" sz="14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) </a:t>
            </a:r>
          </a:p>
          <a:p>
            <a:pPr marL="541338" lvl="1" indent="-269875"/>
            <a:r>
              <a:rPr lang="en-US" sz="14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and light ions (q/A&lt;1/3, 1mA, 60kV)</a:t>
            </a:r>
          </a:p>
          <a:p>
            <a:pPr marL="271463" indent="-271463"/>
            <a:r>
              <a:rPr lang="en-US" sz="1800" u="sng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Low Energy Beam Transport (LEBT)</a:t>
            </a:r>
            <a:endParaRPr lang="en-US" sz="2000" u="sng" dirty="0" smtClean="0">
              <a:solidFill>
                <a:srgbClr val="002060"/>
              </a:solidFill>
              <a:latin typeface="Arial Bold"/>
              <a:cs typeface="Times New Roman" panose="02020603050405020304" pitchFamily="18" charset="0"/>
            </a:endParaRPr>
          </a:p>
          <a:p>
            <a:pPr marL="541338" lvl="1" indent="-269875"/>
            <a:r>
              <a:rPr lang="en-US" sz="1400" dirty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Ion selection,</a:t>
            </a:r>
          </a:p>
          <a:p>
            <a:pPr marL="541338" lvl="1" indent="-269875"/>
            <a:r>
              <a:rPr lang="en-US" sz="1400" dirty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Matching to RFQ entrance</a:t>
            </a:r>
            <a:endParaRPr lang="en-US" sz="1600" dirty="0">
              <a:solidFill>
                <a:srgbClr val="002060"/>
              </a:solidFill>
              <a:latin typeface="Arial Bold"/>
              <a:cs typeface="Times New Roman" panose="02020603050405020304" pitchFamily="18" charset="0"/>
            </a:endParaRPr>
          </a:p>
          <a:p>
            <a:pPr marL="541338" lvl="1" indent="-269875"/>
            <a:r>
              <a:rPr lang="en-US" sz="14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Vacuum and Diagnostics</a:t>
            </a:r>
            <a:endParaRPr lang="en-US" sz="1400" dirty="0">
              <a:solidFill>
                <a:srgbClr val="002060"/>
              </a:solidFill>
              <a:latin typeface="Arial Bold"/>
              <a:cs typeface="Times New Roman" panose="02020603050405020304" pitchFamily="18" charset="0"/>
            </a:endParaRPr>
          </a:p>
          <a:p>
            <a:pPr marL="541338" lvl="1" indent="-269875"/>
            <a:r>
              <a:rPr lang="en-US" sz="14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Beam power control </a:t>
            </a:r>
          </a:p>
          <a:p>
            <a:pPr marL="271463" indent="-271463"/>
            <a:r>
              <a:rPr lang="en-US" sz="1800" u="sng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RFQ1</a:t>
            </a:r>
            <a:endParaRPr lang="en-US" sz="1400" u="sng" dirty="0" smtClean="0">
              <a:solidFill>
                <a:srgbClr val="002060"/>
              </a:solidFill>
              <a:latin typeface="Arial Bold"/>
              <a:cs typeface="Times New Roman" panose="02020603050405020304" pitchFamily="18" charset="0"/>
            </a:endParaRPr>
          </a:p>
          <a:p>
            <a:pPr marL="541338" lvl="1" indent="-269875"/>
            <a:r>
              <a:rPr lang="en-US" sz="1400" dirty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From CW to bunched beam (88MHz)</a:t>
            </a:r>
          </a:p>
          <a:p>
            <a:pPr marL="541338" lvl="1" indent="-269875"/>
            <a:r>
              <a:rPr lang="en-US" sz="1400" dirty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High transmission</a:t>
            </a:r>
          </a:p>
          <a:p>
            <a:pPr marL="541338" lvl="1" indent="-269875"/>
            <a:r>
              <a:rPr lang="en-US" sz="14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Focusing and acceleration </a:t>
            </a:r>
          </a:p>
        </p:txBody>
      </p:sp>
      <p:sp>
        <p:nvSpPr>
          <p:cNvPr id="11" name="Line 59"/>
          <p:cNvSpPr>
            <a:spLocks noChangeShapeType="1"/>
          </p:cNvSpPr>
          <p:nvPr/>
        </p:nvSpPr>
        <p:spPr bwMode="auto">
          <a:xfrm flipV="1">
            <a:off x="1569342" y="2824061"/>
            <a:ext cx="6249988" cy="2905125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2" name="Text Box 60"/>
          <p:cNvSpPr txBox="1">
            <a:spLocks noChangeArrowheads="1"/>
          </p:cNvSpPr>
          <p:nvPr/>
        </p:nvSpPr>
        <p:spPr bwMode="auto">
          <a:xfrm rot="20096105">
            <a:off x="4133428" y="3574924"/>
            <a:ext cx="910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 16 m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Line 62"/>
          <p:cNvSpPr>
            <a:spLocks noChangeShapeType="1"/>
          </p:cNvSpPr>
          <p:nvPr/>
        </p:nvSpPr>
        <p:spPr bwMode="auto">
          <a:xfrm flipH="1" flipV="1">
            <a:off x="1964298" y="5571290"/>
            <a:ext cx="2424787" cy="106786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4" name="Text Box 63"/>
          <p:cNvSpPr txBox="1">
            <a:spLocks noChangeArrowheads="1"/>
          </p:cNvSpPr>
          <p:nvPr/>
        </p:nvSpPr>
        <p:spPr bwMode="auto">
          <a:xfrm>
            <a:off x="2498082" y="6023203"/>
            <a:ext cx="7600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 5 m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Line 64"/>
          <p:cNvSpPr>
            <a:spLocks noChangeShapeType="1"/>
          </p:cNvSpPr>
          <p:nvPr/>
        </p:nvSpPr>
        <p:spPr bwMode="auto">
          <a:xfrm flipV="1">
            <a:off x="1742784" y="2811027"/>
            <a:ext cx="5200954" cy="2417921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6" name="Line 65"/>
          <p:cNvSpPr>
            <a:spLocks noChangeShapeType="1"/>
          </p:cNvSpPr>
          <p:nvPr/>
        </p:nvSpPr>
        <p:spPr bwMode="auto">
          <a:xfrm flipV="1">
            <a:off x="4098612" y="5950732"/>
            <a:ext cx="1916113" cy="87630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7" name="Line 66"/>
          <p:cNvSpPr>
            <a:spLocks noChangeShapeType="1"/>
          </p:cNvSpPr>
          <p:nvPr/>
        </p:nvSpPr>
        <p:spPr bwMode="auto">
          <a:xfrm flipH="1" flipV="1">
            <a:off x="1117829" y="4993146"/>
            <a:ext cx="3625646" cy="1592423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8" name="Line 67"/>
          <p:cNvSpPr>
            <a:spLocks noChangeShapeType="1"/>
          </p:cNvSpPr>
          <p:nvPr/>
        </p:nvSpPr>
        <p:spPr bwMode="auto">
          <a:xfrm flipH="1" flipV="1">
            <a:off x="6345948" y="2492896"/>
            <a:ext cx="1066092" cy="472408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19" name="Text Box 68"/>
          <p:cNvSpPr txBox="1">
            <a:spLocks noChangeArrowheads="1"/>
          </p:cNvSpPr>
          <p:nvPr/>
        </p:nvSpPr>
        <p:spPr bwMode="auto">
          <a:xfrm>
            <a:off x="5962653" y="5873571"/>
            <a:ext cx="2898775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 i="1" dirty="0" smtClean="0">
                <a:solidFill>
                  <a:srgbClr val="002060"/>
                </a:solidFill>
              </a:rPr>
              <a:t>Beam axis level : 1500mm</a:t>
            </a:r>
          </a:p>
          <a:p>
            <a:pPr algn="r">
              <a:spcBef>
                <a:spcPct val="50000"/>
              </a:spcBef>
            </a:pPr>
            <a:r>
              <a:rPr lang="en-US" sz="1000" i="1" dirty="0" smtClean="0">
                <a:solidFill>
                  <a:srgbClr val="002060"/>
                </a:solidFill>
              </a:rPr>
              <a:t>Standard aperture of beam pipes </a:t>
            </a:r>
            <a:r>
              <a:rPr lang="en-US" sz="1000" i="1" dirty="0" smtClean="0">
                <a:solidFill>
                  <a:srgbClr val="002060"/>
                </a:solidFill>
                <a:cs typeface="Arial" charset="0"/>
              </a:rPr>
              <a:t>~ </a:t>
            </a:r>
            <a:r>
              <a:rPr lang="en-US" sz="1000" i="1" dirty="0" smtClean="0">
                <a:solidFill>
                  <a:srgbClr val="002060"/>
                </a:solidFill>
                <a:sym typeface="Symbol" pitchFamily="18" charset="2"/>
              </a:rPr>
              <a:t>160mm</a:t>
            </a:r>
            <a:endParaRPr lang="en-US" sz="1000" i="1" dirty="0">
              <a:solidFill>
                <a:srgbClr val="002060"/>
              </a:solidFill>
            </a:endParaRPr>
          </a:p>
        </p:txBody>
      </p:sp>
      <p:sp>
        <p:nvSpPr>
          <p:cNvPr id="20" name="Line 67"/>
          <p:cNvSpPr>
            <a:spLocks noChangeShapeType="1"/>
          </p:cNvSpPr>
          <p:nvPr/>
        </p:nvSpPr>
        <p:spPr bwMode="auto">
          <a:xfrm flipH="1" flipV="1">
            <a:off x="7943850" y="1689452"/>
            <a:ext cx="1200150" cy="531812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1" name="Line 64"/>
          <p:cNvSpPr>
            <a:spLocks noChangeShapeType="1"/>
          </p:cNvSpPr>
          <p:nvPr/>
        </p:nvSpPr>
        <p:spPr bwMode="auto">
          <a:xfrm flipV="1">
            <a:off x="6588223" y="1850646"/>
            <a:ext cx="1628873" cy="757262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US" dirty="0"/>
          </a:p>
        </p:txBody>
      </p:sp>
      <p:sp>
        <p:nvSpPr>
          <p:cNvPr id="22" name="Text Box 60"/>
          <p:cNvSpPr txBox="1">
            <a:spLocks noChangeArrowheads="1"/>
          </p:cNvSpPr>
          <p:nvPr/>
        </p:nvSpPr>
        <p:spPr bwMode="auto">
          <a:xfrm rot="20096105">
            <a:off x="6868166" y="1956912"/>
            <a:ext cx="91030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~ 5 m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8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1" grpId="0" animBg="1"/>
      <p:bldP spid="12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116632"/>
            <a:ext cx="5688632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75656" y="757808"/>
            <a:ext cx="6120680" cy="4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n w="0" cap="sq">
                  <a:solidFill>
                    <a:srgbClr val="FF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RFQ1</a:t>
            </a:r>
            <a:endParaRPr lang="en-US" sz="2000" dirty="0">
              <a:ln w="0" cap="sq">
                <a:solidFill>
                  <a:srgbClr val="FF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Espace réservé du contenu 7"/>
          <p:cNvSpPr>
            <a:spLocks noGrp="1"/>
          </p:cNvSpPr>
          <p:nvPr>
            <p:ph idx="4294967295"/>
          </p:nvPr>
        </p:nvSpPr>
        <p:spPr>
          <a:xfrm>
            <a:off x="147234" y="1196752"/>
            <a:ext cx="8880529" cy="10737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Transforms the CW beam coming from the LEBT into a bunched beam as required for RF acceleration, with ~100% current transmission. 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en-US" sz="2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Accelerates the bunches at 0.735 MeV/A (input CW beam Energy:  20 </a:t>
            </a:r>
            <a:r>
              <a:rPr lang="en-US" sz="2000" dirty="0" err="1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keV</a:t>
            </a:r>
            <a:r>
              <a:rPr lang="en-US" sz="2000" dirty="0" smtClean="0">
                <a:solidFill>
                  <a:srgbClr val="002060"/>
                </a:solidFill>
                <a:latin typeface="Arial Bold"/>
                <a:cs typeface="Times New Roman" panose="02020603050405020304" pitchFamily="18" charset="0"/>
              </a:rPr>
              <a:t>/A)</a:t>
            </a:r>
          </a:p>
        </p:txBody>
      </p:sp>
      <p:pic>
        <p:nvPicPr>
          <p:cNvPr id="18" name="Espace réservé du contenu 6" descr="DSC01417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467" y="2349080"/>
            <a:ext cx="2700000" cy="1800000"/>
          </a:xfrm>
          <a:prstGeom prst="rect">
            <a:avLst/>
          </a:prstGeom>
        </p:spPr>
      </p:pic>
      <p:pic>
        <p:nvPicPr>
          <p:cNvPr id="20" name="Espace réservé du contenu 6" descr="DSC01806.JPG"/>
          <p:cNvPicPr>
            <a:picLocks noGrp="1" noChangeAspect="1"/>
          </p:cNvPicPr>
          <p:nvPr>
            <p:ph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181" y="2349080"/>
            <a:ext cx="2700000" cy="1800000"/>
          </a:xfrm>
          <a:prstGeom prst="rect">
            <a:avLst/>
          </a:prstGeom>
        </p:spPr>
      </p:pic>
      <p:pic>
        <p:nvPicPr>
          <p:cNvPr id="21" name="Espace réservé du contenu 6" descr="DSC01722.JPG"/>
          <p:cNvPicPr>
            <a:picLocks noGrp="1" noChangeAspect="1"/>
          </p:cNvPicPr>
          <p:nvPr>
            <p:ph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085" y="4279865"/>
            <a:ext cx="3348372" cy="2232248"/>
          </a:xfrm>
          <a:prstGeom prst="rect">
            <a:avLst/>
          </a:prstGeom>
        </p:spPr>
      </p:pic>
      <p:sp>
        <p:nvSpPr>
          <p:cNvPr id="22" name="Espace réservé du contenu 7"/>
          <p:cNvSpPr>
            <a:spLocks noGrp="1"/>
          </p:cNvSpPr>
          <p:nvPr>
            <p:ph idx="4294967295"/>
          </p:nvPr>
        </p:nvSpPr>
        <p:spPr>
          <a:xfrm rot="5400000">
            <a:off x="7380722" y="5253032"/>
            <a:ext cx="2108934" cy="4092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Ready for operation !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99"/>
          <a:stretch/>
        </p:blipFill>
        <p:spPr>
          <a:xfrm>
            <a:off x="3888127" y="4279865"/>
            <a:ext cx="4547062" cy="2232248"/>
          </a:xfrm>
          <a:prstGeom prst="rect">
            <a:avLst/>
          </a:prstGeom>
        </p:spPr>
      </p:pic>
      <p:pic>
        <p:nvPicPr>
          <p:cNvPr id="12" name="Picture 3" descr="27318_hr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95" y="2349080"/>
            <a:ext cx="2542806" cy="1800000"/>
          </a:xfrm>
          <a:prstGeom prst="rect">
            <a:avLst/>
          </a:prstGeom>
          <a:noFill/>
        </p:spPr>
      </p:pic>
      <p:sp>
        <p:nvSpPr>
          <p:cNvPr id="13" name="Espace réservé du contenu 7"/>
          <p:cNvSpPr>
            <a:spLocks noGrp="1"/>
          </p:cNvSpPr>
          <p:nvPr>
            <p:ph idx="4294967295"/>
          </p:nvPr>
        </p:nvSpPr>
        <p:spPr>
          <a:xfrm rot="16200000">
            <a:off x="-244150" y="3074764"/>
            <a:ext cx="1084900" cy="3486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116632"/>
            <a:ext cx="5688632" cy="318272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</a:t>
            </a:r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SPIRAL2 </a:t>
            </a:r>
            <a:r>
              <a:rPr lang="en-US" sz="2400" dirty="0" smtClean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accelerator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979712" y="685800"/>
            <a:ext cx="5616624" cy="4389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n w="0" cap="sq">
                  <a:solidFill>
                    <a:srgbClr val="FF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RFQ1 Beam SIMULATIONS</a:t>
            </a:r>
            <a:endParaRPr lang="en-US" sz="2000" dirty="0">
              <a:ln w="0" cap="sq">
                <a:solidFill>
                  <a:srgbClr val="FF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2" name="Image 21" descr="ref.bm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023" y="1473229"/>
            <a:ext cx="7772401" cy="4908099"/>
          </a:xfrm>
          <a:prstGeom prst="rect">
            <a:avLst/>
          </a:prstGeom>
        </p:spPr>
      </p:pic>
      <p:cxnSp>
        <p:nvCxnSpPr>
          <p:cNvPr id="23" name="Connecteur droit 22"/>
          <p:cNvCxnSpPr/>
          <p:nvPr/>
        </p:nvCxnSpPr>
        <p:spPr bwMode="auto">
          <a:xfrm flipH="1">
            <a:off x="3843949" y="4113057"/>
            <a:ext cx="7942" cy="188758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Connecteur droit 23"/>
          <p:cNvCxnSpPr/>
          <p:nvPr/>
        </p:nvCxnSpPr>
        <p:spPr bwMode="auto">
          <a:xfrm flipH="1">
            <a:off x="5428154" y="4139489"/>
            <a:ext cx="7942" cy="1887582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1742227" y="1456165"/>
            <a:ext cx="1419654" cy="32517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187624" y="5229200"/>
            <a:ext cx="24482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2060"/>
                </a:solidFill>
                <a:latin typeface="Arial Bold"/>
                <a:ea typeface="SimSun-ExtB" panose="02010609060101010101" pitchFamily="49" charset="-122"/>
                <a:cs typeface="Times New Roman" panose="02020603050405020304" pitchFamily="18" charset="0"/>
              </a:rPr>
              <a:t>Shaper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851891" y="5229200"/>
            <a:ext cx="15842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2060"/>
                </a:solidFill>
                <a:latin typeface="Arial Bold"/>
                <a:ea typeface="SimSun-ExtB" panose="02010609060101010101" pitchFamily="49" charset="-122"/>
                <a:cs typeface="Times New Roman" panose="02020603050405020304" pitchFamily="18" charset="0"/>
              </a:rPr>
              <a:t>Gentle </a:t>
            </a:r>
            <a:r>
              <a:rPr lang="en-GB" sz="1400" dirty="0" err="1" smtClean="0">
                <a:solidFill>
                  <a:srgbClr val="002060"/>
                </a:solidFill>
                <a:latin typeface="Arial Bold"/>
                <a:ea typeface="SimSun-ExtB" panose="02010609060101010101" pitchFamily="49" charset="-122"/>
                <a:cs typeface="Times New Roman" panose="02020603050405020304" pitchFamily="18" charset="0"/>
              </a:rPr>
              <a:t>Buncher</a:t>
            </a:r>
            <a:endParaRPr lang="en-GB" sz="1400" dirty="0" smtClean="0">
              <a:solidFill>
                <a:srgbClr val="002060"/>
              </a:solidFill>
              <a:latin typeface="Arial Bold"/>
              <a:ea typeface="SimSun-ExtB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5436096" y="5229200"/>
            <a:ext cx="25202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dirty="0" smtClean="0">
                <a:solidFill>
                  <a:srgbClr val="002060"/>
                </a:solidFill>
                <a:latin typeface="Arial Bold"/>
                <a:ea typeface="SimSun-ExtB" panose="02010609060101010101" pitchFamily="49" charset="-122"/>
                <a:cs typeface="Times New Roman" panose="02020603050405020304" pitchFamily="18" charset="0"/>
              </a:rPr>
              <a:t>Accelerator</a:t>
            </a:r>
          </a:p>
        </p:txBody>
      </p:sp>
    </p:spTree>
    <p:extLst>
      <p:ext uri="{BB962C8B-B14F-4D97-AF65-F5344CB8AC3E}">
        <p14:creationId xmlns:p14="http://schemas.microsoft.com/office/powerpoint/2010/main" val="370361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2771800" y="116632"/>
            <a:ext cx="5688632" cy="466328"/>
          </a:xfrm>
        </p:spPr>
        <p:txBody>
          <a:bodyPr wrap="none" lIns="36000" tIns="36000" rIns="36000" bIns="36000" anchor="t" anchorCtr="0">
            <a:noAutofit/>
          </a:bodyPr>
          <a:lstStyle/>
          <a:p>
            <a:pPr algn="just"/>
            <a:r>
              <a:rPr lang="en-US" sz="2400" dirty="0">
                <a:ln w="0" cap="sq">
                  <a:solidFill>
                    <a:srgbClr val="002060"/>
                  </a:solidFill>
                </a:ln>
                <a:solidFill>
                  <a:srgbClr val="002060"/>
                </a:solidFill>
                <a:cs typeface="Times New Roman" pitchFamily="18" charset="0"/>
              </a:rPr>
              <a:t>The SPIRAL2 accelerator</a:t>
            </a:r>
            <a:endParaRPr lang="en-US" sz="2400" dirty="0" smtClean="0">
              <a:ln w="0" cap="sq"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ectangle 2"/>
          <p:cNvSpPr txBox="1">
            <a:spLocks noChangeArrowheads="1"/>
          </p:cNvSpPr>
          <p:nvPr/>
        </p:nvSpPr>
        <p:spPr>
          <a:xfrm>
            <a:off x="1115616" y="582960"/>
            <a:ext cx="69847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1800" b="1" i="0" u="none" strike="noStrike" kern="1200" cap="all" baseline="0">
                <a:ln w="0" cap="sq">
                  <a:solidFill>
                    <a:schemeClr val="tx1"/>
                  </a:solidFill>
                </a:ln>
                <a:solidFill>
                  <a:srgbClr val="501F74"/>
                </a:solidFill>
                <a:uFill>
                  <a:solidFill>
                    <a:schemeClr val="accent4">
                      <a:lumMod val="60000"/>
                      <a:lumOff val="40000"/>
                    </a:schemeClr>
                  </a:solidFill>
                </a:uFill>
                <a:latin typeface="Arial Bold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 smtClean="0">
                <a:ln w="0" cap="sq">
                  <a:solidFill>
                    <a:srgbClr val="C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Beam characteristics after the RFQ</a:t>
            </a:r>
            <a:endParaRPr lang="en-US" sz="2000" dirty="0">
              <a:ln w="0" cap="sq">
                <a:solidFill>
                  <a:srgbClr val="C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22"/>
              <p:cNvSpPr txBox="1"/>
              <p:nvPr/>
            </p:nvSpPr>
            <p:spPr>
              <a:xfrm>
                <a:off x="539552" y="1122774"/>
                <a:ext cx="4176464" cy="2092881"/>
              </a:xfrm>
              <a:prstGeom prst="rect">
                <a:avLst/>
              </a:prstGeom>
              <a:noFill/>
              <a:effectLst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fr-FR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RFQ exit: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Beam : 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bunched</a:t>
                </a:r>
                <a:r>
                  <a:rPr lang="fr-FR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1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(88 MHz)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: </a:t>
                </a:r>
                <a:r>
                  <a:rPr lang="en-US" sz="1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0.735 </a:t>
                </a:r>
                <a:r>
                  <a:rPr lang="en-US" sz="1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MeV/A</a:t>
                </a:r>
                <a:endParaRPr lang="fr-FR" sz="1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Speed : </a:t>
                </a:r>
                <a14:m>
                  <m:oMath xmlns:m="http://schemas.openxmlformats.org/officeDocument/2006/math">
                    <m:r>
                      <a:rPr lang="el-GR" sz="1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𝜷</m:t>
                    </m:r>
                    <m:r>
                      <a:rPr lang="fr-FR" sz="1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= </m:t>
                    </m:r>
                    <m:r>
                      <a:rPr lang="fr-FR" sz="1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</m:t>
                    </m:r>
                    <m:r>
                      <a:rPr lang="fr-FR" sz="1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fr-FR" sz="1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𝟎𝟒</m:t>
                    </m:r>
                  </m:oMath>
                </a14:m>
                <a:endParaRPr lang="fr-FR" sz="1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 </a:t>
                </a:r>
                <a:r>
                  <a:rPr lang="fr-FR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fr-FR" sz="1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𝟏𝟎𝟎</m:t>
                    </m:r>
                    <m:r>
                      <a:rPr lang="fr-FR" sz="1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µ</m:t>
                    </m:r>
                    <m:r>
                      <a:rPr lang="fr-FR" sz="1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𝑨</m:t>
                    </m:r>
                    <m:r>
                      <a:rPr lang="fr-FR" sz="1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1400" i="0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to</m:t>
                    </m:r>
                    <m:r>
                      <a:rPr lang="fr-FR" sz="1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𝟓</m:t>
                    </m:r>
                    <m:r>
                      <a:rPr lang="fr-FR" sz="1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fr-FR" sz="1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𝒎𝑨</m:t>
                    </m:r>
                  </m:oMath>
                </a14:m>
                <a:endParaRPr lang="fr-FR" sz="1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Power : up to </a:t>
                </a:r>
                <a:r>
                  <a:rPr lang="en-US" sz="1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7.3 kW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Particles : </a:t>
                </a:r>
                <a:r>
                  <a:rPr lang="en-US" sz="1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Protons, Deuterons, light 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Mass/charge ratio : A/q = </a:t>
                </a:r>
                <a:r>
                  <a:rPr lang="en-US" sz="1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</a:t>
                </a:r>
                <a:r>
                  <a:rPr lang="en-US" sz="1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Duty cycle : </a:t>
                </a:r>
                <a:r>
                  <a:rPr lang="en-US" sz="1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0.01% à 100%</a:t>
                </a:r>
              </a:p>
            </p:txBody>
          </p:sp>
        </mc:Choice>
        <mc:Fallback xmlns=""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22774"/>
                <a:ext cx="4176464" cy="2092881"/>
              </a:xfrm>
              <a:prstGeom prst="rect">
                <a:avLst/>
              </a:prstGeom>
              <a:blipFill>
                <a:blip r:embed="rId3"/>
                <a:stretch>
                  <a:fillRect l="-870" t="-862" b="-1437"/>
                </a:stretch>
              </a:blipFill>
              <a:effectLst/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e 3"/>
          <p:cNvGrpSpPr/>
          <p:nvPr/>
        </p:nvGrpSpPr>
        <p:grpSpPr>
          <a:xfrm>
            <a:off x="5580112" y="1488677"/>
            <a:ext cx="3180978" cy="1364259"/>
            <a:chOff x="5963022" y="1194782"/>
            <a:chExt cx="3180978" cy="1364259"/>
          </a:xfrm>
        </p:grpSpPr>
        <p:sp>
          <p:nvSpPr>
            <p:cNvPr id="32" name="ZoneTexte 31"/>
            <p:cNvSpPr txBox="1"/>
            <p:nvPr/>
          </p:nvSpPr>
          <p:spPr>
            <a:xfrm>
              <a:off x="5963022" y="2035821"/>
              <a:ext cx="318097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 </a:t>
              </a:r>
              <a:r>
                <a:rPr lang="fr-FR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</a:t>
              </a:r>
              <a:r>
                <a: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the </a:t>
              </a:r>
              <a:r>
                <a:rPr lang="fr-FR" sz="14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beam</a:t>
              </a:r>
              <a:r>
                <a: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direction</a:t>
              </a:r>
              <a:br>
                <a: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fr-FR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(longitudinal axis, mm)</a:t>
              </a:r>
            </a:p>
          </p:txBody>
        </p:sp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2424" y="1194782"/>
              <a:ext cx="1022174" cy="908720"/>
            </a:xfrm>
            <a:prstGeom prst="rect">
              <a:avLst/>
            </a:prstGeom>
          </p:spPr>
        </p:pic>
      </p:grpSp>
      <p:grpSp>
        <p:nvGrpSpPr>
          <p:cNvPr id="3" name="Groupe 2"/>
          <p:cNvGrpSpPr/>
          <p:nvPr/>
        </p:nvGrpSpPr>
        <p:grpSpPr>
          <a:xfrm>
            <a:off x="241854" y="3356992"/>
            <a:ext cx="8722634" cy="3342084"/>
            <a:chOff x="97838" y="3543300"/>
            <a:chExt cx="8722634" cy="3342084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9552" y="3543300"/>
              <a:ext cx="3186148" cy="308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52120" y="3543300"/>
              <a:ext cx="3168352" cy="3069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ZoneTexte 25"/>
            <p:cNvSpPr txBox="1"/>
            <p:nvPr/>
          </p:nvSpPr>
          <p:spPr>
            <a:xfrm>
              <a:off x="1187196" y="3592509"/>
              <a:ext cx="1811586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Transversal plane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228184" y="3592509"/>
              <a:ext cx="1935145" cy="369332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Longitudinal plane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 rot="16200000">
              <a:off x="-212888" y="4753050"/>
              <a:ext cx="10215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 (mm)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971600" y="6485274"/>
              <a:ext cx="230425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 (mm)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084168" y="6485274"/>
              <a:ext cx="230425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Z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5301566" y="4905450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787622" y="3645024"/>
              <a:ext cx="1576466" cy="92333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Example: Deuterons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at 5 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8970</TotalTime>
  <Words>1797</Words>
  <Application>Microsoft Office PowerPoint</Application>
  <PresentationFormat>Affichage à l'écran (4:3)</PresentationFormat>
  <Paragraphs>381</Paragraphs>
  <Slides>29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3" baseType="lpstr">
      <vt:lpstr>SimSun-ExtB</vt:lpstr>
      <vt:lpstr>Yu Gothic Light</vt:lpstr>
      <vt:lpstr>Yu Gothic UI</vt:lpstr>
      <vt:lpstr>Yu Gothic UI Light</vt:lpstr>
      <vt:lpstr>Arial</vt:lpstr>
      <vt:lpstr>Arial Bold</vt:lpstr>
      <vt:lpstr>Calibri</vt:lpstr>
      <vt:lpstr>Cambria Math</vt:lpstr>
      <vt:lpstr>Courier New</vt:lpstr>
      <vt:lpstr>Symbol</vt:lpstr>
      <vt:lpstr>Times</vt:lpstr>
      <vt:lpstr>Times New Roman</vt:lpstr>
      <vt:lpstr>Wingdings</vt:lpstr>
      <vt:lpstr>Thème Office</vt:lpstr>
      <vt:lpstr>The SPIRAL2 project  </vt:lpstr>
      <vt:lpstr>OUTLINE</vt:lpstr>
      <vt:lpstr>THE SPIRAL2 FACILITY</vt:lpstr>
      <vt:lpstr>THE SPIRAL2 facility</vt:lpstr>
      <vt:lpstr>THE SPIRAL2 facility: Physics Applications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The SPIRAL2 accelerator</vt:lpstr>
      <vt:lpstr>Présentation PowerPoint</vt:lpstr>
      <vt:lpstr>The SPIRAL2 accelerator</vt:lpstr>
      <vt:lpstr>The SPIRAL2 accelerator</vt:lpstr>
    </vt:vector>
  </TitlesOfParts>
  <Company>CNRS/IN2P3/IPN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accélérateurs Luc Perrot M2 GI</dc:title>
  <dc:creator>Perrot</dc:creator>
  <cp:lastModifiedBy>Di Giacomo Marco</cp:lastModifiedBy>
  <cp:revision>722</cp:revision>
  <cp:lastPrinted>2022-04-29T08:03:33Z</cp:lastPrinted>
  <dcterms:created xsi:type="dcterms:W3CDTF">2015-06-01T07:43:56Z</dcterms:created>
  <dcterms:modified xsi:type="dcterms:W3CDTF">2022-05-11T23:07:57Z</dcterms:modified>
</cp:coreProperties>
</file>