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5"/>
  </p:notesMasterIdLst>
  <p:sldIdLst>
    <p:sldId id="324" r:id="rId2"/>
    <p:sldId id="348" r:id="rId3"/>
    <p:sldId id="347" r:id="rId4"/>
  </p:sldIdLst>
  <p:sldSz cx="10772775" cy="6059488"/>
  <p:notesSz cx="7105650" cy="10239375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t Ménard" initials="LM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6600CC"/>
    <a:srgbClr val="DFBFDA"/>
    <a:srgbClr val="ECD8E9"/>
    <a:srgbClr val="BB75AF"/>
    <a:srgbClr val="9FBB75"/>
    <a:srgbClr val="00294B"/>
    <a:srgbClr val="456487"/>
    <a:srgbClr val="E05314"/>
    <a:srgbClr val="51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7" autoAdjust="0"/>
    <p:restoredTop sz="74606" autoAdjust="0"/>
  </p:normalViewPr>
  <p:slideViewPr>
    <p:cSldViewPr>
      <p:cViewPr>
        <p:scale>
          <a:sx n="122" d="100"/>
          <a:sy n="122" d="100"/>
        </p:scale>
        <p:origin x="896" y="344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l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/>
          <a:lstStyle>
            <a:lvl1pPr algn="r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12/06/2022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84" tIns="47192" rIns="94384" bIns="47192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565" y="4863703"/>
            <a:ext cx="5684520" cy="4607719"/>
          </a:xfrm>
          <a:prstGeom prst="rect">
            <a:avLst/>
          </a:prstGeom>
        </p:spPr>
        <p:txBody>
          <a:bodyPr vert="horz" lIns="94384" tIns="47192" rIns="94384" bIns="47192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563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l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4891" y="9725630"/>
            <a:ext cx="3079115" cy="511968"/>
          </a:xfrm>
          <a:prstGeom prst="rect">
            <a:avLst/>
          </a:prstGeom>
        </p:spPr>
        <p:txBody>
          <a:bodyPr vert="horz" lIns="94384" tIns="47192" rIns="94384" bIns="47192" rtlCol="0" anchor="b"/>
          <a:lstStyle>
            <a:lvl1pPr algn="r" defTabSz="103791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03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cs typeface="Lucida Sans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rgbClr val="FF67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48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fr-FR" dirty="0"/>
          </a:p>
          <a:p>
            <a:endParaRPr lang="fr-FR" sz="1200" dirty="0"/>
          </a:p>
          <a:p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28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pôle santé IJCLab – Equipe REV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17D9F72-F63C-9F4F-A53D-B845317EA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pôle santé IJCLab – Equipe REV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95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pôle santé </a:t>
            </a:r>
            <a:r>
              <a:rPr lang="fr-FR" dirty="0" err="1"/>
              <a:t>IJCLab</a:t>
            </a:r>
            <a:r>
              <a:rPr lang="fr-FR" dirty="0"/>
              <a:t> – Equipe REV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619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14/06/2022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pôle santé IJCLab – Equipe REV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12" r:id="rId8"/>
    <p:sldLayoutId id="2147483713" r:id="rId9"/>
    <p:sldLayoutId id="2147483710" r:id="rId10"/>
    <p:sldLayoutId id="214748371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tif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emf"/><Relationship Id="rId10" Type="http://schemas.openxmlformats.org/officeDocument/2006/relationships/image" Target="../media/image19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g"/><Relationship Id="rId18" Type="http://schemas.openxmlformats.org/officeDocument/2006/relationships/image" Target="../media/image40.png"/><Relationship Id="rId3" Type="http://schemas.openxmlformats.org/officeDocument/2006/relationships/image" Target="../media/image25.jp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8BA3F5-37D7-4A41-A724-202B7716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14/06/2022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52EC2A-B852-A143-9896-594B1704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pôle santé IJCLab – Equipe REV</a:t>
            </a:r>
            <a:endParaRPr lang="fr-FR" dirty="0"/>
          </a:p>
        </p:txBody>
      </p:sp>
      <p:sp>
        <p:nvSpPr>
          <p:cNvPr id="10" name="Google Shape;45;p5">
            <a:extLst>
              <a:ext uri="{FF2B5EF4-FFF2-40B4-BE49-F238E27FC236}">
                <a16:creationId xmlns:a16="http://schemas.microsoft.com/office/drawing/2014/main" id="{180884E3-11BF-4A41-A528-9C6D5F76BDBF}"/>
              </a:ext>
            </a:extLst>
          </p:cNvPr>
          <p:cNvSpPr txBox="1"/>
          <p:nvPr/>
        </p:nvSpPr>
        <p:spPr>
          <a:xfrm>
            <a:off x="705867" y="869504"/>
            <a:ext cx="950505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Assemblée Générale du GDR MI2B</a:t>
            </a:r>
          </a:p>
          <a:p>
            <a:pPr algn="ctr"/>
            <a:r>
              <a:rPr lang="fr-FR" sz="2400" dirty="0">
                <a:latin typeface="Verdana"/>
                <a:ea typeface="Verdana"/>
                <a:cs typeface="Verdana"/>
              </a:rPr>
              <a:t>13–15 juin 2022 Orsay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3600"/>
            </a:pPr>
            <a:endParaRPr lang="en-US" sz="3200" b="1" dirty="0">
              <a:solidFill>
                <a:srgbClr val="E7511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3600"/>
            </a:pPr>
            <a:r>
              <a:rPr lang="en-US" sz="3200" b="1" dirty="0" err="1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Equipe</a:t>
            </a:r>
            <a:r>
              <a:rPr lang="en-US" sz="3200" b="1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  <a:t> Radiation et Vivant (REV)</a:t>
            </a:r>
            <a:br>
              <a:rPr lang="en-US" sz="3200" b="1" i="0" u="none" dirty="0">
                <a:solidFill>
                  <a:srgbClr val="E7511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b="1" i="0" u="none" dirty="0">
              <a:solidFill>
                <a:srgbClr val="E7511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800" dirty="0">
                <a:latin typeface="Verdana"/>
                <a:ea typeface="Verdana"/>
                <a:cs typeface="Verdana"/>
              </a:rPr>
              <a:t>C.-O. BACRI, </a:t>
            </a:r>
            <a:r>
              <a:rPr lang="fr-FR" sz="1800" dirty="0">
                <a:latin typeface="Verdana"/>
                <a:ea typeface="Verdana"/>
                <a:cs typeface="Verdana"/>
                <a:sym typeface="Verdana"/>
              </a:rPr>
              <a:t>Y. CHARON, M.-A. DUVAL, L. MENARD, O. SEKSEK, M.-A. VERDIER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800" dirty="0">
                <a:latin typeface="Verdana"/>
                <a:ea typeface="Verdana"/>
                <a:cs typeface="Verdana"/>
                <a:sym typeface="Verdana"/>
              </a:rPr>
              <a:t>D. BACHILLER-PEREA (post-doctorante)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200"/>
            </a:pPr>
            <a:r>
              <a:rPr lang="fr-FR" sz="1800" dirty="0" err="1"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fr-FR" sz="1800" dirty="0">
                <a:latin typeface="Verdana"/>
                <a:ea typeface="Verdana"/>
                <a:cs typeface="Verdana"/>
                <a:sym typeface="Verdana"/>
              </a:rPr>
              <a:t>. BOSSIS (doctorant), C. EL HEDJAJ (doctorante)</a:t>
            </a:r>
            <a:endParaRPr lang="fr-FR" sz="1800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3600"/>
            </a:pPr>
            <a:endParaRPr lang="en-US" sz="3200" b="1" dirty="0">
              <a:solidFill>
                <a:srgbClr val="E7511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E7878B-82D5-2E4B-9819-3FFE9623E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71" y="4433240"/>
            <a:ext cx="1362786" cy="10308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9FB526-FF66-2A4B-B607-5E5FC4915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998" y="4533904"/>
            <a:ext cx="2175683" cy="829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854EC2-CB0D-B04F-BBB0-92A6B0998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2" r="7296"/>
          <a:stretch/>
        </p:blipFill>
        <p:spPr>
          <a:xfrm>
            <a:off x="7366295" y="4534663"/>
            <a:ext cx="1915115" cy="82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29E62F-4157-6846-A1B9-E168B94E45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25"/>
          <a:stretch/>
        </p:blipFill>
        <p:spPr>
          <a:xfrm>
            <a:off x="3493370" y="4534663"/>
            <a:ext cx="88391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6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1891" y="149425"/>
            <a:ext cx="9289031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Equipe Radiation et Vivant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39A2-2E86-49F1-851B-6D3D904E3D35}" type="datetime1">
              <a:rPr lang="fr-FR" smtClean="0">
                <a:latin typeface="+mn-lt"/>
              </a:rPr>
              <a:t>14/06/2022</a:t>
            </a:fld>
            <a:endParaRPr lang="fr-FR">
              <a:latin typeface="+mn-lt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Pôle santé </a:t>
            </a:r>
            <a:r>
              <a:rPr lang="fr-FR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01811" y="678287"/>
            <a:ext cx="10404000" cy="1193258"/>
          </a:xfrm>
          <a:prstGeom prst="roundRect">
            <a:avLst>
              <a:gd name="adj" fmla="val 10076"/>
            </a:avLst>
          </a:prstGeom>
          <a:noFill/>
          <a:ln>
            <a:solidFill>
              <a:srgbClr val="FF67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A8C228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00247" y="1941014"/>
            <a:ext cx="3684688" cy="3704337"/>
          </a:xfrm>
          <a:prstGeom prst="roundRect">
            <a:avLst>
              <a:gd name="adj" fmla="val 3369"/>
            </a:avLst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506B37C-8CF7-4149-8B37-A1F2264AA736}"/>
              </a:ext>
            </a:extLst>
          </p:cNvPr>
          <p:cNvSpPr txBox="1"/>
          <p:nvPr/>
        </p:nvSpPr>
        <p:spPr>
          <a:xfrm>
            <a:off x="129802" y="903809"/>
            <a:ext cx="1045212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141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+mn-lt"/>
              </a:rPr>
              <a:t>Mieux comprendre les effets des radiations sur le vivant de l’échelle cellulaire à l'échelle tissulaire en renforçant la précision de la mesure de l’efficacité biologique relative (RBE) et sa relation avec le transfert d’énergie linéique (LET) </a:t>
            </a:r>
          </a:p>
          <a:p>
            <a:pPr marL="213750" indent="-141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+mn-lt"/>
              </a:rPr>
              <a:t>Renforcer l’efficacité des méthodes de traitement en radiothérapie interne à travers la production de nouveaux radionucléides</a:t>
            </a:r>
          </a:p>
          <a:p>
            <a:pPr marL="213750" indent="-141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+mn-lt"/>
              </a:rPr>
              <a:t>Renforcer le contrôle individualisé de la dose en radiothérapie interne et externe en proposant de nouvelles détecteurs pour la dosimétrie multi-échelle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EFFCB-889B-2742-8699-0EECFD5D22A8}"/>
              </a:ext>
            </a:extLst>
          </p:cNvPr>
          <p:cNvSpPr/>
          <p:nvPr/>
        </p:nvSpPr>
        <p:spPr>
          <a:xfrm>
            <a:off x="557519" y="1968359"/>
            <a:ext cx="2970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Effet des rayonnements ionisants sur la croissance tumorale </a:t>
            </a:r>
            <a:r>
              <a:rPr lang="fr-FR" sz="1100" b="1" i="1" dirty="0">
                <a:solidFill>
                  <a:srgbClr val="E05314"/>
                </a:solidFill>
                <a:latin typeface="+mn-lt"/>
              </a:rPr>
              <a:t>in vitro</a:t>
            </a:r>
            <a:r>
              <a:rPr lang="fr-FR" sz="1100" i="1" dirty="0">
                <a:solidFill>
                  <a:srgbClr val="E05314"/>
                </a:solidFill>
                <a:latin typeface="+mn-lt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DD1143-EAB9-CC44-B1E6-5E7E1F868546}"/>
              </a:ext>
            </a:extLst>
          </p:cNvPr>
          <p:cNvSpPr/>
          <p:nvPr/>
        </p:nvSpPr>
        <p:spPr>
          <a:xfrm>
            <a:off x="7503912" y="1973321"/>
            <a:ext cx="28853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Nouveaux radionucléides pour le biomédical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F9F098-20BA-6A47-BC3B-5B8E2652B516}"/>
              </a:ext>
            </a:extLst>
          </p:cNvPr>
          <p:cNvSpPr/>
          <p:nvPr/>
        </p:nvSpPr>
        <p:spPr>
          <a:xfrm>
            <a:off x="4046711" y="1973321"/>
            <a:ext cx="3124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Evolution de l’Accélérateur ALTO pour la Radiobiologie (EXPLORER)</a:t>
            </a:r>
          </a:p>
        </p:txBody>
      </p:sp>
      <p:sp>
        <p:nvSpPr>
          <p:cNvPr id="54" name="Line 14">
            <a:extLst>
              <a:ext uri="{FF2B5EF4-FFF2-40B4-BE49-F238E27FC236}">
                <a16:creationId xmlns:a16="http://schemas.microsoft.com/office/drawing/2014/main" id="{09837B0C-C0F5-354A-A2F0-3A61836A0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0456" y="7026826"/>
            <a:ext cx="1121235" cy="340050"/>
          </a:xfrm>
          <a:prstGeom prst="line">
            <a:avLst/>
          </a:prstGeom>
          <a:noFill/>
          <a:ln w="9360" cap="flat">
            <a:solidFill>
              <a:srgbClr val="DDDDD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+mn-lt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313131" y="1941014"/>
            <a:ext cx="3266905" cy="3704338"/>
          </a:xfrm>
          <a:prstGeom prst="roundRect">
            <a:avLst>
              <a:gd name="adj" fmla="val 3133"/>
            </a:avLst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D824CC69-0510-6143-8725-CDEE365F6295}"/>
              </a:ext>
            </a:extLst>
          </p:cNvPr>
          <p:cNvSpPr/>
          <p:nvPr/>
        </p:nvSpPr>
        <p:spPr>
          <a:xfrm>
            <a:off x="3952800" y="1931536"/>
            <a:ext cx="3311999" cy="3704337"/>
          </a:xfrm>
          <a:prstGeom prst="roundRect">
            <a:avLst>
              <a:gd name="adj" fmla="val 3133"/>
            </a:avLst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57DE05-63DF-6A42-A019-01BBBF7FFA58}"/>
              </a:ext>
            </a:extLst>
          </p:cNvPr>
          <p:cNvSpPr/>
          <p:nvPr/>
        </p:nvSpPr>
        <p:spPr>
          <a:xfrm>
            <a:off x="273819" y="2672922"/>
            <a:ext cx="2085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E05314"/>
                </a:solidFill>
                <a:latin typeface="+mn-lt"/>
              </a:rPr>
              <a:t>Etude systématique et comparative des effets métaboliques subcellulaires, létaux et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sub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-létaux de différentes modalités d'irradiation </a:t>
            </a:r>
            <a:r>
              <a:rPr lang="fr-FR" sz="800" dirty="0">
                <a:latin typeface="+mn-lt"/>
              </a:rPr>
              <a:t>(X, g, H, C, O, Ne, fractionnement de la dose, nanoparticules).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80B462B-CEF1-0048-B1F4-1D70AD2C3F79}"/>
              </a:ext>
            </a:extLst>
          </p:cNvPr>
          <p:cNvSpPr/>
          <p:nvPr/>
        </p:nvSpPr>
        <p:spPr>
          <a:xfrm>
            <a:off x="2546989" y="3644244"/>
            <a:ext cx="1324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E05314"/>
                </a:solidFill>
                <a:latin typeface="+mn-lt"/>
              </a:rPr>
              <a:t>Etude systématique et comparative des effets biologiques de prolifération, de migration et de morphologie cellulaires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5622CFC-F99F-7B4A-8FBB-50BAF46C3029}"/>
              </a:ext>
            </a:extLst>
          </p:cNvPr>
          <p:cNvSpPr/>
          <p:nvPr/>
        </p:nvSpPr>
        <p:spPr>
          <a:xfrm>
            <a:off x="273819" y="4757936"/>
            <a:ext cx="15408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E05314"/>
                </a:solidFill>
                <a:latin typeface="+mn-lt"/>
              </a:rPr>
              <a:t>Etude de l’effet des interactions cellules saines/cellules irradiées     sur la croissance tumorale (culture 2D,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Organ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 on chip)</a:t>
            </a:r>
          </a:p>
        </p:txBody>
      </p:sp>
      <p:pic>
        <p:nvPicPr>
          <p:cNvPr id="85" name="composite2 (1)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39FABC7B-D4DC-2945-839B-D927D8078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056" y="3687169"/>
            <a:ext cx="1003114" cy="846377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8F7E862F-EB61-3B49-925B-A7FB13C9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117" y="2669704"/>
            <a:ext cx="1293867" cy="890055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0094CE3B-3DA6-6B48-9ED3-C83E572AEF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623"/>
          <a:stretch/>
        </p:blipFill>
        <p:spPr>
          <a:xfrm>
            <a:off x="293336" y="3498815"/>
            <a:ext cx="1101052" cy="1122774"/>
          </a:xfrm>
          <a:prstGeom prst="rect">
            <a:avLst/>
          </a:prstGeom>
        </p:spPr>
      </p:pic>
      <p:pic>
        <p:nvPicPr>
          <p:cNvPr id="90" name="Picture 2" descr="Resultado de imagen de organ on chip">
            <a:extLst>
              <a:ext uri="{FF2B5EF4-FFF2-40B4-BE49-F238E27FC236}">
                <a16:creationId xmlns:a16="http://schemas.microsoft.com/office/drawing/2014/main" id="{6131116A-2E7C-1044-ABE3-DAE551B3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11253" b="20856"/>
          <a:stretch>
            <a:fillRect/>
          </a:stretch>
        </p:blipFill>
        <p:spPr bwMode="auto">
          <a:xfrm>
            <a:off x="1785987" y="4762144"/>
            <a:ext cx="86125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46 Imagen">
            <a:extLst>
              <a:ext uri="{FF2B5EF4-FFF2-40B4-BE49-F238E27FC236}">
                <a16:creationId xmlns:a16="http://schemas.microsoft.com/office/drawing/2014/main" id="{EB0464CE-9313-084D-988A-E3BF688DA3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00" y="4762144"/>
            <a:ext cx="1054031" cy="72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DAAA47-6260-AD4B-9EE9-28146B6B388D}"/>
              </a:ext>
            </a:extLst>
          </p:cNvPr>
          <p:cNvSpPr/>
          <p:nvPr/>
        </p:nvSpPr>
        <p:spPr>
          <a:xfrm>
            <a:off x="4032773" y="2597696"/>
            <a:ext cx="31728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solidFill>
                  <a:srgbClr val="E05314"/>
                </a:solidFill>
                <a:latin typeface="+mn-lt"/>
              </a:rPr>
              <a:t>Développer une plateforme d’irradiation afin de réaliser des expériences de radiobiologie pour la recherche en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hadronthérapie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. </a:t>
            </a:r>
          </a:p>
        </p:txBody>
      </p:sp>
      <p:pic>
        <p:nvPicPr>
          <p:cNvPr id="94" name="Picture 3">
            <a:extLst>
              <a:ext uri="{FF2B5EF4-FFF2-40B4-BE49-F238E27FC236}">
                <a16:creationId xmlns:a16="http://schemas.microsoft.com/office/drawing/2014/main" id="{A0CD021F-55C5-EE49-BA1C-1A85EA578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0"/>
          <a:stretch/>
        </p:blipFill>
        <p:spPr>
          <a:xfrm>
            <a:off x="4138781" y="3245768"/>
            <a:ext cx="1637601" cy="1025370"/>
          </a:xfrm>
          <a:prstGeom prst="rect">
            <a:avLst/>
          </a:prstGeom>
        </p:spPr>
      </p:pic>
      <p:pic>
        <p:nvPicPr>
          <p:cNvPr id="95" name="Picture 9">
            <a:extLst>
              <a:ext uri="{FF2B5EF4-FFF2-40B4-BE49-F238E27FC236}">
                <a16:creationId xmlns:a16="http://schemas.microsoft.com/office/drawing/2014/main" id="{DFC29B07-B5D9-C74F-815D-68D69D9206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7"/>
          <a:stretch/>
        </p:blipFill>
        <p:spPr>
          <a:xfrm>
            <a:off x="5690519" y="4494724"/>
            <a:ext cx="1374903" cy="9832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3725FF4-6BBA-EF42-82D1-76AFA8E22912}"/>
              </a:ext>
            </a:extLst>
          </p:cNvPr>
          <p:cNvSpPr/>
          <p:nvPr/>
        </p:nvSpPr>
        <p:spPr>
          <a:xfrm>
            <a:off x="4061805" y="4648968"/>
            <a:ext cx="1609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+mn-lt"/>
                <a:cs typeface="Arial" panose="020B0604020202020204" pitchFamily="34" charset="0"/>
              </a:rPr>
              <a:t>Evolutions techniques pour obtenir un faisceau de 2 cm de diamètre, homogène et stable, afin d’irradier des cultures cellulaires + diagnostics faisceau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2F26DD-8446-9C48-ADC2-76C12F978BA2}"/>
              </a:ext>
            </a:extLst>
          </p:cNvPr>
          <p:cNvSpPr/>
          <p:nvPr/>
        </p:nvSpPr>
        <p:spPr>
          <a:xfrm>
            <a:off x="5819501" y="3269890"/>
            <a:ext cx="13020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+mn-lt"/>
                <a:cs typeface="Arial" panose="020B0604020202020204" pitchFamily="34" charset="0"/>
              </a:rPr>
              <a:t>ALTO</a:t>
            </a:r>
          </a:p>
          <a:p>
            <a:r>
              <a:rPr lang="fr-FR" sz="800" dirty="0">
                <a:latin typeface="+mn-lt"/>
                <a:cs typeface="Arial" panose="020B0604020202020204" pitchFamily="34" charset="0"/>
              </a:rPr>
              <a:t>production de différents types d’ions (H, He, ions lourds)  avec des énergies jusqu’à ∼ 40 MeV pour les </a:t>
            </a:r>
            <a:r>
              <a:rPr lang="fr-FR" sz="800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fr-FR" sz="800" dirty="0">
                <a:latin typeface="+mn-lt"/>
                <a:cs typeface="Arial" panose="020B0604020202020204" pitchFamily="34" charset="0"/>
              </a:rPr>
              <a:t> et ∼ 30 MeV pour les protons)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37F24F9-0A4D-F540-9881-8052F86B4279}"/>
              </a:ext>
            </a:extLst>
          </p:cNvPr>
          <p:cNvSpPr/>
          <p:nvPr/>
        </p:nvSpPr>
        <p:spPr>
          <a:xfrm>
            <a:off x="7284085" y="2593921"/>
            <a:ext cx="33249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900" dirty="0">
                <a:solidFill>
                  <a:srgbClr val="E05314"/>
                </a:solidFill>
                <a:latin typeface="+mn-lt"/>
              </a:rPr>
              <a:t>Méthode de production alternative du </a:t>
            </a:r>
            <a:r>
              <a:rPr lang="fr-FR" sz="900" baseline="30000" dirty="0">
                <a:solidFill>
                  <a:srgbClr val="E05314"/>
                </a:solidFill>
                <a:latin typeface="+mn-lt"/>
              </a:rPr>
              <a:t>155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Tb basée sur la production d’isotopes stables de haute pureté (séparateur électromagnétique Sidonie)</a:t>
            </a:r>
          </a:p>
        </p:txBody>
      </p:sp>
      <p:sp>
        <p:nvSpPr>
          <p:cNvPr id="100" name="Espace réservé de la date 5">
            <a:extLst>
              <a:ext uri="{FF2B5EF4-FFF2-40B4-BE49-F238E27FC236}">
                <a16:creationId xmlns:a16="http://schemas.microsoft.com/office/drawing/2014/main" id="{346B4E56-D52F-9342-B712-D60583F0B9E6}"/>
              </a:ext>
            </a:extLst>
          </p:cNvPr>
          <p:cNvSpPr txBox="1">
            <a:spLocks/>
          </p:cNvSpPr>
          <p:nvPr/>
        </p:nvSpPr>
        <p:spPr>
          <a:xfrm>
            <a:off x="7559311" y="3534182"/>
            <a:ext cx="1054699" cy="140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600">
                <a:latin typeface="+mn-lt"/>
              </a:rPr>
              <a:t>16/04/2021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012475D7-0978-C243-B29E-EE5B02702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9628" y="3130929"/>
                <a:ext cx="1800000" cy="187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004888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nat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Gd</m:t>
                          </m:r>
                        </m:e>
                      </m:sPre>
                      <m:r>
                        <a:rPr lang="fr-FR" sz="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fr-FR" sz="8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Sidonie</m:t>
                          </m:r>
                        </m:e>
                      </m:groupChr>
                      <m:sPre>
                        <m:sPrePr>
                          <m:ctrlPr>
                            <a:rPr lang="fr-FR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fr-FR" sz="8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Gd</m:t>
                          </m:r>
                        </m:e>
                      </m:sPre>
                      <m:groupChr>
                        <m:groupChrPr>
                          <m:chr m:val="→"/>
                          <m:vertJc m:val="bot"/>
                          <m:ctrlPr>
                            <a:rPr lang="fr-FR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fr-FR" sz="8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ARRONAX</m:t>
                          </m:r>
                        </m:e>
                      </m:groupChr>
                      <m:r>
                        <a:rPr lang="fr-FR" sz="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d>
                      <m:r>
                        <a:rPr lang="fr-FR" sz="800" b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𝟏𝟓𝟓</m:t>
                      </m:r>
                      <m:r>
                        <a:rPr lang="fr-FR" sz="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𝐓𝐛</m:t>
                      </m:r>
                    </m:oMath>
                  </m:oMathPara>
                </a14:m>
                <a:endParaRPr lang="fr-FR" sz="800" b="1" dirty="0">
                  <a:solidFill>
                    <a:prstClr val="black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012475D7-0978-C243-B29E-EE5B0270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628" y="3130929"/>
                <a:ext cx="1800000" cy="187487"/>
              </a:xfrm>
              <a:prstGeom prst="rect">
                <a:avLst/>
              </a:prstGeom>
              <a:blipFill>
                <a:blip r:embed="rId11"/>
                <a:stretch>
                  <a:fillRect l="-1408" r="-352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Image 101">
            <a:extLst>
              <a:ext uri="{FF2B5EF4-FFF2-40B4-BE49-F238E27FC236}">
                <a16:creationId xmlns:a16="http://schemas.microsoft.com/office/drawing/2014/main" id="{535A678E-837D-7541-81CE-9273879335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28669" y="4037919"/>
            <a:ext cx="488179" cy="435898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40D13532-983A-C845-8ACD-7A32531A27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4810" y="3420639"/>
            <a:ext cx="848553" cy="428935"/>
          </a:xfrm>
          <a:prstGeom prst="rect">
            <a:avLst/>
          </a:prstGeom>
        </p:spPr>
      </p:pic>
      <p:sp>
        <p:nvSpPr>
          <p:cNvPr id="104" name="ZoneTexte 103">
            <a:extLst>
              <a:ext uri="{FF2B5EF4-FFF2-40B4-BE49-F238E27FC236}">
                <a16:creationId xmlns:a16="http://schemas.microsoft.com/office/drawing/2014/main" id="{FBA78FA8-B1F1-754C-BA28-57E2BA152F6C}"/>
              </a:ext>
            </a:extLst>
          </p:cNvPr>
          <p:cNvSpPr txBox="1"/>
          <p:nvPr/>
        </p:nvSpPr>
        <p:spPr>
          <a:xfrm>
            <a:off x="9949873" y="4002789"/>
            <a:ext cx="69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latin typeface="+mn-lt"/>
              </a:rPr>
              <a:t>Production cible </a:t>
            </a:r>
            <a:r>
              <a:rPr lang="fr-FR" sz="700" baseline="30000" dirty="0">
                <a:latin typeface="+mn-lt"/>
              </a:rPr>
              <a:t>155</a:t>
            </a:r>
            <a:r>
              <a:rPr lang="fr-FR" sz="700" dirty="0">
                <a:latin typeface="+mn-lt"/>
              </a:rPr>
              <a:t>Gd</a:t>
            </a:r>
          </a:p>
          <a:p>
            <a:r>
              <a:rPr lang="fr-FR" sz="700" dirty="0">
                <a:latin typeface="+mn-lt"/>
              </a:rPr>
              <a:t>(3.10</a:t>
            </a:r>
            <a:r>
              <a:rPr lang="fr-FR" sz="700" baseline="30000" dirty="0">
                <a:latin typeface="+mn-lt"/>
              </a:rPr>
              <a:t>18 </a:t>
            </a:r>
            <a:r>
              <a:rPr lang="fr-FR" sz="700" dirty="0">
                <a:latin typeface="+mn-lt"/>
              </a:rPr>
              <a:t>at/cm</a:t>
            </a:r>
            <a:r>
              <a:rPr lang="fr-FR" sz="700" baseline="30000" dirty="0">
                <a:latin typeface="+mn-lt"/>
              </a:rPr>
              <a:t>2</a:t>
            </a:r>
            <a:r>
              <a:rPr lang="fr-FR" sz="700" dirty="0">
                <a:latin typeface="+mn-lt"/>
              </a:rPr>
              <a:t>)</a:t>
            </a:r>
            <a:endParaRPr lang="fr-FR" sz="700" baseline="30000" dirty="0">
              <a:latin typeface="+mn-lt"/>
            </a:endParaRP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258BD721-22EB-1B48-BA12-3F9CF44D17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243" y="3416139"/>
            <a:ext cx="2003398" cy="1083818"/>
          </a:xfrm>
          <a:prstGeom prst="rect">
            <a:avLst/>
          </a:prstGeom>
        </p:spPr>
      </p:pic>
      <p:sp>
        <p:nvSpPr>
          <p:cNvPr id="106" name="source d’ions…">
            <a:extLst>
              <a:ext uri="{FF2B5EF4-FFF2-40B4-BE49-F238E27FC236}">
                <a16:creationId xmlns:a16="http://schemas.microsoft.com/office/drawing/2014/main" id="{CEAFDCE1-0441-B44F-B344-DD135C1C2BE9}"/>
              </a:ext>
            </a:extLst>
          </p:cNvPr>
          <p:cNvSpPr txBox="1"/>
          <p:nvPr/>
        </p:nvSpPr>
        <p:spPr>
          <a:xfrm>
            <a:off x="7434957" y="3412166"/>
            <a:ext cx="690778" cy="23096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36000" rIns="50800" bIns="50800" numCol="1" anchor="ctr">
            <a:noAutofit/>
          </a:bodyPr>
          <a:lstStyle/>
          <a:p>
            <a:pPr>
              <a:defRPr sz="1200" b="0"/>
            </a:pPr>
            <a:r>
              <a:rPr lang="fr-FR" sz="600" b="1">
                <a:latin typeface="+mn-lt"/>
              </a:rPr>
              <a:t>Ion source</a:t>
            </a:r>
          </a:p>
          <a:p>
            <a:pPr>
              <a:defRPr sz="1200" b="0"/>
            </a:pPr>
            <a:r>
              <a:rPr lang="fr-FR" sz="600" b="1">
                <a:latin typeface="+mn-lt"/>
              </a:rPr>
              <a:t>(extraction: 40 keV)</a:t>
            </a:r>
          </a:p>
        </p:txBody>
      </p:sp>
      <p:sp>
        <p:nvSpPr>
          <p:cNvPr id="118" name="Ligne">
            <a:extLst>
              <a:ext uri="{FF2B5EF4-FFF2-40B4-BE49-F238E27FC236}">
                <a16:creationId xmlns:a16="http://schemas.microsoft.com/office/drawing/2014/main" id="{567C7C72-22C2-3E41-B48A-56BF63FE214C}"/>
              </a:ext>
            </a:extLst>
          </p:cNvPr>
          <p:cNvSpPr/>
          <p:nvPr/>
        </p:nvSpPr>
        <p:spPr>
          <a:xfrm>
            <a:off x="7790255" y="3640932"/>
            <a:ext cx="130742" cy="101471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ash"/>
            <a:miter lim="400000"/>
            <a:tailEnd type="triangle" w="sm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00">
              <a:latin typeface="+mn-lt"/>
            </a:endParaRPr>
          </a:p>
        </p:txBody>
      </p:sp>
      <p:sp>
        <p:nvSpPr>
          <p:cNvPr id="120" name="Ligne">
            <a:extLst>
              <a:ext uri="{FF2B5EF4-FFF2-40B4-BE49-F238E27FC236}">
                <a16:creationId xmlns:a16="http://schemas.microsoft.com/office/drawing/2014/main" id="{5D929BF1-3531-E64E-A8EB-6F6DF8E67EDF}"/>
              </a:ext>
            </a:extLst>
          </p:cNvPr>
          <p:cNvSpPr/>
          <p:nvPr/>
        </p:nvSpPr>
        <p:spPr>
          <a:xfrm flipH="1">
            <a:off x="8467367" y="3530736"/>
            <a:ext cx="48682" cy="16246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ash"/>
            <a:miter lim="400000"/>
            <a:tailEnd type="triangle" w="sm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00">
              <a:latin typeface="+mn-lt"/>
            </a:endParaRPr>
          </a:p>
        </p:txBody>
      </p:sp>
      <p:sp>
        <p:nvSpPr>
          <p:cNvPr id="121" name="aimant 135°">
            <a:extLst>
              <a:ext uri="{FF2B5EF4-FFF2-40B4-BE49-F238E27FC236}">
                <a16:creationId xmlns:a16="http://schemas.microsoft.com/office/drawing/2014/main" id="{70732E36-C4E5-8446-8A65-0313E82C0272}"/>
              </a:ext>
            </a:extLst>
          </p:cNvPr>
          <p:cNvSpPr txBox="1"/>
          <p:nvPr/>
        </p:nvSpPr>
        <p:spPr>
          <a:xfrm>
            <a:off x="8395043" y="3408930"/>
            <a:ext cx="352661" cy="107174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noAutofit/>
          </a:bodyPr>
          <a:lstStyle>
            <a:lvl1pPr>
              <a:defRPr sz="1200" b="0">
                <a:solidFill>
                  <a:srgbClr val="5F223C"/>
                </a:solidFill>
              </a:defRPr>
            </a:lvl1pPr>
          </a:lstStyle>
          <a:p>
            <a:pPr algn="ctr"/>
            <a:r>
              <a:rPr lang="fr-FR" sz="600" b="1">
                <a:solidFill>
                  <a:schemeClr val="tx1"/>
                </a:solidFill>
                <a:latin typeface="+mn-lt"/>
              </a:rPr>
              <a:t>Magnet</a:t>
            </a:r>
          </a:p>
        </p:txBody>
      </p:sp>
      <p:sp>
        <p:nvSpPr>
          <p:cNvPr id="122" name="Ligne">
            <a:extLst>
              <a:ext uri="{FF2B5EF4-FFF2-40B4-BE49-F238E27FC236}">
                <a16:creationId xmlns:a16="http://schemas.microsoft.com/office/drawing/2014/main" id="{6A6CEAA2-92B9-9F4A-8FD6-CC378BF17111}"/>
              </a:ext>
            </a:extLst>
          </p:cNvPr>
          <p:cNvSpPr/>
          <p:nvPr/>
        </p:nvSpPr>
        <p:spPr>
          <a:xfrm flipH="1">
            <a:off x="8404382" y="3762571"/>
            <a:ext cx="346368" cy="148877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ash"/>
            <a:miter lim="400000"/>
            <a:tailEnd type="triangle" w="sm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00">
              <a:latin typeface="+mn-lt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B11D127D-91B9-7F4E-BB87-D11C90EE4888}"/>
              </a:ext>
            </a:extLst>
          </p:cNvPr>
          <p:cNvSpPr txBox="1"/>
          <p:nvPr/>
        </p:nvSpPr>
        <p:spPr>
          <a:xfrm>
            <a:off x="8755211" y="3388073"/>
            <a:ext cx="744114" cy="34411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noAutofit/>
          </a:bodyPr>
          <a:lstStyle/>
          <a:p>
            <a:r>
              <a:rPr lang="fr-FR" sz="600" b="1">
                <a:latin typeface="+mn-lt"/>
              </a:rPr>
              <a:t>Focal plane:</a:t>
            </a:r>
          </a:p>
          <a:p>
            <a:r>
              <a:rPr lang="fr-FR" sz="600" b="1">
                <a:latin typeface="+mn-lt"/>
              </a:rPr>
              <a:t>isotopic selection</a:t>
            </a:r>
          </a:p>
          <a:p>
            <a:r>
              <a:rPr lang="fr-FR" sz="600" b="1">
                <a:latin typeface="+mn-lt"/>
              </a:rPr>
              <a:t>E</a:t>
            </a:r>
            <a:r>
              <a:rPr lang="fr-FR" sz="600" b="1" baseline="-25000">
                <a:latin typeface="+mn-lt"/>
              </a:rPr>
              <a:t>max</a:t>
            </a:r>
            <a:r>
              <a:rPr lang="fr-FR" sz="600" b="1">
                <a:latin typeface="+mn-lt"/>
              </a:rPr>
              <a:t> ≳ 50 keV</a:t>
            </a:r>
          </a:p>
        </p:txBody>
      </p:sp>
      <p:sp>
        <p:nvSpPr>
          <p:cNvPr id="125" name="Ligne">
            <a:extLst>
              <a:ext uri="{FF2B5EF4-FFF2-40B4-BE49-F238E27FC236}">
                <a16:creationId xmlns:a16="http://schemas.microsoft.com/office/drawing/2014/main" id="{201F4851-7A5D-CE47-ACD3-CD0D9521F3CE}"/>
              </a:ext>
            </a:extLst>
          </p:cNvPr>
          <p:cNvSpPr/>
          <p:nvPr/>
        </p:nvSpPr>
        <p:spPr>
          <a:xfrm flipH="1" flipV="1">
            <a:off x="8035718" y="3936550"/>
            <a:ext cx="582328" cy="18400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ash"/>
            <a:miter lim="400000"/>
            <a:tailEnd type="triangle" w="sm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00">
              <a:latin typeface="+mn-lt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24CC65BE-DBD1-8240-B8DD-CE58DB04CAFC}"/>
              </a:ext>
            </a:extLst>
          </p:cNvPr>
          <p:cNvSpPr txBox="1"/>
          <p:nvPr/>
        </p:nvSpPr>
        <p:spPr>
          <a:xfrm>
            <a:off x="8498442" y="4155826"/>
            <a:ext cx="95919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600" b="1">
                <a:latin typeface="+mn-lt"/>
              </a:rPr>
              <a:t>slowing down (≲ 70 eV)</a:t>
            </a:r>
          </a:p>
          <a:p>
            <a:pPr algn="ctr"/>
            <a:r>
              <a:rPr lang="fr-FR" sz="600" b="1">
                <a:latin typeface="+mn-lt"/>
              </a:rPr>
              <a:t>to avoid sputtering during implantation</a:t>
            </a:r>
          </a:p>
        </p:txBody>
      </p:sp>
      <p:sp>
        <p:nvSpPr>
          <p:cNvPr id="127" name="Ligne">
            <a:extLst>
              <a:ext uri="{FF2B5EF4-FFF2-40B4-BE49-F238E27FC236}">
                <a16:creationId xmlns:a16="http://schemas.microsoft.com/office/drawing/2014/main" id="{4D43A67A-E001-1B46-85F8-66CBC92077E7}"/>
              </a:ext>
            </a:extLst>
          </p:cNvPr>
          <p:cNvSpPr/>
          <p:nvPr/>
        </p:nvSpPr>
        <p:spPr>
          <a:xfrm flipH="1" flipV="1">
            <a:off x="7795525" y="4009684"/>
            <a:ext cx="62986" cy="24410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ash"/>
            <a:miter lim="400000"/>
            <a:tailEnd type="triangle" w="sm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00">
              <a:latin typeface="+mn-lt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C1CFE36-D19F-2847-897B-A46A05FDC3A0}"/>
              </a:ext>
            </a:extLst>
          </p:cNvPr>
          <p:cNvSpPr/>
          <p:nvPr/>
        </p:nvSpPr>
        <p:spPr>
          <a:xfrm>
            <a:off x="7347330" y="4522167"/>
            <a:ext cx="1759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700" b="1" dirty="0">
                <a:latin typeface="+mn-lt"/>
                <a:cs typeface="Arial" panose="020B0604020202020204" pitchFamily="34" charset="0"/>
              </a:rPr>
              <a:t>Pureté isotopique (résultats préliminaires)</a:t>
            </a:r>
          </a:p>
          <a:p>
            <a:pPr algn="ctr"/>
            <a:r>
              <a:rPr lang="fr-FR" sz="700" dirty="0">
                <a:latin typeface="+mn-lt"/>
                <a:sym typeface="Helvetica Neue"/>
              </a:rPr>
              <a:t>9.6 ± 80.10</a:t>
            </a:r>
            <a:r>
              <a:rPr lang="fr-FR" sz="700" baseline="30000" dirty="0">
                <a:latin typeface="+mn-lt"/>
                <a:sym typeface="Helvetica Neue"/>
              </a:rPr>
              <a:t>-5</a:t>
            </a:r>
            <a:r>
              <a:rPr lang="fr-FR" sz="700" dirty="0">
                <a:latin typeface="+mn-lt"/>
                <a:sym typeface="Helvetica Neue"/>
              </a:rPr>
              <a:t> &lt; </a:t>
            </a:r>
            <a:r>
              <a:rPr lang="fr-FR" sz="700" baseline="30000" dirty="0">
                <a:latin typeface="+mn-lt"/>
                <a:sym typeface="Helvetica Neue"/>
              </a:rPr>
              <a:t>157</a:t>
            </a:r>
            <a:r>
              <a:rPr lang="fr-FR" sz="700" dirty="0">
                <a:latin typeface="+mn-lt"/>
                <a:sym typeface="Helvetica Neue"/>
              </a:rPr>
              <a:t>Gd/ </a:t>
            </a:r>
            <a:r>
              <a:rPr lang="fr-FR" sz="700" baseline="30000" dirty="0">
                <a:latin typeface="+mn-lt"/>
                <a:sym typeface="Helvetica Neue"/>
              </a:rPr>
              <a:t>158</a:t>
            </a:r>
            <a:r>
              <a:rPr lang="fr-FR" sz="700" dirty="0">
                <a:latin typeface="+mn-lt"/>
                <a:sym typeface="Helvetica Neue"/>
              </a:rPr>
              <a:t>Gd &lt; 4.7 ± 0.5.10</a:t>
            </a:r>
            <a:r>
              <a:rPr lang="fr-FR" sz="700" baseline="30000" dirty="0">
                <a:latin typeface="+mn-lt"/>
                <a:sym typeface="Helvetica Neue"/>
              </a:rPr>
              <a:t>-4</a:t>
            </a:r>
            <a:endParaRPr lang="fr-FR" sz="7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B8DB5C3A-EA02-B54F-8857-4531E22A18F8}"/>
              </a:ext>
            </a:extLst>
          </p:cNvPr>
          <p:cNvSpPr txBox="1"/>
          <p:nvPr/>
        </p:nvSpPr>
        <p:spPr>
          <a:xfrm>
            <a:off x="9483118" y="3878540"/>
            <a:ext cx="15619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latin typeface="+mn-lt"/>
              </a:rPr>
              <a:t>Isotopes Gd (plan focal)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EB72E74-0479-E54A-A394-8DC734E8D257}"/>
              </a:ext>
            </a:extLst>
          </p:cNvPr>
          <p:cNvSpPr/>
          <p:nvPr/>
        </p:nvSpPr>
        <p:spPr>
          <a:xfrm>
            <a:off x="9310917" y="3065304"/>
            <a:ext cx="1321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+mn-lt"/>
              </a:rPr>
              <a:t>Optimisation des paramètres de production</a:t>
            </a:r>
          </a:p>
          <a:p>
            <a:endParaRPr lang="fr-FR" sz="800" dirty="0">
              <a:latin typeface="+mn-lt"/>
            </a:endParaRP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CC4B5B0F-0A10-A846-97A6-B510F5A7E51F}"/>
              </a:ext>
            </a:extLst>
          </p:cNvPr>
          <p:cNvSpPr txBox="1"/>
          <p:nvPr/>
        </p:nvSpPr>
        <p:spPr>
          <a:xfrm>
            <a:off x="7186538" y="2188764"/>
            <a:ext cx="3520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+mn-lt"/>
              </a:rPr>
              <a:t>ANR TTRIP et </a:t>
            </a:r>
            <a:r>
              <a:rPr lang="fr-FR" sz="1000" dirty="0" err="1">
                <a:latin typeface="+mn-lt"/>
              </a:rPr>
              <a:t>Masterprojet</a:t>
            </a:r>
            <a:r>
              <a:rPr lang="fr-FR" sz="1000" dirty="0">
                <a:latin typeface="+mn-lt"/>
              </a:rPr>
              <a:t> PRISM (SUBATECH, ICMUB,               IC-UNISTRA, GANIL)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64382A4-0A3D-7A4F-BC3D-9978C3D8A661}"/>
              </a:ext>
            </a:extLst>
          </p:cNvPr>
          <p:cNvSpPr/>
          <p:nvPr/>
        </p:nvSpPr>
        <p:spPr>
          <a:xfrm>
            <a:off x="7556151" y="4829944"/>
            <a:ext cx="278086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solidFill>
                  <a:srgbClr val="E05314"/>
                </a:solidFill>
                <a:latin typeface="+mn-lt"/>
              </a:rPr>
              <a:t>Explorer la vectorisation du </a:t>
            </a:r>
            <a:r>
              <a:rPr lang="fr-FR" sz="900" baseline="30000" dirty="0">
                <a:solidFill>
                  <a:srgbClr val="E05314"/>
                </a:solidFill>
                <a:latin typeface="+mn-lt"/>
              </a:rPr>
              <a:t>155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Tb (chélation)</a:t>
            </a:r>
          </a:p>
          <a:p>
            <a:endParaRPr lang="fr-FR" sz="800" dirty="0">
              <a:latin typeface="+mn-lt"/>
            </a:endParaRPr>
          </a:p>
        </p:txBody>
      </p:sp>
      <p:pic>
        <p:nvPicPr>
          <p:cNvPr id="133" name="Image 132">
            <a:extLst>
              <a:ext uri="{FF2B5EF4-FFF2-40B4-BE49-F238E27FC236}">
                <a16:creationId xmlns:a16="http://schemas.microsoft.com/office/drawing/2014/main" id="{C5E92351-4543-AB43-88C7-346AA7928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9186" y="5031597"/>
            <a:ext cx="2237709" cy="520909"/>
          </a:xfrm>
          <a:prstGeom prst="rect">
            <a:avLst/>
          </a:prstGeom>
        </p:spPr>
      </p:pic>
      <p:sp>
        <p:nvSpPr>
          <p:cNvPr id="134" name="ZoneTexte 54">
            <a:extLst>
              <a:ext uri="{FF2B5EF4-FFF2-40B4-BE49-F238E27FC236}">
                <a16:creationId xmlns:a16="http://schemas.microsoft.com/office/drawing/2014/main" id="{7CF6FE2C-8486-534F-BC4A-6E38793BA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2" y="676800"/>
            <a:ext cx="4083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b="1" dirty="0">
                <a:latin typeface="+mn-lt"/>
                <a:ea typeface="ヒラギノ角ゴ Pro W3"/>
              </a:rPr>
              <a:t>OBJECTIFS SCIENTIFIQUES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F297F8-CF67-804A-91C6-BA5C74688F1A}"/>
              </a:ext>
            </a:extLst>
          </p:cNvPr>
          <p:cNvSpPr/>
          <p:nvPr/>
        </p:nvSpPr>
        <p:spPr>
          <a:xfrm>
            <a:off x="293336" y="2340119"/>
            <a:ext cx="34985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latin typeface="+mn-lt"/>
                <a:sym typeface="Verdana"/>
              </a:rPr>
              <a:t>Institut</a:t>
            </a:r>
            <a:r>
              <a:rPr lang="en-US" sz="1000" dirty="0">
                <a:latin typeface="+mn-lt"/>
                <a:sym typeface="Verdana"/>
              </a:rPr>
              <a:t> Curie, </a:t>
            </a:r>
            <a:r>
              <a:rPr lang="en-US" sz="1000" dirty="0" err="1">
                <a:latin typeface="+mn-lt"/>
                <a:sym typeface="Verdana"/>
              </a:rPr>
              <a:t>Université</a:t>
            </a:r>
            <a:r>
              <a:rPr lang="en-US" sz="1000" dirty="0">
                <a:latin typeface="+mn-lt"/>
                <a:sym typeface="Verdana"/>
              </a:rPr>
              <a:t> de </a:t>
            </a:r>
            <a:r>
              <a:rPr lang="en-US" sz="1000" dirty="0" err="1">
                <a:latin typeface="+mn-lt"/>
                <a:sym typeface="Verdana"/>
              </a:rPr>
              <a:t>Barcelone</a:t>
            </a:r>
            <a:r>
              <a:rPr lang="en-US" sz="1000" dirty="0">
                <a:latin typeface="+mn-lt"/>
                <a:sym typeface="Verdana"/>
              </a:rPr>
              <a:t> </a:t>
            </a:r>
            <a:endParaRPr lang="fr-FR" sz="1000" dirty="0">
              <a:latin typeface="+mn-lt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F86FBC5-E7B4-AE46-AFBE-5ECBCE0728A4}"/>
              </a:ext>
            </a:extLst>
          </p:cNvPr>
          <p:cNvSpPr/>
          <p:nvPr/>
        </p:nvSpPr>
        <p:spPr>
          <a:xfrm>
            <a:off x="5007844" y="2340119"/>
            <a:ext cx="12019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+mn-lt"/>
                <a:sym typeface="Verdana"/>
              </a:rPr>
              <a:t>IP2I, LPSC</a:t>
            </a:r>
            <a:endParaRPr lang="fr-FR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60399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1891" y="149425"/>
            <a:ext cx="9289031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Equipe Radiation et Vivant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39A2-2E86-49F1-851B-6D3D904E3D35}" type="datetime1">
              <a:rPr lang="fr-FR" smtClean="0">
                <a:latin typeface="+mn-lt"/>
              </a:rPr>
              <a:t>14/06/2022</a:t>
            </a:fld>
            <a:endParaRPr lang="fr-FR">
              <a:latin typeface="+mn-lt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Pôle santé </a:t>
            </a:r>
            <a:r>
              <a:rPr lang="fr-FR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01811" y="678287"/>
            <a:ext cx="10404000" cy="1193258"/>
          </a:xfrm>
          <a:prstGeom prst="roundRect">
            <a:avLst>
              <a:gd name="adj" fmla="val 10076"/>
            </a:avLst>
          </a:prstGeom>
          <a:noFill/>
          <a:ln>
            <a:solidFill>
              <a:srgbClr val="FF67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A8C228"/>
              </a:solidFill>
            </a:endParaRPr>
          </a:p>
        </p:txBody>
      </p:sp>
      <p:sp>
        <p:nvSpPr>
          <p:cNvPr id="13" name="ZoneTexte 54"/>
          <p:cNvSpPr txBox="1">
            <a:spLocks noChangeArrowheads="1"/>
          </p:cNvSpPr>
          <p:nvPr/>
        </p:nvSpPr>
        <p:spPr bwMode="auto">
          <a:xfrm>
            <a:off x="3344862" y="676800"/>
            <a:ext cx="4083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b="1" dirty="0">
                <a:latin typeface="+mn-lt"/>
                <a:ea typeface="ヒラギノ角ゴ Pro W3"/>
              </a:rPr>
              <a:t>OBJECTIFS SCIENTIFIQUES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00247" y="1941014"/>
            <a:ext cx="3698363" cy="3704337"/>
          </a:xfrm>
          <a:prstGeom prst="roundRect">
            <a:avLst>
              <a:gd name="adj" fmla="val 3369"/>
            </a:avLst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506B37C-8CF7-4149-8B37-A1F2264AA736}"/>
              </a:ext>
            </a:extLst>
          </p:cNvPr>
          <p:cNvSpPr txBox="1"/>
          <p:nvPr/>
        </p:nvSpPr>
        <p:spPr>
          <a:xfrm>
            <a:off x="129802" y="903809"/>
            <a:ext cx="1045212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141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+mn-lt"/>
              </a:rPr>
              <a:t>Mieux comprendre les effets des radiations sur le vivant de l’échelle cellulaire à l'échelle tissulaire en renforçant la précision de la mesure de l’efficacité biologique relative (RBE) et sa relation avec le transfert d’énergie linéique (LET) </a:t>
            </a:r>
          </a:p>
          <a:p>
            <a:pPr marL="213750" indent="-141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+mn-lt"/>
              </a:rPr>
              <a:t>Renforcer l’efficacité des méthodes de traitement en radiothérapie interne à travers la production de nouveaux radionucléides</a:t>
            </a:r>
          </a:p>
          <a:p>
            <a:pPr marL="213750" indent="-141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+mn-lt"/>
              </a:rPr>
              <a:t>Renforcer le contrôle individualisé de la dose en radiothérapie interne et externe en proposant de nouvelles détecteurs pour la dosimétrie multi-échelle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EFFCB-889B-2742-8699-0EECFD5D22A8}"/>
              </a:ext>
            </a:extLst>
          </p:cNvPr>
          <p:cNvSpPr/>
          <p:nvPr/>
        </p:nvSpPr>
        <p:spPr>
          <a:xfrm>
            <a:off x="256003" y="1968359"/>
            <a:ext cx="37147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Nouveaux </a:t>
            </a:r>
            <a:r>
              <a:rPr lang="fr-FR" sz="1100" b="1" dirty="0" err="1">
                <a:solidFill>
                  <a:srgbClr val="E05314"/>
                </a:solidFill>
                <a:latin typeface="+mn-lt"/>
              </a:rPr>
              <a:t>microcapteurs</a:t>
            </a:r>
            <a:r>
              <a:rPr lang="fr-FR" sz="1100" b="1" dirty="0">
                <a:solidFill>
                  <a:srgbClr val="E05314"/>
                </a:solidFill>
                <a:latin typeface="+mn-lt"/>
              </a:rPr>
              <a:t> 3D pour quantifier le TEL                                à l’échelle microscopique</a:t>
            </a:r>
          </a:p>
          <a:p>
            <a:pPr>
              <a:spcBef>
                <a:spcPts val="600"/>
              </a:spcBef>
            </a:pPr>
            <a:r>
              <a:rPr lang="fr-FR" sz="1100" dirty="0">
                <a:solidFill>
                  <a:srgbClr val="E05314"/>
                </a:solidFill>
                <a:latin typeface="+mn-lt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DD1143-EAB9-CC44-B1E6-5E7E1F868546}"/>
              </a:ext>
            </a:extLst>
          </p:cNvPr>
          <p:cNvSpPr/>
          <p:nvPr/>
        </p:nvSpPr>
        <p:spPr>
          <a:xfrm>
            <a:off x="7503961" y="1973321"/>
            <a:ext cx="28853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Imagerie TEP à Scintillateur Opaque</a:t>
            </a:r>
          </a:p>
          <a:p>
            <a:pPr algn="ctr">
              <a:spcBef>
                <a:spcPts val="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(</a:t>
            </a:r>
            <a:r>
              <a:rPr lang="fr-FR" sz="1100" b="1" dirty="0" err="1">
                <a:solidFill>
                  <a:srgbClr val="E05314"/>
                </a:solidFill>
                <a:latin typeface="+mn-lt"/>
              </a:rPr>
              <a:t>LiquidO</a:t>
            </a:r>
            <a:r>
              <a:rPr lang="fr-FR" sz="1100" b="1" dirty="0">
                <a:solidFill>
                  <a:srgbClr val="E05314"/>
                </a:solidFill>
                <a:latin typeface="+mn-lt"/>
              </a:rPr>
              <a:t>-LPET)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F9F098-20BA-6A47-BC3B-5B8E2652B516}"/>
              </a:ext>
            </a:extLst>
          </p:cNvPr>
          <p:cNvSpPr/>
          <p:nvPr/>
        </p:nvSpPr>
        <p:spPr>
          <a:xfrm>
            <a:off x="4036770" y="1982799"/>
            <a:ext cx="31241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100" b="1" dirty="0">
                <a:solidFill>
                  <a:srgbClr val="E05314"/>
                </a:solidFill>
                <a:latin typeface="+mn-lt"/>
              </a:rPr>
              <a:t>Gamma-caméra ambulatoire haute-résolution pour le contrôle de la dose durant le traitement des maladies thyroïdiennes à l’iode-131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AF09640-CFA5-A947-9809-596B5EE86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0" t="9651" b="8384"/>
          <a:stretch/>
        </p:blipFill>
        <p:spPr>
          <a:xfrm>
            <a:off x="4000084" y="2985261"/>
            <a:ext cx="1087689" cy="907905"/>
          </a:xfrm>
          <a:prstGeom prst="rect">
            <a:avLst/>
          </a:prstGeom>
        </p:spPr>
      </p:pic>
      <p:sp>
        <p:nvSpPr>
          <p:cNvPr id="43" name="Rectangle">
            <a:extLst>
              <a:ext uri="{FF2B5EF4-FFF2-40B4-BE49-F238E27FC236}">
                <a16:creationId xmlns:a16="http://schemas.microsoft.com/office/drawing/2014/main" id="{B9D42D59-02EA-DC49-982D-F2C4D8822448}"/>
              </a:ext>
            </a:extLst>
          </p:cNvPr>
          <p:cNvSpPr/>
          <p:nvPr/>
        </p:nvSpPr>
        <p:spPr>
          <a:xfrm>
            <a:off x="5567884" y="2943955"/>
            <a:ext cx="527604" cy="4633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fr-FR">
              <a:latin typeface="+mn-lt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A579F0E-ADAC-C64F-A9BF-BE089DCD2875}"/>
              </a:ext>
            </a:extLst>
          </p:cNvPr>
          <p:cNvSpPr txBox="1"/>
          <p:nvPr/>
        </p:nvSpPr>
        <p:spPr>
          <a:xfrm>
            <a:off x="6284678" y="4455587"/>
            <a:ext cx="947417" cy="5134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bIns="36000" rtlCol="0">
            <a:spAutoFit/>
          </a:bodyPr>
          <a:lstStyle/>
          <a:p>
            <a:r>
              <a:rPr lang="fr-FR" sz="700" dirty="0">
                <a:latin typeface="+mn-lt"/>
                <a:cs typeface="Arial" panose="020B0604020202020204" pitchFamily="34" charset="0"/>
              </a:rPr>
              <a:t>Caméra ambulatoire (haut) et Siemens </a:t>
            </a:r>
            <a:r>
              <a:rPr lang="fr-FR" sz="700" dirty="0" err="1">
                <a:latin typeface="+mn-lt"/>
                <a:cs typeface="Arial" panose="020B0604020202020204" pitchFamily="34" charset="0"/>
              </a:rPr>
              <a:t>Symbia</a:t>
            </a:r>
            <a:r>
              <a:rPr lang="fr-FR" sz="700" dirty="0">
                <a:latin typeface="+mn-lt"/>
                <a:cs typeface="Arial" panose="020B0604020202020204" pitchFamily="34" charset="0"/>
              </a:rPr>
              <a:t> T2 (bas)</a:t>
            </a:r>
          </a:p>
          <a:p>
            <a:r>
              <a:rPr lang="fr-FR" sz="7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3FF5C78-7962-C94A-8946-7746BF794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16" t="49448"/>
          <a:stretch/>
        </p:blipFill>
        <p:spPr>
          <a:xfrm>
            <a:off x="5576064" y="4894389"/>
            <a:ext cx="702000" cy="692382"/>
          </a:xfrm>
          <a:prstGeom prst="rect">
            <a:avLst/>
          </a:prstGeom>
        </p:spPr>
      </p:pic>
      <p:pic>
        <p:nvPicPr>
          <p:cNvPr id="47" name="Figure_6.png" descr="Figure_6.png">
            <a:extLst>
              <a:ext uri="{FF2B5EF4-FFF2-40B4-BE49-F238E27FC236}">
                <a16:creationId xmlns:a16="http://schemas.microsoft.com/office/drawing/2014/main" id="{2648C845-367E-954D-8E47-F548E058C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2448" t="15004" r="52338" b="14277"/>
          <a:stretch>
            <a:fillRect/>
          </a:stretch>
        </p:blipFill>
        <p:spPr>
          <a:xfrm>
            <a:off x="5602894" y="4226669"/>
            <a:ext cx="658800" cy="67188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E55A4512-7449-964C-ABE3-9CE5D4DBB48D}"/>
              </a:ext>
            </a:extLst>
          </p:cNvPr>
          <p:cNvSpPr txBox="1"/>
          <p:nvPr/>
        </p:nvSpPr>
        <p:spPr>
          <a:xfrm>
            <a:off x="4209080" y="2825140"/>
            <a:ext cx="29425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E05314"/>
                </a:solidFill>
                <a:latin typeface="+mn-lt"/>
              </a:rPr>
              <a:t>Prototype clinique 10x10 cm</a:t>
            </a:r>
            <a:r>
              <a:rPr lang="fr-FR" sz="900" baseline="30000" dirty="0">
                <a:solidFill>
                  <a:srgbClr val="E05314"/>
                </a:solidFill>
                <a:latin typeface="+mn-lt"/>
              </a:rPr>
              <a:t>2 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en cours de développement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88FFE13-DC6E-244C-9E41-3A581440D662}"/>
              </a:ext>
            </a:extLst>
          </p:cNvPr>
          <p:cNvSpPr txBox="1"/>
          <p:nvPr/>
        </p:nvSpPr>
        <p:spPr>
          <a:xfrm>
            <a:off x="4123542" y="3844732"/>
            <a:ext cx="3044544" cy="4206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800" dirty="0">
                <a:latin typeface="+mn-lt"/>
                <a:cs typeface="Arial" panose="020B0604020202020204" pitchFamily="34" charset="0"/>
              </a:rPr>
              <a:t>16x16 </a:t>
            </a:r>
            <a:r>
              <a:rPr lang="fr-FR" sz="800" dirty="0" err="1">
                <a:latin typeface="+mn-lt"/>
                <a:cs typeface="Arial" panose="020B0604020202020204" pitchFamily="34" charset="0"/>
              </a:rPr>
              <a:t>SiPMs</a:t>
            </a:r>
            <a:r>
              <a:rPr lang="fr-FR" sz="8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800" dirty="0" err="1">
                <a:latin typeface="+mn-lt"/>
                <a:cs typeface="Arial" panose="020B0604020202020204" pitchFamily="34" charset="0"/>
              </a:rPr>
              <a:t>array</a:t>
            </a:r>
            <a:r>
              <a:rPr lang="fr-FR" sz="800" dirty="0">
                <a:latin typeface="+mn-lt"/>
                <a:cs typeface="Arial" panose="020B0604020202020204" pitchFamily="34" charset="0"/>
              </a:rPr>
              <a:t> (6 mm</a:t>
            </a:r>
            <a:r>
              <a:rPr lang="fr-FR" sz="800" baseline="30000" dirty="0">
                <a:latin typeface="+mn-lt"/>
                <a:cs typeface="Arial" panose="020B0604020202020204" pitchFamily="34" charset="0"/>
              </a:rPr>
              <a:t>2</a:t>
            </a:r>
            <a:r>
              <a:rPr lang="fr-FR" sz="800" dirty="0">
                <a:latin typeface="+mn-lt"/>
                <a:cs typeface="Arial" panose="020B0604020202020204" pitchFamily="34" charset="0"/>
              </a:rPr>
              <a:t>) + CeBr</a:t>
            </a:r>
            <a:r>
              <a:rPr lang="fr-FR" sz="800" baseline="-25000" dirty="0">
                <a:latin typeface="+mn-lt"/>
                <a:cs typeface="Arial" panose="020B0604020202020204" pitchFamily="34" charset="0"/>
              </a:rPr>
              <a:t>3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800" dirty="0">
                <a:latin typeface="+mn-lt"/>
                <a:cs typeface="Arial" panose="020B0604020202020204" pitchFamily="34" charset="0"/>
              </a:rPr>
              <a:t>Reconstruction par réseau de neurones </a:t>
            </a:r>
            <a:r>
              <a:rPr lang="fr-FR" sz="800" dirty="0" err="1">
                <a:latin typeface="+mn-lt"/>
                <a:cs typeface="Arial" panose="020B0604020202020204" pitchFamily="34" charset="0"/>
              </a:rPr>
              <a:t>convolutif</a:t>
            </a:r>
            <a:r>
              <a:rPr lang="fr-FR" sz="800" dirty="0">
                <a:latin typeface="+mn-lt"/>
                <a:cs typeface="Arial" panose="020B0604020202020204" pitchFamily="34" charset="0"/>
              </a:rPr>
              <a:t> profond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800" baseline="-25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32A26A0-F182-104A-95E6-A70A82C94E68}"/>
              </a:ext>
            </a:extLst>
          </p:cNvPr>
          <p:cNvSpPr txBox="1"/>
          <p:nvPr/>
        </p:nvSpPr>
        <p:spPr>
          <a:xfrm>
            <a:off x="4003399" y="2523669"/>
            <a:ext cx="31909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+mn-lt"/>
              </a:rPr>
              <a:t>Masterprojet</a:t>
            </a:r>
            <a:r>
              <a:rPr lang="fr-FR" sz="1000" dirty="0">
                <a:latin typeface="+mn-lt"/>
              </a:rPr>
              <a:t>  et </a:t>
            </a:r>
            <a:r>
              <a:rPr lang="fr-FR" sz="1000" dirty="0" err="1">
                <a:latin typeface="+mn-lt"/>
              </a:rPr>
              <a:t>Physicancer</a:t>
            </a:r>
            <a:r>
              <a:rPr lang="fr-FR" sz="1000" dirty="0">
                <a:latin typeface="+mn-lt"/>
              </a:rPr>
              <a:t> THIDOS (IRSN, IUCTO)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F561D0E-9FD9-A643-B3E1-F84FA4B97AFA}"/>
              </a:ext>
            </a:extLst>
          </p:cNvPr>
          <p:cNvSpPr txBox="1"/>
          <p:nvPr/>
        </p:nvSpPr>
        <p:spPr>
          <a:xfrm>
            <a:off x="6284678" y="4233931"/>
            <a:ext cx="975509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fr-FR" sz="700" dirty="0">
                <a:latin typeface="+mn-lt"/>
                <a:cs typeface="Arial" panose="020B0604020202020204" pitchFamily="34" charset="0"/>
              </a:rPr>
              <a:t>Fantômes thyroïde</a:t>
            </a:r>
          </a:p>
        </p:txBody>
      </p:sp>
      <p:sp>
        <p:nvSpPr>
          <p:cNvPr id="54" name="Line 14">
            <a:extLst>
              <a:ext uri="{FF2B5EF4-FFF2-40B4-BE49-F238E27FC236}">
                <a16:creationId xmlns:a16="http://schemas.microsoft.com/office/drawing/2014/main" id="{09837B0C-C0F5-354A-A2F0-3A61836A0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0456" y="7026826"/>
            <a:ext cx="1121235" cy="340050"/>
          </a:xfrm>
          <a:prstGeom prst="line">
            <a:avLst/>
          </a:prstGeom>
          <a:noFill/>
          <a:ln w="9360" cap="flat">
            <a:solidFill>
              <a:srgbClr val="DDDDD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+mn-lt"/>
            </a:endParaRPr>
          </a:p>
        </p:txBody>
      </p:sp>
      <p:pic>
        <p:nvPicPr>
          <p:cNvPr id="52" name="Picture 52">
            <a:extLst>
              <a:ext uri="{FF2B5EF4-FFF2-40B4-BE49-F238E27FC236}">
                <a16:creationId xmlns:a16="http://schemas.microsoft.com/office/drawing/2014/main" id="{C5D780AE-D2AB-A646-B4E1-8EA6D7870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5" y="2813720"/>
            <a:ext cx="1177295" cy="901232"/>
          </a:xfrm>
          <a:prstGeom prst="rect">
            <a:avLst/>
          </a:prstGeom>
        </p:spPr>
      </p:pic>
      <p:sp>
        <p:nvSpPr>
          <p:cNvPr id="55" name="Line 16">
            <a:extLst>
              <a:ext uri="{FF2B5EF4-FFF2-40B4-BE49-F238E27FC236}">
                <a16:creationId xmlns:a16="http://schemas.microsoft.com/office/drawing/2014/main" id="{661C1FB6-E58E-CF4E-BBD9-406732615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081" y="2819921"/>
            <a:ext cx="185650" cy="9822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+mn-lt"/>
            </a:endParaRPr>
          </a:p>
        </p:txBody>
      </p:sp>
      <p:sp>
        <p:nvSpPr>
          <p:cNvPr id="56" name="CuadroTexto 29">
            <a:extLst>
              <a:ext uri="{FF2B5EF4-FFF2-40B4-BE49-F238E27FC236}">
                <a16:creationId xmlns:a16="http://schemas.microsoft.com/office/drawing/2014/main" id="{B4A6A08D-122B-E84A-863E-00F2C00EBEDE}"/>
              </a:ext>
            </a:extLst>
          </p:cNvPr>
          <p:cNvSpPr txBox="1"/>
          <p:nvPr/>
        </p:nvSpPr>
        <p:spPr>
          <a:xfrm>
            <a:off x="1641147" y="3589638"/>
            <a:ext cx="1630182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+mn-lt"/>
              </a:rPr>
              <a:t>Patent C. </a:t>
            </a:r>
            <a:r>
              <a:rPr lang="fr-FR" sz="800" i="1" dirty="0" err="1">
                <a:latin typeface="+mn-lt"/>
              </a:rPr>
              <a:t>Guardiola</a:t>
            </a:r>
            <a:r>
              <a:rPr lang="fr-FR" sz="800" i="1" dirty="0">
                <a:latin typeface="+mn-lt"/>
              </a:rPr>
              <a:t> et al.</a:t>
            </a:r>
          </a:p>
        </p:txBody>
      </p:sp>
      <p:sp>
        <p:nvSpPr>
          <p:cNvPr id="58" name="Line 16">
            <a:extLst>
              <a:ext uri="{FF2B5EF4-FFF2-40B4-BE49-F238E27FC236}">
                <a16:creationId xmlns:a16="http://schemas.microsoft.com/office/drawing/2014/main" id="{AFAAB5FF-EA9F-E846-B306-7ED1BA0AC2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4081" y="3621835"/>
            <a:ext cx="195736" cy="6935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+mn-lt"/>
            </a:endParaRPr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id="{3EC60013-AE7C-8B49-9624-39C4A565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6786" b="23488"/>
          <a:stretch>
            <a:fillRect/>
          </a:stretch>
        </p:blipFill>
        <p:spPr bwMode="auto">
          <a:xfrm>
            <a:off x="2505243" y="2918144"/>
            <a:ext cx="1278042" cy="70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70" t="6786" b="234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C4BE4A5-00A8-3648-B915-3D5DC3F9C95D}"/>
              </a:ext>
            </a:extLst>
          </p:cNvPr>
          <p:cNvSpPr/>
          <p:nvPr/>
        </p:nvSpPr>
        <p:spPr>
          <a:xfrm>
            <a:off x="1688788" y="3783727"/>
            <a:ext cx="2159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defRPr/>
            </a:pPr>
            <a:r>
              <a:rPr lang="fr-FR" sz="900" dirty="0">
                <a:solidFill>
                  <a:srgbClr val="E05314"/>
                </a:solidFill>
                <a:latin typeface="+mn-lt"/>
              </a:rPr>
              <a:t>Premières cartographies 2D temps réel du TEL à une fluence thérapeutique nominale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576328E-0F7A-A043-9105-4FECB007A868}"/>
              </a:ext>
            </a:extLst>
          </p:cNvPr>
          <p:cNvSpPr txBox="1"/>
          <p:nvPr/>
        </p:nvSpPr>
        <p:spPr>
          <a:xfrm>
            <a:off x="248324" y="3783727"/>
            <a:ext cx="133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E05314"/>
                </a:solidFill>
                <a:latin typeface="+mn-lt"/>
              </a:rPr>
              <a:t>Test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protonthérapie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 (ICPO,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NIce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)</a:t>
            </a:r>
          </a:p>
        </p:txBody>
      </p:sp>
      <p:pic>
        <p:nvPicPr>
          <p:cNvPr id="107" name="Picture 2">
            <a:extLst>
              <a:ext uri="{FF2B5EF4-FFF2-40B4-BE49-F238E27FC236}">
                <a16:creationId xmlns:a16="http://schemas.microsoft.com/office/drawing/2014/main" id="{BB831B8E-71EE-7949-9851-63DCFFA34D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5066" r="1354" b="7357"/>
          <a:stretch/>
        </p:blipFill>
        <p:spPr>
          <a:xfrm>
            <a:off x="330922" y="4153610"/>
            <a:ext cx="1252986" cy="771024"/>
          </a:xfrm>
          <a:prstGeom prst="rect">
            <a:avLst/>
          </a:prstGeom>
          <a:ln w="19050"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479102B-5714-4B42-B7B4-005B2E9195AB}"/>
              </a:ext>
            </a:extLst>
          </p:cNvPr>
          <p:cNvSpPr/>
          <p:nvPr/>
        </p:nvSpPr>
        <p:spPr>
          <a:xfrm>
            <a:off x="237861" y="5065336"/>
            <a:ext cx="1412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E05314"/>
                </a:solidFill>
                <a:latin typeface="+mn-lt"/>
              </a:rPr>
              <a:t>Vers des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microdosimètres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 de plusieurs cm</a:t>
            </a:r>
            <a:r>
              <a:rPr lang="fr-FR" sz="900" baseline="30000" dirty="0">
                <a:solidFill>
                  <a:srgbClr val="E05314"/>
                </a:solidFill>
                <a:latin typeface="+mn-lt"/>
              </a:rPr>
              <a:t>2</a:t>
            </a:r>
            <a:endParaRPr lang="fr-FR" sz="900" dirty="0">
              <a:solidFill>
                <a:srgbClr val="E05314"/>
              </a:solidFill>
              <a:latin typeface="+mn-lt"/>
            </a:endParaRPr>
          </a:p>
        </p:txBody>
      </p:sp>
      <p:pic>
        <p:nvPicPr>
          <p:cNvPr id="140" name="Picture 9">
            <a:extLst>
              <a:ext uri="{FF2B5EF4-FFF2-40B4-BE49-F238E27FC236}">
                <a16:creationId xmlns:a16="http://schemas.microsoft.com/office/drawing/2014/main" id="{A98FA262-614B-D74A-9300-F4684BE07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0"/>
          <a:stretch/>
        </p:blipFill>
        <p:spPr bwMode="auto">
          <a:xfrm>
            <a:off x="1702077" y="2920413"/>
            <a:ext cx="765002" cy="70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293858" y="1941014"/>
            <a:ext cx="3305548" cy="3704338"/>
          </a:xfrm>
          <a:prstGeom prst="roundRect">
            <a:avLst>
              <a:gd name="adj" fmla="val 3133"/>
            </a:avLst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D824CC69-0510-6143-8725-CDEE365F6295}"/>
              </a:ext>
            </a:extLst>
          </p:cNvPr>
          <p:cNvSpPr/>
          <p:nvPr/>
        </p:nvSpPr>
        <p:spPr>
          <a:xfrm>
            <a:off x="3963288" y="1941014"/>
            <a:ext cx="3271141" cy="3704337"/>
          </a:xfrm>
          <a:prstGeom prst="roundRect">
            <a:avLst>
              <a:gd name="adj" fmla="val 3133"/>
            </a:avLst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993C793C-4633-D048-ABDC-8B588DAD7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2212" y="4146757"/>
            <a:ext cx="878293" cy="82965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CAE96269-4CFD-134B-9512-6989BDE2D6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727" y="4194201"/>
            <a:ext cx="1053818" cy="794732"/>
          </a:xfrm>
          <a:prstGeom prst="rect">
            <a:avLst/>
          </a:prstGeom>
        </p:spPr>
      </p:pic>
      <p:sp>
        <p:nvSpPr>
          <p:cNvPr id="84" name="Flèche droite 107">
            <a:extLst>
              <a:ext uri="{FF2B5EF4-FFF2-40B4-BE49-F238E27FC236}">
                <a16:creationId xmlns:a16="http://schemas.microsoft.com/office/drawing/2014/main" id="{1AEF82FC-3ABF-3847-B638-0DB6B86AB928}"/>
              </a:ext>
            </a:extLst>
          </p:cNvPr>
          <p:cNvSpPr/>
          <p:nvPr/>
        </p:nvSpPr>
        <p:spPr>
          <a:xfrm>
            <a:off x="2626603" y="4401714"/>
            <a:ext cx="79073" cy="52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24C86796-A5B0-9F4E-AAAE-BBC8CAB326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3050" y="5043428"/>
            <a:ext cx="2130438" cy="571371"/>
          </a:xfrm>
          <a:prstGeom prst="rect">
            <a:avLst/>
          </a:prstGeom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161B8DE9-7643-2347-A2F7-18BF8459B1D4}"/>
              </a:ext>
            </a:extLst>
          </p:cNvPr>
          <p:cNvSpPr txBox="1"/>
          <p:nvPr/>
        </p:nvSpPr>
        <p:spPr>
          <a:xfrm>
            <a:off x="237861" y="5340010"/>
            <a:ext cx="15930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+mn-lt"/>
              </a:rPr>
              <a:t>Faisceau protons 10 MeV ALTO</a:t>
            </a:r>
            <a:endParaRPr lang="fr-FR" sz="1100" dirty="0">
              <a:latin typeface="+mn-lt"/>
            </a:endParaRPr>
          </a:p>
        </p:txBody>
      </p:sp>
      <p:pic>
        <p:nvPicPr>
          <p:cNvPr id="92" name="Image 14">
            <a:extLst>
              <a:ext uri="{FF2B5EF4-FFF2-40B4-BE49-F238E27FC236}">
                <a16:creationId xmlns:a16="http://schemas.microsoft.com/office/drawing/2014/main" id="{A37F6962-45C7-1E4C-AB95-941E99F616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5185638" y="3090595"/>
            <a:ext cx="903329" cy="713480"/>
          </a:xfrm>
          <a:prstGeom prst="rect">
            <a:avLst/>
          </a:prstGeom>
          <a:ln>
            <a:noFill/>
          </a:ln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0CE5BD8D-8C05-B944-AE25-D60EFE636A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10518" r="5375" b="4099"/>
          <a:stretch/>
        </p:blipFill>
        <p:spPr bwMode="auto">
          <a:xfrm>
            <a:off x="6222230" y="3080585"/>
            <a:ext cx="904524" cy="774000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627FFB89-A8E4-9945-9E04-01ABC25F694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t="6732" r="26276"/>
          <a:stretch/>
        </p:blipFill>
        <p:spPr bwMode="auto">
          <a:xfrm rot="5400000">
            <a:off x="4279385" y="4108837"/>
            <a:ext cx="739572" cy="98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B850C70E-7BEF-9A47-98E2-A3F73A7F6E16}"/>
              </a:ext>
            </a:extLst>
          </p:cNvPr>
          <p:cNvSpPr/>
          <p:nvPr/>
        </p:nvSpPr>
        <p:spPr>
          <a:xfrm>
            <a:off x="4063896" y="4973503"/>
            <a:ext cx="1471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+mn-lt"/>
              </a:rPr>
              <a:t>Optimisation des paramètres d’impression 3D tungstène  par SLM pour le collimateur  haute-énergie et le blindage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69A8A3-C88F-6C48-9DF9-A95052E5DA81}"/>
              </a:ext>
            </a:extLst>
          </p:cNvPr>
          <p:cNvSpPr/>
          <p:nvPr/>
        </p:nvSpPr>
        <p:spPr>
          <a:xfrm>
            <a:off x="7337885" y="2669704"/>
            <a:ext cx="32516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solidFill>
                  <a:srgbClr val="E05314"/>
                </a:solidFill>
                <a:latin typeface="+mn-lt"/>
              </a:rPr>
              <a:t>Développement d’un démonstrateur PET basé sur la technologie </a:t>
            </a:r>
            <a:r>
              <a:rPr lang="fr-FR" sz="900" dirty="0" err="1">
                <a:solidFill>
                  <a:srgbClr val="E05314"/>
                </a:solidFill>
                <a:latin typeface="+mn-lt"/>
              </a:rPr>
              <a:t>LiquidO</a:t>
            </a:r>
            <a:r>
              <a:rPr lang="fr-FR" sz="900" dirty="0">
                <a:solidFill>
                  <a:srgbClr val="E05314"/>
                </a:solidFill>
                <a:latin typeface="+mn-lt"/>
              </a:rPr>
              <a:t> à scintillateur opaque pour déterminer ses possibilités pour l’imagerie TEP</a:t>
            </a: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DD257200-A73F-D74C-ADCD-827269FCD5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9481656" y="3228563"/>
            <a:ext cx="957283" cy="911699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C0A7D631-1BB8-5B4C-AA43-CD868B2325E1}"/>
              </a:ext>
            </a:extLst>
          </p:cNvPr>
          <p:cNvSpPr txBox="1"/>
          <p:nvPr/>
        </p:nvSpPr>
        <p:spPr bwMode="auto">
          <a:xfrm>
            <a:off x="7328725" y="3866138"/>
            <a:ext cx="1111616" cy="46782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800" dirty="0">
                <a:latin typeface="+mn-lt"/>
              </a:rPr>
              <a:t>Boule de lumière</a:t>
            </a:r>
            <a:r>
              <a:rPr lang="fr-FR" sz="800" dirty="0">
                <a:latin typeface="+mn-lt"/>
              </a:rPr>
              <a:t> autour de chaque point d’interaction</a:t>
            </a:r>
            <a:endParaRPr sz="800" dirty="0">
              <a:latin typeface="+mn-lt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BF6485A8-753A-674F-94F1-6B175AE3F0CC}"/>
              </a:ext>
            </a:extLst>
          </p:cNvPr>
          <p:cNvSpPr txBox="1"/>
          <p:nvPr/>
        </p:nvSpPr>
        <p:spPr bwMode="auto">
          <a:xfrm>
            <a:off x="9076689" y="4156149"/>
            <a:ext cx="1575917" cy="34265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800" dirty="0">
                <a:latin typeface="+mn-lt"/>
              </a:rPr>
              <a:t>G</a:t>
            </a:r>
            <a:r>
              <a:rPr sz="800" dirty="0" err="1">
                <a:latin typeface="+mn-lt"/>
              </a:rPr>
              <a:t>éométrie</a:t>
            </a:r>
            <a:r>
              <a:rPr sz="800" dirty="0">
                <a:latin typeface="+mn-lt"/>
              </a:rPr>
              <a:t> </a:t>
            </a:r>
            <a:r>
              <a:rPr lang="fr-FR" sz="800" dirty="0">
                <a:latin typeface="+mn-lt"/>
              </a:rPr>
              <a:t>initiale </a:t>
            </a:r>
            <a:r>
              <a:rPr sz="800" dirty="0">
                <a:latin typeface="+mn-lt"/>
              </a:rPr>
              <a:t>du </a:t>
            </a:r>
            <a:r>
              <a:rPr sz="800" dirty="0" err="1">
                <a:latin typeface="+mn-lt"/>
              </a:rPr>
              <a:t>démonstrateur</a:t>
            </a:r>
            <a:endParaRPr sz="800" dirty="0">
              <a:latin typeface="+mn-lt"/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6477E48D-FEB4-434A-8FDB-D729176DA0E7}"/>
              </a:ext>
            </a:extLst>
          </p:cNvPr>
          <p:cNvSpPr txBox="1"/>
          <p:nvPr/>
        </p:nvSpPr>
        <p:spPr>
          <a:xfrm>
            <a:off x="7452473" y="2351475"/>
            <a:ext cx="2988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>
                <a:latin typeface="+mn-lt"/>
              </a:rPr>
              <a:t>ANR TEP-</a:t>
            </a:r>
            <a:r>
              <a:rPr lang="fr-FR" sz="1000" dirty="0" err="1">
                <a:latin typeface="+mn-lt"/>
              </a:rPr>
              <a:t>Otech</a:t>
            </a:r>
            <a:r>
              <a:rPr lang="fr-FR" sz="1000" dirty="0">
                <a:latin typeface="+mn-lt"/>
              </a:rPr>
              <a:t> (IPHC, LATIM, SUBATECH, ARRONAX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27E8FEF-4369-1544-BEFF-B59B9CD89D74}"/>
              </a:ext>
            </a:extLst>
          </p:cNvPr>
          <p:cNvSpPr/>
          <p:nvPr/>
        </p:nvSpPr>
        <p:spPr>
          <a:xfrm>
            <a:off x="249267" y="2332768"/>
            <a:ext cx="3498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+mn-lt"/>
                <a:sym typeface="Verdana"/>
              </a:rPr>
              <a:t>ICPO, Univ. Sevilla, National Center of Microelectronics (Barcelona), Univ. Santiago Compostela</a:t>
            </a:r>
            <a:endParaRPr lang="fr-FR" sz="1000" dirty="0">
              <a:latin typeface="+mn-lt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F179080-50A9-B24D-9B9F-B1A8E108FC47}"/>
              </a:ext>
            </a:extLst>
          </p:cNvPr>
          <p:cNvGrpSpPr>
            <a:grpSpLocks noChangeAspect="1"/>
          </p:cNvGrpSpPr>
          <p:nvPr/>
        </p:nvGrpSpPr>
        <p:grpSpPr>
          <a:xfrm>
            <a:off x="7379725" y="4469905"/>
            <a:ext cx="3096000" cy="1049500"/>
            <a:chOff x="11271591" y="6436149"/>
            <a:chExt cx="4745856" cy="1756309"/>
          </a:xfrm>
        </p:grpSpPr>
        <p:sp>
          <p:nvSpPr>
            <p:cNvPr id="128" name="ZoneTexte 28">
              <a:extLst>
                <a:ext uri="{FF2B5EF4-FFF2-40B4-BE49-F238E27FC236}">
                  <a16:creationId xmlns:a16="http://schemas.microsoft.com/office/drawing/2014/main" id="{A811D618-261E-AE45-95D9-7134C5D744F9}"/>
                </a:ext>
              </a:extLst>
            </p:cNvPr>
            <p:cNvSpPr txBox="1"/>
            <p:nvPr/>
          </p:nvSpPr>
          <p:spPr bwMode="auto">
            <a:xfrm>
              <a:off x="11565127" y="6436149"/>
              <a:ext cx="4173796" cy="326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800" dirty="0">
                  <a:latin typeface="+mn-lt"/>
                  <a:cs typeface="Arial"/>
                </a:rPr>
                <a:t>Electronique, DAQ, Fibres, </a:t>
              </a:r>
              <a:r>
                <a:rPr lang="fr-FR" sz="800" dirty="0" err="1">
                  <a:latin typeface="+mn-lt"/>
                  <a:cs typeface="Arial"/>
                </a:rPr>
                <a:t>SiPM</a:t>
              </a:r>
              <a:r>
                <a:rPr lang="fr-FR" sz="800" dirty="0">
                  <a:latin typeface="+mn-lt"/>
                  <a:cs typeface="Arial"/>
                </a:rPr>
                <a:t> et Mécanique</a:t>
              </a:r>
              <a:endParaRPr sz="800" dirty="0">
                <a:latin typeface="+mn-lt"/>
              </a:endParaRPr>
            </a:p>
          </p:txBody>
        </p:sp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F20CAC78-4C58-FC40-929F-48E5AA899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/>
          </p:blipFill>
          <p:spPr bwMode="auto">
            <a:xfrm>
              <a:off x="11271591" y="6832501"/>
              <a:ext cx="1972389" cy="1359957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30923EEF-F6BB-F244-A713-3B19FF64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/>
          </p:blipFill>
          <p:spPr bwMode="auto">
            <a:xfrm>
              <a:off x="14549336" y="7026826"/>
              <a:ext cx="1468111" cy="1153515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FFC0597D-37E6-044D-B5D8-3629F68E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/>
          </p:blipFill>
          <p:spPr bwMode="auto">
            <a:xfrm>
              <a:off x="13290652" y="7026826"/>
              <a:ext cx="1215088" cy="783185"/>
            </a:xfrm>
            <a:prstGeom prst="rect">
              <a:avLst/>
            </a:prstGeom>
          </p:spPr>
        </p:pic>
      </p:grpSp>
      <p:pic>
        <p:nvPicPr>
          <p:cNvPr id="133" name="Image 132">
            <a:extLst>
              <a:ext uri="{FF2B5EF4-FFF2-40B4-BE49-F238E27FC236}">
                <a16:creationId xmlns:a16="http://schemas.microsoft.com/office/drawing/2014/main" id="{0C837875-BFCA-BF47-8EB7-576067A0664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5368"/>
          <a:stretch/>
        </p:blipFill>
        <p:spPr bwMode="auto">
          <a:xfrm>
            <a:off x="8143949" y="3212676"/>
            <a:ext cx="1130988" cy="985971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9729A4F8-F709-224C-90D1-BADE06B0B8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7381925" y="3198413"/>
            <a:ext cx="708824" cy="7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4444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58091</TotalTime>
  <Words>754</Words>
  <Application>Microsoft Macintosh PowerPoint</Application>
  <PresentationFormat>Personnalisé</PresentationFormat>
  <Paragraphs>89</Paragraphs>
  <Slides>3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4" baseType="lpstr">
      <vt:lpstr>ヒラギノ角ゴ Pro W3</vt:lpstr>
      <vt:lpstr>Arial</vt:lpstr>
      <vt:lpstr>Calibri</vt:lpstr>
      <vt:lpstr>Calibri Light</vt:lpstr>
      <vt:lpstr>Cambria Math</vt:lpstr>
      <vt:lpstr>Helvetica Neue</vt:lpstr>
      <vt:lpstr>Helvetica Neue Medium</vt:lpstr>
      <vt:lpstr>Lucida Sans</vt:lpstr>
      <vt:lpstr>Symbol</vt:lpstr>
      <vt:lpstr>Verdana</vt:lpstr>
      <vt:lpstr>1_modele-IJCLAb-powerpoint</vt:lpstr>
      <vt:lpstr>Présentation PowerPoint</vt:lpstr>
      <vt:lpstr>Equipe Radiation et Vivant</vt:lpstr>
      <vt:lpstr>Equipe Radiation et Vivant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Laurent</cp:lastModifiedBy>
  <cp:revision>2036</cp:revision>
  <cp:lastPrinted>2022-06-14T08:42:56Z</cp:lastPrinted>
  <dcterms:created xsi:type="dcterms:W3CDTF">2011-03-09T16:37:49Z</dcterms:created>
  <dcterms:modified xsi:type="dcterms:W3CDTF">2022-06-14T08:44:49Z</dcterms:modified>
</cp:coreProperties>
</file>