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0"/>
  </p:notesMasterIdLst>
  <p:sldIdLst>
    <p:sldId id="331" r:id="rId2"/>
    <p:sldId id="334" r:id="rId3"/>
    <p:sldId id="330" r:id="rId4"/>
    <p:sldId id="338" r:id="rId5"/>
    <p:sldId id="341" r:id="rId6"/>
    <p:sldId id="343" r:id="rId7"/>
    <p:sldId id="344" r:id="rId8"/>
    <p:sldId id="345" r:id="rId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31"/>
            <p14:sldId id="334"/>
            <p14:sldId id="330"/>
            <p14:sldId id="338"/>
            <p14:sldId id="341"/>
            <p14:sldId id="343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4660"/>
  </p:normalViewPr>
  <p:slideViewPr>
    <p:cSldViewPr showGuides="1">
      <p:cViewPr varScale="1">
        <p:scale>
          <a:sx n="89" d="100"/>
          <a:sy n="89" d="100"/>
        </p:scale>
        <p:origin x="488" y="6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29/06/2022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07034FB-5113-48CA-9D1C-D6C92B3A82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2000" y="743181"/>
            <a:ext cx="1692000" cy="83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80000"/>
            <a:ext cx="1440000" cy="14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CF4E7A9D-D89A-4D73-AE56-564C3DACA2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72000" y="509964"/>
            <a:ext cx="1512000" cy="74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F46048C-B975-4E91-A262-3A5EBB397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08" y="124802"/>
            <a:ext cx="864096" cy="42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0E98299-4081-4924-9505-43E189F2A6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08" y="124802"/>
            <a:ext cx="864096" cy="42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7BF09BC-A7A1-41A9-9AE6-F8C3D84ED2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08" y="124802"/>
            <a:ext cx="864096" cy="42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56B7DAD-F0D9-420E-8410-A6B679C789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3608" y="124802"/>
            <a:ext cx="864096" cy="42614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87F900-CE93-4883-8BBB-403A89B448E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43608" y="124802"/>
            <a:ext cx="864096" cy="426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cancer.fr/Institut-national-du-cancer/Appels-a-projets/Reglement-des-subvention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ts.e-cancer.fr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82402" y="1851670"/>
            <a:ext cx="8424000" cy="22322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1800" dirty="0"/>
              <a:t>Appel à projet:  Limiter les séquelles de la radiothérapie et améliorer la qualité de vie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fr-FR" sz="1800" dirty="0"/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fr-FR" sz="1600" dirty="0"/>
              <a:t>Caroline Dreuillet- Responsable de projets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fr-FR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sz="16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1A399-722D-4426-F12D-D4B21E37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900000"/>
            <a:ext cx="8676497" cy="720000"/>
          </a:xfrm>
        </p:spPr>
        <p:txBody>
          <a:bodyPr/>
          <a:lstStyle/>
          <a:p>
            <a:r>
              <a:rPr lang="fr-FR" sz="2400" dirty="0"/>
              <a:t>Stratégie décennale de lutte contre les cancers 2021-2030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CE7845-94F5-F127-DE11-C8743EAF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7480F6-7B0A-359A-9C31-569D7269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37ECF0-C3D1-1899-8CFE-BB350623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33759D-2B9D-6840-8F63-F5BB0BF2880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2496" y="2196040"/>
            <a:ext cx="8424000" cy="2319926"/>
          </a:xfrm>
        </p:spPr>
        <p:txBody>
          <a:bodyPr/>
          <a:lstStyle/>
          <a:p>
            <a:r>
              <a:rPr lang="fr-FR" sz="1400" dirty="0"/>
              <a:t>AXE 1:	Améliorer la prévention</a:t>
            </a:r>
          </a:p>
          <a:p>
            <a:endParaRPr lang="fr-FR" sz="1400" dirty="0"/>
          </a:p>
          <a:p>
            <a:r>
              <a:rPr lang="fr-FR" sz="1400" dirty="0"/>
              <a:t>AXE 2:	 Limiter les séquelles et améliorer la qualité de vie</a:t>
            </a:r>
          </a:p>
          <a:p>
            <a:endParaRPr lang="fr-FR" sz="1400" dirty="0"/>
          </a:p>
          <a:p>
            <a:r>
              <a:rPr lang="fr-FR" sz="1400" dirty="0"/>
              <a:t>AXE 3:	 Lutter contre les cancers de mauvais pronostic</a:t>
            </a:r>
          </a:p>
          <a:p>
            <a:endParaRPr lang="fr-FR" sz="1400" dirty="0"/>
          </a:p>
          <a:p>
            <a:r>
              <a:rPr lang="fr-FR" sz="1400" dirty="0"/>
              <a:t>AXE 4:	S’assurer que les progrès bénéficient à tous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50C8213-7031-63D2-21EB-8AD0CBD8C385}"/>
              </a:ext>
            </a:extLst>
          </p:cNvPr>
          <p:cNvSpPr txBox="1"/>
          <p:nvPr/>
        </p:nvSpPr>
        <p:spPr>
          <a:xfrm>
            <a:off x="1512130" y="3003798"/>
            <a:ext cx="48762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66FF"/>
                </a:solidFill>
                <a:sym typeface="Wingdings" panose="05000000000000000000" pitchFamily="2" charset="2"/>
              </a:rPr>
              <a:t></a:t>
            </a:r>
            <a:r>
              <a:rPr lang="fr-FR" sz="1200" dirty="0">
                <a:solidFill>
                  <a:srgbClr val="0066FF"/>
                </a:solidFill>
              </a:rPr>
              <a:t> Mise en place d’un AAP multithématique et pluridisciplinaire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ED90F2-6EEB-0852-A04A-8C548E9E18C2}"/>
              </a:ext>
            </a:extLst>
          </p:cNvPr>
          <p:cNvSpPr txBox="1"/>
          <p:nvPr/>
        </p:nvSpPr>
        <p:spPr>
          <a:xfrm>
            <a:off x="827584" y="14449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►"/>
              <a:tabLst>
                <a:tab pos="4572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GB" sz="1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mesures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►"/>
              <a:tabLst>
                <a:tab pos="4572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+174 M€/an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46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354635" y="1059582"/>
            <a:ext cx="8424000" cy="375606"/>
          </a:xfrm>
        </p:spPr>
        <p:txBody>
          <a:bodyPr/>
          <a:lstStyle/>
          <a:p>
            <a:r>
              <a:rPr lang="fr-FR" sz="2400" b="1" kern="16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Objectifs et champs de l’appel à projets</a:t>
            </a:r>
            <a:br>
              <a:rPr lang="fr-FR" sz="2800" b="1" kern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85421" y="1635646"/>
            <a:ext cx="8424000" cy="2952328"/>
          </a:xfrm>
        </p:spPr>
        <p:txBody>
          <a:bodyPr/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Diminuer les séquelles dues à la radiothérapie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200" b="1" dirty="0">
                <a:ea typeface="Times New Roman" panose="02020603050405020304" pitchFamily="18" charset="0"/>
                <a:cs typeface="Calibri" panose="020F0502020204030204" pitchFamily="34" charset="0"/>
              </a:rPr>
              <a:t>Disciplines: </a:t>
            </a: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echerche fondamentale, recherche translationnelle, recherche clinique, épidémiologie, …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Spécialités: 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Oncologie médicale, radiothérapie, radiobiologie, physique médicale, imagerie, radioprotection, dosimétrie, médecine nucléaire, mathématiques, …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Adultes et pédiatrie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è"/>
            </a:pPr>
            <a:r>
              <a:rPr lang="fr-FR" sz="1200" b="1" dirty="0">
                <a:solidFill>
                  <a:srgbClr val="0066FF"/>
                </a:solidFill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D</a:t>
            </a:r>
            <a:r>
              <a:rPr lang="fr-FR" sz="1200" b="1" dirty="0">
                <a:solidFill>
                  <a:srgbClr val="0066FF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imension pluridisciplinaire et transversale: Au moins 2 disciplines et/ou associer au moins 2 spécialités de manière complémentaire, cohérente et intégrée</a:t>
            </a:r>
          </a:p>
          <a:p>
            <a:pPr marL="171450" indent="-1714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1200" b="1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Thématiques</a:t>
            </a:r>
            <a:r>
              <a:rPr lang="fr-FR" sz="12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: Meilleure définition des volumes-cibles; </a:t>
            </a:r>
            <a:r>
              <a:rPr lang="fr-FR" sz="1200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Tahoma" panose="020B0604030504040204" pitchFamily="34" charset="0"/>
              </a:rPr>
              <a:t>Limitation des effets des irradiations sur les tissus sains; Apport des thérapies combinées; Approches modernes de calcul de dose; Qualité de vie et suivi des patients à long terme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D48DA56A-0616-A1EE-18BB-B44A8A3D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4EC82-BCAE-CCAC-5C8C-BC9AF65F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699542"/>
            <a:ext cx="8424000" cy="720000"/>
          </a:xfrm>
        </p:spPr>
        <p:txBody>
          <a:bodyPr/>
          <a:lstStyle/>
          <a:p>
            <a:r>
              <a:rPr lang="fr-FR" sz="2400" dirty="0"/>
              <a:t>Coordination du projet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9CA7AF-6B26-E0BD-F298-C6F45C0B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452B0F-37A6-D3F1-7253-B088A338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0D298B5-0756-B390-DF3D-9366C741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FA3D91-4042-90DD-BC63-C1202030A3E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9999" y="1059542"/>
            <a:ext cx="8424000" cy="1720968"/>
          </a:xfrm>
        </p:spPr>
        <p:txBody>
          <a:bodyPr/>
          <a:lstStyle/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U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 seule personne</a:t>
            </a: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Rattaché à un organisme public ou à un CLCC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ravaille en France 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Fonctionnaire ou contractuel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30% du temps consacré au projet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Coordination simultanée de 3 projets max financés par </a:t>
            </a:r>
            <a:r>
              <a:rPr lang="fr-FR" sz="1200" dirty="0" err="1">
                <a:ea typeface="Times New Roman" panose="02020603050405020304" pitchFamily="18" charset="0"/>
                <a:cs typeface="Calibri" panose="020F0502020204030204" pitchFamily="34" charset="0"/>
              </a:rPr>
              <a:t>l’INCa</a:t>
            </a: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31FA17A0-0B0D-ED2A-8A03-7E8D4157D1DC}"/>
              </a:ext>
            </a:extLst>
          </p:cNvPr>
          <p:cNvSpPr txBox="1">
            <a:spLocks/>
          </p:cNvSpPr>
          <p:nvPr/>
        </p:nvSpPr>
        <p:spPr bwMode="gray">
          <a:xfrm>
            <a:off x="326733" y="2884384"/>
            <a:ext cx="842400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Marianne" panose="02000000000000000000" pitchFamily="50" charset="0"/>
                <a:ea typeface="Times New Roman" panose="02020603050405020304" pitchFamily="18" charset="0"/>
                <a:cs typeface="Tahoma" panose="020B0604030504040204" pitchFamily="34" charset="0"/>
              </a:rPr>
              <a:t>Équipes participantes</a:t>
            </a:r>
            <a:br>
              <a:rPr lang="fr-FR" sz="2800" dirty="0">
                <a:solidFill>
                  <a:srgbClr val="C00000"/>
                </a:solidFill>
                <a:latin typeface="Marianne" panose="02000000000000000000" pitchFamily="50" charset="0"/>
                <a:ea typeface="Times New Roman" panose="02020603050405020304" pitchFamily="18" charset="0"/>
                <a:cs typeface="Tahoma" panose="020B0604030504040204" pitchFamily="34" charset="0"/>
              </a:rPr>
            </a:b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E4896F-CA93-F5E0-17F0-250A35F258A6}"/>
              </a:ext>
            </a:extLst>
          </p:cNvPr>
          <p:cNvSpPr txBox="1"/>
          <p:nvPr/>
        </p:nvSpPr>
        <p:spPr>
          <a:xfrm>
            <a:off x="251520" y="3218665"/>
            <a:ext cx="7551848" cy="1446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 équipes au minimum, issues de disciplines et/ou de spécialités différentes</a:t>
            </a: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Les équipes doivent appartenir aux organismes suivants : </a:t>
            </a:r>
          </a:p>
          <a:p>
            <a:pPr marL="1332000" lvl="3" indent="-72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Organismes publics de recherche </a:t>
            </a:r>
          </a:p>
          <a:p>
            <a:pPr marL="1332000" lvl="3" indent="-72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Organisations à but non lucratif</a:t>
            </a:r>
          </a:p>
          <a:p>
            <a:pPr marL="1332000" lvl="3" indent="-72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Établissements de santé (CHU, CRLCC, CH, privés à but lucratif ou non)</a:t>
            </a:r>
          </a:p>
        </p:txBody>
      </p:sp>
    </p:spTree>
    <p:extLst>
      <p:ext uri="{BB962C8B-B14F-4D97-AF65-F5344CB8AC3E}">
        <p14:creationId xmlns:p14="http://schemas.microsoft.com/office/powerpoint/2010/main" val="387243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C68C8-E429-F329-7035-2EDFF403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843558"/>
            <a:ext cx="8424000" cy="720000"/>
          </a:xfrm>
        </p:spPr>
        <p:txBody>
          <a:bodyPr/>
          <a:lstStyle/>
          <a:p>
            <a:r>
              <a:rPr lang="fr-FR" sz="2400" dirty="0"/>
              <a:t>Eligibilité des projets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73D8DE-CA74-0F24-95A2-69EADB5F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AF9A29B-B9FA-8259-5F25-CC112D67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890292-0BCF-1E82-427F-CFE8C399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63B554-479E-FBF5-7DCF-C7238558EC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0000" y="1203598"/>
            <a:ext cx="8424000" cy="1440160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projet doit répondre aux objectifs et champs de l’AAP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Durée du projet: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36, 48 ou 60 mois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Coordinateur: minimum 30 % de son temps au projet</a:t>
            </a: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 et coordination simultanée de 3 projets max financés par </a:t>
            </a:r>
            <a:r>
              <a:rPr lang="fr-FR" sz="1200" dirty="0" err="1">
                <a:ea typeface="Times New Roman" panose="02020603050405020304" pitchFamily="18" charset="0"/>
                <a:cs typeface="Calibri" panose="020F0502020204030204" pitchFamily="34" charset="0"/>
              </a:rPr>
              <a:t>l’INCa</a:t>
            </a: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 équipes au minimum, issues de disciplines et/ou de spécialités différentes</a:t>
            </a: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2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fr-FR" sz="12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fr-FR" sz="12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55AB545-E4FC-9E78-F12B-ABB462E91942}"/>
              </a:ext>
            </a:extLst>
          </p:cNvPr>
          <p:cNvSpPr txBox="1">
            <a:spLocks/>
          </p:cNvSpPr>
          <p:nvPr/>
        </p:nvSpPr>
        <p:spPr bwMode="gray">
          <a:xfrm>
            <a:off x="360000" y="2787774"/>
            <a:ext cx="8424000" cy="4875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Non-éligibilité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57FD3DF-751F-5675-10A7-50D13F2AD0D7}"/>
              </a:ext>
            </a:extLst>
          </p:cNvPr>
          <p:cNvSpPr txBox="1"/>
          <p:nvPr/>
        </p:nvSpPr>
        <p:spPr>
          <a:xfrm>
            <a:off x="256016" y="3147814"/>
            <a:ext cx="8631968" cy="172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Constitution de réseau ou la collecte de données, sans question scientifique associée 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Essais cliniques de médicaments, de technologies, de tests commerciaux pour le diagnostic/pronostic, qui entrent dans le champ du PHRC Cancer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Un même projet ne peut être soumis, la même année, à plusieurs appels à projets de l’Institut national du cancer et de l’ITMO cancer 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fr-FR" sz="12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3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B01EAB7-475C-397A-CFD5-1146AEF3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7BC14C-A06C-9664-D5BB-C3885426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72423E3-8AFE-4704-01F1-CFDC99E8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2182D4-393D-3400-5CD3-B0FB5353F7C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1602" y="771551"/>
            <a:ext cx="8424000" cy="3888432"/>
          </a:xfrm>
        </p:spPr>
        <p:txBody>
          <a:bodyPr/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2400" b="1" dirty="0"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Tahoma" panose="020B0604030504040204" pitchFamily="34" charset="0"/>
              </a:rPr>
              <a:t>Dépenses éligibles </a:t>
            </a:r>
          </a:p>
          <a:p>
            <a:pPr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Frais de personnel </a:t>
            </a:r>
          </a:p>
          <a:p>
            <a:pPr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Frais de fonctionnement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Consommables (petit matériel, produit de laboratoire, tests) 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Frais de propriété intellectuelle/brevets/licences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Frais de publication</a:t>
            </a:r>
            <a:endParaRPr lang="fr-FR" sz="1200" dirty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Frais de déplacement et mission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Frais d’organisation de réunions, séminaires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restations de services </a:t>
            </a:r>
          </a:p>
          <a:p>
            <a:pPr marL="540000" lvl="3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Dépenses justifiées par une procédure de facturation interne</a:t>
            </a:r>
            <a:r>
              <a:rPr lang="fr-FR" sz="12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216000" lvl="4" indent="-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150" dirty="0">
                <a:ea typeface="Times New Roman" panose="02020603050405020304" pitchFamily="18" charset="0"/>
                <a:cs typeface="Calibri" panose="020F0502020204030204" pitchFamily="34" charset="0"/>
              </a:rPr>
              <a:t>     Equipement</a:t>
            </a:r>
          </a:p>
          <a:p>
            <a:pPr marL="216000" lvl="4" indent="-1714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115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   Frais de gestio</a:t>
            </a:r>
            <a:r>
              <a:rPr lang="fr-FR" sz="1150" dirty="0"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endParaRPr lang="fr-FR" sz="115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fr-FR" sz="1100" u="sng" dirty="0">
                <a:solidFill>
                  <a:srgbClr val="0000FF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http://www.e-cancer.fr/Institut-national-du-cancer/Appels-a-projets/Reglement-des-subventions</a:t>
            </a:r>
            <a:endParaRPr lang="fr-FR" sz="1100" dirty="0">
              <a:solidFill>
                <a:srgbClr val="0000FF"/>
              </a:solidFill>
              <a:effectLst/>
              <a:latin typeface="Marianne" panose="02000000000000000000" pitchFamily="50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sz="1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fr-FR" sz="1100" dirty="0">
              <a:effectLst/>
              <a:latin typeface="Marianne" panose="02000000000000000000" pitchFamily="50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18C48-B623-665D-0182-1C8C42C3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Déroulé de l’AAP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79A720-AD15-D5DB-AB99-2E50550E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D146C9-F16E-5DD8-EF91-07CDE038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754B89-0682-5F70-818E-68F197C5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60C38A-6D82-F514-8FE3-C42488D870B6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sz="1800" dirty="0">
                <a:effectLst/>
                <a:ea typeface="Times New Roman" panose="02020603050405020304" pitchFamily="18" charset="0"/>
              </a:rPr>
              <a:t>Publication AAP:		Avril 2022	</a:t>
            </a:r>
          </a:p>
          <a:p>
            <a:r>
              <a:rPr lang="fr-FR" sz="1800" dirty="0">
                <a:effectLst/>
                <a:ea typeface="Times New Roman" panose="02020603050405020304" pitchFamily="18" charset="0"/>
              </a:rPr>
              <a:t>Clôture de dépôt des projets :	15 septembre 2022 (16h) </a:t>
            </a:r>
          </a:p>
          <a:p>
            <a:r>
              <a:rPr lang="fr-FR" sz="1800" dirty="0">
                <a:ea typeface="Times New Roman" panose="02020603050405020304" pitchFamily="18" charset="0"/>
              </a:rPr>
              <a:t>				</a:t>
            </a:r>
            <a:r>
              <a:rPr lang="fr-FR" sz="1800" u="sng" dirty="0">
                <a:solidFill>
                  <a:srgbClr val="0000FF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https://projets.e-cancer.fr</a:t>
            </a:r>
            <a:r>
              <a:rPr lang="fr-FR" sz="1800" dirty="0">
                <a:solidFill>
                  <a:srgbClr val="0000FF"/>
                </a:solidFill>
                <a:effectLst/>
                <a:latin typeface="Marianne" panose="020000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r-FR" sz="1800" dirty="0">
              <a:solidFill>
                <a:srgbClr val="0000FF"/>
              </a:solidFill>
              <a:effectLst/>
              <a:ea typeface="Times New Roman" panose="02020603050405020304" pitchFamily="18" charset="0"/>
            </a:endParaRPr>
          </a:p>
          <a:p>
            <a:r>
              <a:rPr lang="fr-FR" sz="1800" dirty="0">
                <a:effectLst/>
                <a:ea typeface="Times New Roman" panose="02020603050405020304" pitchFamily="18" charset="0"/>
              </a:rPr>
              <a:t>Comité d’Evaluation: 		Décembre 2022</a:t>
            </a:r>
          </a:p>
          <a:p>
            <a:r>
              <a:rPr lang="fr-FR" sz="1800" dirty="0">
                <a:ea typeface="Times New Roman" panose="02020603050405020304" pitchFamily="18" charset="0"/>
              </a:rPr>
              <a:t>Résultats: 			Janvier 2023</a:t>
            </a:r>
          </a:p>
          <a:p>
            <a:endParaRPr lang="fr-FR" sz="1800" dirty="0">
              <a:ea typeface="Times New Roman" panose="02020603050405020304" pitchFamily="18" charset="0"/>
            </a:endParaRPr>
          </a:p>
          <a:p>
            <a:r>
              <a:rPr lang="fr-FR" sz="1800" dirty="0">
                <a:ea typeface="Times New Roman" panose="02020603050405020304" pitchFamily="18" charset="0"/>
              </a:rPr>
              <a:t>Informations: </a:t>
            </a:r>
            <a:r>
              <a:rPr lang="fr-FR" sz="1800" u="sng" dirty="0">
                <a:solidFill>
                  <a:srgbClr val="0000FF"/>
                </a:solidFill>
                <a:ea typeface="Times New Roman" panose="02020603050405020304" pitchFamily="18" charset="0"/>
              </a:rPr>
              <a:t>cdreuillet@institutcancer.fr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407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8DB95C-DBA4-DF0B-190F-D92B3B22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2067694"/>
            <a:ext cx="4572041" cy="720000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A5110A-400E-1C5F-3370-FDC161F3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13/06/2022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697E1E-83F7-1726-212A-34ABDC36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Assemblée générale GDR MI2B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393C63-3AC1-9EBA-625C-4CBC0F3D6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4249396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0</TotalTime>
  <Words>604</Words>
  <Application>Microsoft Office PowerPoint</Application>
  <PresentationFormat>Affichage à l'écran (16:9)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Calibri</vt:lpstr>
      <vt:lpstr>Marianne</vt:lpstr>
      <vt:lpstr>Symbol</vt:lpstr>
      <vt:lpstr>Tahoma</vt:lpstr>
      <vt:lpstr>Times New Roman</vt:lpstr>
      <vt:lpstr>Wingdings</vt:lpstr>
      <vt:lpstr>OPÉRATEURS</vt:lpstr>
      <vt:lpstr>Présentation PowerPoint</vt:lpstr>
      <vt:lpstr>Stratégie décennale de lutte contre les cancers 2021-2030</vt:lpstr>
      <vt:lpstr>Objectifs et champs de l’appel à projets </vt:lpstr>
      <vt:lpstr>Coordination du projet</vt:lpstr>
      <vt:lpstr>Eligibilité des projets</vt:lpstr>
      <vt:lpstr>Présentation PowerPoint</vt:lpstr>
      <vt:lpstr>Déroulé de l’AAP</vt:lpstr>
      <vt:lpstr>Merci pour votre attention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Denis Dauvergne</cp:lastModifiedBy>
  <cp:revision>26</cp:revision>
  <dcterms:created xsi:type="dcterms:W3CDTF">2020-10-28T11:09:37Z</dcterms:created>
  <dcterms:modified xsi:type="dcterms:W3CDTF">2022-06-29T06:51:36Z</dcterms:modified>
</cp:coreProperties>
</file>