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6" r:id="rId4"/>
    <p:sldId id="257" r:id="rId5"/>
    <p:sldId id="258" r:id="rId6"/>
    <p:sldId id="260" r:id="rId7"/>
    <p:sldId id="262" r:id="rId8"/>
  </p:sldIdLst>
  <p:sldSz cx="12192000" cy="6858000"/>
  <p:notesSz cx="10234295" cy="71037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7380"/>
            <a:ext cx="9144000" cy="2235835"/>
          </a:xfrm>
        </p:spPr>
        <p:txBody>
          <a:bodyPr>
            <a:normAutofit/>
          </a:bodyPr>
          <a:p>
            <a:pPr>
              <a:lnSpc>
                <a:spcPct val="120000"/>
              </a:lnSpc>
            </a:pPr>
            <a:r>
              <a:rPr lang="en-US" sz="2000">
                <a:sym typeface="+mn-ea"/>
              </a:rPr>
              <a:t>Di Wang (Tsinghua University)</a:t>
            </a:r>
            <a:endParaRPr lang="en-US" sz="2000">
              <a:sym typeface="+mn-ea"/>
            </a:endParaRPr>
          </a:p>
          <a:p>
            <a:pPr>
              <a:lnSpc>
                <a:spcPct val="120000"/>
              </a:lnSpc>
            </a:pPr>
            <a:endParaRPr lang="en-US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>
                <a:sym typeface="+mn-ea"/>
              </a:rPr>
              <a:t>Group Meeting, Apr. </a:t>
            </a:r>
            <a:r>
              <a:rPr lang="en-US"/>
              <a:t>22</a:t>
            </a:r>
            <a:r>
              <a:rPr lang="en-US"/>
              <a:t>th, 2022</a:t>
            </a:r>
            <a:endParaRPr lang="en-US"/>
          </a:p>
        </p:txBody>
      </p:sp>
      <p:sp>
        <p:nvSpPr>
          <p:cNvPr id="5" name="标题 3"/>
          <p:cNvSpPr txBox="1"/>
          <p:nvPr/>
        </p:nvSpPr>
        <p:spPr>
          <a:xfrm>
            <a:off x="0" y="989965"/>
            <a:ext cx="12192000" cy="19227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 anchorCtr="0">
            <a:normAutofit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5000"/>
              </a:lnSpc>
            </a:pPr>
            <a:r>
              <a:rPr lang="en-US" sz="3600">
                <a:solidFill>
                  <a:schemeClr val="bg1"/>
                </a:solidFill>
                <a:sym typeface="+mn-ea"/>
              </a:rPr>
              <a:t> Search for T’→ top+H in Dilepton Final State</a:t>
            </a:r>
            <a:r>
              <a:rPr lang="en-US" sz="3200">
                <a:solidFill>
                  <a:schemeClr val="bg1"/>
                </a:solidFill>
                <a:sym typeface="+mn-ea"/>
              </a:rPr>
              <a:t> </a:t>
            </a:r>
            <a:endParaRPr lang="en-US" sz="3200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35000"/>
              </a:lnSpc>
            </a:pPr>
            <a:r>
              <a:rPr lang="en-US" sz="2400" i="1">
                <a:solidFill>
                  <a:schemeClr val="bg1"/>
                </a:solidFill>
                <a:sym typeface="+mn-ea"/>
              </a:rPr>
              <a:t>Motivation&amp; Estimating production rates</a:t>
            </a:r>
            <a:endParaRPr lang="en-US" sz="2400" i="1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1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308590" y="5708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1"/>
          <p:cNvSpPr>
            <a:spLocks noGrp="1"/>
          </p:cNvSpPr>
          <p:nvPr/>
        </p:nvSpPr>
        <p:spPr>
          <a:xfrm>
            <a:off x="59690" y="-635"/>
            <a:ext cx="12072620" cy="78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Motivation 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157480" y="883920"/>
                <a:ext cx="11809095" cy="39173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sz="1600" b="1">
                    <a:sym typeface="+mn-ea"/>
                  </a:rPr>
                  <a:t>Our goal particle is vector-like top quark</a:t>
                </a:r>
                <a:endParaRPr lang="en-US" sz="1600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r>
                  <a:rPr lang="en-US" sz="1600" b="1">
                    <a:sym typeface="+mn-ea"/>
                  </a:rPr>
                  <a:t>Charge: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  <a:cs typeface="Cambria Math" charset="0"/>
                        <a:sym typeface="+mn-ea"/>
                      </a:rPr>
                      <m:t>±</m:t>
                    </m:r>
                    <m:r>
                      <a:rPr lang="en-US" sz="1600" b="1" i="1">
                        <a:latin typeface="Cambria Math" charset="0"/>
                        <a:cs typeface="Cambria Math" charset="0"/>
                        <a:sym typeface="+mn-ea"/>
                      </a:rPr>
                      <m:t>𝟐</m:t>
                    </m:r>
                    <m:r>
                      <a:rPr lang="en-US" sz="1600" b="1" i="1">
                        <a:latin typeface="Cambria Math" charset="0"/>
                        <a:cs typeface="Cambria Math" charset="0"/>
                        <a:sym typeface="+mn-ea"/>
                      </a:rPr>
                      <m:t>/</m:t>
                    </m:r>
                    <m:r>
                      <a:rPr lang="en-US" sz="1600" b="1" i="1">
                        <a:latin typeface="Cambria Math" charset="0"/>
                        <a:cs typeface="Cambria Math" charset="0"/>
                        <a:sym typeface="+mn-ea"/>
                      </a:rPr>
                      <m:t>𝟑</m:t>
                    </m:r>
                  </m:oMath>
                </a14:m>
                <a:r>
                  <a:rPr lang="en-US" sz="1600" b="1">
                    <a:sym typeface="+mn-ea"/>
                  </a:rPr>
                  <a:t>  </a:t>
                </a:r>
                <a:endParaRPr lang="en-US" sz="1600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r>
                  <a:rPr lang="en-US" sz="1600" b="1">
                    <a:sym typeface="+mn-ea"/>
                  </a:rPr>
                  <a:t>Could be produced in pairs(Strong interaction processes) or singly (Electroweak processes)</a:t>
                </a:r>
                <a:endParaRPr lang="en-US" sz="1600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r>
                  <a:rPr lang="en-US" sz="1600" b="1">
                    <a:sym typeface="+mn-ea"/>
                  </a:rPr>
                  <a:t>Related to the stability of Higgs mass, offer a potential solution to the hierarchy problem</a:t>
                </a:r>
                <a:endParaRPr lang="en-US" sz="1600" b="1">
                  <a:sym typeface="+mn-ea"/>
                </a:endParaRPr>
              </a:p>
              <a:p>
                <a:pPr lvl="1" indent="0" algn="l">
                  <a:buFont typeface="Wingdings" panose="05000000000000000000" charset="0"/>
                  <a:buNone/>
                </a:pPr>
                <a:r>
                  <a:rPr lang="en-US" sz="1600" b="1">
                    <a:sym typeface="+mn-ea"/>
                  </a:rPr>
                  <a:t> </a:t>
                </a:r>
                <a:endParaRPr lang="en-US" sz="1600" b="1">
                  <a:sym typeface="+mn-ea"/>
                </a:endParaRPr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sz="1600" b="1">
                    <a:sym typeface="+mn-ea"/>
                  </a:rPr>
                  <a:t>Related analysises are done with both CMS and ALTAS</a:t>
                </a:r>
                <a:endParaRPr lang="en-US" sz="1600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r>
                  <a:rPr lang="en-US" sz="1600" b="1">
                    <a:sym typeface="+mn-ea"/>
                  </a:rPr>
                  <a:t>No significant excess for now</a:t>
                </a:r>
                <a:endParaRPr lang="en-US" sz="1600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r>
                  <a:rPr lang="en-US" sz="1600" b="1">
                    <a:sym typeface="+mn-ea"/>
                  </a:rPr>
                  <a:t>CMS-B2G-18-003 searched singly produced T</a:t>
                </a:r>
                <a:endParaRPr lang="en-US" sz="1600" b="1">
                  <a:sym typeface="+mn-ea"/>
                </a:endParaRPr>
              </a:p>
              <a:p>
                <a:pPr marL="1200150" lvl="2" indent="-285750" algn="l">
                  <a:buFont typeface="Arial" panose="020B0604020202090204" pitchFamily="34" charset="0"/>
                  <a:buChar char="•"/>
                </a:pPr>
                <a:r>
                  <a:rPr lang="en-US" sz="1600">
                    <a:sym typeface="+mn-ea"/>
                  </a:rPr>
                  <a:t>Tbq-&gt; X(X=H,Z)tbq-&gt; bbqqbq  (7 jets)</a:t>
                </a:r>
                <a:endParaRPr lang="en-US" sz="1600">
                  <a:sym typeface="+mn-ea"/>
                </a:endParaRPr>
              </a:p>
              <a:p>
                <a:pPr marL="1200150" lvl="2" indent="-285750" algn="l">
                  <a:buFont typeface="Arial" panose="020B0604020202090204" pitchFamily="34" charset="0"/>
                  <a:buChar char="•"/>
                </a:pPr>
                <a:r>
                  <a:rPr lang="en-US" sz="1600">
                    <a:sym typeface="+mn-ea"/>
                  </a:rPr>
                  <a:t>Ttq-&gt; X(X=H,Z)ttq-&gt; bbqqbqqbq (9 jets)</a:t>
                </a:r>
                <a:endParaRPr lang="en-US" sz="1600">
                  <a:sym typeface="+mn-ea"/>
                </a:endParaRPr>
              </a:p>
              <a:p>
                <a:pPr marL="1200150" lvl="2" indent="-285750" algn="l">
                  <a:buFont typeface="Arial" panose="020B0604020202090204" pitchFamily="34" charset="0"/>
                  <a:buChar char="•"/>
                </a:pPr>
                <a:r>
                  <a:rPr lang="en-US" sz="1600">
                    <a:sym typeface="+mn-ea"/>
                  </a:rPr>
                  <a:t>Full hadronic final states (final states are jets)</a:t>
                </a:r>
                <a:endParaRPr lang="en-US" sz="1600">
                  <a:sym typeface="+mn-ea"/>
                </a:endParaRPr>
              </a:p>
              <a:p>
                <a:pPr marL="1200150" lvl="2" indent="-285750" algn="l">
                  <a:buFont typeface="Arial" panose="020B0604020202090204" pitchFamily="34" charset="0"/>
                  <a:buChar char="•"/>
                </a:pPr>
                <a:r>
                  <a:rPr lang="en-US" sz="1600">
                    <a:sym typeface="+mn-ea"/>
                  </a:rPr>
                  <a:t>both high mass and low mass regions are searched</a:t>
                </a:r>
                <a:endParaRPr lang="en-US" sz="1600">
                  <a:sym typeface="+mn-ea"/>
                </a:endParaRPr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endParaRPr lang="en-US" b="1">
                  <a:sym typeface="+mn-ea"/>
                </a:endParaRPr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endParaRPr lang="en-US" b="1">
                  <a:sym typeface="+mn-ea"/>
                </a:endParaRPr>
              </a:p>
              <a:p>
                <a:pPr indent="0" algn="l">
                  <a:buFont typeface="Wingdings" panose="05000000000000000000" charset="0"/>
                  <a:buNone/>
                </a:pPr>
                <a:endParaRPr lang="en-US" b="1">
                  <a:sym typeface="+mn-ea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" y="883920"/>
                <a:ext cx="11809095" cy="39173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0" y="4229100"/>
            <a:ext cx="3722370" cy="16402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090545" y="6231255"/>
            <a:ext cx="6385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i="1" u="sng"/>
              <a:t>From Search for vector-like quarks at CMS, Francesco Fabozzi,Pheno 2021 </a:t>
            </a:r>
            <a:r>
              <a:rPr lang="en-US"/>
              <a:t>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9190" y="4587240"/>
            <a:ext cx="424815" cy="34226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04005" y="4845050"/>
            <a:ext cx="1238885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1920" y="4517390"/>
            <a:ext cx="980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/>
              <a:t>Our channel</a:t>
            </a:r>
            <a:endParaRPr lang="en-US" sz="1600" b="1" i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70" y="2426970"/>
            <a:ext cx="5543550" cy="3547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" y="-635"/>
            <a:ext cx="12072620" cy="782955"/>
          </a:xfrm>
          <a:solidFill>
            <a:schemeClr val="accent1">
              <a:lumMod val="75000"/>
            </a:schemeClr>
          </a:solidFill>
        </p:spPr>
        <p:txBody>
          <a:bodyPr/>
          <a:p>
            <a:pPr algn="ctr"/>
            <a:r>
              <a:rPr lang="en-US" sz="3600">
                <a:solidFill>
                  <a:schemeClr val="bg1"/>
                </a:solidFill>
              </a:rPr>
              <a:t>Expected Signal Events Number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220" y="835025"/>
                <a:ext cx="10528300" cy="4351655"/>
              </a:xfrm>
            </p:spPr>
            <p:txBody>
              <a:bodyPr/>
              <a:p>
                <a:pPr>
                  <a:buFont typeface="Wingdings" panose="05000000000000000000" charset="0"/>
                  <a:buChar char="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800" b="1" i="1"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sz="1800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800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</m:sub>
                    </m:sSub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𝑳𝒖𝒎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  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𝒊𝒏𝒐𝒔𝒊𝒕𝒚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𝑪𝒓𝒐𝒔𝒔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 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𝑺𝒆𝒄𝒕𝒊𝒐𝒏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 *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𝑩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 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𝑭𝒔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𝝐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800" b="1" i="1">
                        <a:latin typeface="Cambria Math" charset="0"/>
                        <a:cs typeface="Cambria Math" charset="0"/>
                      </a:rPr>
                      <m:t>𝑨𝒄𝒄</m:t>
                    </m:r>
                  </m:oMath>
                </a14:m>
                <a:endParaRPr lang="en-US" sz="1800" b="1" i="1">
                  <a:latin typeface="Cambria Math" charset="0"/>
                  <a:cs typeface="Cambria Math" charset="0"/>
                </a:endParaRPr>
              </a:p>
              <a:p>
                <a:pPr>
                  <a:buFont typeface="Wingdings" panose="05000000000000000000" charset="0"/>
                  <a:buChar char=""/>
                </a:pPr>
                <a:r>
                  <a:rPr lang="en-US" sz="1600" b="1"/>
                  <a:t>Acceptance: paticles reach the detector/ all particles generated (depends on detector geometry)</a:t>
                </a:r>
                <a:endParaRPr lang="en-US" sz="1600" b="1"/>
              </a:p>
              <a:p>
                <a:pPr>
                  <a:buFont typeface="Wingdings" panose="05000000000000000000" charset="0"/>
                  <a:buChar char=""/>
                </a:pPr>
                <a:r>
                  <a:rPr lang="en-US" sz="1600" b="1"/>
                  <a:t>E</a:t>
                </a:r>
                <a:r>
                  <a:rPr lang="en-US" sz="1600" b="1">
                    <a:sym typeface="+mn-ea"/>
                  </a:rPr>
                  <a:t>fficiency: particle measured by detector/ paticles reach the detector (trigger)</a:t>
                </a:r>
                <a:endParaRPr lang="en-US" sz="1600" b="1"/>
              </a:p>
              <a:p>
                <a:pPr>
                  <a:buFont typeface="Wingdings" panose="05000000000000000000" charset="0"/>
                  <a:buChar char=""/>
                </a:pPr>
                <a:r>
                  <a:rPr lang="en-US" sz="1600" b="1"/>
                  <a:t>Acc and eff can be obtained from MC study, for now we assume that the values are equal to 1</a:t>
                </a:r>
                <a:endParaRPr lang="en-US" sz="1600" b="1"/>
              </a:p>
              <a:p>
                <a:pPr>
                  <a:buFont typeface="Wingdings" panose="05000000000000000000" charset="0"/>
                  <a:buChar char=""/>
                </a:pPr>
                <a:r>
                  <a:rPr lang="en-US" sz="1600" b="1"/>
                  <a:t>We expect a large cross section for signal: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sz="1600" b="1" i="1">
                            <a:latin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charset="0"/>
                            <a:cs typeface="Cambria Math" charset="0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latin typeface="Cambria Math" charset="0"/>
                            <a:cs typeface="Cambria Math" charset="0"/>
                          </a:rPr>
                          <m:t/>
                        </m:r>
                      </m:sup>
                    </m:sSup>
                  </m:oMath>
                </a14:m>
                <a:endParaRPr lang="en-US" sz="1600" b="1" i="1">
                  <a:latin typeface="Cambria Math" charset="0"/>
                  <a:cs typeface="Cambria Math" charset="0"/>
                </a:endParaRPr>
              </a:p>
              <a:p>
                <a:pPr>
                  <a:buFont typeface="Wingdings" panose="05000000000000000000" charset="0"/>
                  <a:buChar char=""/>
                </a:pPr>
                <a:r>
                  <a:rPr lang="en-US" sz="1600" b="1"/>
                  <a:t>For luminosity of each year, the precious value should be calculated from json files of the datasets we use</a:t>
                </a:r>
                <a:endParaRPr lang="en-US" sz="1600" b="1"/>
              </a:p>
              <a:p>
                <a:pPr lvl="1"/>
                <a:r>
                  <a:rPr lang="en-US" sz="1600" b="1"/>
                  <a:t>For now we just use lumi values from CMS twiki directly</a:t>
                </a:r>
                <a:endParaRPr lang="en-US" sz="1600" b="1"/>
              </a:p>
              <a:p>
                <a:pPr lvl="0">
                  <a:buFont typeface="Wingdings" panose="05000000000000000000" charset="0"/>
                  <a:buChar char=""/>
                </a:pPr>
                <a:r>
                  <a:rPr lang="en-US" sz="1600" b="1"/>
                  <a:t>Branching fraction values are got from pdg and CMS twiki</a:t>
                </a:r>
                <a:endParaRPr lang="en-US" sz="1795" b="1"/>
              </a:p>
              <a:p>
                <a:endParaRPr lang="en-US" sz="1800" b="1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220" y="835025"/>
                <a:ext cx="10528300" cy="4351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/>
            </p:nvGraphicFramePr>
            <p:xfrm>
              <a:off x="6903720" y="4250690"/>
              <a:ext cx="3789680" cy="1872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650"/>
                    <a:gridCol w="3034030"/>
                  </a:tblGrid>
                  <a:tr h="375285"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2018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63.67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>
                                      <a:solidFill>
                                        <a:schemeClr val="dk1"/>
                                      </a:solidFill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>
                                      <a:solidFill>
                                        <a:schemeClr val="dk1"/>
                                      </a:solidFill>
                                      <a:latin typeface="Cambria Math" charset="0"/>
                                    </a:rPr>
                                    <m:t>𝒇𝒃</m:t>
                                  </m:r>
                                </m:e>
                                <m:sup>
                                  <m:r>
                                    <a:rPr lang="en-US" sz="1600" b="0">
                                      <a:solidFill>
                                        <a:schemeClr val="dk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600" b="0">
                                      <a:solidFill>
                                        <a:schemeClr val="dk1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2017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44.98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𝒇𝒃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60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2016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38.25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𝒇𝒃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60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2015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3.86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𝒇𝒃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60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total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150.76</a:t>
                          </a:r>
                          <a:r>
                            <a:rPr lang="en-US" sz="1600">
                              <a:sym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  <a:sym typeface="+mn-ea"/>
                                    </a:rPr>
                                    <m:t>𝒇𝒃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charset="0"/>
                                      <a:cs typeface="Cambria Math" charset="0"/>
                                      <a:sym typeface="+mn-ea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/>
            </p:nvGraphicFramePr>
            <p:xfrm>
              <a:off x="6903720" y="4250690"/>
              <a:ext cx="3789680" cy="1872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650"/>
                    <a:gridCol w="3034030"/>
                  </a:tblGrid>
                  <a:tr h="375285"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2018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2017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2016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2015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total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/>
              <p:nvPr/>
            </p:nvGraphicFramePr>
            <p:xfrm>
              <a:off x="400685" y="4144010"/>
              <a:ext cx="5972810" cy="2640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86405"/>
                    <a:gridCol w="2986405"/>
                  </a:tblGrid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𝑾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→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~ </m:t>
                                </m:r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0.6741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H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W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W</m:t>
                                </m:r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dk1"/>
                            </a:solidFill>
                            <a:latin typeface="Cambria Math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/>
                            <a:t>0.2137</a:t>
                          </a:r>
                          <a:endParaRPr lang="en-US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𝑾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l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∓ 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e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,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μ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,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τ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𝑎𝑣𝑒𝑟𝑎𝑔𝑒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0.1086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H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Z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0.0267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Z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l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l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 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e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,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μ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,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τ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0.0337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Z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q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0.699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W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~1</a:t>
                          </a:r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/>
              <p:nvPr/>
            </p:nvGraphicFramePr>
            <p:xfrm>
              <a:off x="400685" y="4144010"/>
              <a:ext cx="5972810" cy="2640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86405"/>
                    <a:gridCol w="2986405"/>
                  </a:tblGrid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0.6741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/>
                            <a:t>0.2137</a:t>
                          </a:r>
                          <a:endParaRPr lang="en-US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0.1086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0.0267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0.0337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0.699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~1</a:t>
                          </a:r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 Box 5"/>
          <p:cNvSpPr txBox="1"/>
          <p:nvPr/>
        </p:nvSpPr>
        <p:spPr>
          <a:xfrm>
            <a:off x="7635875" y="3929380"/>
            <a:ext cx="276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 i="1"/>
              <a:t>Lumi from CMS twik</a:t>
            </a:r>
            <a:r>
              <a:rPr lang="en-US"/>
              <a:t>i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955800" y="3843655"/>
            <a:ext cx="276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 i="1"/>
              <a:t>BFs from pdg &amp; twik</a:t>
            </a:r>
            <a:r>
              <a:rPr lang="en-US"/>
              <a:t>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59690" y="-635"/>
            <a:ext cx="12072620" cy="78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Expected Signal Events Number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435610" y="1078230"/>
                <a:ext cx="10575925" cy="3102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b="1"/>
                  <a:t>Signal: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𝑻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'→ 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𝒕𝒐𝒑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 + 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𝑯</m:t>
                    </m:r>
                  </m:oMath>
                </a14:m>
                <a:endParaRPr lang="en-US" b="1"/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b="1">
                    <a:sym typeface="+mn-ea"/>
                  </a:rPr>
                  <a:t>There are 3 cases in signal</a:t>
                </a:r>
                <a:endParaRPr lang="en-US" b="1"/>
              </a:p>
              <a:p>
                <a:pPr lvl="2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𝟐𝟏𝟑𝟕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  <a:sym typeface="+mn-ea"/>
                      </a:rPr>
                      <m:t>153</m:t>
                    </m:r>
                    <m:r>
                      <a:rPr lang="en-US" b="1" i="1">
                        <a:latin typeface="Cambria Math" charset="0"/>
                        <a:cs typeface="Cambria Math" charset="0"/>
                        <a:sym typeface="+mn-ea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  <a:sym typeface="+mn-ea"/>
                      </a:rPr>
                      <m:t>6</m:t>
                    </m:r>
                    <m:r>
                      <a:rPr lang="en-US" b="1" i="1">
                        <a:latin typeface="Cambria Math" charset="0"/>
                        <a:cs typeface="Cambria Math" charset="0"/>
                        <a:sym typeface="+mn-ea"/>
                      </a:rPr>
                      <m:t>𝟗</m:t>
                    </m:r>
                  </m:oMath>
                </a14:m>
                <a:endParaRPr lang="en-US" b="1" i="1">
                  <a:latin typeface="Cambria Math" charset="0"/>
                  <a:cs typeface="Cambria Math" charset="0"/>
                  <a:sym typeface="+mn-ea"/>
                </a:endParaRPr>
              </a:p>
              <a:p>
                <a:pPr lvl="2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𝟐𝟏𝟑𝟕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153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6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𝟗</m:t>
                    </m:r>
                  </m:oMath>
                </a14:m>
                <a:endParaRPr lang="en-US" b="1" i="1">
                  <a:latin typeface="Cambria Math" charset="0"/>
                  <a:cs typeface="Cambria Math" charset="0"/>
                </a:endParaRPr>
              </a:p>
              <a:p>
                <a:pPr lvl="2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𝟎𝟐𝟔𝟕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𝟔𝟗𝟗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b="1" i="1">
                    <a:latin typeface="Cambria Math" charset="0"/>
                    <a:cs typeface="Cambria Math" charset="0"/>
                  </a:rPr>
                  <a:t>38.35</a:t>
                </a:r>
                <a:endParaRPr lang="en-US" b="1" i="1">
                  <a:latin typeface="Cambria Math" charset="0"/>
                  <a:cs typeface="Cambria Math" charset="0"/>
                </a:endParaRPr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endParaRPr lang="en-US" b="1"/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sz="1600" b="1">
                    <a:solidFill>
                      <a:schemeClr val="accent1"/>
                    </a:solidFill>
                  </a:rPr>
                  <a:t>There are 3 cases in signal, particle combinations are considered </a:t>
                </a:r>
                <a:endParaRPr lang="en-US" sz="1600" b="1">
                  <a:solidFill>
                    <a:schemeClr val="accent1"/>
                  </a:solidFill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𝟐𝟏𝟑𝟕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1600" b="1" i="1">
                    <a:solidFill>
                      <a:schemeClr val="accent1"/>
                    </a:solidFill>
                    <a:latin typeface="Cambria Math" charset="0"/>
                    <a:cs typeface="Cambria Math" charset="0"/>
                  </a:rPr>
                  <a:t>307.37</a:t>
                </a:r>
                <a:endParaRPr lang="en-US" sz="1600" b="1" i="1">
                  <a:solidFill>
                    <a:schemeClr val="accent1"/>
                  </a:solidFill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𝟐𝟏𝟑𝟕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1600" b="1" i="1">
                    <a:solidFill>
                      <a:schemeClr val="accent1"/>
                    </a:solidFill>
                    <a:latin typeface="Cambria Math" charset="0"/>
                    <a:cs typeface="Cambria Math" charset="0"/>
                  </a:rPr>
                  <a:t>307.37</a:t>
                </a:r>
                <a:endParaRPr lang="en-US" sz="1600" b="1" i="1">
                  <a:solidFill>
                    <a:schemeClr val="accent1"/>
                  </a:solidFill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𝒔𝒊𝒈𝒏𝒂𝒍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𝒄𝒂𝒔𝒆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𝟔𝟎𝟎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𝟎𝟐𝟔𝟕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𝟔𝟗𝟗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1600" b="1">
                    <a:solidFill>
                      <a:schemeClr val="accent1"/>
                    </a:solidFill>
                  </a:rPr>
                  <a:t>76.70</a:t>
                </a:r>
                <a:endParaRPr lang="en-US" sz="1600" b="1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" y="1078230"/>
                <a:ext cx="10575925" cy="31026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65" y="4569460"/>
            <a:ext cx="5278755" cy="1485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7270115" y="4566285"/>
                <a:ext cx="2715260" cy="379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𝑓𝑖𝑛𝑎𝑙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𝑠𝑡𝑎𝑡𝑒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: 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3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𝑗𝑒𝑡𝑠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15" y="4566285"/>
                <a:ext cx="2715260" cy="379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7266305" y="5114290"/>
                <a:ext cx="2715260" cy="379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𝑓𝑖𝑛𝑎𝑙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𝑠𝑡𝑎𝑡𝑒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: 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3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𝑗𝑒𝑡𝑠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05" y="5114290"/>
                <a:ext cx="2715260" cy="379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7222490" y="5620385"/>
                <a:ext cx="2715260" cy="379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𝑓𝑖𝑛𝑎𝑙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𝑠𝑡𝑎𝑡𝑒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: 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5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 </m:t>
                      </m:r>
                      <m:r>
                        <a:rPr lang="en-US" sz="1600" i="1">
                          <a:latin typeface="Cambria Math" charset="0"/>
                          <a:cs typeface="Cambria Math" charset="0"/>
                        </a:rPr>
                        <m:t>𝑗𝑒𝑡𝑠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90" y="5620385"/>
                <a:ext cx="2715260" cy="3797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/>
              <p:nvPr/>
            </p:nvGraphicFramePr>
            <p:xfrm>
              <a:off x="7447280" y="4340225"/>
              <a:ext cx="4184015" cy="1885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7880"/>
                    <a:gridCol w="2096135"/>
                  </a:tblGrid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~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W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0.77 Pb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~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Z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dk1"/>
                            </a:solidFill>
                            <a:latin typeface="Cambria Math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en-US" sz="1600"/>
                            <a:t>0.99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→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</a:rPr>
                                  <m:t>WW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75.9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W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27.6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p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t</m:t>
                                </m:r>
                                <m:r>
                                  <a:rPr lang="en-US" sz="1600" b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SimSun" charset="0"/>
                                    <a:cs typeface="Cambria Math" charset="0"/>
                                  </a:rPr>
                                  <m:t>~</m:t>
                                </m:r>
                              </m:oMath>
                            </m:oMathPara>
                          </a14:m>
                          <a:endParaRPr lang="en-US" sz="1600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88.3 Pb</a:t>
                          </a:r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/>
              <p:nvPr/>
            </p:nvGraphicFramePr>
            <p:xfrm>
              <a:off x="7447280" y="4340225"/>
              <a:ext cx="4184015" cy="1885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7880"/>
                    <a:gridCol w="2096135"/>
                  </a:tblGrid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 b="0">
                              <a:solidFill>
                                <a:schemeClr val="dk1"/>
                              </a:solidFill>
                            </a:rPr>
                            <a:t>0.77 Pb</a:t>
                          </a:r>
                          <a:endParaRPr lang="en-US" sz="1600" b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en-US" sz="1600"/>
                            <a:t>0.99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75.9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27.6 Pb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77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sz="1600"/>
                            <a:t>88.3 Pb</a:t>
                          </a:r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6"/>
          <p:cNvSpPr txBox="1"/>
          <p:nvPr/>
        </p:nvSpPr>
        <p:spPr>
          <a:xfrm>
            <a:off x="3346450" y="6318885"/>
            <a:ext cx="81889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sz="1400" b="1" i="1"/>
              <a:t>Cross Section Values from ANs</a:t>
            </a:r>
            <a:endParaRPr lang="en-US" sz="1400" b="1" i="1"/>
          </a:p>
          <a:p>
            <a:pPr algn="r"/>
            <a:r>
              <a:rPr lang="en-US" sz="1200" i="1">
                <a:sym typeface="+mn-ea"/>
              </a:rPr>
              <a:t>https://twiki.cern.ch/twiki/pub/CMSPublic/PhysicsResultsCombined/CMSCrossSectionSMPSummaryBarChart.pdf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9690" y="-635"/>
            <a:ext cx="12072620" cy="78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Expected Background Events Number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38735" y="822960"/>
                <a:ext cx="10812145" cy="42532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b="1"/>
                  <a:t>There must be 1 lepton pair in each background process</a:t>
                </a:r>
                <a:endParaRPr lang="en-US" b="1"/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b="1"/>
                  <a:t>Consider 5 subprocess for background: ttW, ttZ, WW, WZ, tt</a:t>
                </a:r>
                <a:endParaRPr lang="en-US" b="1"/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𝒕𝒕𝒘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𝟕𝟕𝟎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b="1" i="1">
                    <a:latin typeface="Cambria Math" charset="0"/>
                    <a:cs typeface="Cambria Math" charset="0"/>
                  </a:rPr>
                  <a:t>922.91</a:t>
                </a:r>
                <a:endParaRPr lang="en-US" b="1" i="1"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𝒕𝒕𝒛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𝟗𝟗𝟎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*(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+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𝟔𝟗𝟗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)=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𝟑𝟓𝟏𝟔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𝟎𝟑</m:t>
                    </m:r>
                  </m:oMath>
                </a14:m>
                <a:endParaRPr lang="en-US" b="1" i="1"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𝒘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𝒘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𝟕𝟓𝟗𝟎𝟎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b="1"/>
                  <a:t>134954.56</a:t>
                </a:r>
                <a:endParaRPr lang="en-US" b="1"/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𝒘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𝟐𝟕𝟔𝟎𝟎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>
                        <a:sym typeface="+mn-ea"/>
                      </a:rPr>
                      <m:t>94525</m:t>
                    </m:r>
                    <m:r>
                      <a:rPr lang="en-US" b="1">
                        <a:sym typeface="+mn-ea"/>
                      </a:rPr>
                      <m:t>.</m:t>
                    </m:r>
                    <m:r>
                      <a:rPr lang="en-US" b="1">
                        <a:sym typeface="+mn-ea"/>
                      </a:rPr>
                      <m:t>60</m:t>
                    </m:r>
                  </m:oMath>
                </a14:m>
                <a:endParaRPr lang="en-US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</a:rPr>
                          <m:t>𝒕𝒕</m:t>
                        </m:r>
                      </m:sub>
                    </m:sSub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𝟖𝟖𝟑𝟎𝟎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𝒇𝒃</m:t>
                    </m:r>
                    <m:r>
                      <a:rPr lang="en-US" b="1" i="1">
                        <a:latin typeface="Cambria Math" charset="0"/>
                        <a:cs typeface="Cambria Math" charset="0"/>
                      </a:rPr>
                      <m:t>*</m:t>
                    </m:r>
                  </m:oMath>
                </a14:m>
                <a:r>
                  <a:rPr lang="en-US" b="1">
                    <a:sym typeface="+mn-ea"/>
                  </a:rPr>
                  <a:t>0.1086*0.1086=157002.47</a:t>
                </a:r>
                <a:endParaRPr lang="en-US" b="1"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:endParaRPr lang="en-US" b="1">
                  <a:sym typeface="+mn-ea"/>
                </a:endParaRPr>
              </a:p>
              <a:p>
                <a:pPr marL="285750" indent="-285750" algn="l">
                  <a:buFont typeface="Wingdings" panose="05000000000000000000" charset="0"/>
                  <a:buChar char=""/>
                </a:pPr>
                <a:r>
                  <a:rPr lang="en-US" sz="1600" b="1">
                    <a:solidFill>
                      <a:schemeClr val="accent1"/>
                    </a:solidFill>
                    <a:sym typeface="+mn-ea"/>
                  </a:rPr>
                  <a:t>Consider 5 subprocess for background: ttW, ttZ, WW, WZ, tt, particle combinations are considered </a:t>
                </a:r>
                <a:endParaRPr lang="en-US" sz="1600" b="1">
                  <a:solidFill>
                    <a:schemeClr val="accent1"/>
                  </a:solidFill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𝒕𝒕𝒘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𝟕𝟕𝟎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𝟒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𝟑𝟔𝟗𝟏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𝟔𝟓</m:t>
                    </m:r>
                  </m:oMath>
                </a14:m>
                <a:endParaRPr lang="en-US" sz="1600" b="1" i="1">
                  <a:solidFill>
                    <a:schemeClr val="accent1"/>
                  </a:solidFill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𝒕𝒕𝒛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150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.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76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𝟗𝟗𝟎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 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*(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+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𝟔𝟗𝟗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)=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𝟑𝟓𝟏𝟔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𝟎𝟑</m:t>
                    </m:r>
                  </m:oMath>
                </a14:m>
                <a:endParaRPr lang="en-US" sz="1600" b="1" i="1">
                  <a:solidFill>
                    <a:schemeClr val="accent1"/>
                  </a:solidFill>
                  <a:latin typeface="Cambria Math" charset="0"/>
                  <a:cs typeface="Cambria Math" charset="0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𝒘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𝒘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𝟕𝟓𝟗𝟎𝟎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𝟏𝟎𝟖𝟔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1600" b="1">
                    <a:solidFill>
                      <a:schemeClr val="accent1"/>
                    </a:solidFill>
                    <a:sym typeface="+mn-ea"/>
                  </a:rPr>
                  <a:t>134954.56</a:t>
                </a:r>
                <a:endParaRPr lang="en-US" sz="1600" b="1">
                  <a:solidFill>
                    <a:schemeClr val="accent1"/>
                  </a:solidFill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𝒘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𝟐𝟕𝟔𝟎𝟎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/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𝟔𝟕𝟒𝟏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𝟎𝟑𝟑𝟕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𝟐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1600" b="1">
                    <a:solidFill>
                      <a:schemeClr val="accent1"/>
                    </a:solidFill>
                    <a:sym typeface="+mn-ea"/>
                  </a:rPr>
                  <a:t>189051.20</a:t>
                </a:r>
                <a:endParaRPr lang="en-US" sz="1600" b="1">
                  <a:solidFill>
                    <a:schemeClr val="accent1"/>
                  </a:solidFill>
                  <a:sym typeface="+mn-ea"/>
                </a:endParaRPr>
              </a:p>
              <a:p>
                <a:pPr marL="742950" lvl="1" indent="-285750" algn="l">
                  <a:buFont typeface="Wingdings" panose="05000000000000000000" charset="0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𝒃𝒈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𝒆𝒗𝒆𝒏𝒕𝒔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 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</a:rPr>
                          <m:t>𝒕𝒕</m:t>
                        </m:r>
                      </m:sub>
                    </m:sSub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𝟏𝟓𝟎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𝟕𝟔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𝒇𝒃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1"/>
                            </a:solidFill>
                            <a:latin typeface="Cambria Math" charset="0"/>
                            <a:cs typeface="Cambria Math" charset="0"/>
                            <a:sym typeface="+mn-ea"/>
                          </a:rPr>
                          <m:t>𝟏</m:t>
                        </m:r>
                      </m:sup>
                    </m:sSup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𝟖𝟖𝟑𝟎𝟎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𝒇𝒃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charset="0"/>
                        <a:cs typeface="Cambria Math" charset="0"/>
                      </a:rPr>
                      <m:t>*</m:t>
                    </m:r>
                  </m:oMath>
                </a14:m>
                <a:r>
                  <a:rPr lang="en-US" sz="1600" b="1">
                    <a:solidFill>
                      <a:schemeClr val="accent1"/>
                    </a:solidFill>
                    <a:sym typeface="+mn-ea"/>
                  </a:rPr>
                  <a:t>0.1086*0.1086=157002.47</a:t>
                </a:r>
                <a:endParaRPr lang="en-US" sz="1600" b="1">
                  <a:solidFill>
                    <a:schemeClr val="accent1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" y="822960"/>
                <a:ext cx="10812145" cy="42532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1"/>
          <p:cNvSpPr>
            <a:spLocks noGrp="1"/>
          </p:cNvSpPr>
          <p:nvPr/>
        </p:nvSpPr>
        <p:spPr>
          <a:xfrm>
            <a:off x="59690" y="-635"/>
            <a:ext cx="12072620" cy="78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Expected Background Events Number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431925" y="1379855"/>
            <a:ext cx="6015355" cy="44926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en-US" b="1">
                <a:sym typeface="+mn-ea"/>
              </a:rPr>
              <a:t>Take S/Sqrt(B+S) as significance</a:t>
            </a: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 b="1">
                <a:sym typeface="+mn-ea"/>
              </a:rPr>
              <a:t>Significance value:</a:t>
            </a: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 sz="1600" b="1">
                <a:solidFill>
                  <a:schemeClr val="accent1"/>
                </a:solidFill>
                <a:sym typeface="+mn-ea"/>
              </a:rPr>
              <a:t>Significance value, particle combinations are considered:</a:t>
            </a: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b="1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b="1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495237" y="3999801"/>
                <a:ext cx="10119360" cy="6438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cs typeface="Cambria Math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cs typeface="Cambria Math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307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37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*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76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70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134954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56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189051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157002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47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3691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65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3516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03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307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37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*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76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70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sz="1600">
                          <a:solidFill>
                            <a:schemeClr val="accent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600">
                          <a:solidFill>
                            <a:schemeClr val="accent1"/>
                          </a:solidFill>
                          <a:latin typeface="Cambria Math" charset="0"/>
                          <a:ea typeface="SimSun" charset="0"/>
                          <a:cs typeface="Cambria Math" charset="0"/>
                        </a:rPr>
                        <m:t>989</m:t>
                      </m:r>
                    </m:oMath>
                  </m:oMathPara>
                </a14:m>
                <a:endParaRPr lang="en-US" sz="1600">
                  <a:solidFill>
                    <a:schemeClr val="accent1"/>
                  </a:solidFill>
                  <a:latin typeface="Cambria Math" charset="0"/>
                  <a:ea typeface="SimSun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7" y="3999801"/>
                <a:ext cx="10119360" cy="643890"/>
              </a:xfrm>
              <a:prstGeom prst="rect">
                <a:avLst/>
              </a:prstGeom>
              <a:blipFill rotWithShape="1">
                <a:blip r:embed="rId1"/>
                <a:stretch>
                  <a:fillRect l="-6" t="-89" r="6" b="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"/>
              <p:cNvSpPr txBox="1"/>
              <p:nvPr/>
            </p:nvSpPr>
            <p:spPr>
              <a:xfrm>
                <a:off x="406337" y="2142426"/>
                <a:ext cx="11058525" cy="7131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0"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cs typeface="Cambria Math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cs typeface="Cambria Math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i="1">
                          <a:latin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153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69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*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38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35</m:t>
                          </m:r>
                          <m:r>
                            <a:rPr lang="en-US" i="1">
                              <a:latin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>
                                  <a:sym typeface="+mn-ea"/>
                                </a:rPr>
                                <m:t>134954.56</m:t>
                              </m:r>
                              <m:r>
                                <a:rPr lang="en-US" b="1" i="1">
                                  <a:latin typeface="Cambria Math" charset="0"/>
                                  <a:cs typeface="Cambria Math" charset="0"/>
                                </a:rPr>
                                <m:t> 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b="1">
                                  <a:sym typeface="+mn-ea"/>
                                </a:rPr>
                                <m:t>94525.60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157002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47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charset="0"/>
                                  <a:cs typeface="Cambria Math" charset="0"/>
                                  <a:sym typeface="+mn-ea"/>
                                </a:rPr>
                                <m:t>922.91</m:t>
                              </m:r>
                              <m:r>
                                <a:rPr lang="en-US" b="1" i="1">
                                  <a:latin typeface="Cambria Math" charset="0"/>
                                  <a:cs typeface="Cambria Math" charset="0"/>
                                </a:rPr>
                                <m:t> 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3516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03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153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69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*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38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35</m:t>
                              </m:r>
                              <m:r>
                                <a:rPr lang="en-US" i="1">
                                  <a:latin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charset="0"/>
                          <a:cs typeface="Cambria Math" charset="0"/>
                        </a:rPr>
                        <m:t>=</m:t>
                      </m:r>
                      <m:r>
                        <a:rPr lang="en-US"/>
                        <m:t>0</m:t>
                      </m:r>
                      <m:r>
                        <a:rPr lang="en-US"/>
                        <m:t>.</m:t>
                      </m:r>
                      <m:r>
                        <a:rPr lang="en-US"/>
                        <m:t>55</m:t>
                      </m:r>
                      <m:r>
                        <a:rPr lang="en-US"/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7" y="2142426"/>
                <a:ext cx="11058525" cy="713105"/>
              </a:xfrm>
              <a:prstGeom prst="rect">
                <a:avLst/>
              </a:prstGeom>
              <a:blipFill rotWithShape="1">
                <a:blip r:embed="rId2"/>
                <a:stretch>
                  <a:fillRect l="-5" t="-80" r="5" b="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 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4777</Words>
  <Application>WPS Writer</Application>
  <PresentationFormat>Widescreen</PresentationFormat>
  <Paragraphs>179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SimSun</vt:lpstr>
      <vt:lpstr>Wingdings</vt:lpstr>
      <vt:lpstr>Wingdings</vt:lpstr>
      <vt:lpstr>Cambria Math</vt:lpstr>
      <vt:lpstr>Kingsoft Math</vt:lpstr>
      <vt:lpstr>SimSun</vt:lpstr>
      <vt:lpstr>Calibri Light</vt:lpstr>
      <vt:lpstr>Helvetica Neue</vt:lpstr>
      <vt:lpstr>Calibri</vt:lpstr>
      <vt:lpstr>微软雅黑</vt:lpstr>
      <vt:lpstr>汉仪旗黑</vt:lpstr>
      <vt:lpstr>Arial Unicode MS</vt:lpstr>
      <vt:lpstr>汉仪书宋二KW</vt:lpstr>
      <vt:lpstr>SimSun</vt:lpstr>
      <vt:lpstr>SimSun</vt:lpstr>
      <vt:lpstr>Office Theme</vt:lpstr>
      <vt:lpstr>PowerPoint 演示文稿</vt:lpstr>
      <vt:lpstr>PowerPoint 演示文稿</vt:lpstr>
      <vt:lpstr>Expected Signal Events Number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Expected Signal Events Number </dc:title>
  <dc:creator>wangdi</dc:creator>
  <cp:lastModifiedBy>wangdi</cp:lastModifiedBy>
  <cp:revision>12</cp:revision>
  <dcterms:created xsi:type="dcterms:W3CDTF">2022-04-21T15:08:18Z</dcterms:created>
  <dcterms:modified xsi:type="dcterms:W3CDTF">2022-04-21T15:08:18Z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1033-4.1.2.6545</vt:lpwstr>
  </property>
</Properties>
</file>