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9" r:id="rId3"/>
    <p:sldId id="260" r:id="rId4"/>
    <p:sldId id="26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96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6304A-1897-449E-A743-823304CC152C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7D1FA-87C3-4477-B0E7-8EB09F28D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84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0E6F3E-3121-4342-A65B-87806037F98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6320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840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31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04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56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14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90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1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677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634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62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/>
            </a:lvl1pPr>
          </a:lstStyle>
          <a:p>
            <a:r>
              <a:rPr lang="fr-FR" dirty="0" smtClean="0"/>
              <a:t>andrei.dorokhov@iphc.cnrs.fr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0410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241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00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9516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60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185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928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38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32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96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23C0E-7879-4938-B6F6-AD11116C7B74}" type="datetimeFigureOut">
              <a:rPr lang="fr-FR" smtClean="0"/>
              <a:t>08/06/2022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andrei.dorokhov@iphc.cnrs.fr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B2DEB-67C5-4E25-97C1-B73AF8D04D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9039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4912-09B0-4C72-A13E-42AF5D821B11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086F6-DFB7-4059-964D-E7438BC105F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8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ndrei.dorokhov@iphc.cnrs.f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ndrei.dorokhov@iphc.cnrs.f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1789" y="641351"/>
            <a:ext cx="8910637" cy="2601913"/>
          </a:xfrm>
        </p:spPr>
        <p:txBody>
          <a:bodyPr/>
          <a:lstStyle/>
          <a:p>
            <a:pPr algn="ctr"/>
            <a:r>
              <a:rPr lang="en-GB" altLang="en-US" dirty="0" smtClean="0"/>
              <a:t>Status CE65V2_xx chip</a:t>
            </a:r>
            <a:r>
              <a:rPr lang="en-GB" altLang="en-US" dirty="0"/>
              <a:t/>
            </a:r>
            <a:br>
              <a:rPr lang="en-GB" altLang="en-US" dirty="0"/>
            </a:br>
            <a:endParaRPr lang="en-US" altLang="en-US" dirty="0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1524001" y="65368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1708732" y="3135710"/>
            <a:ext cx="884555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dirty="0">
                <a:solidFill>
                  <a:srgbClr val="4D4D4D"/>
                </a:solidFill>
                <a:latin typeface="Comic Sans MS" panose="030F0702030302020204" pitchFamily="66" charset="0"/>
              </a:rPr>
              <a:t>Andrei DOROKHOV</a:t>
            </a:r>
            <a:r>
              <a:rPr lang="en-GB" altLang="en-US" sz="2000" dirty="0" smtClean="0">
                <a:solidFill>
                  <a:srgbClr val="4D4D4D"/>
                </a:solidFill>
                <a:latin typeface="Comic Sans MS" panose="030F0702030302020204" pitchFamily="66" charset="0"/>
              </a:rPr>
              <a:t>,</a:t>
            </a:r>
          </a:p>
          <a:p>
            <a:pPr algn="ctr"/>
            <a:r>
              <a:rPr lang="en-GB" altLang="en-US" sz="2000" dirty="0">
                <a:solidFill>
                  <a:srgbClr val="4D4D4D"/>
                </a:solidFill>
                <a:latin typeface="Comic Sans MS" panose="030F0702030302020204" pitchFamily="66" charset="0"/>
              </a:rPr>
              <a:t>o</a:t>
            </a:r>
            <a:r>
              <a:rPr lang="en-GB" altLang="en-US" sz="2000" dirty="0" smtClean="0">
                <a:solidFill>
                  <a:srgbClr val="4D4D4D"/>
                </a:solidFill>
                <a:latin typeface="Comic Sans MS" panose="030F0702030302020204" pitchFamily="66" charset="0"/>
              </a:rPr>
              <a:t>n behalf of C4Pi and PICSEL,</a:t>
            </a:r>
            <a:endParaRPr lang="en-US" altLang="en-US" sz="1200" dirty="0">
              <a:solidFill>
                <a:srgbClr val="4D4D4D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altLang="en-US" sz="1400" dirty="0" smtClean="0">
                <a:solidFill>
                  <a:srgbClr val="4D4D4D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000" dirty="0" smtClean="0">
                <a:solidFill>
                  <a:srgbClr val="4D4D4D"/>
                </a:solidFill>
                <a:latin typeface="Comic Sans MS" panose="030F0702030302020204" pitchFamily="66" charset="0"/>
              </a:rPr>
              <a:t>IPHC,  </a:t>
            </a:r>
            <a:r>
              <a:rPr lang="en-US" altLang="en-US" sz="2000" dirty="0">
                <a:solidFill>
                  <a:srgbClr val="4D4D4D"/>
                </a:solidFill>
                <a:latin typeface="Comic Sans MS" panose="030F0702030302020204" pitchFamily="66" charset="0"/>
              </a:rPr>
              <a:t>Strasbourg</a:t>
            </a:r>
          </a:p>
          <a:p>
            <a:pPr algn="ctr"/>
            <a:r>
              <a:rPr lang="en-US" altLang="en-US" sz="2000" dirty="0">
                <a:solidFill>
                  <a:srgbClr val="4D4D4D"/>
                </a:solidFill>
                <a:latin typeface="Comic Sans MS" panose="030F0702030302020204" pitchFamily="66" charset="0"/>
              </a:rPr>
              <a:t>  </a:t>
            </a:r>
            <a:r>
              <a:rPr lang="en-US" altLang="en-US" sz="2000" dirty="0">
                <a:solidFill>
                  <a:srgbClr val="4D4D4D"/>
                </a:solidFill>
                <a:latin typeface="Comic Sans MS" panose="030F0702030302020204" pitchFamily="66" charset="0"/>
              </a:rPr>
              <a:t>8</a:t>
            </a:r>
            <a:r>
              <a:rPr lang="en-US" altLang="en-US" sz="2000" dirty="0" smtClean="0">
                <a:solidFill>
                  <a:srgbClr val="4D4D4D"/>
                </a:solidFill>
                <a:latin typeface="Comic Sans MS" panose="030F0702030302020204" pitchFamily="66" charset="0"/>
              </a:rPr>
              <a:t>/06/2022</a:t>
            </a:r>
            <a:endParaRPr lang="en-US" altLang="en-US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endParaRPr lang="en-US" altLang="en-US" sz="2000" dirty="0">
              <a:solidFill>
                <a:srgbClr val="4D4D4D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3764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684655" y="100421"/>
            <a:ext cx="10515600" cy="33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/>
              <a:t>CE65V2_xx (1.5mm x 1.5mm)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302381" y="6417578"/>
            <a:ext cx="79664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8</a:t>
            </a:r>
            <a:r>
              <a:rPr lang="en-US" sz="1400" dirty="0" smtClean="0"/>
              <a:t>/6/2022                                                                              </a:t>
            </a:r>
            <a:r>
              <a:rPr lang="en-US" sz="1400" dirty="0" smtClean="0">
                <a:hlinkClick r:id="rId2"/>
              </a:rPr>
              <a:t>andrei.dorokhov@iphc.cnrs.fr</a:t>
            </a:r>
            <a:r>
              <a:rPr lang="en-US" sz="1400" dirty="0" smtClean="0"/>
              <a:t> , IPHC, Strasbourg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276001" y="365078"/>
            <a:ext cx="61762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Versatile exploratory chip </a:t>
            </a:r>
            <a:r>
              <a:rPr lang="en-US" sz="1600" dirty="0"/>
              <a:t>using matrix of </a:t>
            </a:r>
            <a:r>
              <a:rPr lang="en-US" sz="1600" dirty="0" smtClean="0"/>
              <a:t>pixels (48 col x 24 row) output is multiplexed </a:t>
            </a:r>
            <a:r>
              <a:rPr lang="en-US" sz="1600" dirty="0"/>
              <a:t> </a:t>
            </a:r>
            <a:r>
              <a:rPr lang="en-US" sz="1600" dirty="0" smtClean="0"/>
              <a:t>to </a:t>
            </a:r>
            <a:r>
              <a:rPr lang="en-US" sz="1600" dirty="0"/>
              <a:t>one </a:t>
            </a:r>
            <a:r>
              <a:rPr lang="en-US" sz="1600" dirty="0" smtClean="0"/>
              <a:t>analogue channel (matrix rolling shutter readout mode):</a:t>
            </a: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/>
              <a:t>s</a:t>
            </a:r>
            <a:r>
              <a:rPr lang="en-US" sz="1600" dirty="0" smtClean="0"/>
              <a:t>hare </a:t>
            </a:r>
            <a:r>
              <a:rPr lang="en-US" sz="1600" dirty="0"/>
              <a:t>common </a:t>
            </a:r>
            <a:r>
              <a:rPr lang="en-US" sz="1600" dirty="0" smtClean="0"/>
              <a:t>pads structure</a:t>
            </a:r>
            <a:r>
              <a:rPr lang="en-US" sz="1600" dirty="0"/>
              <a:t>, carrier and proxy </a:t>
            </a:r>
            <a:r>
              <a:rPr lang="en-US" sz="1600" dirty="0" smtClean="0"/>
              <a:t>boards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/>
              <a:t>4</a:t>
            </a:r>
            <a:r>
              <a:rPr lang="en-US" sz="1600" dirty="0" smtClean="0"/>
              <a:t> </a:t>
            </a:r>
            <a:r>
              <a:rPr lang="en-US" sz="1600" dirty="0"/>
              <a:t>power domains: 3.3V analogue, 1.2 analogue, </a:t>
            </a:r>
            <a:r>
              <a:rPr lang="en-US" sz="1600" dirty="0" smtClean="0"/>
              <a:t>3.3 digital, 1.2 digital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 smtClean="0"/>
              <a:t>3.3 analog and 1.2 analog share same ground AVSS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/>
              <a:t>3.3 </a:t>
            </a:r>
            <a:r>
              <a:rPr lang="en-US" sz="1600" dirty="0" smtClean="0"/>
              <a:t>digital </a:t>
            </a:r>
            <a:r>
              <a:rPr lang="en-US" sz="1600" dirty="0"/>
              <a:t>and 1.2 </a:t>
            </a:r>
            <a:r>
              <a:rPr lang="en-US" sz="1600" dirty="0" smtClean="0"/>
              <a:t>digital </a:t>
            </a:r>
            <a:r>
              <a:rPr lang="en-US" sz="1600" dirty="0"/>
              <a:t>share same </a:t>
            </a:r>
            <a:r>
              <a:rPr lang="en-US" sz="1600" dirty="0" smtClean="0"/>
              <a:t>ground DVSS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 smtClean="0"/>
              <a:t>one column reserved for precise charge collecting diode capacitance measurements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345191" y="5416898"/>
            <a:ext cx="5587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11 biases for pixel front-end: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8</a:t>
            </a:r>
            <a:r>
              <a:rPr lang="en-US" sz="1600" dirty="0" smtClean="0"/>
              <a:t> X 1.2 analogue biases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3 x 3.3 analogue biases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303225" y="3685045"/>
            <a:ext cx="49279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3 digital input pulses (3.3V): clock, start, calib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76001" y="2593215"/>
            <a:ext cx="55874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Power: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digital (3.3V IO/1.2V CORE): DVDD33, DVDD12,DVSS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analogue (3.3V): AVDD33, </a:t>
            </a:r>
            <a:r>
              <a:rPr lang="en-US" sz="1600" dirty="0" smtClean="0"/>
              <a:t>AVSS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analogue (1.2V): AVDD12, </a:t>
            </a:r>
            <a:r>
              <a:rPr lang="en-US" sz="1600" dirty="0" smtClean="0"/>
              <a:t>AVSS</a:t>
            </a:r>
            <a:endParaRPr lang="en-US" sz="1600" dirty="0"/>
          </a:p>
        </p:txBody>
      </p:sp>
      <p:sp>
        <p:nvSpPr>
          <p:cNvPr id="38" name="Rectangle 37"/>
          <p:cNvSpPr/>
          <p:nvPr/>
        </p:nvSpPr>
        <p:spPr>
          <a:xfrm>
            <a:off x="302381" y="3988167"/>
            <a:ext cx="55346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4 unprotected pads: HV, NWELL ,NWELLSUB, PWELL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02381" y="4419867"/>
            <a:ext cx="510865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Output is  in 1.2V analogue domain</a:t>
            </a:r>
          </a:p>
          <a:p>
            <a:r>
              <a:rPr lang="en-US" sz="1600" dirty="0" smtClean="0"/>
              <a:t>2 calibration voltages: VHIGH, VLOW</a:t>
            </a:r>
          </a:p>
          <a:p>
            <a:r>
              <a:rPr lang="en-US" sz="1600" dirty="0" smtClean="0"/>
              <a:t>2 biases for output buffer 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" t="1085" r="1266" b="1211"/>
          <a:stretch/>
        </p:blipFill>
        <p:spPr>
          <a:xfrm>
            <a:off x="6343649" y="514349"/>
            <a:ext cx="5682343" cy="569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26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702247" y="59221"/>
            <a:ext cx="10515600" cy="385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b="1" dirty="0" smtClean="0"/>
              <a:t>Different modifications / chips of CE65V2_xx /  design status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302381" y="6417578"/>
            <a:ext cx="79664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8</a:t>
            </a:r>
            <a:r>
              <a:rPr lang="en-US" sz="1400" dirty="0" smtClean="0"/>
              <a:t>/6/2022                                                                              </a:t>
            </a:r>
            <a:r>
              <a:rPr lang="en-US" sz="1400" dirty="0" smtClean="0">
                <a:hlinkClick r:id="rId2"/>
              </a:rPr>
              <a:t>andrei.dorokhov@iphc.cnrs.fr</a:t>
            </a:r>
            <a:r>
              <a:rPr lang="en-US" sz="1400" dirty="0" smtClean="0"/>
              <a:t> , IPHC, Strasbourg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935544"/>
              </p:ext>
            </p:extLst>
          </p:nvPr>
        </p:nvGraphicFramePr>
        <p:xfrm>
          <a:off x="404261" y="517052"/>
          <a:ext cx="11338670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0">
                  <a:extLst>
                    <a:ext uri="{9D8B030D-6E8A-4147-A177-3AD203B41FA5}">
                      <a16:colId xmlns:a16="http://schemas.microsoft.com/office/drawing/2014/main" val="994446919"/>
                    </a:ext>
                  </a:extLst>
                </a:gridCol>
                <a:gridCol w="2212522">
                  <a:extLst>
                    <a:ext uri="{9D8B030D-6E8A-4147-A177-3AD203B41FA5}">
                      <a16:colId xmlns:a16="http://schemas.microsoft.com/office/drawing/2014/main" val="1827321918"/>
                    </a:ext>
                  </a:extLst>
                </a:gridCol>
                <a:gridCol w="1612272">
                  <a:extLst>
                    <a:ext uri="{9D8B030D-6E8A-4147-A177-3AD203B41FA5}">
                      <a16:colId xmlns:a16="http://schemas.microsoft.com/office/drawing/2014/main" val="1359665657"/>
                    </a:ext>
                  </a:extLst>
                </a:gridCol>
                <a:gridCol w="1915290">
                  <a:extLst>
                    <a:ext uri="{9D8B030D-6E8A-4147-A177-3AD203B41FA5}">
                      <a16:colId xmlns:a16="http://schemas.microsoft.com/office/drawing/2014/main" val="2831463276"/>
                    </a:ext>
                  </a:extLst>
                </a:gridCol>
                <a:gridCol w="2103310">
                  <a:extLst>
                    <a:ext uri="{9D8B030D-6E8A-4147-A177-3AD203B41FA5}">
                      <a16:colId xmlns:a16="http://schemas.microsoft.com/office/drawing/2014/main" val="1267416214"/>
                    </a:ext>
                  </a:extLst>
                </a:gridCol>
                <a:gridCol w="1972766">
                  <a:extLst>
                    <a:ext uri="{9D8B030D-6E8A-4147-A177-3AD203B41FA5}">
                      <a16:colId xmlns:a16="http://schemas.microsoft.com/office/drawing/2014/main" val="4275610888"/>
                    </a:ext>
                  </a:extLst>
                </a:gridCol>
              </a:tblGrid>
              <a:tr h="31969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Modification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Purpose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Pitch, 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Comment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status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412798"/>
                  </a:ext>
                </a:extLst>
              </a:tr>
              <a:tr h="10749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CE65V2_C_xx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Charge collection (“_C_”) measurements, rolling shutter readout (AC</a:t>
                      </a:r>
                      <a:r>
                        <a:rPr lang="en-US" sz="1600" baseline="0" dirty="0" smtClean="0"/>
                        <a:t> pixel </a:t>
                      </a:r>
                      <a:r>
                        <a:rPr lang="en-US" sz="1600" dirty="0" smtClean="0"/>
                        <a:t>from CE65 is</a:t>
                      </a:r>
                      <a:r>
                        <a:rPr lang="en-US" sz="1600" baseline="0" dirty="0" smtClean="0"/>
                        <a:t> implemented)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</a:rPr>
                        <a:t>15, 18,  22.5, </a:t>
                      </a:r>
                      <a:br>
                        <a:rPr lang="en-US" sz="1600" b="0" noProof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r>
                        <a:rPr lang="en-US" sz="1600" b="0" baseline="-25000" noProof="0" dirty="0" smtClean="0">
                          <a:solidFill>
                            <a:schemeClr val="tx1"/>
                          </a:solidFill>
                        </a:rPr>
                        <a:t>hexsq</a:t>
                      </a: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</a:rPr>
                        <a:t>, 22.5</a:t>
                      </a:r>
                      <a:r>
                        <a:rPr lang="en-US" sz="1600" b="0" baseline="-25000" noProof="0" dirty="0" smtClean="0">
                          <a:solidFill>
                            <a:schemeClr val="tx1"/>
                          </a:solidFill>
                        </a:rPr>
                        <a:t>hexsq</a:t>
                      </a:r>
                      <a:endParaRPr lang="en-US" sz="1600" b="0" baseline="-25000" noProof="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 lab and beam test, charge collection node, techno,  optimization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 </a:t>
                      </a:r>
                      <a:r>
                        <a:rPr lang="en-US" sz="1600" dirty="0" smtClean="0"/>
                        <a:t>chips ( x 3 flavors: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en-US" sz="1600" dirty="0" smtClean="0"/>
                        <a:t>no n-implant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en-US" sz="1600" dirty="0" smtClean="0"/>
                        <a:t>Blanket n-implant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en-US" sz="1600" dirty="0" smtClean="0"/>
                        <a:t>n-implant with gaps)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DRC, LVS are OK for all chips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5 chips x 3</a:t>
                      </a:r>
                      <a:r>
                        <a:rPr lang="en-US" sz="16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pixel flavors ready : sent to CERN</a:t>
                      </a:r>
                      <a:endParaRPr lang="en-US" sz="16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701127"/>
                  </a:ext>
                </a:extLst>
              </a:tr>
              <a:tr h="101722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CE65V2_A_xx</a:t>
                      </a:r>
                      <a:endParaRPr lang="en-US" sz="16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Precise measurements</a:t>
                      </a:r>
                      <a:r>
                        <a:rPr lang="en-US" sz="1600" baseline="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 of multiplexed analogue or digital output  of pixel FE (“_A_”): pulse duration, gain, FPN, noise, RTS..</a:t>
                      </a:r>
                      <a:endParaRPr lang="en-US" sz="16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noProof="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18 (or 22.5)</a:t>
                      </a:r>
                      <a:endParaRPr lang="en-US" sz="1600" b="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For lab only, possibility to</a:t>
                      </a:r>
                      <a:r>
                        <a:rPr lang="en-US" sz="1600" baseline="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 explore waveform</a:t>
                      </a:r>
                      <a:r>
                        <a:rPr lang="en-US" sz="16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 with oscilloscope:</a:t>
                      </a:r>
                      <a:r>
                        <a:rPr lang="en-US" sz="1600" baseline="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 FE optimization/tuning.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1 (existing FE from MOSS) + versions?..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If that chips is relevant for tests and not redundant</a:t>
                      </a:r>
                      <a:r>
                        <a:rPr lang="en-US" sz="1600" baseline="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 to other chips: </a:t>
                      </a:r>
                      <a:r>
                        <a:rPr lang="en-US" sz="16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need to define which FE (or versions) for</a:t>
                      </a:r>
                      <a:r>
                        <a:rPr lang="en-US" sz="1600" baseline="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 precise measurements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734977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04261" y="4109254"/>
            <a:ext cx="1123581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GDS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sent to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CERN, but would be useful to cross-check the designs of all chips by other person, some layers has to be checked by hand, re-verify the simulations </a:t>
            </a: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/>
              <a:t>I have already asked that (in mail sent on 1</a:t>
            </a:r>
            <a:r>
              <a:rPr lang="en-US" baseline="30000" dirty="0" smtClean="0"/>
              <a:t>st</a:t>
            </a:r>
            <a:r>
              <a:rPr lang="en-US" dirty="0" smtClean="0"/>
              <a:t> June to Jerome, cc: to Christine, Claude, Frederic): “It </a:t>
            </a:r>
            <a:r>
              <a:rPr lang="en-US" dirty="0"/>
              <a:t>would be very useful to  crosscheck </a:t>
            </a:r>
            <a:r>
              <a:rPr lang="en-US" dirty="0" smtClean="0"/>
              <a:t>what </a:t>
            </a:r>
            <a:r>
              <a:rPr lang="en-US" dirty="0"/>
              <a:t>is going to be submitted, I do that from my </a:t>
            </a:r>
            <a:r>
              <a:rPr lang="en-US" dirty="0" smtClean="0"/>
              <a:t>side. However</a:t>
            </a:r>
            <a:r>
              <a:rPr lang="en-US" dirty="0"/>
              <a:t>, obviously, 15 chips are too many to loose, if something went </a:t>
            </a:r>
            <a:r>
              <a:rPr lang="en-US" dirty="0" smtClean="0"/>
              <a:t> wrong </a:t>
            </a:r>
            <a:r>
              <a:rPr lang="en-US" dirty="0"/>
              <a:t>and all are not usable for a "small" mistake -&gt; so better not  to </a:t>
            </a:r>
            <a:br>
              <a:rPr lang="en-US" dirty="0"/>
            </a:br>
            <a:r>
              <a:rPr lang="en-US" dirty="0"/>
              <a:t>neglect the verification by other person</a:t>
            </a:r>
            <a:r>
              <a:rPr lang="en-US" dirty="0" smtClean="0"/>
              <a:t>...”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981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4171</TotalTime>
  <Words>497</Words>
  <Application>Microsoft Office PowerPoint</Application>
  <PresentationFormat>Grand écran</PresentationFormat>
  <Paragraphs>53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Wingdings</vt:lpstr>
      <vt:lpstr>Thème Office</vt:lpstr>
      <vt:lpstr>Conception personnalisée</vt:lpstr>
      <vt:lpstr>Status CE65V2_xx chip </vt:lpstr>
      <vt:lpstr>Présentation PowerPoint</vt:lpstr>
      <vt:lpstr>Présentation PowerPoint</vt:lpstr>
    </vt:vector>
  </TitlesOfParts>
  <Company>IPHC IN2P3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contributions to future developmentint 65nm technology</dc:title>
  <dc:creator>Andrei Dorokhov</dc:creator>
  <cp:lastModifiedBy>DOROKHOV</cp:lastModifiedBy>
  <cp:revision>1318</cp:revision>
  <dcterms:created xsi:type="dcterms:W3CDTF">2021-03-11T11:09:35Z</dcterms:created>
  <dcterms:modified xsi:type="dcterms:W3CDTF">2022-06-08T08:28:11Z</dcterms:modified>
</cp:coreProperties>
</file>