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notesMasterIdLst>
    <p:notesMasterId r:id="rId3"/>
  </p:notesMasterIdLst>
  <p:handoutMasterIdLst>
    <p:handoutMasterId r:id="rId4"/>
  </p:handoutMasterIdLst>
  <p:sldIdLst>
    <p:sldId id="49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00FE"/>
    <a:srgbClr val="1C8000"/>
    <a:srgbClr val="318F67"/>
    <a:srgbClr val="FFFC00"/>
    <a:srgbClr val="E7F1EB"/>
    <a:srgbClr val="EEF6F2"/>
    <a:srgbClr val="40BA86"/>
    <a:srgbClr val="D2E6DB"/>
    <a:srgbClr val="60C99C"/>
    <a:srgbClr val="F284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7949" autoAdjust="0"/>
  </p:normalViewPr>
  <p:slideViewPr>
    <p:cSldViewPr snapToGrid="0" snapToObjects="1">
      <p:cViewPr varScale="1">
        <p:scale>
          <a:sx n="120" d="100"/>
          <a:sy n="120" d="100"/>
        </p:scale>
        <p:origin x="200" y="23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CCB263-64B9-674B-9E86-D3D1800A445C}" type="datetimeFigureOut">
              <a:rPr lang="en-US" smtClean="0"/>
              <a:t>5/3/22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4B0D76-FE61-754E-994F-B07FB3E10F0D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674828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BA8440-EA5D-5145-8130-DBB449910215}" type="datetimeFigureOut">
              <a:rPr lang="en-US" smtClean="0"/>
              <a:t>5/3/22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693ED-B1D4-0742-A4D1-E8DFFB13D73C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65128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2022/04/28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DC7E5-8179-4715-92E3-7D6CC7BB2B40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B91BA7-E06F-8A44-8193-EEFC9C5C19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B4635B3-B007-A344-9EB1-E4E24A2E79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8451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70933" y="959069"/>
            <a:ext cx="10972800" cy="1143000"/>
          </a:xfrm>
          <a:prstGeom prst="rect">
            <a:avLst/>
          </a:prstGeom>
        </p:spPr>
        <p:txBody>
          <a:bodyPr vert="horz" anchor="b"/>
          <a:lstStyle>
            <a:lvl1pPr algn="l">
              <a:defRPr sz="360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entury Gothic"/>
                <a:cs typeface="Century Gothic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6" name="Straight Connector 5"/>
          <p:cNvCxnSpPr/>
          <p:nvPr userDrawn="1"/>
        </p:nvCxnSpPr>
        <p:spPr>
          <a:xfrm flipV="1">
            <a:off x="270933" y="2255509"/>
            <a:ext cx="11864640" cy="1588"/>
          </a:xfrm>
          <a:prstGeom prst="line">
            <a:avLst/>
          </a:prstGeom>
          <a:ln w="15875" cap="flat" cmpd="sng" algn="ctr">
            <a:solidFill>
              <a:srgbClr val="4F81BD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 userDrawn="1"/>
        </p:nvSpPr>
        <p:spPr>
          <a:xfrm>
            <a:off x="270933" y="2410537"/>
            <a:ext cx="491067" cy="3888663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0"/>
          </p:nvPr>
        </p:nvSpPr>
        <p:spPr>
          <a:xfrm>
            <a:off x="791200" y="2410537"/>
            <a:ext cx="7958667" cy="3888663"/>
          </a:xfrm>
          <a:prstGeom prst="rect">
            <a:avLst/>
          </a:prstGeom>
        </p:spPr>
        <p:txBody>
          <a:bodyPr vert="horz"/>
          <a:lstStyle>
            <a:lvl1pPr>
              <a:buSzPct val="120000"/>
              <a:buFont typeface="Lucida Grande"/>
              <a:buChar char="➙"/>
              <a:defRPr sz="2400" u="none">
                <a:solidFill>
                  <a:schemeClr val="accent1"/>
                </a:solidFill>
                <a:effectLst/>
                <a:latin typeface="Century Gothic"/>
                <a:cs typeface="Century Gothic"/>
              </a:defRPr>
            </a:lvl1pPr>
            <a:lvl2pPr>
              <a:buSzPct val="120000"/>
              <a:buFont typeface="Lucida Grande"/>
              <a:buChar char="➙"/>
              <a:defRPr sz="2000">
                <a:solidFill>
                  <a:schemeClr val="accent1"/>
                </a:solidFill>
                <a:latin typeface="Century Gothic"/>
                <a:cs typeface="Century Gothic"/>
              </a:defRPr>
            </a:lvl2pPr>
            <a:lvl3pPr>
              <a:buSzPct val="120000"/>
              <a:buFont typeface="Lucida Grande"/>
              <a:buChar char="➙"/>
              <a:defRPr sz="1800">
                <a:solidFill>
                  <a:schemeClr val="accent1"/>
                </a:solidFill>
                <a:latin typeface="Century Gothic"/>
                <a:cs typeface="Century Gothic"/>
              </a:defRPr>
            </a:lvl3pPr>
            <a:lvl4pPr>
              <a:buSzPct val="120000"/>
              <a:buFont typeface="Lucida Grande"/>
              <a:buChar char="➙"/>
              <a:defRPr sz="1600">
                <a:solidFill>
                  <a:schemeClr val="accent1"/>
                </a:solidFill>
                <a:latin typeface="Century Gothic"/>
                <a:cs typeface="Century Gothic"/>
              </a:defRPr>
            </a:lvl4pPr>
            <a:lvl5pPr>
              <a:buSzPct val="120000"/>
              <a:buFont typeface="Lucida Grande"/>
              <a:buChar char="➙"/>
              <a:defRPr sz="1600">
                <a:solidFill>
                  <a:schemeClr val="accent1"/>
                </a:solidFill>
                <a:latin typeface="Century Gothic"/>
                <a:cs typeface="Century Gothic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108379" y="6371468"/>
            <a:ext cx="927376" cy="425598"/>
          </a:xfrm>
        </p:spPr>
        <p:txBody>
          <a:bodyPr/>
          <a:lstStyle/>
          <a:p>
            <a:fld id="{D35DC7E5-8179-4715-92E3-7D6CC7BB2B4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940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1444" y="982684"/>
            <a:ext cx="6088439" cy="547949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9885" y="980362"/>
            <a:ext cx="5776196" cy="548181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2022/04/28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DC7E5-8179-4715-92E3-7D6CC7BB2B40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ro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2022/04/28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35DC7E5-8179-4715-92E3-7D6CC7BB2B40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/>
          </p:nvPr>
        </p:nvSpPr>
        <p:spPr>
          <a:xfrm>
            <a:off x="0" y="990600"/>
            <a:ext cx="12192000" cy="2667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0" y="3657600"/>
            <a:ext cx="12192000" cy="28194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pa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1444" y="982684"/>
            <a:ext cx="6088439" cy="273841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9885" y="980362"/>
            <a:ext cx="5776196" cy="274073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2022/04/28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DC7E5-8179-4715-92E3-7D6CC7BB2B40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5"/>
          </p:nvPr>
        </p:nvSpPr>
        <p:spPr>
          <a:xfrm>
            <a:off x="0" y="3733800"/>
            <a:ext cx="6299200" cy="2743200"/>
          </a:xfrm>
        </p:spPr>
        <p:txBody>
          <a:bodyPr/>
          <a:lstStyle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6"/>
          </p:nvPr>
        </p:nvSpPr>
        <p:spPr>
          <a:xfrm>
            <a:off x="6197600" y="3733800"/>
            <a:ext cx="5892800" cy="2743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2022/04/28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35DC7E5-8179-4715-92E3-7D6CC7BB2B40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328084" y="801688"/>
            <a:ext cx="11707283" cy="1928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28085" y="2730501"/>
            <a:ext cx="5750983" cy="37322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079067" y="2730501"/>
            <a:ext cx="5956300" cy="37322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2022/04/28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35DC7E5-8179-4715-92E3-7D6CC7BB2B40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328085" y="939800"/>
            <a:ext cx="4802716" cy="55223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5130801" y="939800"/>
            <a:ext cx="6904567" cy="29464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5130801" y="3886201"/>
            <a:ext cx="6904567" cy="25765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2022/04/28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35DC7E5-8179-4715-92E3-7D6CC7BB2B40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7112725" y="939800"/>
            <a:ext cx="4802716" cy="55223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81446" y="939800"/>
            <a:ext cx="6904567" cy="29464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81446" y="3886201"/>
            <a:ext cx="6904567" cy="25765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1445" y="895351"/>
            <a:ext cx="6011921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u="none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1445" y="1552574"/>
            <a:ext cx="6011920" cy="49096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912813"/>
            <a:ext cx="5846233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0" u="none">
                <a:solidFill>
                  <a:srgbClr val="00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565275"/>
            <a:ext cx="5389033" cy="48969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2022/04/28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DC7E5-8179-4715-92E3-7D6CC7BB2B40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2022/04/28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DC7E5-8179-4715-92E3-7D6CC7BB2B40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7359" y="60472"/>
            <a:ext cx="10551583" cy="7407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7360" y="919459"/>
            <a:ext cx="11708395" cy="51372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1445" y="6462177"/>
            <a:ext cx="10564048" cy="35000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entury Gothic"/>
                <a:cs typeface="Century Gothic"/>
              </a:defRPr>
            </a:lvl1pPr>
          </a:lstStyle>
          <a:p>
            <a:r>
              <a:rPr lang="en-GB"/>
              <a:t>2022/04/28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108379" y="6371468"/>
            <a:ext cx="927376" cy="4255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  <a:latin typeface="Arial Black"/>
                <a:cs typeface="Arial Black"/>
              </a:defRPr>
            </a:lvl1pPr>
          </a:lstStyle>
          <a:p>
            <a:fld id="{D35DC7E5-8179-4715-92E3-7D6CC7BB2B40}" type="slidenum">
              <a:rPr lang="en-US" smtClean="0"/>
              <a:pPr/>
              <a:t>‹N°›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327360" y="801265"/>
            <a:ext cx="11864640" cy="1588"/>
          </a:xfrm>
          <a:prstGeom prst="line">
            <a:avLst/>
          </a:prstGeom>
          <a:ln w="15875" cap="flat" cmpd="sng" algn="ctr">
            <a:solidFill>
              <a:srgbClr val="4F81B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0" y="6459794"/>
            <a:ext cx="11108379" cy="2382"/>
          </a:xfrm>
          <a:prstGeom prst="line">
            <a:avLst/>
          </a:prstGeom>
          <a:ln w="15875" cap="flat" cmpd="sng" algn="ctr">
            <a:solidFill>
              <a:srgbClr val="4F81BD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Image 8">
            <a:extLst>
              <a:ext uri="{FF2B5EF4-FFF2-40B4-BE49-F238E27FC236}">
                <a16:creationId xmlns:a16="http://schemas.microsoft.com/office/drawing/2014/main" id="{DEDF5296-319C-F84F-9758-76947B31E625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3255" y="22671"/>
            <a:ext cx="952499" cy="66039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705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718" r:id="rId10"/>
    <p:sldLayoutId id="2147483719" r:id="rId11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b="0" kern="1200">
          <a:solidFill>
            <a:schemeClr val="tx1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Century Gothic"/>
          <a:ea typeface="+mj-ea"/>
          <a:cs typeface="Century Gothic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SzPct val="120000"/>
        <a:buFont typeface="Wingdings" charset="2"/>
        <a:buChar char="§"/>
        <a:defRPr sz="2000" u="sng" kern="1200">
          <a:solidFill>
            <a:schemeClr val="accent1">
              <a:lumMod val="75000"/>
            </a:schemeClr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Century Gothic"/>
          <a:ea typeface="+mn-ea"/>
          <a:cs typeface="Century Gothic"/>
        </a:defRPr>
      </a:lvl1pPr>
      <a:lvl2pPr marL="450850" indent="-177800" algn="l" defTabSz="457200" rtl="0" eaLnBrk="1" latinLnBrk="0" hangingPunct="1">
        <a:spcBef>
          <a:spcPct val="20000"/>
        </a:spcBef>
        <a:buSzPct val="110000"/>
        <a:buFont typeface="Arial"/>
        <a:buChar char="•"/>
        <a:defRPr sz="1600" kern="1200">
          <a:solidFill>
            <a:schemeClr val="tx1"/>
          </a:solidFill>
          <a:latin typeface="Century Gothic"/>
          <a:ea typeface="+mn-ea"/>
          <a:cs typeface="Century Gothic"/>
        </a:defRPr>
      </a:lvl2pPr>
      <a:lvl3pPr marL="627063" indent="-160338" algn="l" defTabSz="457200" rtl="0" eaLnBrk="1" latinLnBrk="0" hangingPunct="1">
        <a:spcBef>
          <a:spcPct val="20000"/>
        </a:spcBef>
        <a:buSzPct val="120000"/>
        <a:buFont typeface="Lucida Grande"/>
        <a:buChar char="-"/>
        <a:defRPr sz="1400" kern="1200">
          <a:solidFill>
            <a:schemeClr val="tx1">
              <a:lumMod val="75000"/>
              <a:lumOff val="25000"/>
            </a:schemeClr>
          </a:solidFill>
          <a:latin typeface="Century Gothic"/>
          <a:ea typeface="+mn-ea"/>
          <a:cs typeface="Century Gothic"/>
        </a:defRPr>
      </a:lvl3pPr>
      <a:lvl4pPr marL="893763" indent="-166688" algn="l" defTabSz="457200" rtl="0" eaLnBrk="1" latinLnBrk="0" hangingPunct="1">
        <a:spcBef>
          <a:spcPct val="20000"/>
        </a:spcBef>
        <a:buSzPct val="120000"/>
        <a:buFont typeface="Lucida Grande"/>
        <a:buChar char="-"/>
        <a:defRPr sz="1200" kern="1200">
          <a:solidFill>
            <a:schemeClr val="tx1">
              <a:lumMod val="75000"/>
              <a:lumOff val="25000"/>
            </a:schemeClr>
          </a:solidFill>
          <a:latin typeface="Century Gothic"/>
          <a:ea typeface="+mn-ea"/>
          <a:cs typeface="Century Gothic"/>
        </a:defRPr>
      </a:lvl4pPr>
      <a:lvl5pPr marL="1077913" indent="-228600" algn="l" defTabSz="457200" rtl="0" eaLnBrk="1" latinLnBrk="0" hangingPunct="1">
        <a:spcBef>
          <a:spcPct val="20000"/>
        </a:spcBef>
        <a:buSzPct val="120000"/>
        <a:buFont typeface="Lucida Grande"/>
        <a:buChar char="-"/>
        <a:defRPr sz="1200" kern="1200">
          <a:solidFill>
            <a:schemeClr val="tx1">
              <a:lumMod val="75000"/>
              <a:lumOff val="25000"/>
            </a:schemeClr>
          </a:solidFill>
          <a:latin typeface="Century Gothic"/>
          <a:ea typeface="+mn-ea"/>
          <a:cs typeface="Century Gothic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C4441F-7CE8-090C-2C60-064DC64EF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2800" dirty="0"/>
              <a:t>Proposal for CE-65v1 PS Beam test program (Spring 2022)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ECA616E-C337-311C-1779-B2FAA4AE40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361" y="823761"/>
            <a:ext cx="6858482" cy="5779054"/>
          </a:xfrm>
        </p:spPr>
        <p:txBody>
          <a:bodyPr>
            <a:normAutofit/>
          </a:bodyPr>
          <a:lstStyle/>
          <a:p>
            <a:r>
              <a:rPr lang="en-GB" dirty="0"/>
              <a:t>Main priorities</a:t>
            </a:r>
          </a:p>
          <a:p>
            <a:pPr lvl="1"/>
            <a:r>
              <a:rPr lang="en-GB" dirty="0"/>
              <a:t>Long runs (~10k tracks) on A4, B4, C4, D4 </a:t>
            </a:r>
            <a:br>
              <a:rPr lang="en-GB" dirty="0"/>
            </a:br>
            <a:r>
              <a:rPr lang="en-GB" dirty="0"/>
              <a:t>for each 3 sub-matrices (AC-Amp with HV=10V)</a:t>
            </a:r>
          </a:p>
          <a:p>
            <a:pPr lvl="1"/>
            <a:r>
              <a:rPr lang="en-GB" dirty="0"/>
              <a:t>Long runs on C4 (3 sub-mat.) with </a:t>
            </a:r>
            <a:r>
              <a:rPr lang="en-GB" dirty="0" err="1"/>
              <a:t>Psub</a:t>
            </a:r>
            <a:r>
              <a:rPr lang="en-GB" dirty="0"/>
              <a:t>=3V</a:t>
            </a:r>
          </a:p>
          <a:p>
            <a:pPr marL="727075" lvl="3" indent="0">
              <a:buNone/>
            </a:pPr>
            <a:endParaRPr lang="en-GB" dirty="0"/>
          </a:p>
          <a:p>
            <a:r>
              <a:rPr lang="en-GB" dirty="0"/>
              <a:t>Complementary program</a:t>
            </a:r>
          </a:p>
          <a:p>
            <a:pPr lvl="1"/>
            <a:r>
              <a:rPr lang="en-GB" dirty="0"/>
              <a:t>Runs (~2k tracks) on AC-Amp with HV=1, 3V</a:t>
            </a:r>
            <a:br>
              <a:rPr lang="en-GB" dirty="0"/>
            </a:br>
            <a:r>
              <a:rPr lang="en-GB" dirty="0"/>
              <a:t>for A4, B4, C4, D4</a:t>
            </a:r>
          </a:p>
          <a:p>
            <a:pPr lvl="1"/>
            <a:r>
              <a:rPr lang="en-GB" dirty="0"/>
              <a:t>Runs on C4 (3 sub-mat.) with </a:t>
            </a:r>
            <a:r>
              <a:rPr lang="en-GB" dirty="0" err="1"/>
              <a:t>Psub</a:t>
            </a:r>
            <a:r>
              <a:rPr lang="en-GB" dirty="0"/>
              <a:t>=1 V</a:t>
            </a:r>
          </a:p>
          <a:p>
            <a:pPr lvl="3"/>
            <a:endParaRPr lang="en-GB" dirty="0"/>
          </a:p>
          <a:p>
            <a:r>
              <a:rPr lang="en-GB" dirty="0"/>
              <a:t>Second complementary program</a:t>
            </a:r>
          </a:p>
          <a:p>
            <a:pPr lvl="1"/>
            <a:r>
              <a:rPr lang="en-GB" dirty="0"/>
              <a:t>Same as main priorities with irradiates sensors (B4, D4 ?) </a:t>
            </a:r>
          </a:p>
          <a:p>
            <a:pPr lvl="2"/>
            <a:endParaRPr lang="en-GB" dirty="0"/>
          </a:p>
          <a:p>
            <a:pPr lvl="2"/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8D05081-ABB8-D762-C327-9A2258626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2022/05/03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3A7EDAC-2925-251B-6BC5-8B8808349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DC7E5-8179-4715-92E3-7D6CC7BB2B40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009B3E2-CC2E-774C-C07F-97C19BA21B77}"/>
              </a:ext>
            </a:extLst>
          </p:cNvPr>
          <p:cNvSpPr txBox="1"/>
          <p:nvPr/>
        </p:nvSpPr>
        <p:spPr>
          <a:xfrm>
            <a:off x="7737326" y="1350335"/>
            <a:ext cx="35044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0070C0"/>
                </a:solidFill>
                <a:latin typeface="Century Gothic"/>
                <a:cs typeface="Century Gothic"/>
              </a:rPr>
              <a:t>Detailed studies (including intra-pixel)</a:t>
            </a:r>
            <a:br>
              <a:rPr lang="en-GB" sz="1400" dirty="0">
                <a:solidFill>
                  <a:srgbClr val="0070C0"/>
                </a:solidFill>
                <a:latin typeface="Century Gothic"/>
                <a:cs typeface="Century Gothic"/>
              </a:rPr>
            </a:br>
            <a:r>
              <a:rPr lang="en-GB" sz="1400" dirty="0">
                <a:solidFill>
                  <a:srgbClr val="0070C0"/>
                </a:solidFill>
                <a:latin typeface="Century Gothic"/>
                <a:cs typeface="Century Gothic"/>
              </a:rPr>
              <a:t>with best charge-collection conditions</a:t>
            </a:r>
          </a:p>
        </p:txBody>
      </p:sp>
      <p:sp>
        <p:nvSpPr>
          <p:cNvPr id="8" name="Flèche vers la droite 7">
            <a:extLst>
              <a:ext uri="{FF2B5EF4-FFF2-40B4-BE49-F238E27FC236}">
                <a16:creationId xmlns:a16="http://schemas.microsoft.com/office/drawing/2014/main" id="{91B2D2C4-6B9E-FA65-BFC6-ED9EB166A8F4}"/>
              </a:ext>
            </a:extLst>
          </p:cNvPr>
          <p:cNvSpPr/>
          <p:nvPr/>
        </p:nvSpPr>
        <p:spPr>
          <a:xfrm>
            <a:off x="6849145" y="1494901"/>
            <a:ext cx="336698" cy="292388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Flèche vers la droite 8">
            <a:extLst>
              <a:ext uri="{FF2B5EF4-FFF2-40B4-BE49-F238E27FC236}">
                <a16:creationId xmlns:a16="http://schemas.microsoft.com/office/drawing/2014/main" id="{1A74A448-C5D4-F214-503F-BA820AF0B12B}"/>
              </a:ext>
            </a:extLst>
          </p:cNvPr>
          <p:cNvSpPr/>
          <p:nvPr/>
        </p:nvSpPr>
        <p:spPr>
          <a:xfrm>
            <a:off x="6849145" y="2721700"/>
            <a:ext cx="336698" cy="292388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17E2328E-179C-35BB-8D6F-3CF033F0600B}"/>
              </a:ext>
            </a:extLst>
          </p:cNvPr>
          <p:cNvSpPr txBox="1"/>
          <p:nvPr/>
        </p:nvSpPr>
        <p:spPr>
          <a:xfrm>
            <a:off x="7797463" y="2604987"/>
            <a:ext cx="35125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0070C0"/>
                </a:solidFill>
                <a:latin typeface="Century Gothic"/>
                <a:cs typeface="Century Gothic"/>
              </a:rPr>
              <a:t>Global evolution for optimised process</a:t>
            </a:r>
            <a:br>
              <a:rPr lang="en-GB" sz="1400" dirty="0">
                <a:solidFill>
                  <a:srgbClr val="0070C0"/>
                </a:solidFill>
                <a:latin typeface="Century Gothic"/>
                <a:cs typeface="Century Gothic"/>
              </a:rPr>
            </a:br>
            <a:r>
              <a:rPr lang="en-GB" sz="1400" dirty="0">
                <a:solidFill>
                  <a:srgbClr val="0070C0"/>
                </a:solidFill>
                <a:latin typeface="Century Gothic"/>
                <a:cs typeface="Century Gothic"/>
              </a:rPr>
              <a:t>with HV or </a:t>
            </a:r>
            <a:r>
              <a:rPr lang="en-GB" sz="1400" dirty="0" err="1">
                <a:solidFill>
                  <a:srgbClr val="0070C0"/>
                </a:solidFill>
                <a:latin typeface="Century Gothic"/>
                <a:cs typeface="Century Gothic"/>
              </a:rPr>
              <a:t>Psub</a:t>
            </a:r>
            <a:endParaRPr lang="en-GB" sz="1400" dirty="0">
              <a:solidFill>
                <a:srgbClr val="0070C0"/>
              </a:solidFill>
              <a:latin typeface="Century Gothic"/>
              <a:cs typeface="Century Gothic"/>
            </a:endParaRPr>
          </a:p>
        </p:txBody>
      </p:sp>
      <p:sp>
        <p:nvSpPr>
          <p:cNvPr id="11" name="Flèche vers la droite 10">
            <a:extLst>
              <a:ext uri="{FF2B5EF4-FFF2-40B4-BE49-F238E27FC236}">
                <a16:creationId xmlns:a16="http://schemas.microsoft.com/office/drawing/2014/main" id="{76C646D7-7BBC-9BD2-87BB-A8C81A131EAA}"/>
              </a:ext>
            </a:extLst>
          </p:cNvPr>
          <p:cNvSpPr/>
          <p:nvPr/>
        </p:nvSpPr>
        <p:spPr>
          <a:xfrm>
            <a:off x="6849145" y="3710771"/>
            <a:ext cx="336698" cy="292388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4F8A0378-09E5-CB7C-3D96-96482F3A1127}"/>
              </a:ext>
            </a:extLst>
          </p:cNvPr>
          <p:cNvSpPr txBox="1"/>
          <p:nvPr/>
        </p:nvSpPr>
        <p:spPr>
          <a:xfrm>
            <a:off x="7797463" y="3725858"/>
            <a:ext cx="29466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0070C0"/>
                </a:solidFill>
                <a:latin typeface="Century Gothic"/>
                <a:cs typeface="Century Gothic"/>
              </a:rPr>
              <a:t>Detailed studies after irradiation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A8C2070E-D772-022D-3D3D-C64DF83AFEBB}"/>
              </a:ext>
            </a:extLst>
          </p:cNvPr>
          <p:cNvSpPr txBox="1"/>
          <p:nvPr/>
        </p:nvSpPr>
        <p:spPr>
          <a:xfrm rot="21400628">
            <a:off x="6193731" y="899770"/>
            <a:ext cx="3289683" cy="307777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C00000"/>
                </a:solidFill>
                <a:latin typeface="Century Gothic"/>
                <a:cs typeface="Century Gothic"/>
              </a:rPr>
              <a:t>Short noise runs for each conditions!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DC5342FA-F53C-6201-E097-3FA28414330D}"/>
              </a:ext>
            </a:extLst>
          </p:cNvPr>
          <p:cNvSpPr txBox="1"/>
          <p:nvPr/>
        </p:nvSpPr>
        <p:spPr>
          <a:xfrm>
            <a:off x="4767956" y="3227151"/>
            <a:ext cx="2839239" cy="307777"/>
          </a:xfrm>
          <a:prstGeom prst="rect">
            <a:avLst/>
          </a:prstGeom>
          <a:noFill/>
          <a:ln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3736673711">
                  <a:custGeom>
                    <a:avLst/>
                    <a:gdLst>
                      <a:gd name="connsiteX0" fmla="*/ 0 w 2839239"/>
                      <a:gd name="connsiteY0" fmla="*/ 0 h 307777"/>
                      <a:gd name="connsiteX1" fmla="*/ 567848 w 2839239"/>
                      <a:gd name="connsiteY1" fmla="*/ 0 h 307777"/>
                      <a:gd name="connsiteX2" fmla="*/ 1050518 w 2839239"/>
                      <a:gd name="connsiteY2" fmla="*/ 0 h 307777"/>
                      <a:gd name="connsiteX3" fmla="*/ 1561581 w 2839239"/>
                      <a:gd name="connsiteY3" fmla="*/ 0 h 307777"/>
                      <a:gd name="connsiteX4" fmla="*/ 2129429 w 2839239"/>
                      <a:gd name="connsiteY4" fmla="*/ 0 h 307777"/>
                      <a:gd name="connsiteX5" fmla="*/ 2839239 w 2839239"/>
                      <a:gd name="connsiteY5" fmla="*/ 0 h 307777"/>
                      <a:gd name="connsiteX6" fmla="*/ 2839239 w 2839239"/>
                      <a:gd name="connsiteY6" fmla="*/ 307777 h 307777"/>
                      <a:gd name="connsiteX7" fmla="*/ 2242999 w 2839239"/>
                      <a:gd name="connsiteY7" fmla="*/ 307777 h 307777"/>
                      <a:gd name="connsiteX8" fmla="*/ 1731936 w 2839239"/>
                      <a:gd name="connsiteY8" fmla="*/ 307777 h 307777"/>
                      <a:gd name="connsiteX9" fmla="*/ 1192480 w 2839239"/>
                      <a:gd name="connsiteY9" fmla="*/ 307777 h 307777"/>
                      <a:gd name="connsiteX10" fmla="*/ 624633 w 2839239"/>
                      <a:gd name="connsiteY10" fmla="*/ 307777 h 307777"/>
                      <a:gd name="connsiteX11" fmla="*/ 0 w 2839239"/>
                      <a:gd name="connsiteY11" fmla="*/ 307777 h 307777"/>
                      <a:gd name="connsiteX12" fmla="*/ 0 w 2839239"/>
                      <a:gd name="connsiteY12" fmla="*/ 0 h 30777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2839239" h="307777" extrusionOk="0">
                        <a:moveTo>
                          <a:pt x="0" y="0"/>
                        </a:moveTo>
                        <a:cubicBezTo>
                          <a:pt x="133518" y="6824"/>
                          <a:pt x="448755" y="-9798"/>
                          <a:pt x="567848" y="0"/>
                        </a:cubicBezTo>
                        <a:cubicBezTo>
                          <a:pt x="686941" y="9798"/>
                          <a:pt x="934562" y="12083"/>
                          <a:pt x="1050518" y="0"/>
                        </a:cubicBezTo>
                        <a:cubicBezTo>
                          <a:pt x="1166474" y="-12083"/>
                          <a:pt x="1322147" y="19187"/>
                          <a:pt x="1561581" y="0"/>
                        </a:cubicBezTo>
                        <a:cubicBezTo>
                          <a:pt x="1801015" y="-19187"/>
                          <a:pt x="1862889" y="-25760"/>
                          <a:pt x="2129429" y="0"/>
                        </a:cubicBezTo>
                        <a:cubicBezTo>
                          <a:pt x="2395969" y="25760"/>
                          <a:pt x="2580270" y="-11456"/>
                          <a:pt x="2839239" y="0"/>
                        </a:cubicBezTo>
                        <a:cubicBezTo>
                          <a:pt x="2850767" y="66059"/>
                          <a:pt x="2829205" y="167822"/>
                          <a:pt x="2839239" y="307777"/>
                        </a:cubicBezTo>
                        <a:cubicBezTo>
                          <a:pt x="2705854" y="326119"/>
                          <a:pt x="2503232" y="305062"/>
                          <a:pt x="2242999" y="307777"/>
                        </a:cubicBezTo>
                        <a:cubicBezTo>
                          <a:pt x="1982766" y="310492"/>
                          <a:pt x="1901041" y="312141"/>
                          <a:pt x="1731936" y="307777"/>
                        </a:cubicBezTo>
                        <a:cubicBezTo>
                          <a:pt x="1562831" y="303413"/>
                          <a:pt x="1360796" y="318952"/>
                          <a:pt x="1192480" y="307777"/>
                        </a:cubicBezTo>
                        <a:cubicBezTo>
                          <a:pt x="1024164" y="296602"/>
                          <a:pt x="834251" y="307289"/>
                          <a:pt x="624633" y="307777"/>
                        </a:cubicBezTo>
                        <a:cubicBezTo>
                          <a:pt x="415015" y="308265"/>
                          <a:pt x="214364" y="304649"/>
                          <a:pt x="0" y="307777"/>
                        </a:cubicBezTo>
                        <a:cubicBezTo>
                          <a:pt x="10796" y="184319"/>
                          <a:pt x="-2987" y="876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C00000"/>
                </a:solidFill>
                <a:latin typeface="Century Gothic"/>
                <a:cs typeface="Century Gothic"/>
              </a:rPr>
              <a:t>Values of </a:t>
            </a:r>
            <a:r>
              <a:rPr lang="en-GB" sz="1400" dirty="0" err="1">
                <a:solidFill>
                  <a:srgbClr val="C00000"/>
                </a:solidFill>
                <a:latin typeface="Century Gothic"/>
                <a:cs typeface="Century Gothic"/>
              </a:rPr>
              <a:t>Psub</a:t>
            </a:r>
            <a:r>
              <a:rPr lang="en-GB" sz="1400" dirty="0">
                <a:solidFill>
                  <a:srgbClr val="C00000"/>
                </a:solidFill>
                <a:latin typeface="Century Gothic"/>
                <a:cs typeface="Century Gothic"/>
              </a:rPr>
              <a:t> to be discussed</a:t>
            </a:r>
          </a:p>
        </p:txBody>
      </p:sp>
    </p:spTree>
    <p:extLst>
      <p:ext uri="{BB962C8B-B14F-4D97-AF65-F5344CB8AC3E}">
        <p14:creationId xmlns:p14="http://schemas.microsoft.com/office/powerpoint/2010/main" val="372721828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entury Gothic"/>
            <a:cs typeface="Century Gothic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JBWhiteBlueWide-IPHC" id="{616AABC7-64BD-5E47-A0DA-EA3645F6195C}" vid="{21F06009-7060-4D4A-8C2B-E159906448B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6760</TotalTime>
  <Words>142</Words>
  <Application>Microsoft Macintosh PowerPoint</Application>
  <PresentationFormat>Grand écran</PresentationFormat>
  <Paragraphs>18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Arial Black</vt:lpstr>
      <vt:lpstr>Calibri</vt:lpstr>
      <vt:lpstr>Century Gothic</vt:lpstr>
      <vt:lpstr>Lucida Grande</vt:lpstr>
      <vt:lpstr>Wingdings</vt:lpstr>
      <vt:lpstr>Default Theme</vt:lpstr>
      <vt:lpstr>Proposal for CE-65v1 PS Beam test program (Spring 2022)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Upgrade of the vertex detector of the Belle II experiment</dc:title>
  <dc:creator>Jerome Baudot</dc:creator>
  <cp:lastModifiedBy>Jerome</cp:lastModifiedBy>
  <cp:revision>530</cp:revision>
  <dcterms:created xsi:type="dcterms:W3CDTF">2020-09-15T07:15:12Z</dcterms:created>
  <dcterms:modified xsi:type="dcterms:W3CDTF">2022-05-03T21:02:11Z</dcterms:modified>
</cp:coreProperties>
</file>