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15" r:id="rId2"/>
    <p:sldId id="458" r:id="rId3"/>
    <p:sldId id="459" r:id="rId4"/>
    <p:sldId id="416" r:id="rId5"/>
    <p:sldId id="417" r:id="rId6"/>
    <p:sldId id="418" r:id="rId7"/>
    <p:sldId id="420" r:id="rId8"/>
    <p:sldId id="407" r:id="rId9"/>
    <p:sldId id="460" r:id="rId10"/>
    <p:sldId id="461" r:id="rId11"/>
    <p:sldId id="444" r:id="rId12"/>
    <p:sldId id="445" r:id="rId13"/>
    <p:sldId id="446" r:id="rId14"/>
    <p:sldId id="411" r:id="rId15"/>
    <p:sldId id="468" r:id="rId16"/>
    <p:sldId id="474" r:id="rId17"/>
    <p:sldId id="475" r:id="rId18"/>
    <p:sldId id="476" r:id="rId19"/>
    <p:sldId id="477" r:id="rId20"/>
    <p:sldId id="413" r:id="rId21"/>
    <p:sldId id="410" r:id="rId22"/>
    <p:sldId id="473" r:id="rId23"/>
    <p:sldId id="452" r:id="rId24"/>
    <p:sldId id="454" r:id="rId2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Salomon" initials="C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111D"/>
    <a:srgbClr val="FF7E79"/>
    <a:srgbClr val="B1470E"/>
    <a:srgbClr val="00CC00"/>
    <a:srgbClr val="336600"/>
    <a:srgbClr val="008000"/>
    <a:srgbClr val="FF9900"/>
    <a:srgbClr val="FF0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41" autoAdjust="0"/>
    <p:restoredTop sz="95742" autoAdjust="0"/>
  </p:normalViewPr>
  <p:slideViewPr>
    <p:cSldViewPr>
      <p:cViewPr varScale="1">
        <p:scale>
          <a:sx n="96" d="100"/>
          <a:sy n="96" d="100"/>
        </p:scale>
        <p:origin x="176" y="62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08" y="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0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907D0-BAF0-4B9B-8D81-10CB951843E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9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83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4D0C-5756-483C-8699-9F681C30FC85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736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4D0C-5756-483C-8699-9F681C30FC85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3096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264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633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086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4D0C-5756-483C-8699-9F681C30FC85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6820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4D0C-5756-483C-8699-9F681C30FC85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88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88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763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55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53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506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179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62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29CB0-8E36-496F-8A84-64DB6181B640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90575"/>
            <a:ext cx="5283200" cy="3962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820" y="5018309"/>
            <a:ext cx="5946028" cy="4751249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00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AC0D-86EC-487A-B454-4C361C2E541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06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F71B3-5CDF-409B-A851-884306FFA13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331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B0FB2-54F5-482B-BBAB-8F5B6A2C5C8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084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6241-DEDE-46FC-BB5A-17E2EAAB888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966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3813-4379-44C8-B82C-522F47332FE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91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C261D-8D97-4AD7-8263-DCFD9F17FE3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19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2F310-5EBB-4E94-AC07-C52A965B9B5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99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06B06-DB87-4AA4-8F33-BC91422B0E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960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0B4B-CAF1-4780-BF7B-3AECD10977D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218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FB97F-D6E4-4F00-B0DE-AD7373CE458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70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C3566-25B8-41FB-91AD-6C1345A984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7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7F3301-116E-4EA6-ACC5-20849AE50EA4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543" y="7990"/>
            <a:ext cx="9072500" cy="1296987"/>
          </a:xfrm>
        </p:spPr>
        <p:txBody>
          <a:bodyPr anchor="ctr"/>
          <a:lstStyle/>
          <a:p>
            <a:r>
              <a:rPr lang="en-US" altLang="fr-FR" sz="3000" b="1" dirty="0">
                <a:solidFill>
                  <a:srgbClr val="C00000"/>
                </a:solidFill>
              </a:rPr>
              <a:t>Space Time Explorer and </a:t>
            </a:r>
            <a:r>
              <a:rPr lang="en-US" altLang="fr-FR" sz="3000" b="1" dirty="0" err="1">
                <a:solidFill>
                  <a:srgbClr val="C00000"/>
                </a:solidFill>
              </a:rPr>
              <a:t>QUantum</a:t>
            </a:r>
            <a:r>
              <a:rPr lang="en-US" altLang="fr-FR" sz="3000" b="1" dirty="0">
                <a:solidFill>
                  <a:srgbClr val="C00000"/>
                </a:solidFill>
              </a:rPr>
              <a:t> Equivalence principle Space Test ⎯ STE-QUEST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53702" y="2855654"/>
            <a:ext cx="466634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u="sng" dirty="0"/>
              <a:t>A. </a:t>
            </a:r>
            <a:r>
              <a:rPr lang="fr-FR" sz="2000" u="sng" dirty="0" err="1"/>
              <a:t>Hees</a:t>
            </a:r>
            <a:r>
              <a:rPr lang="fr-FR" sz="2000" dirty="0"/>
              <a:t>, </a:t>
            </a:r>
            <a:r>
              <a:rPr lang="fr-FR" dirty="0"/>
              <a:t>SYRTE</a:t>
            </a:r>
            <a:br>
              <a:rPr lang="fr-FR" sz="2000" dirty="0"/>
            </a:br>
            <a:r>
              <a:rPr lang="fr-FR" sz="2000" dirty="0"/>
              <a:t>B. </a:t>
            </a:r>
            <a:r>
              <a:rPr lang="fr-FR" sz="2000" dirty="0" err="1"/>
              <a:t>Battelier</a:t>
            </a:r>
            <a:r>
              <a:rPr lang="fr-FR" sz="2000" dirty="0"/>
              <a:t>, </a:t>
            </a:r>
            <a:r>
              <a:rPr lang="fr-FR" dirty="0"/>
              <a:t>Institut d’Optique Bordeaux</a:t>
            </a:r>
            <a:br>
              <a:rPr lang="fr-FR" dirty="0"/>
            </a:br>
            <a:r>
              <a:rPr lang="fr-FR" sz="2000" dirty="0"/>
              <a:t>R. </a:t>
            </a:r>
            <a:r>
              <a:rPr lang="fr-FR" sz="2000" dirty="0" err="1"/>
              <a:t>Corgier</a:t>
            </a:r>
            <a:r>
              <a:rPr lang="fr-FR" sz="2000" dirty="0"/>
              <a:t>, </a:t>
            </a:r>
            <a:r>
              <a:rPr lang="fr-FR" dirty="0"/>
              <a:t>SYRTE</a:t>
            </a:r>
            <a:br>
              <a:rPr lang="fr-FR" dirty="0"/>
            </a:br>
            <a:r>
              <a:rPr lang="fr-FR" sz="2000" dirty="0"/>
              <a:t>J. Gué, </a:t>
            </a:r>
            <a:r>
              <a:rPr lang="fr-FR" dirty="0"/>
              <a:t>SYRTE</a:t>
            </a:r>
            <a:br>
              <a:rPr lang="fr-FR" sz="2000" dirty="0"/>
            </a:br>
            <a:r>
              <a:rPr lang="fr-FR" sz="2000" dirty="0"/>
              <a:t>G. </a:t>
            </a:r>
            <a:r>
              <a:rPr lang="fr-FR" sz="2000" dirty="0" err="1"/>
              <a:t>Métris</a:t>
            </a:r>
            <a:r>
              <a:rPr lang="fr-FR" sz="2000" dirty="0"/>
              <a:t>, </a:t>
            </a:r>
            <a:r>
              <a:rPr lang="fr-FR" dirty="0"/>
              <a:t>OCA</a:t>
            </a:r>
            <a:br>
              <a:rPr lang="fr-FR" sz="2000" dirty="0"/>
            </a:br>
            <a:r>
              <a:rPr lang="fr-FR" sz="2000" dirty="0"/>
              <a:t>P. Wolf, </a:t>
            </a:r>
            <a:r>
              <a:rPr lang="fr-FR" dirty="0"/>
              <a:t>SYRTE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F2E369-1505-CB47-BA05-8D41B8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03" y="1259067"/>
            <a:ext cx="8689379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400" i="1" dirty="0">
                <a:solidFill>
                  <a:srgbClr val="C00000"/>
                </a:solidFill>
              </a:rPr>
              <a:t>A M-class mission proposal to test the equivalence principle at the 10</a:t>
            </a:r>
            <a:r>
              <a:rPr lang="en-US" altLang="fr-FR" sz="2400" i="1" baseline="30000" dirty="0">
                <a:solidFill>
                  <a:srgbClr val="C00000"/>
                </a:solidFill>
              </a:rPr>
              <a:t>-17</a:t>
            </a:r>
            <a:r>
              <a:rPr lang="en-US" altLang="fr-FR" sz="2400" i="1" dirty="0">
                <a:solidFill>
                  <a:srgbClr val="C00000"/>
                </a:solidFill>
              </a:rPr>
              <a:t> level</a:t>
            </a:r>
          </a:p>
        </p:txBody>
      </p:sp>
      <p:pic>
        <p:nvPicPr>
          <p:cNvPr id="8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1" y="5898405"/>
            <a:ext cx="3745790" cy="9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AF70E-2964-ADD2-4122-9FD874EE3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3" y="2295848"/>
            <a:ext cx="3745791" cy="3745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AC6FB-80D1-5872-BF66-B919452C9A3E}"/>
              </a:ext>
            </a:extLst>
          </p:cNvPr>
          <p:cNvSpPr txBox="1"/>
          <p:nvPr/>
        </p:nvSpPr>
        <p:spPr>
          <a:xfrm>
            <a:off x="47543" y="5703085"/>
            <a:ext cx="4637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Credit: S.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Loriani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7D2B4-686E-0441-13FD-5530F2FEAA08}"/>
              </a:ext>
            </a:extLst>
          </p:cNvPr>
          <p:cNvSpPr txBox="1"/>
          <p:nvPr/>
        </p:nvSpPr>
        <p:spPr>
          <a:xfrm>
            <a:off x="3419872" y="6203471"/>
            <a:ext cx="2124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TUG workshop</a:t>
            </a:r>
          </a:p>
          <a:p>
            <a:pPr algn="ctr"/>
            <a:r>
              <a:rPr lang="en-GB" dirty="0"/>
              <a:t>October 4</a:t>
            </a:r>
            <a:r>
              <a:rPr lang="en-GB" baseline="30000" dirty="0"/>
              <a:t>th</a:t>
            </a:r>
            <a:r>
              <a:rPr lang="en-GB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2219595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D21BF42-637E-CD44-92A7-25A5BB8AF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909"/>
            <a:ext cx="9144000" cy="1395861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Double Atom interferometry provides a measurement of the UFF</a:t>
            </a:r>
            <a:endParaRPr lang="en-US" altLang="fr-FR" sz="3400" baseline="30000" dirty="0">
              <a:solidFill>
                <a:srgbClr val="C0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A6A2EB-0487-B267-C098-1E27F225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83" y="1880828"/>
            <a:ext cx="3744415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sz="2000" dirty="0">
                <a:solidFill>
                  <a:schemeClr val="tx1"/>
                </a:solidFill>
              </a:rPr>
              <a:t>The measured output: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5410A-1979-F1E7-60D2-0BE7120F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331857"/>
            <a:ext cx="2667000" cy="8001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AAA463A-F762-BD6B-CB06-28A3A669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477" y="3131957"/>
            <a:ext cx="3744415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sz="2000" dirty="0">
                <a:solidFill>
                  <a:schemeClr val="tx1"/>
                </a:solidFill>
              </a:rPr>
              <a:t>with the phase difference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F37421-BDCE-3976-13F8-10361D1AD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78" y="3710366"/>
            <a:ext cx="2946400" cy="673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7F4143-659F-8C46-44A1-9D51C8B0C975}"/>
              </a:ext>
            </a:extLst>
          </p:cNvPr>
          <p:cNvSpPr txBox="1"/>
          <p:nvPr/>
        </p:nvSpPr>
        <p:spPr>
          <a:xfrm>
            <a:off x="0" y="6581001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Credit: 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Gaaloul</a:t>
            </a:r>
            <a:endParaRPr lang="en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AB261-7674-B7BA-4D8F-5A9EDA2C0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6" y="1549400"/>
            <a:ext cx="5281042" cy="3643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B13E8-0053-1298-49BB-6AA4F9CD9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605" y="5321692"/>
            <a:ext cx="2057536" cy="113164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CF53C2B-6382-455F-48C2-EE663BA0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607340"/>
            <a:ext cx="2057536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dirty="0">
                <a:solidFill>
                  <a:schemeClr val="tx1"/>
                </a:solidFill>
              </a:rPr>
              <a:t>Acceleration </a:t>
            </a:r>
            <a:br>
              <a:rPr lang="en-US" altLang="fr-FR" sz="2000" dirty="0">
                <a:solidFill>
                  <a:schemeClr val="tx1"/>
                </a:solidFill>
              </a:rPr>
            </a:br>
            <a:r>
              <a:rPr lang="en-US" altLang="fr-FR" sz="2000" dirty="0">
                <a:solidFill>
                  <a:schemeClr val="tx1"/>
                </a:solidFill>
              </a:rPr>
              <a:t>of each species: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3EAA7-F04D-6BEA-34DD-5B486AC44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228" y="5144162"/>
            <a:ext cx="2232248" cy="120116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59B185C-C79A-738A-7318-0F1F6455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813" y="5571336"/>
            <a:ext cx="1370419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dirty="0">
                <a:solidFill>
                  <a:schemeClr val="tx1"/>
                </a:solidFill>
              </a:rPr>
              <a:t>UFF: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873439-7D4B-D18F-EE65-CDAF988CA825}"/>
              </a:ext>
            </a:extLst>
          </p:cNvPr>
          <p:cNvCxnSpPr/>
          <p:nvPr/>
        </p:nvCxnSpPr>
        <p:spPr>
          <a:xfrm>
            <a:off x="4625619" y="5841268"/>
            <a:ext cx="8104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595FA63B-6531-1189-F013-44712572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1" y="6318306"/>
            <a:ext cx="7436803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sz="2000" dirty="0">
                <a:solidFill>
                  <a:srgbClr val="C00000"/>
                </a:solidFill>
              </a:rPr>
              <a:t>Space offers a longer interrogation time and quieter environment</a:t>
            </a:r>
            <a:endParaRPr lang="en-US" altLang="fr-FR" sz="20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778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03548" y="332656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M7 mission summary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695066" y="1001814"/>
            <a:ext cx="79208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32756"/>
            <a:ext cx="8767113" cy="48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48034" y="10802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Main Instrument: ATI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79960"/>
            <a:ext cx="79208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65202" y="531578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More </a:t>
            </a:r>
            <a:r>
              <a:rPr lang="fr-FR" dirty="0" err="1"/>
              <a:t>relaxed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previous</a:t>
            </a:r>
            <a:r>
              <a:rPr lang="fr-FR" dirty="0"/>
              <a:t> STE-QUEST </a:t>
            </a:r>
            <a:r>
              <a:rPr lang="fr-FR" dirty="0" err="1"/>
              <a:t>proposal</a:t>
            </a:r>
            <a:r>
              <a:rPr lang="fr-FR" dirty="0"/>
              <a:t> due to the </a:t>
            </a:r>
            <a:r>
              <a:rPr lang="fr-FR" dirty="0" err="1"/>
              <a:t>development</a:t>
            </a:r>
            <a:r>
              <a:rPr lang="fr-FR" dirty="0"/>
              <a:t> of a new technique </a:t>
            </a:r>
            <a:r>
              <a:rPr lang="fr-FR" dirty="0">
                <a:solidFill>
                  <a:srgbClr val="B4111D"/>
                </a:solidFill>
              </a:rPr>
              <a:t>Gravity Gradient </a:t>
            </a:r>
            <a:r>
              <a:rPr lang="fr-FR" dirty="0" err="1">
                <a:solidFill>
                  <a:srgbClr val="B4111D"/>
                </a:solidFill>
              </a:rPr>
              <a:t>Cancellation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to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the main noise limitation: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10</a:t>
            </a:r>
            <a:r>
              <a:rPr lang="fr-FR" baseline="30000" dirty="0"/>
              <a:t>-17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reallistically</a:t>
            </a:r>
            <a:r>
              <a:rPr lang="fr-FR" dirty="0"/>
              <a:t> </a:t>
            </a:r>
            <a:r>
              <a:rPr lang="fr-FR" dirty="0" err="1"/>
              <a:t>reachable</a:t>
            </a:r>
            <a:r>
              <a:rPr lang="fr-FR" dirty="0"/>
              <a:t>  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44723"/>
            <a:ext cx="4666716" cy="424983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5516" y="1880828"/>
            <a:ext cx="3483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Double </a:t>
            </a:r>
            <a:r>
              <a:rPr lang="fr-FR" dirty="0" err="1"/>
              <a:t>species</a:t>
            </a:r>
            <a:r>
              <a:rPr lang="fr-FR" dirty="0"/>
              <a:t> Rb-K </a:t>
            </a:r>
            <a:r>
              <a:rPr lang="fr-FR" dirty="0" err="1"/>
              <a:t>atom</a:t>
            </a:r>
            <a:r>
              <a:rPr lang="fr-FR" dirty="0"/>
              <a:t> </a:t>
            </a:r>
            <a:r>
              <a:rPr lang="fr-FR" dirty="0" err="1"/>
              <a:t>interferometer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Standard 3-pulse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interferometry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Atomic </a:t>
            </a:r>
            <a:r>
              <a:rPr lang="fr-FR" dirty="0" err="1"/>
              <a:t>shot</a:t>
            </a:r>
            <a:r>
              <a:rPr lang="fr-FR" dirty="0"/>
              <a:t> noise </a:t>
            </a:r>
            <a:r>
              <a:rPr lang="fr-FR" dirty="0" err="1"/>
              <a:t>limited</a:t>
            </a:r>
            <a:r>
              <a:rPr lang="fr-F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42BB4-77C0-0B97-2FA1-36DC5DB5E059}"/>
              </a:ext>
            </a:extLst>
          </p:cNvPr>
          <p:cNvSpPr/>
          <p:nvPr/>
        </p:nvSpPr>
        <p:spPr>
          <a:xfrm>
            <a:off x="7488324" y="3942931"/>
            <a:ext cx="1089310" cy="56618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0CE5C6-DB8F-D46B-2805-32CD6575B47E}"/>
              </a:ext>
            </a:extLst>
          </p:cNvPr>
          <p:cNvCxnSpPr/>
          <p:nvPr/>
        </p:nvCxnSpPr>
        <p:spPr>
          <a:xfrm flipH="1">
            <a:off x="6264188" y="4509120"/>
            <a:ext cx="1224136" cy="6854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42B0-7247-FD76-5319-1BC40B363D31}"/>
              </a:ext>
            </a:extLst>
          </p:cNvPr>
          <p:cNvSpPr txBox="1"/>
          <p:nvPr/>
        </p:nvSpPr>
        <p:spPr>
          <a:xfrm>
            <a:off x="3419872" y="6284349"/>
            <a:ext cx="5781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 err="1">
                <a:solidFill>
                  <a:schemeClr val="bg1">
                    <a:lumMod val="65000"/>
                  </a:schemeClr>
                </a:solidFill>
              </a:rPr>
              <a:t>Roura</a:t>
            </a:r>
            <a:r>
              <a:rPr lang="en-ZA" sz="1200" dirty="0">
                <a:solidFill>
                  <a:schemeClr val="bg1">
                    <a:lumMod val="65000"/>
                  </a:schemeClr>
                </a:solidFill>
              </a:rPr>
              <a:t> PRL2017, </a:t>
            </a:r>
            <a:r>
              <a:rPr lang="en-ZA" sz="1200" dirty="0" err="1">
                <a:solidFill>
                  <a:schemeClr val="bg1">
                    <a:lumMod val="65000"/>
                  </a:schemeClr>
                </a:solidFill>
              </a:rPr>
              <a:t>d’Amico</a:t>
            </a:r>
            <a:r>
              <a:rPr lang="en-ZA" sz="1200" dirty="0">
                <a:solidFill>
                  <a:schemeClr val="bg1">
                    <a:lumMod val="65000"/>
                  </a:schemeClr>
                </a:solidFill>
              </a:rPr>
              <a:t> PRL2017, </a:t>
            </a:r>
            <a:r>
              <a:rPr lang="en-ZA" sz="1200" dirty="0" err="1">
                <a:solidFill>
                  <a:schemeClr val="bg1">
                    <a:lumMod val="65000"/>
                  </a:schemeClr>
                </a:solidFill>
              </a:rPr>
              <a:t>Asenbaum</a:t>
            </a:r>
            <a:r>
              <a:rPr lang="en-ZA" sz="1200" dirty="0">
                <a:solidFill>
                  <a:schemeClr val="bg1">
                    <a:lumMod val="65000"/>
                  </a:schemeClr>
                </a:solidFill>
              </a:rPr>
              <a:t> PRL2018,2020, </a:t>
            </a:r>
            <a:r>
              <a:rPr lang="en-ZA" sz="1200" dirty="0" err="1">
                <a:solidFill>
                  <a:schemeClr val="bg1">
                    <a:lumMod val="65000"/>
                  </a:schemeClr>
                </a:solidFill>
              </a:rPr>
              <a:t>Loriani</a:t>
            </a:r>
            <a:r>
              <a:rPr lang="en-ZA" sz="1200" dirty="0">
                <a:solidFill>
                  <a:schemeClr val="bg1">
                    <a:lumMod val="65000"/>
                  </a:schemeClr>
                </a:solidFill>
              </a:rPr>
              <a:t> PRD2020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3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48033" y="548680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Preliminary study has shown that the platform requirements are realistic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2407353"/>
            <a:ext cx="7445753" cy="331650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95C936-D794-11A1-288D-3DF5FD1998A7}"/>
              </a:ext>
            </a:extLst>
          </p:cNvPr>
          <p:cNvSpPr txBox="1"/>
          <p:nvPr/>
        </p:nvSpPr>
        <p:spPr>
          <a:xfrm>
            <a:off x="206660" y="1304764"/>
            <a:ext cx="8712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performed for Phase 2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Evaluate impact of S/C control on the measurements (systematics) and infer platform requirement</a:t>
            </a: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92E214E1-BEB3-5688-7D3E-E71314CE83CD}"/>
              </a:ext>
            </a:extLst>
          </p:cNvPr>
          <p:cNvSpPr txBox="1"/>
          <p:nvPr/>
        </p:nvSpPr>
        <p:spPr>
          <a:xfrm>
            <a:off x="438398" y="5810785"/>
            <a:ext cx="813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S/C requirements to reach a 10</a:t>
            </a:r>
            <a:r>
              <a:rPr lang="en-US" sz="2000" baseline="30000" dirty="0">
                <a:solidFill>
                  <a:srgbClr val="C00000"/>
                </a:solidFill>
              </a:rPr>
              <a:t>-17</a:t>
            </a:r>
            <a:r>
              <a:rPr lang="en-US" sz="2000" dirty="0">
                <a:solidFill>
                  <a:srgbClr val="C00000"/>
                </a:solidFill>
              </a:rPr>
              <a:t> UFF measurement are already met for existing S/C</a:t>
            </a:r>
            <a:r>
              <a:rPr lang="en-US" sz="1800" dirty="0"/>
              <a:t> (to be refined during possible phase A study)</a:t>
            </a:r>
          </a:p>
        </p:txBody>
      </p:sp>
    </p:spTree>
    <p:extLst>
      <p:ext uri="{BB962C8B-B14F-4D97-AF65-F5344CB8AC3E}">
        <p14:creationId xmlns:p14="http://schemas.microsoft.com/office/powerpoint/2010/main" val="411297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23C04C-9871-0F4B-899A-C6266C7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99" y="-63388"/>
            <a:ext cx="8591965" cy="13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3200" dirty="0">
                <a:solidFill>
                  <a:srgbClr val="C00000"/>
                </a:solidFill>
              </a:rPr>
              <a:t>STE-QUEST will push the limit of fundamental physics by 2 orders of magnitude</a:t>
            </a:r>
            <a:endParaRPr lang="en-US" altLang="fr-FR" sz="3200" baseline="30000" dirty="0">
              <a:solidFill>
                <a:srgbClr val="C00000"/>
              </a:solidFill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5E03B1F2-A00D-2C4F-A10E-A1B48723B7F3}"/>
              </a:ext>
            </a:extLst>
          </p:cNvPr>
          <p:cNvSpPr txBox="1"/>
          <p:nvPr/>
        </p:nvSpPr>
        <p:spPr>
          <a:xfrm>
            <a:off x="35496" y="1268760"/>
            <a:ext cx="9073008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2-3 orders of magnitude improvement in test of the Equivalence Principle: pushing the limit of fundamental physics into a totally unexplored region with </a:t>
            </a:r>
            <a:r>
              <a:rPr lang="en-US" sz="2000" dirty="0">
                <a:solidFill>
                  <a:srgbClr val="C00000"/>
                </a:solidFill>
              </a:rPr>
              <a:t>possible groundbreaking discovery </a:t>
            </a:r>
            <a:r>
              <a:rPr lang="en-US" sz="2000" dirty="0"/>
              <a:t>or stringent constraints for various theoretical scenarios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There are </a:t>
            </a:r>
            <a:r>
              <a:rPr lang="en-ZA" sz="2000" u="sng" dirty="0">
                <a:solidFill>
                  <a:srgbClr val="C00000"/>
                </a:solidFill>
              </a:rPr>
              <a:t>no theoretical firm predictions at which level the EP violation</a:t>
            </a:r>
            <a:r>
              <a:rPr lang="en-ZA" sz="2000" dirty="0"/>
              <a:t> is expected to arise</a:t>
            </a:r>
            <a:br>
              <a:rPr lang="en-ZA" sz="2000" dirty="0"/>
            </a:br>
            <a:r>
              <a:rPr lang="en-ZA" sz="2000" dirty="0"/>
              <a:t>but…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several theoretical arguments make the exploration of the EP violation at this level exciting:</a:t>
            </a: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 err="1"/>
              <a:t>Dilaton</a:t>
            </a:r>
            <a:r>
              <a:rPr lang="en-ZA" sz="2000" dirty="0"/>
              <a:t> least coupling principle: string inspired model, EP@10</a:t>
            </a:r>
            <a:r>
              <a:rPr lang="en-ZA" sz="2000" baseline="30000" dirty="0"/>
              <a:t>-12</a:t>
            </a:r>
            <a:r>
              <a:rPr lang="en-ZA" sz="2000" dirty="0"/>
              <a:t>-10</a:t>
            </a:r>
            <a:r>
              <a:rPr lang="en-ZA" sz="2000" baseline="30000" dirty="0"/>
              <a:t>-22</a:t>
            </a: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Runaway </a:t>
            </a:r>
            <a:r>
              <a:rPr lang="en-ZA" sz="2000" dirty="0" err="1"/>
              <a:t>dilaton</a:t>
            </a:r>
            <a:r>
              <a:rPr lang="en-ZA" sz="2000" dirty="0"/>
              <a:t> (inflation): EP@ 10</a:t>
            </a:r>
            <a:r>
              <a:rPr lang="en-ZA" sz="2000" baseline="30000" dirty="0"/>
              <a:t>-12</a:t>
            </a:r>
            <a:r>
              <a:rPr lang="en-ZA" sz="2000" dirty="0"/>
              <a:t>-10</a:t>
            </a:r>
            <a:r>
              <a:rPr lang="en-ZA" sz="2000" baseline="30000" dirty="0"/>
              <a:t>-19</a:t>
            </a:r>
            <a:br>
              <a:rPr lang="en-ZA" sz="2000" baseline="30000" dirty="0"/>
            </a:br>
            <a:br>
              <a:rPr lang="en-ZA" sz="2000" baseline="30000" dirty="0"/>
            </a:br>
            <a:endParaRPr lang="en-ZA" sz="2000" baseline="30000" dirty="0"/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SUSY additional U(1) gauge boson EP @ 10</a:t>
            </a:r>
            <a:r>
              <a:rPr lang="en-ZA" sz="2000" baseline="30000" dirty="0"/>
              <a:t>-12</a:t>
            </a:r>
            <a:r>
              <a:rPr lang="en-ZA" sz="2000" dirty="0"/>
              <a:t>-10</a:t>
            </a:r>
            <a:r>
              <a:rPr lang="en-ZA" sz="2000" baseline="30000" dirty="0"/>
              <a:t>-16</a:t>
            </a:r>
            <a:endParaRPr lang="en-US" sz="20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7D9FF-7C59-131D-F4C3-451B6C366D08}"/>
              </a:ext>
            </a:extLst>
          </p:cNvPr>
          <p:cNvSpPr txBox="1"/>
          <p:nvPr/>
        </p:nvSpPr>
        <p:spPr>
          <a:xfrm>
            <a:off x="5688124" y="4993431"/>
            <a:ext cx="3693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see e.g. </a:t>
            </a:r>
            <a:r>
              <a:rPr lang="en-ZA" sz="1400" dirty="0" err="1">
                <a:solidFill>
                  <a:schemeClr val="bg1">
                    <a:lumMod val="65000"/>
                  </a:schemeClr>
                </a:solidFill>
              </a:rPr>
              <a:t>Damour</a:t>
            </a: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 and Polyakov, PLB, 1994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284BF-DF06-ACC3-1782-81A34A04578F}"/>
              </a:ext>
            </a:extLst>
          </p:cNvPr>
          <p:cNvSpPr txBox="1"/>
          <p:nvPr/>
        </p:nvSpPr>
        <p:spPr>
          <a:xfrm>
            <a:off x="5472100" y="5514724"/>
            <a:ext cx="3693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see e.g. </a:t>
            </a:r>
            <a:r>
              <a:rPr lang="en-ZA" sz="1400" dirty="0" err="1">
                <a:solidFill>
                  <a:schemeClr val="bg1">
                    <a:lumMod val="65000"/>
                  </a:schemeClr>
                </a:solidFill>
              </a:rPr>
              <a:t>Damour</a:t>
            </a: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 et al, PRL, 2002</a:t>
            </a:r>
            <a:br>
              <a:rPr lang="en-ZA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              </a:t>
            </a:r>
            <a:r>
              <a:rPr lang="en-ZA" sz="1400" dirty="0" err="1">
                <a:solidFill>
                  <a:schemeClr val="bg1">
                    <a:lumMod val="65000"/>
                  </a:schemeClr>
                </a:solidFill>
              </a:rPr>
              <a:t>Damour</a:t>
            </a: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 and Donoghue, PRD, 2010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2297B-AC6C-CF2F-D1B6-967EA8C4B3FB}"/>
              </a:ext>
            </a:extLst>
          </p:cNvPr>
          <p:cNvSpPr txBox="1"/>
          <p:nvPr/>
        </p:nvSpPr>
        <p:spPr>
          <a:xfrm>
            <a:off x="5832140" y="6508963"/>
            <a:ext cx="3693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see e.g. </a:t>
            </a:r>
            <a:r>
              <a:rPr lang="en-ZA" sz="1400" dirty="0" err="1">
                <a:solidFill>
                  <a:schemeClr val="bg1">
                    <a:lumMod val="65000"/>
                  </a:schemeClr>
                </a:solidFill>
              </a:rPr>
              <a:t>Fayet</a:t>
            </a: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, PRD, 2018 and 2019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62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03548" y="635606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STE-QUEST will allow to extend then search for Ultra Light Dark Matter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452" y="3451951"/>
            <a:ext cx="451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Scalar</a:t>
            </a:r>
            <a:r>
              <a:rPr lang="fr-FR" sz="2000" dirty="0"/>
              <a:t> DM,  </a:t>
            </a:r>
            <a:r>
              <a:rPr lang="fr-FR" sz="2000" dirty="0" err="1"/>
              <a:t>linear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to quarks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D5B350-4183-4654-96E3-734978AAAF36}"/>
              </a:ext>
            </a:extLst>
          </p:cNvPr>
          <p:cNvSpPr txBox="1"/>
          <p:nvPr/>
        </p:nvSpPr>
        <p:spPr>
          <a:xfrm>
            <a:off x="35496" y="1365096"/>
            <a:ext cx="907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Models of light DM (m &lt; eV), needs to be </a:t>
            </a:r>
            <a:r>
              <a:rPr lang="en-US" sz="2000" dirty="0">
                <a:solidFill>
                  <a:srgbClr val="C00000"/>
                </a:solidFill>
              </a:rPr>
              <a:t>bosonic</a:t>
            </a:r>
            <a:r>
              <a:rPr lang="en-US" sz="2000" dirty="0"/>
              <a:t> (scalar field, axion, vector field, …) motivated by the current lack of DM detection @LHC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Observational phenomenology depends on the specific model: Yukawa 5</a:t>
            </a:r>
            <a:r>
              <a:rPr lang="en-US" sz="2000" baseline="30000" dirty="0"/>
              <a:t>th</a:t>
            </a:r>
            <a:r>
              <a:rPr lang="en-US" sz="2000" dirty="0"/>
              <a:t> force, oscillatory behavior of the constants of Nature, screening/scalarization mechanism,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20164-FAF9-2256-75FF-C85A2584FF00}"/>
              </a:ext>
            </a:extLst>
          </p:cNvPr>
          <p:cNvSpPr txBox="1"/>
          <p:nvPr/>
        </p:nvSpPr>
        <p:spPr>
          <a:xfrm>
            <a:off x="6516216" y="2943095"/>
            <a:ext cx="3693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see e.g. </a:t>
            </a:r>
            <a:r>
              <a:rPr lang="en-ZA" sz="1400" dirty="0" err="1">
                <a:solidFill>
                  <a:schemeClr val="bg1">
                    <a:lumMod val="65000"/>
                  </a:schemeClr>
                </a:solidFill>
              </a:rPr>
              <a:t>Hees</a:t>
            </a:r>
            <a:r>
              <a:rPr lang="en-ZA" sz="1400" dirty="0">
                <a:solidFill>
                  <a:schemeClr val="bg1">
                    <a:lumMod val="65000"/>
                  </a:schemeClr>
                </a:solidFill>
              </a:rPr>
              <a:t> et al, PRD, 2018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C2EA3-9C46-9636-08E2-D2407E03A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0695"/>
            <a:ext cx="4996871" cy="2666981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32080B0B-12A1-D76E-BA3D-547010CA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2" y="6273316"/>
            <a:ext cx="9052547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1.5 orders of mag. improvement over a 10 orders of magnitude mass range</a:t>
            </a:r>
            <a:endParaRPr lang="en-US" altLang="fr-FR" sz="20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2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03548" y="568791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STE-QUEST and Ultra Light Dark Matter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443" y="1196752"/>
            <a:ext cx="506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Scalar</a:t>
            </a:r>
            <a:r>
              <a:rPr lang="fr-FR" sz="2000" dirty="0"/>
              <a:t> DM,  </a:t>
            </a:r>
            <a:r>
              <a:rPr lang="fr-FR" sz="2000" dirty="0" err="1"/>
              <a:t>quadratic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to quarks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2080B0B-12A1-D76E-BA3D-547010CA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9" y="4648800"/>
            <a:ext cx="3744416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up to 2 orders of mag. improvement over a large mass range</a:t>
            </a:r>
            <a:endParaRPr lang="en-US" altLang="fr-FR" sz="20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98836-A002-E198-6218-6559A8AE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18" y="1237949"/>
            <a:ext cx="5067430" cy="2392953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2B71E9A7-5600-DF81-29B7-AB4E0B4FAB1F}"/>
              </a:ext>
            </a:extLst>
          </p:cNvPr>
          <p:cNvSpPr txBox="1"/>
          <p:nvPr/>
        </p:nvSpPr>
        <p:spPr>
          <a:xfrm>
            <a:off x="71500" y="3573016"/>
            <a:ext cx="608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Vector</a:t>
            </a:r>
            <a:r>
              <a:rPr lang="fr-FR" sz="2000" dirty="0"/>
              <a:t> DM, U boson / </a:t>
            </a:r>
            <a:r>
              <a:rPr lang="fr-FR" sz="2000" dirty="0" err="1"/>
              <a:t>Dark</a:t>
            </a:r>
            <a:r>
              <a:rPr lang="fr-FR" sz="2000" dirty="0"/>
              <a:t> photon (B-L </a:t>
            </a:r>
            <a:r>
              <a:rPr lang="fr-FR" sz="2000" dirty="0" err="1"/>
              <a:t>coupling</a:t>
            </a:r>
            <a:r>
              <a:rPr lang="fr-FR" sz="200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EDFBD-359C-3E2B-2407-E60159FB5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18" y="3606958"/>
            <a:ext cx="5478281" cy="292392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6968F0B-6451-21E3-0A1C-CD693A26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22" y="6374776"/>
            <a:ext cx="8644051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exploration for the </a:t>
            </a:r>
            <a:r>
              <a:rPr lang="en-US" alt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axion</a:t>
            </a:r>
            <a:r>
              <a:rPr lang="en-US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currently on-going (J. </a:t>
            </a:r>
            <a:r>
              <a:rPr lang="en-US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Gué’s</a:t>
            </a:r>
            <a:r>
              <a:rPr lang="en-US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PhD)</a:t>
            </a:r>
          </a:p>
        </p:txBody>
      </p:sp>
    </p:spTree>
    <p:extLst>
      <p:ext uri="{BB962C8B-B14F-4D97-AF65-F5344CB8AC3E}">
        <p14:creationId xmlns:p14="http://schemas.microsoft.com/office/powerpoint/2010/main" val="287399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03548" y="568791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STE-QUEST is sensitive to a breaking of Lorentz symmetry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0144F4-EE14-EC0B-9120-958FE73B90B8}"/>
              </a:ext>
            </a:extLst>
          </p:cNvPr>
          <p:cNvSpPr txBox="1"/>
          <p:nvPr/>
        </p:nvSpPr>
        <p:spPr>
          <a:xfrm>
            <a:off x="35496" y="1268760"/>
            <a:ext cx="90730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Lorentz symmetry </a:t>
            </a:r>
            <a:r>
              <a:rPr lang="en-ZA" sz="2000" dirty="0"/>
              <a:t>is naturally broken in models of quantum gravity, non-commutative geometry, etc, …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dirty="0">
                <a:solidFill>
                  <a:srgbClr val="C00000"/>
                </a:solidFill>
              </a:rPr>
              <a:t>Standard Model Extension </a:t>
            </a:r>
            <a:r>
              <a:rPr lang="en-ZA" sz="2000" dirty="0"/>
              <a:t>(SME) framework aims at systematically parametrizes all possible violations of Lorentz symmetry in all sectors of physics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STE-QUEST is expected to be sensitive to the matter-gravity sector SME coefficients: </a:t>
            </a:r>
            <a:r>
              <a:rPr lang="en-ZA" sz="2000" dirty="0">
                <a:solidFill>
                  <a:srgbClr val="C00000"/>
                </a:solidFill>
              </a:rPr>
              <a:t>3 orders of magnitude improvement </a:t>
            </a:r>
            <a:r>
              <a:rPr lang="en-ZA" sz="2000" dirty="0" err="1"/>
              <a:t>wrt</a:t>
            </a:r>
            <a:r>
              <a:rPr lang="en-ZA" sz="2000" dirty="0"/>
              <a:t> to current constraints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F0B2-0ACD-1CDC-F001-CAE6E5424223}"/>
              </a:ext>
            </a:extLst>
          </p:cNvPr>
          <p:cNvSpPr txBox="1"/>
          <p:nvPr/>
        </p:nvSpPr>
        <p:spPr>
          <a:xfrm>
            <a:off x="5940152" y="2853842"/>
            <a:ext cx="3693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work from </a:t>
            </a:r>
            <a:r>
              <a:rPr lang="en-ZA" sz="1400" dirty="0" err="1">
                <a:solidFill>
                  <a:schemeClr val="bg1">
                    <a:lumMod val="50000"/>
                  </a:schemeClr>
                </a:solidFill>
              </a:rPr>
              <a:t>Kostelecky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 and colleagues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A07F9-C293-87C9-8C07-94C5F3007E60}"/>
              </a:ext>
            </a:extLst>
          </p:cNvPr>
          <p:cNvSpPr txBox="1"/>
          <p:nvPr/>
        </p:nvSpPr>
        <p:spPr>
          <a:xfrm>
            <a:off x="2478702" y="4137755"/>
            <a:ext cx="692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Current best constraint from MICROSCOPE, see </a:t>
            </a:r>
            <a:r>
              <a:rPr lang="en-ZA" sz="1400" dirty="0" err="1">
                <a:solidFill>
                  <a:schemeClr val="bg1">
                    <a:lumMod val="50000"/>
                  </a:schemeClr>
                </a:solidFill>
              </a:rPr>
              <a:t>Pihan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-Le-Bars et al, PRL, 2019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1AA58389-898F-9C49-9691-395E5E3300F6}"/>
              </a:ext>
            </a:extLst>
          </p:cNvPr>
          <p:cNvSpPr txBox="1"/>
          <p:nvPr/>
        </p:nvSpPr>
        <p:spPr>
          <a:xfrm>
            <a:off x="7369" y="4913872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an exciting level: if Lorentz symmetry breaking occurs at Planck scale and if it suppresses by </a:t>
            </a:r>
            <a:r>
              <a:rPr lang="en-US" sz="2000" dirty="0" err="1"/>
              <a:t>M</a:t>
            </a:r>
            <a:r>
              <a:rPr lang="en-US" sz="2000" baseline="-25000" dirty="0" err="1"/>
              <a:t>electroweak</a:t>
            </a:r>
            <a:r>
              <a:rPr lang="en-US" sz="2000" dirty="0"/>
              <a:t> / </a:t>
            </a:r>
            <a:r>
              <a:rPr lang="en-US" sz="2000" dirty="0" err="1"/>
              <a:t>M</a:t>
            </a:r>
            <a:r>
              <a:rPr lang="en-US" sz="2000" baseline="-25000" dirty="0" err="1"/>
              <a:t>Planck</a:t>
            </a:r>
            <a:r>
              <a:rPr lang="en-US" sz="2000" dirty="0"/>
              <a:t> , then one can expect a violation of the EP @10</a:t>
            </a:r>
            <a:r>
              <a:rPr lang="en-US" sz="2000" baseline="30000" dirty="0"/>
              <a:t>-15</a:t>
            </a:r>
            <a:r>
              <a:rPr lang="en-US" sz="2000" dirty="0"/>
              <a:t>-10</a:t>
            </a:r>
            <a:r>
              <a:rPr lang="en-US" sz="2000" baseline="30000" dirty="0"/>
              <a:t>-17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FE754-6969-F037-07DE-E8DE6BCAE410}"/>
              </a:ext>
            </a:extLst>
          </p:cNvPr>
          <p:cNvSpPr txBox="1"/>
          <p:nvPr/>
        </p:nvSpPr>
        <p:spPr>
          <a:xfrm>
            <a:off x="3347864" y="5965539"/>
            <a:ext cx="5544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General argument presented in </a:t>
            </a:r>
            <a:r>
              <a:rPr lang="en-ZA" sz="1400" dirty="0" err="1">
                <a:solidFill>
                  <a:schemeClr val="bg1">
                    <a:lumMod val="50000"/>
                  </a:schemeClr>
                </a:solidFill>
              </a:rPr>
              <a:t>Kostelecky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 and Potting, PRD, 1995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5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03548" y="188640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STE-QUEST is a mature concept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0144F4-EE14-EC0B-9120-958FE73B90B8}"/>
              </a:ext>
            </a:extLst>
          </p:cNvPr>
          <p:cNvSpPr txBox="1"/>
          <p:nvPr/>
        </p:nvSpPr>
        <p:spPr>
          <a:xfrm>
            <a:off x="35496" y="933973"/>
            <a:ext cx="907300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STE-QUEST: a space test of the UFF @ 10</a:t>
            </a:r>
            <a:r>
              <a:rPr lang="en-ZA" sz="2000" baseline="30000" dirty="0"/>
              <a:t>-17</a:t>
            </a:r>
            <a:r>
              <a:rPr lang="en-ZA" sz="2000" dirty="0"/>
              <a:t> level using atom interferometry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Scientific objectives: - test the UFF (</a:t>
            </a:r>
            <a:r>
              <a:rPr lang="en-ZA" sz="2000" dirty="0" err="1"/>
              <a:t>Eötvos</a:t>
            </a:r>
            <a:r>
              <a:rPr lang="en-ZA" sz="2000" dirty="0"/>
              <a:t> parameter)</a:t>
            </a:r>
            <a:br>
              <a:rPr lang="en-ZA" sz="2000" dirty="0"/>
            </a:br>
            <a:r>
              <a:rPr lang="en-ZA" sz="2000" dirty="0"/>
              <a:t>                                  - search for a breaking of Lorentz symmetry</a:t>
            </a:r>
            <a:br>
              <a:rPr lang="en-ZA" sz="2000" dirty="0"/>
            </a:br>
            <a:r>
              <a:rPr lang="en-ZA" sz="2000" dirty="0"/>
              <a:t>                                  - search for ULDM</a:t>
            </a:r>
            <a:br>
              <a:rPr lang="en-ZA" sz="2000" dirty="0"/>
            </a:br>
            <a:r>
              <a:rPr lang="en-ZA" sz="2000" dirty="0"/>
              <a:t>                                  - test of the quantum superposition principle</a:t>
            </a:r>
            <a:br>
              <a:rPr lang="en-ZA" sz="2000" dirty="0"/>
            </a:br>
            <a:r>
              <a:rPr lang="en-ZA" sz="2000" dirty="0"/>
              <a:t>                                  - </a:t>
            </a:r>
            <a:r>
              <a:rPr lang="en-ZA" sz="2000" dirty="0">
                <a:solidFill>
                  <a:srgbClr val="C00000"/>
                </a:solidFill>
              </a:rPr>
              <a:t>other ideas are welcome !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STE-QUEST science is highly rated (CNES-</a:t>
            </a:r>
            <a:r>
              <a:rPr lang="en-ZA" sz="2000" dirty="0" err="1"/>
              <a:t>Séminaire</a:t>
            </a:r>
            <a:r>
              <a:rPr lang="en-ZA" sz="2000" dirty="0"/>
              <a:t> de Prospective </a:t>
            </a:r>
            <a:r>
              <a:rPr lang="en-ZA" sz="2000" dirty="0" err="1"/>
              <a:t>Scientifique</a:t>
            </a:r>
            <a:r>
              <a:rPr lang="en-ZA" sz="2000" dirty="0"/>
              <a:t> ; ESA Space Science Advisory Committee ; ESA « Roadmap for Fundamental Physics in Space » ; …)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Mature mission and payload concepts (due to M3 and M4 studies)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Strong heritage from LISA Pathfinder, MICROSCOPE, LISA-studies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Part of a large road-map “Cold Atoms in Space” </a:t>
            </a:r>
            <a:r>
              <a:rPr lang="en-ZA" sz="2000" dirty="0" err="1"/>
              <a:t>cosigned</a:t>
            </a:r>
            <a:r>
              <a:rPr lang="en-ZA" sz="2000" dirty="0"/>
              <a:t> by ~250 scientists (fundamental physics, cold atom, Earth observations, GW, …) </a:t>
            </a:r>
            <a:br>
              <a:rPr lang="en-ZA" sz="2000" dirty="0"/>
            </a:br>
            <a:r>
              <a:rPr lang="en-ZA" sz="2000" dirty="0"/>
              <a:t>							   </a:t>
            </a:r>
            <a:r>
              <a:rPr lang="en-US" sz="2000" dirty="0">
                <a:sym typeface="Symbol" panose="05050102010706020507" pitchFamily="18" charset="2"/>
              </a:rPr>
              <a:t>[</a:t>
            </a:r>
            <a:r>
              <a:rPr lang="en-US" sz="2000" dirty="0" err="1">
                <a:sym typeface="Symbol" panose="05050102010706020507" pitchFamily="18" charset="2"/>
              </a:rPr>
              <a:t>arXiv</a:t>
            </a:r>
            <a:r>
              <a:rPr lang="en-US" sz="2000" dirty="0">
                <a:sym typeface="Symbol" panose="05050102010706020507" pitchFamily="18" charset="2"/>
              </a:rPr>
              <a:t>: 2201.07789]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09229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570057" y="1196752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Thank you for your 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5DB20-EAE2-C5BA-6CCB-45FB046A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61" y="2240868"/>
            <a:ext cx="3745791" cy="3745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93A5A-79B6-CFA2-0C8B-A1F8526C3513}"/>
              </a:ext>
            </a:extLst>
          </p:cNvPr>
          <p:cNvSpPr txBox="1"/>
          <p:nvPr/>
        </p:nvSpPr>
        <p:spPr>
          <a:xfrm>
            <a:off x="3707904" y="6486317"/>
            <a:ext cx="4637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Credit: S.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Loriani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416594" y="67380"/>
            <a:ext cx="8229600" cy="6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3000" dirty="0">
                <a:solidFill>
                  <a:srgbClr val="C00000"/>
                </a:solidFill>
              </a:rPr>
              <a:t>STE-QUEST </a:t>
            </a:r>
            <a:r>
              <a:rPr lang="fr-FR" sz="3000" dirty="0" err="1">
                <a:solidFill>
                  <a:srgbClr val="C00000"/>
                </a:solidFill>
              </a:rPr>
              <a:t>is</a:t>
            </a:r>
            <a:r>
              <a:rPr lang="fr-FR" sz="3000" dirty="0">
                <a:solidFill>
                  <a:srgbClr val="C00000"/>
                </a:solidFill>
              </a:rPr>
              <a:t> </a:t>
            </a:r>
            <a:r>
              <a:rPr lang="fr-FR" sz="3000" dirty="0" err="1">
                <a:solidFill>
                  <a:srgbClr val="C00000"/>
                </a:solidFill>
              </a:rPr>
              <a:t>competing</a:t>
            </a:r>
            <a:r>
              <a:rPr lang="fr-FR" sz="3000" dirty="0">
                <a:solidFill>
                  <a:srgbClr val="C00000"/>
                </a:solidFill>
              </a:rPr>
              <a:t> for the M7 ESA call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829928-51E1-6F4C-9936-480CAB007CB7}"/>
              </a:ext>
            </a:extLst>
          </p:cNvPr>
          <p:cNvSpPr txBox="1"/>
          <p:nvPr/>
        </p:nvSpPr>
        <p:spPr>
          <a:xfrm>
            <a:off x="35496" y="856972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Call for </a:t>
            </a:r>
            <a:r>
              <a:rPr lang="en-US" sz="2000" dirty="0">
                <a:solidFill>
                  <a:srgbClr val="C00000"/>
                </a:solidFill>
              </a:rPr>
              <a:t>Medium Size </a:t>
            </a:r>
            <a:r>
              <a:rPr lang="en-US" sz="2000" dirty="0"/>
              <a:t>and Fast Mission opportunity in ESA’s science program (opened in December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147F2-A12A-2AF4-C06C-4ADC7546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8" y="1679768"/>
            <a:ext cx="6373532" cy="3142133"/>
          </a:xfrm>
          <a:prstGeom prst="rect">
            <a:avLst/>
          </a:prstGeom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06B23CCE-09A0-6BCC-034C-1A04301F6E45}"/>
              </a:ext>
            </a:extLst>
          </p:cNvPr>
          <p:cNvSpPr txBox="1"/>
          <p:nvPr/>
        </p:nvSpPr>
        <p:spPr>
          <a:xfrm>
            <a:off x="35698" y="4824289"/>
            <a:ext cx="90730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STE-QUEST passed the phase 1 screening</a:t>
            </a:r>
            <a:r>
              <a:rPr lang="en-US" sz="2000" dirty="0"/>
              <a:t> (April 2022)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 proposals competing in the phase 2 selection process. 1 to 3 will be selected in November for a 3-years phase A study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 selected for a launch around 2037</a:t>
            </a:r>
          </a:p>
        </p:txBody>
      </p:sp>
    </p:spTree>
    <p:extLst>
      <p:ext uri="{BB962C8B-B14F-4D97-AF65-F5344CB8AC3E}">
        <p14:creationId xmlns:p14="http://schemas.microsoft.com/office/powerpoint/2010/main" val="10629815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322762"/>
            <a:ext cx="8892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Double atom interferometer with Rb and K “test masses” in non-classical states (quantum </a:t>
            </a:r>
            <a:r>
              <a:rPr lang="en-US" sz="1800" dirty="0" err="1"/>
              <a:t>superpositions</a:t>
            </a:r>
            <a:r>
              <a:rPr lang="en-US" sz="1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Optimized for UFF test. Assume 700 km circular orbit.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Apply recent results on controlling gravity gradient shifts by offsetting laser frequencies, thus relaxing atom positioning requirements by factor &gt;100.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1800" dirty="0">
                <a:sym typeface="Symbol" panose="05050102010706020507" pitchFamily="18" charset="2"/>
              </a:rPr>
              <a:t>Reaches 10</a:t>
            </a:r>
            <a:r>
              <a:rPr lang="en-US" sz="1800" baseline="30000" dirty="0">
                <a:sym typeface="Symbol" panose="05050102010706020507" pitchFamily="18" charset="2"/>
              </a:rPr>
              <a:t>-17</a:t>
            </a:r>
            <a:r>
              <a:rPr lang="en-US" sz="1800" dirty="0">
                <a:sym typeface="Symbol" panose="05050102010706020507" pitchFamily="18" charset="2"/>
              </a:rPr>
              <a:t> target after 18 months of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ym typeface="Symbol" panose="05050102010706020507" pitchFamily="18" charset="2"/>
              </a:rPr>
              <a:t>There has been tremendous technology development over the last decade to ready atom-interferometry for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ym typeface="Symbol" panose="05050102010706020507" pitchFamily="18" charset="2"/>
              </a:rPr>
              <a:t>Stepping stone for future more ambitious missions, and integral part of the recent community roadmap for cold atoms in space [</a:t>
            </a:r>
            <a:r>
              <a:rPr lang="en-US" sz="1800" dirty="0" err="1">
                <a:sym typeface="Symbol" panose="05050102010706020507" pitchFamily="18" charset="2"/>
              </a:rPr>
              <a:t>arXiv</a:t>
            </a:r>
            <a:r>
              <a:rPr lang="en-US" sz="1800" dirty="0">
                <a:sym typeface="Symbol" panose="05050102010706020507" pitchFamily="18" charset="2"/>
              </a:rPr>
              <a:t>: 2201.07789]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5F289-2059-B242-AF25-89DE487E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9"/>
            <a:ext cx="9144000" cy="13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3400" dirty="0">
                <a:solidFill>
                  <a:srgbClr val="C00000"/>
                </a:solidFill>
              </a:rPr>
              <a:t>STE-QUEST will provide a quantum space test of the UFF at 10</a:t>
            </a:r>
            <a:r>
              <a:rPr lang="en-US" altLang="fr-FR" sz="3400" baseline="30000" dirty="0">
                <a:solidFill>
                  <a:srgbClr val="C00000"/>
                </a:solidFill>
              </a:rPr>
              <a:t>-17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4260583"/>
            <a:ext cx="5246219" cy="2474708"/>
          </a:xfrm>
          <a:prstGeom prst="rect">
            <a:avLst/>
          </a:prstGeom>
        </p:spPr>
      </p:pic>
      <p:pic>
        <p:nvPicPr>
          <p:cNvPr id="10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858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1500" y="1236228"/>
            <a:ext cx="9072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Space offers </a:t>
            </a:r>
            <a:r>
              <a:rPr lang="en-US" sz="1800" dirty="0">
                <a:solidFill>
                  <a:srgbClr val="C00000"/>
                </a:solidFill>
              </a:rPr>
              <a:t>long free fall times </a:t>
            </a:r>
            <a:r>
              <a:rPr lang="en-US" sz="1800" dirty="0"/>
              <a:t>and a </a:t>
            </a:r>
            <a:r>
              <a:rPr lang="en-US" sz="1800" dirty="0">
                <a:solidFill>
                  <a:srgbClr val="C00000"/>
                </a:solidFill>
              </a:rPr>
              <a:t>quiet</a:t>
            </a:r>
            <a:r>
              <a:rPr lang="en-US" sz="1800" dirty="0"/>
              <a:t>, well controlled environment. Demonstration: MICROSCOPE and LISA-Pathfinder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Ground experiments: </a:t>
            </a:r>
            <a:r>
              <a:rPr lang="en-US" sz="1800" dirty="0">
                <a:solidFill>
                  <a:srgbClr val="C00000"/>
                </a:solidFill>
              </a:rPr>
              <a:t>ultimately limited </a:t>
            </a:r>
            <a:r>
              <a:rPr lang="en-US" sz="1800" dirty="0"/>
              <a:t>by local gravity gradients and uncertainties in the positioning of the test masses. Not the case in space as demonstrated by MICROSCOPE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Europe has a clear lead in the field (MICROSCOPE, LISA-Pathfinder, ACES/PHARAO)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Space-accelerometers (classical or cold-atoms) offer rich technological heritage for applied fields like gravity field recovery (e.g. GRACE, GOCE, GRACE-FO), navigation, planetary and lunar exploration.</a:t>
            </a:r>
          </a:p>
        </p:txBody>
      </p:sp>
      <p:pic>
        <p:nvPicPr>
          <p:cNvPr id="1028" name="Picture 4" descr="https://s14-eu5.startpage.com/cgi-bin/serveimage?url=https%3A%2F%2Fwww.aei.mpg.de%2F24050%2Fheader_image-1549027404.jpg%3Ft%3DeyJ3aWR0aCI6NjAwLCJvYmpfaWQiOjI0MDUwfQ%3D%3D--1b44ac1fa64a2851f8925f3be6270f26b285f577&amp;sp=c2d3483e5692772764074f802d24a12c&amp;anticache=889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249391"/>
            <a:ext cx="5389933" cy="2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F42A37F-9FE9-464B-8E85-D6C9297D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" y="-34834"/>
            <a:ext cx="9144000" cy="13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3400" dirty="0">
                <a:solidFill>
                  <a:srgbClr val="C00000"/>
                </a:solidFill>
              </a:rPr>
              <a:t>The next generation of Universality of Free Fall tests will be in space</a:t>
            </a:r>
            <a:endParaRPr lang="en-US" altLang="fr-FR" sz="34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730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95148" y="127670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Test of Quantum Mechanics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695066" y="1001814"/>
            <a:ext cx="79208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758" y="8620"/>
            <a:ext cx="1428750" cy="12573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20" y="1275124"/>
            <a:ext cx="3967050" cy="37971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296710"/>
            <a:ext cx="4666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The collapse mechanism of quantum mechanical </a:t>
            </a:r>
            <a:r>
              <a:rPr lang="en-AU" sz="1800" dirty="0" err="1"/>
              <a:t>superpositions</a:t>
            </a:r>
            <a:r>
              <a:rPr lang="en-AU" sz="1800" dirty="0"/>
              <a:t> remains an unsolved fundamental riddle.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Continuous collapse models modify the Schrödinger dynamics by adding (parametrized) collapse terms. E.g. CSL or DP (</a:t>
            </a:r>
            <a:r>
              <a:rPr lang="en-AU" sz="1800" dirty="0" err="1"/>
              <a:t>Diosi</a:t>
            </a:r>
            <a:r>
              <a:rPr lang="en-AU" sz="1800" dirty="0"/>
              <a:t>-Penrose).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STE-QUEST measures the evolution of a free QM wave-packet over long evolution times (≥ 50 s), allowing a sensitive detection of any deviation from standard QM-evolution.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534555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Improvement on present knowledge by ~2 orders of magnitude. And potential for a major discovery!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9351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48034" y="10802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Overall management/cost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79960"/>
            <a:ext cx="79208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88" y="911873"/>
            <a:ext cx="6776291" cy="4265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722" y="5409220"/>
            <a:ext cx="8209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Note: All AIVT (BB, E(Q)M, FM) carried out by responsible entity for system and sub-systems (following M4-feedback).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63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48034" y="10802"/>
            <a:ext cx="8229600" cy="6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Payload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679960"/>
            <a:ext cx="79208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syrte.obspm.fr/spip/IMG/siteon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64" y="6345324"/>
            <a:ext cx="2001236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22" y="980728"/>
            <a:ext cx="6660740" cy="5228681"/>
          </a:xfrm>
          <a:prstGeom prst="rect">
            <a:avLst/>
          </a:prstGeom>
        </p:spPr>
      </p:pic>
      <p:pic>
        <p:nvPicPr>
          <p:cNvPr id="8" name="image4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580732" y="2463984"/>
            <a:ext cx="259393" cy="17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4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763688" y="3406125"/>
            <a:ext cx="259393" cy="17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5652120" y="3432638"/>
            <a:ext cx="264572" cy="17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6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1828331" y="2636912"/>
            <a:ext cx="223389" cy="180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6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5716763" y="2672916"/>
            <a:ext cx="223389" cy="180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9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3729137" y="2711074"/>
            <a:ext cx="266799" cy="17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pdf"/>
          <p:cNvPicPr/>
          <p:nvPr/>
        </p:nvPicPr>
        <p:blipFill>
          <a:blip r:embed="rId9"/>
          <a:stretch>
            <a:fillRect/>
          </a:stretch>
        </p:blipFill>
        <p:spPr>
          <a:xfrm>
            <a:off x="6555451" y="2662545"/>
            <a:ext cx="452154" cy="169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11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5" y="16915"/>
            <a:ext cx="8370639" cy="819797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Mission concept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FFA2510E-89CB-9049-9339-1712A155A8DA}"/>
              </a:ext>
            </a:extLst>
          </p:cNvPr>
          <p:cNvSpPr txBox="1"/>
          <p:nvPr/>
        </p:nvSpPr>
        <p:spPr>
          <a:xfrm>
            <a:off x="206659" y="771379"/>
            <a:ext cx="871296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Test the Equivalence Principle (</a:t>
            </a:r>
            <a:r>
              <a:rPr lang="en-US" sz="2000" dirty="0">
                <a:solidFill>
                  <a:srgbClr val="C00000"/>
                </a:solidFill>
              </a:rPr>
              <a:t>Universality of Free Fall – UFF</a:t>
            </a:r>
            <a:r>
              <a:rPr lang="en-US" sz="2000" dirty="0"/>
              <a:t>) using </a:t>
            </a:r>
            <a:r>
              <a:rPr lang="en-US" sz="2000" baseline="30000" dirty="0"/>
              <a:t>41</a:t>
            </a:r>
            <a:r>
              <a:rPr lang="en-US" sz="2000" dirty="0"/>
              <a:t>Rb and </a:t>
            </a:r>
            <a:r>
              <a:rPr lang="en-US" sz="2000" baseline="30000" dirty="0"/>
              <a:t>87</a:t>
            </a:r>
            <a:r>
              <a:rPr lang="en-US" sz="2000" dirty="0"/>
              <a:t>K atoms in quantum superposition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Main goal: measure the </a:t>
            </a:r>
            <a:r>
              <a:rPr lang="en-US" sz="2000" dirty="0" err="1"/>
              <a:t>Eötvos</a:t>
            </a:r>
            <a:r>
              <a:rPr lang="en-US" sz="2000" dirty="0"/>
              <a:t> parameter 𝜼 @10</a:t>
            </a:r>
            <a:r>
              <a:rPr lang="en-US" sz="2000" baseline="30000" dirty="0"/>
              <a:t>-17</a:t>
            </a:r>
            <a:r>
              <a:rPr lang="en-US" sz="2000" dirty="0"/>
              <a:t>, i.e. improve by more than 2 orders of magnitude on the recent MICROSOPE results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Other scientific objectives: search for </a:t>
            </a:r>
            <a:r>
              <a:rPr lang="en-US" sz="2000" dirty="0" err="1"/>
              <a:t>UltraLight</a:t>
            </a:r>
            <a:r>
              <a:rPr lang="en-US" sz="2000" dirty="0"/>
              <a:t> Dark Matter and test of the quantum superposition principle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B619-0488-1DBE-9069-4B2B20A2D049}"/>
              </a:ext>
            </a:extLst>
          </p:cNvPr>
          <p:cNvSpPr/>
          <p:nvPr/>
        </p:nvSpPr>
        <p:spPr>
          <a:xfrm>
            <a:off x="107504" y="692696"/>
            <a:ext cx="892899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7E5579-7205-6A3B-D97D-5026ADFF3FDD}"/>
              </a:ext>
            </a:extLst>
          </p:cNvPr>
          <p:cNvGrpSpPr/>
          <p:nvPr/>
        </p:nvGrpSpPr>
        <p:grpSpPr>
          <a:xfrm>
            <a:off x="115853" y="3356992"/>
            <a:ext cx="8933657" cy="1642252"/>
            <a:chOff x="115853" y="3525976"/>
            <a:chExt cx="8933657" cy="1642252"/>
          </a:xfrm>
        </p:grpSpPr>
        <p:sp>
          <p:nvSpPr>
            <p:cNvPr id="8" name="ZoneTexte 1">
              <a:extLst>
                <a:ext uri="{FF2B5EF4-FFF2-40B4-BE49-F238E27FC236}">
                  <a16:creationId xmlns:a16="http://schemas.microsoft.com/office/drawing/2014/main" id="{3FE48A0B-915D-A646-85FB-0D8437586061}"/>
                </a:ext>
              </a:extLst>
            </p:cNvPr>
            <p:cNvSpPr txBox="1"/>
            <p:nvPr/>
          </p:nvSpPr>
          <p:spPr>
            <a:xfrm>
              <a:off x="115853" y="3537012"/>
              <a:ext cx="890762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/>
                <a:t>Single payload S/C, Earth orbit, ~ 1400 km elevation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/>
                <a:t>Inertial attitude, drag-free, cold-gas control (GAIA, MICROSCOPE, LISA-PF)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baseline="30000" dirty="0"/>
                <a:t>41</a:t>
              </a:r>
              <a:r>
                <a:rPr lang="en-US" sz="2000" dirty="0"/>
                <a:t>Rb-</a:t>
              </a:r>
              <a:r>
                <a:rPr lang="en-US" sz="2000" baseline="30000" dirty="0"/>
                <a:t>87</a:t>
              </a:r>
              <a:r>
                <a:rPr lang="en-US" sz="2000" dirty="0"/>
                <a:t>K double interferometers already used on-ground and in rocket experiments (ICE, QUANTUS, MAIUS, (BEC)CAL)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3A2185-5798-46E2-CC68-92A5C938FDAD}"/>
                </a:ext>
              </a:extLst>
            </p:cNvPr>
            <p:cNvSpPr/>
            <p:nvPr/>
          </p:nvSpPr>
          <p:spPr>
            <a:xfrm>
              <a:off x="120518" y="3525976"/>
              <a:ext cx="8928992" cy="163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1ACD00-8A3A-965B-1167-C5B0A720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1" y="5082288"/>
            <a:ext cx="2422099" cy="1754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B5F9C-BD36-AE8C-D6B3-4FFEC3EFE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440" y="5041389"/>
            <a:ext cx="3141900" cy="1785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D28E40-FA89-CCA0-44E2-DFF14A361E57}"/>
              </a:ext>
            </a:extLst>
          </p:cNvPr>
          <p:cNvSpPr txBox="1"/>
          <p:nvPr/>
        </p:nvSpPr>
        <p:spPr>
          <a:xfrm>
            <a:off x="2559994" y="6473120"/>
            <a:ext cx="1687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LISA-</a:t>
            </a:r>
            <a:r>
              <a:rPr lang="en-GB" dirty="0" err="1">
                <a:solidFill>
                  <a:srgbClr val="C00000"/>
                </a:solidFill>
              </a:rPr>
              <a:t>PathFinder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AA424-A8D0-3195-3403-589F8728608B}"/>
              </a:ext>
            </a:extLst>
          </p:cNvPr>
          <p:cNvSpPr txBox="1"/>
          <p:nvPr/>
        </p:nvSpPr>
        <p:spPr>
          <a:xfrm>
            <a:off x="7617363" y="6452675"/>
            <a:ext cx="1687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MICROSCOPE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AC209-A7DE-AAF9-B606-6A317456B8FD}"/>
              </a:ext>
            </a:extLst>
          </p:cNvPr>
          <p:cNvSpPr txBox="1"/>
          <p:nvPr/>
        </p:nvSpPr>
        <p:spPr>
          <a:xfrm>
            <a:off x="5985014" y="2107885"/>
            <a:ext cx="3015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see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Touboul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et al, PRL 129, 121102, 2022</a:t>
            </a:r>
          </a:p>
        </p:txBody>
      </p:sp>
    </p:spTree>
    <p:extLst>
      <p:ext uri="{BB962C8B-B14F-4D97-AF65-F5344CB8AC3E}">
        <p14:creationId xmlns:p14="http://schemas.microsoft.com/office/powerpoint/2010/main" val="13901336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930" y="1556792"/>
            <a:ext cx="8388350" cy="791877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What is the Equivalence Principle?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BDA51A-E38D-5C49-8E97-758A21E6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27" y="3248980"/>
            <a:ext cx="8388350" cy="7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3400" dirty="0">
                <a:solidFill>
                  <a:srgbClr val="C00000"/>
                </a:solidFill>
              </a:rPr>
              <a:t>What are the motivations to test it?</a:t>
            </a:r>
          </a:p>
        </p:txBody>
      </p:sp>
    </p:spTree>
    <p:extLst>
      <p:ext uri="{BB962C8B-B14F-4D97-AF65-F5344CB8AC3E}">
        <p14:creationId xmlns:p14="http://schemas.microsoft.com/office/powerpoint/2010/main" val="10050698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5" y="16915"/>
            <a:ext cx="8370639" cy="1395861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The Equivalence Principle is one of the building blocks of General Relativity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FFA2510E-89CB-9049-9339-1712A155A8DA}"/>
              </a:ext>
            </a:extLst>
          </p:cNvPr>
          <p:cNvSpPr txBox="1"/>
          <p:nvPr/>
        </p:nvSpPr>
        <p:spPr>
          <a:xfrm>
            <a:off x="206660" y="1304764"/>
            <a:ext cx="871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types of mass/energy are </a:t>
            </a:r>
            <a:r>
              <a:rPr lang="en-US" sz="2000" dirty="0">
                <a:solidFill>
                  <a:srgbClr val="C00000"/>
                </a:solidFill>
              </a:rPr>
              <a:t>universally coupled </a:t>
            </a:r>
            <a:r>
              <a:rPr lang="en-US" sz="2000" dirty="0"/>
              <a:t>to gravitation, i.e. the gravitational interaction is independent of composition, charge, flavor, etc… Very different from all other known interactions!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makes gravitation universal and it allows gravitation to be described as </a:t>
            </a:r>
            <a:r>
              <a:rPr lang="en-US" sz="2000" dirty="0">
                <a:solidFill>
                  <a:srgbClr val="C00000"/>
                </a:solidFill>
              </a:rPr>
              <a:t>a geometrical phenomenon</a:t>
            </a:r>
            <a:r>
              <a:rPr lang="en-US" sz="2000" dirty="0"/>
              <a:t>: space-time curvature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4EF6C-099F-1549-91E4-6FAB96C5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84984"/>
            <a:ext cx="5760640" cy="2454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96A76-D742-A249-B7CE-D5BF6C4C3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774" y="4035843"/>
            <a:ext cx="1968500" cy="1346200"/>
          </a:xfrm>
          <a:prstGeom prst="rect">
            <a:avLst/>
          </a:prstGeom>
        </p:spPr>
      </p:pic>
      <p:sp>
        <p:nvSpPr>
          <p:cNvPr id="8" name="ZoneTexte 1">
            <a:extLst>
              <a:ext uri="{FF2B5EF4-FFF2-40B4-BE49-F238E27FC236}">
                <a16:creationId xmlns:a16="http://schemas.microsoft.com/office/drawing/2014/main" id="{3FE48A0B-915D-A646-85FB-0D8437586061}"/>
              </a:ext>
            </a:extLst>
          </p:cNvPr>
          <p:cNvSpPr txBox="1"/>
          <p:nvPr/>
        </p:nvSpPr>
        <p:spPr>
          <a:xfrm>
            <a:off x="206659" y="5780648"/>
            <a:ext cx="8712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it’s a heuristic hypothesis based on observations (bodies fall with the same acceleration in a gravitational potential) not based on any underlying theoretical principle (fundamental symmetry)</a:t>
            </a:r>
          </a:p>
        </p:txBody>
      </p:sp>
    </p:spTree>
    <p:extLst>
      <p:ext uri="{BB962C8B-B14F-4D97-AF65-F5344CB8AC3E}">
        <p14:creationId xmlns:p14="http://schemas.microsoft.com/office/powerpoint/2010/main" val="30715272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4" y="-46614"/>
            <a:ext cx="8370639" cy="1395861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Why would the Equivalence Principle be violated?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FFA2510E-89CB-9049-9339-1712A155A8DA}"/>
              </a:ext>
            </a:extLst>
          </p:cNvPr>
          <p:cNvSpPr txBox="1"/>
          <p:nvPr/>
        </p:nvSpPr>
        <p:spPr>
          <a:xfrm>
            <a:off x="87030" y="1349247"/>
            <a:ext cx="89522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/>
              <a:t>It does </a:t>
            </a:r>
            <a:r>
              <a:rPr lang="en-US" sz="2000" dirty="0">
                <a:solidFill>
                  <a:srgbClr val="C00000"/>
                </a:solidFill>
              </a:rPr>
              <a:t>not rely on any fundamental theoretical principle </a:t>
            </a:r>
            <a:r>
              <a:rPr lang="en-US" sz="2000" dirty="0"/>
              <a:t>(like e.g. the gauge principle in the Standard Model) and the </a:t>
            </a:r>
            <a:r>
              <a:rPr lang="en-US" sz="2000" dirty="0">
                <a:solidFill>
                  <a:srgbClr val="C00000"/>
                </a:solidFill>
              </a:rPr>
              <a:t>universal character </a:t>
            </a:r>
            <a:r>
              <a:rPr lang="en-US" sz="2000" dirty="0"/>
              <a:t>of gravitation seems anomalous compared to the other interactions (does not rely on any internal charge). Why is gravitation so different?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/>
              <a:t>Several models of </a:t>
            </a:r>
            <a:r>
              <a:rPr lang="en-US" sz="2000" dirty="0">
                <a:solidFill>
                  <a:srgbClr val="C00000"/>
                </a:solidFill>
              </a:rPr>
              <a:t>Dark Matter and Dark Energy </a:t>
            </a:r>
            <a:r>
              <a:rPr lang="en-US" sz="2000" dirty="0"/>
              <a:t>explicitly break the EP: new fields that are expected to non-universally couple to SM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/>
              <a:t>Several </a:t>
            </a:r>
            <a:r>
              <a:rPr lang="en-US" sz="2000" dirty="0">
                <a:solidFill>
                  <a:srgbClr val="C00000"/>
                </a:solidFill>
              </a:rPr>
              <a:t>unification scenarios </a:t>
            </a:r>
            <a:r>
              <a:rPr lang="en-US" sz="2000" dirty="0"/>
              <a:t>(strings, branes, …) lead to the introduction of new fields that are expected to break the EP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/>
              <a:t>Some attempts to develop a </a:t>
            </a:r>
            <a:r>
              <a:rPr lang="en-US" sz="2000" dirty="0">
                <a:solidFill>
                  <a:srgbClr val="C00000"/>
                </a:solidFill>
              </a:rPr>
              <a:t>quantum theory of gravitation </a:t>
            </a:r>
            <a:r>
              <a:rPr lang="en-US" sz="2000" dirty="0"/>
              <a:t>lead to a breaking of Lorentz symmetry, one facet of the EP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/>
              <a:t>A breaking of the EP can provide an explanation to the values of some </a:t>
            </a:r>
            <a:r>
              <a:rPr lang="en-US" sz="2000" dirty="0">
                <a:solidFill>
                  <a:srgbClr val="C00000"/>
                </a:solidFill>
              </a:rPr>
              <a:t>arbitrary constants of the 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AD6EB-02F9-6844-9B36-A52AE976ADC4}"/>
              </a:ext>
            </a:extLst>
          </p:cNvPr>
          <p:cNvSpPr txBox="1"/>
          <p:nvPr/>
        </p:nvSpPr>
        <p:spPr>
          <a:xfrm>
            <a:off x="0" y="6581001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FR" sz="1200" dirty="0">
                <a:solidFill>
                  <a:schemeClr val="bg1">
                    <a:lumMod val="50000"/>
                  </a:schemeClr>
                </a:solidFill>
              </a:rPr>
              <a:t>or a detailed discussion, see T. Damour, Class.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FR" sz="1200" dirty="0">
                <a:solidFill>
                  <a:schemeClr val="bg1">
                    <a:lumMod val="50000"/>
                  </a:schemeClr>
                </a:solidFill>
              </a:rPr>
              <a:t>nd Quantum Grav., 2012</a:t>
            </a:r>
          </a:p>
        </p:txBody>
      </p:sp>
    </p:spTree>
    <p:extLst>
      <p:ext uri="{BB962C8B-B14F-4D97-AF65-F5344CB8AC3E}">
        <p14:creationId xmlns:p14="http://schemas.microsoft.com/office/powerpoint/2010/main" val="3317995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508" y="2600908"/>
            <a:ext cx="8856984" cy="1395861"/>
          </a:xfrm>
          <a:noFill/>
          <a:ln>
            <a:solidFill>
              <a:srgbClr val="C00000"/>
            </a:solidFill>
          </a:ln>
        </p:spPr>
        <p:txBody>
          <a:bodyPr anchor="ctr"/>
          <a:lstStyle/>
          <a:p>
            <a:r>
              <a:rPr lang="en-US" sz="2600" dirty="0">
                <a:solidFill>
                  <a:srgbClr val="C00000"/>
                </a:solidFill>
              </a:rPr>
              <a:t>So the natural question is not “why should the EEP be violated?” but rather “why haven't we seen a violation yet, and to what extent does it hold?”</a:t>
            </a:r>
            <a:endParaRPr lang="en-US" altLang="fr-FR" sz="26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52BF7-12B9-F40B-7BCD-0CB810C17EE0}"/>
              </a:ext>
            </a:extLst>
          </p:cNvPr>
          <p:cNvSpPr txBox="1"/>
          <p:nvPr/>
        </p:nvSpPr>
        <p:spPr>
          <a:xfrm>
            <a:off x="0" y="6581001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FR" sz="1200" dirty="0">
                <a:solidFill>
                  <a:schemeClr val="bg1">
                    <a:lumMod val="50000"/>
                  </a:schemeClr>
                </a:solidFill>
              </a:rPr>
              <a:t>or a detailed discussion, see T. Damour, Class.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FR" sz="1200" dirty="0">
                <a:solidFill>
                  <a:schemeClr val="bg1">
                    <a:lumMod val="50000"/>
                  </a:schemeClr>
                </a:solidFill>
              </a:rPr>
              <a:t>nd Quantum Grav., 2012</a:t>
            </a:r>
          </a:p>
        </p:txBody>
      </p:sp>
    </p:spTree>
    <p:extLst>
      <p:ext uri="{BB962C8B-B14F-4D97-AF65-F5344CB8AC3E}">
        <p14:creationId xmlns:p14="http://schemas.microsoft.com/office/powerpoint/2010/main" val="4169772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41" y="1480350"/>
            <a:ext cx="2276178" cy="699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59680"/>
            <a:ext cx="914020" cy="1219858"/>
          </a:xfrm>
          <a:prstGeom prst="rect">
            <a:avLst/>
          </a:prstGeom>
        </p:spPr>
      </p:pic>
      <p:pic>
        <p:nvPicPr>
          <p:cNvPr id="9" name="Espace réservé pour une image 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770158"/>
            <a:ext cx="1203359" cy="141824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D21BF42-637E-CD44-92A7-25A5BB8AF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909"/>
            <a:ext cx="9144000" cy="1395861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The Universality of Free Fall is currently tested at the level of 10</a:t>
            </a:r>
            <a:r>
              <a:rPr lang="en-US" altLang="fr-FR" sz="3400" baseline="30000" dirty="0">
                <a:solidFill>
                  <a:srgbClr val="C00000"/>
                </a:solidFill>
              </a:rPr>
              <a:t>-15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426FDCD-A61A-AD4F-ADD1-9A1FB6676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255412"/>
            <a:ext cx="9144000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800" dirty="0">
                <a:solidFill>
                  <a:srgbClr val="C00000"/>
                </a:solidFill>
              </a:rPr>
              <a:t>2 orders of magnitude improvement with STE-QUEST</a:t>
            </a:r>
            <a:endParaRPr lang="en-US" altLang="fr-FR" sz="2800" baseline="30000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3DBD7F-7AE2-B302-EC6C-403F3C1603B1}"/>
              </a:ext>
            </a:extLst>
          </p:cNvPr>
          <p:cNvGrpSpPr/>
          <p:nvPr/>
        </p:nvGrpSpPr>
        <p:grpSpPr>
          <a:xfrm>
            <a:off x="266154" y="2528900"/>
            <a:ext cx="8611691" cy="3218851"/>
            <a:chOff x="266154" y="2855110"/>
            <a:chExt cx="8611691" cy="321885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154" y="2855110"/>
              <a:ext cx="8611691" cy="32188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579D6A-11A6-0A1E-B36E-7D238856EC99}"/>
                </a:ext>
              </a:extLst>
            </p:cNvPr>
            <p:cNvSpPr/>
            <p:nvPr/>
          </p:nvSpPr>
          <p:spPr>
            <a:xfrm>
              <a:off x="2915816" y="3645024"/>
              <a:ext cx="12241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104EF7-DFF6-9057-17D6-ED11479F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3828" y="3717032"/>
              <a:ext cx="972108" cy="18436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88A6A2EB-0487-B267-C098-1E27F225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58" y="5733256"/>
            <a:ext cx="8446306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fr-FR" sz="2000" dirty="0">
                <a:solidFill>
                  <a:schemeClr val="tx1"/>
                </a:solidFill>
              </a:rPr>
              <a:t>Space tests offer a longer interrogation time and quieter environment</a:t>
            </a:r>
            <a:endParaRPr lang="en-US" altLang="fr-FR" sz="2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73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D21BF42-637E-CD44-92A7-25A5BB8AF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909"/>
            <a:ext cx="9144000" cy="1395861"/>
          </a:xfrm>
        </p:spPr>
        <p:txBody>
          <a:bodyPr anchor="ctr"/>
          <a:lstStyle/>
          <a:p>
            <a:r>
              <a:rPr lang="en-US" altLang="fr-FR" sz="3400" dirty="0">
                <a:solidFill>
                  <a:srgbClr val="C00000"/>
                </a:solidFill>
              </a:rPr>
              <a:t>Atom interferometry provides a measurement of the gravitational acceleration</a:t>
            </a:r>
            <a:endParaRPr lang="en-US" altLang="fr-FR" sz="3400" baseline="30000" dirty="0">
              <a:solidFill>
                <a:srgbClr val="C0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A6A2EB-0487-B267-C098-1E27F225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83" y="1880828"/>
            <a:ext cx="3744415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sz="2000" dirty="0">
                <a:solidFill>
                  <a:schemeClr val="tx1"/>
                </a:solidFill>
              </a:rPr>
              <a:t>The measured output: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D358D-7B03-FD36-ECA7-35A7F6F66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05770"/>
            <a:ext cx="5184576" cy="3452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5410A-1979-F1E7-60D2-0BE7120F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31857"/>
            <a:ext cx="2667000" cy="8001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AAA463A-F762-BD6B-CB06-28A3A669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477" y="3131957"/>
            <a:ext cx="3744415" cy="5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sz="2000" dirty="0">
                <a:solidFill>
                  <a:schemeClr val="tx1"/>
                </a:solidFill>
              </a:rPr>
              <a:t>with the phase difference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F37421-BDCE-3976-13F8-10361D1AD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378" y="3710366"/>
            <a:ext cx="2946400" cy="673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7F4143-659F-8C46-44A1-9D51C8B0C975}"/>
              </a:ext>
            </a:extLst>
          </p:cNvPr>
          <p:cNvSpPr txBox="1"/>
          <p:nvPr/>
        </p:nvSpPr>
        <p:spPr>
          <a:xfrm>
            <a:off x="0" y="6581001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Credit: 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Gaaloul</a:t>
            </a:r>
            <a:endParaRPr lang="en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192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40635</TotalTime>
  <Words>1803</Words>
  <Application>Microsoft Macintosh PowerPoint</Application>
  <PresentationFormat>On-screen Show (4:3)</PresentationFormat>
  <Paragraphs>139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Symbol</vt:lpstr>
      <vt:lpstr>Modèle par défaut</vt:lpstr>
      <vt:lpstr>Space Time Explorer and QUantum Equivalence principle Space Test ⎯ STE-QUEST</vt:lpstr>
      <vt:lpstr>PowerPoint Presentation</vt:lpstr>
      <vt:lpstr>Mission concept</vt:lpstr>
      <vt:lpstr>What is the Equivalence Principle?</vt:lpstr>
      <vt:lpstr>The Equivalence Principle is one of the building blocks of General Relativity</vt:lpstr>
      <vt:lpstr>Why would the Equivalence Principle be violated?</vt:lpstr>
      <vt:lpstr>So the natural question is not “why should the EEP be violated?” but rather “why haven't we seen a violation yet, and to what extent does it hold?”</vt:lpstr>
      <vt:lpstr>The Universality of Free Fall is currently tested at the level of 10-15</vt:lpstr>
      <vt:lpstr>Atom interferometry provides a measurement of the gravitational acceleration</vt:lpstr>
      <vt:lpstr>Double Atom interferometry provides a measurement of the 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SYRTE - OBservatoire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LEMONDE</dc:creator>
  <cp:lastModifiedBy>Microsoft Office User</cp:lastModifiedBy>
  <cp:revision>518</cp:revision>
  <cp:lastPrinted>2022-03-15T14:34:30Z</cp:lastPrinted>
  <dcterms:created xsi:type="dcterms:W3CDTF">2004-09-09T13:01:55Z</dcterms:created>
  <dcterms:modified xsi:type="dcterms:W3CDTF">2022-10-04T08:11:44Z</dcterms:modified>
</cp:coreProperties>
</file>