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6.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74" r:id="rId9"/>
    <p:sldId id="280" r:id="rId10"/>
    <p:sldId id="281" r:id="rId11"/>
    <p:sldId id="282" r:id="rId12"/>
    <p:sldId id="263" r:id="rId13"/>
    <p:sldId id="278" r:id="rId14"/>
    <p:sldId id="284" r:id="rId15"/>
    <p:sldId id="298" r:id="rId16"/>
    <p:sldId id="285" r:id="rId17"/>
    <p:sldId id="286" r:id="rId18"/>
    <p:sldId id="265" r:id="rId19"/>
    <p:sldId id="266" r:id="rId20"/>
    <p:sldId id="288" r:id="rId21"/>
    <p:sldId id="289" r:id="rId22"/>
    <p:sldId id="290" r:id="rId23"/>
    <p:sldId id="291" r:id="rId24"/>
    <p:sldId id="292" r:id="rId25"/>
    <p:sldId id="293" r:id="rId26"/>
    <p:sldId id="294" r:id="rId27"/>
    <p:sldId id="295" r:id="rId28"/>
    <p:sldId id="296" r:id="rId29"/>
    <p:sldId id="297" r:id="rId30"/>
    <p:sldId id="267" r:id="rId31"/>
    <p:sldId id="268" r:id="rId32"/>
    <p:sldId id="269" r:id="rId33"/>
    <p:sldId id="277" r:id="rId34"/>
    <p:sldId id="276" r:id="rId35"/>
    <p:sldId id="270" r:id="rId36"/>
    <p:sldId id="271" r:id="rId37"/>
    <p:sldId id="272" r:id="rId38"/>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p:restoredTop sz="81702"/>
  </p:normalViewPr>
  <p:slideViewPr>
    <p:cSldViewPr>
      <p:cViewPr varScale="1">
        <p:scale>
          <a:sx n="92" d="100"/>
          <a:sy n="92" d="100"/>
        </p:scale>
        <p:origin x="1392"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E3893747-B18B-9F4D-A3BE-A1E7052F1368}" type="datetimeFigureOut">
              <a:rPr lang="fr-FR"/>
              <a:t>05/10/2022</a:t>
            </a:fld>
            <a:endParaRPr lang="fr-FR"/>
          </a:p>
        </p:txBody>
      </p:sp>
      <p:sp>
        <p:nvSpPr>
          <p:cNvPr id="4" name="Espace réservé de l'image des diapositives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9EF920E2-BA4B-CF46-984A-0CAAFD75F869}"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Thank the organizers</a:t>
            </a:r>
            <a:endParaRPr dirty="0"/>
          </a:p>
          <a:p>
            <a:pPr>
              <a:defRPr/>
            </a:pPr>
            <a:r>
              <a:rPr lang="en-US" dirty="0"/>
              <a:t>Talk centered on one DM model : DP</a:t>
            </a:r>
            <a:endParaRPr dirty="0"/>
          </a:p>
          <a:p>
            <a:pPr>
              <a:defRPr/>
            </a:pPr>
            <a:r>
              <a:rPr lang="en-US" dirty="0"/>
              <a:t>Proposition of an experiment for the detection of DP, modelled with the team, at SYRTE</a:t>
            </a:r>
            <a:br>
              <a:rPr lang="en-US" dirty="0"/>
            </a:br>
            <a:r>
              <a:rPr lang="en-US" dirty="0"/>
              <a:t>This is a proposal and not the description of an experiment already done.</a:t>
            </a:r>
          </a:p>
          <a:p>
            <a:pPr>
              <a:defRPr/>
            </a:pPr>
            <a:endParaRPr lang="en-US" dirty="0"/>
          </a:p>
          <a:p>
            <a:pPr>
              <a:defRPr/>
            </a:pPr>
            <a:endParaRPr lang="en-US" dirty="0"/>
          </a:p>
          <a:p>
            <a:pPr>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10</a:t>
            </a:fld>
            <a:endParaRPr lang="fr-FR"/>
          </a:p>
        </p:txBody>
      </p:sp>
    </p:spTree>
    <p:extLst>
      <p:ext uri="{BB962C8B-B14F-4D97-AF65-F5344CB8AC3E}">
        <p14:creationId xmlns:p14="http://schemas.microsoft.com/office/powerpoint/2010/main" val="369852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11</a:t>
            </a:fld>
            <a:endParaRPr lang="fr-FR"/>
          </a:p>
        </p:txBody>
      </p:sp>
    </p:spTree>
    <p:extLst>
      <p:ext uri="{BB962C8B-B14F-4D97-AF65-F5344CB8AC3E}">
        <p14:creationId xmlns:p14="http://schemas.microsoft.com/office/powerpoint/2010/main" val="369852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dirty="0"/>
              <a:t>observable to </a:t>
            </a:r>
            <a:r>
              <a:rPr lang="fr-FR" sz="1200" dirty="0" err="1"/>
              <a:t>try</a:t>
            </a:r>
            <a:r>
              <a:rPr lang="fr-FR" sz="1200" dirty="0"/>
              <a:t> to </a:t>
            </a:r>
            <a:r>
              <a:rPr lang="fr-FR" sz="1200" dirty="0" err="1"/>
              <a:t>detect</a:t>
            </a:r>
            <a:r>
              <a:rPr lang="fr-FR" sz="1200" dirty="0"/>
              <a:t> the DM </a:t>
            </a:r>
            <a:r>
              <a:rPr lang="fr-FR" sz="1200" dirty="0" err="1"/>
              <a:t>electric</a:t>
            </a:r>
            <a:r>
              <a:rPr lang="fr-FR" sz="1200" dirty="0"/>
              <a:t> </a:t>
            </a:r>
            <a:r>
              <a:rPr lang="fr-FR" sz="1200" dirty="0" err="1"/>
              <a:t>field</a:t>
            </a:r>
            <a:r>
              <a:rPr lang="fr-FR" sz="1200" dirty="0"/>
              <a:t> but how to </a:t>
            </a:r>
            <a:r>
              <a:rPr lang="fr-FR" sz="1200" dirty="0" err="1"/>
              <a:t>measure</a:t>
            </a:r>
            <a:r>
              <a:rPr lang="fr-FR" sz="1200" dirty="0"/>
              <a:t> </a:t>
            </a:r>
            <a:r>
              <a:rPr lang="fr-FR" sz="1200" dirty="0" err="1"/>
              <a:t>it</a:t>
            </a:r>
            <a:r>
              <a:rPr lang="fr-FR" sz="1200" dirty="0"/>
              <a:t> ? Stark </a:t>
            </a:r>
            <a:r>
              <a:rPr lang="fr-FR" sz="1200" dirty="0" err="1"/>
              <a:t>Effect</a:t>
            </a:r>
            <a:r>
              <a:rPr lang="fr-FR" sz="1200" dirty="0"/>
              <a:t> </a:t>
            </a:r>
            <a:r>
              <a:rPr lang="fr-FR" sz="1200" dirty="0" err="1"/>
              <a:t>which</a:t>
            </a:r>
            <a:r>
              <a:rPr lang="fr-FR" sz="1200" dirty="0"/>
              <a:t> </a:t>
            </a:r>
            <a:r>
              <a:rPr lang="fr-FR" sz="1200" dirty="0" err="1"/>
              <a:t>characterizes</a:t>
            </a:r>
            <a:r>
              <a:rPr lang="fr-FR" sz="1200" dirty="0"/>
              <a:t> the </a:t>
            </a:r>
            <a:r>
              <a:rPr lang="fr-FR" sz="1200" dirty="0" err="1"/>
              <a:t>frequency</a:t>
            </a:r>
            <a:r>
              <a:rPr lang="fr-FR" sz="1200" dirty="0"/>
              <a:t> shift of an </a:t>
            </a:r>
            <a:r>
              <a:rPr lang="fr-FR" sz="1200" dirty="0" err="1"/>
              <a:t>atom</a:t>
            </a:r>
            <a:r>
              <a:rPr lang="fr-FR" sz="1200" dirty="0"/>
              <a:t> </a:t>
            </a:r>
            <a:r>
              <a:rPr lang="fr-FR" sz="1200" dirty="0" err="1"/>
              <a:t>from</a:t>
            </a:r>
            <a:r>
              <a:rPr lang="fr-FR" sz="1200" dirty="0"/>
              <a:t> the application of </a:t>
            </a:r>
            <a:r>
              <a:rPr lang="fr-FR" sz="1200" dirty="0" err="1"/>
              <a:t>electric</a:t>
            </a:r>
            <a:r>
              <a:rPr lang="fr-FR" sz="1200" dirty="0"/>
              <a:t> </a:t>
            </a:r>
            <a:r>
              <a:rPr lang="fr-FR" sz="1200" dirty="0" err="1"/>
              <a:t>field</a:t>
            </a:r>
            <a:r>
              <a:rPr lang="fr-FR" sz="1200" dirty="0"/>
              <a:t>. </a:t>
            </a:r>
            <a:endParaRPr lang="en-US" dirty="0"/>
          </a:p>
          <a:p>
            <a:pPr>
              <a:defRPr/>
            </a:pPr>
            <a:r>
              <a:rPr lang="en-US" dirty="0"/>
              <a:t>(Use of stark effect because this effect is sensitive to E^2.)</a:t>
            </a:r>
            <a:endParaRPr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To do so, w could use regular atomic clocks which have a very good resolution but not high sensitivity on E^2. Another possibility is to use of </a:t>
            </a:r>
            <a:r>
              <a:rPr lang="en-US" dirty="0" err="1"/>
              <a:t>rydberg</a:t>
            </a:r>
            <a:r>
              <a:rPr lang="en-US" dirty="0"/>
              <a:t> atoms for this purpose which are atoms with high principal quantum number n, implying that electrons are usually not as much bounded to the nucleus as regular atoms. One of the consequences of that is an exaggerated response to electric field.</a:t>
            </a:r>
            <a:endParaRPr dirty="0"/>
          </a:p>
          <a:p>
            <a:pPr>
              <a:defRPr/>
            </a:pPr>
            <a:r>
              <a:rPr lang="en-US" dirty="0"/>
              <a:t>They have lot of advantages</a:t>
            </a:r>
            <a:endParaRPr dirty="0"/>
          </a:p>
          <a:p>
            <a:pPr>
              <a:defRPr/>
            </a:pPr>
            <a:r>
              <a:rPr lang="en-US" dirty="0"/>
              <a:t>The experimental method is simple : </a:t>
            </a:r>
            <a:endParaRPr dirty="0"/>
          </a:p>
          <a:p>
            <a:pPr>
              <a:defRPr/>
            </a:pPr>
            <a:r>
              <a:rPr lang="en-US" dirty="0"/>
              <a:t>This way, large window of mass </a:t>
            </a:r>
            <a:r>
              <a:rPr lang="en-US" dirty="0" err="1"/>
              <a:t>scanable</a:t>
            </a:r>
            <a:endParaRPr lang="en-US" dirty="0"/>
          </a:p>
          <a:p>
            <a:pPr>
              <a:defRPr/>
            </a:pPr>
            <a:endParaRPr lang="en-US" dirty="0"/>
          </a:p>
          <a:p>
            <a:pPr>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sz="1200" dirty="0"/>
              <a:t>observable to </a:t>
            </a:r>
            <a:r>
              <a:rPr lang="fr-FR" sz="1200" dirty="0" err="1"/>
              <a:t>try</a:t>
            </a:r>
            <a:r>
              <a:rPr lang="fr-FR" sz="1200" dirty="0"/>
              <a:t> to </a:t>
            </a:r>
            <a:r>
              <a:rPr lang="fr-FR" sz="1200" dirty="0" err="1"/>
              <a:t>detect</a:t>
            </a:r>
            <a:r>
              <a:rPr lang="fr-FR" sz="1200" dirty="0"/>
              <a:t> the DM </a:t>
            </a:r>
            <a:r>
              <a:rPr lang="fr-FR" sz="1200" dirty="0" err="1"/>
              <a:t>electric</a:t>
            </a:r>
            <a:r>
              <a:rPr lang="fr-FR" sz="1200" dirty="0"/>
              <a:t> </a:t>
            </a:r>
            <a:r>
              <a:rPr lang="fr-FR" sz="1200" dirty="0" err="1"/>
              <a:t>field</a:t>
            </a:r>
            <a:r>
              <a:rPr lang="fr-FR" sz="1200" dirty="0"/>
              <a:t> but how to </a:t>
            </a:r>
            <a:r>
              <a:rPr lang="fr-FR" sz="1200" dirty="0" err="1"/>
              <a:t>measure</a:t>
            </a:r>
            <a:r>
              <a:rPr lang="fr-FR" sz="1200" dirty="0"/>
              <a:t> </a:t>
            </a:r>
            <a:r>
              <a:rPr lang="fr-FR" sz="1200" dirty="0" err="1"/>
              <a:t>it</a:t>
            </a:r>
            <a:r>
              <a:rPr lang="fr-FR" sz="1200" dirty="0"/>
              <a:t> ? Stark </a:t>
            </a:r>
            <a:r>
              <a:rPr lang="fr-FR" sz="1200" dirty="0" err="1"/>
              <a:t>Effect</a:t>
            </a:r>
            <a:r>
              <a:rPr lang="fr-FR" sz="1200" dirty="0"/>
              <a:t> </a:t>
            </a:r>
            <a:r>
              <a:rPr lang="fr-FR" sz="1200" dirty="0" err="1"/>
              <a:t>which</a:t>
            </a:r>
            <a:r>
              <a:rPr lang="fr-FR" sz="1200" dirty="0"/>
              <a:t> </a:t>
            </a:r>
            <a:r>
              <a:rPr lang="fr-FR" sz="1200" dirty="0" err="1"/>
              <a:t>characterizes</a:t>
            </a:r>
            <a:r>
              <a:rPr lang="fr-FR" sz="1200" dirty="0"/>
              <a:t> the </a:t>
            </a:r>
            <a:r>
              <a:rPr lang="fr-FR" sz="1200" dirty="0" err="1"/>
              <a:t>frequency</a:t>
            </a:r>
            <a:r>
              <a:rPr lang="fr-FR" sz="1200" dirty="0"/>
              <a:t> shift of an </a:t>
            </a:r>
            <a:r>
              <a:rPr lang="fr-FR" sz="1200" dirty="0" err="1"/>
              <a:t>atom</a:t>
            </a:r>
            <a:r>
              <a:rPr lang="fr-FR" sz="1200" dirty="0"/>
              <a:t> </a:t>
            </a:r>
            <a:r>
              <a:rPr lang="fr-FR" sz="1200" dirty="0" err="1"/>
              <a:t>from</a:t>
            </a:r>
            <a:r>
              <a:rPr lang="fr-FR" sz="1200" dirty="0"/>
              <a:t> the application of </a:t>
            </a:r>
            <a:r>
              <a:rPr lang="fr-FR" sz="1200" dirty="0" err="1"/>
              <a:t>electric</a:t>
            </a:r>
            <a:r>
              <a:rPr lang="fr-FR" sz="1200" dirty="0"/>
              <a:t> </a:t>
            </a:r>
            <a:r>
              <a:rPr lang="fr-FR" sz="1200" dirty="0" err="1"/>
              <a:t>field</a:t>
            </a:r>
            <a:r>
              <a:rPr lang="fr-FR" sz="1200" dirty="0"/>
              <a:t>. </a:t>
            </a:r>
            <a:endParaRPr lang="en-US" dirty="0"/>
          </a:p>
          <a:p>
            <a:pPr>
              <a:defRPr/>
            </a:pPr>
            <a:r>
              <a:rPr lang="en-US" dirty="0"/>
              <a:t>(Use of stark effect because this effect is sensitive to E^2.)</a:t>
            </a:r>
            <a:endParaRPr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To do so, w could use regular atomic clocks which have a very good resolution but not high sensitivity on E^2. Another possibility is to use of </a:t>
            </a:r>
            <a:r>
              <a:rPr lang="en-US" dirty="0" err="1"/>
              <a:t>rydberg</a:t>
            </a:r>
            <a:r>
              <a:rPr lang="en-US" dirty="0"/>
              <a:t> atoms for this purpose which are atoms with high principal quantum number n, implying that electrons are usually not as much bounded to the nucleus as regular atoms. One of the consequences of that is an exaggerated response to electric field.</a:t>
            </a:r>
            <a:endParaRPr dirty="0"/>
          </a:p>
          <a:p>
            <a:pPr>
              <a:defRPr/>
            </a:pPr>
            <a:r>
              <a:rPr lang="en-US" dirty="0"/>
              <a:t>They have lot of advantages</a:t>
            </a:r>
            <a:endParaRPr dirty="0"/>
          </a:p>
          <a:p>
            <a:pPr>
              <a:defRPr/>
            </a:pPr>
            <a:r>
              <a:rPr lang="en-US" dirty="0"/>
              <a:t>The experimental method is simple : </a:t>
            </a:r>
            <a:endParaRPr dirty="0"/>
          </a:p>
          <a:p>
            <a:pPr>
              <a:defRPr/>
            </a:pPr>
            <a:r>
              <a:rPr lang="en-US" dirty="0"/>
              <a:t>This way, large window of mass </a:t>
            </a:r>
            <a:r>
              <a:rPr lang="en-US" dirty="0" err="1"/>
              <a:t>scanable</a:t>
            </a:r>
            <a:endParaRPr lang="en-US" dirty="0"/>
          </a:p>
          <a:p>
            <a:pPr>
              <a:defRPr/>
            </a:pPr>
            <a:endParaRPr lang="en-US" dirty="0"/>
          </a:p>
          <a:p>
            <a:pPr>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13</a:t>
            </a:fld>
            <a:endParaRPr lang="fr-FR"/>
          </a:p>
        </p:txBody>
      </p:sp>
    </p:spTree>
    <p:extLst>
      <p:ext uri="{BB962C8B-B14F-4D97-AF65-F5344CB8AC3E}">
        <p14:creationId xmlns:p14="http://schemas.microsoft.com/office/powerpoint/2010/main" val="234228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sz="1200" dirty="0" err="1"/>
              <a:t>Now</a:t>
            </a:r>
            <a:r>
              <a:rPr lang="fr-FR" sz="1200" dirty="0"/>
              <a:t>, </a:t>
            </a:r>
            <a:r>
              <a:rPr lang="fr-FR" sz="1200" dirty="0" err="1"/>
              <a:t>what</a:t>
            </a:r>
            <a:r>
              <a:rPr lang="fr-FR" sz="1200" dirty="0"/>
              <a:t> </a:t>
            </a:r>
            <a:r>
              <a:rPr lang="fr-FR" sz="1200" dirty="0" err="1"/>
              <a:t>is</a:t>
            </a:r>
            <a:r>
              <a:rPr lang="fr-FR" sz="1200" dirty="0"/>
              <a:t> the </a:t>
            </a:r>
            <a:r>
              <a:rPr lang="fr-FR" sz="1200" dirty="0" err="1"/>
              <a:t>experiments</a:t>
            </a:r>
            <a:r>
              <a:rPr lang="fr-FR" sz="1200" dirty="0"/>
              <a:t> </a:t>
            </a:r>
            <a:r>
              <a:rPr lang="fr-FR" sz="1200" dirty="0" err="1"/>
              <a:t>sensitivity</a:t>
            </a:r>
            <a:r>
              <a:rPr lang="fr-FR" sz="1200" dirty="0"/>
              <a:t> ? </a:t>
            </a:r>
            <a:r>
              <a:rPr lang="fr-FR" sz="1200" dirty="0" err="1"/>
              <a:t>different</a:t>
            </a:r>
            <a:r>
              <a:rPr lang="fr-FR" sz="1200" dirty="0"/>
              <a:t> sources of noise and how do </a:t>
            </a:r>
            <a:r>
              <a:rPr lang="fr-FR" sz="1200" dirty="0" err="1"/>
              <a:t>they</a:t>
            </a:r>
            <a:r>
              <a:rPr lang="fr-FR" sz="1200" dirty="0"/>
              <a:t> impact the </a:t>
            </a:r>
            <a:r>
              <a:rPr lang="fr-FR" sz="1200" dirty="0" err="1"/>
              <a:t>sensitivity</a:t>
            </a:r>
            <a:r>
              <a:rPr lang="fr-FR" sz="1200" dirty="0"/>
              <a:t> of the </a:t>
            </a:r>
            <a:r>
              <a:rPr lang="fr-FR" sz="1200" dirty="0" err="1"/>
              <a:t>experiment</a:t>
            </a:r>
            <a:r>
              <a:rPr lang="fr-FR" sz="1200" dirty="0"/>
              <a:t>.</a:t>
            </a:r>
            <a:endParaRPr dirty="0"/>
          </a:p>
          <a:p>
            <a:pPr>
              <a:defRPr/>
            </a:pPr>
            <a:r>
              <a:rPr lang="fr-FR" sz="1200" dirty="0"/>
              <a:t>First source of noise </a:t>
            </a:r>
            <a:r>
              <a:rPr lang="fr-FR" sz="1200" dirty="0" err="1"/>
              <a:t>is</a:t>
            </a:r>
            <a:r>
              <a:rPr lang="fr-FR" sz="1200" dirty="0"/>
              <a:t> </a:t>
            </a:r>
            <a:r>
              <a:rPr lang="fr-FR" sz="1200" dirty="0" err="1"/>
              <a:t>statistical</a:t>
            </a:r>
            <a:r>
              <a:rPr lang="fr-FR" sz="1200" dirty="0"/>
              <a:t> noise </a:t>
            </a:r>
            <a:br>
              <a:rPr lang="fr-FR" sz="1200" dirty="0"/>
            </a:br>
            <a:r>
              <a:rPr lang="fr-FR" sz="1200" dirty="0"/>
              <a:t>For Rydberg Sr </a:t>
            </a:r>
            <a:r>
              <a:rPr lang="fr-FR" sz="1200" dirty="0" err="1"/>
              <a:t>atoms</a:t>
            </a:r>
            <a:r>
              <a:rPr lang="fr-FR" sz="1200" dirty="0"/>
              <a:t>, </a:t>
            </a:r>
            <a:r>
              <a:rPr lang="fr-FR" sz="1200" dirty="0" err="1"/>
              <a:t>this</a:t>
            </a:r>
            <a:r>
              <a:rPr lang="fr-FR" sz="1200" dirty="0"/>
              <a:t> noise </a:t>
            </a:r>
            <a:r>
              <a:rPr lang="fr-FR" sz="1200" dirty="0" err="1"/>
              <a:t>is</a:t>
            </a:r>
            <a:r>
              <a:rPr lang="fr-FR" sz="1200" dirty="0"/>
              <a:t> </a:t>
            </a:r>
            <a:r>
              <a:rPr lang="fr-FR" sz="1200" dirty="0" err="1"/>
              <a:t>equivalent</a:t>
            </a:r>
            <a:r>
              <a:rPr lang="fr-FR" sz="1200" dirty="0"/>
              <a:t> to a minimal </a:t>
            </a:r>
            <a:r>
              <a:rPr lang="fr-FR" sz="1200" dirty="0" err="1"/>
              <a:t>detectable</a:t>
            </a:r>
            <a:r>
              <a:rPr lang="fr-FR" sz="1200" dirty="0"/>
              <a:t> </a:t>
            </a:r>
            <a:r>
              <a:rPr lang="fr-FR" sz="1200" dirty="0" err="1"/>
              <a:t>field</a:t>
            </a:r>
            <a:r>
              <a:rPr lang="fr-FR" sz="1200" dirty="0"/>
              <a:t> power of 1 (V/m)^2</a:t>
            </a:r>
            <a:endParaRPr dirty="0"/>
          </a:p>
          <a:p>
            <a:pPr>
              <a:defRPr/>
            </a:pPr>
            <a:r>
              <a:rPr lang="fr-FR" sz="1200" dirty="0"/>
              <a:t>plots : exclusion plots of </a:t>
            </a:r>
            <a:r>
              <a:rPr lang="fr-FR" sz="1200" dirty="0" err="1"/>
              <a:t>current</a:t>
            </a:r>
            <a:r>
              <a:rPr lang="fr-FR" sz="1200" dirty="0"/>
              <a:t> </a:t>
            </a:r>
            <a:r>
              <a:rPr lang="fr-FR" sz="1200" dirty="0" err="1"/>
              <a:t>dark</a:t>
            </a:r>
            <a:r>
              <a:rPr lang="fr-FR" sz="1200" dirty="0"/>
              <a:t> photons </a:t>
            </a:r>
            <a:r>
              <a:rPr lang="fr-FR" sz="1200" dirty="0" err="1"/>
              <a:t>searches</a:t>
            </a:r>
            <a:r>
              <a:rPr lang="fr-FR" sz="1200" dirty="0"/>
              <a:t> </a:t>
            </a:r>
            <a:r>
              <a:rPr lang="fr-FR" sz="1200" dirty="0" err="1"/>
              <a:t>through</a:t>
            </a:r>
            <a:r>
              <a:rPr lang="fr-FR" sz="1200" dirty="0"/>
              <a:t> chi </a:t>
            </a:r>
            <a:r>
              <a:rPr lang="fr-FR" sz="1200" dirty="0" err="1"/>
              <a:t>coupling</a:t>
            </a:r>
            <a:r>
              <a:rPr lang="fr-FR" sz="1200" dirty="0"/>
              <a:t> </a:t>
            </a:r>
            <a:r>
              <a:rPr lang="fr-FR" sz="1200" dirty="0" err="1"/>
              <a:t>with</a:t>
            </a:r>
            <a:r>
              <a:rPr lang="fr-FR" sz="1200" dirty="0"/>
              <a:t> photons. </a:t>
            </a:r>
            <a:r>
              <a:rPr lang="fr-FR" sz="1200" dirty="0" err="1"/>
              <a:t>Different</a:t>
            </a:r>
            <a:r>
              <a:rPr lang="fr-FR" sz="1200" dirty="0"/>
              <a:t> </a:t>
            </a:r>
            <a:r>
              <a:rPr lang="fr-FR" sz="1200" dirty="0" err="1"/>
              <a:t>experiments</a:t>
            </a:r>
            <a:r>
              <a:rPr lang="fr-FR" sz="1200" dirty="0"/>
              <a:t> : indirect </a:t>
            </a:r>
            <a:r>
              <a:rPr lang="fr-FR" sz="1200" dirty="0" err="1"/>
              <a:t>ones</a:t>
            </a:r>
            <a:r>
              <a:rPr lang="fr-FR" sz="1200" dirty="0"/>
              <a:t> (cosmo in </a:t>
            </a:r>
            <a:r>
              <a:rPr lang="fr-FR" sz="1200" dirty="0" err="1"/>
              <a:t>blue</a:t>
            </a:r>
            <a:r>
              <a:rPr lang="fr-FR" sz="1200" dirty="0"/>
              <a:t> and </a:t>
            </a:r>
            <a:r>
              <a:rPr lang="fr-FR" sz="1200" dirty="0" err="1"/>
              <a:t>astro</a:t>
            </a:r>
            <a:r>
              <a:rPr lang="fr-FR" sz="1200" dirty="0"/>
              <a:t> in green) and direct </a:t>
            </a:r>
            <a:r>
              <a:rPr lang="fr-FR" sz="1200" dirty="0" err="1"/>
              <a:t>ones</a:t>
            </a:r>
            <a:r>
              <a:rPr lang="fr-FR" sz="1200" dirty="0"/>
              <a:t> (</a:t>
            </a:r>
            <a:r>
              <a:rPr lang="fr-FR" sz="1200" dirty="0" err="1"/>
              <a:t>lab</a:t>
            </a:r>
            <a:r>
              <a:rPr lang="fr-FR" sz="1200" dirty="0"/>
              <a:t> </a:t>
            </a:r>
            <a:r>
              <a:rPr lang="fr-FR" sz="1200" dirty="0" err="1"/>
              <a:t>experiments</a:t>
            </a:r>
            <a:r>
              <a:rPr lang="fr-FR" sz="1200" dirty="0"/>
              <a:t> in </a:t>
            </a:r>
            <a:r>
              <a:rPr lang="fr-FR" sz="1200" dirty="0" err="1"/>
              <a:t>red</a:t>
            </a:r>
            <a:r>
              <a:rPr lang="fr-FR" sz="1200" dirty="0"/>
              <a:t>).</a:t>
            </a:r>
            <a:endParaRPr dirty="0"/>
          </a:p>
          <a:p>
            <a:pPr>
              <a:defRPr/>
            </a:pPr>
            <a:r>
              <a:rPr lang="fr-FR" sz="1200" dirty="0" err="1"/>
              <a:t>Now</a:t>
            </a:r>
            <a:r>
              <a:rPr lang="fr-FR" sz="1200" dirty="0"/>
              <a:t> if </a:t>
            </a:r>
            <a:r>
              <a:rPr lang="fr-FR" sz="1200" dirty="0" err="1"/>
              <a:t>we</a:t>
            </a:r>
            <a:r>
              <a:rPr lang="fr-FR" sz="1200" dirty="0"/>
              <a:t> zoom in </a:t>
            </a:r>
            <a:r>
              <a:rPr lang="fr-FR" sz="1200" dirty="0" err="1"/>
              <a:t>this</a:t>
            </a:r>
            <a:r>
              <a:rPr lang="fr-FR" sz="1200" dirty="0"/>
              <a:t> part, </a:t>
            </a:r>
            <a:r>
              <a:rPr lang="fr-FR" sz="1200" dirty="0" err="1"/>
              <a:t>we</a:t>
            </a:r>
            <a:r>
              <a:rPr lang="fr-FR" sz="1200" dirty="0"/>
              <a:t> have </a:t>
            </a:r>
            <a:r>
              <a:rPr lang="fr-FR" sz="1200" dirty="0" err="1"/>
              <a:t>different</a:t>
            </a:r>
            <a:r>
              <a:rPr lang="fr-FR" sz="1200" dirty="0"/>
              <a:t> </a:t>
            </a:r>
            <a:r>
              <a:rPr lang="fr-FR" sz="1200" dirty="0" err="1"/>
              <a:t>experiments</a:t>
            </a:r>
            <a:r>
              <a:rPr lang="fr-FR" sz="1200" dirty="0"/>
              <a:t> and </a:t>
            </a:r>
            <a:r>
              <a:rPr lang="fr-FR" sz="1200" dirty="0" err="1"/>
              <a:t>we</a:t>
            </a:r>
            <a:r>
              <a:rPr lang="fr-FR" sz="1200" dirty="0"/>
              <a:t> </a:t>
            </a:r>
            <a:r>
              <a:rPr lang="fr-FR" sz="1200" dirty="0" err="1"/>
              <a:t>see</a:t>
            </a:r>
            <a:r>
              <a:rPr lang="fr-FR" sz="1200" dirty="0"/>
              <a:t> the </a:t>
            </a:r>
            <a:r>
              <a:rPr lang="fr-FR" sz="1200" dirty="0" err="1"/>
              <a:t>constraint</a:t>
            </a:r>
            <a:r>
              <a:rPr lang="fr-FR" sz="1200" dirty="0"/>
              <a:t> on chi </a:t>
            </a:r>
            <a:r>
              <a:rPr lang="fr-FR" sz="1200" dirty="0" err="1"/>
              <a:t>from</a:t>
            </a:r>
            <a:r>
              <a:rPr lang="fr-FR" sz="1200" dirty="0"/>
              <a:t> </a:t>
            </a:r>
            <a:r>
              <a:rPr lang="fr-FR" sz="1200" dirty="0" err="1"/>
              <a:t>this</a:t>
            </a:r>
            <a:r>
              <a:rPr lang="fr-FR" sz="1200" dirty="0"/>
              <a:t> </a:t>
            </a:r>
            <a:r>
              <a:rPr lang="fr-FR" sz="1200" dirty="0" err="1"/>
              <a:t>experiment</a:t>
            </a:r>
            <a:br>
              <a:rPr lang="fr-FR" sz="1200" dirty="0"/>
            </a:br>
            <a:r>
              <a:rPr lang="en-US" sz="1200" b="0" i="0" u="none" strike="noStrike" cap="none" spc="0" dirty="0">
                <a:solidFill>
                  <a:schemeClr val="tx1"/>
                </a:solidFill>
                <a:latin typeface="+mn-lt"/>
                <a:ea typeface="+mn-ea"/>
                <a:cs typeface="+mn-cs"/>
              </a:rPr>
              <a:t>Small remark : two different constraints related to 1</a:t>
            </a:r>
            <a:r>
              <a:rPr lang="en-US" sz="1200" b="0" i="0" u="none" strike="noStrike" cap="none" spc="0" baseline="30000" dirty="0">
                <a:solidFill>
                  <a:schemeClr val="tx1"/>
                </a:solidFill>
                <a:latin typeface="+mn-lt"/>
                <a:ea typeface="+mn-ea"/>
                <a:cs typeface="+mn-cs"/>
              </a:rPr>
              <a:t>st</a:t>
            </a:r>
            <a:r>
              <a:rPr lang="en-US" sz="1200" b="0" i="0" u="none" strike="noStrike" cap="none" spc="0" dirty="0">
                <a:solidFill>
                  <a:schemeClr val="tx1"/>
                </a:solidFill>
                <a:latin typeface="+mn-lt"/>
                <a:ea typeface="+mn-ea"/>
                <a:cs typeface="+mn-cs"/>
              </a:rPr>
              <a:t> and 3</a:t>
            </a:r>
            <a:r>
              <a:rPr lang="en-US" sz="1200" b="0" i="0" u="none" strike="noStrike" cap="none" spc="0" baseline="30000" dirty="0">
                <a:solidFill>
                  <a:schemeClr val="tx1"/>
                </a:solidFill>
                <a:latin typeface="+mn-lt"/>
                <a:ea typeface="+mn-ea"/>
                <a:cs typeface="+mn-cs"/>
              </a:rPr>
              <a:t>rd</a:t>
            </a:r>
            <a:r>
              <a:rPr lang="en-US" sz="1200" b="0" i="0" u="none" strike="noStrike" cap="none" spc="0" dirty="0">
                <a:solidFill>
                  <a:schemeClr val="tx1"/>
                </a:solidFill>
                <a:latin typeface="+mn-lt"/>
                <a:ea typeface="+mn-ea"/>
                <a:cs typeface="+mn-cs"/>
              </a:rPr>
              <a:t> cavity resonance.</a:t>
            </a:r>
            <a:endParaRPr lang="fr-FR" sz="1200" dirty="0"/>
          </a:p>
          <a:p>
            <a:pPr>
              <a:defRPr/>
            </a:pPr>
            <a:r>
              <a:rPr lang="fr-FR" sz="1200" dirty="0"/>
              <a:t>I </a:t>
            </a:r>
            <a:r>
              <a:rPr lang="fr-FR" sz="1200" dirty="0" err="1"/>
              <a:t>will</a:t>
            </a:r>
            <a:r>
              <a:rPr lang="fr-FR" sz="1200" dirty="0"/>
              <a:t> </a:t>
            </a:r>
            <a:r>
              <a:rPr lang="fr-FR" sz="1200" dirty="0" err="1"/>
              <a:t>now</a:t>
            </a:r>
            <a:r>
              <a:rPr lang="fr-FR" sz="1200" dirty="0"/>
              <a:t> show </a:t>
            </a:r>
            <a:r>
              <a:rPr lang="fr-FR" sz="1200" dirty="0" err="1"/>
              <a:t>only</a:t>
            </a:r>
            <a:r>
              <a:rPr lang="fr-FR" sz="1200" dirty="0"/>
              <a:t> the </a:t>
            </a:r>
            <a:r>
              <a:rPr lang="fr-FR" sz="1200" dirty="0" err="1"/>
              <a:t>constraints</a:t>
            </a:r>
            <a:r>
              <a:rPr lang="fr-FR" sz="1200" dirty="0"/>
              <a:t> </a:t>
            </a:r>
            <a:r>
              <a:rPr lang="fr-FR" sz="1200" dirty="0" err="1"/>
              <a:t>from</a:t>
            </a:r>
            <a:r>
              <a:rPr lang="fr-FR" sz="1200" dirty="0"/>
              <a:t> </a:t>
            </a:r>
            <a:r>
              <a:rPr lang="fr-FR" sz="1200" dirty="0" err="1"/>
              <a:t>lab</a:t>
            </a:r>
            <a:r>
              <a:rPr lang="fr-FR" sz="1200" dirty="0"/>
              <a:t> </a:t>
            </a:r>
            <a:r>
              <a:rPr lang="fr-FR" sz="1200" dirty="0" err="1"/>
              <a:t>experiments</a:t>
            </a:r>
            <a:r>
              <a:rPr lang="fr-FR" sz="1200" dirty="0"/>
              <a:t> and I </a:t>
            </a:r>
            <a:r>
              <a:rPr lang="fr-FR" sz="1200" dirty="0" err="1"/>
              <a:t>discard</a:t>
            </a:r>
            <a:r>
              <a:rPr lang="fr-FR" sz="1200" dirty="0"/>
              <a:t> the CMB </a:t>
            </a:r>
            <a:r>
              <a:rPr lang="fr-FR" sz="1200" dirty="0" err="1"/>
              <a:t>constraint</a:t>
            </a:r>
            <a:r>
              <a:rPr lang="fr-FR" sz="1200" dirty="0"/>
              <a:t> on </a:t>
            </a:r>
            <a:r>
              <a:rPr lang="fr-FR" sz="1200" dirty="0" err="1"/>
              <a:t>purpose</a:t>
            </a:r>
            <a:r>
              <a:rPr lang="fr-FR" sz="1200" dirty="0"/>
              <a:t>. </a:t>
            </a:r>
            <a:r>
              <a:rPr lang="fr-FR" sz="1200" dirty="0" err="1"/>
              <a:t>We</a:t>
            </a:r>
            <a:r>
              <a:rPr lang="fr-FR" sz="1200" dirty="0"/>
              <a:t> </a:t>
            </a:r>
            <a:r>
              <a:rPr lang="fr-FR" sz="1200" dirty="0" err="1"/>
              <a:t>see</a:t>
            </a:r>
            <a:r>
              <a:rPr lang="fr-FR" sz="1200" dirty="0"/>
              <a:t> </a:t>
            </a:r>
            <a:r>
              <a:rPr lang="fr-FR" sz="1200" dirty="0" err="1"/>
              <a:t>that</a:t>
            </a:r>
            <a:r>
              <a:rPr lang="fr-FR" sz="1200" dirty="0"/>
              <a:t> at </a:t>
            </a:r>
            <a:r>
              <a:rPr lang="fr-FR" sz="1200" dirty="0" err="1"/>
              <a:t>this</a:t>
            </a:r>
            <a:r>
              <a:rPr lang="fr-FR" sz="1200" dirty="0"/>
              <a:t> point, </a:t>
            </a:r>
            <a:r>
              <a:rPr lang="fr-FR" sz="1200" dirty="0" err="1"/>
              <a:t>experiment</a:t>
            </a:r>
            <a:r>
              <a:rPr lang="fr-FR" sz="1200" dirty="0"/>
              <a:t> </a:t>
            </a:r>
            <a:r>
              <a:rPr lang="fr-FR" sz="1200" dirty="0" err="1"/>
              <a:t>allows</a:t>
            </a:r>
            <a:r>
              <a:rPr lang="fr-FR" sz="1200" dirty="0"/>
              <a:t> to scan new </a:t>
            </a:r>
            <a:r>
              <a:rPr lang="fr-FR" sz="1200" dirty="0" err="1"/>
              <a:t>regions</a:t>
            </a:r>
            <a:r>
              <a:rPr lang="fr-FR" sz="1200" dirty="0"/>
              <a:t> of the plot </a:t>
            </a:r>
            <a:r>
              <a:rPr lang="fr-FR" sz="1200" dirty="0" err="1"/>
              <a:t>compared</a:t>
            </a:r>
            <a:r>
              <a:rPr lang="fr-FR" sz="1200" dirty="0"/>
              <a:t> to </a:t>
            </a:r>
            <a:r>
              <a:rPr lang="fr-FR" sz="1200" dirty="0" err="1"/>
              <a:t>other</a:t>
            </a:r>
            <a:r>
              <a:rPr lang="fr-FR" sz="1200" dirty="0"/>
              <a:t> </a:t>
            </a:r>
            <a:r>
              <a:rPr lang="fr-FR" sz="1200" dirty="0" err="1"/>
              <a:t>lab</a:t>
            </a:r>
            <a:r>
              <a:rPr lang="fr-FR" sz="1200" dirty="0"/>
              <a:t> </a:t>
            </a:r>
            <a:r>
              <a:rPr lang="fr-FR" sz="1200" dirty="0" err="1"/>
              <a:t>experiments</a:t>
            </a:r>
            <a:r>
              <a:rPr lang="fr-FR" sz="1200" dirty="0"/>
              <a:t>.</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sz="1200" dirty="0" err="1"/>
              <a:t>Now</a:t>
            </a:r>
            <a:r>
              <a:rPr lang="fr-FR" sz="1200" dirty="0"/>
              <a:t>, </a:t>
            </a:r>
            <a:r>
              <a:rPr lang="fr-FR" sz="1200" dirty="0" err="1"/>
              <a:t>what</a:t>
            </a:r>
            <a:r>
              <a:rPr lang="fr-FR" sz="1200" dirty="0"/>
              <a:t> </a:t>
            </a:r>
            <a:r>
              <a:rPr lang="fr-FR" sz="1200" dirty="0" err="1"/>
              <a:t>is</a:t>
            </a:r>
            <a:r>
              <a:rPr lang="fr-FR" sz="1200" dirty="0"/>
              <a:t> the </a:t>
            </a:r>
            <a:r>
              <a:rPr lang="fr-FR" sz="1200" dirty="0" err="1"/>
              <a:t>experiments</a:t>
            </a:r>
            <a:r>
              <a:rPr lang="fr-FR" sz="1200" dirty="0"/>
              <a:t> </a:t>
            </a:r>
            <a:r>
              <a:rPr lang="fr-FR" sz="1200" dirty="0" err="1"/>
              <a:t>sensitivity</a:t>
            </a:r>
            <a:r>
              <a:rPr lang="fr-FR" sz="1200" dirty="0"/>
              <a:t> ? </a:t>
            </a:r>
            <a:r>
              <a:rPr lang="fr-FR" sz="1200" dirty="0" err="1"/>
              <a:t>different</a:t>
            </a:r>
            <a:r>
              <a:rPr lang="fr-FR" sz="1200" dirty="0"/>
              <a:t> sources of noise and how do </a:t>
            </a:r>
            <a:r>
              <a:rPr lang="fr-FR" sz="1200" dirty="0" err="1"/>
              <a:t>they</a:t>
            </a:r>
            <a:r>
              <a:rPr lang="fr-FR" sz="1200" dirty="0"/>
              <a:t> impact the </a:t>
            </a:r>
            <a:r>
              <a:rPr lang="fr-FR" sz="1200" dirty="0" err="1"/>
              <a:t>sensitivity</a:t>
            </a:r>
            <a:r>
              <a:rPr lang="fr-FR" sz="1200" dirty="0"/>
              <a:t> of the </a:t>
            </a:r>
            <a:r>
              <a:rPr lang="fr-FR" sz="1200" dirty="0" err="1"/>
              <a:t>experiment</a:t>
            </a:r>
            <a:r>
              <a:rPr lang="fr-FR" sz="1200" dirty="0"/>
              <a:t>.</a:t>
            </a:r>
            <a:endParaRPr dirty="0"/>
          </a:p>
          <a:p>
            <a:pPr>
              <a:defRPr/>
            </a:pPr>
            <a:r>
              <a:rPr lang="fr-FR" sz="1200" dirty="0"/>
              <a:t>First source of noise </a:t>
            </a:r>
            <a:r>
              <a:rPr lang="fr-FR" sz="1200" dirty="0" err="1"/>
              <a:t>is</a:t>
            </a:r>
            <a:r>
              <a:rPr lang="fr-FR" sz="1200" dirty="0"/>
              <a:t> </a:t>
            </a:r>
            <a:r>
              <a:rPr lang="fr-FR" sz="1200" dirty="0" err="1"/>
              <a:t>statistical</a:t>
            </a:r>
            <a:r>
              <a:rPr lang="fr-FR" sz="1200" dirty="0"/>
              <a:t> noise </a:t>
            </a:r>
            <a:br>
              <a:rPr lang="fr-FR" sz="1200" dirty="0"/>
            </a:br>
            <a:r>
              <a:rPr lang="fr-FR" sz="1200" dirty="0"/>
              <a:t>For Rydberg Sr </a:t>
            </a:r>
            <a:r>
              <a:rPr lang="fr-FR" sz="1200" dirty="0" err="1"/>
              <a:t>atoms</a:t>
            </a:r>
            <a:r>
              <a:rPr lang="fr-FR" sz="1200" dirty="0"/>
              <a:t>, </a:t>
            </a:r>
            <a:r>
              <a:rPr lang="fr-FR" sz="1200" dirty="0" err="1"/>
              <a:t>this</a:t>
            </a:r>
            <a:r>
              <a:rPr lang="fr-FR" sz="1200" dirty="0"/>
              <a:t> noise </a:t>
            </a:r>
            <a:r>
              <a:rPr lang="fr-FR" sz="1200" dirty="0" err="1"/>
              <a:t>is</a:t>
            </a:r>
            <a:r>
              <a:rPr lang="fr-FR" sz="1200" dirty="0"/>
              <a:t> </a:t>
            </a:r>
            <a:r>
              <a:rPr lang="fr-FR" sz="1200" dirty="0" err="1"/>
              <a:t>equivalent</a:t>
            </a:r>
            <a:r>
              <a:rPr lang="fr-FR" sz="1200" dirty="0"/>
              <a:t> to a minimal </a:t>
            </a:r>
            <a:r>
              <a:rPr lang="fr-FR" sz="1200" dirty="0" err="1"/>
              <a:t>detectable</a:t>
            </a:r>
            <a:r>
              <a:rPr lang="fr-FR" sz="1200" dirty="0"/>
              <a:t> </a:t>
            </a:r>
            <a:r>
              <a:rPr lang="fr-FR" sz="1200" dirty="0" err="1"/>
              <a:t>field</a:t>
            </a:r>
            <a:r>
              <a:rPr lang="fr-FR" sz="1200" dirty="0"/>
              <a:t> power of 1 (V/m)^2</a:t>
            </a:r>
            <a:endParaRPr dirty="0"/>
          </a:p>
          <a:p>
            <a:pPr>
              <a:defRPr/>
            </a:pPr>
            <a:r>
              <a:rPr lang="fr-FR" sz="1200" dirty="0"/>
              <a:t>plots : exclusion plots of </a:t>
            </a:r>
            <a:r>
              <a:rPr lang="fr-FR" sz="1200" dirty="0" err="1"/>
              <a:t>current</a:t>
            </a:r>
            <a:r>
              <a:rPr lang="fr-FR" sz="1200" dirty="0"/>
              <a:t> </a:t>
            </a:r>
            <a:r>
              <a:rPr lang="fr-FR" sz="1200" dirty="0" err="1"/>
              <a:t>dark</a:t>
            </a:r>
            <a:r>
              <a:rPr lang="fr-FR" sz="1200" dirty="0"/>
              <a:t> photons </a:t>
            </a:r>
            <a:r>
              <a:rPr lang="fr-FR" sz="1200" dirty="0" err="1"/>
              <a:t>searches</a:t>
            </a:r>
            <a:r>
              <a:rPr lang="fr-FR" sz="1200" dirty="0"/>
              <a:t> </a:t>
            </a:r>
            <a:r>
              <a:rPr lang="fr-FR" sz="1200" dirty="0" err="1"/>
              <a:t>through</a:t>
            </a:r>
            <a:r>
              <a:rPr lang="fr-FR" sz="1200" dirty="0"/>
              <a:t> chi </a:t>
            </a:r>
            <a:r>
              <a:rPr lang="fr-FR" sz="1200" dirty="0" err="1"/>
              <a:t>coupling</a:t>
            </a:r>
            <a:r>
              <a:rPr lang="fr-FR" sz="1200" dirty="0"/>
              <a:t> </a:t>
            </a:r>
            <a:r>
              <a:rPr lang="fr-FR" sz="1200" dirty="0" err="1"/>
              <a:t>with</a:t>
            </a:r>
            <a:r>
              <a:rPr lang="fr-FR" sz="1200" dirty="0"/>
              <a:t> photons. </a:t>
            </a:r>
            <a:r>
              <a:rPr lang="fr-FR" sz="1200" dirty="0" err="1"/>
              <a:t>Different</a:t>
            </a:r>
            <a:r>
              <a:rPr lang="fr-FR" sz="1200" dirty="0"/>
              <a:t> </a:t>
            </a:r>
            <a:r>
              <a:rPr lang="fr-FR" sz="1200" dirty="0" err="1"/>
              <a:t>experiments</a:t>
            </a:r>
            <a:r>
              <a:rPr lang="fr-FR" sz="1200" dirty="0"/>
              <a:t> : indirect </a:t>
            </a:r>
            <a:r>
              <a:rPr lang="fr-FR" sz="1200" dirty="0" err="1"/>
              <a:t>ones</a:t>
            </a:r>
            <a:r>
              <a:rPr lang="fr-FR" sz="1200" dirty="0"/>
              <a:t> (cosmo in </a:t>
            </a:r>
            <a:r>
              <a:rPr lang="fr-FR" sz="1200" dirty="0" err="1"/>
              <a:t>blue</a:t>
            </a:r>
            <a:r>
              <a:rPr lang="fr-FR" sz="1200" dirty="0"/>
              <a:t> and </a:t>
            </a:r>
            <a:r>
              <a:rPr lang="fr-FR" sz="1200" dirty="0" err="1"/>
              <a:t>astro</a:t>
            </a:r>
            <a:r>
              <a:rPr lang="fr-FR" sz="1200" dirty="0"/>
              <a:t> in green) and direct </a:t>
            </a:r>
            <a:r>
              <a:rPr lang="fr-FR" sz="1200" dirty="0" err="1"/>
              <a:t>ones</a:t>
            </a:r>
            <a:r>
              <a:rPr lang="fr-FR" sz="1200" dirty="0"/>
              <a:t> (</a:t>
            </a:r>
            <a:r>
              <a:rPr lang="fr-FR" sz="1200" dirty="0" err="1"/>
              <a:t>lab</a:t>
            </a:r>
            <a:r>
              <a:rPr lang="fr-FR" sz="1200" dirty="0"/>
              <a:t> </a:t>
            </a:r>
            <a:r>
              <a:rPr lang="fr-FR" sz="1200" dirty="0" err="1"/>
              <a:t>experiments</a:t>
            </a:r>
            <a:r>
              <a:rPr lang="fr-FR" sz="1200" dirty="0"/>
              <a:t> in </a:t>
            </a:r>
            <a:r>
              <a:rPr lang="fr-FR" sz="1200" dirty="0" err="1"/>
              <a:t>red</a:t>
            </a:r>
            <a:r>
              <a:rPr lang="fr-FR" sz="1200" dirty="0"/>
              <a:t>).</a:t>
            </a:r>
            <a:endParaRPr dirty="0"/>
          </a:p>
          <a:p>
            <a:pPr>
              <a:defRPr/>
            </a:pPr>
            <a:r>
              <a:rPr lang="fr-FR" sz="1200" dirty="0" err="1"/>
              <a:t>Now</a:t>
            </a:r>
            <a:r>
              <a:rPr lang="fr-FR" sz="1200" dirty="0"/>
              <a:t> if </a:t>
            </a:r>
            <a:r>
              <a:rPr lang="fr-FR" sz="1200" dirty="0" err="1"/>
              <a:t>we</a:t>
            </a:r>
            <a:r>
              <a:rPr lang="fr-FR" sz="1200" dirty="0"/>
              <a:t> zoom in </a:t>
            </a:r>
            <a:r>
              <a:rPr lang="fr-FR" sz="1200" dirty="0" err="1"/>
              <a:t>this</a:t>
            </a:r>
            <a:r>
              <a:rPr lang="fr-FR" sz="1200" dirty="0"/>
              <a:t> part, </a:t>
            </a:r>
            <a:r>
              <a:rPr lang="fr-FR" sz="1200" dirty="0" err="1"/>
              <a:t>we</a:t>
            </a:r>
            <a:r>
              <a:rPr lang="fr-FR" sz="1200" dirty="0"/>
              <a:t> have </a:t>
            </a:r>
            <a:r>
              <a:rPr lang="fr-FR" sz="1200" dirty="0" err="1"/>
              <a:t>different</a:t>
            </a:r>
            <a:r>
              <a:rPr lang="fr-FR" sz="1200" dirty="0"/>
              <a:t> </a:t>
            </a:r>
            <a:r>
              <a:rPr lang="fr-FR" sz="1200" dirty="0" err="1"/>
              <a:t>experiments</a:t>
            </a:r>
            <a:r>
              <a:rPr lang="fr-FR" sz="1200" dirty="0"/>
              <a:t> and </a:t>
            </a:r>
            <a:r>
              <a:rPr lang="fr-FR" sz="1200" dirty="0" err="1"/>
              <a:t>we</a:t>
            </a:r>
            <a:r>
              <a:rPr lang="fr-FR" sz="1200" dirty="0"/>
              <a:t> </a:t>
            </a:r>
            <a:r>
              <a:rPr lang="fr-FR" sz="1200" dirty="0" err="1"/>
              <a:t>see</a:t>
            </a:r>
            <a:r>
              <a:rPr lang="fr-FR" sz="1200" dirty="0"/>
              <a:t> the </a:t>
            </a:r>
            <a:r>
              <a:rPr lang="fr-FR" sz="1200" dirty="0" err="1"/>
              <a:t>constraint</a:t>
            </a:r>
            <a:r>
              <a:rPr lang="fr-FR" sz="1200" dirty="0"/>
              <a:t> on chi </a:t>
            </a:r>
            <a:r>
              <a:rPr lang="fr-FR" sz="1200" dirty="0" err="1"/>
              <a:t>from</a:t>
            </a:r>
            <a:r>
              <a:rPr lang="fr-FR" sz="1200" dirty="0"/>
              <a:t> </a:t>
            </a:r>
            <a:r>
              <a:rPr lang="fr-FR" sz="1200" dirty="0" err="1"/>
              <a:t>this</a:t>
            </a:r>
            <a:r>
              <a:rPr lang="fr-FR" sz="1200" dirty="0"/>
              <a:t> </a:t>
            </a:r>
            <a:r>
              <a:rPr lang="fr-FR" sz="1200" dirty="0" err="1"/>
              <a:t>experiment</a:t>
            </a:r>
            <a:br>
              <a:rPr lang="fr-FR" sz="1200" dirty="0"/>
            </a:br>
            <a:r>
              <a:rPr lang="en-US" sz="1200" b="0" i="0" u="none" strike="noStrike" cap="none" spc="0" dirty="0">
                <a:solidFill>
                  <a:schemeClr val="tx1"/>
                </a:solidFill>
                <a:latin typeface="+mn-lt"/>
                <a:ea typeface="+mn-ea"/>
                <a:cs typeface="+mn-cs"/>
              </a:rPr>
              <a:t>Small remark : two different constraints related to 1</a:t>
            </a:r>
            <a:r>
              <a:rPr lang="en-US" sz="1200" b="0" i="0" u="none" strike="noStrike" cap="none" spc="0" baseline="30000" dirty="0">
                <a:solidFill>
                  <a:schemeClr val="tx1"/>
                </a:solidFill>
                <a:latin typeface="+mn-lt"/>
                <a:ea typeface="+mn-ea"/>
                <a:cs typeface="+mn-cs"/>
              </a:rPr>
              <a:t>st</a:t>
            </a:r>
            <a:r>
              <a:rPr lang="en-US" sz="1200" b="0" i="0" u="none" strike="noStrike" cap="none" spc="0" dirty="0">
                <a:solidFill>
                  <a:schemeClr val="tx1"/>
                </a:solidFill>
                <a:latin typeface="+mn-lt"/>
                <a:ea typeface="+mn-ea"/>
                <a:cs typeface="+mn-cs"/>
              </a:rPr>
              <a:t> and 3</a:t>
            </a:r>
            <a:r>
              <a:rPr lang="en-US" sz="1200" b="0" i="0" u="none" strike="noStrike" cap="none" spc="0" baseline="30000" dirty="0">
                <a:solidFill>
                  <a:schemeClr val="tx1"/>
                </a:solidFill>
                <a:latin typeface="+mn-lt"/>
                <a:ea typeface="+mn-ea"/>
                <a:cs typeface="+mn-cs"/>
              </a:rPr>
              <a:t>rd</a:t>
            </a:r>
            <a:r>
              <a:rPr lang="en-US" sz="1200" b="0" i="0" u="none" strike="noStrike" cap="none" spc="0" dirty="0">
                <a:solidFill>
                  <a:schemeClr val="tx1"/>
                </a:solidFill>
                <a:latin typeface="+mn-lt"/>
                <a:ea typeface="+mn-ea"/>
                <a:cs typeface="+mn-cs"/>
              </a:rPr>
              <a:t> cavity resonance.</a:t>
            </a:r>
            <a:endParaRPr lang="fr-FR" sz="1200" dirty="0"/>
          </a:p>
          <a:p>
            <a:pPr>
              <a:defRPr/>
            </a:pPr>
            <a:r>
              <a:rPr lang="fr-FR" sz="1200" dirty="0"/>
              <a:t>I </a:t>
            </a:r>
            <a:r>
              <a:rPr lang="fr-FR" sz="1200" dirty="0" err="1"/>
              <a:t>will</a:t>
            </a:r>
            <a:r>
              <a:rPr lang="fr-FR" sz="1200" dirty="0"/>
              <a:t> </a:t>
            </a:r>
            <a:r>
              <a:rPr lang="fr-FR" sz="1200" dirty="0" err="1"/>
              <a:t>now</a:t>
            </a:r>
            <a:r>
              <a:rPr lang="fr-FR" sz="1200" dirty="0"/>
              <a:t> show </a:t>
            </a:r>
            <a:r>
              <a:rPr lang="fr-FR" sz="1200" dirty="0" err="1"/>
              <a:t>only</a:t>
            </a:r>
            <a:r>
              <a:rPr lang="fr-FR" sz="1200" dirty="0"/>
              <a:t> the </a:t>
            </a:r>
            <a:r>
              <a:rPr lang="fr-FR" sz="1200" dirty="0" err="1"/>
              <a:t>constraints</a:t>
            </a:r>
            <a:r>
              <a:rPr lang="fr-FR" sz="1200" dirty="0"/>
              <a:t> </a:t>
            </a:r>
            <a:r>
              <a:rPr lang="fr-FR" sz="1200" dirty="0" err="1"/>
              <a:t>from</a:t>
            </a:r>
            <a:r>
              <a:rPr lang="fr-FR" sz="1200" dirty="0"/>
              <a:t> </a:t>
            </a:r>
            <a:r>
              <a:rPr lang="fr-FR" sz="1200" dirty="0" err="1"/>
              <a:t>lab</a:t>
            </a:r>
            <a:r>
              <a:rPr lang="fr-FR" sz="1200" dirty="0"/>
              <a:t> </a:t>
            </a:r>
            <a:r>
              <a:rPr lang="fr-FR" sz="1200" dirty="0" err="1"/>
              <a:t>experiments</a:t>
            </a:r>
            <a:r>
              <a:rPr lang="fr-FR" sz="1200" dirty="0"/>
              <a:t> and I </a:t>
            </a:r>
            <a:r>
              <a:rPr lang="fr-FR" sz="1200" dirty="0" err="1"/>
              <a:t>discard</a:t>
            </a:r>
            <a:r>
              <a:rPr lang="fr-FR" sz="1200" dirty="0"/>
              <a:t> the CMB </a:t>
            </a:r>
            <a:r>
              <a:rPr lang="fr-FR" sz="1200" dirty="0" err="1"/>
              <a:t>constraint</a:t>
            </a:r>
            <a:r>
              <a:rPr lang="fr-FR" sz="1200" dirty="0"/>
              <a:t> on </a:t>
            </a:r>
            <a:r>
              <a:rPr lang="fr-FR" sz="1200" dirty="0" err="1"/>
              <a:t>purpose</a:t>
            </a:r>
            <a:r>
              <a:rPr lang="fr-FR" sz="1200" dirty="0"/>
              <a:t>. </a:t>
            </a:r>
            <a:r>
              <a:rPr lang="fr-FR" sz="1200" dirty="0" err="1"/>
              <a:t>We</a:t>
            </a:r>
            <a:r>
              <a:rPr lang="fr-FR" sz="1200" dirty="0"/>
              <a:t> </a:t>
            </a:r>
            <a:r>
              <a:rPr lang="fr-FR" sz="1200" dirty="0" err="1"/>
              <a:t>see</a:t>
            </a:r>
            <a:r>
              <a:rPr lang="fr-FR" sz="1200" dirty="0"/>
              <a:t> </a:t>
            </a:r>
            <a:r>
              <a:rPr lang="fr-FR" sz="1200" dirty="0" err="1"/>
              <a:t>that</a:t>
            </a:r>
            <a:r>
              <a:rPr lang="fr-FR" sz="1200" dirty="0"/>
              <a:t> at </a:t>
            </a:r>
            <a:r>
              <a:rPr lang="fr-FR" sz="1200" dirty="0" err="1"/>
              <a:t>this</a:t>
            </a:r>
            <a:r>
              <a:rPr lang="fr-FR" sz="1200" dirty="0"/>
              <a:t> point, </a:t>
            </a:r>
            <a:r>
              <a:rPr lang="fr-FR" sz="1200" dirty="0" err="1"/>
              <a:t>experiment</a:t>
            </a:r>
            <a:r>
              <a:rPr lang="fr-FR" sz="1200" dirty="0"/>
              <a:t> </a:t>
            </a:r>
            <a:r>
              <a:rPr lang="fr-FR" sz="1200" dirty="0" err="1"/>
              <a:t>allows</a:t>
            </a:r>
            <a:r>
              <a:rPr lang="fr-FR" sz="1200" dirty="0"/>
              <a:t> to scan new </a:t>
            </a:r>
            <a:r>
              <a:rPr lang="fr-FR" sz="1200" dirty="0" err="1"/>
              <a:t>regions</a:t>
            </a:r>
            <a:r>
              <a:rPr lang="fr-FR" sz="1200" dirty="0"/>
              <a:t> of the plot </a:t>
            </a:r>
            <a:r>
              <a:rPr lang="fr-FR" sz="1200" dirty="0" err="1"/>
              <a:t>compared</a:t>
            </a:r>
            <a:r>
              <a:rPr lang="fr-FR" sz="1200" dirty="0"/>
              <a:t> to </a:t>
            </a:r>
            <a:r>
              <a:rPr lang="fr-FR" sz="1200" dirty="0" err="1"/>
              <a:t>other</a:t>
            </a:r>
            <a:r>
              <a:rPr lang="fr-FR" sz="1200" dirty="0"/>
              <a:t> </a:t>
            </a:r>
            <a:r>
              <a:rPr lang="fr-FR" sz="1200" dirty="0" err="1"/>
              <a:t>lab</a:t>
            </a:r>
            <a:r>
              <a:rPr lang="fr-FR" sz="1200" dirty="0"/>
              <a:t> </a:t>
            </a:r>
            <a:r>
              <a:rPr lang="fr-FR" sz="1200" dirty="0" err="1"/>
              <a:t>experiments</a:t>
            </a:r>
            <a:r>
              <a:rPr lang="fr-FR" sz="1200" dirty="0"/>
              <a:t>.</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15</a:t>
            </a:fld>
            <a:endParaRPr lang="fr-FR"/>
          </a:p>
        </p:txBody>
      </p:sp>
    </p:spTree>
    <p:extLst>
      <p:ext uri="{BB962C8B-B14F-4D97-AF65-F5344CB8AC3E}">
        <p14:creationId xmlns:p14="http://schemas.microsoft.com/office/powerpoint/2010/main" val="3707256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sz="1200" dirty="0" err="1"/>
              <a:t>Now</a:t>
            </a:r>
            <a:r>
              <a:rPr lang="fr-FR" sz="1200" dirty="0"/>
              <a:t>, </a:t>
            </a:r>
            <a:r>
              <a:rPr lang="fr-FR" sz="1200" dirty="0" err="1"/>
              <a:t>what</a:t>
            </a:r>
            <a:r>
              <a:rPr lang="fr-FR" sz="1200" dirty="0"/>
              <a:t> </a:t>
            </a:r>
            <a:r>
              <a:rPr lang="fr-FR" sz="1200" dirty="0" err="1"/>
              <a:t>is</a:t>
            </a:r>
            <a:r>
              <a:rPr lang="fr-FR" sz="1200" dirty="0"/>
              <a:t> the </a:t>
            </a:r>
            <a:r>
              <a:rPr lang="fr-FR" sz="1200" dirty="0" err="1"/>
              <a:t>experiments</a:t>
            </a:r>
            <a:r>
              <a:rPr lang="fr-FR" sz="1200" dirty="0"/>
              <a:t> </a:t>
            </a:r>
            <a:r>
              <a:rPr lang="fr-FR" sz="1200" dirty="0" err="1"/>
              <a:t>sensitivity</a:t>
            </a:r>
            <a:r>
              <a:rPr lang="fr-FR" sz="1200" dirty="0"/>
              <a:t> ? </a:t>
            </a:r>
            <a:r>
              <a:rPr lang="fr-FR" sz="1200" dirty="0" err="1"/>
              <a:t>different</a:t>
            </a:r>
            <a:r>
              <a:rPr lang="fr-FR" sz="1200" dirty="0"/>
              <a:t> sources of noise and how do </a:t>
            </a:r>
            <a:r>
              <a:rPr lang="fr-FR" sz="1200" dirty="0" err="1"/>
              <a:t>they</a:t>
            </a:r>
            <a:r>
              <a:rPr lang="fr-FR" sz="1200" dirty="0"/>
              <a:t> impact the </a:t>
            </a:r>
            <a:r>
              <a:rPr lang="fr-FR" sz="1200" dirty="0" err="1"/>
              <a:t>sensitivity</a:t>
            </a:r>
            <a:r>
              <a:rPr lang="fr-FR" sz="1200" dirty="0"/>
              <a:t> of the </a:t>
            </a:r>
            <a:r>
              <a:rPr lang="fr-FR" sz="1200" dirty="0" err="1"/>
              <a:t>experiment</a:t>
            </a:r>
            <a:r>
              <a:rPr lang="fr-FR" sz="1200" dirty="0"/>
              <a:t>.</a:t>
            </a:r>
            <a:endParaRPr dirty="0"/>
          </a:p>
          <a:p>
            <a:pPr>
              <a:defRPr/>
            </a:pPr>
            <a:r>
              <a:rPr lang="fr-FR" sz="1200" dirty="0"/>
              <a:t>First source of noise </a:t>
            </a:r>
            <a:r>
              <a:rPr lang="fr-FR" sz="1200" dirty="0" err="1"/>
              <a:t>is</a:t>
            </a:r>
            <a:r>
              <a:rPr lang="fr-FR" sz="1200" dirty="0"/>
              <a:t> </a:t>
            </a:r>
            <a:r>
              <a:rPr lang="fr-FR" sz="1200" dirty="0" err="1"/>
              <a:t>statistical</a:t>
            </a:r>
            <a:r>
              <a:rPr lang="fr-FR" sz="1200" dirty="0"/>
              <a:t> noise </a:t>
            </a:r>
            <a:br>
              <a:rPr lang="fr-FR" sz="1200" dirty="0"/>
            </a:br>
            <a:r>
              <a:rPr lang="fr-FR" sz="1200" dirty="0"/>
              <a:t>For Rydberg Sr </a:t>
            </a:r>
            <a:r>
              <a:rPr lang="fr-FR" sz="1200" dirty="0" err="1"/>
              <a:t>atoms</a:t>
            </a:r>
            <a:r>
              <a:rPr lang="fr-FR" sz="1200" dirty="0"/>
              <a:t>, </a:t>
            </a:r>
            <a:r>
              <a:rPr lang="fr-FR" sz="1200" dirty="0" err="1"/>
              <a:t>this</a:t>
            </a:r>
            <a:r>
              <a:rPr lang="fr-FR" sz="1200" dirty="0"/>
              <a:t> noise </a:t>
            </a:r>
            <a:r>
              <a:rPr lang="fr-FR" sz="1200" dirty="0" err="1"/>
              <a:t>is</a:t>
            </a:r>
            <a:r>
              <a:rPr lang="fr-FR" sz="1200" dirty="0"/>
              <a:t> </a:t>
            </a:r>
            <a:r>
              <a:rPr lang="fr-FR" sz="1200" dirty="0" err="1"/>
              <a:t>equivalent</a:t>
            </a:r>
            <a:r>
              <a:rPr lang="fr-FR" sz="1200" dirty="0"/>
              <a:t> to a minimal </a:t>
            </a:r>
            <a:r>
              <a:rPr lang="fr-FR" sz="1200" dirty="0" err="1"/>
              <a:t>detectable</a:t>
            </a:r>
            <a:r>
              <a:rPr lang="fr-FR" sz="1200" dirty="0"/>
              <a:t> </a:t>
            </a:r>
            <a:r>
              <a:rPr lang="fr-FR" sz="1200" dirty="0" err="1"/>
              <a:t>field</a:t>
            </a:r>
            <a:r>
              <a:rPr lang="fr-FR" sz="1200" dirty="0"/>
              <a:t> power of 1 (V/m)^2</a:t>
            </a:r>
            <a:endParaRPr dirty="0"/>
          </a:p>
          <a:p>
            <a:pPr>
              <a:defRPr/>
            </a:pPr>
            <a:r>
              <a:rPr lang="fr-FR" sz="1200" dirty="0"/>
              <a:t>plots : exclusion plots of </a:t>
            </a:r>
            <a:r>
              <a:rPr lang="fr-FR" sz="1200" dirty="0" err="1"/>
              <a:t>current</a:t>
            </a:r>
            <a:r>
              <a:rPr lang="fr-FR" sz="1200" dirty="0"/>
              <a:t> </a:t>
            </a:r>
            <a:r>
              <a:rPr lang="fr-FR" sz="1200" dirty="0" err="1"/>
              <a:t>dark</a:t>
            </a:r>
            <a:r>
              <a:rPr lang="fr-FR" sz="1200" dirty="0"/>
              <a:t> photons </a:t>
            </a:r>
            <a:r>
              <a:rPr lang="fr-FR" sz="1200" dirty="0" err="1"/>
              <a:t>searches</a:t>
            </a:r>
            <a:r>
              <a:rPr lang="fr-FR" sz="1200" dirty="0"/>
              <a:t> </a:t>
            </a:r>
            <a:r>
              <a:rPr lang="fr-FR" sz="1200" dirty="0" err="1"/>
              <a:t>through</a:t>
            </a:r>
            <a:r>
              <a:rPr lang="fr-FR" sz="1200" dirty="0"/>
              <a:t> chi </a:t>
            </a:r>
            <a:r>
              <a:rPr lang="fr-FR" sz="1200" dirty="0" err="1"/>
              <a:t>coupling</a:t>
            </a:r>
            <a:r>
              <a:rPr lang="fr-FR" sz="1200" dirty="0"/>
              <a:t> </a:t>
            </a:r>
            <a:r>
              <a:rPr lang="fr-FR" sz="1200" dirty="0" err="1"/>
              <a:t>with</a:t>
            </a:r>
            <a:r>
              <a:rPr lang="fr-FR" sz="1200" dirty="0"/>
              <a:t> photons. </a:t>
            </a:r>
            <a:r>
              <a:rPr lang="fr-FR" sz="1200" dirty="0" err="1"/>
              <a:t>Different</a:t>
            </a:r>
            <a:r>
              <a:rPr lang="fr-FR" sz="1200" dirty="0"/>
              <a:t> </a:t>
            </a:r>
            <a:r>
              <a:rPr lang="fr-FR" sz="1200" dirty="0" err="1"/>
              <a:t>experiments</a:t>
            </a:r>
            <a:r>
              <a:rPr lang="fr-FR" sz="1200" dirty="0"/>
              <a:t> : indirect </a:t>
            </a:r>
            <a:r>
              <a:rPr lang="fr-FR" sz="1200" dirty="0" err="1"/>
              <a:t>ones</a:t>
            </a:r>
            <a:r>
              <a:rPr lang="fr-FR" sz="1200" dirty="0"/>
              <a:t> (cosmo in </a:t>
            </a:r>
            <a:r>
              <a:rPr lang="fr-FR" sz="1200" dirty="0" err="1"/>
              <a:t>blue</a:t>
            </a:r>
            <a:r>
              <a:rPr lang="fr-FR" sz="1200" dirty="0"/>
              <a:t> and </a:t>
            </a:r>
            <a:r>
              <a:rPr lang="fr-FR" sz="1200" dirty="0" err="1"/>
              <a:t>astro</a:t>
            </a:r>
            <a:r>
              <a:rPr lang="fr-FR" sz="1200" dirty="0"/>
              <a:t> in green) and direct </a:t>
            </a:r>
            <a:r>
              <a:rPr lang="fr-FR" sz="1200" dirty="0" err="1"/>
              <a:t>ones</a:t>
            </a:r>
            <a:r>
              <a:rPr lang="fr-FR" sz="1200" dirty="0"/>
              <a:t> (</a:t>
            </a:r>
            <a:r>
              <a:rPr lang="fr-FR" sz="1200" dirty="0" err="1"/>
              <a:t>lab</a:t>
            </a:r>
            <a:r>
              <a:rPr lang="fr-FR" sz="1200" dirty="0"/>
              <a:t> </a:t>
            </a:r>
            <a:r>
              <a:rPr lang="fr-FR" sz="1200" dirty="0" err="1"/>
              <a:t>experiments</a:t>
            </a:r>
            <a:r>
              <a:rPr lang="fr-FR" sz="1200" dirty="0"/>
              <a:t> in </a:t>
            </a:r>
            <a:r>
              <a:rPr lang="fr-FR" sz="1200" dirty="0" err="1"/>
              <a:t>red</a:t>
            </a:r>
            <a:r>
              <a:rPr lang="fr-FR" sz="1200" dirty="0"/>
              <a:t>).</a:t>
            </a:r>
            <a:endParaRPr dirty="0"/>
          </a:p>
          <a:p>
            <a:pPr>
              <a:defRPr/>
            </a:pPr>
            <a:r>
              <a:rPr lang="fr-FR" sz="1200" dirty="0" err="1"/>
              <a:t>Now</a:t>
            </a:r>
            <a:r>
              <a:rPr lang="fr-FR" sz="1200" dirty="0"/>
              <a:t> if </a:t>
            </a:r>
            <a:r>
              <a:rPr lang="fr-FR" sz="1200" dirty="0" err="1"/>
              <a:t>we</a:t>
            </a:r>
            <a:r>
              <a:rPr lang="fr-FR" sz="1200" dirty="0"/>
              <a:t> zoom in </a:t>
            </a:r>
            <a:r>
              <a:rPr lang="fr-FR" sz="1200" dirty="0" err="1"/>
              <a:t>this</a:t>
            </a:r>
            <a:r>
              <a:rPr lang="fr-FR" sz="1200" dirty="0"/>
              <a:t> part, </a:t>
            </a:r>
            <a:r>
              <a:rPr lang="fr-FR" sz="1200" dirty="0" err="1"/>
              <a:t>we</a:t>
            </a:r>
            <a:r>
              <a:rPr lang="fr-FR" sz="1200" dirty="0"/>
              <a:t> have </a:t>
            </a:r>
            <a:r>
              <a:rPr lang="fr-FR" sz="1200" dirty="0" err="1"/>
              <a:t>different</a:t>
            </a:r>
            <a:r>
              <a:rPr lang="fr-FR" sz="1200" dirty="0"/>
              <a:t> </a:t>
            </a:r>
            <a:r>
              <a:rPr lang="fr-FR" sz="1200" dirty="0" err="1"/>
              <a:t>experiments</a:t>
            </a:r>
            <a:r>
              <a:rPr lang="fr-FR" sz="1200" dirty="0"/>
              <a:t> and </a:t>
            </a:r>
            <a:r>
              <a:rPr lang="fr-FR" sz="1200" dirty="0" err="1"/>
              <a:t>we</a:t>
            </a:r>
            <a:r>
              <a:rPr lang="fr-FR" sz="1200" dirty="0"/>
              <a:t> </a:t>
            </a:r>
            <a:r>
              <a:rPr lang="fr-FR" sz="1200" dirty="0" err="1"/>
              <a:t>see</a:t>
            </a:r>
            <a:r>
              <a:rPr lang="fr-FR" sz="1200" dirty="0"/>
              <a:t> the </a:t>
            </a:r>
            <a:r>
              <a:rPr lang="fr-FR" sz="1200" dirty="0" err="1"/>
              <a:t>constraint</a:t>
            </a:r>
            <a:r>
              <a:rPr lang="fr-FR" sz="1200" dirty="0"/>
              <a:t> on chi </a:t>
            </a:r>
            <a:r>
              <a:rPr lang="fr-FR" sz="1200" dirty="0" err="1"/>
              <a:t>from</a:t>
            </a:r>
            <a:r>
              <a:rPr lang="fr-FR" sz="1200" dirty="0"/>
              <a:t> </a:t>
            </a:r>
            <a:r>
              <a:rPr lang="fr-FR" sz="1200" dirty="0" err="1"/>
              <a:t>this</a:t>
            </a:r>
            <a:r>
              <a:rPr lang="fr-FR" sz="1200" dirty="0"/>
              <a:t> </a:t>
            </a:r>
            <a:r>
              <a:rPr lang="fr-FR" sz="1200" dirty="0" err="1"/>
              <a:t>experiment</a:t>
            </a:r>
            <a:br>
              <a:rPr lang="fr-FR" sz="1200" dirty="0"/>
            </a:br>
            <a:r>
              <a:rPr lang="en-US" sz="1200" b="0" i="0" u="none" strike="noStrike" cap="none" spc="0" dirty="0">
                <a:solidFill>
                  <a:schemeClr val="tx1"/>
                </a:solidFill>
                <a:latin typeface="+mn-lt"/>
                <a:ea typeface="+mn-ea"/>
                <a:cs typeface="+mn-cs"/>
              </a:rPr>
              <a:t>Small remark : two different constraints related to 1</a:t>
            </a:r>
            <a:r>
              <a:rPr lang="en-US" sz="1200" b="0" i="0" u="none" strike="noStrike" cap="none" spc="0" baseline="30000" dirty="0">
                <a:solidFill>
                  <a:schemeClr val="tx1"/>
                </a:solidFill>
                <a:latin typeface="+mn-lt"/>
                <a:ea typeface="+mn-ea"/>
                <a:cs typeface="+mn-cs"/>
              </a:rPr>
              <a:t>st</a:t>
            </a:r>
            <a:r>
              <a:rPr lang="en-US" sz="1200" b="0" i="0" u="none" strike="noStrike" cap="none" spc="0" dirty="0">
                <a:solidFill>
                  <a:schemeClr val="tx1"/>
                </a:solidFill>
                <a:latin typeface="+mn-lt"/>
                <a:ea typeface="+mn-ea"/>
                <a:cs typeface="+mn-cs"/>
              </a:rPr>
              <a:t> and 3</a:t>
            </a:r>
            <a:r>
              <a:rPr lang="en-US" sz="1200" b="0" i="0" u="none" strike="noStrike" cap="none" spc="0" baseline="30000" dirty="0">
                <a:solidFill>
                  <a:schemeClr val="tx1"/>
                </a:solidFill>
                <a:latin typeface="+mn-lt"/>
                <a:ea typeface="+mn-ea"/>
                <a:cs typeface="+mn-cs"/>
              </a:rPr>
              <a:t>rd</a:t>
            </a:r>
            <a:r>
              <a:rPr lang="en-US" sz="1200" b="0" i="0" u="none" strike="noStrike" cap="none" spc="0" dirty="0">
                <a:solidFill>
                  <a:schemeClr val="tx1"/>
                </a:solidFill>
                <a:latin typeface="+mn-lt"/>
                <a:ea typeface="+mn-ea"/>
                <a:cs typeface="+mn-cs"/>
              </a:rPr>
              <a:t> cavity resonance.</a:t>
            </a:r>
            <a:endParaRPr lang="fr-FR" sz="1200" dirty="0"/>
          </a:p>
          <a:p>
            <a:pPr>
              <a:defRPr/>
            </a:pPr>
            <a:r>
              <a:rPr lang="fr-FR" sz="1200" dirty="0"/>
              <a:t>I </a:t>
            </a:r>
            <a:r>
              <a:rPr lang="fr-FR" sz="1200" dirty="0" err="1"/>
              <a:t>will</a:t>
            </a:r>
            <a:r>
              <a:rPr lang="fr-FR" sz="1200" dirty="0"/>
              <a:t> </a:t>
            </a:r>
            <a:r>
              <a:rPr lang="fr-FR" sz="1200" dirty="0" err="1"/>
              <a:t>now</a:t>
            </a:r>
            <a:r>
              <a:rPr lang="fr-FR" sz="1200" dirty="0"/>
              <a:t> show </a:t>
            </a:r>
            <a:r>
              <a:rPr lang="fr-FR" sz="1200" dirty="0" err="1"/>
              <a:t>only</a:t>
            </a:r>
            <a:r>
              <a:rPr lang="fr-FR" sz="1200" dirty="0"/>
              <a:t> the </a:t>
            </a:r>
            <a:r>
              <a:rPr lang="fr-FR" sz="1200" dirty="0" err="1"/>
              <a:t>constraints</a:t>
            </a:r>
            <a:r>
              <a:rPr lang="fr-FR" sz="1200" dirty="0"/>
              <a:t> </a:t>
            </a:r>
            <a:r>
              <a:rPr lang="fr-FR" sz="1200" dirty="0" err="1"/>
              <a:t>from</a:t>
            </a:r>
            <a:r>
              <a:rPr lang="fr-FR" sz="1200" dirty="0"/>
              <a:t> </a:t>
            </a:r>
            <a:r>
              <a:rPr lang="fr-FR" sz="1200" dirty="0" err="1"/>
              <a:t>lab</a:t>
            </a:r>
            <a:r>
              <a:rPr lang="fr-FR" sz="1200" dirty="0"/>
              <a:t> </a:t>
            </a:r>
            <a:r>
              <a:rPr lang="fr-FR" sz="1200" dirty="0" err="1"/>
              <a:t>experiments</a:t>
            </a:r>
            <a:r>
              <a:rPr lang="fr-FR" sz="1200" dirty="0"/>
              <a:t> and I </a:t>
            </a:r>
            <a:r>
              <a:rPr lang="fr-FR" sz="1200" dirty="0" err="1"/>
              <a:t>discard</a:t>
            </a:r>
            <a:r>
              <a:rPr lang="fr-FR" sz="1200" dirty="0"/>
              <a:t> the CMB </a:t>
            </a:r>
            <a:r>
              <a:rPr lang="fr-FR" sz="1200" dirty="0" err="1"/>
              <a:t>constraint</a:t>
            </a:r>
            <a:r>
              <a:rPr lang="fr-FR" sz="1200" dirty="0"/>
              <a:t> on </a:t>
            </a:r>
            <a:r>
              <a:rPr lang="fr-FR" sz="1200" dirty="0" err="1"/>
              <a:t>purpose</a:t>
            </a:r>
            <a:r>
              <a:rPr lang="fr-FR" sz="1200" dirty="0"/>
              <a:t>. </a:t>
            </a:r>
            <a:r>
              <a:rPr lang="fr-FR" sz="1200" dirty="0" err="1"/>
              <a:t>We</a:t>
            </a:r>
            <a:r>
              <a:rPr lang="fr-FR" sz="1200" dirty="0"/>
              <a:t> </a:t>
            </a:r>
            <a:r>
              <a:rPr lang="fr-FR" sz="1200" dirty="0" err="1"/>
              <a:t>see</a:t>
            </a:r>
            <a:r>
              <a:rPr lang="fr-FR" sz="1200" dirty="0"/>
              <a:t> </a:t>
            </a:r>
            <a:r>
              <a:rPr lang="fr-FR" sz="1200" dirty="0" err="1"/>
              <a:t>that</a:t>
            </a:r>
            <a:r>
              <a:rPr lang="fr-FR" sz="1200" dirty="0"/>
              <a:t> at </a:t>
            </a:r>
            <a:r>
              <a:rPr lang="fr-FR" sz="1200" dirty="0" err="1"/>
              <a:t>this</a:t>
            </a:r>
            <a:r>
              <a:rPr lang="fr-FR" sz="1200" dirty="0"/>
              <a:t> point, </a:t>
            </a:r>
            <a:r>
              <a:rPr lang="fr-FR" sz="1200" dirty="0" err="1"/>
              <a:t>experiment</a:t>
            </a:r>
            <a:r>
              <a:rPr lang="fr-FR" sz="1200" dirty="0"/>
              <a:t> </a:t>
            </a:r>
            <a:r>
              <a:rPr lang="fr-FR" sz="1200" dirty="0" err="1"/>
              <a:t>allows</a:t>
            </a:r>
            <a:r>
              <a:rPr lang="fr-FR" sz="1200" dirty="0"/>
              <a:t> to scan new </a:t>
            </a:r>
            <a:r>
              <a:rPr lang="fr-FR" sz="1200" dirty="0" err="1"/>
              <a:t>regions</a:t>
            </a:r>
            <a:r>
              <a:rPr lang="fr-FR" sz="1200" dirty="0"/>
              <a:t> of the plot </a:t>
            </a:r>
            <a:r>
              <a:rPr lang="fr-FR" sz="1200" dirty="0" err="1"/>
              <a:t>compared</a:t>
            </a:r>
            <a:r>
              <a:rPr lang="fr-FR" sz="1200" dirty="0"/>
              <a:t> to </a:t>
            </a:r>
            <a:r>
              <a:rPr lang="fr-FR" sz="1200" dirty="0" err="1"/>
              <a:t>other</a:t>
            </a:r>
            <a:r>
              <a:rPr lang="fr-FR" sz="1200" dirty="0"/>
              <a:t> </a:t>
            </a:r>
            <a:r>
              <a:rPr lang="fr-FR" sz="1200" dirty="0" err="1"/>
              <a:t>lab</a:t>
            </a:r>
            <a:r>
              <a:rPr lang="fr-FR" sz="1200" dirty="0"/>
              <a:t> </a:t>
            </a:r>
            <a:r>
              <a:rPr lang="fr-FR" sz="1200" dirty="0" err="1"/>
              <a:t>experiments</a:t>
            </a:r>
            <a:r>
              <a:rPr lang="fr-FR" sz="1200" dirty="0"/>
              <a:t>.</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sz="1200" dirty="0" err="1"/>
              <a:t>Now</a:t>
            </a:r>
            <a:r>
              <a:rPr lang="fr-FR" sz="1200" dirty="0"/>
              <a:t>, </a:t>
            </a:r>
            <a:r>
              <a:rPr lang="fr-FR" sz="1200" dirty="0" err="1"/>
              <a:t>what</a:t>
            </a:r>
            <a:r>
              <a:rPr lang="fr-FR" sz="1200" dirty="0"/>
              <a:t> </a:t>
            </a:r>
            <a:r>
              <a:rPr lang="fr-FR" sz="1200" dirty="0" err="1"/>
              <a:t>is</a:t>
            </a:r>
            <a:r>
              <a:rPr lang="fr-FR" sz="1200" dirty="0"/>
              <a:t> the </a:t>
            </a:r>
            <a:r>
              <a:rPr lang="fr-FR" sz="1200" dirty="0" err="1"/>
              <a:t>experiments</a:t>
            </a:r>
            <a:r>
              <a:rPr lang="fr-FR" sz="1200" dirty="0"/>
              <a:t> </a:t>
            </a:r>
            <a:r>
              <a:rPr lang="fr-FR" sz="1200" dirty="0" err="1"/>
              <a:t>sensitivity</a:t>
            </a:r>
            <a:r>
              <a:rPr lang="fr-FR" sz="1200" dirty="0"/>
              <a:t> ? </a:t>
            </a:r>
            <a:r>
              <a:rPr lang="fr-FR" sz="1200" dirty="0" err="1"/>
              <a:t>different</a:t>
            </a:r>
            <a:r>
              <a:rPr lang="fr-FR" sz="1200" dirty="0"/>
              <a:t> sources of noise and how do </a:t>
            </a:r>
            <a:r>
              <a:rPr lang="fr-FR" sz="1200" dirty="0" err="1"/>
              <a:t>they</a:t>
            </a:r>
            <a:r>
              <a:rPr lang="fr-FR" sz="1200" dirty="0"/>
              <a:t> impact the </a:t>
            </a:r>
            <a:r>
              <a:rPr lang="fr-FR" sz="1200" dirty="0" err="1"/>
              <a:t>sensitivity</a:t>
            </a:r>
            <a:r>
              <a:rPr lang="fr-FR" sz="1200" dirty="0"/>
              <a:t> of the </a:t>
            </a:r>
            <a:r>
              <a:rPr lang="fr-FR" sz="1200" dirty="0" err="1"/>
              <a:t>experiment</a:t>
            </a:r>
            <a:r>
              <a:rPr lang="fr-FR" sz="1200" dirty="0"/>
              <a:t>.</a:t>
            </a:r>
            <a:endParaRPr dirty="0"/>
          </a:p>
          <a:p>
            <a:pPr>
              <a:defRPr/>
            </a:pPr>
            <a:r>
              <a:rPr lang="fr-FR" sz="1200" dirty="0"/>
              <a:t>First source of noise </a:t>
            </a:r>
            <a:r>
              <a:rPr lang="fr-FR" sz="1200" dirty="0" err="1"/>
              <a:t>is</a:t>
            </a:r>
            <a:r>
              <a:rPr lang="fr-FR" sz="1200" dirty="0"/>
              <a:t> </a:t>
            </a:r>
            <a:r>
              <a:rPr lang="fr-FR" sz="1200" dirty="0" err="1"/>
              <a:t>statistical</a:t>
            </a:r>
            <a:r>
              <a:rPr lang="fr-FR" sz="1200" dirty="0"/>
              <a:t> noise </a:t>
            </a:r>
            <a:br>
              <a:rPr lang="fr-FR" sz="1200" dirty="0"/>
            </a:br>
            <a:r>
              <a:rPr lang="fr-FR" sz="1200" dirty="0"/>
              <a:t>For Rydberg Sr </a:t>
            </a:r>
            <a:r>
              <a:rPr lang="fr-FR" sz="1200" dirty="0" err="1"/>
              <a:t>atoms</a:t>
            </a:r>
            <a:r>
              <a:rPr lang="fr-FR" sz="1200" dirty="0"/>
              <a:t>, </a:t>
            </a:r>
            <a:r>
              <a:rPr lang="fr-FR" sz="1200" dirty="0" err="1"/>
              <a:t>this</a:t>
            </a:r>
            <a:r>
              <a:rPr lang="fr-FR" sz="1200" dirty="0"/>
              <a:t> noise </a:t>
            </a:r>
            <a:r>
              <a:rPr lang="fr-FR" sz="1200" dirty="0" err="1"/>
              <a:t>is</a:t>
            </a:r>
            <a:r>
              <a:rPr lang="fr-FR" sz="1200" dirty="0"/>
              <a:t> </a:t>
            </a:r>
            <a:r>
              <a:rPr lang="fr-FR" sz="1200" dirty="0" err="1"/>
              <a:t>equivalent</a:t>
            </a:r>
            <a:r>
              <a:rPr lang="fr-FR" sz="1200" dirty="0"/>
              <a:t> to a minimal </a:t>
            </a:r>
            <a:r>
              <a:rPr lang="fr-FR" sz="1200" dirty="0" err="1"/>
              <a:t>detectable</a:t>
            </a:r>
            <a:r>
              <a:rPr lang="fr-FR" sz="1200" dirty="0"/>
              <a:t> </a:t>
            </a:r>
            <a:r>
              <a:rPr lang="fr-FR" sz="1200" dirty="0" err="1"/>
              <a:t>field</a:t>
            </a:r>
            <a:r>
              <a:rPr lang="fr-FR" sz="1200" dirty="0"/>
              <a:t> power of 1 (V/m)^2</a:t>
            </a:r>
            <a:endParaRPr dirty="0"/>
          </a:p>
          <a:p>
            <a:pPr>
              <a:defRPr/>
            </a:pPr>
            <a:r>
              <a:rPr lang="fr-FR" sz="1200" dirty="0"/>
              <a:t>plots : exclusion plots of </a:t>
            </a:r>
            <a:r>
              <a:rPr lang="fr-FR" sz="1200" dirty="0" err="1"/>
              <a:t>current</a:t>
            </a:r>
            <a:r>
              <a:rPr lang="fr-FR" sz="1200" dirty="0"/>
              <a:t> </a:t>
            </a:r>
            <a:r>
              <a:rPr lang="fr-FR" sz="1200" dirty="0" err="1"/>
              <a:t>dark</a:t>
            </a:r>
            <a:r>
              <a:rPr lang="fr-FR" sz="1200" dirty="0"/>
              <a:t> photons </a:t>
            </a:r>
            <a:r>
              <a:rPr lang="fr-FR" sz="1200" dirty="0" err="1"/>
              <a:t>searches</a:t>
            </a:r>
            <a:r>
              <a:rPr lang="fr-FR" sz="1200" dirty="0"/>
              <a:t> </a:t>
            </a:r>
            <a:r>
              <a:rPr lang="fr-FR" sz="1200" dirty="0" err="1"/>
              <a:t>through</a:t>
            </a:r>
            <a:r>
              <a:rPr lang="fr-FR" sz="1200" dirty="0"/>
              <a:t> chi </a:t>
            </a:r>
            <a:r>
              <a:rPr lang="fr-FR" sz="1200" dirty="0" err="1"/>
              <a:t>coupling</a:t>
            </a:r>
            <a:r>
              <a:rPr lang="fr-FR" sz="1200" dirty="0"/>
              <a:t> </a:t>
            </a:r>
            <a:r>
              <a:rPr lang="fr-FR" sz="1200" dirty="0" err="1"/>
              <a:t>with</a:t>
            </a:r>
            <a:r>
              <a:rPr lang="fr-FR" sz="1200" dirty="0"/>
              <a:t> photons. </a:t>
            </a:r>
            <a:r>
              <a:rPr lang="fr-FR" sz="1200" dirty="0" err="1"/>
              <a:t>Different</a:t>
            </a:r>
            <a:r>
              <a:rPr lang="fr-FR" sz="1200" dirty="0"/>
              <a:t> </a:t>
            </a:r>
            <a:r>
              <a:rPr lang="fr-FR" sz="1200" dirty="0" err="1"/>
              <a:t>experiments</a:t>
            </a:r>
            <a:r>
              <a:rPr lang="fr-FR" sz="1200" dirty="0"/>
              <a:t> : indirect </a:t>
            </a:r>
            <a:r>
              <a:rPr lang="fr-FR" sz="1200" dirty="0" err="1"/>
              <a:t>ones</a:t>
            </a:r>
            <a:r>
              <a:rPr lang="fr-FR" sz="1200" dirty="0"/>
              <a:t> (cosmo in </a:t>
            </a:r>
            <a:r>
              <a:rPr lang="fr-FR" sz="1200" dirty="0" err="1"/>
              <a:t>blue</a:t>
            </a:r>
            <a:r>
              <a:rPr lang="fr-FR" sz="1200" dirty="0"/>
              <a:t> and </a:t>
            </a:r>
            <a:r>
              <a:rPr lang="fr-FR" sz="1200" dirty="0" err="1"/>
              <a:t>astro</a:t>
            </a:r>
            <a:r>
              <a:rPr lang="fr-FR" sz="1200" dirty="0"/>
              <a:t> in green) and direct </a:t>
            </a:r>
            <a:r>
              <a:rPr lang="fr-FR" sz="1200" dirty="0" err="1"/>
              <a:t>ones</a:t>
            </a:r>
            <a:r>
              <a:rPr lang="fr-FR" sz="1200" dirty="0"/>
              <a:t> (</a:t>
            </a:r>
            <a:r>
              <a:rPr lang="fr-FR" sz="1200" dirty="0" err="1"/>
              <a:t>lab</a:t>
            </a:r>
            <a:r>
              <a:rPr lang="fr-FR" sz="1200" dirty="0"/>
              <a:t> </a:t>
            </a:r>
            <a:r>
              <a:rPr lang="fr-FR" sz="1200" dirty="0" err="1"/>
              <a:t>experiments</a:t>
            </a:r>
            <a:r>
              <a:rPr lang="fr-FR" sz="1200" dirty="0"/>
              <a:t> in </a:t>
            </a:r>
            <a:r>
              <a:rPr lang="fr-FR" sz="1200" dirty="0" err="1"/>
              <a:t>red</a:t>
            </a:r>
            <a:r>
              <a:rPr lang="fr-FR" sz="1200" dirty="0"/>
              <a:t>).</a:t>
            </a:r>
            <a:endParaRPr dirty="0"/>
          </a:p>
          <a:p>
            <a:pPr>
              <a:defRPr/>
            </a:pPr>
            <a:r>
              <a:rPr lang="fr-FR" sz="1200" dirty="0" err="1"/>
              <a:t>Now</a:t>
            </a:r>
            <a:r>
              <a:rPr lang="fr-FR" sz="1200" dirty="0"/>
              <a:t> if </a:t>
            </a:r>
            <a:r>
              <a:rPr lang="fr-FR" sz="1200" dirty="0" err="1"/>
              <a:t>we</a:t>
            </a:r>
            <a:r>
              <a:rPr lang="fr-FR" sz="1200" dirty="0"/>
              <a:t> zoom in </a:t>
            </a:r>
            <a:r>
              <a:rPr lang="fr-FR" sz="1200" dirty="0" err="1"/>
              <a:t>this</a:t>
            </a:r>
            <a:r>
              <a:rPr lang="fr-FR" sz="1200" dirty="0"/>
              <a:t> part, </a:t>
            </a:r>
            <a:r>
              <a:rPr lang="fr-FR" sz="1200" dirty="0" err="1"/>
              <a:t>we</a:t>
            </a:r>
            <a:r>
              <a:rPr lang="fr-FR" sz="1200" dirty="0"/>
              <a:t> have </a:t>
            </a:r>
            <a:r>
              <a:rPr lang="fr-FR" sz="1200" dirty="0" err="1"/>
              <a:t>different</a:t>
            </a:r>
            <a:r>
              <a:rPr lang="fr-FR" sz="1200" dirty="0"/>
              <a:t> </a:t>
            </a:r>
            <a:r>
              <a:rPr lang="fr-FR" sz="1200" dirty="0" err="1"/>
              <a:t>experiments</a:t>
            </a:r>
            <a:r>
              <a:rPr lang="fr-FR" sz="1200" dirty="0"/>
              <a:t> and </a:t>
            </a:r>
            <a:r>
              <a:rPr lang="fr-FR" sz="1200" dirty="0" err="1"/>
              <a:t>we</a:t>
            </a:r>
            <a:r>
              <a:rPr lang="fr-FR" sz="1200" dirty="0"/>
              <a:t> </a:t>
            </a:r>
            <a:r>
              <a:rPr lang="fr-FR" sz="1200" dirty="0" err="1"/>
              <a:t>see</a:t>
            </a:r>
            <a:r>
              <a:rPr lang="fr-FR" sz="1200" dirty="0"/>
              <a:t> the </a:t>
            </a:r>
            <a:r>
              <a:rPr lang="fr-FR" sz="1200" dirty="0" err="1"/>
              <a:t>constraint</a:t>
            </a:r>
            <a:r>
              <a:rPr lang="fr-FR" sz="1200" dirty="0"/>
              <a:t> on chi </a:t>
            </a:r>
            <a:r>
              <a:rPr lang="fr-FR" sz="1200" dirty="0" err="1"/>
              <a:t>from</a:t>
            </a:r>
            <a:r>
              <a:rPr lang="fr-FR" sz="1200" dirty="0"/>
              <a:t> </a:t>
            </a:r>
            <a:r>
              <a:rPr lang="fr-FR" sz="1200" dirty="0" err="1"/>
              <a:t>this</a:t>
            </a:r>
            <a:r>
              <a:rPr lang="fr-FR" sz="1200" dirty="0"/>
              <a:t> </a:t>
            </a:r>
            <a:r>
              <a:rPr lang="fr-FR" sz="1200" dirty="0" err="1"/>
              <a:t>experiment</a:t>
            </a:r>
            <a:br>
              <a:rPr lang="fr-FR" sz="1200" dirty="0"/>
            </a:br>
            <a:r>
              <a:rPr lang="en-US" sz="1200" b="0" i="0" u="none" strike="noStrike" cap="none" spc="0" dirty="0">
                <a:solidFill>
                  <a:schemeClr val="tx1"/>
                </a:solidFill>
                <a:latin typeface="+mn-lt"/>
                <a:ea typeface="+mn-ea"/>
                <a:cs typeface="+mn-cs"/>
              </a:rPr>
              <a:t>Small remark : two different constraints related to 1</a:t>
            </a:r>
            <a:r>
              <a:rPr lang="en-US" sz="1200" b="0" i="0" u="none" strike="noStrike" cap="none" spc="0" baseline="30000" dirty="0">
                <a:solidFill>
                  <a:schemeClr val="tx1"/>
                </a:solidFill>
                <a:latin typeface="+mn-lt"/>
                <a:ea typeface="+mn-ea"/>
                <a:cs typeface="+mn-cs"/>
              </a:rPr>
              <a:t>st</a:t>
            </a:r>
            <a:r>
              <a:rPr lang="en-US" sz="1200" b="0" i="0" u="none" strike="noStrike" cap="none" spc="0" dirty="0">
                <a:solidFill>
                  <a:schemeClr val="tx1"/>
                </a:solidFill>
                <a:latin typeface="+mn-lt"/>
                <a:ea typeface="+mn-ea"/>
                <a:cs typeface="+mn-cs"/>
              </a:rPr>
              <a:t> and 3</a:t>
            </a:r>
            <a:r>
              <a:rPr lang="en-US" sz="1200" b="0" i="0" u="none" strike="noStrike" cap="none" spc="0" baseline="30000" dirty="0">
                <a:solidFill>
                  <a:schemeClr val="tx1"/>
                </a:solidFill>
                <a:latin typeface="+mn-lt"/>
                <a:ea typeface="+mn-ea"/>
                <a:cs typeface="+mn-cs"/>
              </a:rPr>
              <a:t>rd</a:t>
            </a:r>
            <a:r>
              <a:rPr lang="en-US" sz="1200" b="0" i="0" u="none" strike="noStrike" cap="none" spc="0" dirty="0">
                <a:solidFill>
                  <a:schemeClr val="tx1"/>
                </a:solidFill>
                <a:latin typeface="+mn-lt"/>
                <a:ea typeface="+mn-ea"/>
                <a:cs typeface="+mn-cs"/>
              </a:rPr>
              <a:t> cavity resonance.</a:t>
            </a:r>
            <a:endParaRPr lang="fr-FR" sz="1200" dirty="0"/>
          </a:p>
          <a:p>
            <a:pPr>
              <a:defRPr/>
            </a:pPr>
            <a:r>
              <a:rPr lang="fr-FR" sz="1200" dirty="0"/>
              <a:t>I </a:t>
            </a:r>
            <a:r>
              <a:rPr lang="fr-FR" sz="1200" dirty="0" err="1"/>
              <a:t>will</a:t>
            </a:r>
            <a:r>
              <a:rPr lang="fr-FR" sz="1200" dirty="0"/>
              <a:t> </a:t>
            </a:r>
            <a:r>
              <a:rPr lang="fr-FR" sz="1200" dirty="0" err="1"/>
              <a:t>now</a:t>
            </a:r>
            <a:r>
              <a:rPr lang="fr-FR" sz="1200" dirty="0"/>
              <a:t> show </a:t>
            </a:r>
            <a:r>
              <a:rPr lang="fr-FR" sz="1200" dirty="0" err="1"/>
              <a:t>only</a:t>
            </a:r>
            <a:r>
              <a:rPr lang="fr-FR" sz="1200" dirty="0"/>
              <a:t> the </a:t>
            </a:r>
            <a:r>
              <a:rPr lang="fr-FR" sz="1200" dirty="0" err="1"/>
              <a:t>constraints</a:t>
            </a:r>
            <a:r>
              <a:rPr lang="fr-FR" sz="1200" dirty="0"/>
              <a:t> </a:t>
            </a:r>
            <a:r>
              <a:rPr lang="fr-FR" sz="1200" dirty="0" err="1"/>
              <a:t>from</a:t>
            </a:r>
            <a:r>
              <a:rPr lang="fr-FR" sz="1200" dirty="0"/>
              <a:t> </a:t>
            </a:r>
            <a:r>
              <a:rPr lang="fr-FR" sz="1200" dirty="0" err="1"/>
              <a:t>lab</a:t>
            </a:r>
            <a:r>
              <a:rPr lang="fr-FR" sz="1200" dirty="0"/>
              <a:t> </a:t>
            </a:r>
            <a:r>
              <a:rPr lang="fr-FR" sz="1200" dirty="0" err="1"/>
              <a:t>experiments</a:t>
            </a:r>
            <a:r>
              <a:rPr lang="fr-FR" sz="1200" dirty="0"/>
              <a:t> and I </a:t>
            </a:r>
            <a:r>
              <a:rPr lang="fr-FR" sz="1200" dirty="0" err="1"/>
              <a:t>discard</a:t>
            </a:r>
            <a:r>
              <a:rPr lang="fr-FR" sz="1200" dirty="0"/>
              <a:t> the CMB </a:t>
            </a:r>
            <a:r>
              <a:rPr lang="fr-FR" sz="1200" dirty="0" err="1"/>
              <a:t>constraint</a:t>
            </a:r>
            <a:r>
              <a:rPr lang="fr-FR" sz="1200" dirty="0"/>
              <a:t> on </a:t>
            </a:r>
            <a:r>
              <a:rPr lang="fr-FR" sz="1200" dirty="0" err="1"/>
              <a:t>purpose</a:t>
            </a:r>
            <a:r>
              <a:rPr lang="fr-FR" sz="1200" dirty="0"/>
              <a:t>. </a:t>
            </a:r>
            <a:r>
              <a:rPr lang="fr-FR" sz="1200" dirty="0" err="1"/>
              <a:t>We</a:t>
            </a:r>
            <a:r>
              <a:rPr lang="fr-FR" sz="1200" dirty="0"/>
              <a:t> </a:t>
            </a:r>
            <a:r>
              <a:rPr lang="fr-FR" sz="1200" dirty="0" err="1"/>
              <a:t>see</a:t>
            </a:r>
            <a:r>
              <a:rPr lang="fr-FR" sz="1200" dirty="0"/>
              <a:t> </a:t>
            </a:r>
            <a:r>
              <a:rPr lang="fr-FR" sz="1200" dirty="0" err="1"/>
              <a:t>that</a:t>
            </a:r>
            <a:r>
              <a:rPr lang="fr-FR" sz="1200" dirty="0"/>
              <a:t> at </a:t>
            </a:r>
            <a:r>
              <a:rPr lang="fr-FR" sz="1200" dirty="0" err="1"/>
              <a:t>this</a:t>
            </a:r>
            <a:r>
              <a:rPr lang="fr-FR" sz="1200" dirty="0"/>
              <a:t> point, </a:t>
            </a:r>
            <a:r>
              <a:rPr lang="fr-FR" sz="1200" dirty="0" err="1"/>
              <a:t>experiment</a:t>
            </a:r>
            <a:r>
              <a:rPr lang="fr-FR" sz="1200" dirty="0"/>
              <a:t> </a:t>
            </a:r>
            <a:r>
              <a:rPr lang="fr-FR" sz="1200" dirty="0" err="1"/>
              <a:t>allows</a:t>
            </a:r>
            <a:r>
              <a:rPr lang="fr-FR" sz="1200" dirty="0"/>
              <a:t> to scan new </a:t>
            </a:r>
            <a:r>
              <a:rPr lang="fr-FR" sz="1200" dirty="0" err="1"/>
              <a:t>regions</a:t>
            </a:r>
            <a:r>
              <a:rPr lang="fr-FR" sz="1200" dirty="0"/>
              <a:t> of the plot </a:t>
            </a:r>
            <a:r>
              <a:rPr lang="fr-FR" sz="1200" dirty="0" err="1"/>
              <a:t>compared</a:t>
            </a:r>
            <a:r>
              <a:rPr lang="fr-FR" sz="1200" dirty="0"/>
              <a:t> to </a:t>
            </a:r>
            <a:r>
              <a:rPr lang="fr-FR" sz="1200" dirty="0" err="1"/>
              <a:t>other</a:t>
            </a:r>
            <a:r>
              <a:rPr lang="fr-FR" sz="1200" dirty="0"/>
              <a:t> </a:t>
            </a:r>
            <a:r>
              <a:rPr lang="fr-FR" sz="1200" dirty="0" err="1"/>
              <a:t>lab</a:t>
            </a:r>
            <a:r>
              <a:rPr lang="fr-FR" sz="1200" dirty="0"/>
              <a:t> </a:t>
            </a:r>
            <a:r>
              <a:rPr lang="fr-FR" sz="1200" dirty="0" err="1"/>
              <a:t>experiments</a:t>
            </a:r>
            <a:r>
              <a:rPr lang="fr-FR" sz="1200" dirty="0"/>
              <a:t>.</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Another source of noise, a parasitic effect which acts as a systematic effect, related to the applied field amplitude fluctuation from the antenna.</a:t>
            </a:r>
            <a:endParaRPr dirty="0"/>
          </a:p>
          <a:p>
            <a:pPr>
              <a:defRPr/>
            </a:pPr>
            <a:r>
              <a:rPr lang="en-US" dirty="0"/>
              <a:t>To characterize it, we use the RIN (</a:t>
            </a:r>
            <a:r>
              <a:rPr lang="fr-FR" sz="1200" dirty="0"/>
              <a:t>Relative </a:t>
            </a:r>
            <a:r>
              <a:rPr lang="fr-FR" sz="1200" dirty="0" err="1"/>
              <a:t>Intensity</a:t>
            </a:r>
            <a:r>
              <a:rPr lang="fr-FR" sz="1200" dirty="0"/>
              <a:t> Noise) </a:t>
            </a:r>
            <a:br>
              <a:rPr lang="fr-FR" sz="1200" dirty="0"/>
            </a:br>
            <a:r>
              <a:rPr lang="fr-FR" sz="1200" dirty="0" err="1"/>
              <a:t>Basically</a:t>
            </a:r>
            <a:r>
              <a:rPr lang="fr-FR" sz="1200" dirty="0"/>
              <a:t>, </a:t>
            </a:r>
            <a:r>
              <a:rPr lang="fr-FR" sz="1200" dirty="0" err="1"/>
              <a:t>we</a:t>
            </a:r>
            <a:r>
              <a:rPr lang="fr-FR" sz="1200" dirty="0"/>
              <a:t> </a:t>
            </a:r>
            <a:r>
              <a:rPr lang="fr-FR" sz="1200" dirty="0" err="1"/>
              <a:t>add</a:t>
            </a:r>
            <a:r>
              <a:rPr lang="fr-FR" sz="1200" dirty="0"/>
              <a:t> a component </a:t>
            </a:r>
            <a:r>
              <a:rPr lang="fr-FR" sz="1200" dirty="0" err="1"/>
              <a:t>propto</a:t>
            </a:r>
            <a:r>
              <a:rPr lang="fr-FR" sz="1200" dirty="0"/>
              <a:t> Delta </a:t>
            </a:r>
            <a:r>
              <a:rPr lang="fr-FR" sz="1200" dirty="0" err="1"/>
              <a:t>X_a</a:t>
            </a:r>
            <a:r>
              <a:rPr lang="fr-FR" sz="1200" dirty="0"/>
              <a:t> in the total E </a:t>
            </a:r>
            <a:r>
              <a:rPr lang="fr-FR" sz="1200" dirty="0" err="1"/>
              <a:t>field</a:t>
            </a:r>
            <a:r>
              <a:rPr lang="fr-FR" sz="1200" dirty="0"/>
              <a:t> </a:t>
            </a:r>
            <a:r>
              <a:rPr lang="fr-FR" sz="1200" dirty="0" err="1"/>
              <a:t>inside</a:t>
            </a:r>
            <a:r>
              <a:rPr lang="fr-FR" sz="1200" dirty="0"/>
              <a:t> the </a:t>
            </a:r>
            <a:r>
              <a:rPr lang="fr-FR" sz="1200" dirty="0" err="1"/>
              <a:t>cavity</a:t>
            </a:r>
            <a:r>
              <a:rPr lang="fr-FR" sz="1200" dirty="0"/>
              <a:t>. </a:t>
            </a:r>
          </a:p>
          <a:p>
            <a:pPr>
              <a:defRPr/>
            </a:pPr>
            <a:r>
              <a:rPr lang="fr-FR" sz="1200" dirty="0"/>
              <a:t>This noise </a:t>
            </a:r>
            <a:r>
              <a:rPr lang="fr-FR" sz="1200" dirty="0" err="1"/>
              <a:t>term</a:t>
            </a:r>
            <a:r>
              <a:rPr lang="fr-FR" sz="1200" dirty="0"/>
              <a:t> </a:t>
            </a:r>
            <a:r>
              <a:rPr lang="fr-FR" sz="1200" dirty="0" err="1"/>
              <a:t>oscillates</a:t>
            </a:r>
            <a:r>
              <a:rPr lang="fr-FR" sz="1200" dirty="0"/>
              <a:t> </a:t>
            </a:r>
            <a:r>
              <a:rPr lang="fr-FR" sz="1200" dirty="0" err="1"/>
              <a:t>with</a:t>
            </a:r>
            <a:r>
              <a:rPr lang="fr-FR" sz="1200" dirty="0"/>
              <a:t> the </a:t>
            </a:r>
            <a:r>
              <a:rPr lang="fr-FR" sz="1200" dirty="0" err="1"/>
              <a:t>same</a:t>
            </a:r>
            <a:r>
              <a:rPr lang="fr-FR" sz="1200" dirty="0"/>
              <a:t> </a:t>
            </a:r>
            <a:r>
              <a:rPr lang="fr-FR" sz="1200" dirty="0" err="1"/>
              <a:t>frequency</a:t>
            </a:r>
            <a:r>
              <a:rPr lang="fr-FR" sz="1200" dirty="0"/>
              <a:t> as the </a:t>
            </a:r>
            <a:r>
              <a:rPr lang="fr-FR" sz="1200" dirty="0" err="1"/>
              <a:t>applied</a:t>
            </a:r>
            <a:r>
              <a:rPr lang="fr-FR" sz="1200" dirty="0"/>
              <a:t> </a:t>
            </a:r>
            <a:r>
              <a:rPr lang="fr-FR" sz="1200" dirty="0" err="1"/>
              <a:t>field</a:t>
            </a:r>
            <a:r>
              <a:rPr lang="fr-FR" sz="1200" dirty="0"/>
              <a:t>, </a:t>
            </a:r>
            <a:r>
              <a:rPr lang="fr-FR" sz="1200" dirty="0" err="1"/>
              <a:t>meaning</a:t>
            </a:r>
            <a:r>
              <a:rPr lang="fr-FR" sz="1200" dirty="0"/>
              <a:t> </a:t>
            </a:r>
            <a:r>
              <a:rPr lang="fr-FR" sz="1200" dirty="0" err="1"/>
              <a:t>that</a:t>
            </a:r>
            <a:r>
              <a:rPr lang="fr-FR" sz="1200" dirty="0"/>
              <a:t> close to </a:t>
            </a:r>
            <a:r>
              <a:rPr lang="fr-FR" sz="1200" dirty="0" err="1"/>
              <a:t>resonances</a:t>
            </a:r>
            <a:r>
              <a:rPr lang="fr-FR" sz="1200" dirty="0"/>
              <a:t>, </a:t>
            </a:r>
            <a:r>
              <a:rPr lang="fr-FR" sz="1200" dirty="0" err="1"/>
              <a:t>its</a:t>
            </a:r>
            <a:r>
              <a:rPr lang="fr-FR" sz="1200" dirty="0"/>
              <a:t> amplitude </a:t>
            </a:r>
            <a:r>
              <a:rPr lang="fr-FR" sz="1200" dirty="0" err="1"/>
              <a:t>is</a:t>
            </a:r>
            <a:r>
              <a:rPr lang="fr-FR" sz="1200" dirty="0"/>
              <a:t> </a:t>
            </a:r>
            <a:r>
              <a:rPr lang="fr-FR" sz="1200" dirty="0" err="1"/>
              <a:t>enhanced</a:t>
            </a:r>
            <a:r>
              <a:rPr lang="fr-FR" sz="1200" dirty="0"/>
              <a:t> in the </a:t>
            </a:r>
            <a:r>
              <a:rPr lang="fr-FR" sz="1200" dirty="0" err="1"/>
              <a:t>same</a:t>
            </a:r>
            <a:r>
              <a:rPr lang="fr-FR" sz="1200" dirty="0"/>
              <a:t> </a:t>
            </a:r>
            <a:r>
              <a:rPr lang="fr-FR" sz="1200" dirty="0" err="1"/>
              <a:t>way</a:t>
            </a:r>
            <a:r>
              <a:rPr lang="fr-FR" sz="1200" dirty="0"/>
              <a:t> as the </a:t>
            </a:r>
            <a:r>
              <a:rPr lang="fr-FR" sz="1200" dirty="0" err="1"/>
              <a:t>applied</a:t>
            </a:r>
            <a:r>
              <a:rPr lang="fr-FR" sz="1200" dirty="0"/>
              <a:t> </a:t>
            </a:r>
            <a:r>
              <a:rPr lang="fr-FR" sz="1200" dirty="0" err="1"/>
              <a:t>field</a:t>
            </a:r>
            <a:r>
              <a:rPr lang="fr-FR" sz="1200" dirty="0"/>
              <a:t> amplitude </a:t>
            </a:r>
            <a:r>
              <a:rPr lang="fr-FR" sz="1200" dirty="0" err="1"/>
              <a:t>X_a</a:t>
            </a:r>
            <a:r>
              <a:rPr lang="fr-FR" sz="1200" dirty="0"/>
              <a:t>. </a:t>
            </a:r>
            <a:r>
              <a:rPr lang="fr-FR" sz="1200" dirty="0" err="1"/>
              <a:t>then</a:t>
            </a:r>
            <a:r>
              <a:rPr lang="fr-FR" sz="1200" dirty="0"/>
              <a:t> ,the </a:t>
            </a:r>
            <a:r>
              <a:rPr lang="fr-FR" sz="1200" dirty="0" err="1"/>
              <a:t>experimental</a:t>
            </a:r>
            <a:r>
              <a:rPr lang="fr-FR" sz="1200" dirty="0"/>
              <a:t> </a:t>
            </a:r>
            <a:r>
              <a:rPr lang="fr-FR" sz="1200" dirty="0" err="1"/>
              <a:t>limit</a:t>
            </a:r>
            <a:r>
              <a:rPr lang="fr-FR" sz="1200" dirty="0"/>
              <a:t> </a:t>
            </a:r>
            <a:r>
              <a:rPr lang="fr-FR" sz="1200" dirty="0" err="1"/>
              <a:t>is</a:t>
            </a:r>
            <a:r>
              <a:rPr lang="fr-FR" sz="1200" dirty="0"/>
              <a:t> the </a:t>
            </a:r>
            <a:r>
              <a:rPr lang="fr-FR" sz="1200" dirty="0" err="1"/>
              <a:t>systematic</a:t>
            </a:r>
            <a:r>
              <a:rPr lang="fr-FR" sz="1200" dirty="0"/>
              <a:t> </a:t>
            </a:r>
            <a:r>
              <a:rPr lang="fr-FR" sz="1200" dirty="0" err="1"/>
              <a:t>effect</a:t>
            </a:r>
            <a:r>
              <a:rPr lang="fr-FR" sz="1200" dirty="0"/>
              <a:t> and </a:t>
            </a:r>
            <a:r>
              <a:rPr lang="fr-FR" sz="1200" dirty="0" err="1"/>
              <a:t>we</a:t>
            </a:r>
            <a:r>
              <a:rPr lang="fr-FR" sz="1200" dirty="0"/>
              <a:t> have </a:t>
            </a:r>
            <a:r>
              <a:rPr lang="fr-FR" sz="1200" dirty="0" err="1"/>
              <a:t>approximately</a:t>
            </a:r>
            <a:r>
              <a:rPr lang="fr-FR" sz="1200" dirty="0"/>
              <a:t> chi = RIN. No </a:t>
            </a:r>
            <a:r>
              <a:rPr lang="fr-FR" sz="1200" dirty="0" err="1"/>
              <a:t>dependence</a:t>
            </a:r>
            <a:r>
              <a:rPr lang="fr-FR" sz="1200" dirty="0"/>
              <a:t> on Q factor.</a:t>
            </a:r>
            <a:endParaRPr dirty="0"/>
          </a:p>
          <a:p>
            <a:pPr>
              <a:defRPr/>
            </a:pPr>
            <a:r>
              <a:rPr lang="fr-FR" sz="1200" dirty="0"/>
              <a:t>This </a:t>
            </a:r>
            <a:r>
              <a:rPr lang="fr-FR" sz="1200" dirty="0" err="1"/>
              <a:t>means</a:t>
            </a:r>
            <a:r>
              <a:rPr lang="fr-FR" sz="1200" dirty="0"/>
              <a:t> </a:t>
            </a:r>
            <a:r>
              <a:rPr lang="fr-FR" sz="1200" dirty="0" err="1"/>
              <a:t>that</a:t>
            </a:r>
            <a:r>
              <a:rPr lang="fr-FR" sz="1200" dirty="0"/>
              <a:t> </a:t>
            </a:r>
            <a:r>
              <a:rPr lang="fr-FR" sz="1200" dirty="0" err="1"/>
              <a:t>we</a:t>
            </a:r>
            <a:r>
              <a:rPr lang="fr-FR" sz="1200" dirty="0"/>
              <a:t> can </a:t>
            </a:r>
            <a:r>
              <a:rPr lang="fr-FR" sz="1200" dirty="0" err="1"/>
              <a:t>either</a:t>
            </a:r>
            <a:r>
              <a:rPr lang="fr-FR" sz="1200" dirty="0"/>
              <a:t> </a:t>
            </a:r>
            <a:r>
              <a:rPr lang="fr-FR" sz="1200" dirty="0" err="1"/>
              <a:t>decrease</a:t>
            </a:r>
            <a:r>
              <a:rPr lang="fr-FR" sz="1200" dirty="0"/>
              <a:t> the PSD of the noise or </a:t>
            </a:r>
            <a:r>
              <a:rPr lang="fr-FR" sz="1200" dirty="0" err="1"/>
              <a:t>increase</a:t>
            </a:r>
            <a:r>
              <a:rPr lang="fr-FR" sz="1200" dirty="0"/>
              <a:t> the </a:t>
            </a:r>
            <a:r>
              <a:rPr lang="fr-FR" sz="1200" dirty="0" err="1"/>
              <a:t>experimental</a:t>
            </a:r>
            <a:r>
              <a:rPr lang="fr-FR" sz="1200" dirty="0"/>
              <a:t> time to </a:t>
            </a:r>
            <a:r>
              <a:rPr lang="fr-FR" sz="1200" dirty="0" err="1"/>
              <a:t>get</a:t>
            </a:r>
            <a:r>
              <a:rPr lang="fr-FR" sz="1200" dirty="0"/>
              <a:t> a </a:t>
            </a:r>
            <a:r>
              <a:rPr lang="fr-FR" sz="1200" dirty="0" err="1"/>
              <a:t>better</a:t>
            </a:r>
            <a:r>
              <a:rPr lang="fr-FR" sz="1200" dirty="0"/>
              <a:t> </a:t>
            </a:r>
            <a:r>
              <a:rPr lang="fr-FR" sz="1200" dirty="0" err="1"/>
              <a:t>constraint</a:t>
            </a:r>
            <a:r>
              <a:rPr lang="fr-FR" sz="1200" dirty="0"/>
              <a:t> on chi</a:t>
            </a:r>
          </a:p>
          <a:p>
            <a:pPr>
              <a:defRPr/>
            </a:pPr>
            <a:endParaRPr lang="fr-FR" sz="1200" dirty="0"/>
          </a:p>
          <a:p>
            <a:pPr>
              <a:defRPr/>
            </a:pPr>
            <a:endParaRPr lang="fr-FR"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Different </a:t>
            </a:r>
            <a:r>
              <a:rPr lang="en-US" dirty="0" err="1"/>
              <a:t>astroophysical</a:t>
            </a:r>
            <a:r>
              <a:rPr lang="en-US" dirty="0"/>
              <a:t> observation need DM such as :</a:t>
            </a:r>
            <a:endParaRPr dirty="0"/>
          </a:p>
          <a:p>
            <a:pPr>
              <a:defRPr/>
            </a:pPr>
            <a:r>
              <a:rPr lang="en-US" dirty="0"/>
              <a:t>Galactic scale :example :Rotation velocity curves of stars around center of </a:t>
            </a:r>
            <a:r>
              <a:rPr lang="en-US" dirty="0" err="1"/>
              <a:t>gaalxies</a:t>
            </a:r>
            <a:r>
              <a:rPr lang="en-US" dirty="0"/>
              <a:t> (which appear to be too fast for the amount of luminous matter)</a:t>
            </a:r>
            <a:endParaRPr dirty="0"/>
          </a:p>
          <a:p>
            <a:pPr>
              <a:defRPr/>
            </a:pPr>
            <a:r>
              <a:rPr lang="en-US" dirty="0"/>
              <a:t>Galactic cluster scale : example :gravitational lensing (does not follow the gas but something else (bullet cluster))</a:t>
            </a:r>
            <a:endParaRPr dirty="0"/>
          </a:p>
          <a:p>
            <a:pPr>
              <a:defRPr/>
            </a:pPr>
            <a:r>
              <a:rPr lang="en-US" dirty="0"/>
              <a:t>Cosmo scale : example : Power spectrum of CMB shows that around 26% of energy density of universe is non baryonic</a:t>
            </a:r>
            <a:endParaRPr dirty="0"/>
          </a:p>
          <a:p>
            <a:pPr>
              <a:defRPr/>
            </a:pPr>
            <a:r>
              <a:rPr lang="en-US" dirty="0">
                <a:sym typeface="Wingdings" pitchFamily="2" charset="2"/>
              </a:rPr>
              <a:t></a:t>
            </a:r>
            <a:r>
              <a:rPr lang="en-US" dirty="0"/>
              <a:t> We know the macroscopic (gravitational) interaction of DM but Interests in knowing what would be its microscopic nature and interactions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Now let’s see the impact on the sensitivity. Previously, we has this, if we take into account this noise and taking an optimistic value for the PSD to be 10^-9/sqrt(Hz) with experimental time of 600s per individual applied frequency. We see not a dramatic difference, mainly, the sharp peak on the resonance is lost. </a:t>
            </a:r>
            <a:br>
              <a:rPr lang="en-US" dirty="0"/>
            </a:br>
            <a:r>
              <a:rPr lang="en-US" dirty="0"/>
              <a:t>Additionally, we now require the experimental time to be 600s to lower enough the RIN , while previously we could decrease </a:t>
            </a:r>
            <a:r>
              <a:rPr lang="en-US" dirty="0" err="1"/>
              <a:t>T_obs</a:t>
            </a:r>
            <a:r>
              <a:rPr lang="en-US" dirty="0"/>
              <a:t> as much as to 1 second, because Rydberg atoms are fast enough to make the measurement of E^2 in 1 second. This of course means that we need much more time to scan a significant window of masses.</a:t>
            </a:r>
            <a:endParaRPr dirty="0"/>
          </a:p>
          <a:p>
            <a:pPr>
              <a:defRPr/>
            </a:pPr>
            <a:r>
              <a:rPr lang="en-US" dirty="0"/>
              <a:t>But, all things considered, we still see an improvement on the current constraints compared to other lab experiment. For example, When taking into account everything, we could scan a window of masses from 5.9 to 6.5 micro eV in a month, what I shown in blue on the plot.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Different classes of DM following the mass</a:t>
            </a:r>
            <a:endParaRPr dirty="0"/>
          </a:p>
          <a:p>
            <a:pPr>
              <a:defRPr/>
            </a:pPr>
            <a:r>
              <a:rPr lang="en-US" dirty="0"/>
              <a:t>Most famous one is WIMP (supersymmetric theories with mass around GeV)  massive enough to be detected in particle accelerators through recoiling</a:t>
            </a:r>
            <a:endParaRPr dirty="0"/>
          </a:p>
          <a:p>
            <a:pPr>
              <a:defRPr/>
            </a:pPr>
            <a:r>
              <a:rPr lang="en-US" dirty="0"/>
              <a:t>Another interesting class of DM is ULDM with masses much smaller (lower than keV)  need other kind of experiments to detect it</a:t>
            </a:r>
          </a:p>
          <a:p>
            <a:pPr>
              <a:defRPr/>
            </a:pPr>
            <a:r>
              <a:rPr lang="en-US" dirty="0"/>
              <a:t>We will be interested in ULDM models with mass around the </a:t>
            </a:r>
            <a:r>
              <a:rPr lang="en-US" dirty="0" err="1"/>
              <a:t>microeV</a:t>
            </a:r>
            <a:r>
              <a:rPr lang="en-US" dirty="0"/>
              <a:t> range (shown in orange)</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To conclude, I think the home take messages are that dark photon as a massive vector field is a serious DM candidate and that </a:t>
            </a:r>
            <a:r>
              <a:rPr lang="en-US" sz="1200" dirty="0"/>
              <a:t>numerous lab experiments arise to try to detect it.</a:t>
            </a:r>
            <a:endParaRPr dirty="0"/>
          </a:p>
          <a:p>
            <a:pPr>
              <a:defRPr/>
            </a:pPr>
            <a:r>
              <a:rPr lang="en-US" sz="1200" dirty="0"/>
              <a:t>Here, we propose a new kind of experiments based on atoms inside microwave cavity. The cavity acts as a narrow band DM detector.</a:t>
            </a:r>
            <a:br>
              <a:rPr lang="en-US" sz="1200" dirty="0"/>
            </a:br>
            <a:r>
              <a:rPr lang="en-US" sz="1200" dirty="0"/>
              <a:t>With the current technology, we obtain competitive constraints on chi compared to other lab experiments.</a:t>
            </a:r>
            <a:endParaRPr dirty="0"/>
          </a:p>
          <a:p>
            <a:pPr>
              <a:defRPr/>
            </a:pPr>
            <a:r>
              <a:rPr lang="en-US" sz="1200" dirty="0"/>
              <a:t>The next step now is to study more the systematic effect which limits this constraint and try to mitigate it, by for example measuring it as an output of the cavity to </a:t>
            </a:r>
            <a:r>
              <a:rPr lang="en-US" sz="1200" dirty="0" err="1"/>
              <a:t>substract</a:t>
            </a:r>
            <a:r>
              <a:rPr lang="en-US" sz="1200" dirty="0"/>
              <a:t> it from the data.</a:t>
            </a:r>
            <a:endParaRPr dirty="0"/>
          </a:p>
          <a:p>
            <a:pPr>
              <a:defRPr/>
            </a:pPr>
            <a:endParaRPr lang="en-US" sz="1200"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Ne = average number of round trips before the energy inside the cavity drops to 1/e of its initial value</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32</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This might look irrelevant but there are two aspects to take into account. First, as I said before, the quality factor is not a relevant parameter around the resonances anymore, while it still was without the systematic noise. </a:t>
            </a:r>
            <a:br>
              <a:rPr lang="en-US" dirty="0"/>
            </a:br>
            <a:r>
              <a:rPr lang="en-US" dirty="0"/>
              <a:t>To illustrate it, this is the difference of sensitivity achieved when we go from Q=10^4 to Q=10^6 without this noise, while the constraint with the systematic noise does not change with Q.</a:t>
            </a:r>
          </a:p>
          <a:p>
            <a:endParaRPr lang="en-US" dirty="0"/>
          </a:p>
        </p:txBody>
      </p:sp>
      <p:sp>
        <p:nvSpPr>
          <p:cNvPr id="4" name="Espace réservé du numéro de diapositive 3"/>
          <p:cNvSpPr>
            <a:spLocks noGrp="1"/>
          </p:cNvSpPr>
          <p:nvPr>
            <p:ph type="sldNum" sz="quarter" idx="5"/>
          </p:nvPr>
        </p:nvSpPr>
        <p:spPr/>
        <p:txBody>
          <a:bodyPr/>
          <a:lstStyle/>
          <a:p>
            <a:pPr>
              <a:defRPr/>
            </a:pPr>
            <a:fld id="{9EF920E2-BA4B-CF46-984A-0CAAFD75F869}" type="slidenum">
              <a:rPr lang="fr-FR" smtClean="0"/>
              <a:t>34</a:t>
            </a:fld>
            <a:endParaRPr lang="fr-FR"/>
          </a:p>
        </p:txBody>
      </p:sp>
    </p:spTree>
    <p:extLst>
      <p:ext uri="{BB962C8B-B14F-4D97-AF65-F5344CB8AC3E}">
        <p14:creationId xmlns:p14="http://schemas.microsoft.com/office/powerpoint/2010/main" val="3945340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indent="0">
              <a:buNone/>
              <a:defRPr/>
            </a:pPr>
            <a:r>
              <a:rPr lang="en-US" dirty="0"/>
              <a:t>Field spatially uniform after inflation so no spatial derivative in KG</a:t>
            </a:r>
            <a:endParaRP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36</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9EF920E2-BA4B-CF46-984A-0CAAFD75F869}" type="slidenum">
              <a:rPr lang="fr-FR" smtClean="0"/>
              <a:t>37</a:t>
            </a:fld>
            <a:endParaRPr lang="fr-FR"/>
          </a:p>
        </p:txBody>
      </p:sp>
    </p:spTree>
    <p:extLst>
      <p:ext uri="{BB962C8B-B14F-4D97-AF65-F5344CB8AC3E}">
        <p14:creationId xmlns:p14="http://schemas.microsoft.com/office/powerpoint/2010/main" val="290252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en-US" dirty="0"/>
              <a:t>ULDM models : Here, occupation number in phase space as function of mass, density, velocity</a:t>
            </a:r>
            <a:endParaRPr dirty="0"/>
          </a:p>
          <a:p>
            <a:pPr marL="171450" indent="-171450">
              <a:buFont typeface="Wingdings"/>
              <a:buChar char="à"/>
              <a:defRPr/>
            </a:pPr>
            <a:r>
              <a:rPr lang="en-US" dirty="0"/>
              <a:t>With DM parameters and considering mass &lt; 10 eV  occupation number &gt; 1 meaning that the particle has to be bosonic</a:t>
            </a:r>
            <a:endParaRPr dirty="0"/>
          </a:p>
          <a:p>
            <a:pPr marL="171450" indent="-171450">
              <a:buFont typeface="Wingdings"/>
              <a:buChar char="à"/>
              <a:defRPr/>
            </a:pPr>
            <a:r>
              <a:rPr lang="en-US" dirty="0" err="1"/>
              <a:t>Additionnally</a:t>
            </a:r>
            <a:r>
              <a:rPr lang="en-US" dirty="0"/>
              <a:t> of m &lt;&lt; eV (which is our case in the </a:t>
            </a:r>
            <a:r>
              <a:rPr lang="en-US" dirty="0" err="1"/>
              <a:t>microeV</a:t>
            </a:r>
            <a:r>
              <a:rPr lang="en-US" dirty="0"/>
              <a:t> range), occupation number &gt;&gt; 1, meaning that the field can be treated classically (interactions </a:t>
            </a:r>
            <a:r>
              <a:rPr lang="en-US" dirty="0" err="1"/>
              <a:t>etc</a:t>
            </a:r>
            <a:r>
              <a:rPr lang="en-US" dirty="0"/>
              <a:t>…)</a:t>
            </a:r>
            <a:endParaRPr dirty="0"/>
          </a:p>
          <a:p>
            <a:pPr marL="0" indent="0">
              <a:buFont typeface="Wingdings"/>
              <a:buNone/>
              <a:defRPr/>
            </a:pPr>
            <a:r>
              <a:rPr lang="en-US" dirty="0"/>
              <a:t>What are the different ULDM models : scalar fields, pseudo scalar fields, and vector fields, such as DP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indent="0">
              <a:buNone/>
              <a:defRPr/>
            </a:pPr>
            <a:r>
              <a:rPr lang="en-US" dirty="0"/>
              <a:t>In this model DP coupled to photons through kinetic coupling chi</a:t>
            </a:r>
            <a:endParaRPr dirty="0"/>
          </a:p>
          <a:p>
            <a:pPr marL="0" indent="0">
              <a:buNone/>
              <a:defRPr/>
            </a:pPr>
            <a:r>
              <a:rPr lang="en-US" dirty="0"/>
              <a:t>modifies field equations of photons and generates standard electric field filling the whole space with this form. Oscillates at the </a:t>
            </a:r>
            <a:r>
              <a:rPr lang="en-US" dirty="0" err="1"/>
              <a:t>compton</a:t>
            </a:r>
            <a:r>
              <a:rPr lang="en-US" dirty="0"/>
              <a:t> </a:t>
            </a:r>
            <a:r>
              <a:rPr lang="en-US" dirty="0" err="1"/>
              <a:t>freuqnecy</a:t>
            </a:r>
            <a:r>
              <a:rPr lang="en-US" dirty="0"/>
              <a:t> of the DP field which in our case </a:t>
            </a:r>
            <a:r>
              <a:rPr lang="en-US" dirty="0" err="1"/>
              <a:t>correpsonds</a:t>
            </a:r>
            <a:r>
              <a:rPr lang="en-US" dirty="0"/>
              <a:t> to the mass.</a:t>
            </a:r>
          </a:p>
          <a:p>
            <a:pPr marL="0" indent="0">
              <a:buNone/>
              <a:defRPr/>
            </a:pPr>
            <a:r>
              <a:rPr dirty="0"/>
              <a:t>This electric field we want to detect or constraint chi</a:t>
            </a:r>
          </a:p>
          <a:p>
            <a:pPr marL="0" indent="0">
              <a:buNone/>
              <a:defRPr/>
            </a:pPr>
            <a:r>
              <a:rPr lang="en-US" dirty="0"/>
              <a:t>Amplitude of electric field related to DM energy density.</a:t>
            </a:r>
          </a:p>
          <a:p>
            <a:pPr marL="0" indent="0">
              <a:buNone/>
              <a:defRPr/>
            </a:pPr>
            <a:endParaRPr lang="en-US" dirty="0"/>
          </a:p>
          <a:p>
            <a:pPr marL="0" indent="0">
              <a:buNone/>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(Basically, a non zero amplitude of DP and coupling to photon chi will induce a non zero oscillating electric field)</a:t>
            </a:r>
          </a:p>
          <a:p>
            <a:pPr marL="0" indent="0">
              <a:buNone/>
              <a:defRPr/>
            </a:pPr>
            <a:endParaRPr lang="en-US"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dirty="0"/>
              <a:t>Device with metallic mirrors where EM waves with appropriate </a:t>
            </a:r>
            <a:r>
              <a:rPr lang="fr-FR" dirty="0" err="1"/>
              <a:t>frequency</a:t>
            </a:r>
            <a:r>
              <a:rPr lang="fr-FR" dirty="0"/>
              <a:t> in the </a:t>
            </a:r>
            <a:r>
              <a:rPr lang="fr-FR" dirty="0" err="1"/>
              <a:t>microwave</a:t>
            </a:r>
            <a:r>
              <a:rPr lang="fr-FR" dirty="0"/>
              <a:t> range can enter in </a:t>
            </a:r>
            <a:r>
              <a:rPr lang="fr-FR" dirty="0" err="1"/>
              <a:t>resonance</a:t>
            </a:r>
            <a:r>
              <a:rPr lang="fr-FR" dirty="0"/>
              <a:t> </a:t>
            </a:r>
            <a:r>
              <a:rPr lang="fr-FR" dirty="0" err="1"/>
              <a:t>inside</a:t>
            </a:r>
            <a:r>
              <a:rPr lang="fr-FR" dirty="0"/>
              <a:t> </a:t>
            </a:r>
            <a:r>
              <a:rPr lang="fr-FR" dirty="0" err="1"/>
              <a:t>it</a:t>
            </a:r>
            <a:r>
              <a:rPr lang="fr-FR" dirty="0"/>
              <a:t>, in </a:t>
            </a:r>
            <a:r>
              <a:rPr lang="fr-FR" dirty="0" err="1"/>
              <a:t>which</a:t>
            </a:r>
            <a:r>
              <a:rPr lang="fr-FR" dirty="0"/>
              <a:t> case a standing </a:t>
            </a:r>
            <a:r>
              <a:rPr lang="fr-FR" dirty="0" err="1"/>
              <a:t>wave</a:t>
            </a:r>
            <a:r>
              <a:rPr lang="fr-FR" dirty="0"/>
              <a:t> </a:t>
            </a:r>
            <a:r>
              <a:rPr lang="fr-FR" dirty="0" err="1"/>
              <a:t>is</a:t>
            </a:r>
            <a:r>
              <a:rPr lang="fr-FR" dirty="0"/>
              <a:t> </a:t>
            </a:r>
            <a:r>
              <a:rPr lang="fr-FR" dirty="0" err="1"/>
              <a:t>created</a:t>
            </a:r>
            <a:r>
              <a:rPr lang="fr-FR" dirty="0"/>
              <a:t> </a:t>
            </a:r>
          </a:p>
          <a:p>
            <a:pPr marL="0" marR="0" lvl="0" indent="0" algn="l" defTabSz="914400">
              <a:lnSpc>
                <a:spcPct val="100000"/>
              </a:lnSpc>
              <a:spcBef>
                <a:spcPts val="0"/>
              </a:spcBef>
              <a:spcAft>
                <a:spcPts val="0"/>
              </a:spcAft>
              <a:buClrTx/>
              <a:buSzTx/>
              <a:buFontTx/>
              <a:buNone/>
              <a:defRPr/>
            </a:pPr>
            <a:r>
              <a:rPr lang="fr-FR" dirty="0" err="1"/>
              <a:t>boundary</a:t>
            </a:r>
            <a:r>
              <a:rPr lang="fr-FR" dirty="0"/>
              <a:t> conditions </a:t>
            </a:r>
            <a:r>
              <a:rPr lang="fr-FR" dirty="0" err="1"/>
              <a:t>required</a:t>
            </a:r>
            <a:r>
              <a:rPr lang="fr-FR" dirty="0"/>
              <a:t> at the </a:t>
            </a:r>
            <a:r>
              <a:rPr lang="fr-FR" dirty="0" err="1"/>
              <a:t>mirrors</a:t>
            </a:r>
            <a:r>
              <a:rPr lang="fr-FR" dirty="0"/>
              <a:t> </a:t>
            </a:r>
            <a:r>
              <a:rPr lang="fr-FR" dirty="0" err="1"/>
              <a:t>edge</a:t>
            </a:r>
            <a:r>
              <a:rPr lang="fr-FR" dirty="0"/>
              <a:t> </a:t>
            </a:r>
            <a:r>
              <a:rPr lang="fr-FR" dirty="0" err="1"/>
              <a:t>so</a:t>
            </a:r>
            <a:r>
              <a:rPr lang="fr-FR" dirty="0"/>
              <a:t> </a:t>
            </a:r>
            <a:r>
              <a:rPr lang="fr-FR" dirty="0" err="1"/>
              <a:t>that</a:t>
            </a:r>
            <a:r>
              <a:rPr lang="fr-FR" dirty="0"/>
              <a:t> the total </a:t>
            </a:r>
            <a:r>
              <a:rPr lang="fr-FR" dirty="0" err="1"/>
              <a:t>field</a:t>
            </a:r>
            <a:r>
              <a:rPr lang="fr-FR" dirty="0"/>
              <a:t> cancels.</a:t>
            </a:r>
            <a:endParaRPr dirty="0"/>
          </a:p>
          <a:p>
            <a:pPr marL="0" marR="0" lvl="0" indent="0" algn="l" defTabSz="914400">
              <a:lnSpc>
                <a:spcPct val="100000"/>
              </a:lnSpc>
              <a:spcBef>
                <a:spcPts val="0"/>
              </a:spcBef>
              <a:spcAft>
                <a:spcPts val="0"/>
              </a:spcAft>
              <a:buClrTx/>
              <a:buSzTx/>
              <a:buFontTx/>
              <a:buNone/>
              <a:defRPr/>
            </a:pPr>
            <a:r>
              <a:rPr lang="fr-FR" dirty="0" err="1"/>
              <a:t>Explanation</a:t>
            </a:r>
            <a:r>
              <a:rPr lang="fr-FR" dirty="0"/>
              <a:t> of the </a:t>
            </a:r>
            <a:r>
              <a:rPr lang="fr-FR" dirty="0" err="1"/>
              <a:t>scheme</a:t>
            </a:r>
            <a:r>
              <a:rPr lang="fr-FR" dirty="0"/>
              <a:t> : </a:t>
            </a:r>
            <a:r>
              <a:rPr lang="fr-FR" dirty="0" err="1"/>
              <a:t>here</a:t>
            </a:r>
            <a:r>
              <a:rPr lang="fr-FR" dirty="0"/>
              <a:t> </a:t>
            </a:r>
            <a:r>
              <a:rPr lang="fr-FR" dirty="0" err="1"/>
              <a:t>we</a:t>
            </a:r>
            <a:r>
              <a:rPr lang="fr-FR" dirty="0"/>
              <a:t> have the </a:t>
            </a:r>
            <a:r>
              <a:rPr lang="fr-FR" dirty="0" err="1"/>
              <a:t>resonant</a:t>
            </a:r>
            <a:r>
              <a:rPr lang="fr-FR" dirty="0"/>
              <a:t> conditions -&gt; standing </a:t>
            </a:r>
            <a:r>
              <a:rPr lang="fr-FR" dirty="0" err="1"/>
              <a:t>wave</a:t>
            </a:r>
            <a:br>
              <a:rPr lang="fr-FR" dirty="0">
                <a:sym typeface="Wingdings" pitchFamily="2" charset="2"/>
              </a:rPr>
            </a:br>
            <a:r>
              <a:rPr lang="en-US" dirty="0"/>
              <a:t>Ideal cavity : photons never absorbed bounced back inside the cavity and energy goes to infinity. In reality, loss of energy characterized by Q</a:t>
            </a:r>
            <a:r>
              <a:rPr lang="fr-FR" b="0" i="0" u="none" strike="noStrike" dirty="0">
                <a:solidFill>
                  <a:schemeClr val="tx1"/>
                </a:solidFill>
                <a:latin typeface="+mn-lt"/>
              </a:rPr>
              <a:t>. </a:t>
            </a:r>
            <a:r>
              <a:rPr lang="fr-FR" b="0" i="0" u="none" strike="noStrike" dirty="0" err="1">
                <a:solidFill>
                  <a:srgbClr val="202122"/>
                </a:solidFill>
                <a:latin typeface="Arial"/>
              </a:rPr>
              <a:t>Cavity</a:t>
            </a:r>
            <a:r>
              <a:rPr lang="fr-FR" b="0" i="0" u="none" strike="noStrike" dirty="0">
                <a:solidFill>
                  <a:srgbClr val="202122"/>
                </a:solidFill>
                <a:latin typeface="Arial"/>
              </a:rPr>
              <a:t> </a:t>
            </a:r>
            <a:r>
              <a:rPr lang="fr-FR" b="0" i="0" u="none" strike="noStrike" dirty="0" err="1">
                <a:solidFill>
                  <a:srgbClr val="202122"/>
                </a:solidFill>
                <a:latin typeface="Arial"/>
              </a:rPr>
              <a:t>is</a:t>
            </a:r>
            <a:r>
              <a:rPr lang="fr-FR" b="0" i="0" u="none" strike="noStrike" dirty="0">
                <a:solidFill>
                  <a:srgbClr val="202122"/>
                </a:solidFill>
                <a:latin typeface="Arial"/>
              </a:rPr>
              <a:t> </a:t>
            </a:r>
            <a:r>
              <a:rPr lang="fr-FR" b="0" i="0" u="none" strike="noStrike" dirty="0" err="1">
                <a:solidFill>
                  <a:srgbClr val="202122"/>
                </a:solidFill>
                <a:latin typeface="Arial"/>
              </a:rPr>
              <a:t>simply</a:t>
            </a:r>
            <a:r>
              <a:rPr lang="fr-FR" b="0" i="0" u="none" strike="noStrike" dirty="0">
                <a:solidFill>
                  <a:srgbClr val="202122"/>
                </a:solidFill>
                <a:latin typeface="Arial"/>
              </a:rPr>
              <a:t> a </a:t>
            </a:r>
            <a:r>
              <a:rPr lang="fr-FR" b="0" i="0" u="none" strike="noStrike" dirty="0" err="1">
                <a:solidFill>
                  <a:srgbClr val="202122"/>
                </a:solidFill>
                <a:latin typeface="Arial"/>
              </a:rPr>
              <a:t>resonator</a:t>
            </a:r>
            <a:r>
              <a:rPr lang="fr-FR" b="0" i="0" u="none" strike="noStrike" dirty="0">
                <a:solidFill>
                  <a:srgbClr val="202122"/>
                </a:solidFill>
                <a:latin typeface="Arial"/>
              </a:rPr>
              <a:t>  </a:t>
            </a:r>
            <a:r>
              <a:rPr lang="fr-FR" b="0" i="0" u="none" strike="noStrike" dirty="0" err="1">
                <a:solidFill>
                  <a:srgbClr val="202122"/>
                </a:solidFill>
                <a:latin typeface="Arial"/>
              </a:rPr>
              <a:t>with</a:t>
            </a:r>
            <a:r>
              <a:rPr lang="fr-FR" b="0" i="0" u="none" strike="noStrike" dirty="0">
                <a:solidFill>
                  <a:srgbClr val="202122"/>
                </a:solidFill>
                <a:latin typeface="Arial"/>
              </a:rPr>
              <a:t> amplitude amplification factor Q</a:t>
            </a:r>
            <a:br>
              <a:rPr lang="fr-FR" b="0" i="0" u="none" strike="noStrike" dirty="0">
                <a:solidFill>
                  <a:srgbClr val="202122"/>
                </a:solidFill>
                <a:latin typeface="Arial"/>
              </a:rPr>
            </a:br>
            <a:r>
              <a:rPr lang="fr-FR" b="0" i="0" u="none" strike="noStrike" dirty="0">
                <a:solidFill>
                  <a:srgbClr val="202122"/>
                </a:solidFill>
                <a:latin typeface="Arial"/>
              </a:rPr>
              <a:t>In the </a:t>
            </a:r>
            <a:r>
              <a:rPr lang="fr-FR" b="0" i="0" u="none" strike="noStrike" dirty="0" err="1">
                <a:solidFill>
                  <a:srgbClr val="202122"/>
                </a:solidFill>
                <a:latin typeface="Arial"/>
              </a:rPr>
              <a:t>context</a:t>
            </a:r>
            <a:r>
              <a:rPr lang="fr-FR" b="0" i="0" u="none" strike="noStrike" dirty="0">
                <a:solidFill>
                  <a:srgbClr val="202122"/>
                </a:solidFill>
                <a:latin typeface="Arial"/>
              </a:rPr>
              <a:t> of the DP </a:t>
            </a:r>
            <a:r>
              <a:rPr lang="fr-FR" b="0" i="0" u="none" strike="noStrike" dirty="0" err="1">
                <a:solidFill>
                  <a:srgbClr val="202122"/>
                </a:solidFill>
                <a:latin typeface="Arial"/>
              </a:rPr>
              <a:t>theory</a:t>
            </a:r>
            <a:r>
              <a:rPr lang="fr-FR" b="0" i="0" u="none" strike="noStrike" dirty="0">
                <a:solidFill>
                  <a:srgbClr val="202122"/>
                </a:solidFill>
                <a:latin typeface="Arial"/>
              </a:rPr>
              <a:t>, the </a:t>
            </a:r>
            <a:r>
              <a:rPr lang="fr-FR" b="0" i="0" u="none" strike="noStrike" dirty="0" err="1">
                <a:solidFill>
                  <a:srgbClr val="202122"/>
                </a:solidFill>
                <a:latin typeface="Arial"/>
              </a:rPr>
              <a:t>additional</a:t>
            </a:r>
            <a:r>
              <a:rPr lang="fr-FR" b="0" i="0" u="none" strike="noStrike" dirty="0">
                <a:solidFill>
                  <a:srgbClr val="202122"/>
                </a:solidFill>
                <a:latin typeface="Arial"/>
              </a:rPr>
              <a:t> </a:t>
            </a:r>
            <a:r>
              <a:rPr lang="fr-FR" b="0" i="0" u="none" strike="noStrike" dirty="0" err="1">
                <a:solidFill>
                  <a:srgbClr val="202122"/>
                </a:solidFill>
                <a:latin typeface="Arial"/>
              </a:rPr>
              <a:t>electric</a:t>
            </a:r>
            <a:r>
              <a:rPr lang="fr-FR" b="0" i="0" u="none" strike="noStrike" dirty="0">
                <a:solidFill>
                  <a:srgbClr val="202122"/>
                </a:solidFill>
                <a:latin typeface="Arial"/>
              </a:rPr>
              <a:t> </a:t>
            </a:r>
            <a:r>
              <a:rPr lang="fr-FR" b="0" i="0" u="none" strike="noStrike" dirty="0" err="1">
                <a:solidFill>
                  <a:srgbClr val="202122"/>
                </a:solidFill>
                <a:latin typeface="Arial"/>
              </a:rPr>
              <a:t>field</a:t>
            </a:r>
            <a:r>
              <a:rPr lang="fr-FR" b="0" i="0" u="none" strike="noStrike" dirty="0">
                <a:solidFill>
                  <a:srgbClr val="202122"/>
                </a:solidFill>
                <a:latin typeface="Arial"/>
              </a:rPr>
              <a:t> </a:t>
            </a:r>
            <a:r>
              <a:rPr lang="fr-FR" b="0" i="0" u="none" strike="noStrike" dirty="0" err="1">
                <a:solidFill>
                  <a:srgbClr val="202122"/>
                </a:solidFill>
                <a:latin typeface="Arial"/>
              </a:rPr>
              <a:t>present</a:t>
            </a:r>
            <a:r>
              <a:rPr lang="fr-FR" b="0" i="0" u="none" strike="noStrike" dirty="0">
                <a:solidFill>
                  <a:srgbClr val="202122"/>
                </a:solidFill>
                <a:latin typeface="Arial"/>
              </a:rPr>
              <a:t> </a:t>
            </a:r>
            <a:r>
              <a:rPr lang="fr-FR" b="0" i="0" u="none" strike="noStrike" dirty="0" err="1">
                <a:solidFill>
                  <a:srgbClr val="202122"/>
                </a:solidFill>
                <a:latin typeface="Arial"/>
              </a:rPr>
              <a:t>everywhere</a:t>
            </a:r>
            <a:r>
              <a:rPr lang="fr-FR" b="0" i="0" u="none" strike="noStrike" dirty="0">
                <a:solidFill>
                  <a:srgbClr val="202122"/>
                </a:solidFill>
                <a:latin typeface="Arial"/>
              </a:rPr>
              <a:t> </a:t>
            </a:r>
            <a:r>
              <a:rPr lang="fr-FR" b="0" i="0" u="none" strike="noStrike" dirty="0" err="1">
                <a:solidFill>
                  <a:srgbClr val="202122"/>
                </a:solidFill>
                <a:latin typeface="Arial"/>
              </a:rPr>
              <a:t>will</a:t>
            </a:r>
            <a:r>
              <a:rPr lang="fr-FR" b="0" i="0" u="none" strike="noStrike" dirty="0">
                <a:solidFill>
                  <a:srgbClr val="202122"/>
                </a:solidFill>
                <a:latin typeface="Arial"/>
              </a:rPr>
              <a:t> </a:t>
            </a:r>
            <a:r>
              <a:rPr lang="fr-FR" b="0" i="0" u="none" strike="noStrike" dirty="0" err="1">
                <a:solidFill>
                  <a:srgbClr val="202122"/>
                </a:solidFill>
                <a:latin typeface="Arial"/>
              </a:rPr>
              <a:t>act</a:t>
            </a:r>
            <a:r>
              <a:rPr lang="fr-FR" b="0" i="0" u="none" strike="noStrike" dirty="0">
                <a:solidFill>
                  <a:srgbClr val="202122"/>
                </a:solidFill>
                <a:latin typeface="Arial"/>
              </a:rPr>
              <a:t> as </a:t>
            </a:r>
            <a:r>
              <a:rPr lang="fr-FR" b="0" i="0" u="none" strike="noStrike" dirty="0" err="1">
                <a:solidFill>
                  <a:srgbClr val="202122"/>
                </a:solidFill>
                <a:latin typeface="Arial"/>
              </a:rPr>
              <a:t>another</a:t>
            </a:r>
            <a:r>
              <a:rPr lang="fr-FR" b="0" i="0" u="none" strike="noStrike" dirty="0">
                <a:solidFill>
                  <a:srgbClr val="202122"/>
                </a:solidFill>
                <a:latin typeface="Arial"/>
              </a:rPr>
              <a:t> initial </a:t>
            </a:r>
            <a:r>
              <a:rPr lang="fr-FR" b="0" i="0" u="none" strike="noStrike" dirty="0" err="1">
                <a:solidFill>
                  <a:srgbClr val="202122"/>
                </a:solidFill>
                <a:latin typeface="Arial"/>
              </a:rPr>
              <a:t>wave</a:t>
            </a:r>
            <a:r>
              <a:rPr lang="fr-FR" b="0" i="0" u="none" strike="noStrike" dirty="0">
                <a:solidFill>
                  <a:srgbClr val="202122"/>
                </a:solidFill>
                <a:latin typeface="Arial"/>
              </a:rPr>
              <a:t> and </a:t>
            </a:r>
            <a:r>
              <a:rPr lang="fr-FR" b="0" i="0" u="none" strike="noStrike" dirty="0" err="1">
                <a:solidFill>
                  <a:srgbClr val="202122"/>
                </a:solidFill>
                <a:latin typeface="Arial"/>
              </a:rPr>
              <a:t>might</a:t>
            </a:r>
            <a:r>
              <a:rPr lang="fr-FR" b="0" i="0" u="none" strike="noStrike" dirty="0">
                <a:solidFill>
                  <a:srgbClr val="202122"/>
                </a:solidFill>
                <a:latin typeface="Arial"/>
              </a:rPr>
              <a:t> </a:t>
            </a:r>
            <a:r>
              <a:rPr lang="fr-FR" b="0" i="0" u="none" strike="noStrike" dirty="0" err="1">
                <a:solidFill>
                  <a:srgbClr val="202122"/>
                </a:solidFill>
                <a:latin typeface="Arial"/>
              </a:rPr>
              <a:t>produce</a:t>
            </a:r>
            <a:r>
              <a:rPr lang="fr-FR" b="0" i="0" u="none" strike="noStrike" dirty="0">
                <a:solidFill>
                  <a:srgbClr val="202122"/>
                </a:solidFill>
                <a:latin typeface="Arial"/>
              </a:rPr>
              <a:t> </a:t>
            </a:r>
            <a:r>
              <a:rPr lang="fr-FR" b="0" i="0" u="none" strike="noStrike" dirty="0" err="1">
                <a:solidFill>
                  <a:srgbClr val="202122"/>
                </a:solidFill>
                <a:latin typeface="Arial"/>
              </a:rPr>
              <a:t>resonance</a:t>
            </a:r>
            <a:r>
              <a:rPr lang="fr-FR" b="0" i="0" u="none" strike="noStrike" dirty="0">
                <a:solidFill>
                  <a:srgbClr val="202122"/>
                </a:solidFill>
                <a:latin typeface="Arial"/>
              </a:rPr>
              <a:t> </a:t>
            </a:r>
            <a:r>
              <a:rPr lang="fr-FR" b="0" i="0" u="none" strike="noStrike" dirty="0" err="1">
                <a:solidFill>
                  <a:srgbClr val="202122"/>
                </a:solidFill>
                <a:latin typeface="Arial"/>
              </a:rPr>
              <a:t>inside</a:t>
            </a:r>
            <a:r>
              <a:rPr lang="fr-FR" b="0" i="0" u="none" strike="noStrike" dirty="0">
                <a:solidFill>
                  <a:srgbClr val="202122"/>
                </a:solidFill>
                <a:latin typeface="Arial"/>
              </a:rPr>
              <a:t> the </a:t>
            </a:r>
            <a:r>
              <a:rPr lang="fr-FR" b="0" i="0" u="none" strike="noStrike" dirty="0" err="1">
                <a:solidFill>
                  <a:srgbClr val="202122"/>
                </a:solidFill>
                <a:latin typeface="Arial"/>
              </a:rPr>
              <a:t>cavity</a:t>
            </a:r>
            <a:r>
              <a:rPr lang="fr-FR" b="0" i="0" u="none" strike="noStrike" dirty="0">
                <a:solidFill>
                  <a:srgbClr val="202122"/>
                </a:solidFill>
                <a:latin typeface="Arial"/>
              </a:rPr>
              <a:t> if </a:t>
            </a:r>
            <a:r>
              <a:rPr lang="fr-FR" b="0" i="0" u="none" strike="noStrike" dirty="0" err="1">
                <a:solidFill>
                  <a:srgbClr val="202122"/>
                </a:solidFill>
                <a:latin typeface="Arial"/>
              </a:rPr>
              <a:t>it</a:t>
            </a:r>
            <a:r>
              <a:rPr lang="fr-FR" b="0" i="0" u="none" strike="noStrike" dirty="0">
                <a:solidFill>
                  <a:srgbClr val="202122"/>
                </a:solidFill>
                <a:latin typeface="Arial"/>
              </a:rPr>
              <a:t> has the </a:t>
            </a:r>
            <a:r>
              <a:rPr lang="fr-FR" b="0" i="0" u="none" strike="noStrike" dirty="0" err="1">
                <a:solidFill>
                  <a:srgbClr val="202122"/>
                </a:solidFill>
                <a:latin typeface="Arial"/>
              </a:rPr>
              <a:t>appropriate</a:t>
            </a:r>
            <a:r>
              <a:rPr lang="fr-FR" b="0" i="0" u="none" strike="noStrike" dirty="0">
                <a:solidFill>
                  <a:srgbClr val="202122"/>
                </a:solidFill>
                <a:latin typeface="Arial"/>
              </a:rPr>
              <a:t> </a:t>
            </a:r>
            <a:r>
              <a:rPr lang="fr-FR" b="0" i="0" u="none" strike="noStrike" dirty="0" err="1">
                <a:solidFill>
                  <a:srgbClr val="202122"/>
                </a:solidFill>
                <a:latin typeface="Arial"/>
              </a:rPr>
              <a:t>frequency</a:t>
            </a:r>
            <a:br>
              <a:rPr lang="fr-FR" b="0" i="0" u="none" strike="noStrike" dirty="0">
                <a:solidFill>
                  <a:srgbClr val="202122"/>
                </a:solidFill>
                <a:latin typeface="Arial"/>
              </a:rPr>
            </a:br>
            <a:r>
              <a:rPr lang="fr-FR" b="0" i="0" u="none" strike="noStrike" dirty="0">
                <a:solidFill>
                  <a:srgbClr val="202122"/>
                </a:solidFill>
                <a:latin typeface="Arial"/>
                <a:sym typeface="Wingdings" pitchFamily="2" charset="2"/>
              </a:rPr>
              <a:t> </a:t>
            </a:r>
            <a:r>
              <a:rPr lang="fr-FR" b="0" i="0" u="none" strike="noStrike" dirty="0" err="1">
                <a:solidFill>
                  <a:srgbClr val="202122"/>
                </a:solidFill>
                <a:latin typeface="Arial"/>
              </a:rPr>
              <a:t>founding</a:t>
            </a:r>
            <a:r>
              <a:rPr lang="fr-FR" b="0" i="0" u="none" strike="noStrike" dirty="0">
                <a:solidFill>
                  <a:srgbClr val="202122"/>
                </a:solidFill>
                <a:latin typeface="Arial"/>
              </a:rPr>
              <a:t> </a:t>
            </a:r>
            <a:r>
              <a:rPr lang="fr-FR" b="0" i="0" u="none" strike="noStrike" dirty="0" err="1">
                <a:solidFill>
                  <a:srgbClr val="202122"/>
                </a:solidFill>
                <a:latin typeface="Arial"/>
              </a:rPr>
              <a:t>idea</a:t>
            </a:r>
            <a:r>
              <a:rPr lang="fr-FR" b="0" i="0" u="none" strike="noStrike" dirty="0">
                <a:solidFill>
                  <a:srgbClr val="202122"/>
                </a:solidFill>
                <a:latin typeface="Arial"/>
              </a:rPr>
              <a:t> of the </a:t>
            </a:r>
            <a:r>
              <a:rPr lang="fr-FR" b="0" i="0" u="none" strike="noStrike" dirty="0" err="1">
                <a:solidFill>
                  <a:srgbClr val="202122"/>
                </a:solidFill>
                <a:latin typeface="Arial"/>
              </a:rPr>
              <a:t>experiment</a:t>
            </a:r>
            <a:endParaRPr lang="fr-FR" b="0" i="0" u="none" strike="noStrike" dirty="0">
              <a:solidFill>
                <a:srgbClr val="202122"/>
              </a:solidFill>
              <a:latin typeface="Arial"/>
            </a:endParaRPr>
          </a:p>
          <a:p>
            <a:pPr>
              <a:defRPr/>
            </a:pPr>
            <a:endParaRPr lang="fr-FR" b="0" i="0" u="none" strike="noStrike" dirty="0">
              <a:solidFill>
                <a:srgbClr val="202122"/>
              </a:solidFill>
              <a:latin typeface="Arial"/>
            </a:endParaRP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a:t>
            </a:r>
            <a:r>
              <a:rPr lang="fr-FR" dirty="0" err="1"/>
              <a:t>it</a:t>
            </a:r>
            <a:r>
              <a:rPr lang="fr-FR" dirty="0"/>
              <a:t> : </a:t>
            </a:r>
            <a:r>
              <a:rPr lang="fr-FR" dirty="0" err="1"/>
              <a:t>same</a:t>
            </a:r>
            <a:r>
              <a:rPr lang="fr-FR" dirty="0"/>
              <a:t> </a:t>
            </a:r>
            <a:r>
              <a:rPr lang="fr-FR" dirty="0" err="1"/>
              <a:t>scheme</a:t>
            </a:r>
            <a:r>
              <a:rPr lang="fr-FR" dirty="0"/>
              <a:t> as </a:t>
            </a:r>
            <a:r>
              <a:rPr lang="fr-FR" dirty="0" err="1"/>
              <a:t>before</a:t>
            </a:r>
            <a:r>
              <a:rPr lang="fr-FR" dirty="0"/>
              <a:t> </a:t>
            </a:r>
            <a:r>
              <a:rPr lang="fr-FR" dirty="0" err="1"/>
              <a:t>with</a:t>
            </a:r>
            <a:r>
              <a:rPr lang="fr-FR" dirty="0"/>
              <a:t> </a:t>
            </a:r>
            <a:r>
              <a:rPr lang="fr-FR" dirty="0" err="1"/>
              <a:t>applied</a:t>
            </a:r>
            <a:r>
              <a:rPr lang="fr-FR" dirty="0"/>
              <a:t> </a:t>
            </a:r>
            <a:r>
              <a:rPr lang="fr-FR" dirty="0" err="1"/>
              <a:t>frequency+electric</a:t>
            </a:r>
            <a:r>
              <a:rPr lang="fr-FR" dirty="0"/>
              <a:t> </a:t>
            </a:r>
            <a:r>
              <a:rPr lang="fr-FR" dirty="0" err="1"/>
              <a:t>field</a:t>
            </a:r>
            <a:r>
              <a:rPr lang="fr-FR" dirty="0"/>
              <a:t> </a:t>
            </a:r>
            <a:r>
              <a:rPr lang="fr-FR" dirty="0" err="1"/>
              <a:t>induced</a:t>
            </a:r>
            <a:r>
              <a:rPr lang="fr-FR" dirty="0"/>
              <a:t> by the </a:t>
            </a:r>
            <a:r>
              <a:rPr lang="fr-FR" dirty="0" err="1"/>
              <a:t>mirrors</a:t>
            </a:r>
            <a:r>
              <a:rPr lang="fr-FR" dirty="0"/>
              <a:t> due to the DP </a:t>
            </a:r>
            <a:r>
              <a:rPr lang="fr-FR" dirty="0" err="1"/>
              <a:t>field</a:t>
            </a:r>
            <a:r>
              <a:rPr lang="fr-FR" dirty="0"/>
              <a:t>.  </a:t>
            </a:r>
            <a:endParaRPr dirty="0"/>
          </a:p>
          <a:p>
            <a:pPr>
              <a:defRPr/>
            </a:pPr>
            <a:r>
              <a:rPr lang="fr-FR" dirty="0" err="1"/>
              <a:t>Different</a:t>
            </a:r>
            <a:r>
              <a:rPr lang="fr-FR" dirty="0"/>
              <a:t> </a:t>
            </a:r>
            <a:r>
              <a:rPr lang="fr-FR" dirty="0" err="1"/>
              <a:t>measurement</a:t>
            </a:r>
            <a:r>
              <a:rPr lang="fr-FR" dirty="0"/>
              <a:t> possible :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cavity,which</a:t>
            </a:r>
            <a:r>
              <a:rPr lang="fr-FR" dirty="0"/>
              <a:t> </a:t>
            </a:r>
            <a:r>
              <a:rPr lang="fr-FR" dirty="0" err="1"/>
              <a:t>is</a:t>
            </a:r>
            <a:r>
              <a:rPr lang="fr-FR" dirty="0"/>
              <a:t> not </a:t>
            </a:r>
            <a:r>
              <a:rPr lang="fr-FR" dirty="0" err="1"/>
              <a:t>interesting</a:t>
            </a:r>
            <a:r>
              <a:rPr lang="fr-FR" dirty="0"/>
              <a:t> to </a:t>
            </a:r>
            <a:r>
              <a:rPr lang="fr-FR" dirty="0" err="1"/>
              <a:t>study</a:t>
            </a:r>
            <a:r>
              <a:rPr lang="fr-FR" dirty="0"/>
              <a:t> as </a:t>
            </a:r>
            <a:r>
              <a:rPr lang="fr-FR" dirty="0" err="1"/>
              <a:t>different</a:t>
            </a:r>
            <a:r>
              <a:rPr lang="fr-FR" dirty="0"/>
              <a:t> </a:t>
            </a:r>
            <a:r>
              <a:rPr lang="fr-FR" dirty="0" err="1"/>
              <a:t>terms</a:t>
            </a:r>
            <a:r>
              <a:rPr lang="fr-FR" dirty="0"/>
              <a:t> </a:t>
            </a:r>
            <a:r>
              <a:rPr lang="fr-FR" dirty="0" err="1"/>
              <a:t>which</a:t>
            </a:r>
            <a:r>
              <a:rPr lang="fr-FR" dirty="0"/>
              <a:t> </a:t>
            </a:r>
            <a:r>
              <a:rPr lang="fr-FR" dirty="0" err="1"/>
              <a:t>oscillate</a:t>
            </a:r>
            <a:r>
              <a:rPr lang="fr-FR" dirty="0"/>
              <a:t> </a:t>
            </a:r>
            <a:r>
              <a:rPr lang="fr-FR" dirty="0" err="1"/>
              <a:t>quickly</a:t>
            </a:r>
            <a:r>
              <a:rPr lang="fr-FR" dirty="0"/>
              <a:t> </a:t>
            </a:r>
            <a:r>
              <a:rPr lang="fr-FR" dirty="0" err="1"/>
              <a:t>so</a:t>
            </a:r>
            <a:r>
              <a:rPr lang="fr-FR" dirty="0"/>
              <a:t> not </a:t>
            </a:r>
            <a:r>
              <a:rPr lang="fr-FR" dirty="0" err="1"/>
              <a:t>detectable</a:t>
            </a:r>
            <a:r>
              <a:rPr lang="fr-FR" dirty="0"/>
              <a:t> for the </a:t>
            </a:r>
            <a:r>
              <a:rPr lang="fr-FR" dirty="0" err="1"/>
              <a:t>resolution</a:t>
            </a:r>
            <a:r>
              <a:rPr lang="fr-FR" dirty="0"/>
              <a:t> </a:t>
            </a:r>
            <a:r>
              <a:rPr lang="fr-FR" dirty="0" err="1"/>
              <a:t>we</a:t>
            </a:r>
            <a:r>
              <a:rPr lang="fr-FR" dirty="0"/>
              <a:t> </a:t>
            </a:r>
            <a:r>
              <a:rPr lang="fr-FR" dirty="0" err="1"/>
              <a:t>want</a:t>
            </a:r>
            <a:r>
              <a:rPr lang="fr-FR" dirty="0"/>
              <a:t> (Rydberg) + amplitude of DP </a:t>
            </a:r>
            <a:r>
              <a:rPr lang="fr-FR" dirty="0" err="1"/>
              <a:t>electric</a:t>
            </a:r>
            <a:r>
              <a:rPr lang="fr-FR" dirty="0"/>
              <a:t> </a:t>
            </a:r>
            <a:r>
              <a:rPr lang="fr-FR" dirty="0" err="1"/>
              <a:t>field</a:t>
            </a:r>
            <a:r>
              <a:rPr lang="fr-FR" dirty="0"/>
              <a:t> </a:t>
            </a:r>
            <a:r>
              <a:rPr lang="fr-FR" dirty="0" err="1"/>
              <a:t>supposed</a:t>
            </a:r>
            <a:r>
              <a:rPr lang="fr-FR" dirty="0"/>
              <a:t> </a:t>
            </a:r>
            <a:r>
              <a:rPr lang="fr-FR" dirty="0" err="1"/>
              <a:t>extremely</a:t>
            </a:r>
            <a:r>
              <a:rPr lang="fr-FR" dirty="0"/>
              <a:t> </a:t>
            </a:r>
            <a:r>
              <a:rPr lang="fr-FR" dirty="0" err="1"/>
              <a:t>small</a:t>
            </a:r>
            <a:br>
              <a:rPr lang="fr-FR" dirty="0"/>
            </a:br>
            <a:r>
              <a:rPr lang="fr-FR" dirty="0" err="1"/>
              <a:t>However</a:t>
            </a:r>
            <a:r>
              <a:rPr lang="fr-FR" dirty="0"/>
              <a:t>, amplitude </a:t>
            </a:r>
            <a:r>
              <a:rPr lang="fr-FR" dirty="0" err="1"/>
              <a:t>squared</a:t>
            </a:r>
            <a:r>
              <a:rPr lang="fr-FR" dirty="0"/>
              <a:t>, </a:t>
            </a:r>
            <a:r>
              <a:rPr lang="fr-FR" dirty="0" err="1"/>
              <a:t>terms</a:t>
            </a:r>
            <a:r>
              <a:rPr lang="fr-FR" dirty="0"/>
              <a:t> </a:t>
            </a:r>
            <a:r>
              <a:rPr lang="fr-FR" dirty="0" err="1"/>
              <a:t>oscillating</a:t>
            </a:r>
            <a:r>
              <a:rPr lang="fr-FR" dirty="0"/>
              <a:t> at </a:t>
            </a:r>
            <a:r>
              <a:rPr lang="fr-FR" dirty="0" err="1"/>
              <a:t>twice</a:t>
            </a:r>
            <a:r>
              <a:rPr lang="fr-FR" dirty="0"/>
              <a:t> the DM and </a:t>
            </a:r>
            <a:r>
              <a:rPr lang="fr-FR" dirty="0" err="1"/>
              <a:t>applied</a:t>
            </a:r>
            <a:r>
              <a:rPr lang="fr-FR" dirty="0"/>
              <a:t> </a:t>
            </a:r>
            <a:r>
              <a:rPr lang="fr-FR" dirty="0" err="1"/>
              <a:t>frequencies</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endParaRPr dirty="0"/>
          </a:p>
          <a:p>
            <a:pPr marL="171450" indent="-171450">
              <a:buFont typeface="Wingdings"/>
              <a:buChar char="à"/>
              <a:defRPr/>
            </a:pPr>
            <a:r>
              <a:rPr lang="fr-FR" dirty="0" err="1"/>
              <a:t>We</a:t>
            </a:r>
            <a:r>
              <a:rPr lang="fr-FR" dirty="0"/>
              <a:t> </a:t>
            </a:r>
            <a:r>
              <a:rPr lang="fr-FR" dirty="0" err="1"/>
              <a:t>need</a:t>
            </a:r>
            <a:r>
              <a:rPr lang="fr-FR" dirty="0"/>
              <a:t> Dm </a:t>
            </a:r>
            <a:r>
              <a:rPr lang="fr-FR" dirty="0" err="1"/>
              <a:t>frequency</a:t>
            </a:r>
            <a:r>
              <a:rPr lang="fr-FR" dirty="0"/>
              <a:t> </a:t>
            </a:r>
            <a:r>
              <a:rPr lang="fr-FR" dirty="0" err="1"/>
              <a:t>such</a:t>
            </a:r>
            <a:r>
              <a:rPr lang="fr-FR" dirty="0"/>
              <a:t> </a:t>
            </a:r>
            <a:r>
              <a:rPr lang="fr-FR" dirty="0" err="1"/>
              <a:t>that</a:t>
            </a:r>
            <a:r>
              <a:rPr lang="fr-FR" dirty="0"/>
              <a:t> delta &lt; sampling </a:t>
            </a:r>
            <a:r>
              <a:rPr lang="fr-FR" dirty="0" err="1"/>
              <a:t>freq</a:t>
            </a:r>
            <a:r>
              <a:rPr lang="fr-FR" dirty="0"/>
              <a:t>.</a:t>
            </a:r>
            <a:endParaRPr dirty="0"/>
          </a:p>
          <a:p>
            <a:pPr marL="171450" indent="-171450">
              <a:buFont typeface="Wingdings"/>
              <a:buChar char="à"/>
              <a:defRPr/>
            </a:pPr>
            <a:r>
              <a:rPr lang="fr-FR" dirty="0"/>
              <a:t>This </a:t>
            </a:r>
            <a:r>
              <a:rPr lang="fr-FR" dirty="0" err="1"/>
              <a:t>term</a:t>
            </a:r>
            <a:r>
              <a:rPr lang="fr-FR" dirty="0"/>
              <a:t> can </a:t>
            </a:r>
            <a:r>
              <a:rPr lang="fr-FR" dirty="0" err="1"/>
              <a:t>be</a:t>
            </a:r>
            <a:r>
              <a:rPr lang="fr-FR" dirty="0"/>
              <a:t> </a:t>
            </a:r>
            <a:r>
              <a:rPr lang="fr-FR" dirty="0" err="1"/>
              <a:t>possibly</a:t>
            </a:r>
            <a:r>
              <a:rPr lang="fr-FR" dirty="0"/>
              <a:t> super high in amplitude </a:t>
            </a:r>
            <a:r>
              <a:rPr lang="fr-FR" dirty="0" err="1"/>
              <a:t>since</a:t>
            </a:r>
            <a:r>
              <a:rPr lang="fr-FR" dirty="0"/>
              <a:t> </a:t>
            </a:r>
            <a:r>
              <a:rPr lang="fr-FR" dirty="0" err="1"/>
              <a:t>it</a:t>
            </a:r>
            <a:r>
              <a:rPr lang="fr-FR" dirty="0"/>
              <a:t> </a:t>
            </a:r>
            <a:r>
              <a:rPr lang="fr-FR" dirty="0" err="1"/>
              <a:t>is</a:t>
            </a:r>
            <a:r>
              <a:rPr lang="fr-FR" dirty="0"/>
              <a:t> </a:t>
            </a:r>
            <a:r>
              <a:rPr lang="fr-FR" dirty="0" err="1"/>
              <a:t>propto</a:t>
            </a:r>
            <a:r>
              <a:rPr lang="fr-FR" dirty="0"/>
              <a:t> amplitude of </a:t>
            </a:r>
            <a:r>
              <a:rPr lang="fr-FR" dirty="0" err="1"/>
              <a:t>applied</a:t>
            </a:r>
            <a:r>
              <a:rPr lang="fr-FR" dirty="0"/>
              <a:t> </a:t>
            </a:r>
            <a:r>
              <a:rPr lang="fr-FR" dirty="0" err="1"/>
              <a:t>electric</a:t>
            </a:r>
            <a:r>
              <a:rPr lang="fr-FR" dirty="0"/>
              <a:t> </a:t>
            </a:r>
            <a:r>
              <a:rPr lang="fr-FR" dirty="0" err="1"/>
              <a:t>field</a:t>
            </a:r>
            <a:r>
              <a:rPr lang="fr-FR" dirty="0"/>
              <a:t> or </a:t>
            </a:r>
            <a:r>
              <a:rPr lang="fr-FR" dirty="0" err="1"/>
              <a:t>injected</a:t>
            </a:r>
            <a:r>
              <a:rPr lang="fr-FR" dirty="0"/>
              <a:t> power. </a:t>
            </a:r>
          </a:p>
          <a:p>
            <a:pPr marL="171450" indent="-171450">
              <a:buFont typeface="Wingdings"/>
              <a:buChar char="à"/>
              <a:defRPr/>
            </a:pPr>
            <a:endParaRPr lang="fr-FR" dirty="0"/>
          </a:p>
          <a:p>
            <a:pPr marL="171450" indent="-171450">
              <a:buFont typeface="Wingdings"/>
              <a:buChar char="à"/>
              <a:defRPr/>
            </a:pPr>
            <a:r>
              <a:rPr lang="fr-FR" dirty="0"/>
              <a:t>ajouter que pour chaque méthode, la </a:t>
            </a:r>
            <a:r>
              <a:rPr lang="fr-FR" dirty="0" err="1"/>
              <a:t>detection</a:t>
            </a:r>
            <a:r>
              <a:rPr lang="fr-FR" dirty="0"/>
              <a:t> est soit antenne soit atomes</a:t>
            </a:r>
          </a:p>
          <a:p>
            <a:pPr marL="171450" indent="-171450">
              <a:buFont typeface="Wingdings"/>
              <a:buChar char="à"/>
              <a:defRPr/>
            </a:pPr>
            <a:r>
              <a:rPr lang="fr-FR" dirty="0"/>
              <a:t>peut </a:t>
            </a:r>
            <a:r>
              <a:rPr lang="fr-FR" dirty="0" err="1"/>
              <a:t>etre</a:t>
            </a:r>
            <a:r>
              <a:rPr lang="fr-FR" dirty="0"/>
              <a:t> enlever le tableau </a:t>
            </a:r>
          </a:p>
          <a:p>
            <a:pPr marL="171450" indent="-171450">
              <a:buFont typeface="Wingdings"/>
              <a:buChar char="à"/>
              <a:defRPr/>
            </a:pPr>
            <a:r>
              <a:rPr lang="fr-FR" dirty="0"/>
              <a:t>écrire d'abord E_T avec juste DM dire trop petit puis dire on ajouter </a:t>
            </a:r>
            <a:r>
              <a:rPr lang="fr-FR" dirty="0" err="1"/>
              <a:t>E_a</a:t>
            </a:r>
            <a:r>
              <a:rPr lang="fr-FR" dirty="0"/>
              <a:t> et parler de E^2 </a:t>
            </a:r>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8</a:t>
            </a:fld>
            <a:endParaRPr lang="fr-FR"/>
          </a:p>
        </p:txBody>
      </p:sp>
    </p:spTree>
    <p:extLst>
      <p:ext uri="{BB962C8B-B14F-4D97-AF65-F5344CB8AC3E}">
        <p14:creationId xmlns:p14="http://schemas.microsoft.com/office/powerpoint/2010/main" val="3698524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So </a:t>
            </a:r>
            <a:r>
              <a:rPr lang="fr-FR" dirty="0" err="1"/>
              <a:t>let’s</a:t>
            </a:r>
            <a:r>
              <a:rPr lang="fr-FR" dirty="0"/>
              <a:t> look at the </a:t>
            </a:r>
            <a:r>
              <a:rPr lang="fr-FR" dirty="0" err="1"/>
              <a:t>experiment</a:t>
            </a:r>
            <a:r>
              <a:rPr lang="fr-FR" dirty="0"/>
              <a:t> </a:t>
            </a:r>
            <a:r>
              <a:rPr lang="fr-FR" dirty="0" err="1"/>
              <a:t>specifically</a:t>
            </a:r>
            <a:r>
              <a:rPr lang="fr-FR" dirty="0"/>
              <a:t> : </a:t>
            </a:r>
            <a:r>
              <a:rPr lang="fr-FR" dirty="0" err="1"/>
              <a:t>what</a:t>
            </a:r>
            <a:r>
              <a:rPr lang="fr-FR" dirty="0"/>
              <a:t> </a:t>
            </a:r>
            <a:r>
              <a:rPr lang="fr-FR" dirty="0" err="1"/>
              <a:t>we</a:t>
            </a:r>
            <a:r>
              <a:rPr lang="fr-FR" dirty="0"/>
              <a:t> can do if </a:t>
            </a:r>
            <a:r>
              <a:rPr lang="fr-FR" dirty="0" err="1"/>
              <a:t>we</a:t>
            </a:r>
            <a:r>
              <a:rPr lang="fr-FR" dirty="0"/>
              <a:t> </a:t>
            </a:r>
            <a:r>
              <a:rPr lang="fr-FR" dirty="0" err="1"/>
              <a:t>consider</a:t>
            </a:r>
            <a:r>
              <a:rPr lang="fr-FR" dirty="0"/>
              <a:t> the DP </a:t>
            </a:r>
            <a:r>
              <a:rPr lang="fr-FR" dirty="0" err="1"/>
              <a:t>field</a:t>
            </a:r>
            <a:r>
              <a:rPr lang="fr-FR" dirty="0"/>
              <a:t> </a:t>
            </a:r>
            <a:r>
              <a:rPr lang="fr-FR" dirty="0" err="1"/>
              <a:t>is</a:t>
            </a:r>
            <a:r>
              <a:rPr lang="fr-FR" dirty="0"/>
              <a:t> to </a:t>
            </a:r>
            <a:r>
              <a:rPr lang="fr-FR" dirty="0" err="1"/>
              <a:t>try</a:t>
            </a:r>
            <a:r>
              <a:rPr lang="fr-FR" dirty="0"/>
              <a:t> to </a:t>
            </a:r>
            <a:r>
              <a:rPr lang="fr-FR" dirty="0" err="1"/>
              <a:t>detect</a:t>
            </a:r>
            <a:r>
              <a:rPr lang="fr-FR" dirty="0"/>
              <a:t> </a:t>
            </a:r>
            <a:r>
              <a:rPr lang="fr-FR" dirty="0" err="1"/>
              <a:t>this</a:t>
            </a:r>
            <a:r>
              <a:rPr lang="fr-FR" dirty="0"/>
              <a:t> </a:t>
            </a:r>
            <a:r>
              <a:rPr lang="fr-FR" dirty="0" err="1"/>
              <a:t>field</a:t>
            </a:r>
            <a:r>
              <a:rPr lang="fr-FR" dirty="0"/>
              <a:t> </a:t>
            </a:r>
            <a:r>
              <a:rPr lang="fr-FR" dirty="0" err="1"/>
              <a:t>directly</a:t>
            </a:r>
            <a:r>
              <a:rPr lang="fr-FR" dirty="0"/>
              <a:t>. </a:t>
            </a:r>
            <a:r>
              <a:rPr lang="fr-FR" dirty="0" err="1"/>
              <a:t>What</a:t>
            </a:r>
            <a:r>
              <a:rPr lang="fr-FR" dirty="0"/>
              <a:t> </a:t>
            </a:r>
            <a:r>
              <a:rPr lang="fr-FR" dirty="0" err="1"/>
              <a:t>we</a:t>
            </a:r>
            <a:r>
              <a:rPr lang="fr-FR" dirty="0"/>
              <a:t> can do </a:t>
            </a:r>
            <a:r>
              <a:rPr lang="fr-FR" dirty="0" err="1"/>
              <a:t>is</a:t>
            </a:r>
            <a:r>
              <a:rPr lang="fr-FR" dirty="0"/>
              <a:t> </a:t>
            </a:r>
            <a:r>
              <a:rPr lang="fr-FR" dirty="0" err="1"/>
              <a:t>apply</a:t>
            </a:r>
            <a:r>
              <a:rPr lang="fr-FR" dirty="0"/>
              <a:t> an </a:t>
            </a:r>
            <a:r>
              <a:rPr lang="fr-FR" dirty="0" err="1"/>
              <a:t>external</a:t>
            </a:r>
            <a:r>
              <a:rPr lang="fr-FR" dirty="0"/>
              <a:t> </a:t>
            </a:r>
            <a:r>
              <a:rPr lang="fr-FR" dirty="0" err="1"/>
              <a:t>field</a:t>
            </a:r>
            <a:r>
              <a:rPr lang="fr-FR" dirty="0"/>
              <a:t> </a:t>
            </a:r>
            <a:r>
              <a:rPr lang="fr-FR" dirty="0" err="1"/>
              <a:t>E_a</a:t>
            </a:r>
            <a:r>
              <a:rPr lang="fr-FR" dirty="0"/>
              <a:t> and </a:t>
            </a:r>
            <a:r>
              <a:rPr lang="fr-FR" dirty="0" err="1"/>
              <a:t>measure</a:t>
            </a:r>
            <a:r>
              <a:rPr lang="fr-FR" dirty="0"/>
              <a:t> the square of the total </a:t>
            </a:r>
            <a:r>
              <a:rPr lang="fr-FR" dirty="0" err="1"/>
              <a:t>electric</a:t>
            </a:r>
            <a:r>
              <a:rPr lang="fr-FR" dirty="0"/>
              <a:t> </a:t>
            </a:r>
            <a:r>
              <a:rPr lang="fr-FR" dirty="0" err="1"/>
              <a:t>field</a:t>
            </a:r>
            <a:r>
              <a:rPr lang="fr-FR" dirty="0"/>
              <a:t> </a:t>
            </a:r>
            <a:r>
              <a:rPr lang="fr-FR" dirty="0" err="1"/>
              <a:t>inside</a:t>
            </a:r>
            <a:r>
              <a:rPr lang="fr-FR" dirty="0"/>
              <a:t> the </a:t>
            </a:r>
            <a:r>
              <a:rPr lang="fr-FR" dirty="0" err="1"/>
              <a:t>cavity</a:t>
            </a:r>
            <a:r>
              <a:rPr lang="fr-FR" dirty="0"/>
              <a:t> (DM and </a:t>
            </a:r>
            <a:r>
              <a:rPr lang="fr-FR" dirty="0" err="1"/>
              <a:t>applied</a:t>
            </a:r>
            <a:r>
              <a:rPr lang="fr-FR" dirty="0"/>
              <a:t> </a:t>
            </a:r>
            <a:r>
              <a:rPr lang="fr-FR" dirty="0" err="1"/>
              <a:t>field</a:t>
            </a:r>
            <a:r>
              <a:rPr lang="fr-FR" dirty="0"/>
              <a:t> </a:t>
            </a:r>
            <a:r>
              <a:rPr lang="fr-FR" dirty="0" err="1"/>
              <a:t>contributing</a:t>
            </a:r>
            <a:r>
              <a:rPr lang="fr-FR" dirty="0"/>
              <a:t>)</a:t>
            </a:r>
          </a:p>
          <a:p>
            <a:pPr>
              <a:defRPr/>
            </a:pPr>
            <a:r>
              <a:rPr lang="fr-FR" dirty="0"/>
              <a:t>Scheme : </a:t>
            </a:r>
            <a:r>
              <a:rPr lang="fr-FR" dirty="0" err="1"/>
              <a:t>blue</a:t>
            </a:r>
            <a:r>
              <a:rPr lang="fr-FR" dirty="0"/>
              <a:t>, contribution </a:t>
            </a:r>
            <a:r>
              <a:rPr lang="fr-FR" dirty="0" err="1"/>
              <a:t>from</a:t>
            </a:r>
            <a:r>
              <a:rPr lang="fr-FR" dirty="0"/>
              <a:t> the </a:t>
            </a:r>
            <a:r>
              <a:rPr lang="fr-FR" dirty="0" err="1"/>
              <a:t>applied</a:t>
            </a:r>
            <a:r>
              <a:rPr lang="fr-FR" dirty="0"/>
              <a:t> </a:t>
            </a:r>
            <a:r>
              <a:rPr lang="fr-FR" dirty="0" err="1"/>
              <a:t>field</a:t>
            </a:r>
            <a:r>
              <a:rPr lang="fr-FR" dirty="0"/>
              <a:t> and orange </a:t>
            </a:r>
            <a:r>
              <a:rPr lang="fr-FR" dirty="0" err="1"/>
              <a:t>from</a:t>
            </a:r>
            <a:r>
              <a:rPr lang="fr-FR" dirty="0"/>
              <a:t> the DP </a:t>
            </a:r>
            <a:r>
              <a:rPr lang="fr-FR" dirty="0" err="1"/>
              <a:t>electric</a:t>
            </a:r>
            <a:r>
              <a:rPr lang="fr-FR" dirty="0"/>
              <a:t> </a:t>
            </a:r>
            <a:r>
              <a:rPr lang="fr-FR" dirty="0" err="1"/>
              <a:t>field</a:t>
            </a:r>
            <a:r>
              <a:rPr lang="fr-FR" dirty="0"/>
              <a:t>.</a:t>
            </a:r>
            <a:br>
              <a:rPr lang="fr-FR" dirty="0"/>
            </a:br>
            <a:r>
              <a:rPr lang="fr-FR" dirty="0"/>
              <a:t>This </a:t>
            </a:r>
            <a:r>
              <a:rPr lang="fr-FR" dirty="0" err="1"/>
              <a:t>way</a:t>
            </a:r>
            <a:r>
              <a:rPr lang="fr-FR" dirty="0"/>
              <a:t>, </a:t>
            </a:r>
            <a:r>
              <a:rPr lang="fr-FR" dirty="0" err="1"/>
              <a:t>we</a:t>
            </a:r>
            <a:r>
              <a:rPr lang="fr-FR" dirty="0"/>
              <a:t> </a:t>
            </a:r>
            <a:r>
              <a:rPr lang="fr-FR" dirty="0" err="1"/>
              <a:t>still</a:t>
            </a:r>
            <a:r>
              <a:rPr lang="fr-FR" dirty="0"/>
              <a:t> have </a:t>
            </a:r>
            <a:r>
              <a:rPr lang="fr-FR" dirty="0" err="1"/>
              <a:t>trms</a:t>
            </a:r>
            <a:r>
              <a:rPr lang="fr-FR" dirty="0"/>
              <a:t> </a:t>
            </a:r>
            <a:r>
              <a:rPr lang="fr-FR" dirty="0" err="1"/>
              <a:t>oscillating</a:t>
            </a:r>
            <a:r>
              <a:rPr lang="fr-FR" dirty="0"/>
              <a:t> </a:t>
            </a:r>
            <a:r>
              <a:rPr lang="fr-FR" dirty="0" err="1"/>
              <a:t>too</a:t>
            </a:r>
            <a:r>
              <a:rPr lang="fr-FR" dirty="0"/>
              <a:t> fast/amplitude </a:t>
            </a:r>
            <a:r>
              <a:rPr lang="fr-FR" dirty="0" err="1"/>
              <a:t>too</a:t>
            </a:r>
            <a:r>
              <a:rPr lang="fr-FR" dirty="0"/>
              <a:t> </a:t>
            </a:r>
            <a:r>
              <a:rPr lang="fr-FR" dirty="0" err="1"/>
              <a:t>small</a:t>
            </a:r>
            <a:r>
              <a:rPr lang="fr-FR" dirty="0"/>
              <a:t> but </a:t>
            </a:r>
            <a:r>
              <a:rPr lang="fr-FR" dirty="0" err="1"/>
              <a:t>also</a:t>
            </a:r>
            <a:r>
              <a:rPr lang="fr-FR" dirty="0"/>
              <a:t> cross </a:t>
            </a:r>
            <a:r>
              <a:rPr lang="fr-FR" dirty="0" err="1"/>
              <a:t>terms</a:t>
            </a:r>
            <a:r>
              <a:rPr lang="fr-FR" dirty="0"/>
              <a:t>, in </a:t>
            </a:r>
            <a:r>
              <a:rPr lang="fr-FR" dirty="0" err="1"/>
              <a:t>particular</a:t>
            </a:r>
            <a:r>
              <a:rPr lang="fr-FR" dirty="0"/>
              <a:t> one </a:t>
            </a:r>
            <a:r>
              <a:rPr lang="fr-FR" dirty="0" err="1"/>
              <a:t>oscillating</a:t>
            </a:r>
            <a:r>
              <a:rPr lang="fr-FR" dirty="0"/>
              <a:t> at </a:t>
            </a:r>
            <a:r>
              <a:rPr lang="fr-FR" dirty="0" err="1"/>
              <a:t>difference</a:t>
            </a:r>
            <a:r>
              <a:rPr lang="fr-FR" dirty="0"/>
              <a:t> of </a:t>
            </a:r>
            <a:r>
              <a:rPr lang="fr-FR" dirty="0" err="1"/>
              <a:t>frequencies</a:t>
            </a:r>
            <a:r>
              <a:rPr lang="fr-FR" dirty="0"/>
              <a:t> </a:t>
            </a:r>
            <a:r>
              <a:rPr lang="fr-FR" dirty="0" err="1"/>
              <a:t>that</a:t>
            </a:r>
            <a:r>
              <a:rPr lang="fr-FR" dirty="0"/>
              <a:t> can </a:t>
            </a:r>
            <a:r>
              <a:rPr lang="fr-FR" dirty="0" err="1"/>
              <a:t>be</a:t>
            </a:r>
            <a:r>
              <a:rPr lang="fr-FR" dirty="0"/>
              <a:t> </a:t>
            </a:r>
            <a:r>
              <a:rPr lang="fr-FR" dirty="0" err="1"/>
              <a:t>detected</a:t>
            </a:r>
            <a:r>
              <a:rPr lang="fr-FR" dirty="0"/>
              <a:t>.</a:t>
            </a:r>
          </a:p>
          <a:p>
            <a:pPr marL="0" marR="0" lvl="0" indent="0" algn="l" defTabSz="914400" eaLnBrk="1" fontAlgn="auto" latinLnBrk="0" hangingPunct="1">
              <a:lnSpc>
                <a:spcPct val="100000"/>
              </a:lnSpc>
              <a:spcBef>
                <a:spcPts val="0"/>
              </a:spcBef>
              <a:spcAft>
                <a:spcPts val="0"/>
              </a:spcAft>
              <a:buClrTx/>
              <a:buSzTx/>
              <a:buFontTx/>
              <a:buNone/>
              <a:tabLst/>
              <a:defRPr/>
            </a:pPr>
            <a:r>
              <a:rPr lang="fr-FR" dirty="0"/>
              <a:t>The </a:t>
            </a:r>
            <a:r>
              <a:rPr lang="fr-FR" dirty="0" err="1"/>
              <a:t>applied</a:t>
            </a:r>
            <a:r>
              <a:rPr lang="fr-FR" dirty="0"/>
              <a:t> </a:t>
            </a:r>
            <a:r>
              <a:rPr lang="fr-FR" dirty="0" err="1"/>
              <a:t>field</a:t>
            </a:r>
            <a:r>
              <a:rPr lang="fr-FR" dirty="0"/>
              <a:t> </a:t>
            </a:r>
            <a:r>
              <a:rPr lang="fr-FR" dirty="0" err="1"/>
              <a:t>which</a:t>
            </a:r>
            <a:r>
              <a:rPr lang="fr-FR" dirty="0"/>
              <a:t> </a:t>
            </a:r>
            <a:r>
              <a:rPr lang="fr-FR" dirty="0" err="1"/>
              <a:t>works</a:t>
            </a:r>
            <a:r>
              <a:rPr lang="fr-FR" dirty="0"/>
              <a:t> as an </a:t>
            </a:r>
            <a:r>
              <a:rPr lang="fr-FR" dirty="0" err="1"/>
              <a:t>amplificator</a:t>
            </a:r>
            <a:r>
              <a:rPr lang="fr-FR" dirty="0"/>
              <a:t> for the DM </a:t>
            </a:r>
            <a:r>
              <a:rPr lang="fr-FR" dirty="0" err="1"/>
              <a:t>field</a:t>
            </a:r>
            <a:r>
              <a:rPr lang="fr-FR" dirty="0"/>
              <a:t>.</a:t>
            </a:r>
          </a:p>
          <a:p>
            <a:pPr>
              <a:defRPr/>
            </a:pPr>
            <a:endParaRPr lang="fr-F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9EF920E2-BA4B-CF46-984A-0CAAFD75F869}" type="slidenum">
              <a:rPr lang="fr-FR"/>
              <a:t>9</a:t>
            </a:fld>
            <a:endParaRPr lang="fr-FR"/>
          </a:p>
        </p:txBody>
      </p:sp>
    </p:spTree>
    <p:extLst>
      <p:ext uri="{BB962C8B-B14F-4D97-AF65-F5344CB8AC3E}">
        <p14:creationId xmlns:p14="http://schemas.microsoft.com/office/powerpoint/2010/main" val="3698524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lang="en-US"/>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
        <p:nvSpPr>
          <p:cNvPr id="4" name="Espace réservé de la date 3"/>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en-US"/>
          </a:p>
        </p:txBody>
      </p:sp>
      <p:sp>
        <p:nvSpPr>
          <p:cNvPr id="3" name="Espace réservé du texte vertical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Espace réservé de la date 3"/>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lang="en-US"/>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Espace réservé de la date 3"/>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en-US"/>
          </a:p>
        </p:txBody>
      </p:sp>
      <p:sp>
        <p:nvSpPr>
          <p:cNvPr id="3" name="Espace réservé du contenu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Espace réservé de la date 3"/>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lang="en-US"/>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Cliquez pour modifier les styles du texte du masque</a:t>
            </a:r>
            <a:endParaRPr/>
          </a:p>
        </p:txBody>
      </p:sp>
      <p:sp>
        <p:nvSpPr>
          <p:cNvPr id="4" name="Espace réservé de la date 3"/>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en-US"/>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Espace réservé de la date 4"/>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FR"/>
              <a:t>Modifiez le style du titre</a:t>
            </a:r>
            <a:endParaRPr lang="en-US"/>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 name="Espace réservé de la date 6"/>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endParaRPr lang="en-US"/>
          </a:p>
        </p:txBody>
      </p:sp>
      <p:sp>
        <p:nvSpPr>
          <p:cNvPr id="3" name="Espace réservé de la date 2"/>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lang="en-US"/>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BD0641EF-0359-D046-A11A-607E186EF1B8}" type="datetimeFigureOut">
              <a:rPr lang="fr-FR"/>
              <a:t>05/10/2022</a:t>
            </a:fld>
            <a:endParaRPr lang="fr-FR"/>
          </a:p>
        </p:txBody>
      </p:sp>
      <p:sp>
        <p:nvSpPr>
          <p:cNvPr id="6" name="Espace réservé du pied de page 5"/>
          <p:cNvSpPr>
            <a:spLocks noGrp="1"/>
          </p:cNvSpPr>
          <p:nvPr>
            <p:ph type="ftr" sz="quarter" idx="11"/>
          </p:nvPr>
        </p:nvSpPr>
        <p:spPr bwMode="auto"/>
        <p:txBody>
          <a:bodyPr/>
          <a:lstStyle/>
          <a:p>
            <a:pPr>
              <a:defRPr/>
            </a:pPr>
            <a:endParaRPr lang="en-US"/>
          </a:p>
        </p:txBody>
      </p:sp>
      <p:sp>
        <p:nvSpPr>
          <p:cNvPr id="7" name="Espace réservé du numéro de diapositive 6"/>
          <p:cNvSpPr>
            <a:spLocks noGrp="1"/>
          </p:cNvSpPr>
          <p:nvPr>
            <p:ph type="sldNum" sz="quarter" idx="12"/>
          </p:nvPr>
        </p:nvSpPr>
        <p:spPr bwMode="auto"/>
        <p:txBody>
          <a:bodyPr/>
          <a:lstStyle/>
          <a:p>
            <a:pPr>
              <a:defRPr/>
            </a:pPr>
            <a:fld id="{260C9009-C043-234B-B98B-FD00FC7A97C9}"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0641EF-0359-D046-A11A-607E186EF1B8}" type="datetimeFigureOut">
              <a:rPr lang="fr-FR"/>
              <a:t>05/10/2022</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0C9009-C043-234B-B98B-FD00FC7A97C9}"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image" Target="../media/image25.png"/><Relationship Id="rId3" Type="http://schemas.openxmlformats.org/officeDocument/2006/relationships/tags" Target="../tags/tag12.xml"/><Relationship Id="rId21" Type="http://schemas.openxmlformats.org/officeDocument/2006/relationships/image" Target="../media/image17.png"/><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image" Target="../media/image24.png"/><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notesSlide" Target="../notesSlides/notesSlide10.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image" Target="../media/image28.png"/><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image" Target="../media/image27.png"/><Relationship Id="rId10" Type="http://schemas.openxmlformats.org/officeDocument/2006/relationships/tags" Target="../tags/tag19.xml"/><Relationship Id="rId19"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image" Target="../media/image28.png"/><Relationship Id="rId3" Type="http://schemas.openxmlformats.org/officeDocument/2006/relationships/tags" Target="../tags/tag30.xml"/><Relationship Id="rId21" Type="http://schemas.openxmlformats.org/officeDocument/2006/relationships/notesSlide" Target="../notesSlides/notesSlide11.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image" Target="../media/image27.png"/><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image" Target="../media/image29.png"/><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image" Target="../media/image26.png"/><Relationship Id="rId28" Type="http://schemas.openxmlformats.org/officeDocument/2006/relationships/image" Target="../media/image25.png"/><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image" Target="../media/image17.png"/><Relationship Id="rId27"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49.xml"/><Relationship Id="rId7" Type="http://schemas.openxmlformats.org/officeDocument/2006/relationships/image" Target="../media/image38.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53.xml"/><Relationship Id="rId7" Type="http://schemas.openxmlformats.org/officeDocument/2006/relationships/notesSlide" Target="../notesSlides/notesSlide1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2.xml"/><Relationship Id="rId5" Type="http://schemas.openxmlformats.org/officeDocument/2006/relationships/tags" Target="../tags/tag55.xml"/><Relationship Id="rId10" Type="http://schemas.openxmlformats.org/officeDocument/2006/relationships/image" Target="../media/image39.png"/><Relationship Id="rId4" Type="http://schemas.openxmlformats.org/officeDocument/2006/relationships/tags" Target="../tags/tag54.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8.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41.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notesSlide" Target="../notesSlides/notesSlide16.xml"/><Relationship Id="rId5" Type="http://schemas.openxmlformats.org/officeDocument/2006/relationships/tags" Target="../tags/tag60.xml"/><Relationship Id="rId15" Type="http://schemas.openxmlformats.org/officeDocument/2006/relationships/image" Target="../media/image39.png"/><Relationship Id="rId10" Type="http://schemas.openxmlformats.org/officeDocument/2006/relationships/slideLayout" Target="../slideLayouts/slideLayout2.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notesSlide" Target="../notesSlides/notesSlide17.xml"/><Relationship Id="rId18" Type="http://schemas.openxmlformats.org/officeDocument/2006/relationships/image" Target="../media/image43.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slideLayout" Target="../slideLayouts/slideLayout2.xml"/><Relationship Id="rId17" Type="http://schemas.openxmlformats.org/officeDocument/2006/relationships/image" Target="../media/image42.png"/><Relationship Id="rId2" Type="http://schemas.openxmlformats.org/officeDocument/2006/relationships/tags" Target="../tags/tag66.xml"/><Relationship Id="rId16" Type="http://schemas.openxmlformats.org/officeDocument/2006/relationships/image" Target="../media/image40.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image" Target="../media/image38.png"/><Relationship Id="rId10" Type="http://schemas.openxmlformats.org/officeDocument/2006/relationships/tags" Target="../tags/tag74.xml"/><Relationship Id="rId19" Type="http://schemas.openxmlformats.org/officeDocument/2006/relationships/image" Target="../media/image39.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0.png"/><Relationship Id="rId4" Type="http://schemas.openxmlformats.org/officeDocument/2006/relationships/image" Target="../media/image41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43.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43.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87.xml"/><Relationship Id="rId7" Type="http://schemas.openxmlformats.org/officeDocument/2006/relationships/notesSlide" Target="../notesSlides/notesSlide2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43.png"/><Relationship Id="rId4" Type="http://schemas.openxmlformats.org/officeDocument/2006/relationships/tags" Target="../tags/tag93.xml"/><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image" Target="../media/image4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44.png"/><Relationship Id="rId5" Type="http://schemas.openxmlformats.org/officeDocument/2006/relationships/tags" Target="../tags/tag100.xml"/><Relationship Id="rId10" Type="http://schemas.openxmlformats.org/officeDocument/2006/relationships/image" Target="../media/image39.png"/><Relationship Id="rId4" Type="http://schemas.openxmlformats.org/officeDocument/2006/relationships/tags" Target="../tags/tag99.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43.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44.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39.png"/><Relationship Id="rId5" Type="http://schemas.openxmlformats.org/officeDocument/2006/relationships/tags" Target="../tags/tag107.xml"/><Relationship Id="rId10" Type="http://schemas.openxmlformats.org/officeDocument/2006/relationships/notesSlide" Target="../notesSlides/notesSlide25.xml"/><Relationship Id="rId4" Type="http://schemas.openxmlformats.org/officeDocument/2006/relationships/tags" Target="../tags/tag106.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44.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9.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notesSlide" Target="../notesSlides/notesSlide26.xml"/><Relationship Id="rId5" Type="http://schemas.openxmlformats.org/officeDocument/2006/relationships/tags" Target="../tags/tag115.xml"/><Relationship Id="rId15" Type="http://schemas.openxmlformats.org/officeDocument/2006/relationships/image" Target="../media/image45.png"/><Relationship Id="rId10" Type="http://schemas.openxmlformats.org/officeDocument/2006/relationships/slideLayout" Target="../slideLayouts/slideLayout2.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39.png"/><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notesSlide" Target="../notesSlides/notesSlide27.xml"/><Relationship Id="rId17" Type="http://schemas.openxmlformats.org/officeDocument/2006/relationships/image" Target="../media/image46.png"/><Relationship Id="rId2" Type="http://schemas.openxmlformats.org/officeDocument/2006/relationships/tags" Target="../tags/tag121.xml"/><Relationship Id="rId16" Type="http://schemas.openxmlformats.org/officeDocument/2006/relationships/image" Target="../media/image45.png"/><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Layout" Target="../slideLayouts/slideLayout2.xml"/><Relationship Id="rId5" Type="http://schemas.openxmlformats.org/officeDocument/2006/relationships/tags" Target="../tags/tag124.xml"/><Relationship Id="rId15" Type="http://schemas.openxmlformats.org/officeDocument/2006/relationships/image" Target="../media/image43.png"/><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image" Target="../media/image47.png"/><Relationship Id="rId3" Type="http://schemas.openxmlformats.org/officeDocument/2006/relationships/tags" Target="../tags/tag132.xml"/><Relationship Id="rId21" Type="http://schemas.openxmlformats.org/officeDocument/2006/relationships/image" Target="../media/image46.png"/><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media/image44.png"/><Relationship Id="rId2" Type="http://schemas.openxmlformats.org/officeDocument/2006/relationships/tags" Target="../tags/tag131.xml"/><Relationship Id="rId16" Type="http://schemas.openxmlformats.org/officeDocument/2006/relationships/image" Target="../media/image39.png"/><Relationship Id="rId20" Type="http://schemas.openxmlformats.org/officeDocument/2006/relationships/image" Target="../media/image45.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notesSlide" Target="../notesSlides/notesSlide28.xml"/><Relationship Id="rId10" Type="http://schemas.openxmlformats.org/officeDocument/2006/relationships/tags" Target="../tags/tag139.xml"/><Relationship Id="rId19" Type="http://schemas.openxmlformats.org/officeDocument/2006/relationships/image" Target="../media/image43.png"/><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slideLayout" Target="../slideLayouts/slideLayout2.xml"/><Relationship Id="rId22"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image" Target="../media/image39.png"/><Relationship Id="rId3" Type="http://schemas.openxmlformats.org/officeDocument/2006/relationships/tags" Target="../tags/tag145.xml"/><Relationship Id="rId21" Type="http://schemas.openxmlformats.org/officeDocument/2006/relationships/image" Target="../media/image43.png"/><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notesSlide" Target="../notesSlides/notesSlide29.xml"/><Relationship Id="rId2" Type="http://schemas.openxmlformats.org/officeDocument/2006/relationships/tags" Target="../tags/tag144.xml"/><Relationship Id="rId16" Type="http://schemas.openxmlformats.org/officeDocument/2006/relationships/slideLayout" Target="../slideLayouts/slideLayout2.xml"/><Relationship Id="rId20" Type="http://schemas.openxmlformats.org/officeDocument/2006/relationships/image" Target="../media/image47.png"/><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image" Target="../media/image48.png"/><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image" Target="../media/image46.png"/><Relationship Id="rId10" Type="http://schemas.openxmlformats.org/officeDocument/2006/relationships/tags" Target="../tags/tag152.xml"/><Relationship Id="rId19" Type="http://schemas.openxmlformats.org/officeDocument/2006/relationships/image" Target="../media/image44.png"/><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0.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2.png"/><Relationship Id="rId7"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0.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5.png"/><Relationship Id="rId5" Type="http://schemas.openxmlformats.org/officeDocument/2006/relationships/tags" Target="../tags/tag7.xml"/><Relationship Id="rId10" Type="http://schemas.openxmlformats.org/officeDocument/2006/relationships/image" Target="../media/image24.png"/><Relationship Id="rId4" Type="http://schemas.openxmlformats.org/officeDocument/2006/relationships/tags" Target="../tags/tag6.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18067" y="663847"/>
            <a:ext cx="11082866" cy="2387600"/>
          </a:xfrm>
        </p:spPr>
        <p:txBody>
          <a:bodyPr>
            <a:noAutofit/>
          </a:bodyPr>
          <a:lstStyle/>
          <a:p>
            <a:pPr>
              <a:defRPr/>
            </a:pPr>
            <a:r>
              <a:rPr lang="fr-FR" sz="4400" b="1" dirty="0" err="1">
                <a:solidFill>
                  <a:srgbClr val="0070C0"/>
                </a:solidFill>
              </a:rPr>
              <a:t>Search</a:t>
            </a:r>
            <a:r>
              <a:rPr lang="fr-FR" sz="4400" b="1" dirty="0">
                <a:solidFill>
                  <a:srgbClr val="0070C0"/>
                </a:solidFill>
              </a:rPr>
              <a:t> for </a:t>
            </a:r>
            <a:r>
              <a:rPr lang="fr-FR" sz="4400" b="1" dirty="0" err="1">
                <a:solidFill>
                  <a:srgbClr val="0070C0"/>
                </a:solidFill>
              </a:rPr>
              <a:t>dark</a:t>
            </a:r>
            <a:r>
              <a:rPr lang="fr-FR" sz="4400" b="1" dirty="0">
                <a:solidFill>
                  <a:srgbClr val="0070C0"/>
                </a:solidFill>
              </a:rPr>
              <a:t> </a:t>
            </a:r>
            <a:r>
              <a:rPr lang="fr-FR" sz="4400" b="1" dirty="0" err="1">
                <a:solidFill>
                  <a:srgbClr val="0070C0"/>
                </a:solidFill>
              </a:rPr>
              <a:t>matter</a:t>
            </a:r>
            <a:r>
              <a:rPr lang="fr-FR" sz="4400" b="1" dirty="0">
                <a:solidFill>
                  <a:srgbClr val="0070C0"/>
                </a:solidFill>
              </a:rPr>
              <a:t> </a:t>
            </a:r>
            <a:r>
              <a:rPr lang="fr-FR" sz="4400" b="1" dirty="0" err="1">
                <a:solidFill>
                  <a:srgbClr val="0070C0"/>
                </a:solidFill>
              </a:rPr>
              <a:t>through</a:t>
            </a:r>
            <a:r>
              <a:rPr lang="fr-FR" sz="4400" b="1" dirty="0">
                <a:solidFill>
                  <a:srgbClr val="0070C0"/>
                </a:solidFill>
              </a:rPr>
              <a:t> Stark </a:t>
            </a:r>
            <a:r>
              <a:rPr lang="fr-FR" sz="4400" b="1" dirty="0" err="1">
                <a:solidFill>
                  <a:srgbClr val="0070C0"/>
                </a:solidFill>
              </a:rPr>
              <a:t>effect</a:t>
            </a:r>
            <a:r>
              <a:rPr lang="fr-FR" sz="4400" b="1" dirty="0">
                <a:solidFill>
                  <a:srgbClr val="0070C0"/>
                </a:solidFill>
              </a:rPr>
              <a:t> </a:t>
            </a:r>
            <a:r>
              <a:rPr lang="fr-FR" sz="4400" b="1" dirty="0" err="1">
                <a:solidFill>
                  <a:srgbClr val="0070C0"/>
                </a:solidFill>
              </a:rPr>
              <a:t>measurement</a:t>
            </a:r>
            <a:r>
              <a:rPr lang="fr-FR" sz="4400" b="1" dirty="0">
                <a:solidFill>
                  <a:srgbClr val="0070C0"/>
                </a:solidFill>
              </a:rPr>
              <a:t> </a:t>
            </a:r>
            <a:r>
              <a:rPr lang="fr-FR" sz="4400" b="1" dirty="0" err="1">
                <a:solidFill>
                  <a:srgbClr val="0070C0"/>
                </a:solidFill>
              </a:rPr>
              <a:t>with</a:t>
            </a:r>
            <a:r>
              <a:rPr lang="fr-FR" sz="4400" b="1" dirty="0">
                <a:solidFill>
                  <a:srgbClr val="0070C0"/>
                </a:solidFill>
              </a:rPr>
              <a:t> Rydberg </a:t>
            </a:r>
            <a:r>
              <a:rPr lang="fr-FR" sz="4400" b="1" dirty="0" err="1">
                <a:solidFill>
                  <a:srgbClr val="0070C0"/>
                </a:solidFill>
              </a:rPr>
              <a:t>atoms</a:t>
            </a:r>
            <a:r>
              <a:rPr lang="fr-FR" sz="4400" b="1" dirty="0">
                <a:solidFill>
                  <a:srgbClr val="0070C0"/>
                </a:solidFill>
              </a:rPr>
              <a:t> </a:t>
            </a:r>
            <a:br>
              <a:rPr lang="fr-FR" sz="4400" b="1" dirty="0">
                <a:solidFill>
                  <a:srgbClr val="0070C0"/>
                </a:solidFill>
              </a:rPr>
            </a:br>
            <a:r>
              <a:rPr lang="fr-FR" sz="4400" b="1" dirty="0">
                <a:solidFill>
                  <a:srgbClr val="0070C0"/>
                </a:solidFill>
              </a:rPr>
              <a:t>in </a:t>
            </a:r>
            <a:r>
              <a:rPr lang="fr-FR" sz="4400" b="1" dirty="0" err="1">
                <a:solidFill>
                  <a:srgbClr val="0070C0"/>
                </a:solidFill>
              </a:rPr>
              <a:t>microwave</a:t>
            </a:r>
            <a:r>
              <a:rPr lang="fr-FR" sz="4400" b="1" dirty="0">
                <a:solidFill>
                  <a:srgbClr val="0070C0"/>
                </a:solidFill>
              </a:rPr>
              <a:t> </a:t>
            </a:r>
            <a:r>
              <a:rPr lang="fr-FR" sz="4400" b="1" dirty="0" err="1">
                <a:solidFill>
                  <a:srgbClr val="0070C0"/>
                </a:solidFill>
              </a:rPr>
              <a:t>cavities</a:t>
            </a:r>
            <a:r>
              <a:rPr lang="fr-FR" sz="4400" b="1" dirty="0">
                <a:solidFill>
                  <a:srgbClr val="0070C0"/>
                </a:solidFill>
              </a:rPr>
              <a:t> </a:t>
            </a:r>
            <a:endParaRPr dirty="0"/>
          </a:p>
        </p:txBody>
      </p:sp>
      <p:sp>
        <p:nvSpPr>
          <p:cNvPr id="3" name="Sous-titre 2"/>
          <p:cNvSpPr>
            <a:spLocks noGrp="1"/>
          </p:cNvSpPr>
          <p:nvPr>
            <p:ph type="subTitle" idx="1"/>
          </p:nvPr>
        </p:nvSpPr>
        <p:spPr bwMode="auto">
          <a:xfrm>
            <a:off x="618067" y="3252142"/>
            <a:ext cx="11082866" cy="1655762"/>
          </a:xfrm>
        </p:spPr>
        <p:txBody>
          <a:bodyPr/>
          <a:lstStyle/>
          <a:p>
            <a:pPr>
              <a:defRPr/>
            </a:pPr>
            <a:r>
              <a:rPr lang="fr-FR" b="1" u="sng" dirty="0"/>
              <a:t>J. Gué</a:t>
            </a:r>
            <a:r>
              <a:rPr lang="fr-FR" b="1" dirty="0"/>
              <a:t>, A. </a:t>
            </a:r>
            <a:r>
              <a:rPr lang="fr-FR" b="1" dirty="0" err="1"/>
              <a:t>Hees</a:t>
            </a:r>
            <a:r>
              <a:rPr lang="fr-FR" b="1" dirty="0"/>
              <a:t>, R. Le </a:t>
            </a:r>
            <a:r>
              <a:rPr lang="fr-FR" b="1" dirty="0" err="1"/>
              <a:t>Targat</a:t>
            </a:r>
            <a:r>
              <a:rPr lang="fr-FR" b="1" dirty="0"/>
              <a:t>, J. </a:t>
            </a:r>
            <a:r>
              <a:rPr lang="fr-FR" b="1" dirty="0" err="1"/>
              <a:t>Lodewyck</a:t>
            </a:r>
            <a:r>
              <a:rPr lang="fr-FR" b="1" dirty="0"/>
              <a:t>, P. Wolf</a:t>
            </a:r>
            <a:endParaRPr dirty="0"/>
          </a:p>
          <a:p>
            <a:pPr>
              <a:spcBef>
                <a:spcPts val="2200"/>
              </a:spcBef>
              <a:defRPr/>
            </a:pPr>
            <a:r>
              <a:rPr lang="fr-FR" b="1" dirty="0"/>
              <a:t>SYRTE</a:t>
            </a:r>
          </a:p>
          <a:p>
            <a:pPr>
              <a:spcBef>
                <a:spcPts val="0"/>
              </a:spcBef>
              <a:defRPr/>
            </a:pPr>
            <a:r>
              <a:rPr lang="fr-FR" sz="1800" i="1" dirty="0" err="1"/>
              <a:t>SYstèmes</a:t>
            </a:r>
            <a:r>
              <a:rPr lang="fr-FR" sz="1800" i="1" dirty="0"/>
              <a:t> Références Temps-Espace, CNRS, Observatoire de Paris, Université PSL, Sorbonne Université, LNE</a:t>
            </a:r>
            <a:endParaRPr dirty="0"/>
          </a:p>
        </p:txBody>
      </p:sp>
      <p:pic>
        <p:nvPicPr>
          <p:cNvPr id="1026" name="Picture 2"/>
          <p:cNvPicPr>
            <a:picLocks noChangeAspect="1" noChangeArrowheads="1"/>
          </p:cNvPicPr>
          <p:nvPr/>
        </p:nvPicPr>
        <p:blipFill>
          <a:blip r:embed="rId3"/>
          <a:srcRect t="19982" b="17704"/>
          <a:stretch/>
        </p:blipFill>
        <p:spPr bwMode="auto">
          <a:xfrm>
            <a:off x="9327355" y="5048285"/>
            <a:ext cx="2844864" cy="1772769"/>
          </a:xfrm>
          <a:prstGeom prst="rect">
            <a:avLst/>
          </a:prstGeom>
          <a:noFill/>
        </p:spPr>
      </p:pic>
      <p:sp>
        <p:nvSpPr>
          <p:cNvPr id="4" name="ZoneTexte 3"/>
          <p:cNvSpPr txBox="1"/>
          <p:nvPr/>
        </p:nvSpPr>
        <p:spPr bwMode="auto">
          <a:xfrm>
            <a:off x="3324397" y="5640155"/>
            <a:ext cx="6129866" cy="1107996"/>
          </a:xfrm>
          <a:prstGeom prst="rect">
            <a:avLst/>
          </a:prstGeom>
          <a:noFill/>
        </p:spPr>
        <p:txBody>
          <a:bodyPr wrap="square" rtlCol="0">
            <a:spAutoFit/>
          </a:bodyPr>
          <a:lstStyle/>
          <a:p>
            <a:pPr algn="ctr">
              <a:defRPr/>
            </a:pPr>
            <a:r>
              <a:rPr lang="fr-FR" sz="2400" b="1" dirty="0"/>
              <a:t>Théories Univers et Gravitation, Montpellier</a:t>
            </a:r>
            <a:endParaRPr dirty="0"/>
          </a:p>
          <a:p>
            <a:pPr algn="ctr">
              <a:defRPr/>
            </a:pPr>
            <a:r>
              <a:rPr lang="fr-FR" sz="2400" b="1" dirty="0" err="1"/>
              <a:t>October</a:t>
            </a:r>
            <a:r>
              <a:rPr lang="fr-FR" sz="2400" b="1" dirty="0"/>
              <a:t> 6</a:t>
            </a:r>
            <a:r>
              <a:rPr lang="fr-FR" sz="2400" b="1" baseline="30000" dirty="0"/>
              <a:t>th</a:t>
            </a:r>
            <a:r>
              <a:rPr lang="fr-FR" sz="2400" b="1" dirty="0"/>
              <a:t> 2022</a:t>
            </a:r>
            <a:endParaRPr dirty="0"/>
          </a:p>
          <a:p>
            <a:pPr>
              <a:defRPr/>
            </a:pPr>
            <a:endParaRPr lang="fr-FR" dirty="0"/>
          </a:p>
        </p:txBody>
      </p:sp>
      <p:pic>
        <p:nvPicPr>
          <p:cNvPr id="5" name="Picture 2" descr="Théorie, Univers et Gravitation"/>
          <p:cNvPicPr>
            <a:picLocks noChangeAspect="1" noChangeArrowheads="1"/>
          </p:cNvPicPr>
          <p:nvPr/>
        </p:nvPicPr>
        <p:blipFill>
          <a:blip r:embed="rId4"/>
          <a:stretch/>
        </p:blipFill>
        <p:spPr bwMode="auto">
          <a:xfrm>
            <a:off x="0" y="4595906"/>
            <a:ext cx="2999656" cy="2252034"/>
          </a:xfrm>
          <a:prstGeom prst="rect">
            <a:avLst/>
          </a:prstGeom>
          <a:noFill/>
        </p:spPr>
      </p:pic>
      <p:pic>
        <p:nvPicPr>
          <p:cNvPr id="7" name="Image 6">
            <a:extLst>
              <a:ext uri="{FF2B5EF4-FFF2-40B4-BE49-F238E27FC236}">
                <a16:creationId xmlns:a16="http://schemas.microsoft.com/office/drawing/2014/main" id="{3619B7A1-D1F8-4428-4FCB-61F82BC333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496" y="227243"/>
            <a:ext cx="1741896" cy="709006"/>
          </a:xfrm>
          <a:prstGeom prst="rect">
            <a:avLst/>
          </a:prstGeom>
        </p:spPr>
      </p:pic>
      <p:pic>
        <p:nvPicPr>
          <p:cNvPr id="8" name="Image 7">
            <a:extLst>
              <a:ext uri="{FF2B5EF4-FFF2-40B4-BE49-F238E27FC236}">
                <a16:creationId xmlns:a16="http://schemas.microsoft.com/office/drawing/2014/main" id="{0D04949C-AEDE-6C60-E5D4-3CC67674E6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41" r="4766"/>
          <a:stretch/>
        </p:blipFill>
        <p:spPr>
          <a:xfrm>
            <a:off x="10127280" y="227243"/>
            <a:ext cx="1867501" cy="617647"/>
          </a:xfrm>
          <a:prstGeom prst="rect">
            <a:avLst/>
          </a:prstGeom>
        </p:spPr>
      </p:pic>
      <p:pic>
        <p:nvPicPr>
          <p:cNvPr id="9" name="Image 8">
            <a:extLst>
              <a:ext uri="{FF2B5EF4-FFF2-40B4-BE49-F238E27FC236}">
                <a16:creationId xmlns:a16="http://schemas.microsoft.com/office/drawing/2014/main" id="{D372BB5A-53AA-F143-10E9-50585B0683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0666" y="102414"/>
            <a:ext cx="958664" cy="958664"/>
          </a:xfrm>
          <a:prstGeom prst="rect">
            <a:avLst/>
          </a:prstGeom>
        </p:spPr>
      </p:pic>
      <p:sp>
        <p:nvSpPr>
          <p:cNvPr id="6" name="ZoneTexte 5">
            <a:extLst>
              <a:ext uri="{FF2B5EF4-FFF2-40B4-BE49-F238E27FC236}">
                <a16:creationId xmlns:a16="http://schemas.microsoft.com/office/drawing/2014/main" id="{0CBFD536-ACE2-47DA-52ED-24D42A2216AA}"/>
              </a:ext>
            </a:extLst>
          </p:cNvPr>
          <p:cNvSpPr txBox="1"/>
          <p:nvPr/>
        </p:nvSpPr>
        <p:spPr>
          <a:xfrm>
            <a:off x="11742753" y="6478608"/>
            <a:ext cx="504056" cy="369332"/>
          </a:xfrm>
          <a:prstGeom prst="rect">
            <a:avLst/>
          </a:prstGeom>
          <a:noFill/>
        </p:spPr>
        <p:txBody>
          <a:bodyPr wrap="square" rtlCol="0">
            <a:spAutoFit/>
          </a:bodyPr>
          <a:lstStyle/>
          <a:p>
            <a:r>
              <a:rPr lang="en-US"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Image 8">
            <a:extLst>
              <a:ext uri="{FF2B5EF4-FFF2-40B4-BE49-F238E27FC236}">
                <a16:creationId xmlns:a16="http://schemas.microsoft.com/office/drawing/2014/main" id="{FA721640-D5B0-852C-3517-D605DDA96708}"/>
              </a:ext>
            </a:extLst>
          </p:cNvPr>
          <p:cNvPicPr>
            <a:picLocks noChangeAspect="1"/>
          </p:cNvPicPr>
          <p:nvPr>
            <p:custDataLst>
              <p:tags r:id="rId1"/>
            </p:custDataLst>
          </p:nvPr>
        </p:nvPicPr>
        <p:blipFill rotWithShape="1">
          <a:blip r:embed="rId21"/>
          <a:srcRect l="2903" t="4170" r="3346" b="4892"/>
          <a:stretch/>
        </p:blipFill>
        <p:spPr bwMode="auto">
          <a:xfrm>
            <a:off x="2970535" y="2996952"/>
            <a:ext cx="6024156" cy="2247418"/>
          </a:xfrm>
          <a:prstGeom prst="rect">
            <a:avLst/>
          </a:prstGeom>
        </p:spPr>
      </p:pic>
      <p:sp>
        <p:nvSpPr>
          <p:cNvPr id="3" name="ZoneTexte 2">
            <a:extLst>
              <a:ext uri="{FF2B5EF4-FFF2-40B4-BE49-F238E27FC236}">
                <a16:creationId xmlns:a16="http://schemas.microsoft.com/office/drawing/2014/main" id="{718A81A6-10C7-2B40-E676-71D1CF1B9139}"/>
              </a:ext>
            </a:extLst>
          </p:cNvPr>
          <p:cNvSpPr txBox="1"/>
          <p:nvPr>
            <p:custDataLst>
              <p:tags r:id="rId2"/>
            </p:custDataLst>
          </p:nvPr>
        </p:nvSpPr>
        <p:spPr bwMode="auto">
          <a:xfrm>
            <a:off x="18860" y="1124744"/>
            <a:ext cx="10181595" cy="461665"/>
          </a:xfrm>
          <a:prstGeom prst="rect">
            <a:avLst/>
          </a:prstGeom>
          <a:noFill/>
        </p:spPr>
        <p:txBody>
          <a:bodyPr wrap="square" rtlCol="0">
            <a:spAutoFit/>
          </a:bodyPr>
          <a:lstStyle/>
          <a:p>
            <a:pPr>
              <a:defRPr/>
            </a:pPr>
            <a:r>
              <a:rPr lang="en-US" sz="2400" dirty="0">
                <a:solidFill>
                  <a:schemeClr val="tx1"/>
                </a:solidFill>
              </a:rPr>
              <a:t>We can </a:t>
            </a:r>
            <a:r>
              <a:rPr lang="en-US" sz="2400" b="1" dirty="0">
                <a:solidFill>
                  <a:srgbClr val="0070C0"/>
                </a:solidFill>
              </a:rPr>
              <a:t>either</a:t>
            </a:r>
            <a:r>
              <a:rPr lang="en-US" sz="2400" dirty="0">
                <a:solidFill>
                  <a:schemeClr val="tx1"/>
                </a:solidFill>
              </a:rPr>
              <a:t> measure the DM electric field directly</a:t>
            </a:r>
            <a:r>
              <a:rPr lang="en-US" sz="2400" dirty="0"/>
              <a:t>…</a:t>
            </a:r>
          </a:p>
        </p:txBody>
      </p:sp>
      <p:sp>
        <p:nvSpPr>
          <p:cNvPr id="2" name="Titre 1"/>
          <p:cNvSpPr>
            <a:spLocks noGrp="1"/>
          </p:cNvSpPr>
          <p:nvPr>
            <p:ph type="title"/>
            <p:custDataLst>
              <p:tags r:id="rId3"/>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p:sp>
        <p:nvSpPr>
          <p:cNvPr id="13" name="ZoneTexte 12">
            <a:extLst>
              <a:ext uri="{FF2B5EF4-FFF2-40B4-BE49-F238E27FC236}">
                <a16:creationId xmlns:a16="http://schemas.microsoft.com/office/drawing/2014/main" id="{4662FC35-E89D-2380-8BEA-16300E7E0D7A}"/>
              </a:ext>
            </a:extLst>
          </p:cNvPr>
          <p:cNvSpPr txBox="1"/>
          <p:nvPr>
            <p:custDataLst>
              <p:tags r:id="rId4"/>
            </p:custDataLst>
          </p:nvPr>
        </p:nvSpPr>
        <p:spPr bwMode="auto">
          <a:xfrm>
            <a:off x="8962489" y="3429000"/>
            <a:ext cx="2194194" cy="1169551"/>
          </a:xfrm>
          <a:prstGeom prst="rect">
            <a:avLst/>
          </a:prstGeom>
          <a:noFill/>
        </p:spPr>
        <p:txBody>
          <a:bodyPr wrap="square" rtlCol="0">
            <a:spAutoFit/>
          </a:bodyPr>
          <a:lstStyle/>
          <a:p>
            <a:pPr algn="ctr">
              <a:defRPr/>
            </a:pPr>
            <a:r>
              <a:rPr lang="en-US" sz="1400" i="1" dirty="0"/>
              <a:t>Fig. 3 : A microwave signal sent inside a resonant cavity, with a frequency close to the one of the hypothetical DP. </a:t>
            </a:r>
            <a:endParaRPr dirty="0"/>
          </a:p>
        </p:txBody>
      </p:sp>
      <mc:AlternateContent xmlns:mc="http://schemas.openxmlformats.org/markup-compatibility/2006">
        <mc:Choice xmlns:a14="http://schemas.microsoft.com/office/drawing/2010/main" Requires="a14">
          <p:sp>
            <p:nvSpPr>
              <p:cNvPr id="19" name="ZoneTexte 18">
                <a:extLst>
                  <a:ext uri="{FF2B5EF4-FFF2-40B4-BE49-F238E27FC236}">
                    <a16:creationId xmlns:a16="http://schemas.microsoft.com/office/drawing/2014/main" id="{4E48F5C0-397C-2835-DB65-D0705275EBC1}"/>
                  </a:ext>
                </a:extLst>
              </p:cNvPr>
              <p:cNvSpPr txBox="1"/>
              <p:nvPr>
                <p:custDataLst>
                  <p:tags r:id="rId5"/>
                </p:custDataLst>
              </p:nvPr>
            </p:nvSpPr>
            <p:spPr bwMode="auto">
              <a:xfrm>
                <a:off x="-384720" y="5078716"/>
                <a:ext cx="12955662" cy="493212"/>
              </a:xfrm>
              <a:prstGeom prst="rect">
                <a:avLst/>
              </a:prstGeom>
              <a:noFill/>
              <a:ln>
                <a:noFill/>
              </a:ln>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300" b="1" i="1">
                              <a:latin typeface="Cambria Math" panose="02040503050406030204" pitchFamily="18" charset="0"/>
                              <a:ea typeface="Cambria Math"/>
                              <a:cs typeface="Cambria Math"/>
                            </a:rPr>
                          </m:ctrlPr>
                        </m:sSubPr>
                        <m:e>
                          <m:r>
                            <a:rPr lang="fr-FR" sz="2300" b="1" i="1">
                              <a:latin typeface="Cambria Math"/>
                            </a:rPr>
                            <m:t>|</m:t>
                          </m:r>
                          <m:acc>
                            <m:accPr>
                              <m:chr m:val="⃗"/>
                              <m:ctrlPr>
                                <a:rPr lang="en-US" sz="2300" b="1" i="1">
                                  <a:latin typeface="Cambria Math" panose="02040503050406030204" pitchFamily="18" charset="0"/>
                                  <a:ea typeface="Cambria Math"/>
                                  <a:cs typeface="Cambria Math"/>
                                </a:rPr>
                              </m:ctrlPr>
                            </m:accPr>
                            <m:e>
                              <m:r>
                                <a:rPr lang="fr-FR" sz="2300" b="1" i="1">
                                  <a:latin typeface="Cambria Math"/>
                                </a:rPr>
                                <m:t>𝑬</m:t>
                              </m:r>
                            </m:e>
                          </m:acc>
                        </m:e>
                        <m:sub>
                          <m:r>
                            <a:rPr lang="fr-FR" sz="2300" b="1" i="1">
                              <a:latin typeface="Cambria Math"/>
                            </a:rPr>
                            <m:t>𝑻</m:t>
                          </m:r>
                        </m:sub>
                      </m:sSub>
                      <m:sSup>
                        <m:sSupPr>
                          <m:ctrlPr>
                            <a:rPr lang="fr-FR" sz="2300" b="1" i="1">
                              <a:latin typeface="Cambria Math" panose="02040503050406030204" pitchFamily="18" charset="0"/>
                              <a:ea typeface="Cambria Math"/>
                              <a:cs typeface="Cambria Math"/>
                            </a:rPr>
                          </m:ctrlPr>
                        </m:sSupPr>
                        <m:e>
                          <m:r>
                            <a:rPr lang="fr-FR" sz="2300" b="1" i="1">
                              <a:latin typeface="Cambria Math"/>
                            </a:rPr>
                            <m:t>|</m:t>
                          </m:r>
                        </m:e>
                        <m:sup>
                          <m:r>
                            <a:rPr lang="fr-FR" sz="2300" b="1" i="1">
                              <a:latin typeface="Cambria Math"/>
                            </a:rPr>
                            <m:t>𝟐</m:t>
                          </m:r>
                        </m:sup>
                      </m:sSup>
                      <m:r>
                        <a:rPr lang="fr-FR" sz="2300" b="1" i="1">
                          <a:latin typeface="Cambria Math"/>
                          <a:ea typeface="Cambria Math"/>
                        </a:rPr>
                        <m:t>∝ </m:t>
                      </m:r>
                      <m:sSub>
                        <m:sSubPr>
                          <m:ctrlPr>
                            <a:rPr lang="fr-FR" sz="2300" b="1" i="1" smtClean="0">
                              <a:solidFill>
                                <a:srgbClr val="0070C0"/>
                              </a:solidFill>
                              <a:latin typeface="Cambria Math" panose="02040503050406030204" pitchFamily="18" charset="0"/>
                              <a:ea typeface="Cambria Math"/>
                              <a:cs typeface="Cambria Math"/>
                            </a:rPr>
                          </m:ctrlPr>
                        </m:sSubPr>
                        <m:e>
                          <m:r>
                            <a:rPr lang="fr-FR" sz="2300" b="1" i="1">
                              <a:solidFill>
                                <a:srgbClr val="0070C0"/>
                              </a:solidFill>
                              <a:latin typeface="Cambria Math"/>
                              <a:ea typeface="Cambria Math"/>
                            </a:rPr>
                            <m:t>𝑿</m:t>
                          </m:r>
                        </m:e>
                        <m:sub>
                          <m:r>
                            <a:rPr lang="fr-FR" sz="2300" b="1" i="1">
                              <a:solidFill>
                                <a:srgbClr val="0070C0"/>
                              </a:solidFill>
                              <a:latin typeface="Cambria Math"/>
                              <a:ea typeface="Cambria Math"/>
                            </a:rPr>
                            <m:t>𝒂</m:t>
                          </m:r>
                        </m:sub>
                      </m:sSub>
                      <m:sSub>
                        <m:sSubPr>
                          <m:ctrlPr>
                            <a:rPr lang="fr-FR" sz="2300" b="1" i="1" smtClean="0">
                              <a:solidFill>
                                <a:schemeClr val="accent2"/>
                              </a:solidFill>
                              <a:latin typeface="Cambria Math" panose="02040503050406030204" pitchFamily="18" charset="0"/>
                              <a:ea typeface="Cambria Math"/>
                              <a:cs typeface="Cambria Math"/>
                            </a:rPr>
                          </m:ctrlPr>
                        </m:sSubPr>
                        <m:e>
                          <m:r>
                            <a:rPr lang="fr-FR" sz="2300" b="1" i="1">
                              <a:solidFill>
                                <a:schemeClr val="accent2"/>
                              </a:solidFill>
                              <a:latin typeface="Cambria Math"/>
                              <a:ea typeface="Cambria Math"/>
                            </a:rPr>
                            <m:t>𝑿</m:t>
                          </m:r>
                        </m:e>
                        <m:sub>
                          <m:r>
                            <a:rPr lang="fr-FR" sz="2300" b="1" i="1">
                              <a:solidFill>
                                <a:schemeClr val="accent2"/>
                              </a:solidFill>
                              <a:latin typeface="Cambria Math"/>
                              <a:ea typeface="Cambria Math"/>
                            </a:rPr>
                            <m:t>𝑫𝑴</m:t>
                          </m:r>
                        </m:sub>
                      </m:sSub>
                      <m:d>
                        <m:dPr>
                          <m:begChr m:val="["/>
                          <m:endChr m:val="]"/>
                          <m:ctrlPr>
                            <a:rPr lang="fr-FR" sz="2300" b="1" i="1">
                              <a:latin typeface="Cambria Math" panose="02040503050406030204" pitchFamily="18" charset="0"/>
                              <a:ea typeface="Cambria Math"/>
                              <a:cs typeface="Cambria Math"/>
                            </a:rPr>
                          </m:ctrlPr>
                        </m:dPr>
                        <m:e>
                          <m:func>
                            <m:funcPr>
                              <m:ctrlPr>
                                <a:rPr lang="fr-FR" sz="2300" b="1" i="1">
                                  <a:solidFill>
                                    <a:srgbClr val="00B050"/>
                                  </a:solidFill>
                                  <a:latin typeface="Cambria Math" panose="02040503050406030204" pitchFamily="18" charset="0"/>
                                  <a:ea typeface="Cambria Math"/>
                                  <a:cs typeface="Cambria Math"/>
                                </a:rPr>
                              </m:ctrlPr>
                            </m:funcPr>
                            <m:fName>
                              <m:r>
                                <a:rPr lang="fr-FR" sz="2300" b="1" i="0">
                                  <a:solidFill>
                                    <a:srgbClr val="00B050"/>
                                  </a:solidFill>
                                  <a:latin typeface="Cambria Math"/>
                                </a:rPr>
                                <m:t>𝐜𝐨𝐬</m:t>
                              </m:r>
                              <m:r>
                                <a:rPr lang="fr-FR" sz="2300" b="1" i="0">
                                  <a:solidFill>
                                    <a:srgbClr val="00B050"/>
                                  </a:solidFill>
                                  <a:latin typeface="Cambria Math"/>
                                </a:rPr>
                                <m:t>⁡</m:t>
                              </m:r>
                            </m:fName>
                            <m:e>
                              <m:r>
                                <a:rPr lang="fr-FR" sz="2300" b="1" i="1">
                                  <a:solidFill>
                                    <a:srgbClr val="00B050"/>
                                  </a:solidFill>
                                  <a:latin typeface="Cambria Math"/>
                                </a:rPr>
                                <m:t>(</m:t>
                              </m:r>
                              <m:r>
                                <a:rPr lang="fr-FR" sz="2300" b="1" i="1">
                                  <a:solidFill>
                                    <a:srgbClr val="00B050"/>
                                  </a:solidFill>
                                  <a:latin typeface="Cambria Math"/>
                                  <a:ea typeface="Cambria Math"/>
                                </a:rPr>
                                <m:t>∆</m:t>
                              </m:r>
                              <m:r>
                                <a:rPr lang="fr-FR" sz="2300" b="1" i="1">
                                  <a:solidFill>
                                    <a:srgbClr val="00B050"/>
                                  </a:solidFill>
                                  <a:latin typeface="Cambria Math"/>
                                  <a:ea typeface="Cambria Math"/>
                                </a:rPr>
                                <m:t>𝝎</m:t>
                              </m:r>
                              <m:r>
                                <a:rPr lang="fr-FR" sz="2300" b="1" i="1">
                                  <a:solidFill>
                                    <a:srgbClr val="00B050"/>
                                  </a:solidFill>
                                  <a:latin typeface="Cambria Math"/>
                                  <a:ea typeface="Cambria Math"/>
                                </a:rPr>
                                <m:t>𝒕</m:t>
                              </m:r>
                              <m:r>
                                <a:rPr lang="fr-FR" sz="2300" b="1" i="1">
                                  <a:solidFill>
                                    <a:srgbClr val="00B050"/>
                                  </a:solidFill>
                                  <a:latin typeface="Cambria Math"/>
                                  <a:ea typeface="Cambria Math"/>
                                </a:rPr>
                                <m:t>+</m:t>
                              </m:r>
                              <m:sSub>
                                <m:sSubPr>
                                  <m:ctrlPr>
                                    <a:rPr lang="fr-FR" sz="2300" b="1" i="1">
                                      <a:solidFill>
                                        <a:srgbClr val="00B050"/>
                                      </a:solidFill>
                                      <a:latin typeface="Cambria Math" panose="02040503050406030204" pitchFamily="18" charset="0"/>
                                      <a:ea typeface="Cambria Math"/>
                                      <a:cs typeface="Cambria Math"/>
                                    </a:rPr>
                                  </m:ctrlPr>
                                </m:sSubPr>
                                <m:e>
                                  <m:r>
                                    <a:rPr lang="fr-FR" sz="2300" b="1" i="1">
                                      <a:solidFill>
                                        <a:srgbClr val="00B050"/>
                                      </a:solidFill>
                                      <a:latin typeface="Cambria Math"/>
                                      <a:ea typeface="Cambria Math"/>
                                    </a:rPr>
                                    <m:t>𝝓</m:t>
                                  </m:r>
                                </m:e>
                                <m:sub>
                                  <m:r>
                                    <a:rPr lang="fr-FR" sz="2300" b="1" i="1">
                                      <a:solidFill>
                                        <a:srgbClr val="00B050"/>
                                      </a:solidFill>
                                      <a:latin typeface="Cambria Math"/>
                                      <a:ea typeface="Cambria Math"/>
                                    </a:rPr>
                                    <m:t>𝒂</m:t>
                                  </m:r>
                                </m:sub>
                              </m:sSub>
                              <m:r>
                                <a:rPr lang="fr-FR" sz="2300" b="1" i="1">
                                  <a:solidFill>
                                    <a:srgbClr val="00B050"/>
                                  </a:solidFill>
                                  <a:latin typeface="Cambria Math"/>
                                  <a:ea typeface="Cambria Math"/>
                                </a:rPr>
                                <m:t>)</m:t>
                              </m:r>
                            </m:e>
                          </m:func>
                          <m:r>
                            <a:rPr lang="fr-FR" sz="2300" b="1" i="1">
                              <a:latin typeface="Cambria Math"/>
                            </a:rPr>
                            <m:t>+</m:t>
                          </m:r>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ea typeface="Cambria Math"/>
                                </a:rPr>
                                <m:t>𝜮𝝎</m:t>
                              </m:r>
                              <m:r>
                                <a:rPr lang="fr-FR" sz="2300" b="1" i="1">
                                  <a:solidFill>
                                    <a:schemeClr val="accent3"/>
                                  </a:solidFill>
                                  <a:latin typeface="Cambria Math"/>
                                  <a:ea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r>
                                <a:rPr lang="fr-FR" sz="2300" b="1" i="1">
                                  <a:solidFill>
                                    <a:schemeClr val="accent3"/>
                                  </a:solidFill>
                                  <a:latin typeface="Cambria Math"/>
                                </a:rPr>
                                <m:t>)</m:t>
                              </m:r>
                            </m:e>
                          </m:func>
                        </m:e>
                      </m:d>
                      <m:r>
                        <a:rPr lang="fr-FR" sz="2300" b="1" i="1">
                          <a:latin typeface="Cambria Math"/>
                        </a:rPr>
                        <m:t>+</m:t>
                      </m:r>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𝑫𝑴</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𝑫𝑴</m:t>
                              </m:r>
                            </m:sub>
                          </m:sSub>
                          <m:r>
                            <a:rPr lang="fr-FR" sz="2300" b="1" i="1">
                              <a:solidFill>
                                <a:schemeClr val="accent3"/>
                              </a:solidFill>
                              <a:latin typeface="Cambria Math"/>
                            </a:rPr>
                            <m:t>𝒕</m:t>
                          </m:r>
                          <m:r>
                            <a:rPr lang="fr-FR" sz="2300" b="1" i="1">
                              <a:solidFill>
                                <a:schemeClr val="accent3"/>
                              </a:solidFill>
                              <a:latin typeface="Cambria Math"/>
                            </a:rPr>
                            <m:t>)</m:t>
                          </m:r>
                        </m:e>
                      </m:func>
                      <m:r>
                        <a:rPr lang="fr-FR" sz="2300" b="1" i="1">
                          <a:solidFill>
                            <a:schemeClr val="accent3"/>
                          </a:solidFill>
                          <a:latin typeface="Cambria Math"/>
                        </a:rPr>
                        <m:t>+</m:t>
                      </m:r>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𝒂</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𝒂</m:t>
                              </m:r>
                            </m:sub>
                          </m:sSub>
                          <m:r>
                            <a:rPr lang="fr-FR" sz="2300" b="1" i="1">
                              <a:solidFill>
                                <a:schemeClr val="accent3"/>
                              </a:solidFill>
                              <a:latin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r>
                            <a:rPr lang="fr-FR" sz="2300" b="1" i="1">
                              <a:solidFill>
                                <a:schemeClr val="accent3"/>
                              </a:solidFill>
                              <a:latin typeface="Cambria Math"/>
                            </a:rPr>
                            <m:t>)</m:t>
                          </m:r>
                        </m:e>
                      </m:func>
                    </m:oMath>
                  </m:oMathPara>
                </a14:m>
                <a:endParaRPr lang="en-US" sz="2300" b="1" dirty="0">
                  <a:solidFill>
                    <a:srgbClr val="FF0000"/>
                  </a:solidFill>
                </a:endParaRPr>
              </a:p>
            </p:txBody>
          </p:sp>
        </mc:Choice>
        <mc:Fallback>
          <p:sp>
            <p:nvSpPr>
              <p:cNvPr id="19" name="ZoneTexte 18">
                <a:extLst>
                  <a:ext uri="{FF2B5EF4-FFF2-40B4-BE49-F238E27FC236}">
                    <a16:creationId xmlns:a16="http://schemas.microsoft.com/office/drawing/2014/main" id="{4E48F5C0-397C-2835-DB65-D0705275EBC1}"/>
                  </a:ext>
                </a:extLst>
              </p:cNvPr>
              <p:cNvSpPr txBox="1">
                <a:spLocks noRot="1" noChangeAspect="1" noMove="1" noResize="1" noEditPoints="1" noAdjustHandles="1" noChangeArrowheads="1" noChangeShapeType="1" noTextEdit="1"/>
              </p:cNvSpPr>
              <p:nvPr>
                <p:custDataLst>
                  <p:tags r:id="rId5"/>
                </p:custDataLst>
              </p:nvPr>
            </p:nvSpPr>
            <p:spPr bwMode="auto">
              <a:xfrm>
                <a:off x="-384720" y="5078716"/>
                <a:ext cx="12955662" cy="493212"/>
              </a:xfrm>
              <a:prstGeom prst="rect">
                <a:avLst/>
              </a:prstGeom>
              <a:blipFill>
                <a:blip r:embed="rId22"/>
                <a:stretch>
                  <a:fillRect b="-17500"/>
                </a:stretch>
              </a:blipFill>
              <a:ln>
                <a:noFill/>
              </a:ln>
            </p:spPr>
            <p:txBody>
              <a:bodyPr/>
              <a:lstStyle/>
              <a:p>
                <a:r>
                  <a:rPr lang="en-US">
                    <a:noFill/>
                  </a:rPr>
                  <a:t> </a:t>
                </a:r>
              </a:p>
            </p:txBody>
          </p:sp>
        </mc:Fallback>
      </mc:AlternateContent>
      <p:sp>
        <p:nvSpPr>
          <p:cNvPr id="17" name="ZoneTexte 16">
            <a:extLst>
              <a:ext uri="{FF2B5EF4-FFF2-40B4-BE49-F238E27FC236}">
                <a16:creationId xmlns:a16="http://schemas.microsoft.com/office/drawing/2014/main" id="{BB6FA67D-3C31-B762-3EF3-30EC818FDC61}"/>
              </a:ext>
            </a:extLst>
          </p:cNvPr>
          <p:cNvSpPr txBox="1"/>
          <p:nvPr>
            <p:custDataLst>
              <p:tags r:id="rId6"/>
            </p:custDataLst>
          </p:nvPr>
        </p:nvSpPr>
        <p:spPr bwMode="auto">
          <a:xfrm>
            <a:off x="6456040" y="5507940"/>
            <a:ext cx="4588933" cy="369332"/>
          </a:xfrm>
          <a:prstGeom prst="rect">
            <a:avLst/>
          </a:prstGeom>
          <a:noFill/>
        </p:spPr>
        <p:txBody>
          <a:bodyPr wrap="square" rtlCol="0">
            <a:spAutoFit/>
          </a:bodyPr>
          <a:lstStyle/>
          <a:p>
            <a:pPr>
              <a:defRPr/>
            </a:pPr>
            <a:r>
              <a:rPr lang="en-US" dirty="0">
                <a:solidFill>
                  <a:schemeClr val="accent3"/>
                </a:solidFill>
              </a:rPr>
              <a:t>Oscillation too fast/Amplitude too small</a:t>
            </a:r>
            <a:endParaRPr sz="2000" dirty="0"/>
          </a:p>
        </p:txBody>
      </p:sp>
      <p:sp>
        <p:nvSpPr>
          <p:cNvPr id="16" name="ZoneTexte 15">
            <a:extLst>
              <a:ext uri="{FF2B5EF4-FFF2-40B4-BE49-F238E27FC236}">
                <a16:creationId xmlns:a16="http://schemas.microsoft.com/office/drawing/2014/main" id="{5F652337-3959-1245-2B71-3FA6656C7C5B}"/>
              </a:ext>
            </a:extLst>
          </p:cNvPr>
          <p:cNvSpPr txBox="1"/>
          <p:nvPr>
            <p:custDataLst>
              <p:tags r:id="rId7"/>
            </p:custDataLst>
          </p:nvPr>
        </p:nvSpPr>
        <p:spPr bwMode="auto">
          <a:xfrm>
            <a:off x="2999656" y="5445224"/>
            <a:ext cx="556685" cy="400110"/>
          </a:xfrm>
          <a:prstGeom prst="rect">
            <a:avLst/>
          </a:prstGeom>
          <a:noFill/>
        </p:spPr>
        <p:txBody>
          <a:bodyPr wrap="square" rtlCol="0">
            <a:spAutoFit/>
          </a:bodyPr>
          <a:lstStyle/>
          <a:p>
            <a:pPr>
              <a:defRPr/>
            </a:pPr>
            <a:r>
              <a:rPr lang="en-US" sz="2000" b="1" dirty="0">
                <a:solidFill>
                  <a:srgbClr val="00B050"/>
                </a:solidFill>
              </a:rPr>
              <a:t>✓</a:t>
            </a:r>
            <a:endParaRPr sz="2000" b="1" dirty="0"/>
          </a:p>
        </p:txBody>
      </p:sp>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4F6D039F-434C-917B-B09D-48AA1236A97B}"/>
                  </a:ext>
                </a:extLst>
              </p:cNvPr>
              <p:cNvSpPr txBox="1"/>
              <p:nvPr>
                <p:custDataLst>
                  <p:tags r:id="rId8"/>
                </p:custDataLst>
              </p:nvPr>
            </p:nvSpPr>
            <p:spPr bwMode="auto">
              <a:xfrm>
                <a:off x="920800" y="4746630"/>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rgbClr val="00B050"/>
                              </a:solidFill>
                              <a:latin typeface="Cambria Math" panose="02040503050406030204" pitchFamily="18" charset="0"/>
                              <a:ea typeface="Cambria Math"/>
                              <a:cs typeface="Cambria Math"/>
                            </a:rPr>
                          </m:ctrlPr>
                        </m:sSubPr>
                        <m:e>
                          <m:r>
                            <a:rPr lang="en-US" sz="1600" i="1">
                              <a:solidFill>
                                <a:srgbClr val="00B050"/>
                              </a:solidFill>
                              <a:latin typeface="Cambria Math"/>
                              <a:ea typeface="Cambria Math"/>
                            </a:rPr>
                            <m:t>𝜔</m:t>
                          </m:r>
                        </m:e>
                        <m:sub>
                          <m:r>
                            <a:rPr lang="fr-FR" sz="1600" b="0" i="1">
                              <a:solidFill>
                                <a:srgbClr val="00B050"/>
                              </a:solidFill>
                              <a:latin typeface="Cambria Math"/>
                            </a:rPr>
                            <m:t>𝑎</m:t>
                          </m:r>
                        </m:sub>
                      </m:sSub>
                      <m:r>
                        <a:rPr lang="fr-FR" sz="1600" b="0" i="1">
                          <a:solidFill>
                            <a:srgbClr val="00B050"/>
                          </a:solidFill>
                          <a:latin typeface="Cambria Math"/>
                        </a:rPr>
                        <m:t>−</m:t>
                      </m:r>
                      <m:sSub>
                        <m:sSubPr>
                          <m:ctrlPr>
                            <a:rPr lang="fr-FR" sz="1600" b="0" i="1">
                              <a:solidFill>
                                <a:srgbClr val="00B050"/>
                              </a:solidFill>
                              <a:latin typeface="Cambria Math" panose="02040503050406030204" pitchFamily="18" charset="0"/>
                              <a:ea typeface="Cambria Math"/>
                              <a:cs typeface="Cambria Math"/>
                            </a:rPr>
                          </m:ctrlPr>
                        </m:sSubPr>
                        <m:e>
                          <m:r>
                            <a:rPr lang="fr-FR" sz="1600" b="0" i="1">
                              <a:solidFill>
                                <a:srgbClr val="00B050"/>
                              </a:solidFill>
                              <a:latin typeface="Cambria Math"/>
                              <a:ea typeface="Cambria Math"/>
                            </a:rPr>
                            <m:t>𝜔</m:t>
                          </m:r>
                        </m:e>
                        <m:sub>
                          <m:r>
                            <a:rPr lang="fr-FR" sz="1600" b="0" i="1">
                              <a:solidFill>
                                <a:srgbClr val="00B050"/>
                              </a:solidFill>
                              <a:latin typeface="Cambria Math"/>
                            </a:rPr>
                            <m:t>𝐷𝑀</m:t>
                          </m:r>
                        </m:sub>
                      </m:sSub>
                    </m:oMath>
                  </m:oMathPara>
                </a14:m>
                <a:endParaRPr lang="en-US" sz="1600" dirty="0">
                  <a:solidFill>
                    <a:srgbClr val="00B050"/>
                  </a:solidFill>
                </a:endParaRPr>
              </a:p>
            </p:txBody>
          </p:sp>
        </mc:Choice>
        <mc:Fallback>
          <p:sp>
            <p:nvSpPr>
              <p:cNvPr id="10" name="ZoneTexte 9">
                <a:extLst>
                  <a:ext uri="{FF2B5EF4-FFF2-40B4-BE49-F238E27FC236}">
                    <a16:creationId xmlns:a16="http://schemas.microsoft.com/office/drawing/2014/main" id="{4F6D039F-434C-917B-B09D-48AA1236A97B}"/>
                  </a:ext>
                </a:extLst>
              </p:cNvPr>
              <p:cNvSpPr txBox="1">
                <a:spLocks noRot="1" noChangeAspect="1" noMove="1" noResize="1" noEditPoints="1" noAdjustHandles="1" noChangeArrowheads="1" noChangeShapeType="1" noTextEdit="1"/>
              </p:cNvSpPr>
              <p:nvPr>
                <p:custDataLst>
                  <p:tags r:id="rId8"/>
                </p:custDataLst>
              </p:nvPr>
            </p:nvSpPr>
            <p:spPr bwMode="auto">
              <a:xfrm>
                <a:off x="920800" y="4746630"/>
                <a:ext cx="1574800" cy="33855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BCD30F05-2019-FCF8-C8FB-40247994B4BC}"/>
                  </a:ext>
                </a:extLst>
              </p:cNvPr>
              <p:cNvSpPr txBox="1"/>
              <p:nvPr>
                <p:custDataLst>
                  <p:tags r:id="rId9"/>
                </p:custDataLst>
              </p:nvPr>
            </p:nvSpPr>
            <p:spPr bwMode="auto">
              <a:xfrm>
                <a:off x="6105376" y="4818638"/>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chemeClr val="accent3"/>
                              </a:solidFill>
                              <a:latin typeface="Cambria Math" panose="02040503050406030204" pitchFamily="18" charset="0"/>
                              <a:ea typeface="Cambria Math"/>
                              <a:cs typeface="Cambria Math"/>
                            </a:rPr>
                          </m:ctrlPr>
                        </m:sSubPr>
                        <m:e>
                          <m:r>
                            <a:rPr lang="en-US" sz="1600" i="1">
                              <a:solidFill>
                                <a:schemeClr val="accent3"/>
                              </a:solidFill>
                              <a:latin typeface="Cambria Math"/>
                              <a:ea typeface="Cambria Math"/>
                            </a:rPr>
                            <m:t>𝜔</m:t>
                          </m:r>
                        </m:e>
                        <m:sub>
                          <m:r>
                            <a:rPr lang="fr-FR" sz="1600" b="0" i="1">
                              <a:solidFill>
                                <a:schemeClr val="accent3"/>
                              </a:solidFill>
                              <a:latin typeface="Cambria Math"/>
                            </a:rPr>
                            <m:t>𝑎</m:t>
                          </m:r>
                        </m:sub>
                      </m:sSub>
                      <m:r>
                        <a:rPr lang="fr-FR" sz="1600" b="0" i="1">
                          <a:solidFill>
                            <a:schemeClr val="accent3"/>
                          </a:solidFill>
                          <a:latin typeface="Cambria Math"/>
                        </a:rPr>
                        <m:t>+</m:t>
                      </m:r>
                      <m:sSub>
                        <m:sSubPr>
                          <m:ctrlPr>
                            <a:rPr lang="fr-FR" sz="1600" b="0" i="1">
                              <a:solidFill>
                                <a:schemeClr val="accent3"/>
                              </a:solidFill>
                              <a:latin typeface="Cambria Math" panose="02040503050406030204" pitchFamily="18" charset="0"/>
                              <a:ea typeface="Cambria Math"/>
                              <a:cs typeface="Cambria Math"/>
                            </a:rPr>
                          </m:ctrlPr>
                        </m:sSubPr>
                        <m:e>
                          <m:r>
                            <a:rPr lang="fr-FR" sz="1600" b="0" i="1">
                              <a:solidFill>
                                <a:schemeClr val="accent3"/>
                              </a:solidFill>
                              <a:latin typeface="Cambria Math"/>
                              <a:ea typeface="Cambria Math"/>
                            </a:rPr>
                            <m:t>𝜔</m:t>
                          </m:r>
                        </m:e>
                        <m:sub>
                          <m:r>
                            <a:rPr lang="fr-FR" sz="1600" b="0" i="1">
                              <a:solidFill>
                                <a:schemeClr val="accent3"/>
                              </a:solidFill>
                              <a:latin typeface="Cambria Math"/>
                            </a:rPr>
                            <m:t>𝐷𝑀</m:t>
                          </m:r>
                        </m:sub>
                      </m:sSub>
                    </m:oMath>
                  </m:oMathPara>
                </a14:m>
                <a:endParaRPr lang="en-US" sz="1600" dirty="0">
                  <a:solidFill>
                    <a:schemeClr val="accent3"/>
                  </a:solidFill>
                </a:endParaRPr>
              </a:p>
            </p:txBody>
          </p:sp>
        </mc:Choice>
        <mc:Fallback>
          <p:sp>
            <p:nvSpPr>
              <p:cNvPr id="14" name="ZoneTexte 13">
                <a:extLst>
                  <a:ext uri="{FF2B5EF4-FFF2-40B4-BE49-F238E27FC236}">
                    <a16:creationId xmlns:a16="http://schemas.microsoft.com/office/drawing/2014/main" id="{BCD30F05-2019-FCF8-C8FB-40247994B4BC}"/>
                  </a:ext>
                </a:extLst>
              </p:cNvPr>
              <p:cNvSpPr txBox="1">
                <a:spLocks noRot="1" noChangeAspect="1" noMove="1" noResize="1" noEditPoints="1" noAdjustHandles="1" noChangeArrowheads="1" noChangeShapeType="1" noTextEdit="1"/>
              </p:cNvSpPr>
              <p:nvPr>
                <p:custDataLst>
                  <p:tags r:id="rId9"/>
                </p:custDataLst>
              </p:nvPr>
            </p:nvSpPr>
            <p:spPr bwMode="auto">
              <a:xfrm>
                <a:off x="6105376" y="4818638"/>
                <a:ext cx="1574800" cy="338554"/>
              </a:xfrm>
              <a:prstGeom prst="rect">
                <a:avLst/>
              </a:prstGeom>
              <a:blipFill>
                <a:blip r:embed="rId24"/>
                <a:stretch>
                  <a:fillRect/>
                </a:stretch>
              </a:blipFill>
            </p:spPr>
            <p:txBody>
              <a:bodyPr/>
              <a:lstStyle/>
              <a:p>
                <a:r>
                  <a:rPr lang="en-US">
                    <a:noFill/>
                  </a:rPr>
                  <a:t> </a:t>
                </a:r>
              </a:p>
            </p:txBody>
          </p:sp>
        </mc:Fallback>
      </mc:AlternateContent>
      <p:cxnSp>
        <p:nvCxnSpPr>
          <p:cNvPr id="11" name="Connecteur en arc 10">
            <a:extLst>
              <a:ext uri="{FF2B5EF4-FFF2-40B4-BE49-F238E27FC236}">
                <a16:creationId xmlns:a16="http://schemas.microsoft.com/office/drawing/2014/main" id="{A0786219-0910-A4C4-6A92-C1BF6FEBFA03}"/>
              </a:ext>
            </a:extLst>
          </p:cNvPr>
          <p:cNvCxnSpPr>
            <a:cxnSpLocks/>
          </p:cNvCxnSpPr>
          <p:nvPr>
            <p:custDataLst>
              <p:tags r:id="rId10"/>
            </p:custDataLst>
          </p:nvPr>
        </p:nvCxnSpPr>
        <p:spPr bwMode="auto">
          <a:xfrm>
            <a:off x="2289878" y="4984432"/>
            <a:ext cx="853794" cy="244768"/>
          </a:xfrm>
          <a:prstGeom prst="curvedConnector3">
            <a:avLst>
              <a:gd name="adj1" fmla="val 104489"/>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en arc 14">
            <a:extLst>
              <a:ext uri="{FF2B5EF4-FFF2-40B4-BE49-F238E27FC236}">
                <a16:creationId xmlns:a16="http://schemas.microsoft.com/office/drawing/2014/main" id="{A156A38B-BCE2-6720-A8EE-A44CED9411DF}"/>
              </a:ext>
            </a:extLst>
          </p:cNvPr>
          <p:cNvCxnSpPr>
            <a:cxnSpLocks/>
          </p:cNvCxnSpPr>
          <p:nvPr>
            <p:custDataLst>
              <p:tags r:id="rId11"/>
            </p:custDataLst>
          </p:nvPr>
        </p:nvCxnSpPr>
        <p:spPr bwMode="auto">
          <a:xfrm rot="10800000" flipV="1">
            <a:off x="5519937" y="5029616"/>
            <a:ext cx="831935" cy="199583"/>
          </a:xfrm>
          <a:prstGeom prst="curvedConnector3">
            <a:avLst>
              <a:gd name="adj1" fmla="val 101626"/>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6D7C06A1-BED5-422B-6D27-86073CD9AF20}"/>
                  </a:ext>
                </a:extLst>
              </p:cNvPr>
              <p:cNvSpPr txBox="1"/>
              <p:nvPr>
                <p:custDataLst>
                  <p:tags r:id="rId12"/>
                </p:custDataLst>
              </p:nvPr>
            </p:nvSpPr>
            <p:spPr bwMode="auto">
              <a:xfrm>
                <a:off x="2770831" y="1626435"/>
                <a:ext cx="6244501" cy="506421"/>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ea typeface="Cambria Math"/>
                              <a:cs typeface="Cambria Math"/>
                            </a:rPr>
                          </m:ctrlPr>
                        </m:sSubPr>
                        <m:e>
                          <m:r>
                            <a:rPr lang="fr-FR" sz="2400" b="1" i="1">
                              <a:latin typeface="Cambria Math"/>
                            </a:rPr>
                            <m:t> </m:t>
                          </m:r>
                          <m:acc>
                            <m:accPr>
                              <m:chr m:val="⃗"/>
                              <m:ctrlPr>
                                <a:rPr lang="en-US" sz="2400" b="1" i="1">
                                  <a:latin typeface="Cambria Math" panose="02040503050406030204" pitchFamily="18" charset="0"/>
                                  <a:ea typeface="Cambria Math"/>
                                  <a:cs typeface="Cambria Math"/>
                                </a:rPr>
                              </m:ctrlPr>
                            </m:accPr>
                            <m:e>
                              <m:r>
                                <a:rPr lang="fr-FR" sz="2400" b="1" i="1">
                                  <a:latin typeface="Cambria Math"/>
                                </a:rPr>
                                <m:t>𝑬</m:t>
                              </m:r>
                            </m:e>
                          </m:acc>
                        </m:e>
                        <m:sub>
                          <m:r>
                            <a:rPr lang="fr-FR" sz="2400" b="1" i="1">
                              <a:latin typeface="Cambria Math"/>
                            </a:rPr>
                            <m:t>𝑻</m:t>
                          </m:r>
                        </m:sub>
                      </m:sSub>
                      <m:r>
                        <a:rPr lang="fr-FR" sz="2400" b="1" i="1">
                          <a:latin typeface="Cambria Math"/>
                        </a:rPr>
                        <m:t> </m:t>
                      </m:r>
                      <m:r>
                        <a:rPr lang="fr-FR" sz="2400" b="1" i="1" smtClean="0">
                          <a:latin typeface="Cambria Math" panose="02040503050406030204" pitchFamily="18" charset="0"/>
                          <a:ea typeface="Cambria Math" panose="02040503050406030204" pitchFamily="18" charset="0"/>
                        </a:rPr>
                        <m:t>∝</m:t>
                      </m:r>
                      <m:sSup>
                        <m:sSupPr>
                          <m:ctrlPr>
                            <a:rPr lang="fr-FR" sz="2400" b="1" i="1">
                              <a:solidFill>
                                <a:schemeClr val="accent2"/>
                              </a:solidFill>
                              <a:latin typeface="Cambria Math" panose="02040503050406030204" pitchFamily="18" charset="0"/>
                              <a:ea typeface="Cambria Math"/>
                              <a:cs typeface="Cambria Math"/>
                            </a:rPr>
                          </m:ctrlPr>
                        </m:sSupPr>
                        <m:e>
                          <m:sSub>
                            <m:sSubPr>
                              <m:ctrlPr>
                                <a:rPr lang="fr-FR" sz="2400" b="1" i="1">
                                  <a:solidFill>
                                    <a:schemeClr val="accent2"/>
                                  </a:solidFill>
                                  <a:latin typeface="Cambria Math" panose="02040503050406030204" pitchFamily="18" charset="0"/>
                                  <a:ea typeface="Cambria Math"/>
                                  <a:cs typeface="Cambria Math"/>
                                </a:rPr>
                              </m:ctrlPr>
                            </m:sSubPr>
                            <m:e>
                              <m:acc>
                                <m:accPr>
                                  <m:chr m:val="⃗"/>
                                  <m:ctrlPr>
                                    <a:rPr lang="fr-FR" sz="2400" b="1" i="1" smtClean="0">
                                      <a:solidFill>
                                        <a:schemeClr val="accent2"/>
                                      </a:solidFill>
                                      <a:latin typeface="Cambria Math" panose="02040503050406030204" pitchFamily="18" charset="0"/>
                                      <a:ea typeface="Cambria Math"/>
                                    </a:rPr>
                                  </m:ctrlPr>
                                </m:accPr>
                                <m:e>
                                  <m:r>
                                    <a:rPr lang="fr-FR" sz="2400" b="1" i="1" smtClean="0">
                                      <a:solidFill>
                                        <a:schemeClr val="accent2"/>
                                      </a:solidFill>
                                      <a:latin typeface="Cambria Math" panose="02040503050406030204" pitchFamily="18" charset="0"/>
                                      <a:ea typeface="Cambria Math"/>
                                    </a:rPr>
                                    <m:t>𝑿</m:t>
                                  </m:r>
                                </m:e>
                              </m:acc>
                            </m:e>
                            <m:sub>
                              <m:r>
                                <a:rPr lang="fr-FR" sz="2400" b="1" i="1">
                                  <a:solidFill>
                                    <a:schemeClr val="accent2"/>
                                  </a:solidFill>
                                  <a:latin typeface="Cambria Math"/>
                                  <a:ea typeface="Cambria Math"/>
                                </a:rPr>
                                <m:t>𝑫𝑴</m:t>
                              </m:r>
                            </m:sub>
                          </m:sSub>
                          <m:r>
                            <a:rPr lang="fr-FR" sz="2400" b="1" i="1">
                              <a:solidFill>
                                <a:schemeClr val="accent2"/>
                              </a:solidFill>
                              <a:latin typeface="Cambria Math"/>
                            </a:rPr>
                            <m:t>𝒆</m:t>
                          </m:r>
                        </m:e>
                        <m:sup>
                          <m:r>
                            <a:rPr lang="fr-FR" sz="2400" b="1" i="1">
                              <a:solidFill>
                                <a:schemeClr val="accent2"/>
                              </a:solidFill>
                              <a:latin typeface="Cambria Math"/>
                            </a:rPr>
                            <m:t>−</m:t>
                          </m:r>
                          <m:r>
                            <a:rPr lang="fr-FR" sz="2400" b="1" i="1">
                              <a:solidFill>
                                <a:schemeClr val="accent2"/>
                              </a:solidFill>
                              <a:latin typeface="Cambria Math"/>
                            </a:rPr>
                            <m:t>𝒊</m:t>
                          </m:r>
                          <m:sSub>
                            <m:sSubPr>
                              <m:ctrlPr>
                                <a:rPr lang="fr-FR" sz="2400" b="1" i="1">
                                  <a:solidFill>
                                    <a:schemeClr val="accent2"/>
                                  </a:solidFill>
                                  <a:latin typeface="Cambria Math" panose="02040503050406030204" pitchFamily="18" charset="0"/>
                                  <a:ea typeface="Cambria Math"/>
                                  <a:cs typeface="Cambria Math"/>
                                </a:rPr>
                              </m:ctrlPr>
                            </m:sSubPr>
                            <m:e>
                              <m:r>
                                <a:rPr lang="fr-FR" sz="2400" b="1" i="1">
                                  <a:solidFill>
                                    <a:schemeClr val="accent2"/>
                                  </a:solidFill>
                                  <a:latin typeface="Cambria Math"/>
                                  <a:ea typeface="Cambria Math"/>
                                </a:rPr>
                                <m:t>𝝎</m:t>
                              </m:r>
                            </m:e>
                            <m:sub>
                              <m:r>
                                <a:rPr lang="fr-FR" sz="2400" b="1" i="1">
                                  <a:solidFill>
                                    <a:schemeClr val="accent2"/>
                                  </a:solidFill>
                                  <a:latin typeface="Cambria Math"/>
                                </a:rPr>
                                <m:t>𝑫𝑴</m:t>
                              </m:r>
                            </m:sub>
                          </m:sSub>
                          <m:r>
                            <a:rPr lang="fr-FR" sz="2400" b="1" i="1">
                              <a:solidFill>
                                <a:schemeClr val="accent2"/>
                              </a:solidFill>
                              <a:latin typeface="Cambria Math"/>
                            </a:rPr>
                            <m:t>𝒕</m:t>
                          </m:r>
                        </m:sup>
                      </m:sSup>
                    </m:oMath>
                  </m:oMathPara>
                </a14:m>
                <a:endParaRPr lang="en-US" sz="2400" b="1" dirty="0">
                  <a:solidFill>
                    <a:srgbClr val="FF0000"/>
                  </a:solidFill>
                </a:endParaRPr>
              </a:p>
            </p:txBody>
          </p:sp>
        </mc:Choice>
        <mc:Fallback>
          <p:sp>
            <p:nvSpPr>
              <p:cNvPr id="4" name="ZoneTexte 3">
                <a:extLst>
                  <a:ext uri="{FF2B5EF4-FFF2-40B4-BE49-F238E27FC236}">
                    <a16:creationId xmlns:a16="http://schemas.microsoft.com/office/drawing/2014/main" id="{6D7C06A1-BED5-422B-6D27-86073CD9AF20}"/>
                  </a:ext>
                </a:extLst>
              </p:cNvPr>
              <p:cNvSpPr txBox="1">
                <a:spLocks noRot="1" noChangeAspect="1" noMove="1" noResize="1" noEditPoints="1" noAdjustHandles="1" noChangeArrowheads="1" noChangeShapeType="1" noTextEdit="1"/>
              </p:cNvSpPr>
              <p:nvPr>
                <p:custDataLst>
                  <p:tags r:id="rId12"/>
                </p:custDataLst>
              </p:nvPr>
            </p:nvSpPr>
            <p:spPr bwMode="auto">
              <a:xfrm>
                <a:off x="2770831" y="1626435"/>
                <a:ext cx="6244501" cy="506421"/>
              </a:xfrm>
              <a:prstGeom prst="rect">
                <a:avLst/>
              </a:prstGeom>
              <a:blipFill>
                <a:blip r:embed="rId25"/>
                <a:stretch>
                  <a:fillRect b="-20000"/>
                </a:stretch>
              </a:blipFill>
            </p:spPr>
            <p:txBody>
              <a:bodyPr/>
              <a:lstStyle/>
              <a:p>
                <a:r>
                  <a:rPr lang="en-US">
                    <a:noFill/>
                  </a:rPr>
                  <a:t> </a:t>
                </a:r>
              </a:p>
            </p:txBody>
          </p:sp>
        </mc:Fallback>
      </mc:AlternateContent>
      <p:sp>
        <p:nvSpPr>
          <p:cNvPr id="18" name="Parenthèse fermante 17">
            <a:extLst>
              <a:ext uri="{FF2B5EF4-FFF2-40B4-BE49-F238E27FC236}">
                <a16:creationId xmlns:a16="http://schemas.microsoft.com/office/drawing/2014/main" id="{9A3429C7-109A-5268-DB87-D937406D9454}"/>
              </a:ext>
            </a:extLst>
          </p:cNvPr>
          <p:cNvSpPr/>
          <p:nvPr>
            <p:custDataLst>
              <p:tags r:id="rId13"/>
            </p:custDataLst>
          </p:nvPr>
        </p:nvSpPr>
        <p:spPr bwMode="auto">
          <a:xfrm rot="5400000">
            <a:off x="8143680" y="1646261"/>
            <a:ext cx="274036" cy="7583931"/>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8" name="Parenthèse fermante 7">
            <a:extLst>
              <a:ext uri="{FF2B5EF4-FFF2-40B4-BE49-F238E27FC236}">
                <a16:creationId xmlns:a16="http://schemas.microsoft.com/office/drawing/2014/main" id="{EA707E87-0494-7E37-59A8-4F086BCD4FF2}"/>
              </a:ext>
            </a:extLst>
          </p:cNvPr>
          <p:cNvSpPr/>
          <p:nvPr>
            <p:custDataLst>
              <p:tags r:id="rId14"/>
            </p:custDataLst>
          </p:nvPr>
        </p:nvSpPr>
        <p:spPr bwMode="auto">
          <a:xfrm rot="5400000">
            <a:off x="6239625" y="1338241"/>
            <a:ext cx="73531" cy="1518746"/>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5" name="ZoneTexte 4">
            <a:extLst>
              <a:ext uri="{FF2B5EF4-FFF2-40B4-BE49-F238E27FC236}">
                <a16:creationId xmlns:a16="http://schemas.microsoft.com/office/drawing/2014/main" id="{66592DA7-9F9D-A31E-426A-F32958906FE4}"/>
              </a:ext>
            </a:extLst>
          </p:cNvPr>
          <p:cNvSpPr txBox="1"/>
          <p:nvPr>
            <p:custDataLst>
              <p:tags r:id="rId15"/>
            </p:custDataLst>
          </p:nvPr>
        </p:nvSpPr>
        <p:spPr bwMode="auto">
          <a:xfrm>
            <a:off x="5227441" y="2132856"/>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DE046221-7385-04F8-A552-02136E80F38E}"/>
                  </a:ext>
                </a:extLst>
              </p:cNvPr>
              <p:cNvSpPr txBox="1"/>
              <p:nvPr>
                <p:custDataLst>
                  <p:tags r:id="rId16"/>
                </p:custDataLst>
              </p:nvPr>
            </p:nvSpPr>
            <p:spPr bwMode="auto">
              <a:xfrm>
                <a:off x="7859016" y="1640994"/>
                <a:ext cx="5096646" cy="707886"/>
              </a:xfrm>
              <a:prstGeom prst="rect">
                <a:avLst/>
              </a:prstGeom>
              <a:noFill/>
            </p:spPr>
            <p:txBody>
              <a:bodyPr wrap="square" rtlCol="0">
                <a:spAutoFit/>
              </a:bodyPr>
              <a:lstStyle/>
              <a:p>
                <a:pPr marL="342900" indent="-342900">
                  <a:buFont typeface="Wingdings" pitchFamily="2" charset="2"/>
                  <a:buChar char="à"/>
                  <a:defRPr/>
                </a:pPr>
                <a:r>
                  <a:rPr lang="en-US" sz="2000" dirty="0"/>
                  <a:t>O</a:t>
                </a:r>
                <a:r>
                  <a:rPr lang="en-US" sz="2000" dirty="0">
                    <a:solidFill>
                      <a:schemeClr val="tx1"/>
                    </a:solidFill>
                  </a:rPr>
                  <a:t>scillate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endParaRPr lang="en-US" sz="2000" dirty="0">
                  <a:solidFill>
                    <a:schemeClr val="tx1"/>
                  </a:solidFill>
                </a:endParaRPr>
              </a:p>
              <a:p>
                <a:pPr marL="342900" indent="-342900">
                  <a:buFont typeface="Wingdings" pitchFamily="2" charset="2"/>
                  <a:buChar char="à"/>
                  <a:defRPr/>
                </a:pPr>
                <a:r>
                  <a:rPr lang="en-US" sz="2000" dirty="0"/>
                  <a:t>Amplitude too small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smtClean="0">
                        <a:solidFill>
                          <a:schemeClr val="tx1"/>
                        </a:solidFill>
                        <a:latin typeface="Cambria Math" panose="02040503050406030204" pitchFamily="18" charset="0"/>
                        <a:ea typeface="Cambria Math" panose="02040503050406030204" pitchFamily="18" charset="0"/>
                      </a:rPr>
                      <m:t>𝜒</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r>
                  <a:rPr lang="en-US" sz="2000" dirty="0">
                    <a:solidFill>
                      <a:schemeClr val="tx1"/>
                    </a:solidFill>
                  </a:rPr>
                  <a:t> </a:t>
                </a:r>
                <a:endParaRPr dirty="0"/>
              </a:p>
            </p:txBody>
          </p:sp>
        </mc:Choice>
        <mc:Fallback>
          <p:sp>
            <p:nvSpPr>
              <p:cNvPr id="6" name="ZoneTexte 5">
                <a:extLst>
                  <a:ext uri="{FF2B5EF4-FFF2-40B4-BE49-F238E27FC236}">
                    <a16:creationId xmlns:a16="http://schemas.microsoft.com/office/drawing/2014/main" id="{DE046221-7385-04F8-A552-02136E80F38E}"/>
                  </a:ext>
                </a:extLst>
              </p:cNvPr>
              <p:cNvSpPr txBox="1">
                <a:spLocks noRot="1" noChangeAspect="1" noMove="1" noResize="1" noEditPoints="1" noAdjustHandles="1" noChangeArrowheads="1" noChangeShapeType="1" noTextEdit="1"/>
              </p:cNvSpPr>
              <p:nvPr>
                <p:custDataLst>
                  <p:tags r:id="rId16"/>
                </p:custDataLst>
              </p:nvPr>
            </p:nvSpPr>
            <p:spPr bwMode="auto">
              <a:xfrm>
                <a:off x="7859016" y="1640994"/>
                <a:ext cx="5096646" cy="707886"/>
              </a:xfrm>
              <a:prstGeom prst="rect">
                <a:avLst/>
              </a:prstGeom>
              <a:blipFill>
                <a:blip r:embed="rId26"/>
                <a:stretch>
                  <a:fillRect l="-993" t="-5357" b="-14286"/>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16A26DAC-6ACF-CD99-C287-38D993ECB67D}"/>
              </a:ext>
            </a:extLst>
          </p:cNvPr>
          <p:cNvSpPr txBox="1"/>
          <p:nvPr>
            <p:custDataLst>
              <p:tags r:id="rId17"/>
            </p:custDataLst>
          </p:nvPr>
        </p:nvSpPr>
        <p:spPr bwMode="auto">
          <a:xfrm>
            <a:off x="11742753" y="6478608"/>
            <a:ext cx="504056" cy="369332"/>
          </a:xfrm>
          <a:prstGeom prst="rect">
            <a:avLst/>
          </a:prstGeom>
          <a:noFill/>
        </p:spPr>
        <p:txBody>
          <a:bodyPr wrap="square" rtlCol="0">
            <a:spAutoFit/>
          </a:bodyPr>
          <a:lstStyle/>
          <a:p>
            <a:r>
              <a:rPr lang="en-US" dirty="0"/>
              <a:t>7</a:t>
            </a:r>
          </a:p>
        </p:txBody>
      </p:sp>
      <p:sp>
        <p:nvSpPr>
          <p:cNvPr id="12" name="ZoneTexte 11">
            <a:extLst>
              <a:ext uri="{FF2B5EF4-FFF2-40B4-BE49-F238E27FC236}">
                <a16:creationId xmlns:a16="http://schemas.microsoft.com/office/drawing/2014/main" id="{C5294D9D-F7C5-32FF-0057-778EB093DC68}"/>
              </a:ext>
            </a:extLst>
          </p:cNvPr>
          <p:cNvSpPr txBox="1"/>
          <p:nvPr>
            <p:custDataLst>
              <p:tags r:id="rId18"/>
            </p:custDataLst>
          </p:nvPr>
        </p:nvSpPr>
        <p:spPr bwMode="auto">
          <a:xfrm>
            <a:off x="0" y="2572663"/>
            <a:ext cx="9768408" cy="461665"/>
          </a:xfrm>
          <a:prstGeom prst="rect">
            <a:avLst/>
          </a:prstGeom>
          <a:noFill/>
        </p:spPr>
        <p:txBody>
          <a:bodyPr wrap="square">
            <a:spAutoFit/>
          </a:bodyPr>
          <a:lstStyle/>
          <a:p>
            <a:pPr>
              <a:spcBef>
                <a:spcPts val="600"/>
              </a:spcBef>
              <a:defRPr/>
            </a:pPr>
            <a:r>
              <a:rPr lang="en-US" sz="2400" b="1" dirty="0">
                <a:solidFill>
                  <a:srgbClr val="0070C0"/>
                </a:solidFill>
              </a:rPr>
              <a:t>…or</a:t>
            </a:r>
            <a:r>
              <a:rPr lang="en-US" sz="2400" dirty="0">
                <a:solidFill>
                  <a:schemeClr val="tx1"/>
                </a:solidFill>
              </a:rPr>
              <a:t> apply </a:t>
            </a:r>
            <a:r>
              <a:rPr lang="en-US" sz="2400" dirty="0">
                <a:solidFill>
                  <a:srgbClr val="0070C0"/>
                </a:solidFill>
              </a:rPr>
              <a:t>an external field </a:t>
            </a:r>
            <a:r>
              <a:rPr lang="en-US" sz="2400" dirty="0"/>
              <a:t>and </a:t>
            </a:r>
            <a:r>
              <a:rPr lang="en-US" sz="2400" dirty="0">
                <a:solidFill>
                  <a:schemeClr val="tx1"/>
                </a:solidFill>
              </a:rPr>
              <a:t>measure the square of the total electric field  </a:t>
            </a:r>
            <a:endParaRPr lang="en-US" sz="2400" dirty="0"/>
          </a:p>
        </p:txBody>
      </p:sp>
    </p:spTree>
    <p:extLst>
      <p:ext uri="{BB962C8B-B14F-4D97-AF65-F5344CB8AC3E}">
        <p14:creationId xmlns:p14="http://schemas.microsoft.com/office/powerpoint/2010/main" val="4109411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Image 8">
            <a:extLst>
              <a:ext uri="{FF2B5EF4-FFF2-40B4-BE49-F238E27FC236}">
                <a16:creationId xmlns:a16="http://schemas.microsoft.com/office/drawing/2014/main" id="{FA721640-D5B0-852C-3517-D605DDA96708}"/>
              </a:ext>
            </a:extLst>
          </p:cNvPr>
          <p:cNvPicPr>
            <a:picLocks noChangeAspect="1"/>
          </p:cNvPicPr>
          <p:nvPr>
            <p:custDataLst>
              <p:tags r:id="rId1"/>
            </p:custDataLst>
          </p:nvPr>
        </p:nvPicPr>
        <p:blipFill rotWithShape="1">
          <a:blip r:embed="rId22"/>
          <a:srcRect l="2903" t="4170" r="3346" b="4892"/>
          <a:stretch/>
        </p:blipFill>
        <p:spPr bwMode="auto">
          <a:xfrm>
            <a:off x="2970535" y="2996952"/>
            <a:ext cx="6024156" cy="2247418"/>
          </a:xfrm>
          <a:prstGeom prst="rect">
            <a:avLst/>
          </a:prstGeom>
        </p:spPr>
      </p:pic>
      <p:sp>
        <p:nvSpPr>
          <p:cNvPr id="3" name="ZoneTexte 2">
            <a:extLst>
              <a:ext uri="{FF2B5EF4-FFF2-40B4-BE49-F238E27FC236}">
                <a16:creationId xmlns:a16="http://schemas.microsoft.com/office/drawing/2014/main" id="{718A81A6-10C7-2B40-E676-71D1CF1B9139}"/>
              </a:ext>
            </a:extLst>
          </p:cNvPr>
          <p:cNvSpPr txBox="1"/>
          <p:nvPr>
            <p:custDataLst>
              <p:tags r:id="rId2"/>
            </p:custDataLst>
          </p:nvPr>
        </p:nvSpPr>
        <p:spPr bwMode="auto">
          <a:xfrm>
            <a:off x="18860" y="1124744"/>
            <a:ext cx="10181595" cy="461665"/>
          </a:xfrm>
          <a:prstGeom prst="rect">
            <a:avLst/>
          </a:prstGeom>
          <a:noFill/>
        </p:spPr>
        <p:txBody>
          <a:bodyPr wrap="square" rtlCol="0">
            <a:spAutoFit/>
          </a:bodyPr>
          <a:lstStyle/>
          <a:p>
            <a:pPr>
              <a:defRPr/>
            </a:pPr>
            <a:r>
              <a:rPr lang="en-US" sz="2400" dirty="0">
                <a:solidFill>
                  <a:schemeClr val="tx1"/>
                </a:solidFill>
              </a:rPr>
              <a:t>We can </a:t>
            </a:r>
            <a:r>
              <a:rPr lang="en-US" sz="2400" b="1" dirty="0">
                <a:solidFill>
                  <a:srgbClr val="0070C0"/>
                </a:solidFill>
              </a:rPr>
              <a:t>either</a:t>
            </a:r>
            <a:r>
              <a:rPr lang="en-US" sz="2400" dirty="0">
                <a:solidFill>
                  <a:schemeClr val="tx1"/>
                </a:solidFill>
              </a:rPr>
              <a:t> measure the DM electric field directly</a:t>
            </a:r>
            <a:r>
              <a:rPr lang="en-US" sz="2400" dirty="0"/>
              <a:t>…</a:t>
            </a:r>
          </a:p>
        </p:txBody>
      </p:sp>
      <p:sp>
        <p:nvSpPr>
          <p:cNvPr id="2" name="Titre 1"/>
          <p:cNvSpPr>
            <a:spLocks noGrp="1"/>
          </p:cNvSpPr>
          <p:nvPr>
            <p:ph type="title"/>
            <p:custDataLst>
              <p:tags r:id="rId3"/>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p:sp>
        <p:nvSpPr>
          <p:cNvPr id="13" name="ZoneTexte 12">
            <a:extLst>
              <a:ext uri="{FF2B5EF4-FFF2-40B4-BE49-F238E27FC236}">
                <a16:creationId xmlns:a16="http://schemas.microsoft.com/office/drawing/2014/main" id="{4662FC35-E89D-2380-8BEA-16300E7E0D7A}"/>
              </a:ext>
            </a:extLst>
          </p:cNvPr>
          <p:cNvSpPr txBox="1"/>
          <p:nvPr>
            <p:custDataLst>
              <p:tags r:id="rId4"/>
            </p:custDataLst>
          </p:nvPr>
        </p:nvSpPr>
        <p:spPr bwMode="auto">
          <a:xfrm>
            <a:off x="8962489" y="3429000"/>
            <a:ext cx="2194194" cy="1169551"/>
          </a:xfrm>
          <a:prstGeom prst="rect">
            <a:avLst/>
          </a:prstGeom>
          <a:noFill/>
        </p:spPr>
        <p:txBody>
          <a:bodyPr wrap="square" rtlCol="0">
            <a:spAutoFit/>
          </a:bodyPr>
          <a:lstStyle/>
          <a:p>
            <a:pPr algn="ctr">
              <a:defRPr/>
            </a:pPr>
            <a:r>
              <a:rPr lang="en-US" sz="1400" i="1" dirty="0"/>
              <a:t>Fig. 3 : A microwave signal sent inside a resonant cavity, with a frequency close to the one of the hypothetical DP. </a:t>
            </a:r>
            <a:endParaRPr dirty="0"/>
          </a:p>
        </p:txBody>
      </p:sp>
      <mc:AlternateContent xmlns:mc="http://schemas.openxmlformats.org/markup-compatibility/2006">
        <mc:Choice xmlns:a14="http://schemas.microsoft.com/office/drawing/2010/main" Requires="a14">
          <p:sp>
            <p:nvSpPr>
              <p:cNvPr id="19" name="ZoneTexte 18">
                <a:extLst>
                  <a:ext uri="{FF2B5EF4-FFF2-40B4-BE49-F238E27FC236}">
                    <a16:creationId xmlns:a16="http://schemas.microsoft.com/office/drawing/2014/main" id="{4E48F5C0-397C-2835-DB65-D0705275EBC1}"/>
                  </a:ext>
                </a:extLst>
              </p:cNvPr>
              <p:cNvSpPr txBox="1"/>
              <p:nvPr>
                <p:custDataLst>
                  <p:tags r:id="rId5"/>
                </p:custDataLst>
              </p:nvPr>
            </p:nvSpPr>
            <p:spPr bwMode="auto">
              <a:xfrm>
                <a:off x="-384720" y="5078716"/>
                <a:ext cx="12955662" cy="493212"/>
              </a:xfrm>
              <a:prstGeom prst="rect">
                <a:avLst/>
              </a:prstGeom>
              <a:noFill/>
              <a:ln>
                <a:noFill/>
              </a:ln>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300" b="1" i="1">
                              <a:latin typeface="Cambria Math" panose="02040503050406030204" pitchFamily="18" charset="0"/>
                              <a:ea typeface="Cambria Math"/>
                              <a:cs typeface="Cambria Math"/>
                            </a:rPr>
                          </m:ctrlPr>
                        </m:sSubPr>
                        <m:e>
                          <m:r>
                            <a:rPr lang="fr-FR" sz="2300" b="1" i="1">
                              <a:latin typeface="Cambria Math"/>
                            </a:rPr>
                            <m:t>|</m:t>
                          </m:r>
                          <m:acc>
                            <m:accPr>
                              <m:chr m:val="⃗"/>
                              <m:ctrlPr>
                                <a:rPr lang="en-US" sz="2300" b="1" i="1">
                                  <a:latin typeface="Cambria Math" panose="02040503050406030204" pitchFamily="18" charset="0"/>
                                  <a:ea typeface="Cambria Math"/>
                                  <a:cs typeface="Cambria Math"/>
                                </a:rPr>
                              </m:ctrlPr>
                            </m:accPr>
                            <m:e>
                              <m:r>
                                <a:rPr lang="fr-FR" sz="2300" b="1" i="1">
                                  <a:latin typeface="Cambria Math"/>
                                </a:rPr>
                                <m:t>𝑬</m:t>
                              </m:r>
                            </m:e>
                          </m:acc>
                        </m:e>
                        <m:sub>
                          <m:r>
                            <a:rPr lang="fr-FR" sz="2300" b="1" i="1">
                              <a:latin typeface="Cambria Math"/>
                            </a:rPr>
                            <m:t>𝑻</m:t>
                          </m:r>
                        </m:sub>
                      </m:sSub>
                      <m:sSup>
                        <m:sSupPr>
                          <m:ctrlPr>
                            <a:rPr lang="fr-FR" sz="2300" b="1" i="1">
                              <a:latin typeface="Cambria Math" panose="02040503050406030204" pitchFamily="18" charset="0"/>
                              <a:ea typeface="Cambria Math"/>
                              <a:cs typeface="Cambria Math"/>
                            </a:rPr>
                          </m:ctrlPr>
                        </m:sSupPr>
                        <m:e>
                          <m:r>
                            <a:rPr lang="fr-FR" sz="2300" b="1" i="1">
                              <a:latin typeface="Cambria Math"/>
                            </a:rPr>
                            <m:t>|</m:t>
                          </m:r>
                        </m:e>
                        <m:sup>
                          <m:r>
                            <a:rPr lang="fr-FR" sz="2300" b="1" i="1">
                              <a:latin typeface="Cambria Math"/>
                            </a:rPr>
                            <m:t>𝟐</m:t>
                          </m:r>
                        </m:sup>
                      </m:sSup>
                      <m:r>
                        <a:rPr lang="fr-FR" sz="2300" b="1" i="1">
                          <a:latin typeface="Cambria Math"/>
                          <a:ea typeface="Cambria Math"/>
                        </a:rPr>
                        <m:t>∝ </m:t>
                      </m:r>
                      <m:sSub>
                        <m:sSubPr>
                          <m:ctrlPr>
                            <a:rPr lang="fr-FR" sz="2300" b="1" i="1" smtClean="0">
                              <a:solidFill>
                                <a:srgbClr val="0070C0"/>
                              </a:solidFill>
                              <a:latin typeface="Cambria Math" panose="02040503050406030204" pitchFamily="18" charset="0"/>
                              <a:ea typeface="Cambria Math"/>
                              <a:cs typeface="Cambria Math"/>
                            </a:rPr>
                          </m:ctrlPr>
                        </m:sSubPr>
                        <m:e>
                          <m:r>
                            <a:rPr lang="fr-FR" sz="2300" b="1" i="1">
                              <a:solidFill>
                                <a:srgbClr val="0070C0"/>
                              </a:solidFill>
                              <a:latin typeface="Cambria Math"/>
                              <a:ea typeface="Cambria Math"/>
                            </a:rPr>
                            <m:t>𝑿</m:t>
                          </m:r>
                        </m:e>
                        <m:sub>
                          <m:r>
                            <a:rPr lang="fr-FR" sz="2300" b="1" i="1">
                              <a:solidFill>
                                <a:srgbClr val="0070C0"/>
                              </a:solidFill>
                              <a:latin typeface="Cambria Math"/>
                              <a:ea typeface="Cambria Math"/>
                            </a:rPr>
                            <m:t>𝒂</m:t>
                          </m:r>
                        </m:sub>
                      </m:sSub>
                      <m:sSub>
                        <m:sSubPr>
                          <m:ctrlPr>
                            <a:rPr lang="fr-FR" sz="2300" b="1" i="1" smtClean="0">
                              <a:solidFill>
                                <a:schemeClr val="accent2"/>
                              </a:solidFill>
                              <a:latin typeface="Cambria Math" panose="02040503050406030204" pitchFamily="18" charset="0"/>
                              <a:ea typeface="Cambria Math"/>
                              <a:cs typeface="Cambria Math"/>
                            </a:rPr>
                          </m:ctrlPr>
                        </m:sSubPr>
                        <m:e>
                          <m:r>
                            <a:rPr lang="fr-FR" sz="2300" b="1" i="1">
                              <a:solidFill>
                                <a:schemeClr val="accent2"/>
                              </a:solidFill>
                              <a:latin typeface="Cambria Math"/>
                              <a:ea typeface="Cambria Math"/>
                            </a:rPr>
                            <m:t>𝑿</m:t>
                          </m:r>
                        </m:e>
                        <m:sub>
                          <m:r>
                            <a:rPr lang="fr-FR" sz="2300" b="1" i="1">
                              <a:solidFill>
                                <a:schemeClr val="accent2"/>
                              </a:solidFill>
                              <a:latin typeface="Cambria Math"/>
                              <a:ea typeface="Cambria Math"/>
                            </a:rPr>
                            <m:t>𝑫𝑴</m:t>
                          </m:r>
                        </m:sub>
                      </m:sSub>
                      <m:d>
                        <m:dPr>
                          <m:begChr m:val="["/>
                          <m:endChr m:val="]"/>
                          <m:ctrlPr>
                            <a:rPr lang="fr-FR" sz="2300" b="1" i="1">
                              <a:latin typeface="Cambria Math" panose="02040503050406030204" pitchFamily="18" charset="0"/>
                              <a:ea typeface="Cambria Math"/>
                              <a:cs typeface="Cambria Math"/>
                            </a:rPr>
                          </m:ctrlPr>
                        </m:dPr>
                        <m:e>
                          <m:func>
                            <m:funcPr>
                              <m:ctrlPr>
                                <a:rPr lang="fr-FR" sz="2300" b="1" i="1">
                                  <a:solidFill>
                                    <a:srgbClr val="00B050"/>
                                  </a:solidFill>
                                  <a:latin typeface="Cambria Math" panose="02040503050406030204" pitchFamily="18" charset="0"/>
                                  <a:ea typeface="Cambria Math"/>
                                  <a:cs typeface="Cambria Math"/>
                                </a:rPr>
                              </m:ctrlPr>
                            </m:funcPr>
                            <m:fName>
                              <m:r>
                                <a:rPr lang="fr-FR" sz="2300" b="1" i="0">
                                  <a:solidFill>
                                    <a:srgbClr val="00B050"/>
                                  </a:solidFill>
                                  <a:latin typeface="Cambria Math"/>
                                </a:rPr>
                                <m:t>𝐜𝐨𝐬</m:t>
                              </m:r>
                              <m:r>
                                <a:rPr lang="fr-FR" sz="2300" b="1" i="0">
                                  <a:solidFill>
                                    <a:srgbClr val="00B050"/>
                                  </a:solidFill>
                                  <a:latin typeface="Cambria Math"/>
                                </a:rPr>
                                <m:t>⁡</m:t>
                              </m:r>
                            </m:fName>
                            <m:e>
                              <m:r>
                                <a:rPr lang="fr-FR" sz="2300" b="1" i="1">
                                  <a:solidFill>
                                    <a:srgbClr val="00B050"/>
                                  </a:solidFill>
                                  <a:latin typeface="Cambria Math"/>
                                </a:rPr>
                                <m:t>(</m:t>
                              </m:r>
                              <m:r>
                                <a:rPr lang="fr-FR" sz="2300" b="1" i="1">
                                  <a:solidFill>
                                    <a:srgbClr val="00B050"/>
                                  </a:solidFill>
                                  <a:latin typeface="Cambria Math"/>
                                  <a:ea typeface="Cambria Math"/>
                                </a:rPr>
                                <m:t>∆</m:t>
                              </m:r>
                              <m:r>
                                <a:rPr lang="fr-FR" sz="2300" b="1" i="1">
                                  <a:solidFill>
                                    <a:srgbClr val="00B050"/>
                                  </a:solidFill>
                                  <a:latin typeface="Cambria Math"/>
                                  <a:ea typeface="Cambria Math"/>
                                </a:rPr>
                                <m:t>𝝎</m:t>
                              </m:r>
                              <m:r>
                                <a:rPr lang="fr-FR" sz="2300" b="1" i="1">
                                  <a:solidFill>
                                    <a:srgbClr val="00B050"/>
                                  </a:solidFill>
                                  <a:latin typeface="Cambria Math"/>
                                  <a:ea typeface="Cambria Math"/>
                                </a:rPr>
                                <m:t>𝒕</m:t>
                              </m:r>
                              <m:r>
                                <a:rPr lang="fr-FR" sz="2300" b="1" i="1">
                                  <a:solidFill>
                                    <a:srgbClr val="00B050"/>
                                  </a:solidFill>
                                  <a:latin typeface="Cambria Math"/>
                                  <a:ea typeface="Cambria Math"/>
                                </a:rPr>
                                <m:t>+</m:t>
                              </m:r>
                              <m:sSub>
                                <m:sSubPr>
                                  <m:ctrlPr>
                                    <a:rPr lang="fr-FR" sz="2300" b="1" i="1">
                                      <a:solidFill>
                                        <a:srgbClr val="00B050"/>
                                      </a:solidFill>
                                      <a:latin typeface="Cambria Math" panose="02040503050406030204" pitchFamily="18" charset="0"/>
                                      <a:ea typeface="Cambria Math"/>
                                      <a:cs typeface="Cambria Math"/>
                                    </a:rPr>
                                  </m:ctrlPr>
                                </m:sSubPr>
                                <m:e>
                                  <m:r>
                                    <a:rPr lang="fr-FR" sz="2300" b="1" i="1">
                                      <a:solidFill>
                                        <a:srgbClr val="00B050"/>
                                      </a:solidFill>
                                      <a:latin typeface="Cambria Math"/>
                                      <a:ea typeface="Cambria Math"/>
                                    </a:rPr>
                                    <m:t>𝝓</m:t>
                                  </m:r>
                                </m:e>
                                <m:sub>
                                  <m:r>
                                    <a:rPr lang="fr-FR" sz="2300" b="1" i="1">
                                      <a:solidFill>
                                        <a:srgbClr val="00B050"/>
                                      </a:solidFill>
                                      <a:latin typeface="Cambria Math"/>
                                      <a:ea typeface="Cambria Math"/>
                                    </a:rPr>
                                    <m:t>𝒂</m:t>
                                  </m:r>
                                </m:sub>
                              </m:sSub>
                              <m:r>
                                <a:rPr lang="fr-FR" sz="2300" b="1" i="1">
                                  <a:solidFill>
                                    <a:srgbClr val="00B050"/>
                                  </a:solidFill>
                                  <a:latin typeface="Cambria Math"/>
                                  <a:ea typeface="Cambria Math"/>
                                </a:rPr>
                                <m:t>)</m:t>
                              </m:r>
                            </m:e>
                          </m:func>
                          <m:r>
                            <a:rPr lang="fr-FR" sz="2300" b="1" i="1">
                              <a:latin typeface="Cambria Math"/>
                            </a:rPr>
                            <m:t>+</m:t>
                          </m:r>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ea typeface="Cambria Math"/>
                                </a:rPr>
                                <m:t>𝜮𝝎</m:t>
                              </m:r>
                              <m:r>
                                <a:rPr lang="fr-FR" sz="2300" b="1" i="1">
                                  <a:solidFill>
                                    <a:schemeClr val="accent3"/>
                                  </a:solidFill>
                                  <a:latin typeface="Cambria Math"/>
                                  <a:ea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r>
                                <a:rPr lang="fr-FR" sz="2300" b="1" i="1">
                                  <a:solidFill>
                                    <a:schemeClr val="accent3"/>
                                  </a:solidFill>
                                  <a:latin typeface="Cambria Math"/>
                                </a:rPr>
                                <m:t>)</m:t>
                              </m:r>
                            </m:e>
                          </m:func>
                        </m:e>
                      </m:d>
                      <m:r>
                        <a:rPr lang="fr-FR" sz="2300" b="1" i="1">
                          <a:latin typeface="Cambria Math"/>
                        </a:rPr>
                        <m:t>+</m:t>
                      </m:r>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𝑫𝑴</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𝑫𝑴</m:t>
                              </m:r>
                            </m:sub>
                          </m:sSub>
                          <m:r>
                            <a:rPr lang="fr-FR" sz="2300" b="1" i="1">
                              <a:solidFill>
                                <a:schemeClr val="accent3"/>
                              </a:solidFill>
                              <a:latin typeface="Cambria Math"/>
                            </a:rPr>
                            <m:t>𝒕</m:t>
                          </m:r>
                          <m:r>
                            <a:rPr lang="fr-FR" sz="2300" b="1" i="1">
                              <a:solidFill>
                                <a:schemeClr val="accent3"/>
                              </a:solidFill>
                              <a:latin typeface="Cambria Math"/>
                            </a:rPr>
                            <m:t>)</m:t>
                          </m:r>
                        </m:e>
                      </m:func>
                      <m:r>
                        <a:rPr lang="fr-FR" sz="2300" b="1" i="1">
                          <a:solidFill>
                            <a:schemeClr val="accent3"/>
                          </a:solidFill>
                          <a:latin typeface="Cambria Math"/>
                        </a:rPr>
                        <m:t>+</m:t>
                      </m:r>
                      <m:sSubSup>
                        <m:sSubSupPr>
                          <m:ctrlPr>
                            <a:rPr lang="fr-FR" sz="2300" b="1" i="1">
                              <a:solidFill>
                                <a:schemeClr val="accent3"/>
                              </a:solidFill>
                              <a:latin typeface="Cambria Math" panose="02040503050406030204" pitchFamily="18" charset="0"/>
                              <a:ea typeface="Cambria Math"/>
                              <a:cs typeface="Cambria Math"/>
                            </a:rPr>
                          </m:ctrlPr>
                        </m:sSubSupPr>
                        <m:e>
                          <m:r>
                            <a:rPr lang="fr-FR" sz="2300" b="1" i="1">
                              <a:solidFill>
                                <a:schemeClr val="accent3"/>
                              </a:solidFill>
                              <a:latin typeface="Cambria Math"/>
                            </a:rPr>
                            <m:t>𝑿</m:t>
                          </m:r>
                        </m:e>
                        <m:sub>
                          <m:r>
                            <a:rPr lang="fr-FR" sz="2300" b="1" i="1">
                              <a:solidFill>
                                <a:schemeClr val="accent3"/>
                              </a:solidFill>
                              <a:latin typeface="Cambria Math"/>
                            </a:rPr>
                            <m:t>𝒂</m:t>
                          </m:r>
                        </m:sub>
                        <m:sup>
                          <m:r>
                            <a:rPr lang="fr-FR" sz="2300" b="1" i="1">
                              <a:solidFill>
                                <a:schemeClr val="accent3"/>
                              </a:solidFill>
                              <a:latin typeface="Cambria Math"/>
                            </a:rPr>
                            <m:t>𝟐</m:t>
                          </m:r>
                        </m:sup>
                      </m:sSubSup>
                      <m:func>
                        <m:funcPr>
                          <m:ctrlPr>
                            <a:rPr lang="fr-FR" sz="2300" b="1" i="1">
                              <a:solidFill>
                                <a:schemeClr val="accent3"/>
                              </a:solidFill>
                              <a:latin typeface="Cambria Math" panose="02040503050406030204" pitchFamily="18" charset="0"/>
                              <a:ea typeface="Cambria Math"/>
                              <a:cs typeface="Cambria Math"/>
                            </a:rPr>
                          </m:ctrlPr>
                        </m:funcPr>
                        <m:fName>
                          <m:r>
                            <a:rPr lang="fr-FR" sz="2300" b="1" i="0">
                              <a:solidFill>
                                <a:schemeClr val="accent3"/>
                              </a:solidFill>
                              <a:latin typeface="Cambria Math"/>
                            </a:rPr>
                            <m:t>𝐜𝐨𝐬</m:t>
                          </m:r>
                        </m:fName>
                        <m:e>
                          <m:r>
                            <a:rPr lang="fr-FR" sz="2300" b="1" i="1">
                              <a:solidFill>
                                <a:schemeClr val="accent3"/>
                              </a:solidFill>
                              <a:latin typeface="Cambria Math"/>
                            </a:rPr>
                            <m:t>(</m:t>
                          </m:r>
                          <m:r>
                            <a:rPr lang="fr-FR" sz="2300" b="1" i="1">
                              <a:solidFill>
                                <a:schemeClr val="accent3"/>
                              </a:solidFill>
                              <a:latin typeface="Cambria Math"/>
                            </a:rPr>
                            <m:t>𝟐</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𝝎</m:t>
                              </m:r>
                            </m:e>
                            <m:sub>
                              <m:r>
                                <a:rPr lang="fr-FR" sz="2300" b="1" i="1">
                                  <a:solidFill>
                                    <a:schemeClr val="accent3"/>
                                  </a:solidFill>
                                  <a:latin typeface="Cambria Math"/>
                                </a:rPr>
                                <m:t>𝒂</m:t>
                              </m:r>
                            </m:sub>
                          </m:sSub>
                          <m:r>
                            <a:rPr lang="fr-FR" sz="2300" b="1" i="1">
                              <a:solidFill>
                                <a:schemeClr val="accent3"/>
                              </a:solidFill>
                              <a:latin typeface="Cambria Math"/>
                            </a:rPr>
                            <m:t>𝒕</m:t>
                          </m:r>
                          <m:r>
                            <a:rPr lang="fr-FR" sz="2300" b="1" i="1">
                              <a:solidFill>
                                <a:schemeClr val="accent3"/>
                              </a:solidFill>
                              <a:latin typeface="Cambria Math"/>
                              <a:ea typeface="Cambria Math"/>
                            </a:rPr>
                            <m:t>+</m:t>
                          </m:r>
                          <m:sSub>
                            <m:sSubPr>
                              <m:ctrlPr>
                                <a:rPr lang="fr-FR" sz="2300" b="1" i="1">
                                  <a:solidFill>
                                    <a:schemeClr val="accent3"/>
                                  </a:solidFill>
                                  <a:latin typeface="Cambria Math" panose="02040503050406030204" pitchFamily="18" charset="0"/>
                                  <a:ea typeface="Cambria Math"/>
                                  <a:cs typeface="Cambria Math"/>
                                </a:rPr>
                              </m:ctrlPr>
                            </m:sSubPr>
                            <m:e>
                              <m:r>
                                <a:rPr lang="fr-FR" sz="2300" b="1" i="1">
                                  <a:solidFill>
                                    <a:schemeClr val="accent3"/>
                                  </a:solidFill>
                                  <a:latin typeface="Cambria Math"/>
                                  <a:ea typeface="Cambria Math"/>
                                </a:rPr>
                                <m:t>𝝓</m:t>
                              </m:r>
                            </m:e>
                            <m:sub>
                              <m:r>
                                <a:rPr lang="fr-FR" sz="2300" b="1" i="1">
                                  <a:solidFill>
                                    <a:schemeClr val="accent3"/>
                                  </a:solidFill>
                                  <a:latin typeface="Cambria Math"/>
                                  <a:ea typeface="Cambria Math"/>
                                </a:rPr>
                                <m:t>𝒂</m:t>
                              </m:r>
                            </m:sub>
                          </m:sSub>
                          <m:r>
                            <a:rPr lang="fr-FR" sz="2300" b="1" i="1">
                              <a:solidFill>
                                <a:schemeClr val="accent3"/>
                              </a:solidFill>
                              <a:latin typeface="Cambria Math"/>
                            </a:rPr>
                            <m:t>)</m:t>
                          </m:r>
                        </m:e>
                      </m:func>
                    </m:oMath>
                  </m:oMathPara>
                </a14:m>
                <a:endParaRPr lang="en-US" sz="2300" b="1" dirty="0">
                  <a:solidFill>
                    <a:srgbClr val="FF0000"/>
                  </a:solidFill>
                </a:endParaRPr>
              </a:p>
            </p:txBody>
          </p:sp>
        </mc:Choice>
        <mc:Fallback>
          <p:sp>
            <p:nvSpPr>
              <p:cNvPr id="19" name="ZoneTexte 18">
                <a:extLst>
                  <a:ext uri="{FF2B5EF4-FFF2-40B4-BE49-F238E27FC236}">
                    <a16:creationId xmlns:a16="http://schemas.microsoft.com/office/drawing/2014/main" id="{4E48F5C0-397C-2835-DB65-D0705275EBC1}"/>
                  </a:ext>
                </a:extLst>
              </p:cNvPr>
              <p:cNvSpPr txBox="1">
                <a:spLocks noRot="1" noChangeAspect="1" noMove="1" noResize="1" noEditPoints="1" noAdjustHandles="1" noChangeArrowheads="1" noChangeShapeType="1" noTextEdit="1"/>
              </p:cNvSpPr>
              <p:nvPr>
                <p:custDataLst>
                  <p:tags r:id="rId5"/>
                </p:custDataLst>
              </p:nvPr>
            </p:nvSpPr>
            <p:spPr bwMode="auto">
              <a:xfrm>
                <a:off x="-384720" y="5078716"/>
                <a:ext cx="12955662" cy="493212"/>
              </a:xfrm>
              <a:prstGeom prst="rect">
                <a:avLst/>
              </a:prstGeom>
              <a:blipFill>
                <a:blip r:embed="rId23"/>
                <a:stretch>
                  <a:fillRect b="-17500"/>
                </a:stretch>
              </a:blipFill>
              <a:ln>
                <a:noFill/>
              </a:ln>
            </p:spPr>
            <p:txBody>
              <a:bodyPr/>
              <a:lstStyle/>
              <a:p>
                <a:r>
                  <a:rPr lang="en-US">
                    <a:noFill/>
                  </a:rPr>
                  <a:t> </a:t>
                </a:r>
              </a:p>
            </p:txBody>
          </p:sp>
        </mc:Fallback>
      </mc:AlternateContent>
      <p:sp>
        <p:nvSpPr>
          <p:cNvPr id="17" name="ZoneTexte 16">
            <a:extLst>
              <a:ext uri="{FF2B5EF4-FFF2-40B4-BE49-F238E27FC236}">
                <a16:creationId xmlns:a16="http://schemas.microsoft.com/office/drawing/2014/main" id="{BB6FA67D-3C31-B762-3EF3-30EC818FDC61}"/>
              </a:ext>
            </a:extLst>
          </p:cNvPr>
          <p:cNvSpPr txBox="1"/>
          <p:nvPr>
            <p:custDataLst>
              <p:tags r:id="rId6"/>
            </p:custDataLst>
          </p:nvPr>
        </p:nvSpPr>
        <p:spPr bwMode="auto">
          <a:xfrm>
            <a:off x="6456040" y="5507940"/>
            <a:ext cx="4588933" cy="369332"/>
          </a:xfrm>
          <a:prstGeom prst="rect">
            <a:avLst/>
          </a:prstGeom>
          <a:noFill/>
        </p:spPr>
        <p:txBody>
          <a:bodyPr wrap="square" rtlCol="0">
            <a:spAutoFit/>
          </a:bodyPr>
          <a:lstStyle/>
          <a:p>
            <a:pPr>
              <a:defRPr/>
            </a:pPr>
            <a:r>
              <a:rPr lang="en-US" dirty="0">
                <a:solidFill>
                  <a:schemeClr val="accent3"/>
                </a:solidFill>
              </a:rPr>
              <a:t>Oscillation too fast/Amplitude too small</a:t>
            </a:r>
            <a:endParaRPr sz="2000" dirty="0"/>
          </a:p>
        </p:txBody>
      </p:sp>
      <p:sp>
        <p:nvSpPr>
          <p:cNvPr id="16" name="ZoneTexte 15">
            <a:extLst>
              <a:ext uri="{FF2B5EF4-FFF2-40B4-BE49-F238E27FC236}">
                <a16:creationId xmlns:a16="http://schemas.microsoft.com/office/drawing/2014/main" id="{5F652337-3959-1245-2B71-3FA6656C7C5B}"/>
              </a:ext>
            </a:extLst>
          </p:cNvPr>
          <p:cNvSpPr txBox="1"/>
          <p:nvPr>
            <p:custDataLst>
              <p:tags r:id="rId7"/>
            </p:custDataLst>
          </p:nvPr>
        </p:nvSpPr>
        <p:spPr bwMode="auto">
          <a:xfrm>
            <a:off x="2999656" y="5445224"/>
            <a:ext cx="556685" cy="400110"/>
          </a:xfrm>
          <a:prstGeom prst="rect">
            <a:avLst/>
          </a:prstGeom>
          <a:noFill/>
        </p:spPr>
        <p:txBody>
          <a:bodyPr wrap="square" rtlCol="0">
            <a:spAutoFit/>
          </a:bodyPr>
          <a:lstStyle/>
          <a:p>
            <a:pPr>
              <a:defRPr/>
            </a:pPr>
            <a:r>
              <a:rPr lang="en-US" sz="2000" b="1" dirty="0">
                <a:solidFill>
                  <a:srgbClr val="00B050"/>
                </a:solidFill>
              </a:rPr>
              <a:t>✓</a:t>
            </a:r>
            <a:endParaRPr sz="2000" b="1" dirty="0"/>
          </a:p>
        </p:txBody>
      </p:sp>
      <mc:AlternateContent xmlns:mc="http://schemas.openxmlformats.org/markup-compatibility/2006">
        <mc:Choice xmlns:a14="http://schemas.microsoft.com/office/drawing/2010/main" Requires="a14">
          <p:sp>
            <p:nvSpPr>
              <p:cNvPr id="20" name="ZoneTexte 19">
                <a:extLst>
                  <a:ext uri="{FF2B5EF4-FFF2-40B4-BE49-F238E27FC236}">
                    <a16:creationId xmlns:a16="http://schemas.microsoft.com/office/drawing/2014/main" id="{B6B39AEB-9EC8-E81C-F50B-95EDD0178BBD}"/>
                  </a:ext>
                </a:extLst>
              </p:cNvPr>
              <p:cNvSpPr txBox="1"/>
              <p:nvPr>
                <p:custDataLst>
                  <p:tags r:id="rId8"/>
                </p:custDataLst>
              </p:nvPr>
            </p:nvSpPr>
            <p:spPr bwMode="auto">
              <a:xfrm>
                <a:off x="63810" y="5877272"/>
                <a:ext cx="11837606" cy="875753"/>
              </a:xfrm>
              <a:prstGeom prst="rect">
                <a:avLst/>
              </a:prstGeom>
              <a:noFill/>
            </p:spPr>
            <p:txBody>
              <a:bodyPr wrap="square" rtlCol="0">
                <a:spAutoFit/>
              </a:bodyPr>
              <a:lstStyle/>
              <a:p>
                <a:pPr marL="285750" indent="-285750">
                  <a:buFont typeface="Wingdings"/>
                  <a:buChar char="à"/>
                  <a:defRPr/>
                </a:pPr>
                <a:r>
                  <a:rPr lang="en-US" sz="2400" b="1" dirty="0"/>
                  <a:t>The DM frequency we look for is such that </a:t>
                </a:r>
                <a14:m>
                  <m:oMath xmlns:m="http://schemas.openxmlformats.org/officeDocument/2006/math">
                    <m:r>
                      <a:rPr lang="en-US" sz="2400" b="1" i="1">
                        <a:latin typeface="Cambria Math"/>
                        <a:ea typeface="Cambria Math"/>
                      </a:rPr>
                      <m:t>∆</m:t>
                    </m:r>
                    <m:r>
                      <a:rPr lang="en-US" sz="2400" b="1" i="1">
                        <a:latin typeface="Cambria Math"/>
                        <a:ea typeface="Cambria Math"/>
                      </a:rPr>
                      <m:t>𝝎</m:t>
                    </m:r>
                    <m:r>
                      <a:rPr lang="fr-FR" sz="2400" b="1" i="1">
                        <a:latin typeface="Cambria Math"/>
                        <a:ea typeface="Cambria Math"/>
                      </a:rPr>
                      <m:t>&lt;</m:t>
                    </m:r>
                    <m:sSub>
                      <m:sSubPr>
                        <m:ctrlPr>
                          <a:rPr lang="fr-FR" sz="2400" b="1" i="1">
                            <a:latin typeface="Cambria Math" panose="02040503050406030204" pitchFamily="18" charset="0"/>
                            <a:ea typeface="Cambria Math"/>
                            <a:cs typeface="Cambria Math"/>
                          </a:rPr>
                        </m:ctrlPr>
                      </m:sSubPr>
                      <m:e>
                        <m:r>
                          <a:rPr lang="fr-FR" sz="2400" b="1" i="1">
                            <a:latin typeface="Cambria Math"/>
                            <a:ea typeface="Cambria Math"/>
                          </a:rPr>
                          <m:t>𝒇</m:t>
                        </m:r>
                      </m:e>
                      <m:sub>
                        <m:r>
                          <a:rPr lang="fr-FR" sz="2400" b="1" i="1">
                            <a:latin typeface="Cambria Math"/>
                            <a:ea typeface="Cambria Math"/>
                          </a:rPr>
                          <m:t>𝒔</m:t>
                        </m:r>
                      </m:sub>
                    </m:sSub>
                  </m:oMath>
                </a14:m>
                <a:r>
                  <a:rPr lang="en-US" sz="2400" b="1" dirty="0"/>
                  <a:t>, sampling frequency of the apparatus</a:t>
                </a:r>
                <a:endParaRPr sz="2400" dirty="0"/>
              </a:p>
              <a:p>
                <a:pPr marL="285750" indent="-285750">
                  <a:buFont typeface="Wingdings"/>
                  <a:buChar char="à"/>
                  <a:defRPr/>
                </a:pPr>
                <a:r>
                  <a:rPr lang="en-US" sz="2400" b="1" dirty="0"/>
                  <a:t>In addition, we take advantage of the possible high injected power contained in </a:t>
                </a:r>
                <a14:m>
                  <m:oMath xmlns:m="http://schemas.openxmlformats.org/officeDocument/2006/math">
                    <m:sSub>
                      <m:sSubPr>
                        <m:ctrlPr>
                          <a:rPr lang="fr-FR" sz="2400" b="1" i="1">
                            <a:latin typeface="Cambria Math" panose="02040503050406030204" pitchFamily="18" charset="0"/>
                            <a:ea typeface="Cambria Math"/>
                            <a:cs typeface="Cambria Math"/>
                          </a:rPr>
                        </m:ctrlPr>
                      </m:sSubPr>
                      <m:e>
                        <m:acc>
                          <m:accPr>
                            <m:chr m:val="⃗"/>
                            <m:ctrlPr>
                              <a:rPr lang="fr-FR" sz="2400" b="1" i="1" smtClean="0">
                                <a:latin typeface="Cambria Math" panose="02040503050406030204" pitchFamily="18" charset="0"/>
                                <a:ea typeface="Cambria Math"/>
                                <a:cs typeface="Cambria Math"/>
                              </a:rPr>
                            </m:ctrlPr>
                          </m:accPr>
                          <m:e>
                            <m:r>
                              <a:rPr lang="fr-FR" sz="2400" b="1" i="1">
                                <a:latin typeface="Cambria Math"/>
                              </a:rPr>
                              <m:t>𝑿</m:t>
                            </m:r>
                          </m:e>
                        </m:acc>
                      </m:e>
                      <m:sub>
                        <m:r>
                          <a:rPr lang="fr-FR" sz="2400" b="1" i="1">
                            <a:latin typeface="Cambria Math"/>
                          </a:rPr>
                          <m:t>𝒂</m:t>
                        </m:r>
                      </m:sub>
                    </m:sSub>
                  </m:oMath>
                </a14:m>
                <a:endParaRPr lang="en-US" sz="2400" b="1" dirty="0"/>
              </a:p>
            </p:txBody>
          </p:sp>
        </mc:Choice>
        <mc:Fallback>
          <p:sp>
            <p:nvSpPr>
              <p:cNvPr id="20" name="ZoneTexte 19">
                <a:extLst>
                  <a:ext uri="{FF2B5EF4-FFF2-40B4-BE49-F238E27FC236}">
                    <a16:creationId xmlns:a16="http://schemas.microsoft.com/office/drawing/2014/main" id="{B6B39AEB-9EC8-E81C-F50B-95EDD0178BBD}"/>
                  </a:ext>
                </a:extLst>
              </p:cNvPr>
              <p:cNvSpPr txBox="1">
                <a:spLocks noRot="1" noChangeAspect="1" noMove="1" noResize="1" noEditPoints="1" noAdjustHandles="1" noChangeArrowheads="1" noChangeShapeType="1" noTextEdit="1"/>
              </p:cNvSpPr>
              <p:nvPr>
                <p:custDataLst>
                  <p:tags r:id="rId8"/>
                </p:custDataLst>
              </p:nvPr>
            </p:nvSpPr>
            <p:spPr bwMode="auto">
              <a:xfrm>
                <a:off x="63810" y="5877272"/>
                <a:ext cx="11837606" cy="875753"/>
              </a:xfrm>
              <a:prstGeom prst="rect">
                <a:avLst/>
              </a:prstGeom>
              <a:blipFill>
                <a:blip r:embed="rId24"/>
                <a:stretch>
                  <a:fillRect l="-643" t="-4286" r="-643" b="-142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ZoneTexte 9">
                <a:extLst>
                  <a:ext uri="{FF2B5EF4-FFF2-40B4-BE49-F238E27FC236}">
                    <a16:creationId xmlns:a16="http://schemas.microsoft.com/office/drawing/2014/main" id="{4F6D039F-434C-917B-B09D-48AA1236A97B}"/>
                  </a:ext>
                </a:extLst>
              </p:cNvPr>
              <p:cNvSpPr txBox="1"/>
              <p:nvPr>
                <p:custDataLst>
                  <p:tags r:id="rId9"/>
                </p:custDataLst>
              </p:nvPr>
            </p:nvSpPr>
            <p:spPr bwMode="auto">
              <a:xfrm>
                <a:off x="920800" y="4746630"/>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rgbClr val="00B050"/>
                              </a:solidFill>
                              <a:latin typeface="Cambria Math" panose="02040503050406030204" pitchFamily="18" charset="0"/>
                              <a:ea typeface="Cambria Math"/>
                              <a:cs typeface="Cambria Math"/>
                            </a:rPr>
                          </m:ctrlPr>
                        </m:sSubPr>
                        <m:e>
                          <m:r>
                            <a:rPr lang="en-US" sz="1600" i="1">
                              <a:solidFill>
                                <a:srgbClr val="00B050"/>
                              </a:solidFill>
                              <a:latin typeface="Cambria Math"/>
                              <a:ea typeface="Cambria Math"/>
                            </a:rPr>
                            <m:t>𝜔</m:t>
                          </m:r>
                        </m:e>
                        <m:sub>
                          <m:r>
                            <a:rPr lang="fr-FR" sz="1600" b="0" i="1">
                              <a:solidFill>
                                <a:srgbClr val="00B050"/>
                              </a:solidFill>
                              <a:latin typeface="Cambria Math"/>
                            </a:rPr>
                            <m:t>𝑎</m:t>
                          </m:r>
                        </m:sub>
                      </m:sSub>
                      <m:r>
                        <a:rPr lang="fr-FR" sz="1600" b="0" i="1">
                          <a:solidFill>
                            <a:srgbClr val="00B050"/>
                          </a:solidFill>
                          <a:latin typeface="Cambria Math"/>
                        </a:rPr>
                        <m:t>−</m:t>
                      </m:r>
                      <m:sSub>
                        <m:sSubPr>
                          <m:ctrlPr>
                            <a:rPr lang="fr-FR" sz="1600" b="0" i="1">
                              <a:solidFill>
                                <a:srgbClr val="00B050"/>
                              </a:solidFill>
                              <a:latin typeface="Cambria Math" panose="02040503050406030204" pitchFamily="18" charset="0"/>
                              <a:ea typeface="Cambria Math"/>
                              <a:cs typeface="Cambria Math"/>
                            </a:rPr>
                          </m:ctrlPr>
                        </m:sSubPr>
                        <m:e>
                          <m:r>
                            <a:rPr lang="fr-FR" sz="1600" b="0" i="1">
                              <a:solidFill>
                                <a:srgbClr val="00B050"/>
                              </a:solidFill>
                              <a:latin typeface="Cambria Math"/>
                              <a:ea typeface="Cambria Math"/>
                            </a:rPr>
                            <m:t>𝜔</m:t>
                          </m:r>
                        </m:e>
                        <m:sub>
                          <m:r>
                            <a:rPr lang="fr-FR" sz="1600" b="0" i="1">
                              <a:solidFill>
                                <a:srgbClr val="00B050"/>
                              </a:solidFill>
                              <a:latin typeface="Cambria Math"/>
                            </a:rPr>
                            <m:t>𝐷𝑀</m:t>
                          </m:r>
                        </m:sub>
                      </m:sSub>
                    </m:oMath>
                  </m:oMathPara>
                </a14:m>
                <a:endParaRPr lang="en-US" sz="1600" dirty="0">
                  <a:solidFill>
                    <a:srgbClr val="00B050"/>
                  </a:solidFill>
                </a:endParaRPr>
              </a:p>
            </p:txBody>
          </p:sp>
        </mc:Choice>
        <mc:Fallback>
          <p:sp>
            <p:nvSpPr>
              <p:cNvPr id="10" name="ZoneTexte 9">
                <a:extLst>
                  <a:ext uri="{FF2B5EF4-FFF2-40B4-BE49-F238E27FC236}">
                    <a16:creationId xmlns:a16="http://schemas.microsoft.com/office/drawing/2014/main" id="{4F6D039F-434C-917B-B09D-48AA1236A97B}"/>
                  </a:ext>
                </a:extLst>
              </p:cNvPr>
              <p:cNvSpPr txBox="1">
                <a:spLocks noRot="1" noChangeAspect="1" noMove="1" noResize="1" noEditPoints="1" noAdjustHandles="1" noChangeArrowheads="1" noChangeShapeType="1" noTextEdit="1"/>
              </p:cNvSpPr>
              <p:nvPr>
                <p:custDataLst>
                  <p:tags r:id="rId9"/>
                </p:custDataLst>
              </p:nvPr>
            </p:nvSpPr>
            <p:spPr bwMode="auto">
              <a:xfrm>
                <a:off x="920800" y="4746630"/>
                <a:ext cx="1574800" cy="338554"/>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BCD30F05-2019-FCF8-C8FB-40247994B4BC}"/>
                  </a:ext>
                </a:extLst>
              </p:cNvPr>
              <p:cNvSpPr txBox="1"/>
              <p:nvPr>
                <p:custDataLst>
                  <p:tags r:id="rId10"/>
                </p:custDataLst>
              </p:nvPr>
            </p:nvSpPr>
            <p:spPr bwMode="auto">
              <a:xfrm>
                <a:off x="6105376" y="4818638"/>
                <a:ext cx="1574800" cy="338554"/>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1600" i="1">
                              <a:solidFill>
                                <a:schemeClr val="accent3"/>
                              </a:solidFill>
                              <a:latin typeface="Cambria Math" panose="02040503050406030204" pitchFamily="18" charset="0"/>
                              <a:ea typeface="Cambria Math"/>
                              <a:cs typeface="Cambria Math"/>
                            </a:rPr>
                          </m:ctrlPr>
                        </m:sSubPr>
                        <m:e>
                          <m:r>
                            <a:rPr lang="en-US" sz="1600" i="1">
                              <a:solidFill>
                                <a:schemeClr val="accent3"/>
                              </a:solidFill>
                              <a:latin typeface="Cambria Math"/>
                              <a:ea typeface="Cambria Math"/>
                            </a:rPr>
                            <m:t>𝜔</m:t>
                          </m:r>
                        </m:e>
                        <m:sub>
                          <m:r>
                            <a:rPr lang="fr-FR" sz="1600" b="0" i="1">
                              <a:solidFill>
                                <a:schemeClr val="accent3"/>
                              </a:solidFill>
                              <a:latin typeface="Cambria Math"/>
                            </a:rPr>
                            <m:t>𝑎</m:t>
                          </m:r>
                        </m:sub>
                      </m:sSub>
                      <m:r>
                        <a:rPr lang="fr-FR" sz="1600" b="0" i="1">
                          <a:solidFill>
                            <a:schemeClr val="accent3"/>
                          </a:solidFill>
                          <a:latin typeface="Cambria Math"/>
                        </a:rPr>
                        <m:t>+</m:t>
                      </m:r>
                      <m:sSub>
                        <m:sSubPr>
                          <m:ctrlPr>
                            <a:rPr lang="fr-FR" sz="1600" b="0" i="1">
                              <a:solidFill>
                                <a:schemeClr val="accent3"/>
                              </a:solidFill>
                              <a:latin typeface="Cambria Math" panose="02040503050406030204" pitchFamily="18" charset="0"/>
                              <a:ea typeface="Cambria Math"/>
                              <a:cs typeface="Cambria Math"/>
                            </a:rPr>
                          </m:ctrlPr>
                        </m:sSubPr>
                        <m:e>
                          <m:r>
                            <a:rPr lang="fr-FR" sz="1600" b="0" i="1">
                              <a:solidFill>
                                <a:schemeClr val="accent3"/>
                              </a:solidFill>
                              <a:latin typeface="Cambria Math"/>
                              <a:ea typeface="Cambria Math"/>
                            </a:rPr>
                            <m:t>𝜔</m:t>
                          </m:r>
                        </m:e>
                        <m:sub>
                          <m:r>
                            <a:rPr lang="fr-FR" sz="1600" b="0" i="1">
                              <a:solidFill>
                                <a:schemeClr val="accent3"/>
                              </a:solidFill>
                              <a:latin typeface="Cambria Math"/>
                            </a:rPr>
                            <m:t>𝐷𝑀</m:t>
                          </m:r>
                        </m:sub>
                      </m:sSub>
                    </m:oMath>
                  </m:oMathPara>
                </a14:m>
                <a:endParaRPr lang="en-US" sz="1600" dirty="0">
                  <a:solidFill>
                    <a:schemeClr val="accent3"/>
                  </a:solidFill>
                </a:endParaRPr>
              </a:p>
            </p:txBody>
          </p:sp>
        </mc:Choice>
        <mc:Fallback>
          <p:sp>
            <p:nvSpPr>
              <p:cNvPr id="14" name="ZoneTexte 13">
                <a:extLst>
                  <a:ext uri="{FF2B5EF4-FFF2-40B4-BE49-F238E27FC236}">
                    <a16:creationId xmlns:a16="http://schemas.microsoft.com/office/drawing/2014/main" id="{BCD30F05-2019-FCF8-C8FB-40247994B4BC}"/>
                  </a:ext>
                </a:extLst>
              </p:cNvPr>
              <p:cNvSpPr txBox="1">
                <a:spLocks noRot="1" noChangeAspect="1" noMove="1" noResize="1" noEditPoints="1" noAdjustHandles="1" noChangeArrowheads="1" noChangeShapeType="1" noTextEdit="1"/>
              </p:cNvSpPr>
              <p:nvPr>
                <p:custDataLst>
                  <p:tags r:id="rId10"/>
                </p:custDataLst>
              </p:nvPr>
            </p:nvSpPr>
            <p:spPr bwMode="auto">
              <a:xfrm>
                <a:off x="6105376" y="4818638"/>
                <a:ext cx="1574800" cy="338554"/>
              </a:xfrm>
              <a:prstGeom prst="rect">
                <a:avLst/>
              </a:prstGeom>
              <a:blipFill>
                <a:blip r:embed="rId26"/>
                <a:stretch>
                  <a:fillRect/>
                </a:stretch>
              </a:blipFill>
            </p:spPr>
            <p:txBody>
              <a:bodyPr/>
              <a:lstStyle/>
              <a:p>
                <a:r>
                  <a:rPr lang="en-US">
                    <a:noFill/>
                  </a:rPr>
                  <a:t> </a:t>
                </a:r>
              </a:p>
            </p:txBody>
          </p:sp>
        </mc:Fallback>
      </mc:AlternateContent>
      <p:cxnSp>
        <p:nvCxnSpPr>
          <p:cNvPr id="11" name="Connecteur en arc 10">
            <a:extLst>
              <a:ext uri="{FF2B5EF4-FFF2-40B4-BE49-F238E27FC236}">
                <a16:creationId xmlns:a16="http://schemas.microsoft.com/office/drawing/2014/main" id="{A0786219-0910-A4C4-6A92-C1BF6FEBFA03}"/>
              </a:ext>
            </a:extLst>
          </p:cNvPr>
          <p:cNvCxnSpPr>
            <a:cxnSpLocks/>
          </p:cNvCxnSpPr>
          <p:nvPr>
            <p:custDataLst>
              <p:tags r:id="rId11"/>
            </p:custDataLst>
          </p:nvPr>
        </p:nvCxnSpPr>
        <p:spPr bwMode="auto">
          <a:xfrm>
            <a:off x="2289878" y="4984432"/>
            <a:ext cx="853794" cy="244768"/>
          </a:xfrm>
          <a:prstGeom prst="curvedConnector3">
            <a:avLst>
              <a:gd name="adj1" fmla="val 104489"/>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en arc 14">
            <a:extLst>
              <a:ext uri="{FF2B5EF4-FFF2-40B4-BE49-F238E27FC236}">
                <a16:creationId xmlns:a16="http://schemas.microsoft.com/office/drawing/2014/main" id="{A156A38B-BCE2-6720-A8EE-A44CED9411DF}"/>
              </a:ext>
            </a:extLst>
          </p:cNvPr>
          <p:cNvCxnSpPr>
            <a:cxnSpLocks/>
          </p:cNvCxnSpPr>
          <p:nvPr>
            <p:custDataLst>
              <p:tags r:id="rId12"/>
            </p:custDataLst>
          </p:nvPr>
        </p:nvCxnSpPr>
        <p:spPr bwMode="auto">
          <a:xfrm rot="10800000" flipV="1">
            <a:off x="5519937" y="5029616"/>
            <a:ext cx="831935" cy="199583"/>
          </a:xfrm>
          <a:prstGeom prst="curvedConnector3">
            <a:avLst>
              <a:gd name="adj1" fmla="val 101626"/>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6D7C06A1-BED5-422B-6D27-86073CD9AF20}"/>
                  </a:ext>
                </a:extLst>
              </p:cNvPr>
              <p:cNvSpPr txBox="1"/>
              <p:nvPr>
                <p:custDataLst>
                  <p:tags r:id="rId13"/>
                </p:custDataLst>
              </p:nvPr>
            </p:nvSpPr>
            <p:spPr bwMode="auto">
              <a:xfrm>
                <a:off x="2770831" y="1626435"/>
                <a:ext cx="6244501" cy="506421"/>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ea typeface="Cambria Math"/>
                              <a:cs typeface="Cambria Math"/>
                            </a:rPr>
                          </m:ctrlPr>
                        </m:sSubPr>
                        <m:e>
                          <m:r>
                            <a:rPr lang="fr-FR" sz="2400" b="1" i="1">
                              <a:latin typeface="Cambria Math"/>
                            </a:rPr>
                            <m:t> </m:t>
                          </m:r>
                          <m:acc>
                            <m:accPr>
                              <m:chr m:val="⃗"/>
                              <m:ctrlPr>
                                <a:rPr lang="en-US" sz="2400" b="1" i="1">
                                  <a:latin typeface="Cambria Math" panose="02040503050406030204" pitchFamily="18" charset="0"/>
                                  <a:ea typeface="Cambria Math"/>
                                  <a:cs typeface="Cambria Math"/>
                                </a:rPr>
                              </m:ctrlPr>
                            </m:accPr>
                            <m:e>
                              <m:r>
                                <a:rPr lang="fr-FR" sz="2400" b="1" i="1">
                                  <a:latin typeface="Cambria Math"/>
                                </a:rPr>
                                <m:t>𝑬</m:t>
                              </m:r>
                            </m:e>
                          </m:acc>
                        </m:e>
                        <m:sub>
                          <m:r>
                            <a:rPr lang="fr-FR" sz="2400" b="1" i="1">
                              <a:latin typeface="Cambria Math"/>
                            </a:rPr>
                            <m:t>𝑻</m:t>
                          </m:r>
                        </m:sub>
                      </m:sSub>
                      <m:r>
                        <a:rPr lang="fr-FR" sz="2400" b="1" i="1">
                          <a:latin typeface="Cambria Math"/>
                        </a:rPr>
                        <m:t> </m:t>
                      </m:r>
                      <m:r>
                        <a:rPr lang="fr-FR" sz="2400" b="1" i="1" smtClean="0">
                          <a:latin typeface="Cambria Math" panose="02040503050406030204" pitchFamily="18" charset="0"/>
                          <a:ea typeface="Cambria Math" panose="02040503050406030204" pitchFamily="18" charset="0"/>
                        </a:rPr>
                        <m:t>∝</m:t>
                      </m:r>
                      <m:sSup>
                        <m:sSupPr>
                          <m:ctrlPr>
                            <a:rPr lang="fr-FR" sz="2400" b="1" i="1">
                              <a:solidFill>
                                <a:schemeClr val="accent2"/>
                              </a:solidFill>
                              <a:latin typeface="Cambria Math" panose="02040503050406030204" pitchFamily="18" charset="0"/>
                              <a:ea typeface="Cambria Math"/>
                              <a:cs typeface="Cambria Math"/>
                            </a:rPr>
                          </m:ctrlPr>
                        </m:sSupPr>
                        <m:e>
                          <m:sSub>
                            <m:sSubPr>
                              <m:ctrlPr>
                                <a:rPr lang="fr-FR" sz="2400" b="1" i="1">
                                  <a:solidFill>
                                    <a:schemeClr val="accent2"/>
                                  </a:solidFill>
                                  <a:latin typeface="Cambria Math" panose="02040503050406030204" pitchFamily="18" charset="0"/>
                                  <a:ea typeface="Cambria Math"/>
                                  <a:cs typeface="Cambria Math"/>
                                </a:rPr>
                              </m:ctrlPr>
                            </m:sSubPr>
                            <m:e>
                              <m:acc>
                                <m:accPr>
                                  <m:chr m:val="⃗"/>
                                  <m:ctrlPr>
                                    <a:rPr lang="fr-FR" sz="2400" b="1" i="1" smtClean="0">
                                      <a:solidFill>
                                        <a:schemeClr val="accent2"/>
                                      </a:solidFill>
                                      <a:latin typeface="Cambria Math" panose="02040503050406030204" pitchFamily="18" charset="0"/>
                                      <a:ea typeface="Cambria Math"/>
                                    </a:rPr>
                                  </m:ctrlPr>
                                </m:accPr>
                                <m:e>
                                  <m:r>
                                    <a:rPr lang="fr-FR" sz="2400" b="1" i="1" smtClean="0">
                                      <a:solidFill>
                                        <a:schemeClr val="accent2"/>
                                      </a:solidFill>
                                      <a:latin typeface="Cambria Math" panose="02040503050406030204" pitchFamily="18" charset="0"/>
                                      <a:ea typeface="Cambria Math"/>
                                    </a:rPr>
                                    <m:t>𝑿</m:t>
                                  </m:r>
                                </m:e>
                              </m:acc>
                            </m:e>
                            <m:sub>
                              <m:r>
                                <a:rPr lang="fr-FR" sz="2400" b="1" i="1">
                                  <a:solidFill>
                                    <a:schemeClr val="accent2"/>
                                  </a:solidFill>
                                  <a:latin typeface="Cambria Math"/>
                                  <a:ea typeface="Cambria Math"/>
                                </a:rPr>
                                <m:t>𝑫𝑴</m:t>
                              </m:r>
                            </m:sub>
                          </m:sSub>
                          <m:r>
                            <a:rPr lang="fr-FR" sz="2400" b="1" i="1">
                              <a:solidFill>
                                <a:schemeClr val="accent2"/>
                              </a:solidFill>
                              <a:latin typeface="Cambria Math"/>
                            </a:rPr>
                            <m:t>𝒆</m:t>
                          </m:r>
                        </m:e>
                        <m:sup>
                          <m:r>
                            <a:rPr lang="fr-FR" sz="2400" b="1" i="1">
                              <a:solidFill>
                                <a:schemeClr val="accent2"/>
                              </a:solidFill>
                              <a:latin typeface="Cambria Math"/>
                            </a:rPr>
                            <m:t>−</m:t>
                          </m:r>
                          <m:r>
                            <a:rPr lang="fr-FR" sz="2400" b="1" i="1">
                              <a:solidFill>
                                <a:schemeClr val="accent2"/>
                              </a:solidFill>
                              <a:latin typeface="Cambria Math"/>
                            </a:rPr>
                            <m:t>𝒊</m:t>
                          </m:r>
                          <m:sSub>
                            <m:sSubPr>
                              <m:ctrlPr>
                                <a:rPr lang="fr-FR" sz="2400" b="1" i="1">
                                  <a:solidFill>
                                    <a:schemeClr val="accent2"/>
                                  </a:solidFill>
                                  <a:latin typeface="Cambria Math" panose="02040503050406030204" pitchFamily="18" charset="0"/>
                                  <a:ea typeface="Cambria Math"/>
                                  <a:cs typeface="Cambria Math"/>
                                </a:rPr>
                              </m:ctrlPr>
                            </m:sSubPr>
                            <m:e>
                              <m:r>
                                <a:rPr lang="fr-FR" sz="2400" b="1" i="1">
                                  <a:solidFill>
                                    <a:schemeClr val="accent2"/>
                                  </a:solidFill>
                                  <a:latin typeface="Cambria Math"/>
                                  <a:ea typeface="Cambria Math"/>
                                </a:rPr>
                                <m:t>𝝎</m:t>
                              </m:r>
                            </m:e>
                            <m:sub>
                              <m:r>
                                <a:rPr lang="fr-FR" sz="2400" b="1" i="1">
                                  <a:solidFill>
                                    <a:schemeClr val="accent2"/>
                                  </a:solidFill>
                                  <a:latin typeface="Cambria Math"/>
                                </a:rPr>
                                <m:t>𝑫𝑴</m:t>
                              </m:r>
                            </m:sub>
                          </m:sSub>
                          <m:r>
                            <a:rPr lang="fr-FR" sz="2400" b="1" i="1">
                              <a:solidFill>
                                <a:schemeClr val="accent2"/>
                              </a:solidFill>
                              <a:latin typeface="Cambria Math"/>
                            </a:rPr>
                            <m:t>𝒕</m:t>
                          </m:r>
                        </m:sup>
                      </m:sSup>
                    </m:oMath>
                  </m:oMathPara>
                </a14:m>
                <a:endParaRPr lang="en-US" sz="2400" b="1" dirty="0">
                  <a:solidFill>
                    <a:srgbClr val="FF0000"/>
                  </a:solidFill>
                </a:endParaRPr>
              </a:p>
            </p:txBody>
          </p:sp>
        </mc:Choice>
        <mc:Fallback>
          <p:sp>
            <p:nvSpPr>
              <p:cNvPr id="4" name="ZoneTexte 3">
                <a:extLst>
                  <a:ext uri="{FF2B5EF4-FFF2-40B4-BE49-F238E27FC236}">
                    <a16:creationId xmlns:a16="http://schemas.microsoft.com/office/drawing/2014/main" id="{6D7C06A1-BED5-422B-6D27-86073CD9AF20}"/>
                  </a:ext>
                </a:extLst>
              </p:cNvPr>
              <p:cNvSpPr txBox="1">
                <a:spLocks noRot="1" noChangeAspect="1" noMove="1" noResize="1" noEditPoints="1" noAdjustHandles="1" noChangeArrowheads="1" noChangeShapeType="1" noTextEdit="1"/>
              </p:cNvSpPr>
              <p:nvPr>
                <p:custDataLst>
                  <p:tags r:id="rId13"/>
                </p:custDataLst>
              </p:nvPr>
            </p:nvSpPr>
            <p:spPr bwMode="auto">
              <a:xfrm>
                <a:off x="2770831" y="1626435"/>
                <a:ext cx="6244501" cy="506421"/>
              </a:xfrm>
              <a:prstGeom prst="rect">
                <a:avLst/>
              </a:prstGeom>
              <a:blipFill>
                <a:blip r:embed="rId27"/>
                <a:stretch>
                  <a:fillRect b="-20000"/>
                </a:stretch>
              </a:blipFill>
            </p:spPr>
            <p:txBody>
              <a:bodyPr/>
              <a:lstStyle/>
              <a:p>
                <a:r>
                  <a:rPr lang="en-US">
                    <a:noFill/>
                  </a:rPr>
                  <a:t> </a:t>
                </a:r>
              </a:p>
            </p:txBody>
          </p:sp>
        </mc:Fallback>
      </mc:AlternateContent>
      <p:sp>
        <p:nvSpPr>
          <p:cNvPr id="18" name="Parenthèse fermante 17">
            <a:extLst>
              <a:ext uri="{FF2B5EF4-FFF2-40B4-BE49-F238E27FC236}">
                <a16:creationId xmlns:a16="http://schemas.microsoft.com/office/drawing/2014/main" id="{9A3429C7-109A-5268-DB87-D937406D9454}"/>
              </a:ext>
            </a:extLst>
          </p:cNvPr>
          <p:cNvSpPr/>
          <p:nvPr>
            <p:custDataLst>
              <p:tags r:id="rId14"/>
            </p:custDataLst>
          </p:nvPr>
        </p:nvSpPr>
        <p:spPr bwMode="auto">
          <a:xfrm rot="5400000">
            <a:off x="8143680" y="1646261"/>
            <a:ext cx="274036" cy="7583931"/>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8" name="Parenthèse fermante 7">
            <a:extLst>
              <a:ext uri="{FF2B5EF4-FFF2-40B4-BE49-F238E27FC236}">
                <a16:creationId xmlns:a16="http://schemas.microsoft.com/office/drawing/2014/main" id="{EA707E87-0494-7E37-59A8-4F086BCD4FF2}"/>
              </a:ext>
            </a:extLst>
          </p:cNvPr>
          <p:cNvSpPr/>
          <p:nvPr>
            <p:custDataLst>
              <p:tags r:id="rId15"/>
            </p:custDataLst>
          </p:nvPr>
        </p:nvSpPr>
        <p:spPr bwMode="auto">
          <a:xfrm rot="5400000">
            <a:off x="6239625" y="1338241"/>
            <a:ext cx="73531" cy="1518746"/>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5" name="ZoneTexte 4">
            <a:extLst>
              <a:ext uri="{FF2B5EF4-FFF2-40B4-BE49-F238E27FC236}">
                <a16:creationId xmlns:a16="http://schemas.microsoft.com/office/drawing/2014/main" id="{66592DA7-9F9D-A31E-426A-F32958906FE4}"/>
              </a:ext>
            </a:extLst>
          </p:cNvPr>
          <p:cNvSpPr txBox="1"/>
          <p:nvPr>
            <p:custDataLst>
              <p:tags r:id="rId16"/>
            </p:custDataLst>
          </p:nvPr>
        </p:nvSpPr>
        <p:spPr bwMode="auto">
          <a:xfrm>
            <a:off x="5227441" y="2132856"/>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DE046221-7385-04F8-A552-02136E80F38E}"/>
                  </a:ext>
                </a:extLst>
              </p:cNvPr>
              <p:cNvSpPr txBox="1"/>
              <p:nvPr>
                <p:custDataLst>
                  <p:tags r:id="rId17"/>
                </p:custDataLst>
              </p:nvPr>
            </p:nvSpPr>
            <p:spPr bwMode="auto">
              <a:xfrm>
                <a:off x="7859016" y="1640994"/>
                <a:ext cx="5096646" cy="707886"/>
              </a:xfrm>
              <a:prstGeom prst="rect">
                <a:avLst/>
              </a:prstGeom>
              <a:noFill/>
            </p:spPr>
            <p:txBody>
              <a:bodyPr wrap="square" rtlCol="0">
                <a:spAutoFit/>
              </a:bodyPr>
              <a:lstStyle/>
              <a:p>
                <a:pPr marL="342900" indent="-342900">
                  <a:buFont typeface="Wingdings" pitchFamily="2" charset="2"/>
                  <a:buChar char="à"/>
                  <a:defRPr/>
                </a:pPr>
                <a:r>
                  <a:rPr lang="en-US" sz="2000" dirty="0"/>
                  <a:t>O</a:t>
                </a:r>
                <a:r>
                  <a:rPr lang="en-US" sz="2000" dirty="0">
                    <a:solidFill>
                      <a:schemeClr val="tx1"/>
                    </a:solidFill>
                  </a:rPr>
                  <a:t>scillate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endParaRPr lang="en-US" sz="2000" dirty="0">
                  <a:solidFill>
                    <a:schemeClr val="tx1"/>
                  </a:solidFill>
                </a:endParaRPr>
              </a:p>
              <a:p>
                <a:pPr marL="342900" indent="-342900">
                  <a:buFont typeface="Wingdings" pitchFamily="2" charset="2"/>
                  <a:buChar char="à"/>
                  <a:defRPr/>
                </a:pPr>
                <a:r>
                  <a:rPr lang="en-US" sz="2000" dirty="0"/>
                  <a:t>Amplitude too small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smtClean="0">
                        <a:solidFill>
                          <a:schemeClr val="tx1"/>
                        </a:solidFill>
                        <a:latin typeface="Cambria Math" panose="02040503050406030204" pitchFamily="18" charset="0"/>
                        <a:ea typeface="Cambria Math" panose="02040503050406030204" pitchFamily="18" charset="0"/>
                      </a:rPr>
                      <m:t>𝜒</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r>
                  <a:rPr lang="en-US" sz="2000" dirty="0">
                    <a:solidFill>
                      <a:schemeClr val="tx1"/>
                    </a:solidFill>
                  </a:rPr>
                  <a:t> </a:t>
                </a:r>
                <a:endParaRPr dirty="0"/>
              </a:p>
            </p:txBody>
          </p:sp>
        </mc:Choice>
        <mc:Fallback>
          <p:sp>
            <p:nvSpPr>
              <p:cNvPr id="6" name="ZoneTexte 5">
                <a:extLst>
                  <a:ext uri="{FF2B5EF4-FFF2-40B4-BE49-F238E27FC236}">
                    <a16:creationId xmlns:a16="http://schemas.microsoft.com/office/drawing/2014/main" id="{DE046221-7385-04F8-A552-02136E80F38E}"/>
                  </a:ext>
                </a:extLst>
              </p:cNvPr>
              <p:cNvSpPr txBox="1">
                <a:spLocks noRot="1" noChangeAspect="1" noMove="1" noResize="1" noEditPoints="1" noAdjustHandles="1" noChangeArrowheads="1" noChangeShapeType="1" noTextEdit="1"/>
              </p:cNvSpPr>
              <p:nvPr>
                <p:custDataLst>
                  <p:tags r:id="rId17"/>
                </p:custDataLst>
              </p:nvPr>
            </p:nvSpPr>
            <p:spPr bwMode="auto">
              <a:xfrm>
                <a:off x="7859016" y="1640994"/>
                <a:ext cx="5096646" cy="707886"/>
              </a:xfrm>
              <a:prstGeom prst="rect">
                <a:avLst/>
              </a:prstGeom>
              <a:blipFill>
                <a:blip r:embed="rId28"/>
                <a:stretch>
                  <a:fillRect l="-993" t="-5357" b="-14286"/>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16A26DAC-6ACF-CD99-C287-38D993ECB67D}"/>
              </a:ext>
            </a:extLst>
          </p:cNvPr>
          <p:cNvSpPr txBox="1"/>
          <p:nvPr>
            <p:custDataLst>
              <p:tags r:id="rId18"/>
            </p:custDataLst>
          </p:nvPr>
        </p:nvSpPr>
        <p:spPr bwMode="auto">
          <a:xfrm>
            <a:off x="11742753" y="6478608"/>
            <a:ext cx="504056" cy="369332"/>
          </a:xfrm>
          <a:prstGeom prst="rect">
            <a:avLst/>
          </a:prstGeom>
          <a:noFill/>
        </p:spPr>
        <p:txBody>
          <a:bodyPr wrap="square" rtlCol="0">
            <a:spAutoFit/>
          </a:bodyPr>
          <a:lstStyle/>
          <a:p>
            <a:r>
              <a:rPr lang="en-US" dirty="0"/>
              <a:t>7</a:t>
            </a:r>
          </a:p>
        </p:txBody>
      </p:sp>
      <p:sp>
        <p:nvSpPr>
          <p:cNvPr id="12" name="ZoneTexte 11">
            <a:extLst>
              <a:ext uri="{FF2B5EF4-FFF2-40B4-BE49-F238E27FC236}">
                <a16:creationId xmlns:a16="http://schemas.microsoft.com/office/drawing/2014/main" id="{C5294D9D-F7C5-32FF-0057-778EB093DC68}"/>
              </a:ext>
            </a:extLst>
          </p:cNvPr>
          <p:cNvSpPr txBox="1"/>
          <p:nvPr>
            <p:custDataLst>
              <p:tags r:id="rId19"/>
            </p:custDataLst>
          </p:nvPr>
        </p:nvSpPr>
        <p:spPr bwMode="auto">
          <a:xfrm>
            <a:off x="0" y="2572663"/>
            <a:ext cx="9768408" cy="461665"/>
          </a:xfrm>
          <a:prstGeom prst="rect">
            <a:avLst/>
          </a:prstGeom>
          <a:noFill/>
        </p:spPr>
        <p:txBody>
          <a:bodyPr wrap="square">
            <a:spAutoFit/>
          </a:bodyPr>
          <a:lstStyle/>
          <a:p>
            <a:pPr>
              <a:spcBef>
                <a:spcPts val="600"/>
              </a:spcBef>
              <a:defRPr/>
            </a:pPr>
            <a:r>
              <a:rPr lang="en-US" sz="2400" b="1" dirty="0">
                <a:solidFill>
                  <a:srgbClr val="0070C0"/>
                </a:solidFill>
              </a:rPr>
              <a:t>…or</a:t>
            </a:r>
            <a:r>
              <a:rPr lang="en-US" sz="2400" dirty="0">
                <a:solidFill>
                  <a:schemeClr val="tx1"/>
                </a:solidFill>
              </a:rPr>
              <a:t> apply </a:t>
            </a:r>
            <a:r>
              <a:rPr lang="en-US" sz="2400" dirty="0">
                <a:solidFill>
                  <a:srgbClr val="0070C0"/>
                </a:solidFill>
              </a:rPr>
              <a:t>an external field </a:t>
            </a:r>
            <a:r>
              <a:rPr lang="en-US" sz="2400" dirty="0"/>
              <a:t>and </a:t>
            </a:r>
            <a:r>
              <a:rPr lang="en-US" sz="2400" dirty="0">
                <a:solidFill>
                  <a:schemeClr val="tx1"/>
                </a:solidFill>
              </a:rPr>
              <a:t>measure the square of the total electric field  </a:t>
            </a:r>
            <a:endParaRPr lang="en-US" sz="2400" dirty="0"/>
          </a:p>
        </p:txBody>
      </p:sp>
    </p:spTree>
    <p:extLst>
      <p:ext uri="{BB962C8B-B14F-4D97-AF65-F5344CB8AC3E}">
        <p14:creationId xmlns:p14="http://schemas.microsoft.com/office/powerpoint/2010/main" val="63564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2" name="Image 11">
            <a:extLst>
              <a:ext uri="{FF2B5EF4-FFF2-40B4-BE49-F238E27FC236}">
                <a16:creationId xmlns:a16="http://schemas.microsoft.com/office/drawing/2014/main" id="{8608F16C-FDD7-780A-15AE-03EA40D500A1}"/>
              </a:ext>
            </a:extLst>
          </p:cNvPr>
          <p:cNvPicPr>
            <a:picLocks noChangeAspect="1"/>
          </p:cNvPicPr>
          <p:nvPr/>
        </p:nvPicPr>
        <p:blipFill>
          <a:blip r:embed="rId3"/>
          <a:stretch>
            <a:fillRect/>
          </a:stretch>
        </p:blipFill>
        <p:spPr>
          <a:xfrm>
            <a:off x="2819785" y="2641957"/>
            <a:ext cx="6142704" cy="2604188"/>
          </a:xfrm>
          <a:prstGeom prst="rect">
            <a:avLst/>
          </a:prstGeom>
        </p:spPr>
      </p:pic>
      <mc:AlternateContent xmlns:mc="http://schemas.openxmlformats.org/markup-compatibility/2006">
        <mc:Choice xmlns:a14="http://schemas.microsoft.com/office/drawing/2010/main" Requires="a14">
          <p:sp>
            <p:nvSpPr>
              <p:cNvPr id="3" name="Espace réservé du contenu 2"/>
              <p:cNvSpPr>
                <a:spLocks noGrp="1"/>
              </p:cNvSpPr>
              <p:nvPr>
                <p:ph idx="1"/>
              </p:nvPr>
            </p:nvSpPr>
            <p:spPr bwMode="auto">
              <a:xfrm>
                <a:off x="0" y="1152940"/>
                <a:ext cx="12360696" cy="6164492"/>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r>
                  <a:rPr lang="fr-FR" sz="2400" dirty="0">
                    <a:ea typeface="Cambria Math"/>
                  </a:rPr>
                  <a:t>Best </a:t>
                </a:r>
                <a:r>
                  <a:rPr lang="fr-FR" sz="2400" dirty="0" err="1">
                    <a:ea typeface="Cambria Math"/>
                  </a:rPr>
                  <a:t>way</a:t>
                </a:r>
                <a:r>
                  <a:rPr lang="fr-FR" sz="2400" dirty="0">
                    <a:ea typeface="Cambria Math"/>
                  </a:rPr>
                  <a:t> of </a:t>
                </a:r>
                <a:r>
                  <a:rPr lang="fr-FR" sz="2400" dirty="0" err="1">
                    <a:ea typeface="Cambria Math"/>
                  </a:rPr>
                  <a:t>measuring</a:t>
                </a:r>
                <a:r>
                  <a:rPr lang="fr-FR" sz="2400" dirty="0">
                    <a:ea typeface="Cambria Math"/>
                  </a:rPr>
                  <a:t> the square of the </a:t>
                </a:r>
                <a:r>
                  <a:rPr lang="fr-FR" sz="2400" dirty="0" err="1">
                    <a:ea typeface="Cambria Math"/>
                  </a:rPr>
                  <a:t>electric</a:t>
                </a:r>
                <a:r>
                  <a:rPr lang="fr-FR" sz="2400" dirty="0">
                    <a:ea typeface="Cambria Math"/>
                  </a:rPr>
                  <a:t> </a:t>
                </a:r>
                <a:r>
                  <a:rPr lang="fr-FR" sz="2400" dirty="0" err="1">
                    <a:ea typeface="Cambria Math"/>
                  </a:rPr>
                  <a:t>field</a:t>
                </a:r>
                <a:r>
                  <a:rPr lang="fr-FR" sz="2400" dirty="0">
                    <a:ea typeface="Cambria Math"/>
                  </a:rPr>
                  <a:t> </a:t>
                </a:r>
                <a:r>
                  <a:rPr lang="fr-FR" sz="2400" dirty="0" err="1">
                    <a:ea typeface="Cambria Math"/>
                  </a:rPr>
                  <a:t>strength</a:t>
                </a:r>
                <a:r>
                  <a:rPr lang="fr-FR" sz="2400" dirty="0">
                    <a:ea typeface="Cambria Math"/>
                  </a:rPr>
                  <a:t> </a:t>
                </a:r>
                <a:r>
                  <a:rPr lang="fr-FR" sz="2400" dirty="0" err="1">
                    <a:ea typeface="Cambria Math"/>
                  </a:rPr>
                  <a:t>is</a:t>
                </a:r>
                <a:r>
                  <a:rPr lang="fr-FR" sz="2400" dirty="0">
                    <a:ea typeface="Cambria Math"/>
                  </a:rPr>
                  <a:t> </a:t>
                </a:r>
                <a:r>
                  <a:rPr lang="fr-FR" sz="2400" dirty="0" err="1">
                    <a:ea typeface="Cambria Math"/>
                  </a:rPr>
                  <a:t>through</a:t>
                </a:r>
                <a:r>
                  <a:rPr lang="fr-FR" sz="2400" dirty="0">
                    <a:ea typeface="Cambria Math"/>
                  </a:rPr>
                  <a:t> </a:t>
                </a:r>
                <a:r>
                  <a:rPr lang="fr-FR" sz="2400" b="1" dirty="0">
                    <a:ea typeface="Cambria Math"/>
                  </a:rPr>
                  <a:t>Stark </a:t>
                </a:r>
                <a:r>
                  <a:rPr lang="fr-FR" sz="2400" b="1" dirty="0" err="1">
                    <a:ea typeface="Cambria Math"/>
                  </a:rPr>
                  <a:t>effect</a:t>
                </a:r>
                <a:endParaRPr lang="fr-FR" sz="2400" b="1" dirty="0">
                  <a:ea typeface="Cambria Math"/>
                </a:endParaRPr>
              </a:p>
              <a:p>
                <a:pPr marL="0" indent="0">
                  <a:buNone/>
                  <a:defRPr/>
                </a:pPr>
                <a14:m>
                  <m:oMathPara xmlns:m="http://schemas.openxmlformats.org/officeDocument/2006/math">
                    <m:oMathParaPr>
                      <m:jc m:val="centerGroup"/>
                    </m:oMathParaPr>
                    <m:oMath xmlns:m="http://schemas.openxmlformats.org/officeDocument/2006/math">
                      <m:r>
                        <a:rPr lang="fr-FR" sz="2400" b="1" i="1">
                          <a:latin typeface="Cambria Math"/>
                          <a:ea typeface="Cambria Math"/>
                        </a:rPr>
                        <m:t>𝜟𝝂</m:t>
                      </m:r>
                      <m:r>
                        <a:rPr lang="fr-FR" sz="2400" b="1" i="1">
                          <a:latin typeface="Cambria Math"/>
                          <a:ea typeface="Cambria Math"/>
                        </a:rPr>
                        <m:t>=</m:t>
                      </m:r>
                      <m:f>
                        <m:fPr>
                          <m:ctrlPr>
                            <a:rPr lang="ar-AE" sz="2400" b="1" i="1">
                              <a:latin typeface="Cambria Math" panose="02040503050406030204" pitchFamily="18" charset="0"/>
                              <a:ea typeface="Cambria Math"/>
                              <a:cs typeface="Cambria Math"/>
                            </a:rPr>
                          </m:ctrlPr>
                        </m:fPr>
                        <m:num>
                          <m:r>
                            <a:rPr lang="ar-AE" sz="2400" b="1" i="1">
                              <a:latin typeface="Cambria Math"/>
                              <a:ea typeface="Cambria Math"/>
                            </a:rPr>
                            <m:t>𝟏</m:t>
                          </m:r>
                        </m:num>
                        <m:den>
                          <m:r>
                            <a:rPr lang="ar-AE" sz="2400" b="1" i="1">
                              <a:latin typeface="Cambria Math"/>
                              <a:ea typeface="Cambria Math"/>
                            </a:rPr>
                            <m:t>𝟐</m:t>
                          </m:r>
                          <m:r>
                            <a:rPr lang="ar-AE" sz="2400" b="1" i="1">
                              <a:latin typeface="Cambria Math"/>
                              <a:ea typeface="Cambria Math"/>
                            </a:rPr>
                            <m:t>𝒉</m:t>
                          </m:r>
                        </m:den>
                      </m:f>
                      <m:r>
                        <a:rPr lang="ar-AE" sz="2400" b="1" i="1">
                          <a:latin typeface="Cambria Math"/>
                          <a:ea typeface="Cambria Math"/>
                        </a:rPr>
                        <m:t>∆</m:t>
                      </m:r>
                      <m:r>
                        <a:rPr lang="ar-AE" sz="2400" b="1" i="1">
                          <a:latin typeface="Cambria Math"/>
                          <a:ea typeface="Cambria Math"/>
                        </a:rPr>
                        <m:t>𝜶</m:t>
                      </m:r>
                      <m:sSup>
                        <m:sSupPr>
                          <m:ctrlPr>
                            <a:rPr lang="ar-AE" sz="2400" b="1" i="1">
                              <a:latin typeface="Cambria Math" panose="02040503050406030204" pitchFamily="18" charset="0"/>
                              <a:ea typeface="Cambria Math"/>
                              <a:cs typeface="Cambria Math"/>
                            </a:rPr>
                          </m:ctrlPr>
                        </m:sSupPr>
                        <m:e>
                          <m:d>
                            <m:dPr>
                              <m:begChr m:val="⟨"/>
                              <m:endChr m:val="⟩"/>
                              <m:ctrlPr>
                                <a:rPr lang="ar-AE" sz="2400" b="1" i="1">
                                  <a:latin typeface="Cambria Math" panose="02040503050406030204" pitchFamily="18" charset="0"/>
                                  <a:ea typeface="Cambria Math"/>
                                  <a:cs typeface="Cambria Math"/>
                                </a:rPr>
                              </m:ctrlPr>
                            </m:dPr>
                            <m:e>
                              <m:r>
                                <a:rPr lang="ar-AE" sz="2400" b="1" i="1">
                                  <a:latin typeface="Cambria Math"/>
                                  <a:ea typeface="Cambria Math"/>
                                </a:rPr>
                                <m:t>𝑬</m:t>
                              </m:r>
                            </m:e>
                          </m:d>
                        </m:e>
                        <m:sup>
                          <m:r>
                            <a:rPr lang="ar-AE" sz="2400" b="1" i="1">
                              <a:latin typeface="Cambria Math"/>
                              <a:ea typeface="Cambria Math"/>
                            </a:rPr>
                            <m:t>𝟐</m:t>
                          </m:r>
                        </m:sup>
                      </m:sSup>
                    </m:oMath>
                  </m:oMathPara>
                </a14:m>
                <a:endParaRPr lang="ar-AE" sz="2400" dirty="0"/>
              </a:p>
              <a:p>
                <a:pPr>
                  <a:spcBef>
                    <a:spcPts val="1600"/>
                  </a:spcBef>
                  <a:spcAft>
                    <a:spcPts val="1200"/>
                  </a:spcAft>
                  <a:buFont typeface="Wingdings"/>
                  <a:buChar char="à"/>
                  <a:defRPr/>
                </a:pPr>
                <a:r>
                  <a:rPr lang="fr-FR" sz="2400" dirty="0" err="1"/>
                  <a:t>Measurement</a:t>
                </a:r>
                <a:r>
                  <a:rPr lang="fr-FR" sz="2400" dirty="0"/>
                  <a:t> of transition </a:t>
                </a:r>
                <a:r>
                  <a:rPr lang="fr-FR" sz="2400" dirty="0" err="1"/>
                  <a:t>frequency</a:t>
                </a:r>
                <a:r>
                  <a:rPr lang="fr-FR" sz="2400" dirty="0"/>
                  <a:t> of an </a:t>
                </a:r>
                <a:r>
                  <a:rPr lang="fr-FR" sz="2400" dirty="0" err="1"/>
                  <a:t>atom</a:t>
                </a:r>
                <a:r>
                  <a:rPr lang="fr-FR" sz="2400" dirty="0"/>
                  <a:t> and look for </a:t>
                </a:r>
                <a14:m>
                  <m:oMath xmlns:m="http://schemas.openxmlformats.org/officeDocument/2006/math">
                    <m:r>
                      <a:rPr lang="fr-FR" sz="2400" i="1">
                        <a:latin typeface="Cambria Math"/>
                        <a:ea typeface="Cambria Math"/>
                      </a:rPr>
                      <m:t>𝜈</m:t>
                    </m:r>
                    <m:d>
                      <m:dPr>
                        <m:ctrlPr>
                          <a:rPr lang="ar-AE" sz="2400" b="0" i="1">
                            <a:latin typeface="Cambria Math" panose="02040503050406030204" pitchFamily="18" charset="0"/>
                            <a:ea typeface="Cambria Math"/>
                            <a:cs typeface="Cambria Math"/>
                          </a:rPr>
                        </m:ctrlPr>
                      </m:dPr>
                      <m:e>
                        <m:r>
                          <a:rPr lang="ar-AE" sz="2400" b="0" i="1">
                            <a:latin typeface="Cambria Math"/>
                            <a:ea typeface="Cambria Math"/>
                          </a:rPr>
                          <m:t>𝑡</m:t>
                        </m:r>
                      </m:e>
                    </m:d>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𝜈</m:t>
                        </m:r>
                      </m:e>
                      <m:sub>
                        <m:r>
                          <a:rPr lang="ar-AE" sz="2400" b="0" i="1">
                            <a:latin typeface="Cambria Math"/>
                            <a:ea typeface="Cambria Math"/>
                          </a:rPr>
                          <m:t>0</m:t>
                        </m:r>
                      </m:sub>
                    </m:sSub>
                    <m:r>
                      <a:rPr lang="ar-AE" sz="2400" b="0" i="1">
                        <a:latin typeface="Cambria Math"/>
                        <a:ea typeface="Cambria Math"/>
                      </a:rPr>
                      <m:t>+</m:t>
                    </m:r>
                    <m:r>
                      <a:rPr lang="el-GR" sz="2400" b="1" i="1">
                        <a:latin typeface="Cambria Math"/>
                        <a:ea typeface="Cambria Math"/>
                      </a:rPr>
                      <m:t>𝜟𝝂</m:t>
                    </m:r>
                    <m:func>
                      <m:funcPr>
                        <m:ctrlPr>
                          <a:rPr lang="ar-AE" sz="2400" b="1" i="1">
                            <a:latin typeface="Cambria Math" panose="02040503050406030204" pitchFamily="18" charset="0"/>
                            <a:ea typeface="Cambria Math"/>
                            <a:cs typeface="Cambria Math"/>
                          </a:rPr>
                        </m:ctrlPr>
                      </m:funcPr>
                      <m:fName>
                        <m:r>
                          <a:rPr lang="fr-FR" sz="2400" b="1" i="0">
                            <a:latin typeface="Cambria Math"/>
                            <a:ea typeface="Cambria Math"/>
                          </a:rPr>
                          <m:t>𝐜𝐨𝐬</m:t>
                        </m:r>
                      </m:fName>
                      <m:e>
                        <m:r>
                          <a:rPr lang="ar-AE" sz="2400" b="1" i="1">
                            <a:latin typeface="Cambria Math"/>
                            <a:ea typeface="Cambria Math"/>
                          </a:rPr>
                          <m:t>(</m:t>
                        </m:r>
                        <m:r>
                          <a:rPr lang="el-GR" sz="2400" b="1" i="1">
                            <a:latin typeface="Cambria Math"/>
                            <a:ea typeface="Cambria Math"/>
                          </a:rPr>
                          <m:t>𝜟𝝎</m:t>
                        </m:r>
                        <m:r>
                          <a:rPr lang="el-GR" sz="2400" b="1" i="1">
                            <a:latin typeface="Cambria Math"/>
                            <a:ea typeface="Cambria Math"/>
                          </a:rPr>
                          <m:t>𝒕</m:t>
                        </m:r>
                        <m:r>
                          <a:rPr lang="el-GR" sz="2400" b="1" i="1">
                            <a:latin typeface="Cambria Math"/>
                            <a:ea typeface="Cambria Math"/>
                          </a:rPr>
                          <m:t>+</m:t>
                        </m:r>
                        <m:sSub>
                          <m:sSubPr>
                            <m:ctrlPr>
                              <a:rPr lang="ar-AE" sz="2400" b="1" i="1">
                                <a:latin typeface="Cambria Math" panose="02040503050406030204" pitchFamily="18" charset="0"/>
                                <a:ea typeface="Cambria Math"/>
                                <a:cs typeface="Cambria Math"/>
                              </a:rPr>
                            </m:ctrlPr>
                          </m:sSubPr>
                          <m:e>
                            <m:r>
                              <a:rPr lang="ar-AE" sz="2400" b="1" i="1">
                                <a:latin typeface="Cambria Math"/>
                                <a:ea typeface="Cambria Math"/>
                              </a:rPr>
                              <m:t>𝝓</m:t>
                            </m:r>
                          </m:e>
                          <m:sub>
                            <m:r>
                              <a:rPr lang="ar-AE" sz="2400" b="1" i="1">
                                <a:latin typeface="Cambria Math"/>
                                <a:ea typeface="Cambria Math"/>
                              </a:rPr>
                              <m:t>𝒂</m:t>
                            </m:r>
                          </m:sub>
                        </m:sSub>
                        <m:r>
                          <a:rPr lang="ar-AE" sz="2400" b="1" i="1">
                            <a:latin typeface="Cambria Math"/>
                            <a:ea typeface="Cambria Math"/>
                          </a:rPr>
                          <m:t>)</m:t>
                        </m:r>
                      </m:e>
                    </m:func>
                  </m:oMath>
                </a14:m>
                <a:endParaRPr lang="ar-AE" sz="2400" b="1"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r>
                  <a:rPr lang="fr-FR" sz="2400" dirty="0" err="1"/>
                  <a:t>With</a:t>
                </a:r>
                <a:r>
                  <a:rPr lang="fr-FR" sz="2400" dirty="0"/>
                  <a:t> </a:t>
                </a:r>
                <a:r>
                  <a:rPr lang="fr-FR" sz="2400" b="1" dirty="0"/>
                  <a:t>Rydberg </a:t>
                </a:r>
                <a:r>
                  <a:rPr lang="fr-FR" sz="2400" b="1" dirty="0" err="1"/>
                  <a:t>atoms</a:t>
                </a:r>
                <a:r>
                  <a:rPr lang="fr-FR" sz="2400" b="1" dirty="0"/>
                  <a:t> </a:t>
                </a:r>
                <a:r>
                  <a:rPr lang="fr-FR" sz="2400" dirty="0"/>
                  <a:t>: </a:t>
                </a:r>
              </a:p>
              <a:p>
                <a:pPr>
                  <a:buFontTx/>
                  <a:buChar char="-"/>
                  <a:defRPr/>
                </a:pPr>
                <a:r>
                  <a:rPr lang="fr-FR" sz="2400" dirty="0"/>
                  <a:t>High </a:t>
                </a:r>
                <a:r>
                  <a:rPr lang="fr-FR" sz="2400" dirty="0" err="1"/>
                  <a:t>accuracy</a:t>
                </a:r>
                <a:r>
                  <a:rPr lang="fr-FR" sz="2400" dirty="0"/>
                  <a:t> on </a:t>
                </a:r>
                <a14:m>
                  <m:oMath xmlns:m="http://schemas.openxmlformats.org/officeDocument/2006/math">
                    <m:r>
                      <a:rPr lang="fr-FR" sz="2400" b="1" i="1">
                        <a:latin typeface="Cambria Math"/>
                        <a:ea typeface="Cambria Math"/>
                      </a:rPr>
                      <m:t>𝜟𝝂</m:t>
                    </m:r>
                  </m:oMath>
                </a14:m>
                <a:r>
                  <a:rPr lang="fr-FR" sz="2400" dirty="0"/>
                  <a:t> </a:t>
                </a:r>
                <a:r>
                  <a:rPr lang="fr-FR" sz="2400" dirty="0" err="1"/>
                  <a:t>from</a:t>
                </a:r>
                <a:r>
                  <a:rPr lang="fr-FR" sz="2400" b="1" dirty="0">
                    <a:ea typeface="Cambria Math"/>
                  </a:rPr>
                  <a:t> </a:t>
                </a:r>
                <a14:m>
                  <m:oMath xmlns:m="http://schemas.openxmlformats.org/officeDocument/2006/math">
                    <m:sSup>
                      <m:sSupPr>
                        <m:ctrlPr>
                          <a:rPr lang="ar-AE" sz="2400" b="1" i="1">
                            <a:latin typeface="Cambria Math" panose="02040503050406030204" pitchFamily="18" charset="0"/>
                            <a:ea typeface="Cambria Math"/>
                            <a:cs typeface="Cambria Math"/>
                          </a:rPr>
                        </m:ctrlPr>
                      </m:sSupPr>
                      <m:e>
                        <m:d>
                          <m:dPr>
                            <m:begChr m:val="⟨"/>
                            <m:endChr m:val="⟩"/>
                            <m:ctrlPr>
                              <a:rPr lang="ar-AE" sz="2400" b="1" i="1">
                                <a:latin typeface="Cambria Math" panose="02040503050406030204" pitchFamily="18" charset="0"/>
                                <a:ea typeface="Cambria Math"/>
                                <a:cs typeface="Cambria Math"/>
                              </a:rPr>
                            </m:ctrlPr>
                          </m:dPr>
                          <m:e>
                            <m:r>
                              <a:rPr lang="ar-AE" sz="2400" b="1" i="1">
                                <a:latin typeface="Cambria Math"/>
                                <a:ea typeface="Cambria Math"/>
                              </a:rPr>
                              <m:t>𝑬</m:t>
                            </m:r>
                          </m:e>
                        </m:d>
                      </m:e>
                      <m:sup>
                        <m:r>
                          <a:rPr lang="ar-AE" sz="2400" b="1" i="1">
                            <a:latin typeface="Cambria Math"/>
                            <a:ea typeface="Cambria Math"/>
                          </a:rPr>
                          <m:t>𝟐</m:t>
                        </m:r>
                      </m:sup>
                    </m:sSup>
                  </m:oMath>
                </a14:m>
                <a:r>
                  <a:rPr lang="fr-FR" sz="2400" dirty="0"/>
                  <a:t> </a:t>
                </a:r>
              </a:p>
              <a:p>
                <a:pPr>
                  <a:buFontTx/>
                  <a:buChar char="-"/>
                  <a:defRPr/>
                </a:pPr>
                <a:r>
                  <a:rPr lang="fr-FR" sz="2400" dirty="0"/>
                  <a:t>Large </a:t>
                </a:r>
                <a:r>
                  <a:rPr lang="fr-FR" sz="2400" dirty="0" err="1"/>
                  <a:t>polarizability</a:t>
                </a:r>
                <a:r>
                  <a:rPr lang="fr-FR" sz="2400" dirty="0"/>
                  <a:t> </a:t>
                </a:r>
                <a14:m>
                  <m:oMath xmlns:m="http://schemas.openxmlformats.org/officeDocument/2006/math">
                    <m:r>
                      <a:rPr lang="fr-FR" sz="2400" b="1" i="1">
                        <a:latin typeface="Cambria Math"/>
                        <a:ea typeface="Cambria Math"/>
                      </a:rPr>
                      <m:t>∆</m:t>
                    </m:r>
                    <m:r>
                      <a:rPr lang="fr-FR" sz="2400" b="1" i="1">
                        <a:latin typeface="Cambria Math"/>
                        <a:ea typeface="Cambria Math"/>
                      </a:rPr>
                      <m:t>𝜶</m:t>
                    </m:r>
                  </m:oMath>
                </a14:m>
                <a:r>
                  <a:rPr lang="fr-FR" sz="2400" dirty="0"/>
                  <a:t> </a:t>
                </a:r>
              </a:p>
              <a:p>
                <a:pPr>
                  <a:buFontTx/>
                  <a:buChar char="-"/>
                  <a:defRPr/>
                </a:pPr>
                <a:r>
                  <a:rPr lang="fr-FR" sz="2400" dirty="0"/>
                  <a:t>Good </a:t>
                </a:r>
                <a:r>
                  <a:rPr lang="fr-FR" sz="2400" dirty="0" err="1"/>
                  <a:t>resolution</a:t>
                </a:r>
                <a:r>
                  <a:rPr lang="fr-FR" sz="2400" dirty="0"/>
                  <a:t> on</a:t>
                </a:r>
                <a14:m>
                  <m:oMath xmlns:m="http://schemas.openxmlformats.org/officeDocument/2006/math">
                    <m:sSup>
                      <m:sSupPr>
                        <m:ctrlPr>
                          <a:rPr lang="ar-AE" sz="2400" b="1" i="1">
                            <a:latin typeface="Cambria Math" panose="02040503050406030204" pitchFamily="18" charset="0"/>
                            <a:ea typeface="Cambria Math"/>
                            <a:cs typeface="Cambria Math"/>
                          </a:rPr>
                        </m:ctrlPr>
                      </m:sSupPr>
                      <m:e>
                        <m:r>
                          <a:rPr lang="ar-AE" sz="2400" b="1" i="1" smtClean="0">
                            <a:latin typeface="Cambria Math" panose="02040503050406030204" pitchFamily="18" charset="0"/>
                            <a:ea typeface="Cambria Math"/>
                            <a:cs typeface="Cambria Math"/>
                          </a:rPr>
                          <m:t> </m:t>
                        </m:r>
                        <m:d>
                          <m:dPr>
                            <m:begChr m:val="⟨"/>
                            <m:endChr m:val="⟩"/>
                            <m:ctrlPr>
                              <a:rPr lang="ar-AE" sz="2400" b="1" i="1">
                                <a:latin typeface="Cambria Math" panose="02040503050406030204" pitchFamily="18" charset="0"/>
                                <a:ea typeface="Cambria Math"/>
                                <a:cs typeface="Cambria Math"/>
                              </a:rPr>
                            </m:ctrlPr>
                          </m:dPr>
                          <m:e>
                            <m:r>
                              <a:rPr lang="ar-AE" sz="2400" b="1" i="1">
                                <a:latin typeface="Cambria Math"/>
                                <a:ea typeface="Cambria Math"/>
                              </a:rPr>
                              <m:t>𝑬</m:t>
                            </m:r>
                          </m:e>
                        </m:d>
                      </m:e>
                      <m:sup>
                        <m:r>
                          <a:rPr lang="ar-AE" sz="2400" b="1" i="1">
                            <a:latin typeface="Cambria Math"/>
                            <a:ea typeface="Cambria Math"/>
                          </a:rPr>
                          <m:t>𝟐</m:t>
                        </m:r>
                      </m:sup>
                    </m:sSup>
                  </m:oMath>
                </a14:m>
                <a:r>
                  <a:rPr lang="fr-FR" sz="2400" dirty="0"/>
                  <a:t> (with </a:t>
                </a:r>
                <a:r>
                  <a:rPr lang="fr-FR" sz="2400" dirty="0" err="1"/>
                  <a:t>small</a:t>
                </a:r>
                <a:r>
                  <a:rPr lang="fr-FR" sz="2400" dirty="0"/>
                  <a:t> </a:t>
                </a:r>
                <a14:m>
                  <m:oMath xmlns:m="http://schemas.openxmlformats.org/officeDocument/2006/math">
                    <m:sSub>
                      <m:sSubPr>
                        <m:ctrlPr>
                          <a:rPr lang="ar-AE" sz="2400" i="1">
                            <a:latin typeface="Cambria Math" panose="02040503050406030204" pitchFamily="18" charset="0"/>
                            <a:ea typeface="Cambria Math"/>
                            <a:cs typeface="Cambria Math"/>
                          </a:rPr>
                        </m:ctrlPr>
                      </m:sSubPr>
                      <m:e>
                        <m:r>
                          <a:rPr lang="ar-AE" sz="2400" i="1">
                            <a:latin typeface="Cambria Math"/>
                          </a:rPr>
                          <m:t>𝑇</m:t>
                        </m:r>
                      </m:e>
                      <m:sub>
                        <m:r>
                          <a:rPr lang="ar-AE" sz="2400" i="1">
                            <a:latin typeface="Cambria Math"/>
                          </a:rPr>
                          <m:t>𝑜𝑏𝑠</m:t>
                        </m:r>
                      </m:sub>
                    </m:sSub>
                  </m:oMath>
                </a14:m>
                <a:r>
                  <a:rPr lang="fr-FR" sz="2400" dirty="0"/>
                  <a:t>)</a:t>
                </a:r>
                <a:r>
                  <a:rPr lang="ar-AE" sz="2400" dirty="0"/>
                  <a:t> </a:t>
                </a:r>
              </a:p>
              <a:p>
                <a:pPr marL="0" indent="0">
                  <a:buNone/>
                  <a:defRPr/>
                </a:pPr>
                <a:endParaRPr lang="fr-FR" sz="2400" dirty="0"/>
              </a:p>
              <a:p>
                <a:pPr marL="0" indent="0">
                  <a:spcBef>
                    <a:spcPts val="0"/>
                  </a:spcBef>
                  <a:buNone/>
                  <a:defRPr/>
                </a:pPr>
                <a:endParaRPr lang="ar-AE" sz="2400"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bwMode="auto">
              <a:xfrm>
                <a:off x="0" y="1152940"/>
                <a:ext cx="12360696" cy="6164492"/>
              </a:xfrm>
              <a:blipFill>
                <a:blip r:embed="rId4"/>
                <a:stretch>
                  <a:fillRect l="-821" t="-1235" r="-616" b="-3498"/>
                </a:stretch>
              </a:blipFill>
            </p:spPr>
            <p:txBody>
              <a:bodyPr/>
              <a:lstStyle/>
              <a:p>
                <a:r>
                  <a:rPr lang="en-US">
                    <a:noFill/>
                  </a:rPr>
                  <a:t> </a:t>
                </a:r>
              </a:p>
            </p:txBody>
          </p:sp>
        </mc:Fallback>
      </mc:AlternateContent>
      <p:sp>
        <p:nvSpPr>
          <p:cNvPr id="2" name="Titre 1"/>
          <p:cNvSpPr>
            <a:spLocks noGrp="1"/>
          </p:cNvSpPr>
          <p:nvPr>
            <p:ph type="title"/>
          </p:nvPr>
        </p:nvSpPr>
        <p:spPr bwMode="auto">
          <a:xfrm>
            <a:off x="583096" y="0"/>
            <a:ext cx="11317356" cy="1325563"/>
          </a:xfrm>
        </p:spPr>
        <p:txBody>
          <a:bodyPr>
            <a:normAutofit/>
          </a:bodyPr>
          <a:lstStyle/>
          <a:p>
            <a:pPr algn="ctr">
              <a:defRPr/>
            </a:pPr>
            <a:r>
              <a:rPr lang="fr-FR" b="1" u="sng"/>
              <a:t>The experiment : Detection using Rydberg atoms</a:t>
            </a:r>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0FADA599-3EBF-CECE-F429-95CF62274724}"/>
                  </a:ext>
                </a:extLst>
              </p:cNvPr>
              <p:cNvSpPr txBox="1"/>
              <p:nvPr/>
            </p:nvSpPr>
            <p:spPr>
              <a:xfrm>
                <a:off x="5928371" y="5704558"/>
                <a:ext cx="4185271" cy="1023998"/>
              </a:xfrm>
              <a:prstGeom prst="rect">
                <a:avLst/>
              </a:prstGeom>
              <a:noFill/>
            </p:spPr>
            <p:txBody>
              <a:bodyPr wrap="square" rtlCol="0">
                <a:spAutoFit/>
              </a:bodyPr>
              <a:lstStyle/>
              <a:p>
                <a:pPr marL="0" indent="0">
                  <a:buNone/>
                  <a:defRPr/>
                </a:pPr>
                <a:r>
                  <a:rPr lang="ar-AE" sz="2400" dirty="0">
                    <a:sym typeface="Wingdings" pitchFamily="2" charset="2"/>
                  </a:rPr>
                  <a:t></a:t>
                </a:r>
                <a:r>
                  <a:rPr lang="ar-AE" sz="2400" dirty="0"/>
                  <a:t> </a:t>
                </a:r>
                <a:r>
                  <a:rPr lang="fr-FR" sz="2400" b="1" u="sng" dirty="0" err="1"/>
                  <a:t>Better</a:t>
                </a:r>
                <a:r>
                  <a:rPr lang="fr-FR" sz="2400" b="1" u="sng" dirty="0"/>
                  <a:t> </a:t>
                </a:r>
                <a:r>
                  <a:rPr lang="fr-FR" sz="2400" b="1" u="sng" dirty="0" err="1"/>
                  <a:t>sensitivity</a:t>
                </a:r>
                <a:r>
                  <a:rPr lang="fr-FR" sz="2400" b="1" u="sng" dirty="0"/>
                  <a:t> on </a:t>
                </a:r>
                <a14:m>
                  <m:oMath xmlns:m="http://schemas.openxmlformats.org/officeDocument/2006/math">
                    <m:sSup>
                      <m:sSupPr>
                        <m:ctrlPr>
                          <a:rPr lang="fr-FR" sz="2400" b="1" i="1" u="sng" smtClean="0">
                            <a:latin typeface="Cambria Math" panose="02040503050406030204" pitchFamily="18" charset="0"/>
                            <a:ea typeface="Cambria Math"/>
                            <a:cs typeface="Cambria Math"/>
                          </a:rPr>
                        </m:ctrlPr>
                      </m:sSupPr>
                      <m:e>
                        <m:d>
                          <m:dPr>
                            <m:begChr m:val="⟨"/>
                            <m:endChr m:val="⟩"/>
                            <m:ctrlPr>
                              <a:rPr lang="fr-FR" sz="2400" b="1" i="1" u="sng">
                                <a:latin typeface="Cambria Math" panose="02040503050406030204" pitchFamily="18" charset="0"/>
                                <a:ea typeface="Cambria Math"/>
                                <a:cs typeface="Cambria Math"/>
                              </a:rPr>
                            </m:ctrlPr>
                          </m:dPr>
                          <m:e>
                            <m:r>
                              <a:rPr lang="fr-FR" sz="2400" b="1" i="1" u="sng">
                                <a:latin typeface="Cambria Math"/>
                                <a:ea typeface="Cambria Math"/>
                              </a:rPr>
                              <m:t>𝑬</m:t>
                            </m:r>
                          </m:e>
                        </m:d>
                      </m:e>
                      <m:sup>
                        <m:r>
                          <a:rPr lang="fr-FR" sz="2400" b="1" i="1" u="sng">
                            <a:latin typeface="Cambria Math"/>
                            <a:ea typeface="Cambria Math"/>
                          </a:rPr>
                          <m:t>𝟐</m:t>
                        </m:r>
                      </m:sup>
                    </m:sSup>
                  </m:oMath>
                </a14:m>
                <a:endParaRPr lang="fr-FR" sz="2400" u="sng" dirty="0"/>
              </a:p>
              <a:p>
                <a:pPr marL="0" indent="0">
                  <a:buNone/>
                  <a:defRPr/>
                </a:pPr>
                <a:endParaRPr lang="fr-FR" sz="1800" b="1" u="sng" dirty="0"/>
              </a:p>
              <a:p>
                <a:endParaRPr lang="en-US" dirty="0"/>
              </a:p>
            </p:txBody>
          </p:sp>
        </mc:Choice>
        <mc:Fallback>
          <p:sp>
            <p:nvSpPr>
              <p:cNvPr id="6" name="ZoneTexte 5">
                <a:extLst>
                  <a:ext uri="{FF2B5EF4-FFF2-40B4-BE49-F238E27FC236}">
                    <a16:creationId xmlns:a16="http://schemas.microsoft.com/office/drawing/2014/main" id="{0FADA599-3EBF-CECE-F429-95CF62274724}"/>
                  </a:ext>
                </a:extLst>
              </p:cNvPr>
              <p:cNvSpPr txBox="1">
                <a:spLocks noRot="1" noChangeAspect="1" noMove="1" noResize="1" noEditPoints="1" noAdjustHandles="1" noChangeArrowheads="1" noChangeShapeType="1" noTextEdit="1"/>
              </p:cNvSpPr>
              <p:nvPr/>
            </p:nvSpPr>
            <p:spPr>
              <a:xfrm>
                <a:off x="5928371" y="5704558"/>
                <a:ext cx="4185271" cy="1023998"/>
              </a:xfrm>
              <a:prstGeom prst="rect">
                <a:avLst/>
              </a:prstGeom>
              <a:blipFill>
                <a:blip r:embed="rId5"/>
                <a:stretch>
                  <a:fillRect l="-2424" t="-4938"/>
                </a:stretch>
              </a:blipFill>
            </p:spPr>
            <p:txBody>
              <a:bodyPr/>
              <a:lstStyle/>
              <a:p>
                <a:r>
                  <a:rPr lang="en-US">
                    <a:noFill/>
                  </a:rPr>
                  <a:t> </a:t>
                </a:r>
              </a:p>
            </p:txBody>
          </p:sp>
        </mc:Fallback>
      </mc:AlternateContent>
      <p:sp>
        <p:nvSpPr>
          <p:cNvPr id="9" name="Parenthèse fermante 8">
            <a:extLst>
              <a:ext uri="{FF2B5EF4-FFF2-40B4-BE49-F238E27FC236}">
                <a16:creationId xmlns:a16="http://schemas.microsoft.com/office/drawing/2014/main" id="{D932DC6C-79AE-CACC-FF86-3FADF4192443}"/>
              </a:ext>
            </a:extLst>
          </p:cNvPr>
          <p:cNvSpPr/>
          <p:nvPr/>
        </p:nvSpPr>
        <p:spPr>
          <a:xfrm>
            <a:off x="5641362" y="5246145"/>
            <a:ext cx="94598" cy="1417129"/>
          </a:xfrm>
          <a:prstGeom prst="rightBracket">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ZoneTexte 10">
            <a:extLst>
              <a:ext uri="{FF2B5EF4-FFF2-40B4-BE49-F238E27FC236}">
                <a16:creationId xmlns:a16="http://schemas.microsoft.com/office/drawing/2014/main" id="{CBD5A765-EE3F-3972-BD31-E067BFB59FDE}"/>
              </a:ext>
            </a:extLst>
          </p:cNvPr>
          <p:cNvSpPr txBox="1"/>
          <p:nvPr/>
        </p:nvSpPr>
        <p:spPr bwMode="auto">
          <a:xfrm>
            <a:off x="11742753" y="6478608"/>
            <a:ext cx="504056" cy="369332"/>
          </a:xfrm>
          <a:prstGeom prst="rect">
            <a:avLst/>
          </a:prstGeom>
          <a:noFill/>
        </p:spPr>
        <p:txBody>
          <a:bodyPr wrap="square" rtlCol="0">
            <a:spAutoFit/>
          </a:bodyPr>
          <a:lstStyle/>
          <a:p>
            <a:r>
              <a:rPr lang="en-US" dirty="0"/>
              <a:t>8</a:t>
            </a:r>
          </a:p>
        </p:txBody>
      </p:sp>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29C7D3D5-4070-1147-D7DB-837D166306E6}"/>
                  </a:ext>
                </a:extLst>
              </p:cNvPr>
              <p:cNvSpPr txBox="1"/>
              <p:nvPr/>
            </p:nvSpPr>
            <p:spPr bwMode="auto">
              <a:xfrm>
                <a:off x="8962489" y="3429000"/>
                <a:ext cx="2194194" cy="958917"/>
              </a:xfrm>
              <a:prstGeom prst="rect">
                <a:avLst/>
              </a:prstGeom>
              <a:noFill/>
            </p:spPr>
            <p:txBody>
              <a:bodyPr wrap="square" rtlCol="0">
                <a:spAutoFit/>
              </a:bodyPr>
              <a:lstStyle/>
              <a:p>
                <a:pPr algn="ctr">
                  <a:defRPr/>
                </a:pPr>
                <a:r>
                  <a:rPr lang="en-US" sz="1400" i="1" dirty="0"/>
                  <a:t>Fig. 4 : Atoms at the center of the cavity to measure the Stark effect induced by </a:t>
                </a:r>
                <a14:m>
                  <m:oMath xmlns:m="http://schemas.openxmlformats.org/officeDocument/2006/math">
                    <m:sSup>
                      <m:sSupPr>
                        <m:ctrlPr>
                          <a:rPr lang="ar-AE" sz="1400" b="1" i="1" smtClean="0">
                            <a:latin typeface="Cambria Math" panose="02040503050406030204" pitchFamily="18" charset="0"/>
                            <a:ea typeface="Cambria Math"/>
                            <a:cs typeface="Cambria Math"/>
                          </a:rPr>
                        </m:ctrlPr>
                      </m:sSupPr>
                      <m:e>
                        <m:d>
                          <m:dPr>
                            <m:begChr m:val="⟨"/>
                            <m:endChr m:val="⟩"/>
                            <m:ctrlPr>
                              <a:rPr lang="ar-AE" sz="1400" b="1" i="1">
                                <a:latin typeface="Cambria Math" panose="02040503050406030204" pitchFamily="18" charset="0"/>
                                <a:ea typeface="Cambria Math"/>
                                <a:cs typeface="Cambria Math"/>
                              </a:rPr>
                            </m:ctrlPr>
                          </m:dPr>
                          <m:e>
                            <m:sSub>
                              <m:sSubPr>
                                <m:ctrlPr>
                                  <a:rPr lang="ar-AE" sz="1400" b="1" i="1" smtClean="0">
                                    <a:latin typeface="Cambria Math" panose="02040503050406030204" pitchFamily="18" charset="0"/>
                                    <a:ea typeface="Cambria Math"/>
                                  </a:rPr>
                                </m:ctrlPr>
                              </m:sSubPr>
                              <m:e>
                                <m:r>
                                  <a:rPr lang="fr-FR" sz="1400" b="1" i="1" smtClean="0">
                                    <a:latin typeface="Cambria Math" panose="02040503050406030204" pitchFamily="18" charset="0"/>
                                    <a:ea typeface="Cambria Math"/>
                                  </a:rPr>
                                  <m:t>𝑬</m:t>
                                </m:r>
                              </m:e>
                              <m:sub>
                                <m:r>
                                  <a:rPr lang="fr-FR" sz="1400" b="1" i="1" smtClean="0">
                                    <a:latin typeface="Cambria Math" panose="02040503050406030204" pitchFamily="18" charset="0"/>
                                    <a:ea typeface="Cambria Math"/>
                                  </a:rPr>
                                  <m:t>𝑻</m:t>
                                </m:r>
                              </m:sub>
                            </m:sSub>
                          </m:e>
                        </m:d>
                      </m:e>
                      <m:sup>
                        <m:r>
                          <a:rPr lang="ar-AE" sz="1400" b="1" i="1">
                            <a:latin typeface="Cambria Math"/>
                            <a:ea typeface="Cambria Math"/>
                          </a:rPr>
                          <m:t>𝟐</m:t>
                        </m:r>
                      </m:sup>
                    </m:sSup>
                  </m:oMath>
                </a14:m>
                <a:r>
                  <a:rPr lang="en-US" sz="1400" i="1" dirty="0"/>
                  <a:t> </a:t>
                </a:r>
                <a:endParaRPr dirty="0"/>
              </a:p>
            </p:txBody>
          </p:sp>
        </mc:Choice>
        <mc:Fallback>
          <p:sp>
            <p:nvSpPr>
              <p:cNvPr id="13" name="ZoneTexte 12">
                <a:extLst>
                  <a:ext uri="{FF2B5EF4-FFF2-40B4-BE49-F238E27FC236}">
                    <a16:creationId xmlns:a16="http://schemas.microsoft.com/office/drawing/2014/main" id="{29C7D3D5-4070-1147-D7DB-837D166306E6}"/>
                  </a:ext>
                </a:extLst>
              </p:cNvPr>
              <p:cNvSpPr txBox="1">
                <a:spLocks noRot="1" noChangeAspect="1" noMove="1" noResize="1" noEditPoints="1" noAdjustHandles="1" noChangeArrowheads="1" noChangeShapeType="1" noTextEdit="1"/>
              </p:cNvSpPr>
              <p:nvPr/>
            </p:nvSpPr>
            <p:spPr bwMode="auto">
              <a:xfrm>
                <a:off x="8962489" y="3429000"/>
                <a:ext cx="2194194" cy="958917"/>
              </a:xfrm>
              <a:prstGeom prst="rect">
                <a:avLst/>
              </a:prstGeom>
              <a:blipFill>
                <a:blip r:embed="rId6"/>
                <a:stretch>
                  <a:fillRect t="-1316" r="-114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bwMode="auto">
              <a:xfrm>
                <a:off x="0" y="908720"/>
                <a:ext cx="12360696" cy="6164492"/>
              </a:xfrm>
            </p:spPr>
            <p:txBody>
              <a:bodyPr vertOverflow="overflow" horzOverflow="overflow" vert="horz" wrap="square" lIns="91440" tIns="45720" rIns="91440" bIns="45720" numCol="1" spcCol="0" rtlCol="0" fromWordArt="0" anchor="t" anchorCtr="0" forceAA="0" compatLnSpc="0">
                <a:normAutofit/>
              </a:bodyPr>
              <a:lstStyle/>
              <a:p>
                <a:pPr marL="0" indent="0">
                  <a:buNone/>
                  <a:defRPr/>
                </a:pPr>
                <a:endParaRPr lang="fr-FR" sz="2400" dirty="0"/>
              </a:p>
              <a:p>
                <a:pPr marL="342900" indent="-342900">
                  <a:buAutoNum type="arabicParenR"/>
                  <a:defRPr/>
                </a:pPr>
                <a:r>
                  <a:rPr lang="fr-FR" sz="2400" dirty="0"/>
                  <a:t>Apply</a:t>
                </a:r>
                <a:r>
                  <a:rPr lang="fr-FR" sz="2400" dirty="0">
                    <a:solidFill>
                      <a:srgbClr val="0070C0"/>
                    </a:solidFill>
                  </a:rPr>
                  <a:t> </a:t>
                </a:r>
                <a:r>
                  <a:rPr lang="fr-FR" sz="2400" dirty="0" err="1">
                    <a:solidFill>
                      <a:srgbClr val="0070C0"/>
                    </a:solidFill>
                  </a:rPr>
                  <a:t>electric</a:t>
                </a:r>
                <a:r>
                  <a:rPr lang="fr-FR" sz="2400" dirty="0">
                    <a:solidFill>
                      <a:srgbClr val="0070C0"/>
                    </a:solidFill>
                  </a:rPr>
                  <a:t> </a:t>
                </a:r>
                <a:r>
                  <a:rPr lang="fr-FR" sz="2400" dirty="0" err="1">
                    <a:solidFill>
                      <a:srgbClr val="0070C0"/>
                    </a:solidFill>
                  </a:rPr>
                  <a:t>field</a:t>
                </a:r>
                <a:r>
                  <a:rPr lang="fr-FR" sz="2400" dirty="0">
                    <a:solidFill>
                      <a:srgbClr val="0070C0"/>
                    </a:solidFill>
                  </a:rPr>
                  <a:t> with initial </a:t>
                </a:r>
                <a:r>
                  <a:rPr lang="fr-FR" sz="2400" dirty="0" err="1">
                    <a:solidFill>
                      <a:srgbClr val="0070C0"/>
                    </a:solidFill>
                  </a:rPr>
                  <a:t>frequency</a:t>
                </a:r>
                <a:r>
                  <a:rPr lang="fr-FR" sz="2400" dirty="0">
                    <a:solidFill>
                      <a:srgbClr val="0070C0"/>
                    </a:solidFill>
                  </a:rPr>
                  <a:t> </a:t>
                </a:r>
                <a14:m>
                  <m:oMath xmlns:m="http://schemas.openxmlformats.org/officeDocument/2006/math">
                    <m:sSub>
                      <m:sSubPr>
                        <m:ctrlPr>
                          <a:rPr lang="ar-AE" sz="2400" i="1">
                            <a:solidFill>
                              <a:srgbClr val="0070C0"/>
                            </a:solidFill>
                            <a:latin typeface="Cambria Math" panose="02040503050406030204" pitchFamily="18" charset="0"/>
                            <a:ea typeface="Cambria Math"/>
                            <a:cs typeface="Cambria Math"/>
                          </a:rPr>
                        </m:ctrlPr>
                      </m:sSubPr>
                      <m:e>
                        <m:r>
                          <a:rPr lang="ar-AE" sz="2400" i="1">
                            <a:solidFill>
                              <a:srgbClr val="0070C0"/>
                            </a:solidFill>
                            <a:latin typeface="Cambria Math"/>
                            <a:ea typeface="Cambria Math"/>
                          </a:rPr>
                          <m:t>𝜔</m:t>
                        </m:r>
                      </m:e>
                      <m:sub>
                        <m:r>
                          <a:rPr lang="ar-AE" sz="2400" b="0" i="1">
                            <a:solidFill>
                              <a:srgbClr val="0070C0"/>
                            </a:solidFill>
                            <a:latin typeface="Cambria Math"/>
                          </a:rPr>
                          <m:t>𝑎</m:t>
                        </m:r>
                      </m:sub>
                    </m:sSub>
                  </m:oMath>
                </a14:m>
                <a:r>
                  <a:rPr lang="ar-AE" sz="2400" dirty="0"/>
                  <a:t> </a:t>
                </a:r>
                <a:r>
                  <a:rPr lang="fr-FR" sz="2400" dirty="0" err="1"/>
                  <a:t>during</a:t>
                </a:r>
                <a:r>
                  <a:rPr lang="fr-FR" sz="2400" dirty="0"/>
                  <a:t> </a:t>
                </a:r>
                <a14:m>
                  <m:oMath xmlns:m="http://schemas.openxmlformats.org/officeDocument/2006/math">
                    <m:sSub>
                      <m:sSubPr>
                        <m:ctrlPr>
                          <a:rPr lang="ar-AE" sz="2400" i="1">
                            <a:latin typeface="Cambria Math" panose="02040503050406030204" pitchFamily="18" charset="0"/>
                            <a:ea typeface="Cambria Math"/>
                            <a:cs typeface="Cambria Math"/>
                          </a:rPr>
                        </m:ctrlPr>
                      </m:sSubPr>
                      <m:e>
                        <m:r>
                          <a:rPr lang="ar-AE" sz="2400">
                            <a:latin typeface="Cambria Math"/>
                            <a:ea typeface="Cambria Math"/>
                            <a:cs typeface="Cambria Math"/>
                          </a:rPr>
                          <m:t>𝑇</m:t>
                        </m:r>
                      </m:e>
                      <m:sub>
                        <m:r>
                          <a:rPr lang="ar-AE" sz="2400">
                            <a:latin typeface="Cambria Math"/>
                            <a:ea typeface="Cambria Math"/>
                            <a:cs typeface="Cambria Math"/>
                          </a:rPr>
                          <m:t>𝑜𝑏𝑠</m:t>
                        </m:r>
                      </m:sub>
                    </m:sSub>
                  </m:oMath>
                </a14:m>
                <a:r>
                  <a:rPr lang="fr-FR" sz="2400" dirty="0"/>
                  <a:t> </a:t>
                </a:r>
                <a:br>
                  <a:rPr lang="fr-FR" sz="2400" dirty="0"/>
                </a:br>
                <a:r>
                  <a:rPr lang="fr-FR" sz="2400" dirty="0">
                    <a:sym typeface="Wingdings" pitchFamily="2" charset="2"/>
                  </a:rPr>
                  <a:t></a:t>
                </a:r>
                <a:r>
                  <a:rPr lang="fr-FR" sz="2400" dirty="0"/>
                  <a:t> scan </a:t>
                </a:r>
                <a:r>
                  <a:rPr lang="fr-FR" sz="2400" dirty="0">
                    <a:solidFill>
                      <a:schemeClr val="accent2"/>
                    </a:solidFill>
                  </a:rPr>
                  <a:t>possible DM </a:t>
                </a:r>
                <a:r>
                  <a:rPr lang="fr-FR" sz="2400" dirty="0" err="1">
                    <a:solidFill>
                      <a:schemeClr val="accent2"/>
                    </a:solidFill>
                  </a:rPr>
                  <a:t>signals</a:t>
                </a:r>
                <a:r>
                  <a:rPr lang="fr-FR" sz="2400" dirty="0">
                    <a:solidFill>
                      <a:schemeClr val="accent2"/>
                    </a:solidFill>
                  </a:rPr>
                  <a:t> </a:t>
                </a:r>
                <a:r>
                  <a:rPr lang="fr-FR" sz="2400" dirty="0" err="1"/>
                  <a:t>with</a:t>
                </a:r>
                <a:r>
                  <a:rPr lang="fr-FR" sz="2400" dirty="0"/>
                  <a:t> </a:t>
                </a:r>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Δ</m:t>
                    </m:r>
                    <m:r>
                      <a:rPr lang="el-GR" sz="2400" i="1" smtClean="0">
                        <a:latin typeface="Cambria Math" panose="02040503050406030204" pitchFamily="18" charset="0"/>
                        <a:ea typeface="Cambria Math" panose="02040503050406030204" pitchFamily="18" charset="0"/>
                      </a:rPr>
                      <m:t>𝜔</m:t>
                    </m:r>
                    <m:r>
                      <a:rPr lang="fr-FR" sz="2400" b="0" i="1" smtClean="0">
                        <a:latin typeface="Cambria Math" panose="02040503050406030204" pitchFamily="18" charset="0"/>
                        <a:ea typeface="Cambria Math" panose="02040503050406030204" pitchFamily="18" charset="0"/>
                      </a:rPr>
                      <m:t>&lt;</m:t>
                    </m:r>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𝑓</m:t>
                        </m:r>
                      </m:e>
                      <m:sub>
                        <m:r>
                          <a:rPr lang="fr-FR" sz="2400" b="0" i="1" smtClean="0">
                            <a:latin typeface="Cambria Math" panose="02040503050406030204" pitchFamily="18" charset="0"/>
                            <a:ea typeface="Cambria Math" panose="02040503050406030204" pitchFamily="18" charset="0"/>
                          </a:rPr>
                          <m:t>𝑠</m:t>
                        </m:r>
                      </m:sub>
                    </m:sSub>
                  </m:oMath>
                </a14:m>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fr-FR" sz="2400" dirty="0">
                  <a:solidFill>
                    <a:schemeClr val="accent2"/>
                  </a:solidFill>
                </a:endParaRPr>
              </a:p>
              <a:p>
                <a:pPr marL="342900" indent="-342900">
                  <a:buAutoNum type="arabicParenR"/>
                  <a:defRPr/>
                </a:pPr>
                <a:endParaRPr lang="ar-AE" sz="2400" dirty="0">
                  <a:solidFill>
                    <a:schemeClr val="accent2"/>
                  </a:solidFill>
                </a:endParaRPr>
              </a:p>
              <a:p>
                <a:pPr marL="342900" indent="-342900">
                  <a:buAutoNum type="arabicParenR"/>
                  <a:defRPr/>
                </a:pPr>
                <a:r>
                  <a:rPr lang="fr-FR" sz="2400" dirty="0"/>
                  <a:t>Shift </a:t>
                </a:r>
                <a:r>
                  <a:rPr lang="fr-FR" sz="2400" dirty="0" err="1"/>
                  <a:t>applied</a:t>
                </a:r>
                <a:r>
                  <a:rPr lang="fr-FR" sz="2400" dirty="0"/>
                  <a:t> </a:t>
                </a:r>
                <a:r>
                  <a:rPr lang="fr-FR" sz="2400" dirty="0" err="1"/>
                  <a:t>frequency</a:t>
                </a:r>
                <a:r>
                  <a:rPr lang="fr-FR" sz="2400" dirty="0"/>
                  <a:t> by </a:t>
                </a:r>
                <a14:m>
                  <m:oMath xmlns:m="http://schemas.openxmlformats.org/officeDocument/2006/math">
                    <m:sSup>
                      <m:sSupPr>
                        <m:ctrlPr>
                          <a:rPr lang="ar-AE" sz="2400" i="1">
                            <a:latin typeface="Cambria Math" panose="02040503050406030204" pitchFamily="18" charset="0"/>
                            <a:ea typeface="Cambria Math"/>
                            <a:cs typeface="Cambria Math"/>
                          </a:rPr>
                        </m:ctrlPr>
                      </m:sSupPr>
                      <m:e>
                        <m:r>
                          <a:rPr lang="ar-AE" sz="2400" b="0" i="1">
                            <a:latin typeface="Cambria Math"/>
                            <a:ea typeface="Cambria Math"/>
                          </a:rPr>
                          <m:t>2 × </m:t>
                        </m:r>
                        <m:r>
                          <a:rPr lang="ar-AE" sz="2400" i="1">
                            <a:latin typeface="Cambria Math"/>
                            <a:ea typeface="Cambria Math"/>
                          </a:rPr>
                          <m:t>10</m:t>
                        </m:r>
                      </m:e>
                      <m:sup>
                        <m:r>
                          <a:rPr lang="ar-AE" sz="2400" i="1">
                            <a:latin typeface="Cambria Math"/>
                            <a:ea typeface="Cambria Math"/>
                          </a:rPr>
                          <m:t>5</m:t>
                        </m:r>
                      </m:sup>
                    </m:sSup>
                    <m:r>
                      <a:rPr lang="ar-AE" sz="2400" i="1">
                        <a:latin typeface="Cambria Math"/>
                        <a:ea typeface="Cambria Math"/>
                      </a:rPr>
                      <m:t> </m:t>
                    </m:r>
                    <m:r>
                      <m:rPr>
                        <m:sty m:val="p"/>
                      </m:rPr>
                      <a:rPr lang="fr-FR" sz="2400">
                        <a:latin typeface="Cambria Math"/>
                        <a:ea typeface="Cambria Math"/>
                      </a:rPr>
                      <m:t>Hz</m:t>
                    </m:r>
                  </m:oMath>
                </a14:m>
                <a:r>
                  <a:rPr lang="fr-FR" sz="2400" dirty="0"/>
                  <a:t> for </a:t>
                </a:r>
                <a:r>
                  <a:rPr lang="fr-FR" sz="2400" dirty="0" err="1"/>
                  <a:t>another</a:t>
                </a:r>
                <a:r>
                  <a:rPr lang="fr-FR" sz="2400" dirty="0"/>
                  <a:t> </a:t>
                </a:r>
                <a14:m>
                  <m:oMath xmlns:m="http://schemas.openxmlformats.org/officeDocument/2006/math">
                    <m:sSub>
                      <m:sSubPr>
                        <m:ctrlPr>
                          <a:rPr lang="ar-AE" sz="2400" i="1">
                            <a:latin typeface="Cambria Math" panose="02040503050406030204" pitchFamily="18" charset="0"/>
                            <a:ea typeface="Cambria Math"/>
                            <a:cs typeface="Cambria Math"/>
                          </a:rPr>
                        </m:ctrlPr>
                      </m:sSubPr>
                      <m:e>
                        <m:r>
                          <a:rPr lang="ar-AE" sz="2400">
                            <a:latin typeface="Cambria Math"/>
                            <a:ea typeface="Cambria Math"/>
                            <a:cs typeface="Cambria Math"/>
                          </a:rPr>
                          <m:t>𝑇</m:t>
                        </m:r>
                      </m:e>
                      <m:sub>
                        <m:r>
                          <a:rPr lang="ar-AE" sz="2400">
                            <a:latin typeface="Cambria Math"/>
                            <a:ea typeface="Cambria Math"/>
                            <a:cs typeface="Cambria Math"/>
                          </a:rPr>
                          <m:t>𝑜𝑏𝑠</m:t>
                        </m:r>
                      </m:sub>
                    </m:sSub>
                  </m:oMath>
                </a14:m>
                <a:endParaRPr lang="fr-FR" sz="2400" dirty="0"/>
              </a:p>
              <a:p>
                <a:pPr marL="0" indent="0">
                  <a:buNone/>
                  <a:defRPr/>
                </a:pPr>
                <a:endParaRPr lang="fr-FR" sz="2400" dirty="0"/>
              </a:p>
              <a:p>
                <a:pPr marL="0" indent="0">
                  <a:buNone/>
                  <a:defRPr/>
                </a:pPr>
                <a:r>
                  <a:rPr lang="fr-FR" sz="2400" dirty="0">
                    <a:sym typeface="Wingdings" pitchFamily="2" charset="2"/>
                  </a:rPr>
                  <a:t> </a:t>
                </a:r>
                <a:r>
                  <a:rPr lang="fr-FR" sz="2400" b="1" dirty="0">
                    <a:sym typeface="Wingdings" pitchFamily="2" charset="2"/>
                  </a:rPr>
                  <a:t>Large </a:t>
                </a:r>
                <a:r>
                  <a:rPr lang="fr-FR" sz="2400" b="1" dirty="0" err="1">
                    <a:sym typeface="Wingdings" pitchFamily="2" charset="2"/>
                  </a:rPr>
                  <a:t>window</a:t>
                </a:r>
                <a:r>
                  <a:rPr lang="fr-FR" sz="2400" b="1" dirty="0">
                    <a:sym typeface="Wingdings" pitchFamily="2" charset="2"/>
                  </a:rPr>
                  <a:t> of DM masses </a:t>
                </a:r>
                <a:r>
                  <a:rPr lang="fr-FR" sz="2400" b="1" dirty="0" err="1">
                    <a:sym typeface="Wingdings" pitchFamily="2" charset="2"/>
                  </a:rPr>
                  <a:t>scanable</a:t>
                </a:r>
                <a:r>
                  <a:rPr lang="fr-FR" sz="2400" b="1" dirty="0">
                    <a:sym typeface="Wingdings" pitchFamily="2" charset="2"/>
                  </a:rPr>
                  <a:t> </a:t>
                </a:r>
                <a14:m>
                  <m:oMath xmlns:m="http://schemas.openxmlformats.org/officeDocument/2006/math">
                    <m:r>
                      <a:rPr lang="fr-FR" sz="2400" b="1" i="0" smtClean="0">
                        <a:latin typeface="Cambria Math" panose="02040503050406030204" pitchFamily="18" charset="0"/>
                        <a:sym typeface="Wingdings" pitchFamily="2" charset="2"/>
                      </a:rPr>
                      <m:t>(</m:t>
                    </m:r>
                    <m:r>
                      <a:rPr lang="fr-FR" sz="2400" b="1" i="1" smtClean="0">
                        <a:latin typeface="Cambria Math" panose="02040503050406030204" pitchFamily="18" charset="0"/>
                        <a:sym typeface="Wingdings" pitchFamily="2" charset="2"/>
                      </a:rPr>
                      <m:t>=</m:t>
                    </m:r>
                    <m:r>
                      <a:rPr lang="fr-FR" sz="2400" b="1" i="1" smtClean="0">
                        <a:latin typeface="Cambria Math" panose="02040503050406030204" pitchFamily="18" charset="0"/>
                        <a:sym typeface="Wingdings" pitchFamily="2" charset="2"/>
                      </a:rPr>
                      <m:t>𝟐</m:t>
                    </m:r>
                    <m:r>
                      <a:rPr lang="fr-FR" sz="2400" b="1" i="1" smtClean="0">
                        <a:latin typeface="Cambria Math" panose="02040503050406030204" pitchFamily="18" charset="0"/>
                        <a:sym typeface="Wingdings" pitchFamily="2" charset="2"/>
                      </a:rPr>
                      <m:t>𝑵</m:t>
                    </m:r>
                    <m:sSub>
                      <m:sSubPr>
                        <m:ctrlPr>
                          <a:rPr lang="fr-FR" sz="2400" b="1" i="1" smtClean="0">
                            <a:latin typeface="Cambria Math" panose="02040503050406030204" pitchFamily="18" charset="0"/>
                            <a:sym typeface="Wingdings" pitchFamily="2" charset="2"/>
                          </a:rPr>
                        </m:ctrlPr>
                      </m:sSubPr>
                      <m:e>
                        <m:r>
                          <a:rPr lang="fr-FR" sz="2400" b="1" i="1" smtClean="0">
                            <a:latin typeface="Cambria Math" panose="02040503050406030204" pitchFamily="18" charset="0"/>
                            <a:sym typeface="Wingdings" pitchFamily="2" charset="2"/>
                          </a:rPr>
                          <m:t>𝒇</m:t>
                        </m:r>
                      </m:e>
                      <m:sub>
                        <m:r>
                          <a:rPr lang="fr-FR" sz="2400" b="1" i="1" smtClean="0">
                            <a:latin typeface="Cambria Math" panose="02040503050406030204" pitchFamily="18" charset="0"/>
                            <a:sym typeface="Wingdings" pitchFamily="2" charset="2"/>
                          </a:rPr>
                          <m:t>𝒔</m:t>
                        </m:r>
                      </m:sub>
                    </m:sSub>
                    <m:r>
                      <a:rPr lang="fr-FR" sz="2400" b="1" i="1" smtClean="0">
                        <a:latin typeface="Cambria Math" panose="02040503050406030204" pitchFamily="18" charset="0"/>
                        <a:sym typeface="Wingdings" pitchFamily="2" charset="2"/>
                      </a:rPr>
                      <m:t>)</m:t>
                    </m:r>
                  </m:oMath>
                </a14:m>
                <a:endParaRPr lang="ar-AE" sz="2400" b="1" dirty="0"/>
              </a:p>
              <a:p>
                <a:pPr marL="0" indent="0">
                  <a:buNone/>
                  <a:defRPr/>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bwMode="auto">
              <a:xfrm>
                <a:off x="0" y="908720"/>
                <a:ext cx="12360696" cy="6164492"/>
              </a:xfrm>
              <a:blipFill>
                <a:blip r:embed="rId3"/>
                <a:stretch>
                  <a:fillRect l="-821"/>
                </a:stretch>
              </a:blipFill>
            </p:spPr>
            <p:txBody>
              <a:bodyPr/>
              <a:lstStyle/>
              <a:p>
                <a:r>
                  <a:rPr lang="en-US">
                    <a:noFill/>
                  </a:rPr>
                  <a:t> </a:t>
                </a:r>
              </a:p>
            </p:txBody>
          </p:sp>
        </mc:Fallback>
      </mc:AlternateContent>
      <p:pic>
        <p:nvPicPr>
          <p:cNvPr id="22" name="Image 21">
            <a:extLst>
              <a:ext uri="{FF2B5EF4-FFF2-40B4-BE49-F238E27FC236}">
                <a16:creationId xmlns:a16="http://schemas.microsoft.com/office/drawing/2014/main" id="{34198F3A-4B83-A6FE-6457-DAB915208729}"/>
              </a:ext>
            </a:extLst>
          </p:cNvPr>
          <p:cNvPicPr>
            <a:picLocks noChangeAspect="1"/>
          </p:cNvPicPr>
          <p:nvPr/>
        </p:nvPicPr>
        <p:blipFill>
          <a:blip r:embed="rId4"/>
          <a:stretch>
            <a:fillRect/>
          </a:stretch>
        </p:blipFill>
        <p:spPr>
          <a:xfrm>
            <a:off x="2900614" y="2204864"/>
            <a:ext cx="6390771" cy="2609016"/>
          </a:xfrm>
          <a:prstGeom prst="rect">
            <a:avLst/>
          </a:prstGeom>
        </p:spPr>
      </p:pic>
      <p:sp>
        <p:nvSpPr>
          <p:cNvPr id="2" name="Titre 1"/>
          <p:cNvSpPr>
            <a:spLocks noGrp="1"/>
          </p:cNvSpPr>
          <p:nvPr>
            <p:ph type="title"/>
          </p:nvPr>
        </p:nvSpPr>
        <p:spPr bwMode="auto">
          <a:xfrm>
            <a:off x="437322" y="0"/>
            <a:ext cx="11317356" cy="1325563"/>
          </a:xfrm>
        </p:spPr>
        <p:txBody>
          <a:bodyPr>
            <a:normAutofit/>
          </a:bodyPr>
          <a:lstStyle/>
          <a:p>
            <a:pPr algn="ctr">
              <a:defRPr/>
            </a:pPr>
            <a:r>
              <a:rPr lang="fr-FR" b="1" u="sng" dirty="0"/>
              <a:t>The </a:t>
            </a:r>
            <a:r>
              <a:rPr lang="fr-FR" b="1" u="sng" dirty="0" err="1"/>
              <a:t>experiment</a:t>
            </a:r>
            <a:r>
              <a:rPr lang="fr-FR" b="1" u="sng" dirty="0"/>
              <a:t> : </a:t>
            </a:r>
            <a:r>
              <a:rPr lang="fr-FR" b="1" u="sng" dirty="0" err="1"/>
              <a:t>Experimental</a:t>
            </a:r>
            <a:r>
              <a:rPr lang="fr-FR" b="1" u="sng" dirty="0"/>
              <a:t> </a:t>
            </a:r>
            <a:r>
              <a:rPr lang="fr-FR" b="1" u="sng" dirty="0" err="1"/>
              <a:t>methodology</a:t>
            </a:r>
            <a:endParaRPr lang="fr-FR" b="1" u="sng" dirty="0"/>
          </a:p>
        </p:txBody>
      </p:sp>
      <mc:AlternateContent xmlns:mc="http://schemas.openxmlformats.org/markup-compatibility/2006">
        <mc:Choice xmlns:a14="http://schemas.microsoft.com/office/drawing/2010/main" Requires="a14">
          <p:sp>
            <p:nvSpPr>
              <p:cNvPr id="4" name="ZoneTexte 3"/>
              <p:cNvSpPr txBox="1"/>
              <p:nvPr/>
            </p:nvSpPr>
            <p:spPr bwMode="auto">
              <a:xfrm>
                <a:off x="4521200" y="4727179"/>
                <a:ext cx="1574800" cy="369332"/>
              </a:xfrm>
              <a:prstGeom prst="rect">
                <a:avLst/>
              </a:prstGeom>
              <a:noFill/>
              <a:ln>
                <a:noFill/>
              </a:ln>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ea typeface="Cambria Math"/>
                              <a:cs typeface="Cambria Math"/>
                            </a:rPr>
                          </m:ctrlPr>
                        </m:sSubPr>
                        <m:e>
                          <m:r>
                            <a:rPr lang="fr-FR" b="0" i="1">
                              <a:solidFill>
                                <a:schemeClr val="tx1"/>
                              </a:solidFill>
                              <a:latin typeface="Cambria Math"/>
                            </a:rPr>
                            <m:t>𝑓</m:t>
                          </m:r>
                        </m:e>
                        <m:sub>
                          <m:r>
                            <a:rPr lang="fr-FR" b="0" i="1">
                              <a:solidFill>
                                <a:schemeClr val="tx1"/>
                              </a:solidFill>
                              <a:latin typeface="Cambria Math"/>
                            </a:rPr>
                            <m:t>𝑠</m:t>
                          </m:r>
                        </m:sub>
                      </m:sSub>
                    </m:oMath>
                  </m:oMathPara>
                </a14:m>
                <a:endParaRPr lang="en-US" dirty="0">
                  <a:solidFill>
                    <a:schemeClr val="tx1"/>
                  </a:solidFill>
                </a:endParaRPr>
              </a:p>
            </p:txBody>
          </p:sp>
        </mc:Choice>
        <mc:Fallback>
          <p:sp>
            <p:nvSpPr>
              <p:cNvPr id="4" name="ZoneTexte 3"/>
              <p:cNvSpPr txBox="1">
                <a:spLocks noRot="1" noChangeAspect="1" noMove="1" noResize="1" noEditPoints="1" noAdjustHandles="1" noChangeArrowheads="1" noChangeShapeType="1" noTextEdit="1"/>
              </p:cNvSpPr>
              <p:nvPr/>
            </p:nvSpPr>
            <p:spPr bwMode="auto">
              <a:xfrm>
                <a:off x="4521200" y="4727179"/>
                <a:ext cx="1574800" cy="369332"/>
              </a:xfrm>
              <a:prstGeom prst="rect">
                <a:avLst/>
              </a:prstGeom>
              <a:blipFill>
                <a:blip r:embed="rId5"/>
                <a:stretch>
                  <a:fillRect b="-13333"/>
                </a:stretch>
              </a:blipFill>
              <a:ln>
                <a:noFill/>
              </a:ln>
            </p:spPr>
            <p:txBody>
              <a:bodyPr/>
              <a:lstStyle/>
              <a:p>
                <a:r>
                  <a:rPr lang="en-US">
                    <a:noFill/>
                  </a:rPr>
                  <a:t> </a:t>
                </a:r>
              </a:p>
            </p:txBody>
          </p:sp>
        </mc:Fallback>
      </mc:AlternateContent>
      <p:cxnSp>
        <p:nvCxnSpPr>
          <p:cNvPr id="5" name="Connecteur en arc 4"/>
          <p:cNvCxnSpPr>
            <a:cxnSpLocks/>
          </p:cNvCxnSpPr>
          <p:nvPr/>
        </p:nvCxnSpPr>
        <p:spPr bwMode="auto">
          <a:xfrm rot="5400000" flipH="1" flipV="1">
            <a:off x="5247345" y="4423706"/>
            <a:ext cx="421616" cy="16446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1" name="ZoneTexte 20">
                <a:extLst>
                  <a:ext uri="{FF2B5EF4-FFF2-40B4-BE49-F238E27FC236}">
                    <a16:creationId xmlns:a16="http://schemas.microsoft.com/office/drawing/2014/main" id="{D2E7FB81-4DB3-D648-F07A-5B65138739C3}"/>
                  </a:ext>
                </a:extLst>
              </p:cNvPr>
              <p:cNvSpPr txBox="1"/>
              <p:nvPr/>
            </p:nvSpPr>
            <p:spPr bwMode="auto">
              <a:xfrm>
                <a:off x="2439177" y="2996952"/>
                <a:ext cx="2000639" cy="738664"/>
              </a:xfrm>
              <a:prstGeom prst="rect">
                <a:avLst/>
              </a:prstGeom>
              <a:noFill/>
            </p:spPr>
            <p:txBody>
              <a:bodyPr wrap="square" rtlCol="0">
                <a:spAutoFit/>
              </a:bodyPr>
              <a:lstStyle/>
              <a:p>
                <a:pPr algn="ctr">
                  <a:defRPr/>
                </a:pPr>
                <a:r>
                  <a:rPr lang="en-US" sz="1400" i="1" dirty="0"/>
                  <a:t>Fig. 5 : Allowed interval for </a:t>
                </a: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fr-FR" sz="1400" b="0" i="1" smtClean="0">
                            <a:latin typeface="Cambria Math" panose="02040503050406030204" pitchFamily="18" charset="0"/>
                          </a:rPr>
                          <m:t>𝐷𝑀</m:t>
                        </m:r>
                      </m:sub>
                    </m:sSub>
                  </m:oMath>
                </a14:m>
                <a:r>
                  <a:rPr lang="fr-FR" sz="1400" dirty="0"/>
                  <a:t> for a </a:t>
                </a:r>
                <a:r>
                  <a:rPr lang="fr-FR" sz="1400" dirty="0" err="1"/>
                  <a:t>given</a:t>
                </a:r>
                <a:r>
                  <a:rPr lang="fr-FR" sz="1400" dirty="0"/>
                  <a:t> </a:t>
                </a:r>
                <a:r>
                  <a:rPr lang="fr-FR" sz="1400" dirty="0" err="1"/>
                  <a:t>applied</a:t>
                </a:r>
                <a:r>
                  <a:rPr lang="fr-FR" sz="1400" dirty="0"/>
                  <a:t> </a:t>
                </a:r>
                <a:r>
                  <a:rPr lang="fr-FR" sz="1400" dirty="0" err="1"/>
                  <a:t>frequency</a:t>
                </a:r>
                <a:r>
                  <a:rPr lang="fr-FR" sz="140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𝜔</m:t>
                        </m:r>
                      </m:e>
                      <m:sub>
                        <m:r>
                          <a:rPr lang="fr-FR" sz="1400" b="0" i="1" smtClean="0">
                            <a:latin typeface="Cambria Math" panose="02040503050406030204" pitchFamily="18" charset="0"/>
                            <a:ea typeface="Cambria Math" panose="02040503050406030204" pitchFamily="18" charset="0"/>
                          </a:rPr>
                          <m:t>𝑎</m:t>
                        </m:r>
                      </m:sub>
                    </m:sSub>
                  </m:oMath>
                </a14:m>
                <a:endParaRPr sz="1400" dirty="0"/>
              </a:p>
            </p:txBody>
          </p:sp>
        </mc:Choice>
        <mc:Fallback>
          <p:sp>
            <p:nvSpPr>
              <p:cNvPr id="21" name="ZoneTexte 20">
                <a:extLst>
                  <a:ext uri="{FF2B5EF4-FFF2-40B4-BE49-F238E27FC236}">
                    <a16:creationId xmlns:a16="http://schemas.microsoft.com/office/drawing/2014/main" id="{D2E7FB81-4DB3-D648-F07A-5B65138739C3}"/>
                  </a:ext>
                </a:extLst>
              </p:cNvPr>
              <p:cNvSpPr txBox="1">
                <a:spLocks noRot="1" noChangeAspect="1" noMove="1" noResize="1" noEditPoints="1" noAdjustHandles="1" noChangeArrowheads="1" noChangeShapeType="1" noTextEdit="1"/>
              </p:cNvSpPr>
              <p:nvPr/>
            </p:nvSpPr>
            <p:spPr bwMode="auto">
              <a:xfrm>
                <a:off x="2439177" y="2996952"/>
                <a:ext cx="2000639" cy="738664"/>
              </a:xfrm>
              <a:prstGeom prst="rect">
                <a:avLst/>
              </a:prstGeom>
              <a:blipFill>
                <a:blip r:embed="rId6"/>
                <a:stretch>
                  <a:fillRect t="-1695" b="-8475"/>
                </a:stretch>
              </a:blipFill>
            </p:spPr>
            <p:txBody>
              <a:bodyPr/>
              <a:lstStyle/>
              <a:p>
                <a:r>
                  <a:rPr lang="en-US">
                    <a:noFill/>
                  </a:rPr>
                  <a:t> </a:t>
                </a:r>
              </a:p>
            </p:txBody>
          </p:sp>
        </mc:Fallback>
      </mc:AlternateContent>
      <p:sp>
        <p:nvSpPr>
          <p:cNvPr id="7" name="Flèche courbée vers la gauche 6">
            <a:extLst>
              <a:ext uri="{FF2B5EF4-FFF2-40B4-BE49-F238E27FC236}">
                <a16:creationId xmlns:a16="http://schemas.microsoft.com/office/drawing/2014/main" id="{3084F28F-D7D3-B724-1346-1BD2D069DBB0}"/>
              </a:ext>
            </a:extLst>
          </p:cNvPr>
          <p:cNvSpPr/>
          <p:nvPr/>
        </p:nvSpPr>
        <p:spPr>
          <a:xfrm>
            <a:off x="11022702" y="1954502"/>
            <a:ext cx="499368" cy="34907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èche courbée vers la gauche 7">
            <a:extLst>
              <a:ext uri="{FF2B5EF4-FFF2-40B4-BE49-F238E27FC236}">
                <a16:creationId xmlns:a16="http://schemas.microsoft.com/office/drawing/2014/main" id="{949DFAA1-A283-7A79-D494-5996B254D265}"/>
              </a:ext>
            </a:extLst>
          </p:cNvPr>
          <p:cNvSpPr/>
          <p:nvPr/>
        </p:nvSpPr>
        <p:spPr bwMode="auto">
          <a:xfrm rot="10800000">
            <a:off x="10117832" y="1916833"/>
            <a:ext cx="499368" cy="34907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ZoneTexte 9">
            <a:extLst>
              <a:ext uri="{FF2B5EF4-FFF2-40B4-BE49-F238E27FC236}">
                <a16:creationId xmlns:a16="http://schemas.microsoft.com/office/drawing/2014/main" id="{3835F1ED-9B94-D507-4A56-2F169AF50A23}"/>
              </a:ext>
            </a:extLst>
          </p:cNvPr>
          <p:cNvSpPr txBox="1"/>
          <p:nvPr/>
        </p:nvSpPr>
        <p:spPr>
          <a:xfrm>
            <a:off x="10344472" y="3491716"/>
            <a:ext cx="1152128" cy="369332"/>
          </a:xfrm>
          <a:prstGeom prst="rect">
            <a:avLst/>
          </a:prstGeom>
          <a:noFill/>
        </p:spPr>
        <p:txBody>
          <a:bodyPr wrap="square" rtlCol="0">
            <a:spAutoFit/>
          </a:bodyPr>
          <a:lstStyle/>
          <a:p>
            <a:r>
              <a:rPr lang="fr-FR" sz="1800" b="1" dirty="0"/>
              <a:t>N times</a:t>
            </a:r>
            <a:endParaRPr lang="en-US" b="1" dirty="0"/>
          </a:p>
        </p:txBody>
      </p:sp>
      <p:sp>
        <p:nvSpPr>
          <p:cNvPr id="11" name="ZoneTexte 10">
            <a:extLst>
              <a:ext uri="{FF2B5EF4-FFF2-40B4-BE49-F238E27FC236}">
                <a16:creationId xmlns:a16="http://schemas.microsoft.com/office/drawing/2014/main" id="{CBD5A765-EE3F-3972-BD31-E067BFB59FDE}"/>
              </a:ext>
            </a:extLst>
          </p:cNvPr>
          <p:cNvSpPr txBox="1"/>
          <p:nvPr/>
        </p:nvSpPr>
        <p:spPr bwMode="auto">
          <a:xfrm>
            <a:off x="11742753" y="6478608"/>
            <a:ext cx="504056" cy="369332"/>
          </a:xfrm>
          <a:prstGeom prst="rect">
            <a:avLst/>
          </a:prstGeom>
          <a:noFill/>
        </p:spPr>
        <p:txBody>
          <a:bodyPr wrap="square" rtlCol="0">
            <a:spAutoFit/>
          </a:bodyPr>
          <a:lstStyle/>
          <a:p>
            <a:r>
              <a:rPr lang="en-US" dirty="0"/>
              <a:t>9</a:t>
            </a:r>
          </a:p>
        </p:txBody>
      </p:sp>
    </p:spTree>
    <p:extLst>
      <p:ext uri="{BB962C8B-B14F-4D97-AF65-F5344CB8AC3E}">
        <p14:creationId xmlns:p14="http://schemas.microsoft.com/office/powerpoint/2010/main" val="274994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custDataLst>
              <p:tags r:id="rId1"/>
            </p:custDataLst>
          </p:nvPr>
        </p:nvSpPr>
        <p:spPr bwMode="auto">
          <a:xfrm>
            <a:off x="640986" y="-99392"/>
            <a:ext cx="11353815" cy="1325563"/>
          </a:xfrm>
        </p:spPr>
        <p:txBody>
          <a:bodyPr>
            <a:normAutofit/>
          </a:bodyPr>
          <a:lstStyle/>
          <a:p>
            <a:pPr algn="ctr">
              <a:defRPr/>
            </a:pPr>
            <a:r>
              <a:rPr lang="en-US" b="1" u="sng" dirty="0"/>
              <a:t>Rough estimation of the experiment’s sensitivity</a:t>
            </a:r>
            <a:endParaRPr dirty="0"/>
          </a:p>
        </p:txBody>
      </p:sp>
      <mc:AlternateContent xmlns:mc="http://schemas.openxmlformats.org/markup-compatibility/2006">
        <mc:Choice xmlns:a14="http://schemas.microsoft.com/office/drawing/2010/main" Requires="a14">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110564" y="1114826"/>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t>Statistical noise: </a:t>
                </a:r>
                <a:r>
                  <a:rPr lang="fr-FR" sz="2400" dirty="0" err="1"/>
                  <a:t>Measurement</a:t>
                </a:r>
                <a:r>
                  <a:rPr lang="fr-FR" sz="2400" dirty="0"/>
                  <a:t> </a:t>
                </a:r>
                <a:r>
                  <a:rPr lang="fr-FR" sz="2400" dirty="0" err="1"/>
                  <a:t>uncertainty</a:t>
                </a:r>
                <a:r>
                  <a:rPr lang="fr-FR" sz="2400" dirty="0"/>
                  <a:t> of the </a:t>
                </a:r>
                <a:r>
                  <a:rPr lang="fr-FR" sz="2400" dirty="0" err="1"/>
                  <a:t>electric</a:t>
                </a:r>
                <a:r>
                  <a:rPr lang="fr-FR" sz="2400" dirty="0"/>
                  <a:t> </a:t>
                </a:r>
                <a:r>
                  <a:rPr lang="fr-FR" sz="2400" dirty="0" err="1"/>
                  <a:t>field</a:t>
                </a:r>
                <a:r>
                  <a:rPr lang="fr-FR" sz="2400" dirty="0"/>
                  <a:t> </a:t>
                </a:r>
                <a:r>
                  <a:rPr lang="fr-FR" sz="2400" dirty="0" err="1"/>
                  <a:t>squared</a:t>
                </a:r>
                <a:r>
                  <a:rPr lang="fr-FR" sz="2400" dirty="0"/>
                  <a:t> </a:t>
                </a:r>
                <a:r>
                  <a:rPr lang="fr-FR" sz="2400" dirty="0" err="1"/>
                  <a:t>from</a:t>
                </a:r>
                <a:r>
                  <a:rPr lang="fr-FR" sz="2400" dirty="0"/>
                  <a:t> the </a:t>
                </a:r>
                <a:r>
                  <a:rPr lang="fr-FR" sz="2400" dirty="0" err="1"/>
                  <a:t>atoms</a:t>
                </a:r>
                <a:r>
                  <a:rPr lang="fr-FR" sz="2400" dirty="0"/>
                  <a:t>.</a:t>
                </a:r>
                <a:endParaRPr lang="fr-FR" dirty="0"/>
              </a:p>
              <a:p>
                <a:pPr marL="0" indent="0">
                  <a:spcAft>
                    <a:spcPts val="600"/>
                  </a:spcAft>
                  <a:buNone/>
                  <a:defRPr/>
                </a:pPr>
                <a:r>
                  <a:rPr lang="fr-FR" sz="2400" dirty="0">
                    <a:sym typeface="Wingdings" pitchFamily="2" charset="2"/>
                  </a:rPr>
                  <a:t></a:t>
                </a:r>
                <a:r>
                  <a:rPr lang="fr-FR" sz="2400" dirty="0"/>
                  <a:t> Minimal </a:t>
                </a:r>
                <a:r>
                  <a:rPr lang="fr-FR" sz="2400" dirty="0" err="1"/>
                  <a:t>detectable</a:t>
                </a:r>
                <a:r>
                  <a:rPr lang="fr-FR" sz="2400" dirty="0"/>
                  <a:t> </a:t>
                </a:r>
                <a:r>
                  <a:rPr lang="fr-FR" sz="2400" dirty="0" err="1"/>
                  <a:t>field</a:t>
                </a:r>
                <a:r>
                  <a:rPr lang="fr-FR" sz="2400" dirty="0"/>
                  <a:t> power </a:t>
                </a:r>
                <a14:m>
                  <m:oMath xmlns:m="http://schemas.openxmlformats.org/officeDocument/2006/math">
                    <m:sSup>
                      <m:sSupPr>
                        <m:ctrlPr>
                          <a:rPr lang="ar-AE" sz="2400" i="1">
                            <a:solidFill>
                              <a:schemeClr val="tx1"/>
                            </a:solidFill>
                            <a:latin typeface="Cambria Math" panose="02040503050406030204" pitchFamily="18" charset="0"/>
                            <a:ea typeface="Cambria Math"/>
                            <a:cs typeface="Cambria Math"/>
                          </a:rPr>
                        </m:ctrlPr>
                      </m:sSupPr>
                      <m:e>
                        <m:d>
                          <m:dPr>
                            <m:begChr m:val="⟨"/>
                            <m:endChr m:val="⟩"/>
                            <m:ctrlPr>
                              <a:rPr lang="ar-AE" sz="2400" i="1">
                                <a:solidFill>
                                  <a:schemeClr val="tx1"/>
                                </a:solidFill>
                                <a:latin typeface="Cambria Math" panose="02040503050406030204" pitchFamily="18" charset="0"/>
                                <a:ea typeface="Cambria Math"/>
                                <a:cs typeface="Cambria Math"/>
                              </a:rPr>
                            </m:ctrlPr>
                          </m:dPr>
                          <m:e>
                            <m:sSub>
                              <m:sSubPr>
                                <m:ctrlPr>
                                  <a:rPr lang="ar-AE" sz="2400" i="1">
                                    <a:solidFill>
                                      <a:schemeClr val="tx1"/>
                                    </a:solidFill>
                                    <a:latin typeface="Cambria Math" panose="02040503050406030204" pitchFamily="18" charset="0"/>
                                    <a:ea typeface="Cambria Math"/>
                                    <a:cs typeface="Cambria Math"/>
                                  </a:rPr>
                                </m:ctrlPr>
                              </m:sSubPr>
                              <m:e>
                                <m:r>
                                  <a:rPr lang="ar-AE" sz="2400" b="0" i="1">
                                    <a:solidFill>
                                      <a:schemeClr val="tx1"/>
                                    </a:solidFill>
                                    <a:latin typeface="Cambria Math"/>
                                    <a:ea typeface="Cambria Math"/>
                                  </a:rPr>
                                  <m:t>𝐸</m:t>
                                </m:r>
                              </m:e>
                              <m:sub>
                                <m:r>
                                  <a:rPr lang="ar-AE" sz="2400" b="0" i="1">
                                    <a:solidFill>
                                      <a:schemeClr val="tx1"/>
                                    </a:solidFill>
                                    <a:latin typeface="Cambria Math"/>
                                    <a:ea typeface="Cambria Math"/>
                                  </a:rPr>
                                  <m:t>𝑚𝑖𝑛</m:t>
                                </m:r>
                              </m:sub>
                            </m:sSub>
                          </m:e>
                        </m:d>
                      </m:e>
                      <m:sup>
                        <m:r>
                          <a:rPr lang="ar-AE" sz="2400" b="0" i="1">
                            <a:solidFill>
                              <a:schemeClr val="tx1"/>
                            </a:solidFill>
                            <a:latin typeface="Cambria Math"/>
                            <a:ea typeface="Cambria Math"/>
                          </a:rPr>
                          <m:t>2</m:t>
                        </m:r>
                      </m:sup>
                    </m:sSup>
                    <m:r>
                      <a:rPr lang="ar-AE" sz="2400" b="0" i="0">
                        <a:solidFill>
                          <a:schemeClr val="tx1"/>
                        </a:solidFill>
                        <a:latin typeface="Cambria Math"/>
                        <a:ea typeface="Cambria Math"/>
                      </a:rPr>
                      <m:t>=1 (</m:t>
                    </m:r>
                    <m:r>
                      <m:rPr>
                        <m:sty m:val="p"/>
                      </m:rPr>
                      <a:rPr lang="fr-FR" sz="2400" b="0" i="0">
                        <a:solidFill>
                          <a:schemeClr val="tx1"/>
                        </a:solidFill>
                        <a:latin typeface="Cambria Math"/>
                        <a:ea typeface="Cambria Math"/>
                      </a:rPr>
                      <m:t>V</m:t>
                    </m:r>
                    <m:r>
                      <a:rPr lang="fr-FR" sz="2400" b="0" i="0">
                        <a:solidFill>
                          <a:schemeClr val="tx1"/>
                        </a:solidFill>
                        <a:latin typeface="Cambria Math"/>
                        <a:ea typeface="Cambria Math"/>
                      </a:rPr>
                      <m:t>/</m:t>
                    </m:r>
                    <m:r>
                      <m:rPr>
                        <m:sty m:val="p"/>
                      </m:rPr>
                      <a:rPr lang="fr-FR" sz="2400" b="0" i="0">
                        <a:solidFill>
                          <a:schemeClr val="tx1"/>
                        </a:solidFill>
                        <a:latin typeface="Cambria Math"/>
                        <a:ea typeface="Cambria Math"/>
                      </a:rPr>
                      <m:t>m</m:t>
                    </m:r>
                    <m:sSup>
                      <m:sSupPr>
                        <m:ctrlPr>
                          <a:rPr lang="ar-AE" sz="2400" b="0" i="1">
                            <a:solidFill>
                              <a:schemeClr val="tx1"/>
                            </a:solidFill>
                            <a:latin typeface="Cambria Math" panose="02040503050406030204" pitchFamily="18" charset="0"/>
                            <a:ea typeface="Cambria Math"/>
                            <a:cs typeface="Cambria Math"/>
                          </a:rPr>
                        </m:ctrlPr>
                      </m:sSupPr>
                      <m:e>
                        <m:r>
                          <a:rPr lang="ar-AE" sz="2400" b="0" i="1">
                            <a:solidFill>
                              <a:schemeClr val="tx1"/>
                            </a:solidFill>
                            <a:latin typeface="Cambria Math"/>
                            <a:ea typeface="Cambria Math"/>
                          </a:rPr>
                          <m:t>)</m:t>
                        </m:r>
                      </m:e>
                      <m:sup>
                        <m:r>
                          <a:rPr lang="ar-AE" sz="2400" b="0" i="1">
                            <a:solidFill>
                              <a:schemeClr val="tx1"/>
                            </a:solidFill>
                            <a:latin typeface="Cambria Math"/>
                            <a:ea typeface="Cambria Math"/>
                          </a:rPr>
                          <m:t>2</m:t>
                        </m:r>
                      </m:sup>
                    </m:sSup>
                  </m:oMath>
                </a14:m>
                <a:endParaRPr lang="ar-AE" sz="2800" dirty="0"/>
              </a:p>
              <a:p>
                <a:pPr marL="0" indent="0">
                  <a:spcBef>
                    <a:spcPts val="400"/>
                  </a:spcBef>
                  <a:buNone/>
                  <a:defRPr/>
                </a:pPr>
                <a:r>
                  <a:rPr lang="fr-FR" sz="2400" dirty="0">
                    <a:ea typeface="Cambria Math"/>
                    <a:sym typeface="Wingdings" pitchFamily="2" charset="2"/>
                  </a:rPr>
                  <a:t> </a:t>
                </a:r>
                <a14:m>
                  <m:oMath xmlns:m="http://schemas.openxmlformats.org/officeDocument/2006/math">
                    <m:r>
                      <a:rPr lang="ar-AE" sz="2400" i="1">
                        <a:latin typeface="Cambria Math"/>
                        <a:ea typeface="Cambria Math"/>
                      </a:rPr>
                      <m:t>𝜒</m:t>
                    </m:r>
                    <m:r>
                      <a:rPr lang="ar-AE" sz="2400" b="0" i="1">
                        <a:latin typeface="Cambria Math"/>
                        <a:ea typeface="Cambria Math"/>
                      </a:rPr>
                      <m:t>(</m:t>
                    </m:r>
                    <m:sSub>
                      <m:sSubPr>
                        <m:ctrlPr>
                          <a:rPr lang="ar-AE" sz="2400" b="0" i="1" smtClean="0">
                            <a:latin typeface="Cambria Math" panose="02040503050406030204" pitchFamily="18" charset="0"/>
                            <a:ea typeface="Cambria Math"/>
                          </a:rPr>
                        </m:ctrlPr>
                      </m:sSubPr>
                      <m:e>
                        <m:r>
                          <a:rPr lang="ar-AE"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ea typeface="Cambria Math"/>
                          </a:rPr>
                          <m:t>𝐷𝑀</m:t>
                        </m:r>
                      </m:sub>
                    </m:sSub>
                    <m:r>
                      <a:rPr lang="ar-AE" sz="2400" b="0" i="1">
                        <a:latin typeface="Cambria Math"/>
                        <a:ea typeface="Cambria Math"/>
                      </a:rPr>
                      <m:t>)=</m:t>
                    </m:r>
                    <m:r>
                      <a:rPr lang="ar-AE" sz="2400" b="0" i="1">
                        <a:latin typeface="Cambria Math"/>
                        <a:ea typeface="Cambria Math"/>
                      </a:rPr>
                      <m:t>𝑓</m:t>
                    </m:r>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𝑄</m:t>
                        </m:r>
                        <m:r>
                          <a:rPr lang="ar-AE" sz="2400" b="0" i="1">
                            <a:latin typeface="Cambria Math"/>
                            <a:ea typeface="Cambria Math"/>
                          </a:rPr>
                          <m:t>,</m:t>
                        </m:r>
                        <m:r>
                          <a:rPr lang="ar-AE" sz="2400" b="0" i="1">
                            <a:latin typeface="Cambria Math"/>
                            <a:ea typeface="Cambria Math"/>
                          </a:rPr>
                          <m:t>𝑋</m:t>
                        </m:r>
                      </m:e>
                      <m:sub>
                        <m:r>
                          <a:rPr lang="ar-AE" sz="2400" b="0" i="1">
                            <a:latin typeface="Cambria Math"/>
                            <a:ea typeface="Cambria Math"/>
                          </a:rPr>
                          <m:t>𝑎</m:t>
                        </m:r>
                      </m:sub>
                    </m:sSub>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𝑋</m:t>
                        </m:r>
                      </m:e>
                      <m:sub>
                        <m:r>
                          <a:rPr lang="ar-AE" sz="2400" b="0" i="1">
                            <a:latin typeface="Cambria Math"/>
                            <a:ea typeface="Cambria Math"/>
                          </a:rPr>
                          <m:t>𝐷𝑀</m:t>
                        </m:r>
                      </m:sub>
                    </m:sSub>
                    <m:r>
                      <a:rPr lang="fr-FR" sz="2400" b="0" i="1" smtClean="0">
                        <a:latin typeface="Cambria Math" panose="02040503050406030204" pitchFamily="18" charset="0"/>
                        <a:ea typeface="Cambria Math"/>
                      </a:rPr>
                      <m:t>,</m:t>
                    </m:r>
                    <m:r>
                      <a:rPr lang="ar-AE" sz="2400" b="0" i="1" smtClean="0">
                        <a:latin typeface="Cambria Math" panose="02040503050406030204" pitchFamily="18" charset="0"/>
                        <a:ea typeface="Cambria Math"/>
                      </a:rPr>
                      <m:t>…</m:t>
                    </m:r>
                    <m:r>
                      <a:rPr lang="ar-AE" sz="2400" b="0" i="1">
                        <a:latin typeface="Cambria Math"/>
                        <a:ea typeface="Cambria Math"/>
                      </a:rPr>
                      <m:t>)</m:t>
                    </m:r>
                  </m:oMath>
                </a14:m>
                <a:endParaRPr lang="ar-AE" sz="2400" dirty="0"/>
              </a:p>
              <a:p>
                <a:pPr marL="0" indent="0">
                  <a:buNone/>
                  <a:defRPr/>
                </a:pPr>
                <a:endParaRPr lang="fr-FR" dirty="0"/>
              </a:p>
            </p:txBody>
          </p:sp>
        </mc:Choice>
        <mc:Fallback>
          <p:sp>
            <p:nvSpPr>
              <p:cNvPr id="6" name="Espace réservé du contenu 2">
                <a:extLst>
                  <a:ext uri="{FF2B5EF4-FFF2-40B4-BE49-F238E27FC236}">
                    <a16:creationId xmlns:a16="http://schemas.microsoft.com/office/drawing/2014/main" id="{56CBA61C-9C9E-0E38-45FF-38F0196483E8}"/>
                  </a:ext>
                </a:extLst>
              </p:cNvPr>
              <p:cNvSpPr txBox="1">
                <a:spLocks noRot="1" noChangeAspect="1" noMove="1" noResize="1" noEditPoints="1" noAdjustHandles="1" noChangeArrowheads="1" noChangeShapeType="1" noTextEdit="1"/>
              </p:cNvSpPr>
              <p:nvPr>
                <p:custDataLst>
                  <p:tags r:id="rId2"/>
                </p:custDataLst>
              </p:nvPr>
            </p:nvSpPr>
            <p:spPr bwMode="auto">
              <a:xfrm>
                <a:off x="110564" y="1114826"/>
                <a:ext cx="11718600" cy="5534091"/>
              </a:xfrm>
              <a:prstGeom prst="rect">
                <a:avLst/>
              </a:prstGeom>
              <a:blipFill>
                <a:blip r:embed="rId7"/>
                <a:stretch>
                  <a:fillRect l="-866" t="-1144"/>
                </a:stretch>
              </a:blipFill>
              <a:ln w="19050">
                <a:noFill/>
              </a:ln>
            </p:spPr>
            <p:txBody>
              <a:bodyPr/>
              <a:lstStyle/>
              <a:p>
                <a:r>
                  <a:rPr lang="en-US">
                    <a:noFill/>
                  </a:rPr>
                  <a:t> </a:t>
                </a:r>
              </a:p>
            </p:txBody>
          </p:sp>
        </mc:Fallback>
      </mc:AlternateContent>
      <p:pic>
        <p:nvPicPr>
          <p:cNvPr id="3" name="Image 2">
            <a:extLst>
              <a:ext uri="{FF2B5EF4-FFF2-40B4-BE49-F238E27FC236}">
                <a16:creationId xmlns:a16="http://schemas.microsoft.com/office/drawing/2014/main" id="{C8D7D6F4-3210-3976-88D3-D8D3646E4894}"/>
              </a:ext>
            </a:extLst>
          </p:cNvPr>
          <p:cNvPicPr>
            <a:picLocks noChangeAspect="1"/>
          </p:cNvPicPr>
          <p:nvPr>
            <p:custDataLst>
              <p:tags r:id="rId3"/>
            </p:custDataLst>
          </p:nvPr>
        </p:nvPicPr>
        <p:blipFill rotWithShape="1">
          <a:blip r:embed="rId8"/>
          <a:srcRect l="2114" t="4514" r="3321" b="21959"/>
          <a:stretch/>
        </p:blipFill>
        <p:spPr>
          <a:xfrm>
            <a:off x="8220959" y="1522214"/>
            <a:ext cx="3668616" cy="1944499"/>
          </a:xfrm>
          <a:prstGeom prst="rect">
            <a:avLst/>
          </a:prstGeom>
        </p:spPr>
      </p:pic>
      <p:sp>
        <p:nvSpPr>
          <p:cNvPr id="5" name="ZoneTexte 4">
            <a:extLst>
              <a:ext uri="{FF2B5EF4-FFF2-40B4-BE49-F238E27FC236}">
                <a16:creationId xmlns:a16="http://schemas.microsoft.com/office/drawing/2014/main" id="{86B82D6C-6940-24C0-E8EC-BAB67586899E}"/>
              </a:ext>
            </a:extLst>
          </p:cNvPr>
          <p:cNvSpPr txBox="1"/>
          <p:nvPr>
            <p:custDataLst>
              <p:tags r:id="rId4"/>
            </p:custDataLst>
          </p:nvPr>
        </p:nvSpPr>
        <p:spPr bwMode="auto">
          <a:xfrm>
            <a:off x="11742753" y="6478608"/>
            <a:ext cx="504056" cy="369332"/>
          </a:xfrm>
          <a:prstGeom prst="rect">
            <a:avLst/>
          </a:prstGeom>
          <a:noFill/>
        </p:spPr>
        <p:txBody>
          <a:bodyPr wrap="square" rtlCol="0">
            <a:spAutoFit/>
          </a:bodyPr>
          <a:lstStyle/>
          <a:p>
            <a:r>
              <a:rPr lang="en-US" dirty="0"/>
              <a:t>10</a:t>
            </a:r>
          </a:p>
        </p:txBody>
      </p:sp>
    </p:spTree>
    <p:extLst>
      <p:ext uri="{BB962C8B-B14F-4D97-AF65-F5344CB8AC3E}">
        <p14:creationId xmlns:p14="http://schemas.microsoft.com/office/powerpoint/2010/main" val="408443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custDataLst>
              <p:tags r:id="rId1"/>
            </p:custDataLst>
          </p:nvPr>
        </p:nvSpPr>
        <p:spPr bwMode="auto">
          <a:xfrm>
            <a:off x="640986" y="-99392"/>
            <a:ext cx="11353815" cy="1325563"/>
          </a:xfrm>
        </p:spPr>
        <p:txBody>
          <a:bodyPr>
            <a:normAutofit/>
          </a:bodyPr>
          <a:lstStyle/>
          <a:p>
            <a:pPr algn="ctr">
              <a:defRPr/>
            </a:pPr>
            <a:r>
              <a:rPr lang="en-US" b="1" u="sng" dirty="0"/>
              <a:t>Rough estimation of the experiment’s sensitivity</a:t>
            </a:r>
            <a:endParaRPr dirty="0"/>
          </a:p>
        </p:txBody>
      </p:sp>
      <mc:AlternateContent xmlns:mc="http://schemas.openxmlformats.org/markup-compatibility/2006">
        <mc:Choice xmlns:a14="http://schemas.microsoft.com/office/drawing/2010/main" Requires="a14">
          <p:sp>
            <p:nvSpPr>
              <p:cNvPr id="6" name="Espace réservé du contenu 2">
                <a:extLst>
                  <a:ext uri="{FF2B5EF4-FFF2-40B4-BE49-F238E27FC236}">
                    <a16:creationId xmlns:a16="http://schemas.microsoft.com/office/drawing/2014/main" id="{56CBA61C-9C9E-0E38-45FF-38F0196483E8}"/>
                  </a:ext>
                </a:extLst>
              </p:cNvPr>
              <p:cNvSpPr txBox="1"/>
              <p:nvPr>
                <p:custDataLst>
                  <p:tags r:id="rId2"/>
                </p:custDataLst>
              </p:nvPr>
            </p:nvSpPr>
            <p:spPr bwMode="auto">
              <a:xfrm>
                <a:off x="110564" y="1114826"/>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t>Statistical noise: </a:t>
                </a:r>
                <a:r>
                  <a:rPr lang="fr-FR" sz="2400" dirty="0" err="1"/>
                  <a:t>Measurement</a:t>
                </a:r>
                <a:r>
                  <a:rPr lang="fr-FR" sz="2400" dirty="0"/>
                  <a:t> </a:t>
                </a:r>
                <a:r>
                  <a:rPr lang="fr-FR" sz="2400" dirty="0" err="1"/>
                  <a:t>uncertainty</a:t>
                </a:r>
                <a:r>
                  <a:rPr lang="fr-FR" sz="2400" dirty="0"/>
                  <a:t> of the </a:t>
                </a:r>
                <a:r>
                  <a:rPr lang="fr-FR" sz="2400" dirty="0" err="1"/>
                  <a:t>electric</a:t>
                </a:r>
                <a:r>
                  <a:rPr lang="fr-FR" sz="2400" dirty="0"/>
                  <a:t> </a:t>
                </a:r>
                <a:r>
                  <a:rPr lang="fr-FR" sz="2400" dirty="0" err="1"/>
                  <a:t>field</a:t>
                </a:r>
                <a:r>
                  <a:rPr lang="fr-FR" sz="2400" dirty="0"/>
                  <a:t> </a:t>
                </a:r>
                <a:r>
                  <a:rPr lang="fr-FR" sz="2400" dirty="0" err="1"/>
                  <a:t>squared</a:t>
                </a:r>
                <a:r>
                  <a:rPr lang="fr-FR" sz="2400" dirty="0"/>
                  <a:t> </a:t>
                </a:r>
                <a:r>
                  <a:rPr lang="fr-FR" sz="2400" dirty="0" err="1"/>
                  <a:t>from</a:t>
                </a:r>
                <a:r>
                  <a:rPr lang="fr-FR" sz="2400" dirty="0"/>
                  <a:t> the </a:t>
                </a:r>
                <a:r>
                  <a:rPr lang="fr-FR" sz="2400" dirty="0" err="1"/>
                  <a:t>atoms</a:t>
                </a:r>
                <a:r>
                  <a:rPr lang="fr-FR" sz="2400" dirty="0"/>
                  <a:t>.</a:t>
                </a:r>
                <a:endParaRPr lang="fr-FR" dirty="0"/>
              </a:p>
              <a:p>
                <a:pPr marL="0" indent="0">
                  <a:spcAft>
                    <a:spcPts val="600"/>
                  </a:spcAft>
                  <a:buNone/>
                  <a:defRPr/>
                </a:pPr>
                <a:r>
                  <a:rPr lang="fr-FR" sz="2400" dirty="0">
                    <a:sym typeface="Wingdings" pitchFamily="2" charset="2"/>
                  </a:rPr>
                  <a:t></a:t>
                </a:r>
                <a:r>
                  <a:rPr lang="fr-FR" sz="2400" dirty="0"/>
                  <a:t> Minimal </a:t>
                </a:r>
                <a:r>
                  <a:rPr lang="fr-FR" sz="2400" dirty="0" err="1"/>
                  <a:t>detectable</a:t>
                </a:r>
                <a:r>
                  <a:rPr lang="fr-FR" sz="2400" dirty="0"/>
                  <a:t> </a:t>
                </a:r>
                <a:r>
                  <a:rPr lang="fr-FR" sz="2400" dirty="0" err="1"/>
                  <a:t>field</a:t>
                </a:r>
                <a:r>
                  <a:rPr lang="fr-FR" sz="2400" dirty="0"/>
                  <a:t> power </a:t>
                </a:r>
                <a14:m>
                  <m:oMath xmlns:m="http://schemas.openxmlformats.org/officeDocument/2006/math">
                    <m:sSup>
                      <m:sSupPr>
                        <m:ctrlPr>
                          <a:rPr lang="ar-AE" sz="2400" i="1">
                            <a:solidFill>
                              <a:schemeClr val="tx1"/>
                            </a:solidFill>
                            <a:latin typeface="Cambria Math" panose="02040503050406030204" pitchFamily="18" charset="0"/>
                            <a:ea typeface="Cambria Math"/>
                            <a:cs typeface="Cambria Math"/>
                          </a:rPr>
                        </m:ctrlPr>
                      </m:sSupPr>
                      <m:e>
                        <m:d>
                          <m:dPr>
                            <m:begChr m:val="⟨"/>
                            <m:endChr m:val="⟩"/>
                            <m:ctrlPr>
                              <a:rPr lang="ar-AE" sz="2400" i="1">
                                <a:solidFill>
                                  <a:schemeClr val="tx1"/>
                                </a:solidFill>
                                <a:latin typeface="Cambria Math" panose="02040503050406030204" pitchFamily="18" charset="0"/>
                                <a:ea typeface="Cambria Math"/>
                                <a:cs typeface="Cambria Math"/>
                              </a:rPr>
                            </m:ctrlPr>
                          </m:dPr>
                          <m:e>
                            <m:sSub>
                              <m:sSubPr>
                                <m:ctrlPr>
                                  <a:rPr lang="ar-AE" sz="2400" i="1">
                                    <a:solidFill>
                                      <a:schemeClr val="tx1"/>
                                    </a:solidFill>
                                    <a:latin typeface="Cambria Math" panose="02040503050406030204" pitchFamily="18" charset="0"/>
                                    <a:ea typeface="Cambria Math"/>
                                    <a:cs typeface="Cambria Math"/>
                                  </a:rPr>
                                </m:ctrlPr>
                              </m:sSubPr>
                              <m:e>
                                <m:r>
                                  <a:rPr lang="ar-AE" sz="2400" b="0" i="1">
                                    <a:solidFill>
                                      <a:schemeClr val="tx1"/>
                                    </a:solidFill>
                                    <a:latin typeface="Cambria Math"/>
                                    <a:ea typeface="Cambria Math"/>
                                  </a:rPr>
                                  <m:t>𝐸</m:t>
                                </m:r>
                              </m:e>
                              <m:sub>
                                <m:r>
                                  <a:rPr lang="ar-AE" sz="2400" b="0" i="1">
                                    <a:solidFill>
                                      <a:schemeClr val="tx1"/>
                                    </a:solidFill>
                                    <a:latin typeface="Cambria Math"/>
                                    <a:ea typeface="Cambria Math"/>
                                  </a:rPr>
                                  <m:t>𝑚𝑖𝑛</m:t>
                                </m:r>
                              </m:sub>
                            </m:sSub>
                          </m:e>
                        </m:d>
                      </m:e>
                      <m:sup>
                        <m:r>
                          <a:rPr lang="ar-AE" sz="2400" b="0" i="1">
                            <a:solidFill>
                              <a:schemeClr val="tx1"/>
                            </a:solidFill>
                            <a:latin typeface="Cambria Math"/>
                            <a:ea typeface="Cambria Math"/>
                          </a:rPr>
                          <m:t>2</m:t>
                        </m:r>
                      </m:sup>
                    </m:sSup>
                    <m:r>
                      <a:rPr lang="ar-AE" sz="2400" b="0" i="0">
                        <a:solidFill>
                          <a:schemeClr val="tx1"/>
                        </a:solidFill>
                        <a:latin typeface="Cambria Math"/>
                        <a:ea typeface="Cambria Math"/>
                      </a:rPr>
                      <m:t>=1 (</m:t>
                    </m:r>
                    <m:r>
                      <m:rPr>
                        <m:sty m:val="p"/>
                      </m:rPr>
                      <a:rPr lang="fr-FR" sz="2400" b="0" i="0">
                        <a:solidFill>
                          <a:schemeClr val="tx1"/>
                        </a:solidFill>
                        <a:latin typeface="Cambria Math"/>
                        <a:ea typeface="Cambria Math"/>
                      </a:rPr>
                      <m:t>V</m:t>
                    </m:r>
                    <m:r>
                      <a:rPr lang="fr-FR" sz="2400" b="0" i="0">
                        <a:solidFill>
                          <a:schemeClr val="tx1"/>
                        </a:solidFill>
                        <a:latin typeface="Cambria Math"/>
                        <a:ea typeface="Cambria Math"/>
                      </a:rPr>
                      <m:t>/</m:t>
                    </m:r>
                    <m:r>
                      <m:rPr>
                        <m:sty m:val="p"/>
                      </m:rPr>
                      <a:rPr lang="fr-FR" sz="2400" b="0" i="0">
                        <a:solidFill>
                          <a:schemeClr val="tx1"/>
                        </a:solidFill>
                        <a:latin typeface="Cambria Math"/>
                        <a:ea typeface="Cambria Math"/>
                      </a:rPr>
                      <m:t>m</m:t>
                    </m:r>
                    <m:sSup>
                      <m:sSupPr>
                        <m:ctrlPr>
                          <a:rPr lang="ar-AE" sz="2400" b="0" i="1">
                            <a:solidFill>
                              <a:schemeClr val="tx1"/>
                            </a:solidFill>
                            <a:latin typeface="Cambria Math" panose="02040503050406030204" pitchFamily="18" charset="0"/>
                            <a:ea typeface="Cambria Math"/>
                            <a:cs typeface="Cambria Math"/>
                          </a:rPr>
                        </m:ctrlPr>
                      </m:sSupPr>
                      <m:e>
                        <m:r>
                          <a:rPr lang="ar-AE" sz="2400" b="0" i="1">
                            <a:solidFill>
                              <a:schemeClr val="tx1"/>
                            </a:solidFill>
                            <a:latin typeface="Cambria Math"/>
                            <a:ea typeface="Cambria Math"/>
                          </a:rPr>
                          <m:t>)</m:t>
                        </m:r>
                      </m:e>
                      <m:sup>
                        <m:r>
                          <a:rPr lang="ar-AE" sz="2400" b="0" i="1">
                            <a:solidFill>
                              <a:schemeClr val="tx1"/>
                            </a:solidFill>
                            <a:latin typeface="Cambria Math"/>
                            <a:ea typeface="Cambria Math"/>
                          </a:rPr>
                          <m:t>2</m:t>
                        </m:r>
                      </m:sup>
                    </m:sSup>
                  </m:oMath>
                </a14:m>
                <a:endParaRPr lang="ar-AE" sz="2800" dirty="0"/>
              </a:p>
              <a:p>
                <a:pPr marL="0" indent="0">
                  <a:spcBef>
                    <a:spcPts val="400"/>
                  </a:spcBef>
                  <a:buNone/>
                  <a:defRPr/>
                </a:pPr>
                <a:r>
                  <a:rPr lang="fr-FR" sz="2400" dirty="0">
                    <a:ea typeface="Cambria Math"/>
                    <a:sym typeface="Wingdings" pitchFamily="2" charset="2"/>
                  </a:rPr>
                  <a:t> </a:t>
                </a:r>
                <a14:m>
                  <m:oMath xmlns:m="http://schemas.openxmlformats.org/officeDocument/2006/math">
                    <m:r>
                      <a:rPr lang="ar-AE" sz="2400" i="1">
                        <a:latin typeface="Cambria Math"/>
                        <a:ea typeface="Cambria Math"/>
                      </a:rPr>
                      <m:t>𝜒</m:t>
                    </m:r>
                    <m:r>
                      <a:rPr lang="ar-AE" sz="2400" b="0" i="1">
                        <a:latin typeface="Cambria Math"/>
                        <a:ea typeface="Cambria Math"/>
                      </a:rPr>
                      <m:t>(</m:t>
                    </m:r>
                    <m:sSub>
                      <m:sSubPr>
                        <m:ctrlPr>
                          <a:rPr lang="ar-AE" sz="2400" b="0" i="1" smtClean="0">
                            <a:latin typeface="Cambria Math" panose="02040503050406030204" pitchFamily="18" charset="0"/>
                            <a:ea typeface="Cambria Math"/>
                          </a:rPr>
                        </m:ctrlPr>
                      </m:sSubPr>
                      <m:e>
                        <m:r>
                          <a:rPr lang="ar-AE"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ea typeface="Cambria Math"/>
                          </a:rPr>
                          <m:t>𝐷𝑀</m:t>
                        </m:r>
                      </m:sub>
                    </m:sSub>
                    <m:r>
                      <a:rPr lang="ar-AE" sz="2400" b="0" i="1">
                        <a:latin typeface="Cambria Math"/>
                        <a:ea typeface="Cambria Math"/>
                      </a:rPr>
                      <m:t>)=</m:t>
                    </m:r>
                    <m:r>
                      <a:rPr lang="ar-AE" sz="2400" b="0" i="1">
                        <a:latin typeface="Cambria Math"/>
                        <a:ea typeface="Cambria Math"/>
                      </a:rPr>
                      <m:t>𝑓</m:t>
                    </m:r>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𝑄</m:t>
                        </m:r>
                        <m:r>
                          <a:rPr lang="ar-AE" sz="2400" b="0" i="1">
                            <a:latin typeface="Cambria Math"/>
                            <a:ea typeface="Cambria Math"/>
                          </a:rPr>
                          <m:t>,</m:t>
                        </m:r>
                        <m:r>
                          <a:rPr lang="ar-AE" sz="2400" b="0" i="1">
                            <a:latin typeface="Cambria Math"/>
                            <a:ea typeface="Cambria Math"/>
                          </a:rPr>
                          <m:t>𝑋</m:t>
                        </m:r>
                      </m:e>
                      <m:sub>
                        <m:r>
                          <a:rPr lang="ar-AE" sz="2400" b="0" i="1">
                            <a:latin typeface="Cambria Math"/>
                            <a:ea typeface="Cambria Math"/>
                          </a:rPr>
                          <m:t>𝑎</m:t>
                        </m:r>
                      </m:sub>
                    </m:sSub>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𝑋</m:t>
                        </m:r>
                      </m:e>
                      <m:sub>
                        <m:r>
                          <a:rPr lang="ar-AE" sz="2400" b="0" i="1">
                            <a:latin typeface="Cambria Math"/>
                            <a:ea typeface="Cambria Math"/>
                          </a:rPr>
                          <m:t>𝐷𝑀</m:t>
                        </m:r>
                      </m:sub>
                    </m:sSub>
                    <m:r>
                      <a:rPr lang="fr-FR" sz="2400" b="0" i="1" smtClean="0">
                        <a:latin typeface="Cambria Math" panose="02040503050406030204" pitchFamily="18" charset="0"/>
                        <a:ea typeface="Cambria Math"/>
                      </a:rPr>
                      <m:t>,</m:t>
                    </m:r>
                    <m:r>
                      <a:rPr lang="ar-AE" sz="2400" b="0" i="1" smtClean="0">
                        <a:latin typeface="Cambria Math" panose="02040503050406030204" pitchFamily="18" charset="0"/>
                        <a:ea typeface="Cambria Math"/>
                      </a:rPr>
                      <m:t>…</m:t>
                    </m:r>
                    <m:r>
                      <a:rPr lang="ar-AE" sz="2400" b="0" i="1">
                        <a:latin typeface="Cambria Math"/>
                        <a:ea typeface="Cambria Math"/>
                      </a:rPr>
                      <m:t>)</m:t>
                    </m:r>
                  </m:oMath>
                </a14:m>
                <a:endParaRPr lang="ar-AE" sz="2400" dirty="0"/>
              </a:p>
              <a:p>
                <a:pPr marL="0" indent="0">
                  <a:buNone/>
                  <a:defRPr/>
                </a:pPr>
                <a:endParaRPr lang="fr-FR" dirty="0"/>
              </a:p>
            </p:txBody>
          </p:sp>
        </mc:Choice>
        <mc:Fallback>
          <p:sp>
            <p:nvSpPr>
              <p:cNvPr id="6" name="Espace réservé du contenu 2">
                <a:extLst>
                  <a:ext uri="{FF2B5EF4-FFF2-40B4-BE49-F238E27FC236}">
                    <a16:creationId xmlns:a16="http://schemas.microsoft.com/office/drawing/2014/main" id="{56CBA61C-9C9E-0E38-45FF-38F0196483E8}"/>
                  </a:ext>
                </a:extLst>
              </p:cNvPr>
              <p:cNvSpPr txBox="1">
                <a:spLocks noRot="1" noChangeAspect="1" noMove="1" noResize="1" noEditPoints="1" noAdjustHandles="1" noChangeArrowheads="1" noChangeShapeType="1" noTextEdit="1"/>
              </p:cNvSpPr>
              <p:nvPr>
                <p:custDataLst>
                  <p:tags r:id="rId2"/>
                </p:custDataLst>
              </p:nvPr>
            </p:nvSpPr>
            <p:spPr bwMode="auto">
              <a:xfrm>
                <a:off x="110564" y="1114826"/>
                <a:ext cx="11718600" cy="5534091"/>
              </a:xfrm>
              <a:prstGeom prst="rect">
                <a:avLst/>
              </a:prstGeom>
              <a:blipFill>
                <a:blip r:embed="rId8"/>
                <a:stretch>
                  <a:fillRect l="-866" t="-1144"/>
                </a:stretch>
              </a:blipFill>
              <a:ln w="19050">
                <a:noFill/>
              </a:ln>
            </p:spPr>
            <p:txBody>
              <a:bodyPr/>
              <a:lstStyle/>
              <a:p>
                <a:r>
                  <a:rPr lang="en-US">
                    <a:noFill/>
                  </a:rPr>
                  <a:t> </a:t>
                </a:r>
              </a:p>
            </p:txBody>
          </p:sp>
        </mc:Fallback>
      </mc:AlternateContent>
      <p:pic>
        <p:nvPicPr>
          <p:cNvPr id="4" name="Image 3">
            <a:extLst>
              <a:ext uri="{FF2B5EF4-FFF2-40B4-BE49-F238E27FC236}">
                <a16:creationId xmlns:a16="http://schemas.microsoft.com/office/drawing/2014/main" id="{2B0767DE-E4B6-BD4B-E97D-B6DE5A930D1A}"/>
              </a:ext>
            </a:extLst>
          </p:cNvPr>
          <p:cNvPicPr>
            <a:picLocks noChangeAspect="1"/>
          </p:cNvPicPr>
          <p:nvPr>
            <p:custDataLst>
              <p:tags r:id="rId3"/>
            </p:custDataLst>
          </p:nvPr>
        </p:nvPicPr>
        <p:blipFill>
          <a:blip r:embed="rId9"/>
          <a:stretch/>
        </p:blipFill>
        <p:spPr bwMode="auto">
          <a:xfrm>
            <a:off x="300192" y="2470334"/>
            <a:ext cx="5286326" cy="3550954"/>
          </a:xfrm>
          <a:prstGeom prst="rect">
            <a:avLst/>
          </a:prstGeom>
        </p:spPr>
      </p:pic>
      <p:pic>
        <p:nvPicPr>
          <p:cNvPr id="3" name="Image 2">
            <a:extLst>
              <a:ext uri="{FF2B5EF4-FFF2-40B4-BE49-F238E27FC236}">
                <a16:creationId xmlns:a16="http://schemas.microsoft.com/office/drawing/2014/main" id="{C8D7D6F4-3210-3976-88D3-D8D3646E4894}"/>
              </a:ext>
            </a:extLst>
          </p:cNvPr>
          <p:cNvPicPr>
            <a:picLocks noChangeAspect="1"/>
          </p:cNvPicPr>
          <p:nvPr>
            <p:custDataLst>
              <p:tags r:id="rId4"/>
            </p:custDataLst>
          </p:nvPr>
        </p:nvPicPr>
        <p:blipFill rotWithShape="1">
          <a:blip r:embed="rId10"/>
          <a:srcRect l="2114" t="4514" r="3321" b="21959"/>
          <a:stretch/>
        </p:blipFill>
        <p:spPr>
          <a:xfrm>
            <a:off x="8220959" y="1522214"/>
            <a:ext cx="3668616" cy="1944499"/>
          </a:xfrm>
          <a:prstGeom prst="rect">
            <a:avLst/>
          </a:prstGeom>
        </p:spPr>
      </p:pic>
      <p:sp>
        <p:nvSpPr>
          <p:cNvPr id="5" name="ZoneTexte 4">
            <a:extLst>
              <a:ext uri="{FF2B5EF4-FFF2-40B4-BE49-F238E27FC236}">
                <a16:creationId xmlns:a16="http://schemas.microsoft.com/office/drawing/2014/main" id="{86B82D6C-6940-24C0-E8EC-BAB67586899E}"/>
              </a:ext>
            </a:extLst>
          </p:cNvPr>
          <p:cNvSpPr txBox="1"/>
          <p:nvPr>
            <p:custDataLst>
              <p:tags r:id="rId5"/>
            </p:custDataLst>
          </p:nvPr>
        </p:nvSpPr>
        <p:spPr bwMode="auto">
          <a:xfrm>
            <a:off x="11742753" y="6478608"/>
            <a:ext cx="504056" cy="369332"/>
          </a:xfrm>
          <a:prstGeom prst="rect">
            <a:avLst/>
          </a:prstGeom>
          <a:noFill/>
        </p:spPr>
        <p:txBody>
          <a:bodyPr wrap="square" rtlCol="0">
            <a:spAutoFit/>
          </a:bodyPr>
          <a:lstStyle/>
          <a:p>
            <a:r>
              <a:rPr lang="en-US" dirty="0"/>
              <a:t>10</a:t>
            </a:r>
          </a:p>
        </p:txBody>
      </p:sp>
      <p:sp>
        <p:nvSpPr>
          <p:cNvPr id="7" name="ZoneTexte 6">
            <a:extLst>
              <a:ext uri="{FF2B5EF4-FFF2-40B4-BE49-F238E27FC236}">
                <a16:creationId xmlns:a16="http://schemas.microsoft.com/office/drawing/2014/main" id="{1DC4B61C-0ACA-1671-949E-C4BD8B5F3420}"/>
              </a:ext>
            </a:extLst>
          </p:cNvPr>
          <p:cNvSpPr txBox="1"/>
          <p:nvPr/>
        </p:nvSpPr>
        <p:spPr>
          <a:xfrm>
            <a:off x="362836" y="5811882"/>
            <a:ext cx="2718710" cy="523220"/>
          </a:xfrm>
          <a:prstGeom prst="rect">
            <a:avLst/>
          </a:prstGeom>
          <a:noFill/>
        </p:spPr>
        <p:txBody>
          <a:bodyPr wrap="square" rtlCol="0">
            <a:spAutoFit/>
          </a:bodyPr>
          <a:lstStyle/>
          <a:p>
            <a:r>
              <a:rPr lang="en-US" sz="1400" i="1" dirty="0"/>
              <a:t>From C. O’Hare : https://</a:t>
            </a:r>
            <a:r>
              <a:rPr lang="en-US" sz="1400" i="1" dirty="0" err="1"/>
              <a:t>github.com</a:t>
            </a:r>
            <a:r>
              <a:rPr lang="en-US" sz="1400" i="1" dirty="0"/>
              <a:t>/</a:t>
            </a:r>
            <a:r>
              <a:rPr lang="en-US" sz="1400" i="1" dirty="0" err="1"/>
              <a:t>cajohare</a:t>
            </a:r>
            <a:endParaRPr lang="en-US" sz="1400" i="1" dirty="0"/>
          </a:p>
        </p:txBody>
      </p:sp>
    </p:spTree>
    <p:extLst>
      <p:ext uri="{BB962C8B-B14F-4D97-AF65-F5344CB8AC3E}">
        <p14:creationId xmlns:p14="http://schemas.microsoft.com/office/powerpoint/2010/main" val="1959793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age 9">
            <a:extLst>
              <a:ext uri="{FF2B5EF4-FFF2-40B4-BE49-F238E27FC236}">
                <a16:creationId xmlns:a16="http://schemas.microsoft.com/office/drawing/2014/main" id="{99AE76B4-D06A-B864-26B7-713A2917D1EA}"/>
              </a:ext>
            </a:extLst>
          </p:cNvPr>
          <p:cNvPicPr>
            <a:picLocks noChangeAspect="1"/>
          </p:cNvPicPr>
          <p:nvPr>
            <p:custDataLst>
              <p:tags r:id="rId1"/>
            </p:custDataLst>
          </p:nvPr>
        </p:nvPicPr>
        <p:blipFill>
          <a:blip r:embed="rId12"/>
          <a:stretch/>
        </p:blipFill>
        <p:spPr bwMode="auto">
          <a:xfrm>
            <a:off x="5708764" y="3696487"/>
            <a:ext cx="6484659" cy="2960499"/>
          </a:xfrm>
          <a:prstGeom prst="rect">
            <a:avLst/>
          </a:prstGeom>
        </p:spPr>
      </p:pic>
      <p:sp>
        <p:nvSpPr>
          <p:cNvPr id="2" name="Titre 1"/>
          <p:cNvSpPr>
            <a:spLocks noGrp="1"/>
          </p:cNvSpPr>
          <p:nvPr>
            <p:ph type="title"/>
            <p:custDataLst>
              <p:tags r:id="rId2"/>
            </p:custDataLst>
          </p:nvPr>
        </p:nvSpPr>
        <p:spPr bwMode="auto">
          <a:xfrm>
            <a:off x="640986" y="-99392"/>
            <a:ext cx="11353815" cy="1325563"/>
          </a:xfrm>
        </p:spPr>
        <p:txBody>
          <a:bodyPr>
            <a:normAutofit/>
          </a:bodyPr>
          <a:lstStyle/>
          <a:p>
            <a:pPr algn="ctr">
              <a:defRPr/>
            </a:pPr>
            <a:r>
              <a:rPr lang="en-US" b="1" u="sng" dirty="0"/>
              <a:t>Rough estimation of the experiment’s sensitivity</a:t>
            </a:r>
            <a:endParaRPr dirty="0"/>
          </a:p>
        </p:txBody>
      </p:sp>
      <mc:AlternateContent xmlns:mc="http://schemas.openxmlformats.org/markup-compatibility/2006">
        <mc:Choice xmlns:a14="http://schemas.microsoft.com/office/drawing/2010/main" Requires="a14">
          <p:sp>
            <p:nvSpPr>
              <p:cNvPr id="6" name="Espace réservé du contenu 2">
                <a:extLst>
                  <a:ext uri="{FF2B5EF4-FFF2-40B4-BE49-F238E27FC236}">
                    <a16:creationId xmlns:a16="http://schemas.microsoft.com/office/drawing/2014/main" id="{56CBA61C-9C9E-0E38-45FF-38F0196483E8}"/>
                  </a:ext>
                </a:extLst>
              </p:cNvPr>
              <p:cNvSpPr txBox="1"/>
              <p:nvPr>
                <p:custDataLst>
                  <p:tags r:id="rId3"/>
                </p:custDataLst>
              </p:nvPr>
            </p:nvSpPr>
            <p:spPr bwMode="auto">
              <a:xfrm>
                <a:off x="110564" y="1114826"/>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t>Statistical noise: </a:t>
                </a:r>
                <a:r>
                  <a:rPr lang="fr-FR" sz="2400" dirty="0" err="1"/>
                  <a:t>Measurement</a:t>
                </a:r>
                <a:r>
                  <a:rPr lang="fr-FR" sz="2400" dirty="0"/>
                  <a:t> </a:t>
                </a:r>
                <a:r>
                  <a:rPr lang="fr-FR" sz="2400" dirty="0" err="1"/>
                  <a:t>uncertainty</a:t>
                </a:r>
                <a:r>
                  <a:rPr lang="fr-FR" sz="2400" dirty="0"/>
                  <a:t> of the </a:t>
                </a:r>
                <a:r>
                  <a:rPr lang="fr-FR" sz="2400" dirty="0" err="1"/>
                  <a:t>electric</a:t>
                </a:r>
                <a:r>
                  <a:rPr lang="fr-FR" sz="2400" dirty="0"/>
                  <a:t> </a:t>
                </a:r>
                <a:r>
                  <a:rPr lang="fr-FR" sz="2400" dirty="0" err="1"/>
                  <a:t>field</a:t>
                </a:r>
                <a:r>
                  <a:rPr lang="fr-FR" sz="2400" dirty="0"/>
                  <a:t> </a:t>
                </a:r>
                <a:r>
                  <a:rPr lang="fr-FR" sz="2400" dirty="0" err="1"/>
                  <a:t>squared</a:t>
                </a:r>
                <a:r>
                  <a:rPr lang="fr-FR" sz="2400" dirty="0"/>
                  <a:t> </a:t>
                </a:r>
                <a:r>
                  <a:rPr lang="fr-FR" sz="2400" dirty="0" err="1"/>
                  <a:t>from</a:t>
                </a:r>
                <a:r>
                  <a:rPr lang="fr-FR" sz="2400" dirty="0"/>
                  <a:t> the </a:t>
                </a:r>
                <a:r>
                  <a:rPr lang="fr-FR" sz="2400" dirty="0" err="1"/>
                  <a:t>atoms</a:t>
                </a:r>
                <a:r>
                  <a:rPr lang="fr-FR" sz="2400" dirty="0"/>
                  <a:t>.</a:t>
                </a:r>
                <a:endParaRPr lang="fr-FR" dirty="0"/>
              </a:p>
              <a:p>
                <a:pPr marL="0" indent="0">
                  <a:spcAft>
                    <a:spcPts val="600"/>
                  </a:spcAft>
                  <a:buNone/>
                  <a:defRPr/>
                </a:pPr>
                <a:r>
                  <a:rPr lang="fr-FR" sz="2400" dirty="0">
                    <a:sym typeface="Wingdings" pitchFamily="2" charset="2"/>
                  </a:rPr>
                  <a:t></a:t>
                </a:r>
                <a:r>
                  <a:rPr lang="fr-FR" sz="2400" dirty="0"/>
                  <a:t> Minimal </a:t>
                </a:r>
                <a:r>
                  <a:rPr lang="fr-FR" sz="2400" dirty="0" err="1"/>
                  <a:t>detectable</a:t>
                </a:r>
                <a:r>
                  <a:rPr lang="fr-FR" sz="2400" dirty="0"/>
                  <a:t> </a:t>
                </a:r>
                <a:r>
                  <a:rPr lang="fr-FR" sz="2400" dirty="0" err="1"/>
                  <a:t>field</a:t>
                </a:r>
                <a:r>
                  <a:rPr lang="fr-FR" sz="2400" dirty="0"/>
                  <a:t> power </a:t>
                </a:r>
                <a14:m>
                  <m:oMath xmlns:m="http://schemas.openxmlformats.org/officeDocument/2006/math">
                    <m:sSup>
                      <m:sSupPr>
                        <m:ctrlPr>
                          <a:rPr lang="ar-AE" sz="2400" i="1">
                            <a:solidFill>
                              <a:schemeClr val="tx1"/>
                            </a:solidFill>
                            <a:latin typeface="Cambria Math" panose="02040503050406030204" pitchFamily="18" charset="0"/>
                            <a:ea typeface="Cambria Math"/>
                            <a:cs typeface="Cambria Math"/>
                          </a:rPr>
                        </m:ctrlPr>
                      </m:sSupPr>
                      <m:e>
                        <m:d>
                          <m:dPr>
                            <m:begChr m:val="⟨"/>
                            <m:endChr m:val="⟩"/>
                            <m:ctrlPr>
                              <a:rPr lang="ar-AE" sz="2400" i="1">
                                <a:solidFill>
                                  <a:schemeClr val="tx1"/>
                                </a:solidFill>
                                <a:latin typeface="Cambria Math" panose="02040503050406030204" pitchFamily="18" charset="0"/>
                                <a:ea typeface="Cambria Math"/>
                                <a:cs typeface="Cambria Math"/>
                              </a:rPr>
                            </m:ctrlPr>
                          </m:dPr>
                          <m:e>
                            <m:sSub>
                              <m:sSubPr>
                                <m:ctrlPr>
                                  <a:rPr lang="ar-AE" sz="2400" i="1">
                                    <a:solidFill>
                                      <a:schemeClr val="tx1"/>
                                    </a:solidFill>
                                    <a:latin typeface="Cambria Math" panose="02040503050406030204" pitchFamily="18" charset="0"/>
                                    <a:ea typeface="Cambria Math"/>
                                    <a:cs typeface="Cambria Math"/>
                                  </a:rPr>
                                </m:ctrlPr>
                              </m:sSubPr>
                              <m:e>
                                <m:r>
                                  <a:rPr lang="ar-AE" sz="2400" b="0" i="1">
                                    <a:solidFill>
                                      <a:schemeClr val="tx1"/>
                                    </a:solidFill>
                                    <a:latin typeface="Cambria Math"/>
                                    <a:ea typeface="Cambria Math"/>
                                  </a:rPr>
                                  <m:t>𝐸</m:t>
                                </m:r>
                              </m:e>
                              <m:sub>
                                <m:r>
                                  <a:rPr lang="ar-AE" sz="2400" b="0" i="1">
                                    <a:solidFill>
                                      <a:schemeClr val="tx1"/>
                                    </a:solidFill>
                                    <a:latin typeface="Cambria Math"/>
                                    <a:ea typeface="Cambria Math"/>
                                  </a:rPr>
                                  <m:t>𝑚𝑖𝑛</m:t>
                                </m:r>
                              </m:sub>
                            </m:sSub>
                          </m:e>
                        </m:d>
                      </m:e>
                      <m:sup>
                        <m:r>
                          <a:rPr lang="ar-AE" sz="2400" b="0" i="1">
                            <a:solidFill>
                              <a:schemeClr val="tx1"/>
                            </a:solidFill>
                            <a:latin typeface="Cambria Math"/>
                            <a:ea typeface="Cambria Math"/>
                          </a:rPr>
                          <m:t>2</m:t>
                        </m:r>
                      </m:sup>
                    </m:sSup>
                    <m:r>
                      <a:rPr lang="ar-AE" sz="2400" b="0" i="0">
                        <a:solidFill>
                          <a:schemeClr val="tx1"/>
                        </a:solidFill>
                        <a:latin typeface="Cambria Math"/>
                        <a:ea typeface="Cambria Math"/>
                      </a:rPr>
                      <m:t>=1 (</m:t>
                    </m:r>
                    <m:r>
                      <m:rPr>
                        <m:sty m:val="p"/>
                      </m:rPr>
                      <a:rPr lang="fr-FR" sz="2400" b="0" i="0">
                        <a:solidFill>
                          <a:schemeClr val="tx1"/>
                        </a:solidFill>
                        <a:latin typeface="Cambria Math"/>
                        <a:ea typeface="Cambria Math"/>
                      </a:rPr>
                      <m:t>V</m:t>
                    </m:r>
                    <m:r>
                      <a:rPr lang="fr-FR" sz="2400" b="0" i="0">
                        <a:solidFill>
                          <a:schemeClr val="tx1"/>
                        </a:solidFill>
                        <a:latin typeface="Cambria Math"/>
                        <a:ea typeface="Cambria Math"/>
                      </a:rPr>
                      <m:t>/</m:t>
                    </m:r>
                    <m:r>
                      <m:rPr>
                        <m:sty m:val="p"/>
                      </m:rPr>
                      <a:rPr lang="fr-FR" sz="2400" b="0" i="0">
                        <a:solidFill>
                          <a:schemeClr val="tx1"/>
                        </a:solidFill>
                        <a:latin typeface="Cambria Math"/>
                        <a:ea typeface="Cambria Math"/>
                      </a:rPr>
                      <m:t>m</m:t>
                    </m:r>
                    <m:sSup>
                      <m:sSupPr>
                        <m:ctrlPr>
                          <a:rPr lang="ar-AE" sz="2400" b="0" i="1">
                            <a:solidFill>
                              <a:schemeClr val="tx1"/>
                            </a:solidFill>
                            <a:latin typeface="Cambria Math" panose="02040503050406030204" pitchFamily="18" charset="0"/>
                            <a:ea typeface="Cambria Math"/>
                            <a:cs typeface="Cambria Math"/>
                          </a:rPr>
                        </m:ctrlPr>
                      </m:sSupPr>
                      <m:e>
                        <m:r>
                          <a:rPr lang="ar-AE" sz="2400" b="0" i="1">
                            <a:solidFill>
                              <a:schemeClr val="tx1"/>
                            </a:solidFill>
                            <a:latin typeface="Cambria Math"/>
                            <a:ea typeface="Cambria Math"/>
                          </a:rPr>
                          <m:t>)</m:t>
                        </m:r>
                      </m:e>
                      <m:sup>
                        <m:r>
                          <a:rPr lang="ar-AE" sz="2400" b="0" i="1">
                            <a:solidFill>
                              <a:schemeClr val="tx1"/>
                            </a:solidFill>
                            <a:latin typeface="Cambria Math"/>
                            <a:ea typeface="Cambria Math"/>
                          </a:rPr>
                          <m:t>2</m:t>
                        </m:r>
                      </m:sup>
                    </m:sSup>
                  </m:oMath>
                </a14:m>
                <a:endParaRPr lang="ar-AE" sz="2800" dirty="0"/>
              </a:p>
              <a:p>
                <a:pPr marL="0" indent="0">
                  <a:spcBef>
                    <a:spcPts val="400"/>
                  </a:spcBef>
                  <a:buNone/>
                  <a:defRPr/>
                </a:pPr>
                <a:r>
                  <a:rPr lang="fr-FR" sz="2400" dirty="0">
                    <a:ea typeface="Cambria Math"/>
                    <a:sym typeface="Wingdings" pitchFamily="2" charset="2"/>
                  </a:rPr>
                  <a:t> </a:t>
                </a:r>
                <a14:m>
                  <m:oMath xmlns:m="http://schemas.openxmlformats.org/officeDocument/2006/math">
                    <m:r>
                      <a:rPr lang="ar-AE" sz="2400" i="1">
                        <a:latin typeface="Cambria Math"/>
                        <a:ea typeface="Cambria Math"/>
                      </a:rPr>
                      <m:t>𝜒</m:t>
                    </m:r>
                    <m:r>
                      <a:rPr lang="ar-AE" sz="2400" b="0" i="1">
                        <a:latin typeface="Cambria Math"/>
                        <a:ea typeface="Cambria Math"/>
                      </a:rPr>
                      <m:t>(</m:t>
                    </m:r>
                    <m:sSub>
                      <m:sSubPr>
                        <m:ctrlPr>
                          <a:rPr lang="ar-AE" sz="2400" b="0" i="1" smtClean="0">
                            <a:latin typeface="Cambria Math" panose="02040503050406030204" pitchFamily="18" charset="0"/>
                            <a:ea typeface="Cambria Math"/>
                          </a:rPr>
                        </m:ctrlPr>
                      </m:sSubPr>
                      <m:e>
                        <m:r>
                          <a:rPr lang="ar-AE"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ea typeface="Cambria Math"/>
                          </a:rPr>
                          <m:t>𝐷𝑀</m:t>
                        </m:r>
                      </m:sub>
                    </m:sSub>
                    <m:r>
                      <a:rPr lang="ar-AE" sz="2400" b="0" i="1">
                        <a:latin typeface="Cambria Math"/>
                        <a:ea typeface="Cambria Math"/>
                      </a:rPr>
                      <m:t>)=</m:t>
                    </m:r>
                    <m:r>
                      <a:rPr lang="ar-AE" sz="2400" b="0" i="1">
                        <a:latin typeface="Cambria Math"/>
                        <a:ea typeface="Cambria Math"/>
                      </a:rPr>
                      <m:t>𝑓</m:t>
                    </m:r>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𝑄</m:t>
                        </m:r>
                        <m:r>
                          <a:rPr lang="ar-AE" sz="2400" b="0" i="1">
                            <a:latin typeface="Cambria Math"/>
                            <a:ea typeface="Cambria Math"/>
                          </a:rPr>
                          <m:t>,</m:t>
                        </m:r>
                        <m:r>
                          <a:rPr lang="ar-AE" sz="2400" b="0" i="1">
                            <a:latin typeface="Cambria Math"/>
                            <a:ea typeface="Cambria Math"/>
                          </a:rPr>
                          <m:t>𝑋</m:t>
                        </m:r>
                      </m:e>
                      <m:sub>
                        <m:r>
                          <a:rPr lang="ar-AE" sz="2400" b="0" i="1">
                            <a:latin typeface="Cambria Math"/>
                            <a:ea typeface="Cambria Math"/>
                          </a:rPr>
                          <m:t>𝑎</m:t>
                        </m:r>
                      </m:sub>
                    </m:sSub>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𝑋</m:t>
                        </m:r>
                      </m:e>
                      <m:sub>
                        <m:r>
                          <a:rPr lang="ar-AE" sz="2400" b="0" i="1">
                            <a:latin typeface="Cambria Math"/>
                            <a:ea typeface="Cambria Math"/>
                          </a:rPr>
                          <m:t>𝐷𝑀</m:t>
                        </m:r>
                      </m:sub>
                    </m:sSub>
                    <m:r>
                      <a:rPr lang="fr-FR" sz="2400" b="0" i="1" smtClean="0">
                        <a:latin typeface="Cambria Math" panose="02040503050406030204" pitchFamily="18" charset="0"/>
                        <a:ea typeface="Cambria Math"/>
                      </a:rPr>
                      <m:t>,</m:t>
                    </m:r>
                    <m:r>
                      <a:rPr lang="ar-AE" sz="2400" b="0" i="1" smtClean="0">
                        <a:latin typeface="Cambria Math" panose="02040503050406030204" pitchFamily="18" charset="0"/>
                        <a:ea typeface="Cambria Math"/>
                      </a:rPr>
                      <m:t>…</m:t>
                    </m:r>
                    <m:r>
                      <a:rPr lang="ar-AE" sz="2400" b="0" i="1">
                        <a:latin typeface="Cambria Math"/>
                        <a:ea typeface="Cambria Math"/>
                      </a:rPr>
                      <m:t>)</m:t>
                    </m:r>
                  </m:oMath>
                </a14:m>
                <a:endParaRPr lang="ar-AE" sz="2400" dirty="0"/>
              </a:p>
              <a:p>
                <a:pPr marL="0" indent="0">
                  <a:buNone/>
                  <a:defRPr/>
                </a:pPr>
                <a:endParaRPr lang="fr-FR" dirty="0"/>
              </a:p>
            </p:txBody>
          </p:sp>
        </mc:Choice>
        <mc:Fallback>
          <p:sp>
            <p:nvSpPr>
              <p:cNvPr id="6" name="Espace réservé du contenu 2">
                <a:extLst>
                  <a:ext uri="{FF2B5EF4-FFF2-40B4-BE49-F238E27FC236}">
                    <a16:creationId xmlns:a16="http://schemas.microsoft.com/office/drawing/2014/main" id="{56CBA61C-9C9E-0E38-45FF-38F0196483E8}"/>
                  </a:ext>
                </a:extLst>
              </p:cNvPr>
              <p:cNvSpPr txBox="1">
                <a:spLocks noRot="1" noChangeAspect="1" noMove="1" noResize="1" noEditPoints="1" noAdjustHandles="1" noChangeArrowheads="1" noChangeShapeType="1" noTextEdit="1"/>
              </p:cNvSpPr>
              <p:nvPr>
                <p:custDataLst>
                  <p:tags r:id="rId3"/>
                </p:custDataLst>
              </p:nvPr>
            </p:nvSpPr>
            <p:spPr bwMode="auto">
              <a:xfrm>
                <a:off x="110564" y="1114826"/>
                <a:ext cx="11718600" cy="5534091"/>
              </a:xfrm>
              <a:prstGeom prst="rect">
                <a:avLst/>
              </a:prstGeom>
              <a:blipFill>
                <a:blip r:embed="rId13"/>
                <a:stretch>
                  <a:fillRect l="-866" t="-1144"/>
                </a:stretch>
              </a:blipFill>
              <a:ln w="19050">
                <a:noFill/>
              </a:ln>
            </p:spPr>
            <p:txBody>
              <a:bodyPr/>
              <a:lstStyle/>
              <a:p>
                <a:r>
                  <a:rPr lang="en-US">
                    <a:noFill/>
                  </a:rPr>
                  <a:t> </a:t>
                </a:r>
              </a:p>
            </p:txBody>
          </p:sp>
        </mc:Fallback>
      </mc:AlternateContent>
      <p:pic>
        <p:nvPicPr>
          <p:cNvPr id="4" name="Image 3">
            <a:extLst>
              <a:ext uri="{FF2B5EF4-FFF2-40B4-BE49-F238E27FC236}">
                <a16:creationId xmlns:a16="http://schemas.microsoft.com/office/drawing/2014/main" id="{2B0767DE-E4B6-BD4B-E97D-B6DE5A930D1A}"/>
              </a:ext>
            </a:extLst>
          </p:cNvPr>
          <p:cNvPicPr>
            <a:picLocks noChangeAspect="1"/>
          </p:cNvPicPr>
          <p:nvPr>
            <p:custDataLst>
              <p:tags r:id="rId4"/>
            </p:custDataLst>
          </p:nvPr>
        </p:nvPicPr>
        <p:blipFill>
          <a:blip r:embed="rId14"/>
          <a:stretch/>
        </p:blipFill>
        <p:spPr bwMode="auto">
          <a:xfrm>
            <a:off x="300192" y="2470334"/>
            <a:ext cx="5286326" cy="3550954"/>
          </a:xfrm>
          <a:prstGeom prst="rect">
            <a:avLst/>
          </a:prstGeom>
        </p:spPr>
      </p:pic>
      <p:cxnSp>
        <p:nvCxnSpPr>
          <p:cNvPr id="7" name="Connecteur droit 6">
            <a:extLst>
              <a:ext uri="{FF2B5EF4-FFF2-40B4-BE49-F238E27FC236}">
                <a16:creationId xmlns:a16="http://schemas.microsoft.com/office/drawing/2014/main" id="{CD0471DC-1DA7-794D-363F-8303692B4CFE}"/>
              </a:ext>
            </a:extLst>
          </p:cNvPr>
          <p:cNvCxnSpPr>
            <a:cxnSpLocks/>
          </p:cNvCxnSpPr>
          <p:nvPr>
            <p:custDataLst>
              <p:tags r:id="rId5"/>
            </p:custDataLst>
          </p:nvPr>
        </p:nvCxnSpPr>
        <p:spPr bwMode="auto">
          <a:xfrm flipH="1" flipV="1">
            <a:off x="3263346" y="4077072"/>
            <a:ext cx="3212610" cy="14841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Connecteur droit 7">
            <a:extLst>
              <a:ext uri="{FF2B5EF4-FFF2-40B4-BE49-F238E27FC236}">
                <a16:creationId xmlns:a16="http://schemas.microsoft.com/office/drawing/2014/main" id="{61E481E5-88CE-568B-1F98-F1B223C31820}"/>
              </a:ext>
            </a:extLst>
          </p:cNvPr>
          <p:cNvCxnSpPr>
            <a:cxnSpLocks/>
          </p:cNvCxnSpPr>
          <p:nvPr>
            <p:custDataLst>
              <p:tags r:id="rId6"/>
            </p:custDataLst>
          </p:nvPr>
        </p:nvCxnSpPr>
        <p:spPr bwMode="auto">
          <a:xfrm flipH="1" flipV="1">
            <a:off x="3178919" y="5003061"/>
            <a:ext cx="3297037" cy="113988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3EDDF8B-D580-09CF-DD06-FBF9A58599F0}"/>
              </a:ext>
            </a:extLst>
          </p:cNvPr>
          <p:cNvSpPr/>
          <p:nvPr>
            <p:custDataLst>
              <p:tags r:id="rId7"/>
            </p:custDataLst>
          </p:nvPr>
        </p:nvSpPr>
        <p:spPr bwMode="auto">
          <a:xfrm>
            <a:off x="3215680" y="4077072"/>
            <a:ext cx="482552" cy="92598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3" name="Image 2">
            <a:extLst>
              <a:ext uri="{FF2B5EF4-FFF2-40B4-BE49-F238E27FC236}">
                <a16:creationId xmlns:a16="http://schemas.microsoft.com/office/drawing/2014/main" id="{C8D7D6F4-3210-3976-88D3-D8D3646E4894}"/>
              </a:ext>
            </a:extLst>
          </p:cNvPr>
          <p:cNvPicPr>
            <a:picLocks noChangeAspect="1"/>
          </p:cNvPicPr>
          <p:nvPr>
            <p:custDataLst>
              <p:tags r:id="rId8"/>
            </p:custDataLst>
          </p:nvPr>
        </p:nvPicPr>
        <p:blipFill rotWithShape="1">
          <a:blip r:embed="rId15"/>
          <a:srcRect l="2114" t="4514" r="3321" b="21959"/>
          <a:stretch/>
        </p:blipFill>
        <p:spPr>
          <a:xfrm>
            <a:off x="8220959" y="1522214"/>
            <a:ext cx="3668616" cy="1944499"/>
          </a:xfrm>
          <a:prstGeom prst="rect">
            <a:avLst/>
          </a:prstGeom>
        </p:spPr>
      </p:pic>
      <p:sp>
        <p:nvSpPr>
          <p:cNvPr id="5" name="ZoneTexte 4">
            <a:extLst>
              <a:ext uri="{FF2B5EF4-FFF2-40B4-BE49-F238E27FC236}">
                <a16:creationId xmlns:a16="http://schemas.microsoft.com/office/drawing/2014/main" id="{86B82D6C-6940-24C0-E8EC-BAB67586899E}"/>
              </a:ext>
            </a:extLst>
          </p:cNvPr>
          <p:cNvSpPr txBox="1"/>
          <p:nvPr>
            <p:custDataLst>
              <p:tags r:id="rId9"/>
            </p:custDataLst>
          </p:nvPr>
        </p:nvSpPr>
        <p:spPr bwMode="auto">
          <a:xfrm>
            <a:off x="11742753" y="6478608"/>
            <a:ext cx="504056" cy="369332"/>
          </a:xfrm>
          <a:prstGeom prst="rect">
            <a:avLst/>
          </a:prstGeom>
          <a:noFill/>
        </p:spPr>
        <p:txBody>
          <a:bodyPr wrap="square" rtlCol="0">
            <a:spAutoFit/>
          </a:bodyPr>
          <a:lstStyle/>
          <a:p>
            <a:r>
              <a:rPr lang="en-US" dirty="0"/>
              <a:t>10</a:t>
            </a:r>
          </a:p>
        </p:txBody>
      </p:sp>
      <p:sp>
        <p:nvSpPr>
          <p:cNvPr id="11" name="ZoneTexte 10">
            <a:extLst>
              <a:ext uri="{FF2B5EF4-FFF2-40B4-BE49-F238E27FC236}">
                <a16:creationId xmlns:a16="http://schemas.microsoft.com/office/drawing/2014/main" id="{B0720FE9-F57A-1465-B80E-41D7682DCAD7}"/>
              </a:ext>
            </a:extLst>
          </p:cNvPr>
          <p:cNvSpPr txBox="1"/>
          <p:nvPr/>
        </p:nvSpPr>
        <p:spPr bwMode="auto">
          <a:xfrm>
            <a:off x="362836" y="5811882"/>
            <a:ext cx="2718710" cy="523220"/>
          </a:xfrm>
          <a:prstGeom prst="rect">
            <a:avLst/>
          </a:prstGeom>
          <a:noFill/>
        </p:spPr>
        <p:txBody>
          <a:bodyPr wrap="square" rtlCol="0">
            <a:spAutoFit/>
          </a:bodyPr>
          <a:lstStyle/>
          <a:p>
            <a:r>
              <a:rPr lang="en-US" sz="1400" i="1" dirty="0"/>
              <a:t>From C. O’Hare : https://</a:t>
            </a:r>
            <a:r>
              <a:rPr lang="en-US" sz="1400" i="1" dirty="0" err="1"/>
              <a:t>github.com</a:t>
            </a:r>
            <a:r>
              <a:rPr lang="en-US" sz="1400" i="1" dirty="0"/>
              <a:t>/</a:t>
            </a:r>
            <a:r>
              <a:rPr lang="en-US" sz="1400" i="1" dirty="0" err="1"/>
              <a:t>cajohare</a:t>
            </a:r>
            <a:endParaRPr lang="en-US" sz="1400" i="1" dirty="0"/>
          </a:p>
        </p:txBody>
      </p:sp>
    </p:spTree>
    <p:extLst>
      <p:ext uri="{BB962C8B-B14F-4D97-AF65-F5344CB8AC3E}">
        <p14:creationId xmlns:p14="http://schemas.microsoft.com/office/powerpoint/2010/main" val="621456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age 9">
            <a:extLst>
              <a:ext uri="{FF2B5EF4-FFF2-40B4-BE49-F238E27FC236}">
                <a16:creationId xmlns:a16="http://schemas.microsoft.com/office/drawing/2014/main" id="{99AE76B4-D06A-B864-26B7-713A2917D1EA}"/>
              </a:ext>
            </a:extLst>
          </p:cNvPr>
          <p:cNvPicPr>
            <a:picLocks noChangeAspect="1"/>
          </p:cNvPicPr>
          <p:nvPr>
            <p:custDataLst>
              <p:tags r:id="rId1"/>
            </p:custDataLst>
          </p:nvPr>
        </p:nvPicPr>
        <p:blipFill>
          <a:blip r:embed="rId14"/>
          <a:stretch/>
        </p:blipFill>
        <p:spPr bwMode="auto">
          <a:xfrm>
            <a:off x="5708764" y="3696487"/>
            <a:ext cx="6484659" cy="2960499"/>
          </a:xfrm>
          <a:prstGeom prst="rect">
            <a:avLst/>
          </a:prstGeom>
        </p:spPr>
      </p:pic>
      <p:sp>
        <p:nvSpPr>
          <p:cNvPr id="2" name="Titre 1"/>
          <p:cNvSpPr>
            <a:spLocks noGrp="1"/>
          </p:cNvSpPr>
          <p:nvPr>
            <p:ph type="title"/>
            <p:custDataLst>
              <p:tags r:id="rId2"/>
            </p:custDataLst>
          </p:nvPr>
        </p:nvSpPr>
        <p:spPr bwMode="auto">
          <a:xfrm>
            <a:off x="640986" y="-99392"/>
            <a:ext cx="11353815" cy="1325563"/>
          </a:xfrm>
        </p:spPr>
        <p:txBody>
          <a:bodyPr>
            <a:normAutofit/>
          </a:bodyPr>
          <a:lstStyle/>
          <a:p>
            <a:pPr algn="ctr">
              <a:defRPr/>
            </a:pPr>
            <a:r>
              <a:rPr lang="en-US" b="1" u="sng" dirty="0"/>
              <a:t>Rough estimation of the experiment’s sensitivity</a:t>
            </a:r>
            <a:endParaRPr dirty="0"/>
          </a:p>
        </p:txBody>
      </p:sp>
      <mc:AlternateContent xmlns:mc="http://schemas.openxmlformats.org/markup-compatibility/2006">
        <mc:Choice xmlns:a14="http://schemas.microsoft.com/office/drawing/2010/main" Requires="a14">
          <p:sp>
            <p:nvSpPr>
              <p:cNvPr id="6" name="Espace réservé du contenu 2">
                <a:extLst>
                  <a:ext uri="{FF2B5EF4-FFF2-40B4-BE49-F238E27FC236}">
                    <a16:creationId xmlns:a16="http://schemas.microsoft.com/office/drawing/2014/main" id="{56CBA61C-9C9E-0E38-45FF-38F0196483E8}"/>
                  </a:ext>
                </a:extLst>
              </p:cNvPr>
              <p:cNvSpPr txBox="1"/>
              <p:nvPr>
                <p:custDataLst>
                  <p:tags r:id="rId3"/>
                </p:custDataLst>
              </p:nvPr>
            </p:nvSpPr>
            <p:spPr bwMode="auto">
              <a:xfrm>
                <a:off x="110564" y="1114826"/>
                <a:ext cx="11718600" cy="5534091"/>
              </a:xfrm>
              <a:prstGeom prst="rect">
                <a:avLst/>
              </a:prstGeom>
              <a:ln w="19050">
                <a:noFill/>
              </a:ln>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fr-FR" sz="2400" b="1" dirty="0"/>
                  <a:t>Statistical noise: </a:t>
                </a:r>
                <a:r>
                  <a:rPr lang="fr-FR" sz="2400" dirty="0" err="1"/>
                  <a:t>Measurement</a:t>
                </a:r>
                <a:r>
                  <a:rPr lang="fr-FR" sz="2400" dirty="0"/>
                  <a:t> </a:t>
                </a:r>
                <a:r>
                  <a:rPr lang="fr-FR" sz="2400" dirty="0" err="1"/>
                  <a:t>uncertainty</a:t>
                </a:r>
                <a:r>
                  <a:rPr lang="fr-FR" sz="2400" dirty="0"/>
                  <a:t> of the </a:t>
                </a:r>
                <a:r>
                  <a:rPr lang="fr-FR" sz="2400" dirty="0" err="1"/>
                  <a:t>electric</a:t>
                </a:r>
                <a:r>
                  <a:rPr lang="fr-FR" sz="2400" dirty="0"/>
                  <a:t> </a:t>
                </a:r>
                <a:r>
                  <a:rPr lang="fr-FR" sz="2400" dirty="0" err="1"/>
                  <a:t>field</a:t>
                </a:r>
                <a:r>
                  <a:rPr lang="fr-FR" sz="2400" dirty="0"/>
                  <a:t> </a:t>
                </a:r>
                <a:r>
                  <a:rPr lang="fr-FR" sz="2400" dirty="0" err="1"/>
                  <a:t>squared</a:t>
                </a:r>
                <a:r>
                  <a:rPr lang="fr-FR" sz="2400" dirty="0"/>
                  <a:t> </a:t>
                </a:r>
                <a:r>
                  <a:rPr lang="fr-FR" sz="2400" dirty="0" err="1"/>
                  <a:t>from</a:t>
                </a:r>
                <a:r>
                  <a:rPr lang="fr-FR" sz="2400" dirty="0"/>
                  <a:t> the </a:t>
                </a:r>
                <a:r>
                  <a:rPr lang="fr-FR" sz="2400" dirty="0" err="1"/>
                  <a:t>atoms</a:t>
                </a:r>
                <a:r>
                  <a:rPr lang="fr-FR" sz="2400" dirty="0"/>
                  <a:t>.</a:t>
                </a:r>
                <a:endParaRPr lang="fr-FR" dirty="0"/>
              </a:p>
              <a:p>
                <a:pPr marL="0" indent="0">
                  <a:spcAft>
                    <a:spcPts val="600"/>
                  </a:spcAft>
                  <a:buNone/>
                  <a:defRPr/>
                </a:pPr>
                <a:r>
                  <a:rPr lang="fr-FR" sz="2400" dirty="0">
                    <a:sym typeface="Wingdings" pitchFamily="2" charset="2"/>
                  </a:rPr>
                  <a:t></a:t>
                </a:r>
                <a:r>
                  <a:rPr lang="fr-FR" sz="2400" dirty="0"/>
                  <a:t> Minimal </a:t>
                </a:r>
                <a:r>
                  <a:rPr lang="fr-FR" sz="2400" dirty="0" err="1"/>
                  <a:t>detectable</a:t>
                </a:r>
                <a:r>
                  <a:rPr lang="fr-FR" sz="2400" dirty="0"/>
                  <a:t> </a:t>
                </a:r>
                <a:r>
                  <a:rPr lang="fr-FR" sz="2400" dirty="0" err="1"/>
                  <a:t>field</a:t>
                </a:r>
                <a:r>
                  <a:rPr lang="fr-FR" sz="2400" dirty="0"/>
                  <a:t> power </a:t>
                </a:r>
                <a14:m>
                  <m:oMath xmlns:m="http://schemas.openxmlformats.org/officeDocument/2006/math">
                    <m:sSup>
                      <m:sSupPr>
                        <m:ctrlPr>
                          <a:rPr lang="ar-AE" sz="2400" i="1">
                            <a:solidFill>
                              <a:schemeClr val="tx1"/>
                            </a:solidFill>
                            <a:latin typeface="Cambria Math" panose="02040503050406030204" pitchFamily="18" charset="0"/>
                            <a:ea typeface="Cambria Math"/>
                            <a:cs typeface="Cambria Math"/>
                          </a:rPr>
                        </m:ctrlPr>
                      </m:sSupPr>
                      <m:e>
                        <m:d>
                          <m:dPr>
                            <m:begChr m:val="⟨"/>
                            <m:endChr m:val="⟩"/>
                            <m:ctrlPr>
                              <a:rPr lang="ar-AE" sz="2400" i="1">
                                <a:solidFill>
                                  <a:schemeClr val="tx1"/>
                                </a:solidFill>
                                <a:latin typeface="Cambria Math" panose="02040503050406030204" pitchFamily="18" charset="0"/>
                                <a:ea typeface="Cambria Math"/>
                                <a:cs typeface="Cambria Math"/>
                              </a:rPr>
                            </m:ctrlPr>
                          </m:dPr>
                          <m:e>
                            <m:sSub>
                              <m:sSubPr>
                                <m:ctrlPr>
                                  <a:rPr lang="ar-AE" sz="2400" i="1">
                                    <a:solidFill>
                                      <a:schemeClr val="tx1"/>
                                    </a:solidFill>
                                    <a:latin typeface="Cambria Math" panose="02040503050406030204" pitchFamily="18" charset="0"/>
                                    <a:ea typeface="Cambria Math"/>
                                    <a:cs typeface="Cambria Math"/>
                                  </a:rPr>
                                </m:ctrlPr>
                              </m:sSubPr>
                              <m:e>
                                <m:r>
                                  <a:rPr lang="ar-AE" sz="2400" b="0" i="1">
                                    <a:solidFill>
                                      <a:schemeClr val="tx1"/>
                                    </a:solidFill>
                                    <a:latin typeface="Cambria Math"/>
                                    <a:ea typeface="Cambria Math"/>
                                  </a:rPr>
                                  <m:t>𝐸</m:t>
                                </m:r>
                              </m:e>
                              <m:sub>
                                <m:r>
                                  <a:rPr lang="ar-AE" sz="2400" b="0" i="1">
                                    <a:solidFill>
                                      <a:schemeClr val="tx1"/>
                                    </a:solidFill>
                                    <a:latin typeface="Cambria Math"/>
                                    <a:ea typeface="Cambria Math"/>
                                  </a:rPr>
                                  <m:t>𝑚𝑖𝑛</m:t>
                                </m:r>
                              </m:sub>
                            </m:sSub>
                          </m:e>
                        </m:d>
                      </m:e>
                      <m:sup>
                        <m:r>
                          <a:rPr lang="ar-AE" sz="2400" b="0" i="1">
                            <a:solidFill>
                              <a:schemeClr val="tx1"/>
                            </a:solidFill>
                            <a:latin typeface="Cambria Math"/>
                            <a:ea typeface="Cambria Math"/>
                          </a:rPr>
                          <m:t>2</m:t>
                        </m:r>
                      </m:sup>
                    </m:sSup>
                    <m:r>
                      <a:rPr lang="ar-AE" sz="2400" b="0" i="0">
                        <a:solidFill>
                          <a:schemeClr val="tx1"/>
                        </a:solidFill>
                        <a:latin typeface="Cambria Math"/>
                        <a:ea typeface="Cambria Math"/>
                      </a:rPr>
                      <m:t>=1 (</m:t>
                    </m:r>
                    <m:r>
                      <m:rPr>
                        <m:sty m:val="p"/>
                      </m:rPr>
                      <a:rPr lang="fr-FR" sz="2400" b="0" i="0">
                        <a:solidFill>
                          <a:schemeClr val="tx1"/>
                        </a:solidFill>
                        <a:latin typeface="Cambria Math"/>
                        <a:ea typeface="Cambria Math"/>
                      </a:rPr>
                      <m:t>V</m:t>
                    </m:r>
                    <m:r>
                      <a:rPr lang="fr-FR" sz="2400" b="0" i="0">
                        <a:solidFill>
                          <a:schemeClr val="tx1"/>
                        </a:solidFill>
                        <a:latin typeface="Cambria Math"/>
                        <a:ea typeface="Cambria Math"/>
                      </a:rPr>
                      <m:t>/</m:t>
                    </m:r>
                    <m:r>
                      <m:rPr>
                        <m:sty m:val="p"/>
                      </m:rPr>
                      <a:rPr lang="fr-FR" sz="2400" b="0" i="0">
                        <a:solidFill>
                          <a:schemeClr val="tx1"/>
                        </a:solidFill>
                        <a:latin typeface="Cambria Math"/>
                        <a:ea typeface="Cambria Math"/>
                      </a:rPr>
                      <m:t>m</m:t>
                    </m:r>
                    <m:sSup>
                      <m:sSupPr>
                        <m:ctrlPr>
                          <a:rPr lang="ar-AE" sz="2400" b="0" i="1">
                            <a:solidFill>
                              <a:schemeClr val="tx1"/>
                            </a:solidFill>
                            <a:latin typeface="Cambria Math" panose="02040503050406030204" pitchFamily="18" charset="0"/>
                            <a:ea typeface="Cambria Math"/>
                            <a:cs typeface="Cambria Math"/>
                          </a:rPr>
                        </m:ctrlPr>
                      </m:sSupPr>
                      <m:e>
                        <m:r>
                          <a:rPr lang="ar-AE" sz="2400" b="0" i="1">
                            <a:solidFill>
                              <a:schemeClr val="tx1"/>
                            </a:solidFill>
                            <a:latin typeface="Cambria Math"/>
                            <a:ea typeface="Cambria Math"/>
                          </a:rPr>
                          <m:t>)</m:t>
                        </m:r>
                      </m:e>
                      <m:sup>
                        <m:r>
                          <a:rPr lang="ar-AE" sz="2400" b="0" i="1">
                            <a:solidFill>
                              <a:schemeClr val="tx1"/>
                            </a:solidFill>
                            <a:latin typeface="Cambria Math"/>
                            <a:ea typeface="Cambria Math"/>
                          </a:rPr>
                          <m:t>2</m:t>
                        </m:r>
                      </m:sup>
                    </m:sSup>
                  </m:oMath>
                </a14:m>
                <a:endParaRPr lang="ar-AE" sz="2800" dirty="0"/>
              </a:p>
              <a:p>
                <a:pPr marL="0" indent="0">
                  <a:spcBef>
                    <a:spcPts val="400"/>
                  </a:spcBef>
                  <a:buNone/>
                  <a:defRPr/>
                </a:pPr>
                <a:r>
                  <a:rPr lang="fr-FR" sz="2400" dirty="0">
                    <a:ea typeface="Cambria Math"/>
                    <a:sym typeface="Wingdings" pitchFamily="2" charset="2"/>
                  </a:rPr>
                  <a:t> </a:t>
                </a:r>
                <a14:m>
                  <m:oMath xmlns:m="http://schemas.openxmlformats.org/officeDocument/2006/math">
                    <m:r>
                      <a:rPr lang="ar-AE" sz="2400" i="1">
                        <a:latin typeface="Cambria Math"/>
                        <a:ea typeface="Cambria Math"/>
                      </a:rPr>
                      <m:t>𝜒</m:t>
                    </m:r>
                    <m:r>
                      <a:rPr lang="ar-AE" sz="2400" b="0" i="1">
                        <a:latin typeface="Cambria Math"/>
                        <a:ea typeface="Cambria Math"/>
                      </a:rPr>
                      <m:t>(</m:t>
                    </m:r>
                    <m:sSub>
                      <m:sSubPr>
                        <m:ctrlPr>
                          <a:rPr lang="ar-AE" sz="2400" b="0" i="1" smtClean="0">
                            <a:latin typeface="Cambria Math" panose="02040503050406030204" pitchFamily="18" charset="0"/>
                            <a:ea typeface="Cambria Math"/>
                          </a:rPr>
                        </m:ctrlPr>
                      </m:sSubPr>
                      <m:e>
                        <m:r>
                          <a:rPr lang="ar-AE" sz="2400" b="0" i="1" smtClean="0">
                            <a:latin typeface="Cambria Math" panose="02040503050406030204" pitchFamily="18" charset="0"/>
                            <a:ea typeface="Cambria Math" panose="02040503050406030204" pitchFamily="18" charset="0"/>
                          </a:rPr>
                          <m:t>𝜔</m:t>
                        </m:r>
                      </m:e>
                      <m:sub>
                        <m:r>
                          <a:rPr lang="fr-FR" sz="2400" b="0" i="1" smtClean="0">
                            <a:latin typeface="Cambria Math" panose="02040503050406030204" pitchFamily="18" charset="0"/>
                            <a:ea typeface="Cambria Math"/>
                          </a:rPr>
                          <m:t>𝐷𝑀</m:t>
                        </m:r>
                      </m:sub>
                    </m:sSub>
                    <m:r>
                      <a:rPr lang="ar-AE" sz="2400" b="0" i="1">
                        <a:latin typeface="Cambria Math"/>
                        <a:ea typeface="Cambria Math"/>
                      </a:rPr>
                      <m:t>)=</m:t>
                    </m:r>
                    <m:r>
                      <a:rPr lang="ar-AE" sz="2400" b="0" i="1">
                        <a:latin typeface="Cambria Math"/>
                        <a:ea typeface="Cambria Math"/>
                      </a:rPr>
                      <m:t>𝑓</m:t>
                    </m:r>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𝑄</m:t>
                        </m:r>
                        <m:r>
                          <a:rPr lang="ar-AE" sz="2400" b="0" i="1">
                            <a:latin typeface="Cambria Math"/>
                            <a:ea typeface="Cambria Math"/>
                          </a:rPr>
                          <m:t>,</m:t>
                        </m:r>
                        <m:r>
                          <a:rPr lang="ar-AE" sz="2400" b="0" i="1">
                            <a:latin typeface="Cambria Math"/>
                            <a:ea typeface="Cambria Math"/>
                          </a:rPr>
                          <m:t>𝑋</m:t>
                        </m:r>
                      </m:e>
                      <m:sub>
                        <m:r>
                          <a:rPr lang="ar-AE" sz="2400" b="0" i="1">
                            <a:latin typeface="Cambria Math"/>
                            <a:ea typeface="Cambria Math"/>
                          </a:rPr>
                          <m:t>𝑎</m:t>
                        </m:r>
                      </m:sub>
                    </m:sSub>
                    <m:r>
                      <a:rPr lang="ar-AE" sz="2400" b="0" i="1">
                        <a:latin typeface="Cambria Math"/>
                        <a:ea typeface="Cambria Math"/>
                      </a:rPr>
                      <m:t>,</m:t>
                    </m:r>
                    <m:sSub>
                      <m:sSubPr>
                        <m:ctrlPr>
                          <a:rPr lang="ar-AE" sz="2400" b="0" i="1">
                            <a:latin typeface="Cambria Math" panose="02040503050406030204" pitchFamily="18" charset="0"/>
                            <a:ea typeface="Cambria Math"/>
                            <a:cs typeface="Cambria Math"/>
                          </a:rPr>
                        </m:ctrlPr>
                      </m:sSubPr>
                      <m:e>
                        <m:r>
                          <a:rPr lang="ar-AE" sz="2400" b="0" i="1">
                            <a:latin typeface="Cambria Math"/>
                            <a:ea typeface="Cambria Math"/>
                          </a:rPr>
                          <m:t>𝑋</m:t>
                        </m:r>
                      </m:e>
                      <m:sub>
                        <m:r>
                          <a:rPr lang="ar-AE" sz="2400" b="0" i="1">
                            <a:latin typeface="Cambria Math"/>
                            <a:ea typeface="Cambria Math"/>
                          </a:rPr>
                          <m:t>𝐷𝑀</m:t>
                        </m:r>
                      </m:sub>
                    </m:sSub>
                    <m:r>
                      <a:rPr lang="fr-FR" sz="2400" b="0" i="1" smtClean="0">
                        <a:latin typeface="Cambria Math" panose="02040503050406030204" pitchFamily="18" charset="0"/>
                        <a:ea typeface="Cambria Math"/>
                      </a:rPr>
                      <m:t>,</m:t>
                    </m:r>
                    <m:r>
                      <a:rPr lang="ar-AE" sz="2400" b="0" i="1" smtClean="0">
                        <a:latin typeface="Cambria Math" panose="02040503050406030204" pitchFamily="18" charset="0"/>
                        <a:ea typeface="Cambria Math"/>
                      </a:rPr>
                      <m:t>…</m:t>
                    </m:r>
                    <m:r>
                      <a:rPr lang="ar-AE" sz="2400" b="0" i="1">
                        <a:latin typeface="Cambria Math"/>
                        <a:ea typeface="Cambria Math"/>
                      </a:rPr>
                      <m:t>)</m:t>
                    </m:r>
                  </m:oMath>
                </a14:m>
                <a:endParaRPr lang="ar-AE" sz="2400" dirty="0"/>
              </a:p>
              <a:p>
                <a:pPr marL="0" indent="0">
                  <a:buNone/>
                  <a:defRPr/>
                </a:pPr>
                <a:endParaRPr lang="fr-FR" dirty="0"/>
              </a:p>
            </p:txBody>
          </p:sp>
        </mc:Choice>
        <mc:Fallback>
          <p:sp>
            <p:nvSpPr>
              <p:cNvPr id="6" name="Espace réservé du contenu 2">
                <a:extLst>
                  <a:ext uri="{FF2B5EF4-FFF2-40B4-BE49-F238E27FC236}">
                    <a16:creationId xmlns:a16="http://schemas.microsoft.com/office/drawing/2014/main" id="{56CBA61C-9C9E-0E38-45FF-38F0196483E8}"/>
                  </a:ext>
                </a:extLst>
              </p:cNvPr>
              <p:cNvSpPr txBox="1">
                <a:spLocks noRot="1" noChangeAspect="1" noMove="1" noResize="1" noEditPoints="1" noAdjustHandles="1" noChangeArrowheads="1" noChangeShapeType="1" noTextEdit="1"/>
              </p:cNvSpPr>
              <p:nvPr>
                <p:custDataLst>
                  <p:tags r:id="rId3"/>
                </p:custDataLst>
              </p:nvPr>
            </p:nvSpPr>
            <p:spPr bwMode="auto">
              <a:xfrm>
                <a:off x="110564" y="1114826"/>
                <a:ext cx="11718600" cy="5534091"/>
              </a:xfrm>
              <a:prstGeom prst="rect">
                <a:avLst/>
              </a:prstGeom>
              <a:blipFill>
                <a:blip r:embed="rId15"/>
                <a:stretch>
                  <a:fillRect l="-866" t="-1144"/>
                </a:stretch>
              </a:blipFill>
              <a:ln w="19050">
                <a:noFill/>
              </a:ln>
            </p:spPr>
            <p:txBody>
              <a:bodyPr/>
              <a:lstStyle/>
              <a:p>
                <a:r>
                  <a:rPr lang="en-US">
                    <a:noFill/>
                  </a:rPr>
                  <a:t> </a:t>
                </a:r>
              </a:p>
            </p:txBody>
          </p:sp>
        </mc:Fallback>
      </mc:AlternateContent>
      <p:pic>
        <p:nvPicPr>
          <p:cNvPr id="4" name="Image 3">
            <a:extLst>
              <a:ext uri="{FF2B5EF4-FFF2-40B4-BE49-F238E27FC236}">
                <a16:creationId xmlns:a16="http://schemas.microsoft.com/office/drawing/2014/main" id="{2B0767DE-E4B6-BD4B-E97D-B6DE5A930D1A}"/>
              </a:ext>
            </a:extLst>
          </p:cNvPr>
          <p:cNvPicPr>
            <a:picLocks noChangeAspect="1"/>
          </p:cNvPicPr>
          <p:nvPr>
            <p:custDataLst>
              <p:tags r:id="rId4"/>
            </p:custDataLst>
          </p:nvPr>
        </p:nvPicPr>
        <p:blipFill>
          <a:blip r:embed="rId16"/>
          <a:stretch/>
        </p:blipFill>
        <p:spPr bwMode="auto">
          <a:xfrm>
            <a:off x="300192" y="2470334"/>
            <a:ext cx="5286326" cy="3550954"/>
          </a:xfrm>
          <a:prstGeom prst="rect">
            <a:avLst/>
          </a:prstGeom>
        </p:spPr>
      </p:pic>
      <p:cxnSp>
        <p:nvCxnSpPr>
          <p:cNvPr id="7" name="Connecteur droit 6">
            <a:extLst>
              <a:ext uri="{FF2B5EF4-FFF2-40B4-BE49-F238E27FC236}">
                <a16:creationId xmlns:a16="http://schemas.microsoft.com/office/drawing/2014/main" id="{CD0471DC-1DA7-794D-363F-8303692B4CFE}"/>
              </a:ext>
            </a:extLst>
          </p:cNvPr>
          <p:cNvCxnSpPr>
            <a:cxnSpLocks/>
          </p:cNvCxnSpPr>
          <p:nvPr>
            <p:custDataLst>
              <p:tags r:id="rId5"/>
            </p:custDataLst>
          </p:nvPr>
        </p:nvCxnSpPr>
        <p:spPr bwMode="auto">
          <a:xfrm flipH="1" flipV="1">
            <a:off x="3263346" y="4077072"/>
            <a:ext cx="3212610" cy="14841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8" name="Connecteur droit 7">
            <a:extLst>
              <a:ext uri="{FF2B5EF4-FFF2-40B4-BE49-F238E27FC236}">
                <a16:creationId xmlns:a16="http://schemas.microsoft.com/office/drawing/2014/main" id="{61E481E5-88CE-568B-1F98-F1B223C31820}"/>
              </a:ext>
            </a:extLst>
          </p:cNvPr>
          <p:cNvCxnSpPr>
            <a:cxnSpLocks/>
          </p:cNvCxnSpPr>
          <p:nvPr>
            <p:custDataLst>
              <p:tags r:id="rId6"/>
            </p:custDataLst>
          </p:nvPr>
        </p:nvCxnSpPr>
        <p:spPr bwMode="auto">
          <a:xfrm flipH="1" flipV="1">
            <a:off x="3178919" y="5003061"/>
            <a:ext cx="3297037" cy="113988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73EDDF8B-D580-09CF-DD06-FBF9A58599F0}"/>
              </a:ext>
            </a:extLst>
          </p:cNvPr>
          <p:cNvSpPr/>
          <p:nvPr>
            <p:custDataLst>
              <p:tags r:id="rId7"/>
            </p:custDataLst>
          </p:nvPr>
        </p:nvSpPr>
        <p:spPr bwMode="auto">
          <a:xfrm>
            <a:off x="3215680" y="4077072"/>
            <a:ext cx="482552" cy="92598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04797EEB-48F3-FF6E-23DD-983F49AD59B5}"/>
                  </a:ext>
                </a:extLst>
              </p:cNvPr>
              <p:cNvSpPr txBox="1"/>
              <p:nvPr>
                <p:custDataLst>
                  <p:tags r:id="rId8"/>
                </p:custDataLst>
              </p:nvPr>
            </p:nvSpPr>
            <p:spPr bwMode="auto">
              <a:xfrm>
                <a:off x="2279576" y="6337726"/>
                <a:ext cx="5760640" cy="523220"/>
              </a:xfrm>
              <a:prstGeom prst="rect">
                <a:avLst/>
              </a:prstGeom>
              <a:noFill/>
            </p:spPr>
            <p:txBody>
              <a:bodyPr wrap="square" rtlCol="0">
                <a:spAutoFit/>
              </a:bodyPr>
              <a:lstStyle/>
              <a:p>
                <a:pPr algn="ctr">
                  <a:defRPr/>
                </a:pPr>
                <a:r>
                  <a:rPr lang="en-US" sz="1400" i="1" dirty="0"/>
                  <a:t>Fig. 6 : Constraint on </a:t>
                </a:r>
                <a14:m>
                  <m:oMath xmlns:m="http://schemas.openxmlformats.org/officeDocument/2006/math">
                    <m:r>
                      <a:rPr lang="fr-FR" sz="1400" b="0" i="1">
                        <a:latin typeface="Cambria Math"/>
                        <a:ea typeface="Cambria Math"/>
                      </a:rPr>
                      <m:t>𝜒</m:t>
                    </m:r>
                  </m:oMath>
                </a14:m>
                <a:r>
                  <a:rPr lang="fr-FR" sz="1400" i="1" dirty="0"/>
                  <a:t> </a:t>
                </a:r>
                <a:r>
                  <a:rPr lang="fr-FR" sz="1400" i="1" dirty="0" err="1"/>
                  <a:t>obtained</a:t>
                </a:r>
                <a:r>
                  <a:rPr lang="fr-FR" sz="1400" i="1" dirty="0"/>
                  <a:t> </a:t>
                </a:r>
                <a:r>
                  <a:rPr lang="fr-FR" sz="1400" i="1" dirty="0" err="1"/>
                  <a:t>with</a:t>
                </a:r>
                <a:r>
                  <a:rPr lang="fr-FR" sz="1400" i="1" dirty="0"/>
                  <a:t> </a:t>
                </a:r>
                <a:r>
                  <a:rPr lang="fr-FR" sz="1400" i="1" dirty="0" err="1"/>
                  <a:t>this</a:t>
                </a:r>
                <a:r>
                  <a:rPr lang="fr-FR" sz="1400" i="1" dirty="0"/>
                  <a:t> setup. The exclusion plot on the right shows </a:t>
                </a:r>
                <a:r>
                  <a:rPr lang="fr-FR" sz="1400" i="1" dirty="0" err="1"/>
                  <a:t>only</a:t>
                </a:r>
                <a:r>
                  <a:rPr lang="fr-FR" sz="1400" i="1" dirty="0"/>
                  <a:t> </a:t>
                </a:r>
                <a:r>
                  <a:rPr lang="fr-FR" sz="1400" i="1" dirty="0" err="1"/>
                  <a:t>lab</a:t>
                </a:r>
                <a:r>
                  <a:rPr lang="fr-FR" sz="1400" i="1" dirty="0"/>
                  <a:t> </a:t>
                </a:r>
                <a:r>
                  <a:rPr lang="fr-FR" sz="1400" i="1" dirty="0" err="1"/>
                  <a:t>experiments</a:t>
                </a:r>
                <a:r>
                  <a:rPr lang="fr-FR" sz="1400" i="1" dirty="0"/>
                  <a:t> and omit </a:t>
                </a:r>
                <a:r>
                  <a:rPr lang="fr-FR" sz="1400" i="1" dirty="0" err="1"/>
                  <a:t>cosmological</a:t>
                </a:r>
                <a:r>
                  <a:rPr lang="fr-FR" sz="1400" i="1" dirty="0"/>
                  <a:t> </a:t>
                </a:r>
                <a:r>
                  <a:rPr lang="fr-FR" sz="1400" i="1" dirty="0" err="1"/>
                  <a:t>ones</a:t>
                </a:r>
                <a:r>
                  <a:rPr lang="fr-FR" sz="1400" i="1" dirty="0"/>
                  <a:t> </a:t>
                </a:r>
                <a:r>
                  <a:rPr lang="fr-FR" sz="1400" i="1" dirty="0" err="1"/>
                  <a:t>such</a:t>
                </a:r>
                <a:r>
                  <a:rPr lang="fr-FR" sz="1400" i="1" dirty="0"/>
                  <a:t> as CMB.</a:t>
                </a:r>
                <a:endParaRPr lang="en-US" sz="1400" i="1" dirty="0"/>
              </a:p>
            </p:txBody>
          </p:sp>
        </mc:Choice>
        <mc:Fallback>
          <p:sp>
            <p:nvSpPr>
              <p:cNvPr id="12" name="ZoneTexte 11">
                <a:extLst>
                  <a:ext uri="{FF2B5EF4-FFF2-40B4-BE49-F238E27FC236}">
                    <a16:creationId xmlns:a16="http://schemas.microsoft.com/office/drawing/2014/main" id="{04797EEB-48F3-FF6E-23DD-983F49AD59B5}"/>
                  </a:ext>
                </a:extLst>
              </p:cNvPr>
              <p:cNvSpPr txBox="1">
                <a:spLocks noRot="1" noChangeAspect="1" noMove="1" noResize="1" noEditPoints="1" noAdjustHandles="1" noChangeArrowheads="1" noChangeShapeType="1" noTextEdit="1"/>
              </p:cNvSpPr>
              <p:nvPr>
                <p:custDataLst>
                  <p:tags r:id="rId8"/>
                </p:custDataLst>
              </p:nvPr>
            </p:nvSpPr>
            <p:spPr bwMode="auto">
              <a:xfrm>
                <a:off x="2279576" y="6337726"/>
                <a:ext cx="5760640" cy="523220"/>
              </a:xfrm>
              <a:prstGeom prst="rect">
                <a:avLst/>
              </a:prstGeom>
              <a:blipFill>
                <a:blip r:embed="rId17"/>
                <a:stretch>
                  <a:fillRect t="-2439" b="-14634"/>
                </a:stretch>
              </a:blipFill>
            </p:spPr>
            <p:txBody>
              <a:bodyPr/>
              <a:lstStyle/>
              <a:p>
                <a:r>
                  <a:rPr lang="en-US">
                    <a:noFill/>
                  </a:rPr>
                  <a:t> </a:t>
                </a:r>
              </a:p>
            </p:txBody>
          </p:sp>
        </mc:Fallback>
      </mc:AlternateContent>
      <p:pic>
        <p:nvPicPr>
          <p:cNvPr id="11" name="Image 10">
            <a:extLst>
              <a:ext uri="{FF2B5EF4-FFF2-40B4-BE49-F238E27FC236}">
                <a16:creationId xmlns:a16="http://schemas.microsoft.com/office/drawing/2014/main" id="{198B95D8-DEFB-923E-608D-F405FC666F1A}"/>
              </a:ext>
            </a:extLst>
          </p:cNvPr>
          <p:cNvPicPr>
            <a:picLocks noChangeAspect="1"/>
          </p:cNvPicPr>
          <p:nvPr>
            <p:custDataLst>
              <p:tags r:id="rId9"/>
            </p:custDataLst>
          </p:nvPr>
        </p:nvPicPr>
        <p:blipFill>
          <a:blip r:embed="rId18"/>
          <a:stretch/>
        </p:blipFill>
        <p:spPr bwMode="auto">
          <a:xfrm>
            <a:off x="5707339" y="3688418"/>
            <a:ext cx="6484661" cy="2960499"/>
          </a:xfrm>
          <a:prstGeom prst="rect">
            <a:avLst/>
          </a:prstGeom>
        </p:spPr>
      </p:pic>
      <p:pic>
        <p:nvPicPr>
          <p:cNvPr id="3" name="Image 2">
            <a:extLst>
              <a:ext uri="{FF2B5EF4-FFF2-40B4-BE49-F238E27FC236}">
                <a16:creationId xmlns:a16="http://schemas.microsoft.com/office/drawing/2014/main" id="{C8D7D6F4-3210-3976-88D3-D8D3646E4894}"/>
              </a:ext>
            </a:extLst>
          </p:cNvPr>
          <p:cNvPicPr>
            <a:picLocks noChangeAspect="1"/>
          </p:cNvPicPr>
          <p:nvPr>
            <p:custDataLst>
              <p:tags r:id="rId10"/>
            </p:custDataLst>
          </p:nvPr>
        </p:nvPicPr>
        <p:blipFill rotWithShape="1">
          <a:blip r:embed="rId19"/>
          <a:srcRect l="2114" t="4514" r="3321" b="21959"/>
          <a:stretch/>
        </p:blipFill>
        <p:spPr>
          <a:xfrm>
            <a:off x="8220959" y="1522214"/>
            <a:ext cx="3668616" cy="1944499"/>
          </a:xfrm>
          <a:prstGeom prst="rect">
            <a:avLst/>
          </a:prstGeom>
        </p:spPr>
      </p:pic>
      <p:sp>
        <p:nvSpPr>
          <p:cNvPr id="5" name="ZoneTexte 4">
            <a:extLst>
              <a:ext uri="{FF2B5EF4-FFF2-40B4-BE49-F238E27FC236}">
                <a16:creationId xmlns:a16="http://schemas.microsoft.com/office/drawing/2014/main" id="{86B82D6C-6940-24C0-E8EC-BAB67586899E}"/>
              </a:ext>
            </a:extLst>
          </p:cNvPr>
          <p:cNvSpPr txBox="1"/>
          <p:nvPr>
            <p:custDataLst>
              <p:tags r:id="rId11"/>
            </p:custDataLst>
          </p:nvPr>
        </p:nvSpPr>
        <p:spPr bwMode="auto">
          <a:xfrm>
            <a:off x="11742753" y="6478608"/>
            <a:ext cx="504056" cy="369332"/>
          </a:xfrm>
          <a:prstGeom prst="rect">
            <a:avLst/>
          </a:prstGeom>
          <a:noFill/>
        </p:spPr>
        <p:txBody>
          <a:bodyPr wrap="square" rtlCol="0">
            <a:spAutoFit/>
          </a:bodyPr>
          <a:lstStyle/>
          <a:p>
            <a:r>
              <a:rPr lang="en-US" dirty="0"/>
              <a:t>10</a:t>
            </a:r>
          </a:p>
        </p:txBody>
      </p:sp>
      <p:sp>
        <p:nvSpPr>
          <p:cNvPr id="13" name="ZoneTexte 12">
            <a:extLst>
              <a:ext uri="{FF2B5EF4-FFF2-40B4-BE49-F238E27FC236}">
                <a16:creationId xmlns:a16="http://schemas.microsoft.com/office/drawing/2014/main" id="{74ACD162-3D1F-FB2A-F381-BD6AE9724778}"/>
              </a:ext>
            </a:extLst>
          </p:cNvPr>
          <p:cNvSpPr txBox="1"/>
          <p:nvPr/>
        </p:nvSpPr>
        <p:spPr bwMode="auto">
          <a:xfrm>
            <a:off x="362836" y="5811882"/>
            <a:ext cx="2718710" cy="523220"/>
          </a:xfrm>
          <a:prstGeom prst="rect">
            <a:avLst/>
          </a:prstGeom>
          <a:noFill/>
        </p:spPr>
        <p:txBody>
          <a:bodyPr wrap="square" rtlCol="0">
            <a:spAutoFit/>
          </a:bodyPr>
          <a:lstStyle/>
          <a:p>
            <a:r>
              <a:rPr lang="en-US" sz="1400" i="1" dirty="0"/>
              <a:t>From C. O’Hare : https://</a:t>
            </a:r>
            <a:r>
              <a:rPr lang="en-US" sz="1400" i="1" dirty="0" err="1"/>
              <a:t>github.com</a:t>
            </a:r>
            <a:r>
              <a:rPr lang="en-US" sz="1400" i="1" dirty="0"/>
              <a:t>/</a:t>
            </a:r>
            <a:r>
              <a:rPr lang="en-US" sz="1400" i="1" dirty="0" err="1"/>
              <a:t>cajohare</a:t>
            </a:r>
            <a:endParaRPr lang="en-US" sz="1400" i="1" dirty="0"/>
          </a:p>
        </p:txBody>
      </p:sp>
    </p:spTree>
    <p:extLst>
      <p:ext uri="{BB962C8B-B14F-4D97-AF65-F5344CB8AC3E}">
        <p14:creationId xmlns:p14="http://schemas.microsoft.com/office/powerpoint/2010/main" val="52433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07368" y="216853"/>
            <a:ext cx="11213366"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sz="4400" dirty="0"/>
          </a:p>
          <a:p>
            <a:pPr>
              <a:defRPr/>
            </a:pPr>
            <a:endParaRP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37071" y="1146110"/>
                <a:ext cx="12154929" cy="5504072"/>
              </a:xfrm>
              <a:prstGeom prst="rect">
                <a:avLst/>
              </a:prstGeom>
              <a:ln w="19050">
                <a:noFill/>
              </a:ln>
            </p:spPr>
            <p:txBody>
              <a:bodyPr>
                <a:normAutofit fontScale="92500"/>
              </a:bodyPr>
              <a:lstStyle/>
              <a:p>
                <a:pPr marL="0" indent="0">
                  <a:spcAft>
                    <a:spcPts val="1200"/>
                  </a:spcAft>
                  <a:buNone/>
                  <a:defRPr/>
                </a:pPr>
                <a:r>
                  <a:rPr lang="fr-FR" sz="2600" b="1" dirty="0" err="1"/>
                  <a:t>Systematic</a:t>
                </a:r>
                <a:r>
                  <a:rPr lang="fr-FR" sz="2600" b="1" dirty="0"/>
                  <a:t> noise: </a:t>
                </a:r>
                <a:r>
                  <a:rPr lang="fr-FR" sz="2600" dirty="0"/>
                  <a:t>RIN (Relative </a:t>
                </a:r>
                <a:r>
                  <a:rPr lang="fr-FR" sz="2600" dirty="0" err="1"/>
                  <a:t>Intensity</a:t>
                </a:r>
                <a:r>
                  <a:rPr lang="fr-FR" sz="2600" dirty="0"/>
                  <a:t> Noise) of a signal </a:t>
                </a:r>
                <a:r>
                  <a:rPr lang="fr-FR" sz="2600" dirty="0" err="1"/>
                  <a:t>describes</a:t>
                </a:r>
                <a:r>
                  <a:rPr lang="fr-FR" sz="2600" dirty="0"/>
                  <a:t> the fluctuation of </a:t>
                </a:r>
                <a:r>
                  <a:rPr lang="fr-FR" sz="2600" dirty="0" err="1"/>
                  <a:t>its</a:t>
                </a:r>
                <a:r>
                  <a:rPr lang="fr-FR" sz="2600" dirty="0"/>
                  <a:t> power. </a:t>
                </a:r>
              </a:p>
              <a:p>
                <a:pPr marL="0" indent="0">
                  <a:spcAft>
                    <a:spcPts val="1200"/>
                  </a:spcAft>
                  <a:buNone/>
                  <a:defRPr/>
                </a:pPr>
                <a:endParaRPr lang="fr-FR" sz="2600" i="1" dirty="0">
                  <a:latin typeface="Cambria Math"/>
                </a:endParaRPr>
              </a:p>
              <a:p>
                <a:pPr marL="0" indent="0">
                  <a:buNone/>
                  <a:defRPr/>
                </a:pPr>
                <a14:m>
                  <m:oMathPara xmlns:m="http://schemas.openxmlformats.org/officeDocument/2006/math">
                    <m:oMathParaPr>
                      <m:jc m:val="center"/>
                    </m:oMathParaPr>
                    <m:oMath xmlns:m="http://schemas.openxmlformats.org/officeDocument/2006/math">
                      <m:f>
                        <m:fPr>
                          <m:ctrlPr>
                            <a:rPr lang="fr-FR" sz="2600" i="1">
                              <a:latin typeface="Cambria Math" panose="02040503050406030204" pitchFamily="18" charset="0"/>
                              <a:ea typeface="Cambria Math"/>
                              <a:cs typeface="Cambria Math"/>
                            </a:rPr>
                          </m:ctrlPr>
                        </m:fPr>
                        <m:num>
                          <m:sSub>
                            <m:sSubPr>
                              <m:ctrlPr>
                                <a:rPr lang="fr-FR" sz="2600" i="1">
                                  <a:latin typeface="Cambria Math" panose="02040503050406030204" pitchFamily="18" charset="0"/>
                                  <a:ea typeface="Cambria Math"/>
                                  <a:cs typeface="Cambria Math"/>
                                </a:rPr>
                              </m:ctrlPr>
                            </m:sSubPr>
                            <m:e>
                              <m:r>
                                <a:rPr lang="fr-FR" sz="2600" i="1">
                                  <a:latin typeface="Cambria Math"/>
                                  <a:ea typeface="Cambria Math"/>
                                </a:rPr>
                                <m:t>∆</m:t>
                              </m:r>
                              <m:r>
                                <a:rPr lang="fr-FR" sz="2600" b="0" i="1">
                                  <a:latin typeface="Cambria Math"/>
                                </a:rPr>
                                <m:t>𝑋</m:t>
                              </m:r>
                            </m:e>
                            <m:sub>
                              <m:r>
                                <a:rPr lang="fr-FR" sz="2600" b="0" i="1">
                                  <a:latin typeface="Cambria Math"/>
                                </a:rPr>
                                <m:t>𝑎</m:t>
                              </m:r>
                            </m:sub>
                          </m:sSub>
                        </m:num>
                        <m:den>
                          <m:sSub>
                            <m:sSubPr>
                              <m:ctrlPr>
                                <a:rPr lang="fr-FR" sz="2600" i="1">
                                  <a:latin typeface="Cambria Math" panose="02040503050406030204" pitchFamily="18" charset="0"/>
                                  <a:ea typeface="Cambria Math"/>
                                  <a:cs typeface="Cambria Math"/>
                                </a:rPr>
                              </m:ctrlPr>
                            </m:sSubPr>
                            <m:e>
                              <m:r>
                                <a:rPr lang="fr-FR" sz="2600" b="0" i="1">
                                  <a:latin typeface="Cambria Math"/>
                                </a:rPr>
                                <m:t>𝑋</m:t>
                              </m:r>
                            </m:e>
                            <m:sub>
                              <m:r>
                                <a:rPr lang="fr-FR" sz="2600" b="0" i="1">
                                  <a:latin typeface="Cambria Math"/>
                                </a:rPr>
                                <m:t>𝑎</m:t>
                              </m:r>
                            </m:sub>
                          </m:sSub>
                        </m:den>
                      </m:f>
                      <m:r>
                        <a:rPr lang="fr-FR" sz="2600" b="0" i="1">
                          <a:latin typeface="Cambria Math"/>
                        </a:rPr>
                        <m:t>=</m:t>
                      </m:r>
                      <m:r>
                        <a:rPr lang="fr-FR" sz="2600" b="0" i="1">
                          <a:latin typeface="Cambria Math"/>
                        </a:rPr>
                        <m:t>𝑅𝐼𝑁</m:t>
                      </m:r>
                      <m:r>
                        <a:rPr lang="fr-FR" sz="2600" b="0" i="1">
                          <a:latin typeface="Cambria Math"/>
                        </a:rPr>
                        <m:t>=</m:t>
                      </m:r>
                      <m:rad>
                        <m:radPr>
                          <m:degHide m:val="on"/>
                          <m:ctrlPr>
                            <a:rPr lang="fr-FR" sz="2600" b="0" i="1">
                              <a:latin typeface="Cambria Math" panose="02040503050406030204" pitchFamily="18" charset="0"/>
                              <a:ea typeface="Cambria Math"/>
                              <a:cs typeface="Cambria Math"/>
                            </a:rPr>
                          </m:ctrlPr>
                        </m:radPr>
                        <m:deg/>
                        <m:e>
                          <m:f>
                            <m:fPr>
                              <m:ctrlPr>
                                <a:rPr lang="fr-FR" sz="2600" b="0" i="1">
                                  <a:latin typeface="Cambria Math" panose="02040503050406030204" pitchFamily="18" charset="0"/>
                                  <a:ea typeface="Cambria Math"/>
                                  <a:cs typeface="Cambria Math"/>
                                </a:rPr>
                              </m:ctrlPr>
                            </m:fPr>
                            <m:num>
                              <m:r>
                                <a:rPr lang="fr-FR" sz="2600" b="0" i="1">
                                  <a:latin typeface="Cambria Math"/>
                                </a:rPr>
                                <m:t>2</m:t>
                              </m:r>
                              <m:sSub>
                                <m:sSubPr>
                                  <m:ctrlPr>
                                    <a:rPr lang="fr-FR" sz="2600" b="0" i="1">
                                      <a:latin typeface="Cambria Math" panose="02040503050406030204" pitchFamily="18" charset="0"/>
                                      <a:ea typeface="Cambria Math"/>
                                      <a:cs typeface="Cambria Math"/>
                                    </a:rPr>
                                  </m:ctrlPr>
                                </m:sSubPr>
                                <m:e>
                                  <m:r>
                                    <a:rPr lang="fr-FR" sz="2600" b="0" i="1">
                                      <a:latin typeface="Cambria Math"/>
                                    </a:rPr>
                                    <m:t>𝑆</m:t>
                                  </m:r>
                                </m:e>
                                <m:sub>
                                  <m:r>
                                    <a:rPr lang="fr-FR" sz="2600" b="0" i="1">
                                      <a:latin typeface="Cambria Math"/>
                                    </a:rPr>
                                    <m:t>𝑅𝐼𝑁</m:t>
                                  </m:r>
                                </m:sub>
                              </m:sSub>
                            </m:num>
                            <m:den>
                              <m:sSub>
                                <m:sSubPr>
                                  <m:ctrlPr>
                                    <a:rPr lang="fr-FR" sz="2600" b="0" i="1">
                                      <a:latin typeface="Cambria Math" panose="02040503050406030204" pitchFamily="18" charset="0"/>
                                      <a:ea typeface="Cambria Math"/>
                                      <a:cs typeface="Cambria Math"/>
                                    </a:rPr>
                                  </m:ctrlPr>
                                </m:sSubPr>
                                <m:e>
                                  <m:r>
                                    <a:rPr lang="fr-FR" sz="2600" b="0" i="1">
                                      <a:latin typeface="Cambria Math"/>
                                    </a:rPr>
                                    <m:t>𝑇</m:t>
                                  </m:r>
                                </m:e>
                                <m:sub>
                                  <m:r>
                                    <a:rPr lang="fr-FR" sz="2600" b="0" i="1">
                                      <a:latin typeface="Cambria Math"/>
                                    </a:rPr>
                                    <m:t>𝑜𝑏𝑠</m:t>
                                  </m:r>
                                </m:sub>
                              </m:sSub>
                            </m:den>
                          </m:f>
                        </m:e>
                      </m:rad>
                    </m:oMath>
                  </m:oMathPara>
                </a14:m>
                <a:endParaRPr lang="fr-FR" sz="2600" dirty="0"/>
              </a:p>
              <a:p>
                <a:pPr marL="0" indent="0">
                  <a:buNone/>
                  <a:defRPr/>
                </a:pPr>
                <a:endParaRPr lang="fr-FR" sz="2600" dirty="0">
                  <a:ea typeface="Cambria Math"/>
                </a:endParaRPr>
              </a:p>
              <a:p>
                <a:pPr marL="0" indent="0">
                  <a:spcAft>
                    <a:spcPts val="1200"/>
                  </a:spcAft>
                  <a:buNone/>
                  <a:defRPr/>
                </a:pPr>
                <a:r>
                  <a:rPr lang="fr-FR" sz="2600" b="1" dirty="0">
                    <a:ea typeface="Cambria Math"/>
                  </a:rPr>
                  <a:t>Close to </a:t>
                </a:r>
                <a:r>
                  <a:rPr lang="fr-FR" sz="2600" b="1" dirty="0" err="1">
                    <a:ea typeface="Cambria Math"/>
                  </a:rPr>
                  <a:t>resonances</a:t>
                </a:r>
                <a:r>
                  <a:rPr lang="fr-FR" sz="2600" dirty="0">
                    <a:ea typeface="Cambria Math"/>
                  </a:rPr>
                  <a:t>, the </a:t>
                </a:r>
                <a:r>
                  <a:rPr lang="fr-FR" sz="2600" dirty="0" err="1">
                    <a:ea typeface="Cambria Math"/>
                  </a:rPr>
                  <a:t>applied</a:t>
                </a:r>
                <a:r>
                  <a:rPr lang="fr-FR" sz="2600" dirty="0">
                    <a:ea typeface="Cambria Math"/>
                  </a:rPr>
                  <a:t> </a:t>
                </a:r>
                <a:r>
                  <a:rPr lang="fr-FR" sz="2600" dirty="0" err="1">
                    <a:ea typeface="Cambria Math"/>
                  </a:rPr>
                  <a:t>field</a:t>
                </a:r>
                <a:r>
                  <a:rPr lang="fr-FR" sz="2600" dirty="0">
                    <a:ea typeface="Cambria Math"/>
                  </a:rPr>
                  <a:t> amplitude </a:t>
                </a:r>
                <a:r>
                  <a:rPr lang="fr-FR" sz="2600" dirty="0" err="1">
                    <a:ea typeface="Cambria Math"/>
                  </a:rPr>
                  <a:t>is</a:t>
                </a:r>
                <a:r>
                  <a:rPr lang="fr-FR" sz="2600" dirty="0">
                    <a:ea typeface="Cambria Math"/>
                  </a:rPr>
                  <a:t> </a:t>
                </a:r>
                <a:r>
                  <a:rPr lang="fr-FR" sz="2600" dirty="0" err="1">
                    <a:ea typeface="Cambria Math"/>
                  </a:rPr>
                  <a:t>enhanced</a:t>
                </a:r>
                <a:r>
                  <a:rPr lang="fr-FR" sz="2600" dirty="0">
                    <a:ea typeface="Cambria Math"/>
                  </a:rPr>
                  <a:t> a lot (</a:t>
                </a:r>
                <a:r>
                  <a:rPr lang="fr-FR" sz="2600" dirty="0" err="1">
                    <a:ea typeface="Cambria Math"/>
                  </a:rPr>
                  <a:t>with</a:t>
                </a:r>
                <a:r>
                  <a:rPr lang="fr-FR" sz="2600" dirty="0">
                    <a:ea typeface="Cambria Math"/>
                  </a:rPr>
                  <a:t> </a:t>
                </a:r>
                <a:r>
                  <a:rPr lang="fr-FR" sz="2600" dirty="0" err="1">
                    <a:ea typeface="Cambria Math"/>
                  </a:rPr>
                  <a:t>its</a:t>
                </a:r>
                <a:r>
                  <a:rPr lang="fr-FR" sz="2600" dirty="0">
                    <a:ea typeface="Cambria Math"/>
                  </a:rPr>
                  <a:t> fluctuation)</a:t>
                </a:r>
                <a:br>
                  <a:rPr lang="fr-FR" sz="2600" dirty="0">
                    <a:ea typeface="Cambria Math"/>
                  </a:rPr>
                </a:br>
                <a:r>
                  <a:rPr lang="fr-FR" sz="2600" dirty="0">
                    <a:ea typeface="Cambria Math"/>
                    <a:sym typeface="Wingdings" pitchFamily="2" charset="2"/>
                  </a:rPr>
                  <a:t></a:t>
                </a:r>
                <a:r>
                  <a:rPr lang="fr-FR" sz="2600" dirty="0">
                    <a:ea typeface="Cambria Math"/>
                  </a:rPr>
                  <a:t> The </a:t>
                </a:r>
                <a:r>
                  <a:rPr lang="fr-FR" sz="2600" dirty="0" err="1">
                    <a:ea typeface="Cambria Math"/>
                  </a:rPr>
                  <a:t>experimental</a:t>
                </a:r>
                <a:r>
                  <a:rPr lang="fr-FR" sz="2600" dirty="0">
                    <a:ea typeface="Cambria Math"/>
                  </a:rPr>
                  <a:t> </a:t>
                </a:r>
                <a:r>
                  <a:rPr lang="fr-FR" sz="2600" dirty="0" err="1">
                    <a:ea typeface="Cambria Math"/>
                  </a:rPr>
                  <a:t>limit</a:t>
                </a:r>
                <a:r>
                  <a:rPr lang="fr-FR" sz="2600" dirty="0">
                    <a:ea typeface="Cambria Math"/>
                  </a:rPr>
                  <a:t> </a:t>
                </a:r>
                <a:r>
                  <a:rPr lang="fr-FR" sz="2600" dirty="0" err="1">
                    <a:ea typeface="Cambria Math"/>
                  </a:rPr>
                  <a:t>becomes</a:t>
                </a:r>
                <a:r>
                  <a:rPr lang="fr-FR" sz="2600" dirty="0">
                    <a:ea typeface="Cambria Math"/>
                  </a:rPr>
                  <a:t> the </a:t>
                </a:r>
                <a:r>
                  <a:rPr lang="fr-FR" sz="2600" dirty="0" err="1">
                    <a:ea typeface="Cambria Math"/>
                  </a:rPr>
                  <a:t>systematic</a:t>
                </a:r>
                <a:r>
                  <a:rPr lang="fr-FR" sz="2600" dirty="0">
                    <a:ea typeface="Cambria Math"/>
                  </a:rPr>
                  <a:t> </a:t>
                </a:r>
                <a:r>
                  <a:rPr lang="fr-FR" sz="2600" dirty="0" err="1">
                    <a:ea typeface="Cambria Math"/>
                  </a:rPr>
                  <a:t>effect</a:t>
                </a:r>
                <a:r>
                  <a:rPr lang="fr-FR" sz="2600" dirty="0">
                    <a:ea typeface="Cambria Math"/>
                  </a:rPr>
                  <a:t> and  </a:t>
                </a:r>
                <a:endParaRPr sz="2600" dirty="0"/>
              </a:p>
              <a:p>
                <a:pPr marL="0" indent="0">
                  <a:spcAft>
                    <a:spcPts val="1200"/>
                  </a:spcAft>
                  <a:buNone/>
                  <a:defRPr/>
                </a:pPr>
                <a14:m>
                  <m:oMathPara xmlns:m="http://schemas.openxmlformats.org/officeDocument/2006/math">
                    <m:oMathParaPr>
                      <m:jc m:val="centerGroup"/>
                    </m:oMathParaPr>
                    <m:oMath xmlns:m="http://schemas.openxmlformats.org/officeDocument/2006/math">
                      <m:r>
                        <a:rPr lang="fr-FR" sz="2600" b="0" i="1">
                          <a:latin typeface="Cambria Math"/>
                          <a:ea typeface="Cambria Math"/>
                        </a:rPr>
                        <m:t>𝜒</m:t>
                      </m:r>
                      <m:r>
                        <a:rPr lang="fr-FR" sz="2600">
                          <a:latin typeface="Cambria Math"/>
                        </a:rPr>
                        <m:t>≈</m:t>
                      </m:r>
                      <m:f>
                        <m:fPr>
                          <m:ctrlPr>
                            <a:rPr lang="fr-FR" sz="2600" i="1">
                              <a:latin typeface="Cambria Math" panose="02040503050406030204" pitchFamily="18" charset="0"/>
                              <a:ea typeface="Cambria Math"/>
                              <a:cs typeface="Cambria Math"/>
                            </a:rPr>
                          </m:ctrlPr>
                        </m:fPr>
                        <m:num>
                          <m:sSub>
                            <m:sSubPr>
                              <m:ctrlPr>
                                <a:rPr lang="fr-FR" sz="2600" i="1">
                                  <a:latin typeface="Cambria Math" panose="02040503050406030204" pitchFamily="18" charset="0"/>
                                  <a:ea typeface="Cambria Math"/>
                                  <a:cs typeface="Cambria Math"/>
                                </a:rPr>
                              </m:ctrlPr>
                            </m:sSubPr>
                            <m:e>
                              <m:r>
                                <a:rPr lang="fr-FR" sz="2600" i="1">
                                  <a:latin typeface="Cambria Math"/>
                                  <a:ea typeface="Cambria Math"/>
                                </a:rPr>
                                <m:t>∆</m:t>
                              </m:r>
                              <m:r>
                                <a:rPr lang="fr-FR" sz="2600" i="1">
                                  <a:latin typeface="Cambria Math"/>
                                </a:rPr>
                                <m:t>𝑋</m:t>
                              </m:r>
                            </m:e>
                            <m:sub>
                              <m:r>
                                <a:rPr lang="fr-FR" sz="2600" i="1">
                                  <a:latin typeface="Cambria Math"/>
                                </a:rPr>
                                <m:t>𝑎</m:t>
                              </m:r>
                            </m:sub>
                          </m:sSub>
                        </m:num>
                        <m:den>
                          <m:sSub>
                            <m:sSubPr>
                              <m:ctrlPr>
                                <a:rPr lang="fr-FR" sz="2600" i="1">
                                  <a:latin typeface="Cambria Math" panose="02040503050406030204" pitchFamily="18" charset="0"/>
                                  <a:ea typeface="Cambria Math"/>
                                  <a:cs typeface="Cambria Math"/>
                                </a:rPr>
                              </m:ctrlPr>
                            </m:sSubPr>
                            <m:e>
                              <m:r>
                                <a:rPr lang="fr-FR" sz="2600" i="1">
                                  <a:latin typeface="Cambria Math"/>
                                </a:rPr>
                                <m:t>𝑋</m:t>
                              </m:r>
                            </m:e>
                            <m:sub>
                              <m:r>
                                <a:rPr lang="fr-FR" sz="2600" i="1">
                                  <a:latin typeface="Cambria Math"/>
                                </a:rPr>
                                <m:t>𝑎</m:t>
                              </m:r>
                            </m:sub>
                          </m:sSub>
                        </m:den>
                      </m:f>
                    </m:oMath>
                  </m:oMathPara>
                </a14:m>
                <a:endParaRPr lang="en-US" sz="2600" dirty="0"/>
              </a:p>
              <a:p>
                <a:pPr marL="0" indent="0">
                  <a:buNone/>
                  <a:defRPr/>
                </a:pPr>
                <a:r>
                  <a:rPr lang="en-US" sz="2600" dirty="0"/>
                  <a:t>No dependence on Q or any other cavity parameters.</a:t>
                </a:r>
                <a:endParaRPr sz="2600" dirty="0"/>
              </a:p>
              <a:p>
                <a:pPr marL="0" indent="0" algn="ctr">
                  <a:buNone/>
                  <a:defRPr/>
                </a:pPr>
                <a14:m>
                  <m:oMath xmlns:m="http://schemas.openxmlformats.org/officeDocument/2006/math">
                    <m:r>
                      <a:rPr lang="en-US" sz="2600" b="1" i="1">
                        <a:latin typeface="Cambria Math"/>
                        <a:ea typeface="Cambria Math"/>
                      </a:rPr>
                      <m:t>⇒</m:t>
                    </m:r>
                    <m:r>
                      <a:rPr lang="fr-FR" sz="2600" b="1" i="1">
                        <a:latin typeface="Cambria Math"/>
                        <a:ea typeface="Cambria Math"/>
                      </a:rPr>
                      <m:t> </m:t>
                    </m:r>
                    <m:r>
                      <a:rPr lang="en-US" sz="2600" b="1" i="1">
                        <a:latin typeface="Cambria Math"/>
                        <a:ea typeface="Cambria Math"/>
                      </a:rPr>
                      <m:t>↘</m:t>
                    </m:r>
                    <m:sSub>
                      <m:sSubPr>
                        <m:ctrlPr>
                          <a:rPr lang="en-US" sz="2600" b="1" i="1">
                            <a:latin typeface="Cambria Math" panose="02040503050406030204" pitchFamily="18" charset="0"/>
                            <a:ea typeface="Cambria Math"/>
                            <a:cs typeface="Cambria Math"/>
                          </a:rPr>
                        </m:ctrlPr>
                      </m:sSubPr>
                      <m:e>
                        <m:r>
                          <a:rPr lang="fr-FR" sz="2600" b="1" i="1">
                            <a:latin typeface="Cambria Math"/>
                            <a:ea typeface="Cambria Math"/>
                          </a:rPr>
                          <m:t>𝑺</m:t>
                        </m:r>
                      </m:e>
                      <m:sub>
                        <m:r>
                          <a:rPr lang="fr-FR" sz="2600" b="1" i="1">
                            <a:latin typeface="Cambria Math"/>
                            <a:ea typeface="Cambria Math"/>
                          </a:rPr>
                          <m:t>𝑹𝑰𝑵</m:t>
                        </m:r>
                      </m:sub>
                    </m:sSub>
                  </m:oMath>
                </a14:m>
                <a:r>
                  <a:rPr lang="en-US" sz="2600" b="1" dirty="0"/>
                  <a:t> or </a:t>
                </a:r>
                <a14:m>
                  <m:oMath xmlns:m="http://schemas.openxmlformats.org/officeDocument/2006/math">
                    <m:r>
                      <a:rPr lang="en-US" sz="2600" b="1" i="1">
                        <a:latin typeface="Cambria Math"/>
                        <a:ea typeface="Cambria Math"/>
                      </a:rPr>
                      <m:t>↗</m:t>
                    </m:r>
                  </m:oMath>
                </a14:m>
                <a:r>
                  <a:rPr lang="fr-FR" sz="2600" b="1" dirty="0"/>
                  <a:t> </a:t>
                </a:r>
                <a14:m>
                  <m:oMath xmlns:m="http://schemas.openxmlformats.org/officeDocument/2006/math">
                    <m:sSub>
                      <m:sSubPr>
                        <m:ctrlPr>
                          <a:rPr lang="fr-FR" sz="2600" b="1" i="1">
                            <a:latin typeface="Cambria Math" panose="02040503050406030204" pitchFamily="18" charset="0"/>
                            <a:ea typeface="Cambria Math"/>
                            <a:cs typeface="Cambria Math"/>
                          </a:rPr>
                        </m:ctrlPr>
                      </m:sSubPr>
                      <m:e>
                        <m:r>
                          <a:rPr lang="fr-FR" sz="2600" b="1" i="1">
                            <a:latin typeface="Cambria Math"/>
                          </a:rPr>
                          <m:t>𝑻</m:t>
                        </m:r>
                      </m:e>
                      <m:sub>
                        <m:r>
                          <a:rPr lang="fr-FR" sz="2600" b="1" i="1">
                            <a:latin typeface="Cambria Math"/>
                          </a:rPr>
                          <m:t>𝒐𝒃𝒔</m:t>
                        </m:r>
                      </m:sub>
                    </m:sSub>
                    <m:r>
                      <a:rPr lang="fr-FR" sz="2600" b="1" i="1">
                        <a:latin typeface="Cambria Math"/>
                        <a:ea typeface="Cambria Math"/>
                      </a:rPr>
                      <m:t>⟹</m:t>
                    </m:r>
                  </m:oMath>
                </a14:m>
                <a:r>
                  <a:rPr lang="en-US" sz="2600" b="1" dirty="0"/>
                  <a:t> Better constraint on </a:t>
                </a:r>
                <a14:m>
                  <m:oMath xmlns:m="http://schemas.openxmlformats.org/officeDocument/2006/math">
                    <m:r>
                      <a:rPr lang="fr-FR" sz="2600" b="1" i="1">
                        <a:latin typeface="Cambria Math"/>
                        <a:ea typeface="Cambria Math"/>
                      </a:rPr>
                      <m:t>𝝌</m:t>
                    </m:r>
                  </m:oMath>
                </a14:m>
                <a:endParaRPr lang="en-US" sz="2600" b="1" dirty="0"/>
              </a:p>
              <a:p>
                <a:pPr marL="0" indent="0">
                  <a:buNone/>
                  <a:defRPr/>
                </a:pPr>
                <a:endParaRPr lang="en-US" sz="20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37071" y="1146110"/>
                <a:ext cx="12154929" cy="5504072"/>
              </a:xfrm>
              <a:prstGeom prst="rect">
                <a:avLst/>
              </a:prstGeom>
              <a:blipFill>
                <a:blip r:embed="rId3"/>
                <a:stretch>
                  <a:fillRect l="-730" t="-1382" r="-1147"/>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bwMode="auto">
              <a:xfrm>
                <a:off x="-239678" y="1700808"/>
                <a:ext cx="7559814" cy="462113"/>
              </a:xfrm>
              <a:prstGeom prst="rect">
                <a:avLst/>
              </a:prstGeom>
              <a:noFill/>
            </p:spPr>
            <p:txBody>
              <a:bodyPr wrap="square" rtlCol="0">
                <a:spAutoFit/>
              </a:bodyPr>
              <a:lstStyle/>
              <a:p>
                <a:pPr algn="ctr">
                  <a:defRPr/>
                </a:pPr>
                <a:r>
                  <a:rPr lang="fr-FR" sz="2000" dirty="0">
                    <a:sym typeface="Wingdings" pitchFamily="2" charset="2"/>
                  </a:rPr>
                  <a:t></a:t>
                </a:r>
                <a:r>
                  <a:rPr lang="fr-FR" sz="2000" dirty="0"/>
                  <a:t> </a:t>
                </a:r>
                <a14:m>
                  <m:oMath xmlns:m="http://schemas.openxmlformats.org/officeDocument/2006/math">
                    <m:sSub>
                      <m:sSubPr>
                        <m:ctrlPr>
                          <a:rPr lang="en-US" sz="2000" b="1" i="1">
                            <a:latin typeface="Cambria Math" panose="02040503050406030204" pitchFamily="18" charset="0"/>
                            <a:ea typeface="Cambria Math"/>
                            <a:cs typeface="Cambria Math"/>
                          </a:rPr>
                        </m:ctrlPr>
                      </m:sSubPr>
                      <m:e>
                        <m:r>
                          <a:rPr lang="fr-FR" sz="2000" b="1" i="1">
                            <a:latin typeface="Cambria Math"/>
                          </a:rPr>
                          <m:t> </m:t>
                        </m:r>
                        <m:acc>
                          <m:accPr>
                            <m:chr m:val="⃗"/>
                            <m:ctrlPr>
                              <a:rPr lang="en-US" sz="2000" b="1" i="1">
                                <a:latin typeface="Cambria Math" panose="02040503050406030204" pitchFamily="18" charset="0"/>
                                <a:ea typeface="Cambria Math"/>
                                <a:cs typeface="Cambria Math"/>
                              </a:rPr>
                            </m:ctrlPr>
                          </m:accPr>
                          <m:e>
                            <m:r>
                              <a:rPr lang="fr-FR" sz="2000" b="1" i="1">
                                <a:latin typeface="Cambria Math"/>
                              </a:rPr>
                              <m:t>𝑬</m:t>
                            </m:r>
                          </m:e>
                        </m:acc>
                      </m:e>
                      <m:sub>
                        <m:r>
                          <a:rPr lang="fr-FR" sz="2000" b="1" i="1">
                            <a:latin typeface="Cambria Math"/>
                          </a:rPr>
                          <m:t>𝑻</m:t>
                        </m:r>
                      </m:sub>
                    </m:sSub>
                    <m:r>
                      <a:rPr lang="fr-FR" sz="2000" b="1" i="1">
                        <a:latin typeface="Cambria Math"/>
                      </a:rPr>
                      <m:t> =</m:t>
                    </m:r>
                    <m:r>
                      <a:rPr lang="fr-FR" sz="2000" b="1" i="1" smtClean="0">
                        <a:solidFill>
                          <a:schemeClr val="accent2"/>
                        </a:solidFill>
                        <a:latin typeface="Cambria Math"/>
                      </a:rPr>
                      <m:t>𝑨</m:t>
                    </m:r>
                    <m:d>
                      <m:dPr>
                        <m:ctrlPr>
                          <a:rPr lang="fr-FR" sz="2000" b="1" i="1">
                            <a:solidFill>
                              <a:schemeClr val="accent2"/>
                            </a:solidFill>
                            <a:latin typeface="Cambria Math" panose="02040503050406030204" pitchFamily="18" charset="0"/>
                            <a:ea typeface="Cambria Math"/>
                            <a:cs typeface="Cambria Math"/>
                          </a:rPr>
                        </m:ctrlPr>
                      </m:dPr>
                      <m:e>
                        <m:sSub>
                          <m:sSubPr>
                            <m:ctrlPr>
                              <a:rPr lang="fr-FR" sz="2000" b="1" i="1">
                                <a:solidFill>
                                  <a:schemeClr val="accent2"/>
                                </a:solidFill>
                                <a:latin typeface="Cambria Math" panose="02040503050406030204" pitchFamily="18" charset="0"/>
                                <a:ea typeface="Cambria Math"/>
                                <a:cs typeface="Cambria Math"/>
                              </a:rPr>
                            </m:ctrlPr>
                          </m:sSubPr>
                          <m:e>
                            <m:sSub>
                              <m:sSubPr>
                                <m:ctrlPr>
                                  <a:rPr lang="fr-FR" sz="2000" b="1" i="1">
                                    <a:solidFill>
                                      <a:schemeClr val="accent2"/>
                                    </a:solidFill>
                                    <a:latin typeface="Cambria Math" panose="02040503050406030204" pitchFamily="18" charset="0"/>
                                    <a:ea typeface="Cambria Math"/>
                                    <a:cs typeface="Cambria Math"/>
                                  </a:rPr>
                                </m:ctrlPr>
                              </m:sSubPr>
                              <m:e>
                                <m:acc>
                                  <m:accPr>
                                    <m:chr m:val="⃗"/>
                                    <m:ctrlPr>
                                      <a:rPr lang="fr-FR" sz="2000" b="1" i="1">
                                        <a:solidFill>
                                          <a:schemeClr val="accent2"/>
                                        </a:solidFill>
                                        <a:latin typeface="Cambria Math" panose="02040503050406030204" pitchFamily="18" charset="0"/>
                                        <a:ea typeface="Cambria Math"/>
                                        <a:cs typeface="Cambria Math"/>
                                      </a:rPr>
                                    </m:ctrlPr>
                                  </m:accPr>
                                  <m:e>
                                    <m:r>
                                      <a:rPr lang="fr-FR" sz="2000" b="1" i="1">
                                        <a:solidFill>
                                          <a:schemeClr val="accent2"/>
                                        </a:solidFill>
                                        <a:latin typeface="Cambria Math"/>
                                      </a:rPr>
                                      <m:t>𝑿</m:t>
                                    </m:r>
                                  </m:e>
                                </m:acc>
                              </m:e>
                              <m:sub>
                                <m:r>
                                  <a:rPr lang="fr-FR" sz="2000" b="1" i="1">
                                    <a:solidFill>
                                      <a:schemeClr val="accent2"/>
                                    </a:solidFill>
                                    <a:latin typeface="Cambria Math"/>
                                  </a:rPr>
                                  <m:t>𝑫𝑴</m:t>
                                </m:r>
                              </m:sub>
                            </m:sSub>
                            <m:r>
                              <a:rPr lang="fr-FR" sz="2000" b="1" i="1">
                                <a:solidFill>
                                  <a:schemeClr val="accent2"/>
                                </a:solidFill>
                                <a:latin typeface="Cambria Math"/>
                              </a:rPr>
                              <m:t>,</m:t>
                            </m:r>
                            <m:r>
                              <a:rPr lang="fr-FR" sz="2000" b="1" i="1">
                                <a:solidFill>
                                  <a:schemeClr val="accent2"/>
                                </a:solidFill>
                                <a:latin typeface="Cambria Math"/>
                                <a:ea typeface="Cambria Math"/>
                              </a:rPr>
                              <m:t>𝝎</m:t>
                            </m:r>
                          </m:e>
                          <m:sub>
                            <m:r>
                              <a:rPr lang="fr-FR" sz="2000" b="1" i="1">
                                <a:solidFill>
                                  <a:schemeClr val="accent2"/>
                                </a:solidFill>
                                <a:latin typeface="Cambria Math"/>
                                <a:ea typeface="Cambria Math"/>
                              </a:rPr>
                              <m:t>𝑫𝑴</m:t>
                            </m:r>
                          </m:sub>
                        </m:sSub>
                      </m:e>
                    </m:d>
                    <m:sSup>
                      <m:sSupPr>
                        <m:ctrlPr>
                          <a:rPr lang="fr-FR" sz="2000" b="1" i="1">
                            <a:solidFill>
                              <a:schemeClr val="accent2"/>
                            </a:solidFill>
                            <a:latin typeface="Cambria Math" panose="02040503050406030204" pitchFamily="18" charset="0"/>
                            <a:ea typeface="Cambria Math"/>
                            <a:cs typeface="Cambria Math"/>
                          </a:rPr>
                        </m:ctrlPr>
                      </m:sSupPr>
                      <m:e>
                        <m:r>
                          <a:rPr lang="fr-FR" sz="2000" b="1" i="1">
                            <a:solidFill>
                              <a:schemeClr val="accent2"/>
                            </a:solidFill>
                            <a:latin typeface="Cambria Math"/>
                          </a:rPr>
                          <m:t>𝒆</m:t>
                        </m:r>
                      </m:e>
                      <m:sup>
                        <m:r>
                          <a:rPr lang="fr-FR" sz="2000" b="1" i="1">
                            <a:solidFill>
                              <a:schemeClr val="accent2"/>
                            </a:solidFill>
                            <a:latin typeface="Cambria Math"/>
                          </a:rPr>
                          <m:t>−</m:t>
                        </m:r>
                        <m:r>
                          <a:rPr lang="fr-FR" sz="2000" b="1" i="1">
                            <a:solidFill>
                              <a:schemeClr val="accent2"/>
                            </a:solidFill>
                            <a:latin typeface="Cambria Math"/>
                          </a:rPr>
                          <m:t>𝒊</m:t>
                        </m:r>
                        <m:sSub>
                          <m:sSubPr>
                            <m:ctrlPr>
                              <a:rPr lang="fr-FR" sz="2000" b="1" i="1">
                                <a:solidFill>
                                  <a:schemeClr val="accent2"/>
                                </a:solidFill>
                                <a:latin typeface="Cambria Math" panose="02040503050406030204" pitchFamily="18" charset="0"/>
                                <a:ea typeface="Cambria Math"/>
                                <a:cs typeface="Cambria Math"/>
                              </a:rPr>
                            </m:ctrlPr>
                          </m:sSubPr>
                          <m:e>
                            <m:r>
                              <a:rPr lang="fr-FR" sz="2000" b="1" i="1">
                                <a:solidFill>
                                  <a:schemeClr val="accent2"/>
                                </a:solidFill>
                                <a:latin typeface="Cambria Math"/>
                                <a:ea typeface="Cambria Math"/>
                              </a:rPr>
                              <m:t>𝝎</m:t>
                            </m:r>
                          </m:e>
                          <m:sub>
                            <m:r>
                              <a:rPr lang="fr-FR" sz="2000" b="1" i="1">
                                <a:solidFill>
                                  <a:schemeClr val="accent2"/>
                                </a:solidFill>
                                <a:latin typeface="Cambria Math"/>
                              </a:rPr>
                              <m:t>𝑫𝑴</m:t>
                            </m:r>
                          </m:sub>
                        </m:sSub>
                        <m:r>
                          <a:rPr lang="fr-FR" sz="2000" b="1" i="1">
                            <a:solidFill>
                              <a:schemeClr val="accent2"/>
                            </a:solidFill>
                            <a:latin typeface="Cambria Math"/>
                          </a:rPr>
                          <m:t>𝒕</m:t>
                        </m:r>
                      </m:sup>
                    </m:sSup>
                    <m:r>
                      <a:rPr lang="fr-FR" sz="2000" b="1" i="1">
                        <a:latin typeface="Cambria Math"/>
                      </a:rPr>
                      <m:t>+</m:t>
                    </m:r>
                    <m:r>
                      <a:rPr lang="fr-FR" sz="2000" b="1" i="1">
                        <a:solidFill>
                          <a:srgbClr val="0070C0"/>
                        </a:solidFill>
                        <a:latin typeface="Cambria Math"/>
                      </a:rPr>
                      <m:t>𝑩</m:t>
                    </m:r>
                    <m:d>
                      <m:dPr>
                        <m:ctrlPr>
                          <a:rPr lang="fr-FR" sz="2000" b="1" i="1">
                            <a:solidFill>
                              <a:srgbClr val="0070C0"/>
                            </a:solidFill>
                            <a:latin typeface="Cambria Math" panose="02040503050406030204" pitchFamily="18" charset="0"/>
                            <a:ea typeface="Cambria Math"/>
                            <a:cs typeface="Cambria Math"/>
                          </a:rPr>
                        </m:ctrlPr>
                      </m:dPr>
                      <m:e>
                        <m:sSub>
                          <m:sSubPr>
                            <m:ctrlPr>
                              <a:rPr lang="fr-FR" sz="2000" b="1" i="1">
                                <a:solidFill>
                                  <a:srgbClr val="0070C0"/>
                                </a:solidFill>
                                <a:latin typeface="Cambria Math" panose="02040503050406030204" pitchFamily="18" charset="0"/>
                                <a:ea typeface="Cambria Math"/>
                                <a:cs typeface="Cambria Math"/>
                              </a:rPr>
                            </m:ctrlPr>
                          </m:sSubPr>
                          <m:e>
                            <m:sSub>
                              <m:sSubPr>
                                <m:ctrlPr>
                                  <a:rPr lang="fr-FR" sz="2000" b="1" i="1">
                                    <a:solidFill>
                                      <a:srgbClr val="0070C0"/>
                                    </a:solidFill>
                                    <a:latin typeface="Cambria Math" panose="02040503050406030204" pitchFamily="18" charset="0"/>
                                    <a:ea typeface="Cambria Math"/>
                                    <a:cs typeface="Cambria Math"/>
                                  </a:rPr>
                                </m:ctrlPr>
                              </m:sSubPr>
                              <m:e>
                                <m:acc>
                                  <m:accPr>
                                    <m:chr m:val="⃗"/>
                                    <m:ctrlPr>
                                      <a:rPr lang="fr-FR" sz="2000" b="1" i="1">
                                        <a:solidFill>
                                          <a:srgbClr val="0070C0"/>
                                        </a:solidFill>
                                        <a:latin typeface="Cambria Math" panose="02040503050406030204" pitchFamily="18" charset="0"/>
                                        <a:ea typeface="Cambria Math"/>
                                        <a:cs typeface="Cambria Math"/>
                                      </a:rPr>
                                    </m:ctrlPr>
                                  </m:accPr>
                                  <m:e>
                                    <m:r>
                                      <a:rPr lang="fr-FR" sz="2000" b="1" i="1">
                                        <a:solidFill>
                                          <a:srgbClr val="0070C0"/>
                                        </a:solidFill>
                                        <a:latin typeface="Cambria Math"/>
                                      </a:rPr>
                                      <m:t>𝑿</m:t>
                                    </m:r>
                                  </m:e>
                                </m:acc>
                              </m:e>
                              <m:sub>
                                <m:r>
                                  <a:rPr lang="fr-FR" sz="2000" b="1" i="1">
                                    <a:solidFill>
                                      <a:srgbClr val="0070C0"/>
                                    </a:solidFill>
                                    <a:latin typeface="Cambria Math"/>
                                  </a:rPr>
                                  <m:t>𝒂</m:t>
                                </m:r>
                              </m:sub>
                            </m:sSub>
                            <m:r>
                              <a:rPr lang="fr-FR" sz="2000" b="1" i="1">
                                <a:solidFill>
                                  <a:srgbClr val="00B050"/>
                                </a:solidFill>
                                <a:latin typeface="Cambria Math"/>
                              </a:rPr>
                              <m:t>,</m:t>
                            </m:r>
                            <m:r>
                              <a:rPr lang="fr-FR" sz="2000" b="1" i="1">
                                <a:solidFill>
                                  <a:srgbClr val="0070C0"/>
                                </a:solidFill>
                                <a:latin typeface="Cambria Math"/>
                                <a:ea typeface="Cambria Math"/>
                              </a:rPr>
                              <m:t>𝝎</m:t>
                            </m:r>
                          </m:e>
                          <m:sub>
                            <m:r>
                              <a:rPr lang="fr-FR" sz="2000" b="1" i="1">
                                <a:solidFill>
                                  <a:srgbClr val="0070C0"/>
                                </a:solidFill>
                                <a:latin typeface="Cambria Math"/>
                              </a:rPr>
                              <m:t>𝒂</m:t>
                            </m:r>
                          </m:sub>
                        </m:sSub>
                      </m:e>
                    </m:d>
                    <m:sSup>
                      <m:sSupPr>
                        <m:ctrlPr>
                          <a:rPr lang="fr-FR" sz="2000" b="1" i="1">
                            <a:solidFill>
                              <a:srgbClr val="0070C0"/>
                            </a:solidFill>
                            <a:latin typeface="Cambria Math" panose="02040503050406030204" pitchFamily="18" charset="0"/>
                            <a:ea typeface="Cambria Math"/>
                            <a:cs typeface="Cambria Math"/>
                          </a:rPr>
                        </m:ctrlPr>
                      </m:sSupPr>
                      <m:e>
                        <m:r>
                          <a:rPr lang="fr-FR" sz="2000" b="1" i="1">
                            <a:solidFill>
                              <a:srgbClr val="0070C0"/>
                            </a:solidFill>
                            <a:latin typeface="Cambria Math"/>
                          </a:rPr>
                          <m:t>𝒆</m:t>
                        </m:r>
                      </m:e>
                      <m:sup>
                        <m:r>
                          <a:rPr lang="fr-FR" sz="2000" b="1" i="1">
                            <a:solidFill>
                              <a:srgbClr val="0070C0"/>
                            </a:solidFill>
                            <a:latin typeface="Cambria Math"/>
                          </a:rPr>
                          <m:t>−</m:t>
                        </m:r>
                        <m:r>
                          <a:rPr lang="fr-FR" sz="2000" b="1" i="1">
                            <a:solidFill>
                              <a:srgbClr val="0070C0"/>
                            </a:solidFill>
                            <a:latin typeface="Cambria Math"/>
                          </a:rPr>
                          <m:t>𝒊</m:t>
                        </m:r>
                        <m:sSub>
                          <m:sSubPr>
                            <m:ctrlPr>
                              <a:rPr lang="fr-FR" sz="2000" b="1" i="1">
                                <a:solidFill>
                                  <a:srgbClr val="0070C0"/>
                                </a:solidFill>
                                <a:latin typeface="Cambria Math" panose="02040503050406030204" pitchFamily="18" charset="0"/>
                                <a:ea typeface="Cambria Math"/>
                                <a:cs typeface="Cambria Math"/>
                              </a:rPr>
                            </m:ctrlPr>
                          </m:sSubPr>
                          <m:e>
                            <m:r>
                              <a:rPr lang="fr-FR" sz="2000" b="1" i="1">
                                <a:solidFill>
                                  <a:srgbClr val="0070C0"/>
                                </a:solidFill>
                                <a:latin typeface="Cambria Math"/>
                                <a:ea typeface="Cambria Math"/>
                              </a:rPr>
                              <m:t>𝝎</m:t>
                            </m:r>
                          </m:e>
                          <m:sub>
                            <m:r>
                              <a:rPr lang="fr-FR" sz="2000" b="1" i="1">
                                <a:solidFill>
                                  <a:srgbClr val="0070C0"/>
                                </a:solidFill>
                                <a:latin typeface="Cambria Math"/>
                              </a:rPr>
                              <m:t>𝒂</m:t>
                            </m:r>
                          </m:sub>
                        </m:sSub>
                        <m:r>
                          <a:rPr lang="fr-FR" sz="2000" b="1" i="1">
                            <a:solidFill>
                              <a:srgbClr val="0070C0"/>
                            </a:solidFill>
                            <a:latin typeface="Cambria Math"/>
                          </a:rPr>
                          <m:t>𝒕</m:t>
                        </m:r>
                      </m:sup>
                    </m:sSup>
                    <m:r>
                      <a:rPr lang="fr-FR" sz="2000" b="1" i="1">
                        <a:latin typeface="Cambria Math"/>
                      </a:rPr>
                      <m:t>+ </m:t>
                    </m:r>
                  </m:oMath>
                </a14:m>
                <a:r>
                  <a:rPr lang="fr-FR" sz="2000" b="1" dirty="0" err="1">
                    <a:solidFill>
                      <a:srgbClr val="FF0000"/>
                    </a:solidFill>
                  </a:rPr>
                  <a:t>syst</a:t>
                </a:r>
                <a:r>
                  <a:rPr lang="fr-FR" sz="2000" b="1" dirty="0">
                    <a:solidFill>
                      <a:srgbClr val="FF0000"/>
                    </a:solidFill>
                  </a:rPr>
                  <a:t>. noise</a:t>
                </a:r>
                <a:endParaRPr lang="en-US" sz="2000" b="1" dirty="0">
                  <a:solidFill>
                    <a:srgbClr val="FF0000"/>
                  </a:solidFill>
                </a:endParaRPr>
              </a:p>
            </p:txBody>
          </p:sp>
        </mc:Choice>
        <mc:Fallback xmlns="">
          <p:sp>
            <p:nvSpPr>
              <p:cNvPr id="4" name="ZoneTexte 3"/>
              <p:cNvSpPr txBox="1">
                <a:spLocks noRot="1" noChangeAspect="1" noMove="1" noResize="1" noEditPoints="1" noAdjustHandles="1" noChangeArrowheads="1" noChangeShapeType="1" noTextEdit="1"/>
              </p:cNvSpPr>
              <p:nvPr/>
            </p:nvSpPr>
            <p:spPr bwMode="auto">
              <a:xfrm>
                <a:off x="-239678" y="1700808"/>
                <a:ext cx="7559814" cy="462113"/>
              </a:xfrm>
              <a:prstGeom prst="rect">
                <a:avLst/>
              </a:prstGeom>
              <a:blipFill>
                <a:blip r:embed="rId4"/>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p:cNvSpPr txBox="1"/>
              <p:nvPr/>
            </p:nvSpPr>
            <p:spPr bwMode="auto">
              <a:xfrm>
                <a:off x="7257504" y="1772816"/>
                <a:ext cx="1574800" cy="402931"/>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i="1">
                          <a:solidFill>
                            <a:srgbClr val="FF0000"/>
                          </a:solidFill>
                          <a:latin typeface="Cambria Math"/>
                          <a:ea typeface="Cambria Math"/>
                        </a:rPr>
                        <m:t>∝</m:t>
                      </m:r>
                      <m:r>
                        <m:rPr>
                          <m:sty m:val="p"/>
                        </m:rPr>
                        <a:rPr lang="el-GR" i="1">
                          <a:solidFill>
                            <a:srgbClr val="FF0000"/>
                          </a:solidFill>
                          <a:latin typeface="Cambria Math"/>
                          <a:ea typeface="Cambria Math"/>
                        </a:rPr>
                        <m:t>Δ</m:t>
                      </m:r>
                      <m:sSub>
                        <m:sSubPr>
                          <m:ctrlPr>
                            <a:rPr lang="en-US" i="1">
                              <a:solidFill>
                                <a:srgbClr val="FF0000"/>
                              </a:solidFill>
                              <a:latin typeface="Cambria Math" panose="02040503050406030204" pitchFamily="18" charset="0"/>
                              <a:ea typeface="Cambria Math"/>
                              <a:cs typeface="Cambria Math"/>
                            </a:rPr>
                          </m:ctrlPr>
                        </m:sSubPr>
                        <m:e>
                          <m:acc>
                            <m:accPr>
                              <m:chr m:val="⃗"/>
                              <m:ctrlPr>
                                <a:rPr lang="en-US" i="1">
                                  <a:solidFill>
                                    <a:srgbClr val="FF0000"/>
                                  </a:solidFill>
                                  <a:latin typeface="Cambria Math" panose="02040503050406030204" pitchFamily="18" charset="0"/>
                                  <a:ea typeface="Cambria Math"/>
                                  <a:cs typeface="Cambria Math"/>
                                </a:rPr>
                              </m:ctrlPr>
                            </m:accPr>
                            <m:e>
                              <m:r>
                                <a:rPr lang="fr-FR" i="1">
                                  <a:solidFill>
                                    <a:srgbClr val="FF0000"/>
                                  </a:solidFill>
                                  <a:latin typeface="Cambria Math"/>
                                </a:rPr>
                                <m:t>𝑋</m:t>
                              </m:r>
                            </m:e>
                          </m:acc>
                        </m:e>
                        <m:sub>
                          <m:r>
                            <a:rPr lang="fr-FR" i="1">
                              <a:solidFill>
                                <a:srgbClr val="FF0000"/>
                              </a:solidFill>
                              <a:latin typeface="Cambria Math"/>
                            </a:rPr>
                            <m:t>𝑎</m:t>
                          </m:r>
                        </m:sub>
                      </m:sSub>
                    </m:oMath>
                  </m:oMathPara>
                </a14:m>
                <a:endParaRPr lang="en-US" dirty="0">
                  <a:solidFill>
                    <a:srgbClr val="FF0000"/>
                  </a:solidFill>
                </a:endParaRPr>
              </a:p>
            </p:txBody>
          </p:sp>
        </mc:Choice>
        <mc:Fallback xmlns="">
          <p:sp>
            <p:nvSpPr>
              <p:cNvPr id="8" name="ZoneTexte 7"/>
              <p:cNvSpPr txBox="1">
                <a:spLocks noRot="1" noChangeAspect="1" noMove="1" noResize="1" noEditPoints="1" noAdjustHandles="1" noChangeArrowheads="1" noChangeShapeType="1" noTextEdit="1"/>
              </p:cNvSpPr>
              <p:nvPr/>
            </p:nvSpPr>
            <p:spPr bwMode="auto">
              <a:xfrm>
                <a:off x="7257504" y="1772816"/>
                <a:ext cx="1574800" cy="402931"/>
              </a:xfrm>
              <a:prstGeom prst="rect">
                <a:avLst/>
              </a:prstGeom>
              <a:blipFill>
                <a:blip r:embed="rId5"/>
                <a:stretch>
                  <a:fillRect/>
                </a:stretch>
              </a:blipFill>
            </p:spPr>
            <p:txBody>
              <a:bodyPr/>
              <a:lstStyle/>
              <a:p>
                <a:r>
                  <a:rPr lang="en-US">
                    <a:noFill/>
                  </a:rPr>
                  <a:t> </a:t>
                </a:r>
              </a:p>
            </p:txBody>
          </p:sp>
        </mc:Fallback>
      </mc:AlternateContent>
      <p:cxnSp>
        <p:nvCxnSpPr>
          <p:cNvPr id="10" name="Connecteur en arc 9"/>
          <p:cNvCxnSpPr>
            <a:cxnSpLocks/>
          </p:cNvCxnSpPr>
          <p:nvPr/>
        </p:nvCxnSpPr>
        <p:spPr bwMode="auto">
          <a:xfrm rot="10800000" flipV="1">
            <a:off x="7032104" y="1972621"/>
            <a:ext cx="663378" cy="1"/>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5468065" y="4509120"/>
            <a:ext cx="1420023" cy="9361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Rectangle 11"/>
          <p:cNvSpPr/>
          <p:nvPr/>
        </p:nvSpPr>
        <p:spPr bwMode="auto">
          <a:xfrm>
            <a:off x="4583832" y="2204864"/>
            <a:ext cx="3096344" cy="11482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5" name="ZoneTexte 4">
            <a:extLst>
              <a:ext uri="{FF2B5EF4-FFF2-40B4-BE49-F238E27FC236}">
                <a16:creationId xmlns:a16="http://schemas.microsoft.com/office/drawing/2014/main" id="{11FE47B5-9776-7D05-1E76-6231C6255770}"/>
              </a:ext>
            </a:extLst>
          </p:cNvPr>
          <p:cNvSpPr txBox="1"/>
          <p:nvPr/>
        </p:nvSpPr>
        <p:spPr bwMode="auto">
          <a:xfrm>
            <a:off x="11742753" y="6478608"/>
            <a:ext cx="504056" cy="369332"/>
          </a:xfrm>
          <a:prstGeom prst="rect">
            <a:avLst/>
          </a:prstGeom>
          <a:noFill/>
        </p:spPr>
        <p:txBody>
          <a:bodyPr wrap="square" rtlCol="0">
            <a:spAutoFit/>
          </a:bodyPr>
          <a:lstStyle/>
          <a:p>
            <a:r>
              <a:rPr lang="en-US" dirty="0"/>
              <a:t>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custDataLst>
              <p:tags r:id="rId1"/>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2"/>
            </p:custDataLst>
          </p:nvPr>
        </p:nvSpPr>
        <p:spPr bwMode="auto">
          <a:xfrm>
            <a:off x="11742753" y="6478608"/>
            <a:ext cx="504056" cy="369332"/>
          </a:xfrm>
          <a:prstGeom prst="rect">
            <a:avLst/>
          </a:prstGeom>
          <a:noFill/>
        </p:spPr>
        <p:txBody>
          <a:bodyPr wrap="square" rtlCol="0">
            <a:spAutoFit/>
          </a:bodyPr>
          <a:lstStyle/>
          <a:p>
            <a:r>
              <a:rPr lang="en-US" dirty="0"/>
              <a:t>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8255"/>
            <a:ext cx="10515600" cy="1325563"/>
          </a:xfrm>
        </p:spPr>
        <p:txBody>
          <a:bodyPr/>
          <a:lstStyle/>
          <a:p>
            <a:pPr algn="ctr">
              <a:defRPr/>
            </a:pPr>
            <a:r>
              <a:rPr lang="fr-FR" b="1" u="sng"/>
              <a:t>Why do we need Dark Matter ?</a:t>
            </a:r>
            <a:endParaRPr/>
          </a:p>
        </p:txBody>
      </p:sp>
      <p:sp>
        <p:nvSpPr>
          <p:cNvPr id="3" name="Espace réservé du contenu 2"/>
          <p:cNvSpPr>
            <a:spLocks noGrp="1"/>
          </p:cNvSpPr>
          <p:nvPr>
            <p:ph idx="1"/>
          </p:nvPr>
        </p:nvSpPr>
        <p:spPr bwMode="auto">
          <a:xfrm>
            <a:off x="1" y="1168400"/>
            <a:ext cx="11798300" cy="5671345"/>
          </a:xfrm>
        </p:spPr>
        <p:txBody>
          <a:bodyPr>
            <a:normAutofit/>
          </a:bodyPr>
          <a:lstStyle/>
          <a:p>
            <a:pPr marL="0" indent="0">
              <a:buNone/>
              <a:defRPr/>
            </a:pPr>
            <a:r>
              <a:rPr lang="fr-FR" dirty="0" err="1"/>
              <a:t>Explains</a:t>
            </a:r>
            <a:r>
              <a:rPr lang="fr-FR" dirty="0"/>
              <a:t> </a:t>
            </a:r>
            <a:r>
              <a:rPr lang="fr-FR" dirty="0" err="1"/>
              <a:t>astrophysical</a:t>
            </a:r>
            <a:r>
              <a:rPr lang="fr-FR" dirty="0"/>
              <a:t> observations at </a:t>
            </a:r>
            <a:r>
              <a:rPr lang="fr-FR" dirty="0" err="1"/>
              <a:t>different</a:t>
            </a:r>
            <a:r>
              <a:rPr lang="fr-FR" dirty="0"/>
              <a:t> </a:t>
            </a:r>
            <a:r>
              <a:rPr lang="fr-FR" dirty="0" err="1"/>
              <a:t>scales</a:t>
            </a:r>
            <a:r>
              <a:rPr lang="fr-FR" dirty="0"/>
              <a:t> : </a:t>
            </a:r>
            <a:endParaRPr dirty="0"/>
          </a:p>
          <a:p>
            <a:pPr algn="r">
              <a:defRPr/>
            </a:pPr>
            <a:r>
              <a:rPr lang="fr-FR" b="1" dirty="0" err="1">
                <a:solidFill>
                  <a:srgbClr val="0070C0"/>
                </a:solidFill>
              </a:rPr>
              <a:t>Galactic</a:t>
            </a:r>
            <a:r>
              <a:rPr lang="fr-FR" b="1" dirty="0">
                <a:solidFill>
                  <a:srgbClr val="0070C0"/>
                </a:solidFill>
              </a:rPr>
              <a:t> </a:t>
            </a:r>
            <a:r>
              <a:rPr lang="fr-FR" b="1" dirty="0" err="1">
                <a:solidFill>
                  <a:srgbClr val="0070C0"/>
                </a:solidFill>
              </a:rPr>
              <a:t>scale</a:t>
            </a:r>
            <a:br>
              <a:rPr lang="fr-FR" b="1" dirty="0"/>
            </a:br>
            <a:r>
              <a:rPr lang="fr-FR" b="1" dirty="0"/>
              <a:t>(</a:t>
            </a:r>
            <a:r>
              <a:rPr lang="fr-FR" dirty="0" err="1"/>
              <a:t>velocity</a:t>
            </a:r>
            <a:r>
              <a:rPr lang="fr-FR" dirty="0"/>
              <a:t> rotation </a:t>
            </a:r>
            <a:r>
              <a:rPr lang="fr-FR" dirty="0" err="1"/>
              <a:t>curves</a:t>
            </a:r>
            <a:r>
              <a:rPr lang="fr-FR" dirty="0"/>
              <a:t>, </a:t>
            </a:r>
            <a:r>
              <a:rPr lang="fr-FR" dirty="0" err="1"/>
              <a:t>weak</a:t>
            </a:r>
            <a:r>
              <a:rPr lang="fr-FR" dirty="0"/>
              <a:t> </a:t>
            </a:r>
            <a:r>
              <a:rPr lang="fr-FR" dirty="0" err="1"/>
              <a:t>lensing</a:t>
            </a:r>
            <a:r>
              <a:rPr lang="fr-FR" dirty="0"/>
              <a:t>,…)</a:t>
            </a:r>
            <a:endParaRPr dirty="0"/>
          </a:p>
          <a:p>
            <a:pPr marL="0" indent="0" algn="r">
              <a:buNone/>
              <a:defRPr/>
            </a:pPr>
            <a:endParaRPr lang="fr-FR" dirty="0"/>
          </a:p>
          <a:p>
            <a:pPr marL="0" indent="0" algn="r">
              <a:buNone/>
              <a:defRPr/>
            </a:pPr>
            <a:endParaRPr lang="fr-FR" dirty="0"/>
          </a:p>
          <a:p>
            <a:pPr algn="r">
              <a:defRPr/>
            </a:pPr>
            <a:r>
              <a:rPr lang="fr-FR" b="1" dirty="0" err="1">
                <a:solidFill>
                  <a:srgbClr val="0070C0"/>
                </a:solidFill>
              </a:rPr>
              <a:t>Galactic</a:t>
            </a:r>
            <a:r>
              <a:rPr lang="fr-FR" b="1" dirty="0">
                <a:solidFill>
                  <a:srgbClr val="0070C0"/>
                </a:solidFill>
              </a:rPr>
              <a:t> cluster </a:t>
            </a:r>
            <a:r>
              <a:rPr lang="fr-FR" b="1" dirty="0" err="1">
                <a:solidFill>
                  <a:srgbClr val="0070C0"/>
                </a:solidFill>
              </a:rPr>
              <a:t>scale</a:t>
            </a:r>
            <a:r>
              <a:rPr lang="fr-FR" b="1" dirty="0">
                <a:solidFill>
                  <a:srgbClr val="0070C0"/>
                </a:solidFill>
              </a:rPr>
              <a:t> </a:t>
            </a:r>
            <a:br>
              <a:rPr lang="fr-FR" b="1" dirty="0"/>
            </a:br>
            <a:r>
              <a:rPr lang="fr-FR" b="1" dirty="0"/>
              <a:t>(</a:t>
            </a:r>
            <a:r>
              <a:rPr lang="fr-FR" dirty="0" err="1"/>
              <a:t>bullet</a:t>
            </a:r>
            <a:r>
              <a:rPr lang="fr-FR" dirty="0"/>
              <a:t> cluster, </a:t>
            </a:r>
            <a:r>
              <a:rPr lang="fr-FR" dirty="0" err="1"/>
              <a:t>strong</a:t>
            </a:r>
            <a:r>
              <a:rPr lang="fr-FR" dirty="0"/>
              <a:t> </a:t>
            </a:r>
            <a:r>
              <a:rPr lang="fr-FR" dirty="0" err="1"/>
              <a:t>lensing</a:t>
            </a:r>
            <a:r>
              <a:rPr lang="fr-FR" dirty="0"/>
              <a:t>,…)</a:t>
            </a:r>
            <a:endParaRPr dirty="0"/>
          </a:p>
          <a:p>
            <a:pPr marL="0" indent="0" algn="r">
              <a:buNone/>
              <a:defRPr/>
            </a:pPr>
            <a:endParaRPr lang="fr-FR" dirty="0"/>
          </a:p>
          <a:p>
            <a:pPr marL="0" indent="0" algn="r">
              <a:buNone/>
              <a:defRPr/>
            </a:pPr>
            <a:endParaRPr lang="fr-FR" dirty="0"/>
          </a:p>
          <a:p>
            <a:pPr algn="r">
              <a:defRPr/>
            </a:pPr>
            <a:r>
              <a:rPr lang="fr-FR" b="1" dirty="0" err="1">
                <a:solidFill>
                  <a:srgbClr val="0070C0"/>
                </a:solidFill>
              </a:rPr>
              <a:t>Cosmological</a:t>
            </a:r>
            <a:r>
              <a:rPr lang="fr-FR" b="1" dirty="0">
                <a:solidFill>
                  <a:srgbClr val="0070C0"/>
                </a:solidFill>
              </a:rPr>
              <a:t> </a:t>
            </a:r>
            <a:r>
              <a:rPr lang="fr-FR" b="1" dirty="0" err="1">
                <a:solidFill>
                  <a:srgbClr val="0070C0"/>
                </a:solidFill>
              </a:rPr>
              <a:t>scale</a:t>
            </a:r>
            <a:r>
              <a:rPr lang="fr-FR" b="1" dirty="0">
                <a:solidFill>
                  <a:srgbClr val="0070C0"/>
                </a:solidFill>
              </a:rPr>
              <a:t> </a:t>
            </a:r>
            <a:r>
              <a:rPr lang="fr-FR" dirty="0">
                <a:solidFill>
                  <a:srgbClr val="0070C0"/>
                </a:solidFill>
              </a:rPr>
              <a:t> </a:t>
            </a:r>
            <a:br>
              <a:rPr lang="fr-FR" dirty="0"/>
            </a:br>
            <a:r>
              <a:rPr lang="fr-FR" dirty="0"/>
              <a:t>(CMB, structure formation,…)</a:t>
            </a:r>
            <a:endParaRPr dirty="0"/>
          </a:p>
          <a:p>
            <a:pPr marL="0" indent="0" algn="r">
              <a:buNone/>
              <a:defRPr/>
            </a:pPr>
            <a:endParaRPr lang="fr-FR" dirty="0"/>
          </a:p>
        </p:txBody>
      </p:sp>
      <p:pic>
        <p:nvPicPr>
          <p:cNvPr id="4" name="Image 3"/>
          <p:cNvPicPr>
            <a:picLocks noChangeAspect="1"/>
          </p:cNvPicPr>
          <p:nvPr/>
        </p:nvPicPr>
        <p:blipFill>
          <a:blip r:embed="rId3"/>
          <a:srcRect t="5081" r="3013"/>
          <a:stretch/>
        </p:blipFill>
        <p:spPr bwMode="auto">
          <a:xfrm>
            <a:off x="90034" y="1710417"/>
            <a:ext cx="4457959" cy="2320125"/>
          </a:xfrm>
          <a:prstGeom prst="rect">
            <a:avLst/>
          </a:prstGeom>
        </p:spPr>
      </p:pic>
      <p:pic>
        <p:nvPicPr>
          <p:cNvPr id="1026" name="Picture 2" descr="ESA - The Bullet Cluster"/>
          <p:cNvPicPr>
            <a:picLocks noChangeAspect="1" noChangeArrowheads="1"/>
          </p:cNvPicPr>
          <p:nvPr/>
        </p:nvPicPr>
        <p:blipFill>
          <a:blip r:embed="rId4"/>
          <a:stretch/>
        </p:blipFill>
        <p:spPr bwMode="auto">
          <a:xfrm>
            <a:off x="3892550" y="3006343"/>
            <a:ext cx="2635250" cy="1904363"/>
          </a:xfrm>
          <a:prstGeom prst="rect">
            <a:avLst/>
          </a:prstGeom>
          <a:noFill/>
        </p:spPr>
      </p:pic>
      <p:sp>
        <p:nvSpPr>
          <p:cNvPr id="5" name="ZoneTexte 4"/>
          <p:cNvSpPr txBox="1"/>
          <p:nvPr/>
        </p:nvSpPr>
        <p:spPr bwMode="auto">
          <a:xfrm>
            <a:off x="711270" y="4901925"/>
            <a:ext cx="6098582" cy="307777"/>
          </a:xfrm>
          <a:prstGeom prst="rect">
            <a:avLst/>
          </a:prstGeom>
          <a:noFill/>
        </p:spPr>
        <p:txBody>
          <a:bodyPr wrap="square">
            <a:spAutoFit/>
          </a:bodyPr>
          <a:lstStyle/>
          <a:p>
            <a:pPr algn="ctr">
              <a:defRPr/>
            </a:pPr>
            <a:r>
              <a:rPr lang="en-US" sz="1400" i="1"/>
              <a:t>ESA</a:t>
            </a:r>
            <a:endParaRPr/>
          </a:p>
        </p:txBody>
      </p:sp>
      <p:pic>
        <p:nvPicPr>
          <p:cNvPr id="1028" name="Picture 4" descr="The CMB power spectrum as seen by Planck [76]. The red dots with error... |  Download Scientific Diagram"/>
          <p:cNvPicPr>
            <a:picLocks noChangeAspect="1" noChangeArrowheads="1"/>
          </p:cNvPicPr>
          <p:nvPr/>
        </p:nvPicPr>
        <p:blipFill>
          <a:blip r:embed="rId5"/>
          <a:stretch/>
        </p:blipFill>
        <p:spPr bwMode="auto">
          <a:xfrm>
            <a:off x="4211638" y="4923999"/>
            <a:ext cx="3219449" cy="1943033"/>
          </a:xfrm>
          <a:prstGeom prst="rect">
            <a:avLst/>
          </a:prstGeom>
          <a:noFill/>
        </p:spPr>
      </p:pic>
      <p:pic>
        <p:nvPicPr>
          <p:cNvPr id="1030" name="Picture 6" descr="ESA - Planck CMB"/>
          <p:cNvPicPr>
            <a:picLocks noChangeAspect="1" noChangeArrowheads="1"/>
          </p:cNvPicPr>
          <p:nvPr/>
        </p:nvPicPr>
        <p:blipFill>
          <a:blip r:embed="rId6"/>
          <a:stretch/>
        </p:blipFill>
        <p:spPr bwMode="auto">
          <a:xfrm>
            <a:off x="90034" y="4655094"/>
            <a:ext cx="3538538" cy="1769269"/>
          </a:xfrm>
          <a:prstGeom prst="rect">
            <a:avLst/>
          </a:prstGeom>
          <a:noFill/>
        </p:spPr>
      </p:pic>
      <p:cxnSp>
        <p:nvCxnSpPr>
          <p:cNvPr id="7" name="Connecteur en arc 6"/>
          <p:cNvCxnSpPr>
            <a:cxnSpLocks/>
          </p:cNvCxnSpPr>
          <p:nvPr/>
        </p:nvCxnSpPr>
        <p:spPr bwMode="auto">
          <a:xfrm>
            <a:off x="3467100" y="5964512"/>
            <a:ext cx="850900" cy="31566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ZoneTexte 7"/>
              <p:cNvSpPr txBox="1"/>
              <p:nvPr/>
            </p:nvSpPr>
            <p:spPr bwMode="auto">
              <a:xfrm>
                <a:off x="6005059" y="5156851"/>
                <a:ext cx="1835149" cy="646331"/>
              </a:xfrm>
              <a:prstGeom prst="rect">
                <a:avLst/>
              </a:prstGeom>
              <a:noFill/>
            </p:spPr>
            <p:txBody>
              <a:bodyPr wrap="square" rtlCol="0">
                <a:spAutoFit/>
              </a:bodyPr>
              <a:lstStyle/>
              <a:p>
                <a:pPr>
                  <a:defRPr/>
                </a:pPr>
                <a:r>
                  <a:rPr lang="en-US" sz="1200" i="1"/>
                  <a:t>Non Baryonic Matter </a:t>
                </a:r>
                <a:endParaRPr/>
              </a:p>
              <a:p>
                <a:pPr>
                  <a:defRPr/>
                </a:pPr>
                <a:r>
                  <a:rPr lang="en-US" sz="1200" i="1"/>
                  <a:t>or Dark Matter with </a:t>
                </a:r>
                <mc:AlternateContent>
                  <mc:Choice Requires="a14">
                    <a14:m>
                      <m:oMath xmlns:m="http://schemas.openxmlformats.org/officeDocument/2006/math">
                        <m:sSub>
                          <m:sSubPr>
                            <m:ctrlPr>
                              <a:rPr lang="en-US" sz="1200" i="1">
                                <a:latin typeface="Cambria Math" panose="02040503050406030204" pitchFamily="18" charset="0"/>
                                <a:ea typeface="Cambria Math"/>
                                <a:cs typeface="Cambria Math"/>
                              </a:rPr>
                            </m:ctrlPr>
                          </m:sSubPr>
                          <m:e>
                            <m:r>
                              <m:rPr>
                                <m:sty m:val="p"/>
                              </m:rPr>
                              <a:rPr lang="el-GR" sz="1200" i="1">
                                <a:latin typeface="Cambria Math"/>
                                <a:ea typeface="Cambria Math"/>
                              </a:rPr>
                              <m:t>Ω</m:t>
                            </m:r>
                          </m:e>
                          <m:sub>
                            <m:r>
                              <a:rPr lang="fr-FR" sz="1200" b="0" i="1">
                                <a:latin typeface="Cambria Math"/>
                              </a:rPr>
                              <m:t>𝐷𝑀</m:t>
                            </m:r>
                          </m:sub>
                        </m:sSub>
                        <m:r>
                          <a:rPr lang="fr-FR" sz="1200" b="0" i="1">
                            <a:latin typeface="Cambria Math"/>
                          </a:rPr>
                          <m:t> </m:t>
                        </m:r>
                        <m:r>
                          <a:rPr lang="en-US" sz="1200" i="1">
                            <a:latin typeface="Cambria Math"/>
                            <a:ea typeface="Cambria Math"/>
                          </a:rPr>
                          <m:t>~</m:t>
                        </m:r>
                        <m:r>
                          <a:rPr lang="fr-FR" sz="1200" b="0" i="1">
                            <a:latin typeface="Cambria Math"/>
                            <a:ea typeface="Cambria Math"/>
                          </a:rPr>
                          <m:t> 0.259</m:t>
                        </m:r>
                      </m:oMath>
                    </a14:m>
                  </mc:Choice>
                  <mc:Fallback xmlns="" xmlns:w="http://schemas.openxmlformats.org/wordprocessingml/2006/main" xmlns:m="http://schemas.openxmlformats.org/officeDocument/2006/math"/>
                </mc:AlternateContent>
                <a:endParaRPr lang="en-US" sz="1200"/>
              </a:p>
            </p:txBody>
          </p:sp>
        </mc:Choice>
        <mc:Fallback xmlns="">
          <p:sp>
            <p:nvSpPr>
              <p:cNvPr id="8" name="ZoneTexte 7"/>
              <p:cNvSpPr txBox="1">
                <a:spLocks noRot="1" noChangeAspect="1" noMove="1" noResize="1" noEditPoints="1" noAdjustHandles="1" noChangeArrowheads="1" noChangeShapeType="1" noTextEdit="1"/>
              </p:cNvSpPr>
              <p:nvPr/>
            </p:nvSpPr>
            <p:spPr bwMode="auto">
              <a:xfrm>
                <a:off x="6005059" y="5156851"/>
                <a:ext cx="1835149" cy="646331"/>
              </a:xfrm>
              <a:prstGeom prst="rect">
                <a:avLst/>
              </a:prstGeom>
              <a:blipFill>
                <a:blip r:embed="rId7"/>
                <a:stretch>
                  <a:fillRect b="-3922"/>
                </a:stretch>
              </a:blipFill>
            </p:spPr>
            <p:txBody>
              <a:bodyPr/>
              <a:lstStyle/>
              <a:p>
                <a:r>
                  <a:rPr lang="en-US">
                    <a:noFill/>
                  </a:rPr>
                  <a:t> </a:t>
                </a:r>
              </a:p>
            </p:txBody>
          </p:sp>
        </mc:Fallback>
      </mc:AlternateContent>
      <p:cxnSp>
        <p:nvCxnSpPr>
          <p:cNvPr id="10" name="Connecteur en arc 9"/>
          <p:cNvCxnSpPr>
            <a:cxnSpLocks/>
            <a:stCxn id="8" idx="1"/>
          </p:cNvCxnSpPr>
          <p:nvPr/>
        </p:nvCxnSpPr>
        <p:spPr bwMode="auto">
          <a:xfrm rot="10800000" flipV="1">
            <a:off x="5899156" y="5480016"/>
            <a:ext cx="105904" cy="50569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9" name="ZoneTexte 8">
            <a:extLst>
              <a:ext uri="{FF2B5EF4-FFF2-40B4-BE49-F238E27FC236}">
                <a16:creationId xmlns:a16="http://schemas.microsoft.com/office/drawing/2014/main" id="{C31C3F00-DB90-8CFB-D9BD-6A9C8530EC61}"/>
              </a:ext>
            </a:extLst>
          </p:cNvPr>
          <p:cNvSpPr txBox="1"/>
          <p:nvPr/>
        </p:nvSpPr>
        <p:spPr bwMode="auto">
          <a:xfrm>
            <a:off x="11742753" y="6478608"/>
            <a:ext cx="504056" cy="369332"/>
          </a:xfrm>
          <a:prstGeom prst="rect">
            <a:avLst/>
          </a:prstGeom>
          <a:noFill/>
        </p:spPr>
        <p:txBody>
          <a:bodyPr wrap="square" rtlCol="0">
            <a:spAutoFit/>
          </a:bodyPr>
          <a:lstStyle/>
          <a:p>
            <a:r>
              <a:rPr lang="en-US" dirty="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1"/>
            </p:custDataLst>
          </p:nvPr>
        </p:nvPicPr>
        <p:blipFill>
          <a:blip r:embed="rId6"/>
          <a:stretch/>
        </p:blipFill>
        <p:spPr bwMode="auto">
          <a:xfrm>
            <a:off x="-1" y="782793"/>
            <a:ext cx="7058044" cy="3222271"/>
          </a:xfrm>
          <a:prstGeom prst="rect">
            <a:avLst/>
          </a:prstGeom>
        </p:spPr>
      </p:pic>
      <p:sp>
        <p:nvSpPr>
          <p:cNvPr id="2" name="Titre 1"/>
          <p:cNvSpPr>
            <a:spLocks noGrp="1"/>
          </p:cNvSpPr>
          <p:nvPr>
            <p:ph type="title"/>
            <p:custDataLst>
              <p:tags r:id="rId2"/>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3"/>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39408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1"/>
            </p:custDataLst>
          </p:nvPr>
        </p:nvPicPr>
        <p:blipFill>
          <a:blip r:embed="rId7"/>
          <a:stretch/>
        </p:blipFill>
        <p:spPr bwMode="auto">
          <a:xfrm>
            <a:off x="-1" y="782793"/>
            <a:ext cx="7058044" cy="3222271"/>
          </a:xfrm>
          <a:prstGeom prst="rect">
            <a:avLst/>
          </a:prstGeom>
        </p:spPr>
      </p:pic>
      <p:sp>
        <p:nvSpPr>
          <p:cNvPr id="4" name="ZoneTexte 3">
            <a:extLst>
              <a:ext uri="{FF2B5EF4-FFF2-40B4-BE49-F238E27FC236}">
                <a16:creationId xmlns:a16="http://schemas.microsoft.com/office/drawing/2014/main" id="{B747BD91-2901-16D5-AF29-98E2D7768BB9}"/>
              </a:ext>
            </a:extLst>
          </p:cNvPr>
          <p:cNvSpPr txBox="1"/>
          <p:nvPr>
            <p:custDataLst>
              <p:tags r:id="rId2"/>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p:sp>
        <p:nvSpPr>
          <p:cNvPr id="2" name="Titre 1"/>
          <p:cNvSpPr>
            <a:spLocks noGrp="1"/>
          </p:cNvSpPr>
          <p:nvPr>
            <p:ph type="title"/>
            <p:custDataLst>
              <p:tags r:id="rId3"/>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4"/>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09723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8"/>
          <a:stretch>
            <a:fillRect/>
          </a:stretch>
        </p:blipFill>
        <p:spPr bwMode="auto">
          <a:xfrm>
            <a:off x="7931896" y="810068"/>
            <a:ext cx="3841822" cy="2618932"/>
          </a:xfrm>
          <a:prstGeom prst="rect">
            <a:avLst/>
          </a:prstGeom>
        </p:spPr>
      </p:pic>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2"/>
            </p:custDataLst>
          </p:nvPr>
        </p:nvPicPr>
        <p:blipFill>
          <a:blip r:embed="rId9"/>
          <a:stretch/>
        </p:blipFill>
        <p:spPr bwMode="auto">
          <a:xfrm>
            <a:off x="-1" y="782793"/>
            <a:ext cx="7058044" cy="3222271"/>
          </a:xfrm>
          <a:prstGeom prst="rect">
            <a:avLst/>
          </a:prstGeom>
        </p:spPr>
      </p:pic>
      <p:sp>
        <p:nvSpPr>
          <p:cNvPr id="4" name="ZoneTexte 3">
            <a:extLst>
              <a:ext uri="{FF2B5EF4-FFF2-40B4-BE49-F238E27FC236}">
                <a16:creationId xmlns:a16="http://schemas.microsoft.com/office/drawing/2014/main" id="{B747BD91-2901-16D5-AF29-98E2D7768BB9}"/>
              </a:ext>
            </a:extLst>
          </p:cNvPr>
          <p:cNvSpPr txBox="1"/>
          <p:nvPr>
            <p:custDataLst>
              <p:tags r:id="rId3"/>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p:sp>
        <p:nvSpPr>
          <p:cNvPr id="2" name="Titre 1"/>
          <p:cNvSpPr>
            <a:spLocks noGrp="1"/>
          </p:cNvSpPr>
          <p:nvPr>
            <p:ph type="title"/>
            <p:custDataLst>
              <p:tags r:id="rId4"/>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5"/>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409036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9"/>
          <a:stretch>
            <a:fillRect/>
          </a:stretch>
        </p:blipFill>
        <p:spPr bwMode="auto">
          <a:xfrm>
            <a:off x="7931896" y="810068"/>
            <a:ext cx="3841822" cy="2618932"/>
          </a:xfrm>
          <a:prstGeom prst="rect">
            <a:avLst/>
          </a:prstGeom>
        </p:spPr>
      </p:pic>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2"/>
            </p:custDataLst>
          </p:nvPr>
        </p:nvPicPr>
        <p:blipFill>
          <a:blip r:embed="rId10"/>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3"/>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4" name="ZoneTexte 3">
            <a:extLst>
              <a:ext uri="{FF2B5EF4-FFF2-40B4-BE49-F238E27FC236}">
                <a16:creationId xmlns:a16="http://schemas.microsoft.com/office/drawing/2014/main" id="{B747BD91-2901-16D5-AF29-98E2D7768BB9}"/>
              </a:ext>
            </a:extLst>
          </p:cNvPr>
          <p:cNvSpPr txBox="1"/>
          <p:nvPr>
            <p:custDataLst>
              <p:tags r:id="rId4"/>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p:sp>
        <p:nvSpPr>
          <p:cNvPr id="2" name="Titre 1"/>
          <p:cNvSpPr>
            <a:spLocks noGrp="1"/>
          </p:cNvSpPr>
          <p:nvPr>
            <p:ph type="title"/>
            <p:custDataLst>
              <p:tags r:id="rId5"/>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6"/>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93663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10"/>
          <a:stretch>
            <a:fillRect/>
          </a:stretch>
        </p:blipFill>
        <p:spPr bwMode="auto">
          <a:xfrm>
            <a:off x="7931896" y="810068"/>
            <a:ext cx="3841822" cy="2618932"/>
          </a:xfrm>
          <a:prstGeom prst="rect">
            <a:avLst/>
          </a:prstGeom>
        </p:spPr>
      </p:pic>
      <p:pic>
        <p:nvPicPr>
          <p:cNvPr id="7" name="Image 6">
            <a:extLst>
              <a:ext uri="{FF2B5EF4-FFF2-40B4-BE49-F238E27FC236}">
                <a16:creationId xmlns:a16="http://schemas.microsoft.com/office/drawing/2014/main" id="{5FEEAC67-7075-6F2F-68F7-3DD110A8E058}"/>
              </a:ext>
            </a:extLst>
          </p:cNvPr>
          <p:cNvPicPr>
            <a:picLocks noChangeAspect="1"/>
          </p:cNvPicPr>
          <p:nvPr>
            <p:custDataLst>
              <p:tags r:id="rId2"/>
            </p:custDataLst>
          </p:nvPr>
        </p:nvPicPr>
        <p:blipFill>
          <a:blip r:embed="rId11"/>
          <a:stretch/>
        </p:blipFill>
        <p:spPr bwMode="auto">
          <a:xfrm>
            <a:off x="4663229" y="3340100"/>
            <a:ext cx="7058046" cy="3222272"/>
          </a:xfrm>
          <a:prstGeom prst="rect">
            <a:avLst/>
          </a:prstGeom>
        </p:spPr>
      </p:pic>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3"/>
            </p:custDataLst>
          </p:nvPr>
        </p:nvPicPr>
        <p:blipFill>
          <a:blip r:embed="rId12"/>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4"/>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4" name="ZoneTexte 3">
            <a:extLst>
              <a:ext uri="{FF2B5EF4-FFF2-40B4-BE49-F238E27FC236}">
                <a16:creationId xmlns:a16="http://schemas.microsoft.com/office/drawing/2014/main" id="{B747BD91-2901-16D5-AF29-98E2D7768BB9}"/>
              </a:ext>
            </a:extLst>
          </p:cNvPr>
          <p:cNvSpPr txBox="1"/>
          <p:nvPr>
            <p:custDataLst>
              <p:tags r:id="rId5"/>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p:sp>
        <p:nvSpPr>
          <p:cNvPr id="2" name="Titre 1"/>
          <p:cNvSpPr>
            <a:spLocks noGrp="1"/>
          </p:cNvSpPr>
          <p:nvPr>
            <p:ph type="title"/>
            <p:custDataLst>
              <p:tags r:id="rId6"/>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7"/>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38639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11"/>
          <a:stretch>
            <a:fillRect/>
          </a:stretch>
        </p:blipFill>
        <p:spPr bwMode="auto">
          <a:xfrm>
            <a:off x="7931896" y="810068"/>
            <a:ext cx="3841822" cy="2618932"/>
          </a:xfrm>
          <a:prstGeom prst="rect">
            <a:avLst/>
          </a:prstGeom>
        </p:spPr>
      </p:pic>
      <p:pic>
        <p:nvPicPr>
          <p:cNvPr id="7" name="Image 6">
            <a:extLst>
              <a:ext uri="{FF2B5EF4-FFF2-40B4-BE49-F238E27FC236}">
                <a16:creationId xmlns:a16="http://schemas.microsoft.com/office/drawing/2014/main" id="{5FEEAC67-7075-6F2F-68F7-3DD110A8E058}"/>
              </a:ext>
            </a:extLst>
          </p:cNvPr>
          <p:cNvPicPr>
            <a:picLocks noChangeAspect="1"/>
          </p:cNvPicPr>
          <p:nvPr>
            <p:custDataLst>
              <p:tags r:id="rId2"/>
            </p:custDataLst>
          </p:nvPr>
        </p:nvPicPr>
        <p:blipFill>
          <a:blip r:embed="rId12"/>
          <a:stretch/>
        </p:blipFill>
        <p:spPr bwMode="auto">
          <a:xfrm>
            <a:off x="4663229" y="3340100"/>
            <a:ext cx="7058046" cy="3222272"/>
          </a:xfrm>
          <a:prstGeom prst="rect">
            <a:avLst/>
          </a:prstGeom>
        </p:spPr>
      </p:pic>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3"/>
            </p:custDataLst>
          </p:nvPr>
        </p:nvPicPr>
        <p:blipFill>
          <a:blip r:embed="rId13"/>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4"/>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FB64B0B-A24C-5DE0-26E8-1EB33AFF0056}"/>
              </a:ext>
            </a:extLst>
          </p:cNvPr>
          <p:cNvSpPr txBox="1"/>
          <p:nvPr>
            <p:custDataLst>
              <p:tags r:id="rId5"/>
            </p:custDataLst>
          </p:nvPr>
        </p:nvSpPr>
        <p:spPr bwMode="auto">
          <a:xfrm>
            <a:off x="9852807" y="5614921"/>
            <a:ext cx="2712720" cy="369332"/>
          </a:xfrm>
          <a:prstGeom prst="rect">
            <a:avLst/>
          </a:prstGeom>
          <a:noFill/>
        </p:spPr>
        <p:txBody>
          <a:bodyPr wrap="square" rtlCol="0">
            <a:spAutoFit/>
          </a:bodyPr>
          <a:lstStyle/>
          <a:p>
            <a:pPr>
              <a:defRPr/>
            </a:pPr>
            <a:r>
              <a:rPr lang="en-US" b="1"/>
              <a:t>With systematics </a:t>
            </a:r>
            <a:endParaRPr/>
          </a:p>
        </p:txBody>
      </p:sp>
      <p:sp>
        <p:nvSpPr>
          <p:cNvPr id="4" name="ZoneTexte 3">
            <a:extLst>
              <a:ext uri="{FF2B5EF4-FFF2-40B4-BE49-F238E27FC236}">
                <a16:creationId xmlns:a16="http://schemas.microsoft.com/office/drawing/2014/main" id="{B747BD91-2901-16D5-AF29-98E2D7768BB9}"/>
              </a:ext>
            </a:extLst>
          </p:cNvPr>
          <p:cNvSpPr txBox="1"/>
          <p:nvPr>
            <p:custDataLst>
              <p:tags r:id="rId6"/>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p:sp>
        <p:nvSpPr>
          <p:cNvPr id="2" name="Titre 1"/>
          <p:cNvSpPr>
            <a:spLocks noGrp="1"/>
          </p:cNvSpPr>
          <p:nvPr>
            <p:ph type="title"/>
            <p:custDataLst>
              <p:tags r:id="rId7"/>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8"/>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97003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12"/>
          <a:stretch>
            <a:fillRect/>
          </a:stretch>
        </p:blipFill>
        <p:spPr bwMode="auto">
          <a:xfrm>
            <a:off x="7931896" y="810068"/>
            <a:ext cx="3841822" cy="2618932"/>
          </a:xfrm>
          <a:prstGeom prst="rect">
            <a:avLst/>
          </a:prstGeom>
        </p:spPr>
      </p:pic>
      <p:pic>
        <p:nvPicPr>
          <p:cNvPr id="7" name="Image 6">
            <a:extLst>
              <a:ext uri="{FF2B5EF4-FFF2-40B4-BE49-F238E27FC236}">
                <a16:creationId xmlns:a16="http://schemas.microsoft.com/office/drawing/2014/main" id="{5FEEAC67-7075-6F2F-68F7-3DD110A8E058}"/>
              </a:ext>
            </a:extLst>
          </p:cNvPr>
          <p:cNvPicPr>
            <a:picLocks noChangeAspect="1"/>
          </p:cNvPicPr>
          <p:nvPr>
            <p:custDataLst>
              <p:tags r:id="rId2"/>
            </p:custDataLst>
          </p:nvPr>
        </p:nvPicPr>
        <p:blipFill>
          <a:blip r:embed="rId13"/>
          <a:stretch/>
        </p:blipFill>
        <p:spPr bwMode="auto">
          <a:xfrm>
            <a:off x="4663229" y="3340100"/>
            <a:ext cx="7058046" cy="3222272"/>
          </a:xfrm>
          <a:prstGeom prst="rect">
            <a:avLst/>
          </a:prstGeom>
        </p:spPr>
      </p:pic>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3"/>
            </p:custDataLst>
          </p:nvPr>
        </p:nvPicPr>
        <p:blipFill>
          <a:blip r:embed="rId14"/>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4"/>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FB64B0B-A24C-5DE0-26E8-1EB33AFF0056}"/>
              </a:ext>
            </a:extLst>
          </p:cNvPr>
          <p:cNvSpPr txBox="1"/>
          <p:nvPr>
            <p:custDataLst>
              <p:tags r:id="rId5"/>
            </p:custDataLst>
          </p:nvPr>
        </p:nvSpPr>
        <p:spPr bwMode="auto">
          <a:xfrm>
            <a:off x="9852807" y="5614921"/>
            <a:ext cx="2712720" cy="369332"/>
          </a:xfrm>
          <a:prstGeom prst="rect">
            <a:avLst/>
          </a:prstGeom>
          <a:noFill/>
        </p:spPr>
        <p:txBody>
          <a:bodyPr wrap="square" rtlCol="0">
            <a:spAutoFit/>
          </a:bodyPr>
          <a:lstStyle/>
          <a:p>
            <a:pPr>
              <a:defRPr/>
            </a:pPr>
            <a:r>
              <a:rPr lang="en-US" b="1"/>
              <a:t>With systematics </a:t>
            </a:r>
            <a:endParaRPr/>
          </a:p>
        </p:txBody>
      </p:sp>
      <p:sp>
        <p:nvSpPr>
          <p:cNvPr id="4" name="ZoneTexte 3">
            <a:extLst>
              <a:ext uri="{FF2B5EF4-FFF2-40B4-BE49-F238E27FC236}">
                <a16:creationId xmlns:a16="http://schemas.microsoft.com/office/drawing/2014/main" id="{B747BD91-2901-16D5-AF29-98E2D7768BB9}"/>
              </a:ext>
            </a:extLst>
          </p:cNvPr>
          <p:cNvSpPr txBox="1"/>
          <p:nvPr>
            <p:custDataLst>
              <p:tags r:id="rId6"/>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CA8C9B70-81B5-8740-733F-5CA006D37621}"/>
                  </a:ext>
                </a:extLst>
              </p:cNvPr>
              <p:cNvSpPr txBox="1"/>
              <p:nvPr>
                <p:custDataLst>
                  <p:tags r:id="rId7"/>
                </p:custDataLst>
              </p:nvPr>
            </p:nvSpPr>
            <p:spPr bwMode="auto">
              <a:xfrm>
                <a:off x="5087830" y="6481510"/>
                <a:ext cx="7205116" cy="328039"/>
              </a:xfrm>
              <a:prstGeom prst="rect">
                <a:avLst/>
              </a:prstGeom>
              <a:noFill/>
            </p:spPr>
            <p:txBody>
              <a:bodyPr wrap="square" rtlCol="0">
                <a:spAutoFit/>
              </a:bodyPr>
              <a:lstStyle/>
              <a:p>
                <a:pPr algn="ctr">
                  <a:defRPr/>
                </a:pPr>
                <a:r>
                  <a:rPr lang="en-US" sz="1400" i="1" dirty="0"/>
                  <a:t>Fig. 7 : Constraint on </a:t>
                </a:r>
                <a14:m>
                  <m:oMath xmlns:m="http://schemas.openxmlformats.org/officeDocument/2006/math">
                    <m:r>
                      <a:rPr lang="fr-FR" sz="1400" b="0" i="1">
                        <a:latin typeface="Cambria Math"/>
                        <a:ea typeface="Cambria Math"/>
                      </a:rPr>
                      <m:t>𝜒</m:t>
                    </m:r>
                  </m:oMath>
                </a14:m>
                <a:r>
                  <a:rPr lang="fr-FR" sz="1400" i="1" dirty="0"/>
                  <a:t> </a:t>
                </a:r>
                <a:r>
                  <a:rPr lang="fr-FR" sz="1400" i="1" dirty="0" err="1"/>
                  <a:t>obtained</a:t>
                </a:r>
                <a:r>
                  <a:rPr lang="fr-FR" sz="1400" i="1" dirty="0"/>
                  <a:t> </a:t>
                </a:r>
                <a:r>
                  <a:rPr lang="fr-FR" sz="1400" i="1" dirty="0" err="1"/>
                  <a:t>with</a:t>
                </a:r>
                <a:r>
                  <a:rPr lang="fr-FR" sz="1400" i="1" dirty="0"/>
                  <a:t> </a:t>
                </a:r>
                <a:r>
                  <a:rPr lang="fr-FR" sz="1400" i="1" dirty="0" err="1"/>
                  <a:t>this</a:t>
                </a:r>
                <a:r>
                  <a:rPr lang="fr-FR" sz="1400" i="1" dirty="0"/>
                  <a:t> setup for </a:t>
                </a:r>
                <a14:m>
                  <m:oMath xmlns:m="http://schemas.openxmlformats.org/officeDocument/2006/math">
                    <m:sSub>
                      <m:sSubPr>
                        <m:ctrlPr>
                          <a:rPr lang="fr-FR" sz="1400" i="1">
                            <a:latin typeface="Cambria Math" panose="02040503050406030204" pitchFamily="18" charset="0"/>
                            <a:ea typeface="Cambria Math"/>
                            <a:cs typeface="Cambria Math"/>
                          </a:rPr>
                        </m:ctrlPr>
                      </m:sSubPr>
                      <m:e>
                        <m:r>
                          <a:rPr lang="fr-FR" sz="1400" i="1">
                            <a:latin typeface="Cambria Math"/>
                          </a:rPr>
                          <m:t>𝑇</m:t>
                        </m:r>
                      </m:e>
                      <m:sub>
                        <m:r>
                          <a:rPr lang="fr-FR" sz="1400" i="1">
                            <a:latin typeface="Cambria Math"/>
                          </a:rPr>
                          <m:t>𝑜𝑏𝑠</m:t>
                        </m:r>
                      </m:sub>
                    </m:sSub>
                  </m:oMath>
                </a14:m>
                <a:r>
                  <a:rPr lang="fr-FR" sz="1400" i="1" dirty="0"/>
                  <a:t>= 600 s , </a:t>
                </a:r>
                <a14:m>
                  <m:oMath xmlns:m="http://schemas.openxmlformats.org/officeDocument/2006/math">
                    <m:sSub>
                      <m:sSubPr>
                        <m:ctrlPr>
                          <a:rPr lang="en-US" sz="1400" i="1">
                            <a:latin typeface="Cambria Math" panose="02040503050406030204" pitchFamily="18" charset="0"/>
                            <a:ea typeface="Cambria Math"/>
                            <a:cs typeface="Cambria Math"/>
                          </a:rPr>
                        </m:ctrlPr>
                      </m:sSubPr>
                      <m:e>
                        <m:r>
                          <a:rPr lang="fr-FR" sz="1400" b="0" i="1">
                            <a:latin typeface="Cambria Math"/>
                            <a:ea typeface="Cambria Math"/>
                          </a:rPr>
                          <m:t>𝑆</m:t>
                        </m:r>
                      </m:e>
                      <m:sub>
                        <m:r>
                          <a:rPr lang="fr-FR" sz="1400" b="0" i="1">
                            <a:latin typeface="Cambria Math"/>
                            <a:ea typeface="Cambria Math"/>
                          </a:rPr>
                          <m:t>𝑅𝐼𝑁</m:t>
                        </m:r>
                      </m:sub>
                    </m:sSub>
                    <m:r>
                      <a:rPr lang="fr-FR" sz="1400" b="0" i="1">
                        <a:latin typeface="Cambria Math"/>
                        <a:ea typeface="Cambria Math"/>
                      </a:rPr>
                      <m:t>=1</m:t>
                    </m:r>
                    <m:sSup>
                      <m:sSupPr>
                        <m:ctrlPr>
                          <a:rPr lang="fr-FR" sz="1400" i="1">
                            <a:latin typeface="Cambria Math" panose="02040503050406030204" pitchFamily="18" charset="0"/>
                            <a:ea typeface="Cambria Math"/>
                            <a:cs typeface="Cambria Math"/>
                          </a:rPr>
                        </m:ctrlPr>
                      </m:sSupPr>
                      <m:e>
                        <m:r>
                          <a:rPr lang="fr-FR" sz="1400" b="0" i="1">
                            <a:latin typeface="Cambria Math"/>
                            <a:ea typeface="Cambria Math"/>
                          </a:rPr>
                          <m:t>0</m:t>
                        </m:r>
                      </m:e>
                      <m:sup>
                        <m:r>
                          <a:rPr lang="fr-FR" sz="1400" b="0" i="1">
                            <a:latin typeface="Cambria Math"/>
                            <a:ea typeface="Cambria Math"/>
                          </a:rPr>
                          <m:t>−9</m:t>
                        </m:r>
                      </m:sup>
                    </m:sSup>
                    <m:r>
                      <a:rPr lang="fr-FR" sz="1400" b="0" i="1">
                        <a:latin typeface="Cambria Math"/>
                        <a:ea typeface="Cambria Math"/>
                      </a:rPr>
                      <m:t>/</m:t>
                    </m:r>
                    <m:rad>
                      <m:radPr>
                        <m:degHide m:val="on"/>
                        <m:ctrlPr>
                          <a:rPr lang="fr-FR" sz="1400" i="1">
                            <a:latin typeface="Cambria Math" panose="02040503050406030204" pitchFamily="18" charset="0"/>
                            <a:ea typeface="Cambria Math"/>
                            <a:cs typeface="Cambria Math"/>
                          </a:rPr>
                        </m:ctrlPr>
                      </m:radPr>
                      <m:deg/>
                      <m:e>
                        <m:r>
                          <a:rPr lang="fr-FR" sz="1400" b="0" i="1">
                            <a:latin typeface="Cambria Math"/>
                            <a:ea typeface="Cambria Math"/>
                          </a:rPr>
                          <m:t>𝐻𝑧</m:t>
                        </m:r>
                      </m:e>
                    </m:rad>
                  </m:oMath>
                </a14:m>
                <a:endParaRPr lang="en-US" sz="1400" i="1" dirty="0"/>
              </a:p>
            </p:txBody>
          </p:sp>
        </mc:Choice>
        <mc:Fallback>
          <p:sp>
            <p:nvSpPr>
              <p:cNvPr id="9" name="ZoneTexte 8">
                <a:extLst>
                  <a:ext uri="{FF2B5EF4-FFF2-40B4-BE49-F238E27FC236}">
                    <a16:creationId xmlns:a16="http://schemas.microsoft.com/office/drawing/2014/main" id="{CA8C9B70-81B5-8740-733F-5CA006D37621}"/>
                  </a:ext>
                </a:extLst>
              </p:cNvPr>
              <p:cNvSpPr txBox="1">
                <a:spLocks noRot="1" noChangeAspect="1" noMove="1" noResize="1" noEditPoints="1" noAdjustHandles="1" noChangeArrowheads="1" noChangeShapeType="1" noTextEdit="1"/>
              </p:cNvSpPr>
              <p:nvPr>
                <p:custDataLst>
                  <p:tags r:id="rId7"/>
                </p:custDataLst>
              </p:nvPr>
            </p:nvSpPr>
            <p:spPr bwMode="auto">
              <a:xfrm>
                <a:off x="5087830" y="6481510"/>
                <a:ext cx="7205116" cy="328039"/>
              </a:xfrm>
              <a:prstGeom prst="rect">
                <a:avLst/>
              </a:prstGeom>
              <a:blipFill>
                <a:blip r:embed="rId15"/>
                <a:stretch>
                  <a:fillRect b="-18519"/>
                </a:stretch>
              </a:blipFill>
            </p:spPr>
            <p:txBody>
              <a:bodyPr/>
              <a:lstStyle/>
              <a:p>
                <a:r>
                  <a:rPr lang="en-US">
                    <a:noFill/>
                  </a:rPr>
                  <a:t> </a:t>
                </a:r>
              </a:p>
            </p:txBody>
          </p:sp>
        </mc:Fallback>
      </mc:AlternateContent>
      <p:sp>
        <p:nvSpPr>
          <p:cNvPr id="2" name="Titre 1"/>
          <p:cNvSpPr>
            <a:spLocks noGrp="1"/>
          </p:cNvSpPr>
          <p:nvPr>
            <p:ph type="title"/>
            <p:custDataLst>
              <p:tags r:id="rId8"/>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p:sp>
        <p:nvSpPr>
          <p:cNvPr id="10" name="ZoneTexte 9">
            <a:extLst>
              <a:ext uri="{FF2B5EF4-FFF2-40B4-BE49-F238E27FC236}">
                <a16:creationId xmlns:a16="http://schemas.microsoft.com/office/drawing/2014/main" id="{B34C328A-95BA-868A-FAFE-70B025E7B7A8}"/>
              </a:ext>
            </a:extLst>
          </p:cNvPr>
          <p:cNvSpPr txBox="1"/>
          <p:nvPr>
            <p:custDataLst>
              <p:tags r:id="rId9"/>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344286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13"/>
          <a:stretch>
            <a:fillRect/>
          </a:stretch>
        </p:blipFill>
        <p:spPr bwMode="auto">
          <a:xfrm>
            <a:off x="7931896" y="810068"/>
            <a:ext cx="3841822" cy="2618932"/>
          </a:xfrm>
          <a:prstGeom prst="rect">
            <a:avLst/>
          </a:prstGeom>
        </p:spPr>
      </p:pic>
      <p:pic>
        <p:nvPicPr>
          <p:cNvPr id="7" name="Image 6">
            <a:extLst>
              <a:ext uri="{FF2B5EF4-FFF2-40B4-BE49-F238E27FC236}">
                <a16:creationId xmlns:a16="http://schemas.microsoft.com/office/drawing/2014/main" id="{5FEEAC67-7075-6F2F-68F7-3DD110A8E058}"/>
              </a:ext>
            </a:extLst>
          </p:cNvPr>
          <p:cNvPicPr>
            <a:picLocks noChangeAspect="1"/>
          </p:cNvPicPr>
          <p:nvPr>
            <p:custDataLst>
              <p:tags r:id="rId2"/>
            </p:custDataLst>
          </p:nvPr>
        </p:nvPicPr>
        <p:blipFill>
          <a:blip r:embed="rId14"/>
          <a:stretch/>
        </p:blipFill>
        <p:spPr bwMode="auto">
          <a:xfrm>
            <a:off x="4663229" y="3340100"/>
            <a:ext cx="7058046" cy="3222272"/>
          </a:xfrm>
          <a:prstGeom prst="rect">
            <a:avLst/>
          </a:prstGeom>
        </p:spPr>
      </p:pic>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3"/>
            </p:custDataLst>
          </p:nvPr>
        </p:nvPicPr>
        <p:blipFill>
          <a:blip r:embed="rId15"/>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4"/>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FB64B0B-A24C-5DE0-26E8-1EB33AFF0056}"/>
              </a:ext>
            </a:extLst>
          </p:cNvPr>
          <p:cNvSpPr txBox="1"/>
          <p:nvPr>
            <p:custDataLst>
              <p:tags r:id="rId5"/>
            </p:custDataLst>
          </p:nvPr>
        </p:nvSpPr>
        <p:spPr bwMode="auto">
          <a:xfrm>
            <a:off x="9852807" y="5614921"/>
            <a:ext cx="2712720" cy="369332"/>
          </a:xfrm>
          <a:prstGeom prst="rect">
            <a:avLst/>
          </a:prstGeom>
          <a:noFill/>
        </p:spPr>
        <p:txBody>
          <a:bodyPr wrap="square" rtlCol="0">
            <a:spAutoFit/>
          </a:bodyPr>
          <a:lstStyle/>
          <a:p>
            <a:pPr>
              <a:defRPr/>
            </a:pPr>
            <a:r>
              <a:rPr lang="en-US" b="1"/>
              <a:t>With systematics </a:t>
            </a:r>
            <a:endParaRPr/>
          </a:p>
        </p:txBody>
      </p:sp>
      <p:sp>
        <p:nvSpPr>
          <p:cNvPr id="4" name="ZoneTexte 3">
            <a:extLst>
              <a:ext uri="{FF2B5EF4-FFF2-40B4-BE49-F238E27FC236}">
                <a16:creationId xmlns:a16="http://schemas.microsoft.com/office/drawing/2014/main" id="{B747BD91-2901-16D5-AF29-98E2D7768BB9}"/>
              </a:ext>
            </a:extLst>
          </p:cNvPr>
          <p:cNvSpPr txBox="1"/>
          <p:nvPr>
            <p:custDataLst>
              <p:tags r:id="rId6"/>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CA8C9B70-81B5-8740-733F-5CA006D37621}"/>
                  </a:ext>
                </a:extLst>
              </p:cNvPr>
              <p:cNvSpPr txBox="1"/>
              <p:nvPr>
                <p:custDataLst>
                  <p:tags r:id="rId7"/>
                </p:custDataLst>
              </p:nvPr>
            </p:nvSpPr>
            <p:spPr bwMode="auto">
              <a:xfrm>
                <a:off x="5087830" y="6481510"/>
                <a:ext cx="7205116" cy="328039"/>
              </a:xfrm>
              <a:prstGeom prst="rect">
                <a:avLst/>
              </a:prstGeom>
              <a:noFill/>
            </p:spPr>
            <p:txBody>
              <a:bodyPr wrap="square" rtlCol="0">
                <a:spAutoFit/>
              </a:bodyPr>
              <a:lstStyle/>
              <a:p>
                <a:pPr algn="ctr">
                  <a:defRPr/>
                </a:pPr>
                <a:r>
                  <a:rPr lang="en-US" sz="1400" i="1" dirty="0"/>
                  <a:t>Fig. 7 : Constraint on </a:t>
                </a:r>
                <a14:m>
                  <m:oMath xmlns:m="http://schemas.openxmlformats.org/officeDocument/2006/math">
                    <m:r>
                      <a:rPr lang="fr-FR" sz="1400" b="0" i="1">
                        <a:latin typeface="Cambria Math"/>
                        <a:ea typeface="Cambria Math"/>
                      </a:rPr>
                      <m:t>𝜒</m:t>
                    </m:r>
                  </m:oMath>
                </a14:m>
                <a:r>
                  <a:rPr lang="fr-FR" sz="1400" i="1" dirty="0"/>
                  <a:t> </a:t>
                </a:r>
                <a:r>
                  <a:rPr lang="fr-FR" sz="1400" i="1" dirty="0" err="1"/>
                  <a:t>obtained</a:t>
                </a:r>
                <a:r>
                  <a:rPr lang="fr-FR" sz="1400" i="1" dirty="0"/>
                  <a:t> </a:t>
                </a:r>
                <a:r>
                  <a:rPr lang="fr-FR" sz="1400" i="1" dirty="0" err="1"/>
                  <a:t>with</a:t>
                </a:r>
                <a:r>
                  <a:rPr lang="fr-FR" sz="1400" i="1" dirty="0"/>
                  <a:t> </a:t>
                </a:r>
                <a:r>
                  <a:rPr lang="fr-FR" sz="1400" i="1" dirty="0" err="1"/>
                  <a:t>this</a:t>
                </a:r>
                <a:r>
                  <a:rPr lang="fr-FR" sz="1400" i="1" dirty="0"/>
                  <a:t> setup for </a:t>
                </a:r>
                <a14:m>
                  <m:oMath xmlns:m="http://schemas.openxmlformats.org/officeDocument/2006/math">
                    <m:sSub>
                      <m:sSubPr>
                        <m:ctrlPr>
                          <a:rPr lang="fr-FR" sz="1400" i="1">
                            <a:latin typeface="Cambria Math" panose="02040503050406030204" pitchFamily="18" charset="0"/>
                            <a:ea typeface="Cambria Math"/>
                            <a:cs typeface="Cambria Math"/>
                          </a:rPr>
                        </m:ctrlPr>
                      </m:sSubPr>
                      <m:e>
                        <m:r>
                          <a:rPr lang="fr-FR" sz="1400" i="1">
                            <a:latin typeface="Cambria Math"/>
                          </a:rPr>
                          <m:t>𝑇</m:t>
                        </m:r>
                      </m:e>
                      <m:sub>
                        <m:r>
                          <a:rPr lang="fr-FR" sz="1400" i="1">
                            <a:latin typeface="Cambria Math"/>
                          </a:rPr>
                          <m:t>𝑜𝑏𝑠</m:t>
                        </m:r>
                      </m:sub>
                    </m:sSub>
                  </m:oMath>
                </a14:m>
                <a:r>
                  <a:rPr lang="fr-FR" sz="1400" i="1" dirty="0"/>
                  <a:t>= 600 s , </a:t>
                </a:r>
                <a14:m>
                  <m:oMath xmlns:m="http://schemas.openxmlformats.org/officeDocument/2006/math">
                    <m:sSub>
                      <m:sSubPr>
                        <m:ctrlPr>
                          <a:rPr lang="en-US" sz="1400" i="1">
                            <a:latin typeface="Cambria Math" panose="02040503050406030204" pitchFamily="18" charset="0"/>
                            <a:ea typeface="Cambria Math"/>
                            <a:cs typeface="Cambria Math"/>
                          </a:rPr>
                        </m:ctrlPr>
                      </m:sSubPr>
                      <m:e>
                        <m:r>
                          <a:rPr lang="fr-FR" sz="1400" b="0" i="1">
                            <a:latin typeface="Cambria Math"/>
                            <a:ea typeface="Cambria Math"/>
                          </a:rPr>
                          <m:t>𝑆</m:t>
                        </m:r>
                      </m:e>
                      <m:sub>
                        <m:r>
                          <a:rPr lang="fr-FR" sz="1400" b="0" i="1">
                            <a:latin typeface="Cambria Math"/>
                            <a:ea typeface="Cambria Math"/>
                          </a:rPr>
                          <m:t>𝑅𝐼𝑁</m:t>
                        </m:r>
                      </m:sub>
                    </m:sSub>
                    <m:r>
                      <a:rPr lang="fr-FR" sz="1400" b="0" i="1">
                        <a:latin typeface="Cambria Math"/>
                        <a:ea typeface="Cambria Math"/>
                      </a:rPr>
                      <m:t>=1</m:t>
                    </m:r>
                    <m:sSup>
                      <m:sSupPr>
                        <m:ctrlPr>
                          <a:rPr lang="fr-FR" sz="1400" i="1">
                            <a:latin typeface="Cambria Math" panose="02040503050406030204" pitchFamily="18" charset="0"/>
                            <a:ea typeface="Cambria Math"/>
                            <a:cs typeface="Cambria Math"/>
                          </a:rPr>
                        </m:ctrlPr>
                      </m:sSupPr>
                      <m:e>
                        <m:r>
                          <a:rPr lang="fr-FR" sz="1400" b="0" i="1">
                            <a:latin typeface="Cambria Math"/>
                            <a:ea typeface="Cambria Math"/>
                          </a:rPr>
                          <m:t>0</m:t>
                        </m:r>
                      </m:e>
                      <m:sup>
                        <m:r>
                          <a:rPr lang="fr-FR" sz="1400" b="0" i="1">
                            <a:latin typeface="Cambria Math"/>
                            <a:ea typeface="Cambria Math"/>
                          </a:rPr>
                          <m:t>−9</m:t>
                        </m:r>
                      </m:sup>
                    </m:sSup>
                    <m:r>
                      <a:rPr lang="fr-FR" sz="1400" b="0" i="1">
                        <a:latin typeface="Cambria Math"/>
                        <a:ea typeface="Cambria Math"/>
                      </a:rPr>
                      <m:t>/</m:t>
                    </m:r>
                    <m:rad>
                      <m:radPr>
                        <m:degHide m:val="on"/>
                        <m:ctrlPr>
                          <a:rPr lang="fr-FR" sz="1400" i="1">
                            <a:latin typeface="Cambria Math" panose="02040503050406030204" pitchFamily="18" charset="0"/>
                            <a:ea typeface="Cambria Math"/>
                            <a:cs typeface="Cambria Math"/>
                          </a:rPr>
                        </m:ctrlPr>
                      </m:radPr>
                      <m:deg/>
                      <m:e>
                        <m:r>
                          <a:rPr lang="fr-FR" sz="1400" b="0" i="1">
                            <a:latin typeface="Cambria Math"/>
                            <a:ea typeface="Cambria Math"/>
                          </a:rPr>
                          <m:t>𝐻𝑧</m:t>
                        </m:r>
                      </m:e>
                    </m:rad>
                  </m:oMath>
                </a14:m>
                <a:endParaRPr lang="en-US" sz="1400" i="1" dirty="0"/>
              </a:p>
            </p:txBody>
          </p:sp>
        </mc:Choice>
        <mc:Fallback>
          <p:sp>
            <p:nvSpPr>
              <p:cNvPr id="9" name="ZoneTexte 8">
                <a:extLst>
                  <a:ext uri="{FF2B5EF4-FFF2-40B4-BE49-F238E27FC236}">
                    <a16:creationId xmlns:a16="http://schemas.microsoft.com/office/drawing/2014/main" id="{CA8C9B70-81B5-8740-733F-5CA006D37621}"/>
                  </a:ext>
                </a:extLst>
              </p:cNvPr>
              <p:cNvSpPr txBox="1">
                <a:spLocks noRot="1" noChangeAspect="1" noMove="1" noResize="1" noEditPoints="1" noAdjustHandles="1" noChangeArrowheads="1" noChangeShapeType="1" noTextEdit="1"/>
              </p:cNvSpPr>
              <p:nvPr>
                <p:custDataLst>
                  <p:tags r:id="rId7"/>
                </p:custDataLst>
              </p:nvPr>
            </p:nvSpPr>
            <p:spPr bwMode="auto">
              <a:xfrm>
                <a:off x="5087830" y="6481510"/>
                <a:ext cx="7205116" cy="328039"/>
              </a:xfrm>
              <a:prstGeom prst="rect">
                <a:avLst/>
              </a:prstGeom>
              <a:blipFill>
                <a:blip r:embed="rId16"/>
                <a:stretch>
                  <a:fillRect b="-18519"/>
                </a:stretch>
              </a:blipFill>
            </p:spPr>
            <p:txBody>
              <a:bodyPr/>
              <a:lstStyle/>
              <a:p>
                <a:r>
                  <a:rPr lang="en-US">
                    <a:noFill/>
                  </a:rPr>
                  <a:t> </a:t>
                </a:r>
              </a:p>
            </p:txBody>
          </p:sp>
        </mc:Fallback>
      </mc:AlternateContent>
      <p:sp>
        <p:nvSpPr>
          <p:cNvPr id="2" name="Titre 1"/>
          <p:cNvSpPr>
            <a:spLocks noGrp="1"/>
          </p:cNvSpPr>
          <p:nvPr>
            <p:ph type="title"/>
            <p:custDataLst>
              <p:tags r:id="rId8"/>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F56C1848-AD2C-6FFE-B096-1D3D1FFC5FE0}"/>
                  </a:ext>
                </a:extLst>
              </p:cNvPr>
              <p:cNvSpPr txBox="1"/>
              <p:nvPr>
                <p:custDataLst>
                  <p:tags r:id="rId9"/>
                </p:custDataLst>
              </p:nvPr>
            </p:nvSpPr>
            <p:spPr bwMode="auto">
              <a:xfrm>
                <a:off x="-47530" y="4520945"/>
                <a:ext cx="4630452" cy="1323439"/>
              </a:xfrm>
              <a:prstGeom prst="rect">
                <a:avLst/>
              </a:prstGeom>
              <a:noFill/>
            </p:spPr>
            <p:txBody>
              <a:bodyPr wrap="square">
                <a:spAutoFit/>
              </a:bodyPr>
              <a:lstStyle/>
              <a:p>
                <a:pPr marL="342900" marR="0" lvl="0" indent="-342900" algn="l" defTabSz="914400">
                  <a:lnSpc>
                    <a:spcPct val="100000"/>
                  </a:lnSpc>
                  <a:spcBef>
                    <a:spcPts val="0"/>
                  </a:spcBef>
                  <a:spcAft>
                    <a:spcPts val="0"/>
                  </a:spcAft>
                  <a:buClrTx/>
                  <a:buSzTx/>
                  <a:buFont typeface="Wingdings" pitchFamily="2" charset="2"/>
                  <a:buChar char="à"/>
                  <a:defRPr/>
                </a:pPr>
                <a:r>
                  <a:rPr lang="fr-FR" sz="2000" dirty="0"/>
                  <a:t>Not </a:t>
                </a:r>
                <a:r>
                  <a:rPr lang="fr-FR" sz="2000" dirty="0" err="1"/>
                  <a:t>dramatic</a:t>
                </a:r>
                <a:r>
                  <a:rPr lang="fr-FR" sz="2000" dirty="0"/>
                  <a:t> change in </a:t>
                </a:r>
                <a:r>
                  <a:rPr lang="fr-FR" sz="2000" dirty="0" err="1"/>
                  <a:t>sensitivity</a:t>
                </a:r>
                <a:endParaRPr lang="fr-FR" sz="2000" dirty="0"/>
              </a:p>
              <a:p>
                <a:pPr marL="342900" lvl="0" indent="-342900">
                  <a:buFont typeface="Wingdings" pitchFamily="2" charset="2"/>
                  <a:buChar char="à"/>
                  <a:defRPr/>
                </a:pPr>
                <a:r>
                  <a:rPr lang="fr-FR" sz="2000" dirty="0"/>
                  <a:t>Need to </a:t>
                </a:r>
                <a:r>
                  <a:rPr lang="fr-FR" sz="2000" dirty="0" err="1"/>
                  <a:t>consider</a:t>
                </a:r>
                <a:r>
                  <a:rPr lang="fr-FR" sz="2000" dirty="0"/>
                  <a:t> </a:t>
                </a:r>
                <a14:m>
                  <m:oMath xmlns:m="http://schemas.openxmlformats.org/officeDocument/2006/math">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a:latin typeface="Cambria Math" panose="02040503050406030204" pitchFamily="18" charset="0"/>
                          </a:rPr>
                          <m:t>𝒐𝒃𝒔</m:t>
                        </m:r>
                      </m:sub>
                    </m:sSub>
                    <m:r>
                      <a:rPr lang="fr-FR" sz="2000" b="1" i="1" smtClean="0">
                        <a:latin typeface="Cambria Math" panose="02040503050406030204" pitchFamily="18" charset="0"/>
                      </a:rPr>
                      <m:t>=</m:t>
                    </m:r>
                    <m:r>
                      <a:rPr lang="fr-FR" sz="2000" b="1" i="1" smtClean="0">
                        <a:latin typeface="Cambria Math" panose="02040503050406030204" pitchFamily="18" charset="0"/>
                      </a:rPr>
                      <m:t>𝟔𝟎𝟎</m:t>
                    </m:r>
                    <m:r>
                      <a:rPr lang="fr-FR" sz="2000" b="1" i="1" smtClean="0">
                        <a:latin typeface="Cambria Math" panose="02040503050406030204" pitchFamily="18" charset="0"/>
                      </a:rPr>
                      <m:t> </m:t>
                    </m:r>
                  </m:oMath>
                </a14:m>
                <a:r>
                  <a:rPr lang="fr-FR" sz="2000" b="1" dirty="0"/>
                  <a:t>s</a:t>
                </a:r>
              </a:p>
              <a:p>
                <a:pPr marR="0" lvl="0" algn="l" defTabSz="914400">
                  <a:lnSpc>
                    <a:spcPct val="100000"/>
                  </a:lnSpc>
                  <a:spcBef>
                    <a:spcPts val="0"/>
                  </a:spcBef>
                  <a:spcAft>
                    <a:spcPts val="0"/>
                  </a:spcAft>
                  <a:buClrTx/>
                  <a:buSzTx/>
                  <a:defRPr/>
                </a:pPr>
                <a:endParaRPr lang="fr-FR" sz="2000" dirty="0"/>
              </a:p>
              <a:p>
                <a:pPr marR="0" lvl="0" algn="l" defTabSz="914400">
                  <a:lnSpc>
                    <a:spcPct val="100000"/>
                  </a:lnSpc>
                  <a:spcBef>
                    <a:spcPts val="0"/>
                  </a:spcBef>
                  <a:spcAft>
                    <a:spcPts val="0"/>
                  </a:spcAft>
                  <a:buClrTx/>
                  <a:buSzTx/>
                  <a:defRPr/>
                </a:pPr>
                <a:endParaRPr sz="2000" dirty="0"/>
              </a:p>
            </p:txBody>
          </p:sp>
        </mc:Choice>
        <mc:Fallback>
          <p:sp>
            <p:nvSpPr>
              <p:cNvPr id="11" name="ZoneTexte 10">
                <a:extLst>
                  <a:ext uri="{FF2B5EF4-FFF2-40B4-BE49-F238E27FC236}">
                    <a16:creationId xmlns:a16="http://schemas.microsoft.com/office/drawing/2014/main" id="{F56C1848-AD2C-6FFE-B096-1D3D1FFC5FE0}"/>
                  </a:ext>
                </a:extLst>
              </p:cNvPr>
              <p:cNvSpPr txBox="1">
                <a:spLocks noRot="1" noChangeAspect="1" noMove="1" noResize="1" noEditPoints="1" noAdjustHandles="1" noChangeArrowheads="1" noChangeShapeType="1" noTextEdit="1"/>
              </p:cNvSpPr>
              <p:nvPr>
                <p:custDataLst>
                  <p:tags r:id="rId9"/>
                </p:custDataLst>
              </p:nvPr>
            </p:nvSpPr>
            <p:spPr bwMode="auto">
              <a:xfrm>
                <a:off x="-47530" y="4520945"/>
                <a:ext cx="4630452" cy="1323439"/>
              </a:xfrm>
              <a:prstGeom prst="rect">
                <a:avLst/>
              </a:prstGeom>
              <a:blipFill>
                <a:blip r:embed="rId17"/>
                <a:stretch>
                  <a:fillRect l="-1096" t="-2857"/>
                </a:stretch>
              </a:blipFill>
            </p:spPr>
            <p:txBody>
              <a:bodyPr/>
              <a:lstStyle/>
              <a:p>
                <a:r>
                  <a:rPr lang="en-US">
                    <a:noFill/>
                  </a:rPr>
                  <a:t> </a:t>
                </a:r>
              </a:p>
            </p:txBody>
          </p:sp>
        </mc:Fallback>
      </mc:AlternateContent>
      <p:sp>
        <p:nvSpPr>
          <p:cNvPr id="10" name="ZoneTexte 9">
            <a:extLst>
              <a:ext uri="{FF2B5EF4-FFF2-40B4-BE49-F238E27FC236}">
                <a16:creationId xmlns:a16="http://schemas.microsoft.com/office/drawing/2014/main" id="{B34C328A-95BA-868A-FAFE-70B025E7B7A8}"/>
              </a:ext>
            </a:extLst>
          </p:cNvPr>
          <p:cNvSpPr txBox="1"/>
          <p:nvPr>
            <p:custDataLst>
              <p:tags r:id="rId10"/>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4261531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16"/>
          <a:stretch>
            <a:fillRect/>
          </a:stretch>
        </p:blipFill>
        <p:spPr bwMode="auto">
          <a:xfrm>
            <a:off x="7931896" y="810068"/>
            <a:ext cx="3841822" cy="2618932"/>
          </a:xfrm>
          <a:prstGeom prst="rect">
            <a:avLst/>
          </a:prstGeom>
        </p:spPr>
      </p:pic>
      <p:pic>
        <p:nvPicPr>
          <p:cNvPr id="7" name="Image 6">
            <a:extLst>
              <a:ext uri="{FF2B5EF4-FFF2-40B4-BE49-F238E27FC236}">
                <a16:creationId xmlns:a16="http://schemas.microsoft.com/office/drawing/2014/main" id="{5FEEAC67-7075-6F2F-68F7-3DD110A8E058}"/>
              </a:ext>
            </a:extLst>
          </p:cNvPr>
          <p:cNvPicPr>
            <a:picLocks noChangeAspect="1"/>
          </p:cNvPicPr>
          <p:nvPr>
            <p:custDataLst>
              <p:tags r:id="rId2"/>
            </p:custDataLst>
          </p:nvPr>
        </p:nvPicPr>
        <p:blipFill>
          <a:blip r:embed="rId17"/>
          <a:stretch/>
        </p:blipFill>
        <p:spPr bwMode="auto">
          <a:xfrm>
            <a:off x="4663229" y="3340100"/>
            <a:ext cx="7058046" cy="3222272"/>
          </a:xfrm>
          <a:prstGeom prst="rect">
            <a:avLst/>
          </a:prstGeom>
        </p:spPr>
      </p:pic>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93B78385-8340-A8EE-E450-6DC775329D0A}"/>
                  </a:ext>
                </a:extLst>
              </p:cNvPr>
              <p:cNvSpPr txBox="1"/>
              <p:nvPr>
                <p:custDataLst>
                  <p:tags r:id="rId3"/>
                </p:custDataLst>
              </p:nvPr>
            </p:nvSpPr>
            <p:spPr bwMode="auto">
              <a:xfrm>
                <a:off x="23821" y="6010629"/>
                <a:ext cx="5614202" cy="984885"/>
              </a:xfrm>
              <a:prstGeom prst="rect">
                <a:avLst/>
              </a:prstGeom>
              <a:noFill/>
            </p:spPr>
            <p:txBody>
              <a:bodyPr wrap="square">
                <a:spAutoFit/>
              </a:bodyPr>
              <a:lstStyle/>
              <a:p>
                <a:pPr lvl="0">
                  <a:defRPr/>
                </a:pPr>
                <a:r>
                  <a:rPr lang="fr-FR" sz="2000" b="1" dirty="0"/>
                  <a:t>Total</a:t>
                </a:r>
                <a:r>
                  <a:rPr lang="fr-FR" sz="2000" dirty="0"/>
                  <a:t> </a:t>
                </a:r>
                <a:r>
                  <a:rPr lang="fr-FR" sz="2000" b="1" dirty="0" err="1"/>
                  <a:t>experiment</a:t>
                </a:r>
                <a:r>
                  <a:rPr lang="fr-FR" sz="2000" b="1" dirty="0"/>
                  <a:t> time </a:t>
                </a:r>
                <a14:m>
                  <m:oMath xmlns:m="http://schemas.openxmlformats.org/officeDocument/2006/math">
                    <m:sSub>
                      <m:sSubPr>
                        <m:ctrlPr>
                          <a:rPr lang="ar-AE" sz="2000" b="1" i="1" smtClean="0">
                            <a:latin typeface="Cambria Math" panose="02040503050406030204" pitchFamily="18" charset="0"/>
                          </a:rPr>
                        </m:ctrlPr>
                      </m:sSubPr>
                      <m:e>
                        <m:r>
                          <a:rPr lang="ar-AE" sz="2000" b="1" i="1" smtClean="0">
                            <a:latin typeface="Cambria Math" panose="02040503050406030204" pitchFamily="18" charset="0"/>
                          </a:rPr>
                          <m:t>𝑻</m:t>
                        </m:r>
                      </m:e>
                      <m:sub>
                        <m:r>
                          <a:rPr lang="fr-FR" sz="2000" b="1" i="1" smtClean="0">
                            <a:latin typeface="Cambria Math" panose="02040503050406030204" pitchFamily="18" charset="0"/>
                          </a:rPr>
                          <m:t>𝒕𝒐𝒕</m:t>
                        </m:r>
                      </m:sub>
                    </m:sSub>
                    <m:r>
                      <a:rPr lang="fr-FR" sz="2000" b="1" i="1" smtClean="0">
                        <a:latin typeface="Cambria Math" panose="02040503050406030204" pitchFamily="18" charset="0"/>
                      </a:rPr>
                      <m:t>=</m:t>
                    </m:r>
                    <m:r>
                      <a:rPr lang="fr-FR" sz="2000" b="1" i="1" smtClean="0">
                        <a:latin typeface="Cambria Math" panose="02040503050406030204" pitchFamily="18" charset="0"/>
                      </a:rPr>
                      <m:t>𝑵</m:t>
                    </m:r>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smtClean="0">
                            <a:latin typeface="Cambria Math" panose="02040503050406030204" pitchFamily="18" charset="0"/>
                          </a:rPr>
                          <m:t>𝒐𝒃𝒔</m:t>
                        </m:r>
                      </m:sub>
                    </m:sSub>
                  </m:oMath>
                </a14:m>
                <a:endParaRPr lang="fr-FR" sz="2000" b="1" dirty="0"/>
              </a:p>
              <a:p>
                <a:pPr lvl="0">
                  <a:defRPr/>
                </a:pPr>
                <a14:m>
                  <m:oMath xmlns:m="http://schemas.openxmlformats.org/officeDocument/2006/math">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a:latin typeface="Cambria Math" panose="02040503050406030204" pitchFamily="18" charset="0"/>
                          </a:rPr>
                          <m:t>𝒕𝒐𝒕</m:t>
                        </m:r>
                      </m:sub>
                    </m:sSub>
                    <m:r>
                      <a:rPr lang="fr-FR" sz="2000" b="1" i="1">
                        <a:latin typeface="Cambria Math" panose="02040503050406030204" pitchFamily="18" charset="0"/>
                      </a:rPr>
                      <m:t> </m:t>
                    </m:r>
                    <m:r>
                      <a:rPr lang="fr-FR" sz="2000" b="1" i="1" smtClean="0">
                        <a:latin typeface="Cambria Math" panose="02040503050406030204" pitchFamily="18" charset="0"/>
                        <a:ea typeface="Cambria Math" panose="02040503050406030204" pitchFamily="18" charset="0"/>
                      </a:rPr>
                      <m:t>~ </m:t>
                    </m:r>
                    <m:r>
                      <a:rPr lang="fr-FR" sz="2000" b="1" i="1" smtClean="0">
                        <a:latin typeface="Cambria Math" panose="02040503050406030204" pitchFamily="18" charset="0"/>
                        <a:ea typeface="Cambria Math" panose="02040503050406030204" pitchFamily="18" charset="0"/>
                      </a:rPr>
                      <m:t>𝟏</m:t>
                    </m:r>
                  </m:oMath>
                </a14:m>
                <a:r>
                  <a:rPr lang="fr-FR" sz="2000" b="1" dirty="0"/>
                  <a:t> </a:t>
                </a:r>
                <a:r>
                  <a:rPr lang="fr-FR" sz="2000" b="1" dirty="0" err="1"/>
                  <a:t>month</a:t>
                </a:r>
                <a:r>
                  <a:rPr lang="fr-FR" sz="2000" b="1" dirty="0"/>
                  <a:t> </a:t>
                </a:r>
                <a14:m>
                  <m:oMath xmlns:m="http://schemas.openxmlformats.org/officeDocument/2006/math">
                    <m:r>
                      <a:rPr lang="fr-FR" sz="2000" b="1" i="1" smtClean="0">
                        <a:latin typeface="Cambria Math" panose="02040503050406030204" pitchFamily="18" charset="0"/>
                        <a:ea typeface="Cambria Math" panose="02040503050406030204" pitchFamily="18" charset="0"/>
                      </a:rPr>
                      <m:t>≡</m:t>
                    </m:r>
                    <m:r>
                      <a:rPr lang="fr-FR" sz="2000" b="0" i="0" smtClean="0">
                        <a:latin typeface="Cambria Math" panose="02040503050406030204" pitchFamily="18" charset="0"/>
                        <a:ea typeface="Cambria Math" panose="02040503050406030204" pitchFamily="18" charset="0"/>
                      </a:rPr>
                      <m:t> </m:t>
                    </m:r>
                  </m:oMath>
                </a14:m>
                <a:r>
                  <a:rPr lang="fr-FR" sz="2000" dirty="0"/>
                  <a:t>scan DM masses </a:t>
                </a:r>
                <a14:m>
                  <m:oMath xmlns:m="http://schemas.openxmlformats.org/officeDocument/2006/math">
                    <m:r>
                      <a:rPr lang="fr-FR" sz="2000" i="1">
                        <a:latin typeface="Cambria Math"/>
                        <a:ea typeface="Cambria Math"/>
                      </a:rPr>
                      <m:t>∈</m:t>
                    </m:r>
                    <m:r>
                      <a:rPr lang="fr-FR" sz="2000" b="0" i="1">
                        <a:latin typeface="Cambria Math"/>
                        <a:ea typeface="Cambria Math"/>
                      </a:rPr>
                      <m:t> </m:t>
                    </m:r>
                  </m:oMath>
                </a14:m>
                <a:r>
                  <a:rPr lang="fr-FR" sz="2000" dirty="0"/>
                  <a:t>[5.9 ; 6.5]</a:t>
                </a:r>
                <a14:m>
                  <m:oMath xmlns:m="http://schemas.openxmlformats.org/officeDocument/2006/math">
                    <m:r>
                      <a:rPr lang="fr-FR" sz="2000" b="0" i="0">
                        <a:latin typeface="Cambria Math"/>
                        <a:ea typeface="Cambria Math"/>
                      </a:rPr>
                      <m:t> </m:t>
                    </m:r>
                    <m:r>
                      <a:rPr lang="fr-FR" sz="2000" b="1" i="1">
                        <a:latin typeface="Cambria Math"/>
                        <a:ea typeface="Cambria Math"/>
                      </a:rPr>
                      <m:t>𝝁</m:t>
                    </m:r>
                    <m:r>
                      <a:rPr lang="fr-FR" sz="2000" b="1" i="1">
                        <a:latin typeface="Cambria Math"/>
                        <a:ea typeface="Cambria Math"/>
                      </a:rPr>
                      <m:t>𝒆𝑽</m:t>
                    </m:r>
                  </m:oMath>
                </a14:m>
                <a:r>
                  <a:rPr lang="fr-FR" sz="2000" b="1" dirty="0"/>
                  <a:t> </a:t>
                </a:r>
                <a:endParaRPr lang="fr-FR" sz="2000" dirty="0"/>
              </a:p>
              <a:p>
                <a:pPr marR="0" lvl="0" algn="l" defTabSz="914400">
                  <a:lnSpc>
                    <a:spcPct val="100000"/>
                  </a:lnSpc>
                  <a:spcBef>
                    <a:spcPts val="0"/>
                  </a:spcBef>
                  <a:spcAft>
                    <a:spcPts val="0"/>
                  </a:spcAft>
                  <a:buClrTx/>
                  <a:buSzTx/>
                  <a:defRPr/>
                </a:pPr>
                <a:endParaRPr lang="fr-FR" sz="1800" dirty="0"/>
              </a:p>
            </p:txBody>
          </p:sp>
        </mc:Choice>
        <mc:Fallback>
          <p:sp>
            <p:nvSpPr>
              <p:cNvPr id="14" name="ZoneTexte 13">
                <a:extLst>
                  <a:ext uri="{FF2B5EF4-FFF2-40B4-BE49-F238E27FC236}">
                    <a16:creationId xmlns:a16="http://schemas.microsoft.com/office/drawing/2014/main" id="{93B78385-8340-A8EE-E450-6DC775329D0A}"/>
                  </a:ext>
                </a:extLst>
              </p:cNvPr>
              <p:cNvSpPr txBox="1">
                <a:spLocks noRot="1" noChangeAspect="1" noMove="1" noResize="1" noEditPoints="1" noAdjustHandles="1" noChangeArrowheads="1" noChangeShapeType="1" noTextEdit="1"/>
              </p:cNvSpPr>
              <p:nvPr>
                <p:custDataLst>
                  <p:tags r:id="rId3"/>
                </p:custDataLst>
              </p:nvPr>
            </p:nvSpPr>
            <p:spPr bwMode="auto">
              <a:xfrm>
                <a:off x="23821" y="6010629"/>
                <a:ext cx="5614202" cy="984885"/>
              </a:xfrm>
              <a:prstGeom prst="rect">
                <a:avLst/>
              </a:prstGeom>
              <a:blipFill>
                <a:blip r:embed="rId18"/>
                <a:stretch>
                  <a:fillRect l="-1126" t="-3797"/>
                </a:stretch>
              </a:blipFill>
            </p:spPr>
            <p:txBody>
              <a:bodyPr/>
              <a:lstStyle/>
              <a:p>
                <a:r>
                  <a:rPr lang="en-US">
                    <a:noFill/>
                  </a:rPr>
                  <a:t> </a:t>
                </a:r>
              </a:p>
            </p:txBody>
          </p:sp>
        </mc:Fallback>
      </mc:AlternateContent>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4"/>
            </p:custDataLst>
          </p:nvPr>
        </p:nvPicPr>
        <p:blipFill>
          <a:blip r:embed="rId19"/>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5"/>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FB64B0B-A24C-5DE0-26E8-1EB33AFF0056}"/>
              </a:ext>
            </a:extLst>
          </p:cNvPr>
          <p:cNvSpPr txBox="1"/>
          <p:nvPr>
            <p:custDataLst>
              <p:tags r:id="rId6"/>
            </p:custDataLst>
          </p:nvPr>
        </p:nvSpPr>
        <p:spPr bwMode="auto">
          <a:xfrm>
            <a:off x="9852807" y="5614921"/>
            <a:ext cx="2712720" cy="369332"/>
          </a:xfrm>
          <a:prstGeom prst="rect">
            <a:avLst/>
          </a:prstGeom>
          <a:noFill/>
        </p:spPr>
        <p:txBody>
          <a:bodyPr wrap="square" rtlCol="0">
            <a:spAutoFit/>
          </a:bodyPr>
          <a:lstStyle/>
          <a:p>
            <a:pPr>
              <a:defRPr/>
            </a:pPr>
            <a:r>
              <a:rPr lang="en-US" b="1"/>
              <a:t>With systematics </a:t>
            </a:r>
            <a:endParaRPr/>
          </a:p>
        </p:txBody>
      </p:sp>
      <p:sp>
        <p:nvSpPr>
          <p:cNvPr id="4" name="ZoneTexte 3">
            <a:extLst>
              <a:ext uri="{FF2B5EF4-FFF2-40B4-BE49-F238E27FC236}">
                <a16:creationId xmlns:a16="http://schemas.microsoft.com/office/drawing/2014/main" id="{B747BD91-2901-16D5-AF29-98E2D7768BB9}"/>
              </a:ext>
            </a:extLst>
          </p:cNvPr>
          <p:cNvSpPr txBox="1"/>
          <p:nvPr>
            <p:custDataLst>
              <p:tags r:id="rId7"/>
            </p:custDataLst>
          </p:nvPr>
        </p:nvSpPr>
        <p:spPr bwMode="auto">
          <a:xfrm>
            <a:off x="4860251" y="2970768"/>
            <a:ext cx="2712720" cy="369332"/>
          </a:xfrm>
          <a:prstGeom prst="rect">
            <a:avLst/>
          </a:prstGeom>
          <a:noFill/>
        </p:spPr>
        <p:txBody>
          <a:bodyPr wrap="square" rtlCol="0">
            <a:spAutoFit/>
          </a:bodyPr>
          <a:lstStyle/>
          <a:p>
            <a:pPr>
              <a:defRPr/>
            </a:pPr>
            <a:r>
              <a:rPr lang="en-US" b="1" dirty="0"/>
              <a:t>Without systematics </a:t>
            </a:r>
            <a:endParaRPr dirty="0"/>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CA8C9B70-81B5-8740-733F-5CA006D37621}"/>
                  </a:ext>
                </a:extLst>
              </p:cNvPr>
              <p:cNvSpPr txBox="1"/>
              <p:nvPr>
                <p:custDataLst>
                  <p:tags r:id="rId8"/>
                </p:custDataLst>
              </p:nvPr>
            </p:nvSpPr>
            <p:spPr bwMode="auto">
              <a:xfrm>
                <a:off x="5087830" y="6481510"/>
                <a:ext cx="7205116" cy="328039"/>
              </a:xfrm>
              <a:prstGeom prst="rect">
                <a:avLst/>
              </a:prstGeom>
              <a:noFill/>
            </p:spPr>
            <p:txBody>
              <a:bodyPr wrap="square" rtlCol="0">
                <a:spAutoFit/>
              </a:bodyPr>
              <a:lstStyle/>
              <a:p>
                <a:pPr algn="ctr">
                  <a:defRPr/>
                </a:pPr>
                <a:r>
                  <a:rPr lang="en-US" sz="1400" i="1" dirty="0"/>
                  <a:t>Fig. 7 : Constraint on </a:t>
                </a:r>
                <a14:m>
                  <m:oMath xmlns:m="http://schemas.openxmlformats.org/officeDocument/2006/math">
                    <m:r>
                      <a:rPr lang="fr-FR" sz="1400" b="0" i="1">
                        <a:latin typeface="Cambria Math"/>
                        <a:ea typeface="Cambria Math"/>
                      </a:rPr>
                      <m:t>𝜒</m:t>
                    </m:r>
                  </m:oMath>
                </a14:m>
                <a:r>
                  <a:rPr lang="fr-FR" sz="1400" i="1" dirty="0"/>
                  <a:t> </a:t>
                </a:r>
                <a:r>
                  <a:rPr lang="fr-FR" sz="1400" i="1" dirty="0" err="1"/>
                  <a:t>obtained</a:t>
                </a:r>
                <a:r>
                  <a:rPr lang="fr-FR" sz="1400" i="1" dirty="0"/>
                  <a:t> </a:t>
                </a:r>
                <a:r>
                  <a:rPr lang="fr-FR" sz="1400" i="1" dirty="0" err="1"/>
                  <a:t>with</a:t>
                </a:r>
                <a:r>
                  <a:rPr lang="fr-FR" sz="1400" i="1" dirty="0"/>
                  <a:t> </a:t>
                </a:r>
                <a:r>
                  <a:rPr lang="fr-FR" sz="1400" i="1" dirty="0" err="1"/>
                  <a:t>this</a:t>
                </a:r>
                <a:r>
                  <a:rPr lang="fr-FR" sz="1400" i="1" dirty="0"/>
                  <a:t> setup for </a:t>
                </a:r>
                <a14:m>
                  <m:oMath xmlns:m="http://schemas.openxmlformats.org/officeDocument/2006/math">
                    <m:sSub>
                      <m:sSubPr>
                        <m:ctrlPr>
                          <a:rPr lang="fr-FR" sz="1400" i="1">
                            <a:latin typeface="Cambria Math" panose="02040503050406030204" pitchFamily="18" charset="0"/>
                            <a:ea typeface="Cambria Math"/>
                            <a:cs typeface="Cambria Math"/>
                          </a:rPr>
                        </m:ctrlPr>
                      </m:sSubPr>
                      <m:e>
                        <m:r>
                          <a:rPr lang="fr-FR" sz="1400" i="1">
                            <a:latin typeface="Cambria Math"/>
                          </a:rPr>
                          <m:t>𝑇</m:t>
                        </m:r>
                      </m:e>
                      <m:sub>
                        <m:r>
                          <a:rPr lang="fr-FR" sz="1400" i="1">
                            <a:latin typeface="Cambria Math"/>
                          </a:rPr>
                          <m:t>𝑜𝑏𝑠</m:t>
                        </m:r>
                      </m:sub>
                    </m:sSub>
                  </m:oMath>
                </a14:m>
                <a:r>
                  <a:rPr lang="fr-FR" sz="1400" i="1" dirty="0"/>
                  <a:t>= 600 s , </a:t>
                </a:r>
                <a14:m>
                  <m:oMath xmlns:m="http://schemas.openxmlformats.org/officeDocument/2006/math">
                    <m:sSub>
                      <m:sSubPr>
                        <m:ctrlPr>
                          <a:rPr lang="en-US" sz="1400" i="1">
                            <a:latin typeface="Cambria Math" panose="02040503050406030204" pitchFamily="18" charset="0"/>
                            <a:ea typeface="Cambria Math"/>
                            <a:cs typeface="Cambria Math"/>
                          </a:rPr>
                        </m:ctrlPr>
                      </m:sSubPr>
                      <m:e>
                        <m:r>
                          <a:rPr lang="fr-FR" sz="1400" b="0" i="1">
                            <a:latin typeface="Cambria Math"/>
                            <a:ea typeface="Cambria Math"/>
                          </a:rPr>
                          <m:t>𝑆</m:t>
                        </m:r>
                      </m:e>
                      <m:sub>
                        <m:r>
                          <a:rPr lang="fr-FR" sz="1400" b="0" i="1">
                            <a:latin typeface="Cambria Math"/>
                            <a:ea typeface="Cambria Math"/>
                          </a:rPr>
                          <m:t>𝑅𝐼𝑁</m:t>
                        </m:r>
                      </m:sub>
                    </m:sSub>
                    <m:r>
                      <a:rPr lang="fr-FR" sz="1400" b="0" i="1">
                        <a:latin typeface="Cambria Math"/>
                        <a:ea typeface="Cambria Math"/>
                      </a:rPr>
                      <m:t>=1</m:t>
                    </m:r>
                    <m:sSup>
                      <m:sSupPr>
                        <m:ctrlPr>
                          <a:rPr lang="fr-FR" sz="1400" i="1">
                            <a:latin typeface="Cambria Math" panose="02040503050406030204" pitchFamily="18" charset="0"/>
                            <a:ea typeface="Cambria Math"/>
                            <a:cs typeface="Cambria Math"/>
                          </a:rPr>
                        </m:ctrlPr>
                      </m:sSupPr>
                      <m:e>
                        <m:r>
                          <a:rPr lang="fr-FR" sz="1400" b="0" i="1">
                            <a:latin typeface="Cambria Math"/>
                            <a:ea typeface="Cambria Math"/>
                          </a:rPr>
                          <m:t>0</m:t>
                        </m:r>
                      </m:e>
                      <m:sup>
                        <m:r>
                          <a:rPr lang="fr-FR" sz="1400" b="0" i="1">
                            <a:latin typeface="Cambria Math"/>
                            <a:ea typeface="Cambria Math"/>
                          </a:rPr>
                          <m:t>−9</m:t>
                        </m:r>
                      </m:sup>
                    </m:sSup>
                    <m:r>
                      <a:rPr lang="fr-FR" sz="1400" b="0" i="1">
                        <a:latin typeface="Cambria Math"/>
                        <a:ea typeface="Cambria Math"/>
                      </a:rPr>
                      <m:t>/</m:t>
                    </m:r>
                    <m:rad>
                      <m:radPr>
                        <m:degHide m:val="on"/>
                        <m:ctrlPr>
                          <a:rPr lang="fr-FR" sz="1400" i="1">
                            <a:latin typeface="Cambria Math" panose="02040503050406030204" pitchFamily="18" charset="0"/>
                            <a:ea typeface="Cambria Math"/>
                            <a:cs typeface="Cambria Math"/>
                          </a:rPr>
                        </m:ctrlPr>
                      </m:radPr>
                      <m:deg/>
                      <m:e>
                        <m:r>
                          <a:rPr lang="fr-FR" sz="1400" b="0" i="1">
                            <a:latin typeface="Cambria Math"/>
                            <a:ea typeface="Cambria Math"/>
                          </a:rPr>
                          <m:t>𝐻𝑧</m:t>
                        </m:r>
                      </m:e>
                    </m:rad>
                  </m:oMath>
                </a14:m>
                <a:endParaRPr lang="en-US" sz="1400" i="1" dirty="0"/>
              </a:p>
            </p:txBody>
          </p:sp>
        </mc:Choice>
        <mc:Fallback>
          <p:sp>
            <p:nvSpPr>
              <p:cNvPr id="9" name="ZoneTexte 8">
                <a:extLst>
                  <a:ext uri="{FF2B5EF4-FFF2-40B4-BE49-F238E27FC236}">
                    <a16:creationId xmlns:a16="http://schemas.microsoft.com/office/drawing/2014/main" id="{CA8C9B70-81B5-8740-733F-5CA006D37621}"/>
                  </a:ext>
                </a:extLst>
              </p:cNvPr>
              <p:cNvSpPr txBox="1">
                <a:spLocks noRot="1" noChangeAspect="1" noMove="1" noResize="1" noEditPoints="1" noAdjustHandles="1" noChangeArrowheads="1" noChangeShapeType="1" noTextEdit="1"/>
              </p:cNvSpPr>
              <p:nvPr>
                <p:custDataLst>
                  <p:tags r:id="rId8"/>
                </p:custDataLst>
              </p:nvPr>
            </p:nvSpPr>
            <p:spPr bwMode="auto">
              <a:xfrm>
                <a:off x="5087830" y="6481510"/>
                <a:ext cx="7205116" cy="328039"/>
              </a:xfrm>
              <a:prstGeom prst="rect">
                <a:avLst/>
              </a:prstGeom>
              <a:blipFill>
                <a:blip r:embed="rId20"/>
                <a:stretch>
                  <a:fillRect b="-18519"/>
                </a:stretch>
              </a:blipFill>
            </p:spPr>
            <p:txBody>
              <a:bodyPr/>
              <a:lstStyle/>
              <a:p>
                <a:r>
                  <a:rPr lang="en-US">
                    <a:noFill/>
                  </a:rPr>
                  <a:t> </a:t>
                </a:r>
              </a:p>
            </p:txBody>
          </p:sp>
        </mc:Fallback>
      </mc:AlternateContent>
      <p:sp>
        <p:nvSpPr>
          <p:cNvPr id="2" name="Titre 1"/>
          <p:cNvSpPr>
            <a:spLocks noGrp="1"/>
          </p:cNvSpPr>
          <p:nvPr>
            <p:ph type="title"/>
            <p:custDataLst>
              <p:tags r:id="rId9"/>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F56C1848-AD2C-6FFE-B096-1D3D1FFC5FE0}"/>
                  </a:ext>
                </a:extLst>
              </p:cNvPr>
              <p:cNvSpPr txBox="1"/>
              <p:nvPr>
                <p:custDataLst>
                  <p:tags r:id="rId10"/>
                </p:custDataLst>
              </p:nvPr>
            </p:nvSpPr>
            <p:spPr bwMode="auto">
              <a:xfrm>
                <a:off x="-47530" y="4520945"/>
                <a:ext cx="4630452" cy="1323439"/>
              </a:xfrm>
              <a:prstGeom prst="rect">
                <a:avLst/>
              </a:prstGeom>
              <a:noFill/>
            </p:spPr>
            <p:txBody>
              <a:bodyPr wrap="square">
                <a:spAutoFit/>
              </a:bodyPr>
              <a:lstStyle/>
              <a:p>
                <a:pPr marL="342900" marR="0" lvl="0" indent="-342900" algn="l" defTabSz="914400">
                  <a:lnSpc>
                    <a:spcPct val="100000"/>
                  </a:lnSpc>
                  <a:spcBef>
                    <a:spcPts val="0"/>
                  </a:spcBef>
                  <a:spcAft>
                    <a:spcPts val="0"/>
                  </a:spcAft>
                  <a:buClrTx/>
                  <a:buSzTx/>
                  <a:buFont typeface="Wingdings" pitchFamily="2" charset="2"/>
                  <a:buChar char="à"/>
                  <a:defRPr/>
                </a:pPr>
                <a:r>
                  <a:rPr lang="fr-FR" sz="2000" dirty="0"/>
                  <a:t>Not </a:t>
                </a:r>
                <a:r>
                  <a:rPr lang="fr-FR" sz="2000" dirty="0" err="1"/>
                  <a:t>dramatic</a:t>
                </a:r>
                <a:r>
                  <a:rPr lang="fr-FR" sz="2000" dirty="0"/>
                  <a:t> change in </a:t>
                </a:r>
                <a:r>
                  <a:rPr lang="fr-FR" sz="2000" dirty="0" err="1"/>
                  <a:t>sensitivity</a:t>
                </a:r>
                <a:endParaRPr lang="fr-FR" sz="2000" dirty="0"/>
              </a:p>
              <a:p>
                <a:pPr marL="342900" lvl="0" indent="-342900">
                  <a:buFont typeface="Wingdings" pitchFamily="2" charset="2"/>
                  <a:buChar char="à"/>
                  <a:defRPr/>
                </a:pPr>
                <a:r>
                  <a:rPr lang="fr-FR" sz="2000" dirty="0"/>
                  <a:t>Need to </a:t>
                </a:r>
                <a:r>
                  <a:rPr lang="fr-FR" sz="2000" dirty="0" err="1"/>
                  <a:t>consider</a:t>
                </a:r>
                <a:r>
                  <a:rPr lang="fr-FR" sz="2000" dirty="0"/>
                  <a:t> </a:t>
                </a:r>
                <a14:m>
                  <m:oMath xmlns:m="http://schemas.openxmlformats.org/officeDocument/2006/math">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a:latin typeface="Cambria Math" panose="02040503050406030204" pitchFamily="18" charset="0"/>
                          </a:rPr>
                          <m:t>𝒐𝒃𝒔</m:t>
                        </m:r>
                      </m:sub>
                    </m:sSub>
                    <m:r>
                      <a:rPr lang="fr-FR" sz="2000" b="1" i="1" smtClean="0">
                        <a:latin typeface="Cambria Math" panose="02040503050406030204" pitchFamily="18" charset="0"/>
                      </a:rPr>
                      <m:t>=</m:t>
                    </m:r>
                    <m:r>
                      <a:rPr lang="fr-FR" sz="2000" b="1" i="1" smtClean="0">
                        <a:latin typeface="Cambria Math" panose="02040503050406030204" pitchFamily="18" charset="0"/>
                      </a:rPr>
                      <m:t>𝟔𝟎𝟎</m:t>
                    </m:r>
                    <m:r>
                      <a:rPr lang="fr-FR" sz="2000" b="1" i="1" smtClean="0">
                        <a:latin typeface="Cambria Math" panose="02040503050406030204" pitchFamily="18" charset="0"/>
                      </a:rPr>
                      <m:t> </m:t>
                    </m:r>
                  </m:oMath>
                </a14:m>
                <a:r>
                  <a:rPr lang="fr-FR" sz="2000" b="1" dirty="0"/>
                  <a:t>s</a:t>
                </a:r>
              </a:p>
              <a:p>
                <a:pPr marR="0" lvl="0" algn="l" defTabSz="914400">
                  <a:lnSpc>
                    <a:spcPct val="100000"/>
                  </a:lnSpc>
                  <a:spcBef>
                    <a:spcPts val="0"/>
                  </a:spcBef>
                  <a:spcAft>
                    <a:spcPts val="0"/>
                  </a:spcAft>
                  <a:buClrTx/>
                  <a:buSzTx/>
                  <a:defRPr/>
                </a:pPr>
                <a:endParaRPr lang="fr-FR" sz="2000" dirty="0"/>
              </a:p>
              <a:p>
                <a:pPr marR="0" lvl="0" algn="l" defTabSz="914400">
                  <a:lnSpc>
                    <a:spcPct val="100000"/>
                  </a:lnSpc>
                  <a:spcBef>
                    <a:spcPts val="0"/>
                  </a:spcBef>
                  <a:spcAft>
                    <a:spcPts val="0"/>
                  </a:spcAft>
                  <a:buClrTx/>
                  <a:buSzTx/>
                  <a:defRPr/>
                </a:pPr>
                <a:endParaRPr sz="2000" dirty="0"/>
              </a:p>
            </p:txBody>
          </p:sp>
        </mc:Choice>
        <mc:Fallback>
          <p:sp>
            <p:nvSpPr>
              <p:cNvPr id="11" name="ZoneTexte 10">
                <a:extLst>
                  <a:ext uri="{FF2B5EF4-FFF2-40B4-BE49-F238E27FC236}">
                    <a16:creationId xmlns:a16="http://schemas.microsoft.com/office/drawing/2014/main" id="{F56C1848-AD2C-6FFE-B096-1D3D1FFC5FE0}"/>
                  </a:ext>
                </a:extLst>
              </p:cNvPr>
              <p:cNvSpPr txBox="1">
                <a:spLocks noRot="1" noChangeAspect="1" noMove="1" noResize="1" noEditPoints="1" noAdjustHandles="1" noChangeArrowheads="1" noChangeShapeType="1" noTextEdit="1"/>
              </p:cNvSpPr>
              <p:nvPr>
                <p:custDataLst>
                  <p:tags r:id="rId10"/>
                </p:custDataLst>
              </p:nvPr>
            </p:nvSpPr>
            <p:spPr bwMode="auto">
              <a:xfrm>
                <a:off x="-47530" y="4520945"/>
                <a:ext cx="4630452" cy="1323439"/>
              </a:xfrm>
              <a:prstGeom prst="rect">
                <a:avLst/>
              </a:prstGeom>
              <a:blipFill>
                <a:blip r:embed="rId21"/>
                <a:stretch>
                  <a:fillRect l="-1096" t="-2857"/>
                </a:stretch>
              </a:blipFill>
            </p:spPr>
            <p:txBody>
              <a:bodyPr/>
              <a:lstStyle/>
              <a:p>
                <a:r>
                  <a:rPr lang="en-US">
                    <a:noFill/>
                  </a:rPr>
                  <a:t> </a:t>
                </a:r>
              </a:p>
            </p:txBody>
          </p:sp>
        </mc:Fallback>
      </mc:AlternateContent>
      <p:cxnSp>
        <p:nvCxnSpPr>
          <p:cNvPr id="12" name="Connecteur en arc 11">
            <a:extLst>
              <a:ext uri="{FF2B5EF4-FFF2-40B4-BE49-F238E27FC236}">
                <a16:creationId xmlns:a16="http://schemas.microsoft.com/office/drawing/2014/main" id="{3DFF3468-FE0E-4E1E-C229-4D30395EF37F}"/>
              </a:ext>
            </a:extLst>
          </p:cNvPr>
          <p:cNvCxnSpPr>
            <a:cxnSpLocks/>
          </p:cNvCxnSpPr>
          <p:nvPr>
            <p:custDataLst>
              <p:tags r:id="rId11"/>
            </p:custDataLst>
          </p:nvPr>
        </p:nvCxnSpPr>
        <p:spPr bwMode="auto">
          <a:xfrm>
            <a:off x="2940599" y="5799101"/>
            <a:ext cx="491106" cy="294194"/>
          </a:xfrm>
          <a:prstGeom prst="curvedConnector3">
            <a:avLst>
              <a:gd name="adj1" fmla="val 10360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BD981567-7C87-4362-BC9D-6C2C78BD8729}"/>
                  </a:ext>
                </a:extLst>
              </p:cNvPr>
              <p:cNvSpPr txBox="1"/>
              <p:nvPr>
                <p:custDataLst>
                  <p:tags r:id="rId12"/>
                </p:custDataLst>
              </p:nvPr>
            </p:nvSpPr>
            <p:spPr bwMode="auto">
              <a:xfrm>
                <a:off x="625373" y="5586141"/>
                <a:ext cx="2315226" cy="338554"/>
              </a:xfrm>
              <a:prstGeom prst="rect">
                <a:avLst/>
              </a:prstGeom>
              <a:noFill/>
            </p:spPr>
            <p:txBody>
              <a:bodyPr wrap="square">
                <a:spAutoFit/>
              </a:bodyPr>
              <a:lstStyle/>
              <a:p>
                <a:pPr marR="0" lvl="0" algn="l" defTabSz="914400">
                  <a:lnSpc>
                    <a:spcPct val="100000"/>
                  </a:lnSpc>
                  <a:spcBef>
                    <a:spcPts val="0"/>
                  </a:spcBef>
                  <a:spcAft>
                    <a:spcPts val="0"/>
                  </a:spcAft>
                  <a:buClrTx/>
                  <a:buSzTx/>
                  <a:defRPr/>
                </a:pPr>
                <a:r>
                  <a:rPr lang="fr-FR" sz="1600" dirty="0">
                    <a:sym typeface="Wingdings" pitchFamily="2" charset="2"/>
                  </a:rPr>
                  <a:t>Nb of times </a:t>
                </a:r>
                <a:r>
                  <a:rPr lang="fr-FR" sz="1600" dirty="0" err="1">
                    <a:sym typeface="Wingdings" pitchFamily="2" charset="2"/>
                  </a:rPr>
                  <a:t>we</a:t>
                </a:r>
                <a:r>
                  <a:rPr lang="fr-FR" sz="1600" dirty="0">
                    <a:sym typeface="Wingdings" pitchFamily="2" charset="2"/>
                  </a:rPr>
                  <a:t> switch </a:t>
                </a:r>
                <a14:m>
                  <m:oMath xmlns:m="http://schemas.openxmlformats.org/officeDocument/2006/math">
                    <m:sSub>
                      <m:sSubPr>
                        <m:ctrlPr>
                          <a:rPr lang="fr-FR" sz="1600" i="1" smtClean="0">
                            <a:latin typeface="Cambria Math" panose="02040503050406030204" pitchFamily="18" charset="0"/>
                            <a:sym typeface="Wingdings" pitchFamily="2" charset="2"/>
                          </a:rPr>
                        </m:ctrlPr>
                      </m:sSubPr>
                      <m:e>
                        <m:r>
                          <a:rPr lang="fr-FR" sz="1600" i="1" smtClean="0">
                            <a:latin typeface="Cambria Math" panose="02040503050406030204" pitchFamily="18" charset="0"/>
                            <a:ea typeface="Cambria Math" panose="02040503050406030204" pitchFamily="18" charset="0"/>
                            <a:sym typeface="Wingdings" pitchFamily="2" charset="2"/>
                          </a:rPr>
                          <m:t>𝜔</m:t>
                        </m:r>
                      </m:e>
                      <m:sub>
                        <m:r>
                          <a:rPr lang="fr-FR" sz="1600" b="0" i="1" smtClean="0">
                            <a:latin typeface="Cambria Math" panose="02040503050406030204" pitchFamily="18" charset="0"/>
                            <a:sym typeface="Wingdings" pitchFamily="2" charset="2"/>
                          </a:rPr>
                          <m:t>𝑎</m:t>
                        </m:r>
                      </m:sub>
                    </m:sSub>
                  </m:oMath>
                </a14:m>
                <a:endParaRPr sz="1600" dirty="0"/>
              </a:p>
            </p:txBody>
          </p:sp>
        </mc:Choice>
        <mc:Fallback>
          <p:sp>
            <p:nvSpPr>
              <p:cNvPr id="13" name="ZoneTexte 12">
                <a:extLst>
                  <a:ext uri="{FF2B5EF4-FFF2-40B4-BE49-F238E27FC236}">
                    <a16:creationId xmlns:a16="http://schemas.microsoft.com/office/drawing/2014/main" id="{BD981567-7C87-4362-BC9D-6C2C78BD8729}"/>
                  </a:ext>
                </a:extLst>
              </p:cNvPr>
              <p:cNvSpPr txBox="1">
                <a:spLocks noRot="1" noChangeAspect="1" noMove="1" noResize="1" noEditPoints="1" noAdjustHandles="1" noChangeArrowheads="1" noChangeShapeType="1" noTextEdit="1"/>
              </p:cNvSpPr>
              <p:nvPr>
                <p:custDataLst>
                  <p:tags r:id="rId12"/>
                </p:custDataLst>
              </p:nvPr>
            </p:nvSpPr>
            <p:spPr bwMode="auto">
              <a:xfrm>
                <a:off x="625373" y="5586141"/>
                <a:ext cx="2315226" cy="338554"/>
              </a:xfrm>
              <a:prstGeom prst="rect">
                <a:avLst/>
              </a:prstGeom>
              <a:blipFill>
                <a:blip r:embed="rId22"/>
                <a:stretch>
                  <a:fillRect l="-1639" t="-3571" b="-21429"/>
                </a:stretch>
              </a:blipFill>
            </p:spPr>
            <p:txBody>
              <a:bodyPr/>
              <a:lstStyle/>
              <a:p>
                <a:r>
                  <a:rPr lang="en-US">
                    <a:noFill/>
                  </a:rPr>
                  <a:t> </a:t>
                </a:r>
              </a:p>
            </p:txBody>
          </p:sp>
        </mc:Fallback>
      </mc:AlternateContent>
      <p:sp>
        <p:nvSpPr>
          <p:cNvPr id="10" name="ZoneTexte 9">
            <a:extLst>
              <a:ext uri="{FF2B5EF4-FFF2-40B4-BE49-F238E27FC236}">
                <a16:creationId xmlns:a16="http://schemas.microsoft.com/office/drawing/2014/main" id="{B34C328A-95BA-868A-FAFE-70B025E7B7A8}"/>
              </a:ext>
            </a:extLst>
          </p:cNvPr>
          <p:cNvSpPr txBox="1"/>
          <p:nvPr>
            <p:custDataLst>
              <p:tags r:id="rId13"/>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81744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a:extLst>
              <a:ext uri="{FF2B5EF4-FFF2-40B4-BE49-F238E27FC236}">
                <a16:creationId xmlns:a16="http://schemas.microsoft.com/office/drawing/2014/main" id="{40CD62AD-F5A2-A0BC-6740-19913542AF8C}"/>
              </a:ext>
            </a:extLst>
          </p:cNvPr>
          <p:cNvPicPr>
            <a:picLocks noChangeAspect="1"/>
          </p:cNvPicPr>
          <p:nvPr>
            <p:custDataLst>
              <p:tags r:id="rId1"/>
            </p:custDataLst>
          </p:nvPr>
        </p:nvPicPr>
        <p:blipFill>
          <a:blip r:embed="rId18"/>
          <a:stretch>
            <a:fillRect/>
          </a:stretch>
        </p:blipFill>
        <p:spPr bwMode="auto">
          <a:xfrm>
            <a:off x="7931896" y="810068"/>
            <a:ext cx="3841822" cy="2618932"/>
          </a:xfrm>
          <a:prstGeom prst="rect">
            <a:avLst/>
          </a:prstGeom>
        </p:spPr>
      </p:pic>
      <p:pic>
        <p:nvPicPr>
          <p:cNvPr id="7" name="Image 6">
            <a:extLst>
              <a:ext uri="{FF2B5EF4-FFF2-40B4-BE49-F238E27FC236}">
                <a16:creationId xmlns:a16="http://schemas.microsoft.com/office/drawing/2014/main" id="{5FEEAC67-7075-6F2F-68F7-3DD110A8E058}"/>
              </a:ext>
            </a:extLst>
          </p:cNvPr>
          <p:cNvPicPr>
            <a:picLocks noChangeAspect="1"/>
          </p:cNvPicPr>
          <p:nvPr>
            <p:custDataLst>
              <p:tags r:id="rId2"/>
            </p:custDataLst>
          </p:nvPr>
        </p:nvPicPr>
        <p:blipFill>
          <a:blip r:embed="rId19"/>
          <a:stretch/>
        </p:blipFill>
        <p:spPr bwMode="auto">
          <a:xfrm>
            <a:off x="4663229" y="3340100"/>
            <a:ext cx="7058046" cy="3222272"/>
          </a:xfrm>
          <a:prstGeom prst="rect">
            <a:avLst/>
          </a:prstGeom>
        </p:spPr>
      </p:pic>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93B78385-8340-A8EE-E450-6DC775329D0A}"/>
                  </a:ext>
                </a:extLst>
              </p:cNvPr>
              <p:cNvSpPr txBox="1"/>
              <p:nvPr>
                <p:custDataLst>
                  <p:tags r:id="rId3"/>
                </p:custDataLst>
              </p:nvPr>
            </p:nvSpPr>
            <p:spPr bwMode="auto">
              <a:xfrm>
                <a:off x="23821" y="6010629"/>
                <a:ext cx="5614202" cy="984885"/>
              </a:xfrm>
              <a:prstGeom prst="rect">
                <a:avLst/>
              </a:prstGeom>
              <a:noFill/>
            </p:spPr>
            <p:txBody>
              <a:bodyPr wrap="square">
                <a:spAutoFit/>
              </a:bodyPr>
              <a:lstStyle/>
              <a:p>
                <a:pPr lvl="0">
                  <a:defRPr/>
                </a:pPr>
                <a:r>
                  <a:rPr lang="fr-FR" sz="2000" b="1" dirty="0"/>
                  <a:t>Total</a:t>
                </a:r>
                <a:r>
                  <a:rPr lang="fr-FR" sz="2000" dirty="0"/>
                  <a:t> </a:t>
                </a:r>
                <a:r>
                  <a:rPr lang="fr-FR" sz="2000" b="1" dirty="0" err="1"/>
                  <a:t>experiment</a:t>
                </a:r>
                <a:r>
                  <a:rPr lang="fr-FR" sz="2000" b="1" dirty="0"/>
                  <a:t> time </a:t>
                </a:r>
                <a14:m>
                  <m:oMath xmlns:m="http://schemas.openxmlformats.org/officeDocument/2006/math">
                    <m:sSub>
                      <m:sSubPr>
                        <m:ctrlPr>
                          <a:rPr lang="ar-AE" sz="2000" b="1" i="1" smtClean="0">
                            <a:latin typeface="Cambria Math" panose="02040503050406030204" pitchFamily="18" charset="0"/>
                          </a:rPr>
                        </m:ctrlPr>
                      </m:sSubPr>
                      <m:e>
                        <m:r>
                          <a:rPr lang="ar-AE" sz="2000" b="1" i="1" smtClean="0">
                            <a:latin typeface="Cambria Math" panose="02040503050406030204" pitchFamily="18" charset="0"/>
                          </a:rPr>
                          <m:t>𝑻</m:t>
                        </m:r>
                      </m:e>
                      <m:sub>
                        <m:r>
                          <a:rPr lang="fr-FR" sz="2000" b="1" i="1" smtClean="0">
                            <a:latin typeface="Cambria Math" panose="02040503050406030204" pitchFamily="18" charset="0"/>
                          </a:rPr>
                          <m:t>𝒕𝒐𝒕</m:t>
                        </m:r>
                      </m:sub>
                    </m:sSub>
                    <m:r>
                      <a:rPr lang="fr-FR" sz="2000" b="1" i="1" smtClean="0">
                        <a:latin typeface="Cambria Math" panose="02040503050406030204" pitchFamily="18" charset="0"/>
                      </a:rPr>
                      <m:t>=</m:t>
                    </m:r>
                    <m:r>
                      <a:rPr lang="fr-FR" sz="2000" b="1" i="1" smtClean="0">
                        <a:latin typeface="Cambria Math" panose="02040503050406030204" pitchFamily="18" charset="0"/>
                      </a:rPr>
                      <m:t>𝑵</m:t>
                    </m:r>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smtClean="0">
                            <a:latin typeface="Cambria Math" panose="02040503050406030204" pitchFamily="18" charset="0"/>
                          </a:rPr>
                          <m:t>𝒐𝒃𝒔</m:t>
                        </m:r>
                      </m:sub>
                    </m:sSub>
                  </m:oMath>
                </a14:m>
                <a:endParaRPr lang="fr-FR" sz="2000" b="1" dirty="0"/>
              </a:p>
              <a:p>
                <a:pPr lvl="0">
                  <a:defRPr/>
                </a:pPr>
                <a14:m>
                  <m:oMath xmlns:m="http://schemas.openxmlformats.org/officeDocument/2006/math">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a:latin typeface="Cambria Math" panose="02040503050406030204" pitchFamily="18" charset="0"/>
                          </a:rPr>
                          <m:t>𝒕𝒐𝒕</m:t>
                        </m:r>
                      </m:sub>
                    </m:sSub>
                    <m:r>
                      <a:rPr lang="fr-FR" sz="2000" b="1" i="1">
                        <a:latin typeface="Cambria Math" panose="02040503050406030204" pitchFamily="18" charset="0"/>
                      </a:rPr>
                      <m:t> </m:t>
                    </m:r>
                    <m:r>
                      <a:rPr lang="fr-FR" sz="2000" b="1" i="1" smtClean="0">
                        <a:latin typeface="Cambria Math" panose="02040503050406030204" pitchFamily="18" charset="0"/>
                        <a:ea typeface="Cambria Math" panose="02040503050406030204" pitchFamily="18" charset="0"/>
                      </a:rPr>
                      <m:t>~ </m:t>
                    </m:r>
                    <m:r>
                      <a:rPr lang="fr-FR" sz="2000" b="1" i="1" smtClean="0">
                        <a:latin typeface="Cambria Math" panose="02040503050406030204" pitchFamily="18" charset="0"/>
                        <a:ea typeface="Cambria Math" panose="02040503050406030204" pitchFamily="18" charset="0"/>
                      </a:rPr>
                      <m:t>𝟏</m:t>
                    </m:r>
                  </m:oMath>
                </a14:m>
                <a:r>
                  <a:rPr lang="fr-FR" sz="2000" b="1" dirty="0"/>
                  <a:t> </a:t>
                </a:r>
                <a:r>
                  <a:rPr lang="fr-FR" sz="2000" b="1" dirty="0" err="1"/>
                  <a:t>month</a:t>
                </a:r>
                <a:r>
                  <a:rPr lang="fr-FR" sz="2000" b="1" dirty="0"/>
                  <a:t> </a:t>
                </a:r>
                <a14:m>
                  <m:oMath xmlns:m="http://schemas.openxmlformats.org/officeDocument/2006/math">
                    <m:r>
                      <a:rPr lang="fr-FR" sz="2000" b="1" i="1" smtClean="0">
                        <a:latin typeface="Cambria Math" panose="02040503050406030204" pitchFamily="18" charset="0"/>
                        <a:ea typeface="Cambria Math" panose="02040503050406030204" pitchFamily="18" charset="0"/>
                      </a:rPr>
                      <m:t>≡</m:t>
                    </m:r>
                    <m:r>
                      <a:rPr lang="fr-FR" sz="2000" b="0" i="0" smtClean="0">
                        <a:latin typeface="Cambria Math" panose="02040503050406030204" pitchFamily="18" charset="0"/>
                        <a:ea typeface="Cambria Math" panose="02040503050406030204" pitchFamily="18" charset="0"/>
                      </a:rPr>
                      <m:t> </m:t>
                    </m:r>
                  </m:oMath>
                </a14:m>
                <a:r>
                  <a:rPr lang="fr-FR" sz="2000" dirty="0"/>
                  <a:t>scan DM masses </a:t>
                </a:r>
                <a14:m>
                  <m:oMath xmlns:m="http://schemas.openxmlformats.org/officeDocument/2006/math">
                    <m:r>
                      <a:rPr lang="fr-FR" sz="2000" i="1">
                        <a:latin typeface="Cambria Math"/>
                        <a:ea typeface="Cambria Math"/>
                      </a:rPr>
                      <m:t>∈</m:t>
                    </m:r>
                    <m:r>
                      <a:rPr lang="fr-FR" sz="2000" b="0" i="1">
                        <a:latin typeface="Cambria Math"/>
                        <a:ea typeface="Cambria Math"/>
                      </a:rPr>
                      <m:t> </m:t>
                    </m:r>
                  </m:oMath>
                </a14:m>
                <a:r>
                  <a:rPr lang="fr-FR" sz="2000" dirty="0"/>
                  <a:t>[5.9 ; 6.5]</a:t>
                </a:r>
                <a14:m>
                  <m:oMath xmlns:m="http://schemas.openxmlformats.org/officeDocument/2006/math">
                    <m:r>
                      <a:rPr lang="fr-FR" sz="2000" b="0" i="0">
                        <a:latin typeface="Cambria Math"/>
                        <a:ea typeface="Cambria Math"/>
                      </a:rPr>
                      <m:t> </m:t>
                    </m:r>
                    <m:r>
                      <a:rPr lang="fr-FR" sz="2000" b="1" i="1">
                        <a:latin typeface="Cambria Math"/>
                        <a:ea typeface="Cambria Math"/>
                      </a:rPr>
                      <m:t>𝝁</m:t>
                    </m:r>
                    <m:r>
                      <a:rPr lang="fr-FR" sz="2000" b="1" i="1">
                        <a:latin typeface="Cambria Math"/>
                        <a:ea typeface="Cambria Math"/>
                      </a:rPr>
                      <m:t>𝒆𝑽</m:t>
                    </m:r>
                  </m:oMath>
                </a14:m>
                <a:r>
                  <a:rPr lang="fr-FR" sz="2000" b="1" dirty="0"/>
                  <a:t> </a:t>
                </a:r>
                <a:endParaRPr lang="fr-FR" sz="2000" dirty="0"/>
              </a:p>
              <a:p>
                <a:pPr marR="0" lvl="0" algn="l" defTabSz="914400">
                  <a:lnSpc>
                    <a:spcPct val="100000"/>
                  </a:lnSpc>
                  <a:spcBef>
                    <a:spcPts val="0"/>
                  </a:spcBef>
                  <a:spcAft>
                    <a:spcPts val="0"/>
                  </a:spcAft>
                  <a:buClrTx/>
                  <a:buSzTx/>
                  <a:defRPr/>
                </a:pPr>
                <a:endParaRPr lang="fr-FR" sz="1800" dirty="0"/>
              </a:p>
            </p:txBody>
          </p:sp>
        </mc:Choice>
        <mc:Fallback>
          <p:sp>
            <p:nvSpPr>
              <p:cNvPr id="14" name="ZoneTexte 13">
                <a:extLst>
                  <a:ext uri="{FF2B5EF4-FFF2-40B4-BE49-F238E27FC236}">
                    <a16:creationId xmlns:a16="http://schemas.microsoft.com/office/drawing/2014/main" id="{93B78385-8340-A8EE-E450-6DC775329D0A}"/>
                  </a:ext>
                </a:extLst>
              </p:cNvPr>
              <p:cNvSpPr txBox="1">
                <a:spLocks noRot="1" noChangeAspect="1" noMove="1" noResize="1" noEditPoints="1" noAdjustHandles="1" noChangeArrowheads="1" noChangeShapeType="1" noTextEdit="1"/>
              </p:cNvSpPr>
              <p:nvPr>
                <p:custDataLst>
                  <p:tags r:id="rId3"/>
                </p:custDataLst>
              </p:nvPr>
            </p:nvSpPr>
            <p:spPr bwMode="auto">
              <a:xfrm>
                <a:off x="23821" y="6010629"/>
                <a:ext cx="5614202" cy="984885"/>
              </a:xfrm>
              <a:prstGeom prst="rect">
                <a:avLst/>
              </a:prstGeom>
              <a:blipFill>
                <a:blip r:embed="rId20"/>
                <a:stretch>
                  <a:fillRect l="-1126" t="-3797"/>
                </a:stretch>
              </a:blipFill>
            </p:spPr>
            <p:txBody>
              <a:bodyPr/>
              <a:lstStyle/>
              <a:p>
                <a:r>
                  <a:rPr lang="en-US">
                    <a:noFill/>
                  </a:rPr>
                  <a:t> </a:t>
                </a:r>
              </a:p>
            </p:txBody>
          </p:sp>
        </mc:Fallback>
      </mc:AlternateContent>
      <p:cxnSp>
        <p:nvCxnSpPr>
          <p:cNvPr id="15" name="Connecteur droit 14">
            <a:extLst>
              <a:ext uri="{FF2B5EF4-FFF2-40B4-BE49-F238E27FC236}">
                <a16:creationId xmlns:a16="http://schemas.microsoft.com/office/drawing/2014/main" id="{B0590CEB-3F0B-747F-6517-15574A39067C}"/>
              </a:ext>
            </a:extLst>
          </p:cNvPr>
          <p:cNvCxnSpPr>
            <a:cxnSpLocks/>
          </p:cNvCxnSpPr>
          <p:nvPr>
            <p:custDataLst>
              <p:tags r:id="rId4"/>
            </p:custDataLst>
          </p:nvPr>
        </p:nvCxnSpPr>
        <p:spPr bwMode="auto">
          <a:xfrm>
            <a:off x="9251400" y="3887304"/>
            <a:ext cx="0" cy="2096949"/>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32F9A9F1-0609-1DBE-5579-DA92923F3930}"/>
              </a:ext>
            </a:extLst>
          </p:cNvPr>
          <p:cNvCxnSpPr>
            <a:cxnSpLocks/>
          </p:cNvCxnSpPr>
          <p:nvPr>
            <p:custDataLst>
              <p:tags r:id="rId5"/>
            </p:custDataLst>
          </p:nvPr>
        </p:nvCxnSpPr>
        <p:spPr bwMode="auto">
          <a:xfrm flipV="1">
            <a:off x="9412016" y="3887304"/>
            <a:ext cx="0" cy="2096949"/>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pic>
        <p:nvPicPr>
          <p:cNvPr id="3" name="Image 2">
            <a:extLst>
              <a:ext uri="{FF2B5EF4-FFF2-40B4-BE49-F238E27FC236}">
                <a16:creationId xmlns:a16="http://schemas.microsoft.com/office/drawing/2014/main" id="{A3CEEFE7-BAC0-5D96-12AC-C7EC7AF53D73}"/>
              </a:ext>
            </a:extLst>
          </p:cNvPr>
          <p:cNvPicPr>
            <a:picLocks noChangeAspect="1"/>
          </p:cNvPicPr>
          <p:nvPr>
            <p:custDataLst>
              <p:tags r:id="rId6"/>
            </p:custDataLst>
          </p:nvPr>
        </p:nvPicPr>
        <p:blipFill>
          <a:blip r:embed="rId21"/>
          <a:stretch/>
        </p:blipFill>
        <p:spPr bwMode="auto">
          <a:xfrm>
            <a:off x="-1" y="782793"/>
            <a:ext cx="7058044" cy="3222271"/>
          </a:xfrm>
          <a:prstGeom prst="rect">
            <a:avLst/>
          </a:prstGeom>
        </p:spPr>
      </p:pic>
      <p:cxnSp>
        <p:nvCxnSpPr>
          <p:cNvPr id="6" name="Connecteur en arc 5">
            <a:extLst>
              <a:ext uri="{FF2B5EF4-FFF2-40B4-BE49-F238E27FC236}">
                <a16:creationId xmlns:a16="http://schemas.microsoft.com/office/drawing/2014/main" id="{457360BE-D4F7-4F23-EFAD-34831468FA1D}"/>
              </a:ext>
            </a:extLst>
          </p:cNvPr>
          <p:cNvCxnSpPr>
            <a:cxnSpLocks/>
          </p:cNvCxnSpPr>
          <p:nvPr>
            <p:custDataLst>
              <p:tags r:id="rId7"/>
            </p:custDataLst>
          </p:nvPr>
        </p:nvCxnSpPr>
        <p:spPr bwMode="auto">
          <a:xfrm>
            <a:off x="3791744" y="3891844"/>
            <a:ext cx="924561" cy="689284"/>
          </a:xfrm>
          <a:prstGeom prst="curvedConnector3">
            <a:avLst>
              <a:gd name="adj1" fmla="val -3641"/>
            </a:avLst>
          </a:prstGeom>
          <a:ln w="12700">
            <a:tailEnd type="triangle"/>
          </a:ln>
        </p:spPr>
        <p:style>
          <a:lnRef idx="1">
            <a:schemeClr val="dk1"/>
          </a:lnRef>
          <a:fillRef idx="0">
            <a:schemeClr val="dk1"/>
          </a:fillRef>
          <a:effectRef idx="0">
            <a:schemeClr val="dk1"/>
          </a:effectRef>
          <a:fontRef idx="minor">
            <a:schemeClr val="tx1"/>
          </a:fontRef>
        </p:style>
      </p:cxnSp>
      <p:sp>
        <p:nvSpPr>
          <p:cNvPr id="8" name="ZoneTexte 7">
            <a:extLst>
              <a:ext uri="{FF2B5EF4-FFF2-40B4-BE49-F238E27FC236}">
                <a16:creationId xmlns:a16="http://schemas.microsoft.com/office/drawing/2014/main" id="{CFB64B0B-A24C-5DE0-26E8-1EB33AFF0056}"/>
              </a:ext>
            </a:extLst>
          </p:cNvPr>
          <p:cNvSpPr txBox="1"/>
          <p:nvPr>
            <p:custDataLst>
              <p:tags r:id="rId8"/>
            </p:custDataLst>
          </p:nvPr>
        </p:nvSpPr>
        <p:spPr bwMode="auto">
          <a:xfrm>
            <a:off x="9852807" y="5614921"/>
            <a:ext cx="2712720" cy="369332"/>
          </a:xfrm>
          <a:prstGeom prst="rect">
            <a:avLst/>
          </a:prstGeom>
          <a:noFill/>
        </p:spPr>
        <p:txBody>
          <a:bodyPr wrap="square" rtlCol="0">
            <a:spAutoFit/>
          </a:bodyPr>
          <a:lstStyle/>
          <a:p>
            <a:pPr>
              <a:defRPr/>
            </a:pPr>
            <a:r>
              <a:rPr lang="en-US" b="1"/>
              <a:t>With systematics </a:t>
            </a:r>
            <a:endParaRPr/>
          </a:p>
        </p:txBody>
      </p:sp>
      <p:sp>
        <p:nvSpPr>
          <p:cNvPr id="4" name="ZoneTexte 3">
            <a:extLst>
              <a:ext uri="{FF2B5EF4-FFF2-40B4-BE49-F238E27FC236}">
                <a16:creationId xmlns:a16="http://schemas.microsoft.com/office/drawing/2014/main" id="{B747BD91-2901-16D5-AF29-98E2D7768BB9}"/>
              </a:ext>
            </a:extLst>
          </p:cNvPr>
          <p:cNvSpPr txBox="1"/>
          <p:nvPr>
            <p:custDataLst>
              <p:tags r:id="rId9"/>
            </p:custDataLst>
          </p:nvPr>
        </p:nvSpPr>
        <p:spPr bwMode="auto">
          <a:xfrm>
            <a:off x="4860251" y="3059668"/>
            <a:ext cx="2712720" cy="369332"/>
          </a:xfrm>
          <a:prstGeom prst="rect">
            <a:avLst/>
          </a:prstGeom>
          <a:noFill/>
        </p:spPr>
        <p:txBody>
          <a:bodyPr wrap="square" rtlCol="0">
            <a:spAutoFit/>
          </a:bodyPr>
          <a:lstStyle/>
          <a:p>
            <a:pPr>
              <a:defRPr/>
            </a:pPr>
            <a:r>
              <a:rPr lang="en-US" b="1" dirty="0"/>
              <a:t>Without systematics </a:t>
            </a:r>
            <a:endParaRPr dirty="0"/>
          </a:p>
        </p:txBody>
      </p:sp>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CA8C9B70-81B5-8740-733F-5CA006D37621}"/>
                  </a:ext>
                </a:extLst>
              </p:cNvPr>
              <p:cNvSpPr txBox="1"/>
              <p:nvPr>
                <p:custDataLst>
                  <p:tags r:id="rId10"/>
                </p:custDataLst>
              </p:nvPr>
            </p:nvSpPr>
            <p:spPr bwMode="auto">
              <a:xfrm>
                <a:off x="5087830" y="6481510"/>
                <a:ext cx="7205116" cy="328039"/>
              </a:xfrm>
              <a:prstGeom prst="rect">
                <a:avLst/>
              </a:prstGeom>
              <a:noFill/>
            </p:spPr>
            <p:txBody>
              <a:bodyPr wrap="square" rtlCol="0">
                <a:spAutoFit/>
              </a:bodyPr>
              <a:lstStyle/>
              <a:p>
                <a:pPr algn="ctr">
                  <a:defRPr/>
                </a:pPr>
                <a:r>
                  <a:rPr lang="en-US" sz="1400" i="1" dirty="0"/>
                  <a:t>Fig. 7 : Constraint on </a:t>
                </a:r>
                <a14:m>
                  <m:oMath xmlns:m="http://schemas.openxmlformats.org/officeDocument/2006/math">
                    <m:r>
                      <a:rPr lang="fr-FR" sz="1400" b="0" i="1">
                        <a:latin typeface="Cambria Math"/>
                        <a:ea typeface="Cambria Math"/>
                      </a:rPr>
                      <m:t>𝜒</m:t>
                    </m:r>
                  </m:oMath>
                </a14:m>
                <a:r>
                  <a:rPr lang="fr-FR" sz="1400" i="1" dirty="0"/>
                  <a:t> </a:t>
                </a:r>
                <a:r>
                  <a:rPr lang="fr-FR" sz="1400" i="1" dirty="0" err="1"/>
                  <a:t>obtained</a:t>
                </a:r>
                <a:r>
                  <a:rPr lang="fr-FR" sz="1400" i="1" dirty="0"/>
                  <a:t> </a:t>
                </a:r>
                <a:r>
                  <a:rPr lang="fr-FR" sz="1400" i="1" dirty="0" err="1"/>
                  <a:t>with</a:t>
                </a:r>
                <a:r>
                  <a:rPr lang="fr-FR" sz="1400" i="1" dirty="0"/>
                  <a:t> </a:t>
                </a:r>
                <a:r>
                  <a:rPr lang="fr-FR" sz="1400" i="1" dirty="0" err="1"/>
                  <a:t>this</a:t>
                </a:r>
                <a:r>
                  <a:rPr lang="fr-FR" sz="1400" i="1" dirty="0"/>
                  <a:t> setup for </a:t>
                </a:r>
                <a14:m>
                  <m:oMath xmlns:m="http://schemas.openxmlformats.org/officeDocument/2006/math">
                    <m:sSub>
                      <m:sSubPr>
                        <m:ctrlPr>
                          <a:rPr lang="fr-FR" sz="1400" i="1">
                            <a:latin typeface="Cambria Math" panose="02040503050406030204" pitchFamily="18" charset="0"/>
                            <a:ea typeface="Cambria Math"/>
                            <a:cs typeface="Cambria Math"/>
                          </a:rPr>
                        </m:ctrlPr>
                      </m:sSubPr>
                      <m:e>
                        <m:r>
                          <a:rPr lang="fr-FR" sz="1400" i="1">
                            <a:latin typeface="Cambria Math"/>
                          </a:rPr>
                          <m:t>𝑇</m:t>
                        </m:r>
                      </m:e>
                      <m:sub>
                        <m:r>
                          <a:rPr lang="fr-FR" sz="1400" i="1">
                            <a:latin typeface="Cambria Math"/>
                          </a:rPr>
                          <m:t>𝑜𝑏𝑠</m:t>
                        </m:r>
                      </m:sub>
                    </m:sSub>
                  </m:oMath>
                </a14:m>
                <a:r>
                  <a:rPr lang="fr-FR" sz="1400" i="1" dirty="0"/>
                  <a:t>= 600 s , </a:t>
                </a:r>
                <a14:m>
                  <m:oMath xmlns:m="http://schemas.openxmlformats.org/officeDocument/2006/math">
                    <m:sSub>
                      <m:sSubPr>
                        <m:ctrlPr>
                          <a:rPr lang="en-US" sz="1400" i="1">
                            <a:latin typeface="Cambria Math" panose="02040503050406030204" pitchFamily="18" charset="0"/>
                            <a:ea typeface="Cambria Math"/>
                            <a:cs typeface="Cambria Math"/>
                          </a:rPr>
                        </m:ctrlPr>
                      </m:sSubPr>
                      <m:e>
                        <m:r>
                          <a:rPr lang="fr-FR" sz="1400" b="0" i="1">
                            <a:latin typeface="Cambria Math"/>
                            <a:ea typeface="Cambria Math"/>
                          </a:rPr>
                          <m:t>𝑆</m:t>
                        </m:r>
                      </m:e>
                      <m:sub>
                        <m:r>
                          <a:rPr lang="fr-FR" sz="1400" b="0" i="1">
                            <a:latin typeface="Cambria Math"/>
                            <a:ea typeface="Cambria Math"/>
                          </a:rPr>
                          <m:t>𝑅𝐼𝑁</m:t>
                        </m:r>
                      </m:sub>
                    </m:sSub>
                    <m:r>
                      <a:rPr lang="fr-FR" sz="1400" b="0" i="1">
                        <a:latin typeface="Cambria Math"/>
                        <a:ea typeface="Cambria Math"/>
                      </a:rPr>
                      <m:t>=1</m:t>
                    </m:r>
                    <m:sSup>
                      <m:sSupPr>
                        <m:ctrlPr>
                          <a:rPr lang="fr-FR" sz="1400" i="1">
                            <a:latin typeface="Cambria Math" panose="02040503050406030204" pitchFamily="18" charset="0"/>
                            <a:ea typeface="Cambria Math"/>
                            <a:cs typeface="Cambria Math"/>
                          </a:rPr>
                        </m:ctrlPr>
                      </m:sSupPr>
                      <m:e>
                        <m:r>
                          <a:rPr lang="fr-FR" sz="1400" b="0" i="1">
                            <a:latin typeface="Cambria Math"/>
                            <a:ea typeface="Cambria Math"/>
                          </a:rPr>
                          <m:t>0</m:t>
                        </m:r>
                      </m:e>
                      <m:sup>
                        <m:r>
                          <a:rPr lang="fr-FR" sz="1400" b="0" i="1">
                            <a:latin typeface="Cambria Math"/>
                            <a:ea typeface="Cambria Math"/>
                          </a:rPr>
                          <m:t>−9</m:t>
                        </m:r>
                      </m:sup>
                    </m:sSup>
                    <m:r>
                      <a:rPr lang="fr-FR" sz="1400" b="0" i="1">
                        <a:latin typeface="Cambria Math"/>
                        <a:ea typeface="Cambria Math"/>
                      </a:rPr>
                      <m:t>/</m:t>
                    </m:r>
                    <m:rad>
                      <m:radPr>
                        <m:degHide m:val="on"/>
                        <m:ctrlPr>
                          <a:rPr lang="fr-FR" sz="1400" i="1">
                            <a:latin typeface="Cambria Math" panose="02040503050406030204" pitchFamily="18" charset="0"/>
                            <a:ea typeface="Cambria Math"/>
                            <a:cs typeface="Cambria Math"/>
                          </a:rPr>
                        </m:ctrlPr>
                      </m:radPr>
                      <m:deg/>
                      <m:e>
                        <m:r>
                          <a:rPr lang="fr-FR" sz="1400" b="0" i="1">
                            <a:latin typeface="Cambria Math"/>
                            <a:ea typeface="Cambria Math"/>
                          </a:rPr>
                          <m:t>𝐻𝑧</m:t>
                        </m:r>
                      </m:e>
                    </m:rad>
                  </m:oMath>
                </a14:m>
                <a:endParaRPr lang="en-US" sz="1400" i="1" dirty="0"/>
              </a:p>
            </p:txBody>
          </p:sp>
        </mc:Choice>
        <mc:Fallback>
          <p:sp>
            <p:nvSpPr>
              <p:cNvPr id="9" name="ZoneTexte 8">
                <a:extLst>
                  <a:ext uri="{FF2B5EF4-FFF2-40B4-BE49-F238E27FC236}">
                    <a16:creationId xmlns:a16="http://schemas.microsoft.com/office/drawing/2014/main" id="{CA8C9B70-81B5-8740-733F-5CA006D37621}"/>
                  </a:ext>
                </a:extLst>
              </p:cNvPr>
              <p:cNvSpPr txBox="1">
                <a:spLocks noRot="1" noChangeAspect="1" noMove="1" noResize="1" noEditPoints="1" noAdjustHandles="1" noChangeArrowheads="1" noChangeShapeType="1" noTextEdit="1"/>
              </p:cNvSpPr>
              <p:nvPr>
                <p:custDataLst>
                  <p:tags r:id="rId10"/>
                </p:custDataLst>
              </p:nvPr>
            </p:nvSpPr>
            <p:spPr bwMode="auto">
              <a:xfrm>
                <a:off x="5087830" y="6481510"/>
                <a:ext cx="7205116" cy="328039"/>
              </a:xfrm>
              <a:prstGeom prst="rect">
                <a:avLst/>
              </a:prstGeom>
              <a:blipFill>
                <a:blip r:embed="rId22"/>
                <a:stretch>
                  <a:fillRect b="-18519"/>
                </a:stretch>
              </a:blipFill>
            </p:spPr>
            <p:txBody>
              <a:bodyPr/>
              <a:lstStyle/>
              <a:p>
                <a:r>
                  <a:rPr lang="en-US">
                    <a:noFill/>
                  </a:rPr>
                  <a:t> </a:t>
                </a:r>
              </a:p>
            </p:txBody>
          </p:sp>
        </mc:Fallback>
      </mc:AlternateContent>
      <p:sp>
        <p:nvSpPr>
          <p:cNvPr id="2" name="Titre 1"/>
          <p:cNvSpPr>
            <a:spLocks noGrp="1"/>
          </p:cNvSpPr>
          <p:nvPr>
            <p:ph type="title"/>
            <p:custDataLst>
              <p:tags r:id="rId11"/>
            </p:custDataLst>
          </p:nvPr>
        </p:nvSpPr>
        <p:spPr bwMode="auto">
          <a:xfrm>
            <a:off x="518873" y="159221"/>
            <a:ext cx="11337767"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lang="en-US" sz="4400" b="1" i="0" u="sng" strike="noStrike" cap="none" spc="0" dirty="0">
                <a:solidFill>
                  <a:schemeClr val="tx1"/>
                </a:solidFill>
                <a:latin typeface="+mj-lt"/>
                <a:ea typeface="+mj-ea"/>
                <a:cs typeface="+mj-cs"/>
              </a:rPr>
              <a:t>Rough estimation of the experiment’s sensitivity</a:t>
            </a:r>
            <a:endParaRPr dirty="0"/>
          </a:p>
          <a:p>
            <a:pPr>
              <a:defRPr/>
            </a:pPr>
            <a:endParaRPr dirty="0"/>
          </a:p>
        </p:txBody>
      </p: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F56C1848-AD2C-6FFE-B096-1D3D1FFC5FE0}"/>
                  </a:ext>
                </a:extLst>
              </p:cNvPr>
              <p:cNvSpPr txBox="1"/>
              <p:nvPr>
                <p:custDataLst>
                  <p:tags r:id="rId12"/>
                </p:custDataLst>
              </p:nvPr>
            </p:nvSpPr>
            <p:spPr bwMode="auto">
              <a:xfrm>
                <a:off x="-47530" y="4520945"/>
                <a:ext cx="4630452" cy="1323439"/>
              </a:xfrm>
              <a:prstGeom prst="rect">
                <a:avLst/>
              </a:prstGeom>
              <a:noFill/>
            </p:spPr>
            <p:txBody>
              <a:bodyPr wrap="square">
                <a:spAutoFit/>
              </a:bodyPr>
              <a:lstStyle/>
              <a:p>
                <a:pPr marL="342900" marR="0" lvl="0" indent="-342900" algn="l" defTabSz="914400">
                  <a:lnSpc>
                    <a:spcPct val="100000"/>
                  </a:lnSpc>
                  <a:spcBef>
                    <a:spcPts val="0"/>
                  </a:spcBef>
                  <a:spcAft>
                    <a:spcPts val="0"/>
                  </a:spcAft>
                  <a:buClrTx/>
                  <a:buSzTx/>
                  <a:buFont typeface="Wingdings" pitchFamily="2" charset="2"/>
                  <a:buChar char="à"/>
                  <a:defRPr/>
                </a:pPr>
                <a:r>
                  <a:rPr lang="fr-FR" sz="2000" dirty="0"/>
                  <a:t>Not </a:t>
                </a:r>
                <a:r>
                  <a:rPr lang="fr-FR" sz="2000" dirty="0" err="1"/>
                  <a:t>dramatic</a:t>
                </a:r>
                <a:r>
                  <a:rPr lang="fr-FR" sz="2000" dirty="0"/>
                  <a:t> change in </a:t>
                </a:r>
                <a:r>
                  <a:rPr lang="fr-FR" sz="2000" dirty="0" err="1"/>
                  <a:t>sensitivity</a:t>
                </a:r>
                <a:endParaRPr lang="fr-FR" sz="2000" dirty="0"/>
              </a:p>
              <a:p>
                <a:pPr marL="342900" lvl="0" indent="-342900">
                  <a:buFont typeface="Wingdings" pitchFamily="2" charset="2"/>
                  <a:buChar char="à"/>
                  <a:defRPr/>
                </a:pPr>
                <a:r>
                  <a:rPr lang="fr-FR" sz="2000" dirty="0"/>
                  <a:t>Need to </a:t>
                </a:r>
                <a:r>
                  <a:rPr lang="fr-FR" sz="2000" dirty="0" err="1"/>
                  <a:t>consider</a:t>
                </a:r>
                <a:r>
                  <a:rPr lang="fr-FR" sz="2000" dirty="0"/>
                  <a:t> </a:t>
                </a:r>
                <a14:m>
                  <m:oMath xmlns:m="http://schemas.openxmlformats.org/officeDocument/2006/math">
                    <m:sSub>
                      <m:sSubPr>
                        <m:ctrlPr>
                          <a:rPr lang="ar-AE" sz="2000" b="1" i="1">
                            <a:latin typeface="Cambria Math" panose="02040503050406030204" pitchFamily="18" charset="0"/>
                          </a:rPr>
                        </m:ctrlPr>
                      </m:sSubPr>
                      <m:e>
                        <m:r>
                          <a:rPr lang="ar-AE" sz="2000" b="1" i="1">
                            <a:latin typeface="Cambria Math" panose="02040503050406030204" pitchFamily="18" charset="0"/>
                          </a:rPr>
                          <m:t>𝑻</m:t>
                        </m:r>
                      </m:e>
                      <m:sub>
                        <m:r>
                          <a:rPr lang="fr-FR" sz="2000" b="1" i="1">
                            <a:latin typeface="Cambria Math" panose="02040503050406030204" pitchFamily="18" charset="0"/>
                          </a:rPr>
                          <m:t>𝒐𝒃𝒔</m:t>
                        </m:r>
                      </m:sub>
                    </m:sSub>
                    <m:r>
                      <a:rPr lang="fr-FR" sz="2000" b="1" i="1" smtClean="0">
                        <a:latin typeface="Cambria Math" panose="02040503050406030204" pitchFamily="18" charset="0"/>
                      </a:rPr>
                      <m:t>=</m:t>
                    </m:r>
                    <m:r>
                      <a:rPr lang="fr-FR" sz="2000" b="1" i="1" smtClean="0">
                        <a:latin typeface="Cambria Math" panose="02040503050406030204" pitchFamily="18" charset="0"/>
                      </a:rPr>
                      <m:t>𝟔𝟎𝟎</m:t>
                    </m:r>
                    <m:r>
                      <a:rPr lang="fr-FR" sz="2000" b="1" i="1" smtClean="0">
                        <a:latin typeface="Cambria Math" panose="02040503050406030204" pitchFamily="18" charset="0"/>
                      </a:rPr>
                      <m:t> </m:t>
                    </m:r>
                  </m:oMath>
                </a14:m>
                <a:r>
                  <a:rPr lang="fr-FR" sz="2000" b="1" dirty="0"/>
                  <a:t>s</a:t>
                </a:r>
              </a:p>
              <a:p>
                <a:pPr marR="0" lvl="0" algn="l" defTabSz="914400">
                  <a:lnSpc>
                    <a:spcPct val="100000"/>
                  </a:lnSpc>
                  <a:spcBef>
                    <a:spcPts val="0"/>
                  </a:spcBef>
                  <a:spcAft>
                    <a:spcPts val="0"/>
                  </a:spcAft>
                  <a:buClrTx/>
                  <a:buSzTx/>
                  <a:defRPr/>
                </a:pPr>
                <a:endParaRPr lang="fr-FR" sz="2000" dirty="0"/>
              </a:p>
              <a:p>
                <a:pPr marR="0" lvl="0" algn="l" defTabSz="914400">
                  <a:lnSpc>
                    <a:spcPct val="100000"/>
                  </a:lnSpc>
                  <a:spcBef>
                    <a:spcPts val="0"/>
                  </a:spcBef>
                  <a:spcAft>
                    <a:spcPts val="0"/>
                  </a:spcAft>
                  <a:buClrTx/>
                  <a:buSzTx/>
                  <a:defRPr/>
                </a:pPr>
                <a:endParaRPr sz="2000" dirty="0"/>
              </a:p>
            </p:txBody>
          </p:sp>
        </mc:Choice>
        <mc:Fallback>
          <p:sp>
            <p:nvSpPr>
              <p:cNvPr id="11" name="ZoneTexte 10">
                <a:extLst>
                  <a:ext uri="{FF2B5EF4-FFF2-40B4-BE49-F238E27FC236}">
                    <a16:creationId xmlns:a16="http://schemas.microsoft.com/office/drawing/2014/main" id="{F56C1848-AD2C-6FFE-B096-1D3D1FFC5FE0}"/>
                  </a:ext>
                </a:extLst>
              </p:cNvPr>
              <p:cNvSpPr txBox="1">
                <a:spLocks noRot="1" noChangeAspect="1" noMove="1" noResize="1" noEditPoints="1" noAdjustHandles="1" noChangeArrowheads="1" noChangeShapeType="1" noTextEdit="1"/>
              </p:cNvSpPr>
              <p:nvPr>
                <p:custDataLst>
                  <p:tags r:id="rId12"/>
                </p:custDataLst>
              </p:nvPr>
            </p:nvSpPr>
            <p:spPr bwMode="auto">
              <a:xfrm>
                <a:off x="-47530" y="4520945"/>
                <a:ext cx="4630452" cy="1323439"/>
              </a:xfrm>
              <a:prstGeom prst="rect">
                <a:avLst/>
              </a:prstGeom>
              <a:blipFill>
                <a:blip r:embed="rId23"/>
                <a:stretch>
                  <a:fillRect l="-1096" t="-2857"/>
                </a:stretch>
              </a:blipFill>
            </p:spPr>
            <p:txBody>
              <a:bodyPr/>
              <a:lstStyle/>
              <a:p>
                <a:r>
                  <a:rPr lang="en-US">
                    <a:noFill/>
                  </a:rPr>
                  <a:t> </a:t>
                </a:r>
              </a:p>
            </p:txBody>
          </p:sp>
        </mc:Fallback>
      </mc:AlternateContent>
      <p:cxnSp>
        <p:nvCxnSpPr>
          <p:cNvPr id="12" name="Connecteur en arc 11">
            <a:extLst>
              <a:ext uri="{FF2B5EF4-FFF2-40B4-BE49-F238E27FC236}">
                <a16:creationId xmlns:a16="http://schemas.microsoft.com/office/drawing/2014/main" id="{3DFF3468-FE0E-4E1E-C229-4D30395EF37F}"/>
              </a:ext>
            </a:extLst>
          </p:cNvPr>
          <p:cNvCxnSpPr>
            <a:cxnSpLocks/>
          </p:cNvCxnSpPr>
          <p:nvPr>
            <p:custDataLst>
              <p:tags r:id="rId13"/>
            </p:custDataLst>
          </p:nvPr>
        </p:nvCxnSpPr>
        <p:spPr bwMode="auto">
          <a:xfrm>
            <a:off x="2940599" y="5799101"/>
            <a:ext cx="491106" cy="294194"/>
          </a:xfrm>
          <a:prstGeom prst="curvedConnector3">
            <a:avLst>
              <a:gd name="adj1" fmla="val 10360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BD981567-7C87-4362-BC9D-6C2C78BD8729}"/>
                  </a:ext>
                </a:extLst>
              </p:cNvPr>
              <p:cNvSpPr txBox="1"/>
              <p:nvPr>
                <p:custDataLst>
                  <p:tags r:id="rId14"/>
                </p:custDataLst>
              </p:nvPr>
            </p:nvSpPr>
            <p:spPr bwMode="auto">
              <a:xfrm>
                <a:off x="625373" y="5586141"/>
                <a:ext cx="2315226" cy="338554"/>
              </a:xfrm>
              <a:prstGeom prst="rect">
                <a:avLst/>
              </a:prstGeom>
              <a:noFill/>
            </p:spPr>
            <p:txBody>
              <a:bodyPr wrap="square">
                <a:spAutoFit/>
              </a:bodyPr>
              <a:lstStyle/>
              <a:p>
                <a:pPr marR="0" lvl="0" algn="l" defTabSz="914400">
                  <a:lnSpc>
                    <a:spcPct val="100000"/>
                  </a:lnSpc>
                  <a:spcBef>
                    <a:spcPts val="0"/>
                  </a:spcBef>
                  <a:spcAft>
                    <a:spcPts val="0"/>
                  </a:spcAft>
                  <a:buClrTx/>
                  <a:buSzTx/>
                  <a:defRPr/>
                </a:pPr>
                <a:r>
                  <a:rPr lang="fr-FR" sz="1600" dirty="0">
                    <a:sym typeface="Wingdings" pitchFamily="2" charset="2"/>
                  </a:rPr>
                  <a:t>Nb of times </a:t>
                </a:r>
                <a:r>
                  <a:rPr lang="fr-FR" sz="1600" dirty="0" err="1">
                    <a:sym typeface="Wingdings" pitchFamily="2" charset="2"/>
                  </a:rPr>
                  <a:t>we</a:t>
                </a:r>
                <a:r>
                  <a:rPr lang="fr-FR" sz="1600" dirty="0">
                    <a:sym typeface="Wingdings" pitchFamily="2" charset="2"/>
                  </a:rPr>
                  <a:t> switch </a:t>
                </a:r>
                <a14:m>
                  <m:oMath xmlns:m="http://schemas.openxmlformats.org/officeDocument/2006/math">
                    <m:sSub>
                      <m:sSubPr>
                        <m:ctrlPr>
                          <a:rPr lang="fr-FR" sz="1600" i="1" smtClean="0">
                            <a:latin typeface="Cambria Math" panose="02040503050406030204" pitchFamily="18" charset="0"/>
                            <a:sym typeface="Wingdings" pitchFamily="2" charset="2"/>
                          </a:rPr>
                        </m:ctrlPr>
                      </m:sSubPr>
                      <m:e>
                        <m:r>
                          <a:rPr lang="fr-FR" sz="1600" i="1" smtClean="0">
                            <a:latin typeface="Cambria Math" panose="02040503050406030204" pitchFamily="18" charset="0"/>
                            <a:ea typeface="Cambria Math" panose="02040503050406030204" pitchFamily="18" charset="0"/>
                            <a:sym typeface="Wingdings" pitchFamily="2" charset="2"/>
                          </a:rPr>
                          <m:t>𝜔</m:t>
                        </m:r>
                      </m:e>
                      <m:sub>
                        <m:r>
                          <a:rPr lang="fr-FR" sz="1600" b="0" i="1" smtClean="0">
                            <a:latin typeface="Cambria Math" panose="02040503050406030204" pitchFamily="18" charset="0"/>
                            <a:sym typeface="Wingdings" pitchFamily="2" charset="2"/>
                          </a:rPr>
                          <m:t>𝑎</m:t>
                        </m:r>
                      </m:sub>
                    </m:sSub>
                  </m:oMath>
                </a14:m>
                <a:endParaRPr sz="1600" dirty="0"/>
              </a:p>
            </p:txBody>
          </p:sp>
        </mc:Choice>
        <mc:Fallback>
          <p:sp>
            <p:nvSpPr>
              <p:cNvPr id="13" name="ZoneTexte 12">
                <a:extLst>
                  <a:ext uri="{FF2B5EF4-FFF2-40B4-BE49-F238E27FC236}">
                    <a16:creationId xmlns:a16="http://schemas.microsoft.com/office/drawing/2014/main" id="{BD981567-7C87-4362-BC9D-6C2C78BD8729}"/>
                  </a:ext>
                </a:extLst>
              </p:cNvPr>
              <p:cNvSpPr txBox="1">
                <a:spLocks noRot="1" noChangeAspect="1" noMove="1" noResize="1" noEditPoints="1" noAdjustHandles="1" noChangeArrowheads="1" noChangeShapeType="1" noTextEdit="1"/>
              </p:cNvSpPr>
              <p:nvPr>
                <p:custDataLst>
                  <p:tags r:id="rId14"/>
                </p:custDataLst>
              </p:nvPr>
            </p:nvSpPr>
            <p:spPr bwMode="auto">
              <a:xfrm>
                <a:off x="625373" y="5586141"/>
                <a:ext cx="2315226" cy="338554"/>
              </a:xfrm>
              <a:prstGeom prst="rect">
                <a:avLst/>
              </a:prstGeom>
              <a:blipFill>
                <a:blip r:embed="rId24"/>
                <a:stretch>
                  <a:fillRect l="-1639" t="-3571" b="-21429"/>
                </a:stretch>
              </a:blipFill>
            </p:spPr>
            <p:txBody>
              <a:bodyPr/>
              <a:lstStyle/>
              <a:p>
                <a:r>
                  <a:rPr lang="en-US">
                    <a:noFill/>
                  </a:rPr>
                  <a:t> </a:t>
                </a:r>
              </a:p>
            </p:txBody>
          </p:sp>
        </mc:Fallback>
      </mc:AlternateContent>
      <p:sp>
        <p:nvSpPr>
          <p:cNvPr id="10" name="ZoneTexte 9">
            <a:extLst>
              <a:ext uri="{FF2B5EF4-FFF2-40B4-BE49-F238E27FC236}">
                <a16:creationId xmlns:a16="http://schemas.microsoft.com/office/drawing/2014/main" id="{B34C328A-95BA-868A-FAFE-70B025E7B7A8}"/>
              </a:ext>
            </a:extLst>
          </p:cNvPr>
          <p:cNvSpPr txBox="1"/>
          <p:nvPr>
            <p:custDataLst>
              <p:tags r:id="rId15"/>
            </p:custDataLst>
          </p:nvPr>
        </p:nvSpPr>
        <p:spPr bwMode="auto">
          <a:xfrm>
            <a:off x="11742753" y="6478608"/>
            <a:ext cx="50405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2104464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09825"/>
            <a:ext cx="10515600" cy="1325563"/>
          </a:xfrm>
        </p:spPr>
        <p:txBody>
          <a:bodyPr/>
          <a:lstStyle/>
          <a:p>
            <a:pPr algn="ctr">
              <a:defRPr/>
            </a:pPr>
            <a:r>
              <a:rPr lang="fr-FR" b="1" u="sng"/>
              <a:t>Classes of DM</a:t>
            </a:r>
            <a:endParaRPr/>
          </a:p>
        </p:txBody>
      </p:sp>
      <p:pic>
        <p:nvPicPr>
          <p:cNvPr id="8" name="Image 7"/>
          <p:cNvPicPr>
            <a:picLocks noChangeAspect="1"/>
          </p:cNvPicPr>
          <p:nvPr/>
        </p:nvPicPr>
        <p:blipFill rotWithShape="1">
          <a:blip r:embed="rId3"/>
          <a:srcRect t="8739"/>
          <a:stretch/>
        </p:blipFill>
        <p:spPr bwMode="auto">
          <a:xfrm>
            <a:off x="2029712" y="1369627"/>
            <a:ext cx="8132575" cy="5089304"/>
          </a:xfrm>
          <a:prstGeom prst="rect">
            <a:avLst/>
          </a:prstGeom>
        </p:spPr>
      </p:pic>
      <p:sp>
        <p:nvSpPr>
          <p:cNvPr id="9" name="Rectangle 8"/>
          <p:cNvSpPr/>
          <p:nvPr/>
        </p:nvSpPr>
        <p:spPr bwMode="auto">
          <a:xfrm>
            <a:off x="2202110" y="1384612"/>
            <a:ext cx="3671747" cy="508107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1" name="ZoneTexte 10"/>
          <p:cNvSpPr txBox="1"/>
          <p:nvPr/>
        </p:nvSpPr>
        <p:spPr bwMode="auto">
          <a:xfrm>
            <a:off x="2499449" y="6480669"/>
            <a:ext cx="6098582" cy="307777"/>
          </a:xfrm>
          <a:prstGeom prst="rect">
            <a:avLst/>
          </a:prstGeom>
          <a:noFill/>
        </p:spPr>
        <p:txBody>
          <a:bodyPr wrap="square">
            <a:spAutoFit/>
          </a:bodyPr>
          <a:lstStyle/>
          <a:p>
            <a:pPr algn="ctr">
              <a:defRPr/>
            </a:pPr>
            <a:r>
              <a:rPr lang="en-US" sz="1400" i="1"/>
              <a:t>Fig. 1 from US cosmic vision : new idea for Dark Matter 2017, Arxiv:1707:04951</a:t>
            </a:r>
            <a:endParaRPr/>
          </a:p>
        </p:txBody>
      </p:sp>
      <p:sp>
        <p:nvSpPr>
          <p:cNvPr id="3" name="Rectangle 2"/>
          <p:cNvSpPr/>
          <p:nvPr/>
        </p:nvSpPr>
        <p:spPr bwMode="auto">
          <a:xfrm>
            <a:off x="6180667" y="4233333"/>
            <a:ext cx="1532466" cy="1041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p>
        </p:txBody>
      </p:sp>
      <p:sp>
        <p:nvSpPr>
          <p:cNvPr id="4" name="Rectangle 3"/>
          <p:cNvSpPr/>
          <p:nvPr/>
        </p:nvSpPr>
        <p:spPr bwMode="auto">
          <a:xfrm>
            <a:off x="5320553" y="988826"/>
            <a:ext cx="1302545" cy="3487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defRPr/>
            </a:pPr>
            <a:endParaRPr lang="en-US"/>
          </a:p>
        </p:txBody>
      </p:sp>
      <p:sp>
        <p:nvSpPr>
          <p:cNvPr id="5" name="ZoneTexte 4">
            <a:extLst>
              <a:ext uri="{FF2B5EF4-FFF2-40B4-BE49-F238E27FC236}">
                <a16:creationId xmlns:a16="http://schemas.microsoft.com/office/drawing/2014/main" id="{2B8DE5C3-6F2A-F82A-AEFA-A7E4D49CCE35}"/>
              </a:ext>
            </a:extLst>
          </p:cNvPr>
          <p:cNvSpPr txBox="1"/>
          <p:nvPr/>
        </p:nvSpPr>
        <p:spPr>
          <a:xfrm>
            <a:off x="-51487" y="3637279"/>
            <a:ext cx="2482107" cy="400110"/>
          </a:xfrm>
          <a:prstGeom prst="rect">
            <a:avLst/>
          </a:prstGeom>
          <a:noFill/>
        </p:spPr>
        <p:txBody>
          <a:bodyPr wrap="square" rtlCol="0">
            <a:spAutoFit/>
          </a:bodyPr>
          <a:lstStyle/>
          <a:p>
            <a:r>
              <a:rPr lang="en-US" sz="2000" b="1" dirty="0">
                <a:solidFill>
                  <a:srgbClr val="7030A0"/>
                </a:solidFill>
              </a:rPr>
              <a:t>ULDM mass interval</a:t>
            </a:r>
          </a:p>
        </p:txBody>
      </p:sp>
      <p:cxnSp>
        <p:nvCxnSpPr>
          <p:cNvPr id="7" name="Connecteur droit 6">
            <a:extLst>
              <a:ext uri="{FF2B5EF4-FFF2-40B4-BE49-F238E27FC236}">
                <a16:creationId xmlns:a16="http://schemas.microsoft.com/office/drawing/2014/main" id="{2F2932A8-9E63-33F8-2CDD-465FBAA7542F}"/>
              </a:ext>
            </a:extLst>
          </p:cNvPr>
          <p:cNvCxnSpPr>
            <a:cxnSpLocks/>
          </p:cNvCxnSpPr>
          <p:nvPr/>
        </p:nvCxnSpPr>
        <p:spPr>
          <a:xfrm>
            <a:off x="4295800" y="1927116"/>
            <a:ext cx="0" cy="402216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cxnSp>
        <p:nvCxnSpPr>
          <p:cNvPr id="12" name="Connecteur droit 11">
            <a:extLst>
              <a:ext uri="{FF2B5EF4-FFF2-40B4-BE49-F238E27FC236}">
                <a16:creationId xmlns:a16="http://schemas.microsoft.com/office/drawing/2014/main" id="{04342B59-85A4-87F4-5A49-F3E76DB3AC77}"/>
              </a:ext>
            </a:extLst>
          </p:cNvPr>
          <p:cNvCxnSpPr>
            <a:cxnSpLocks/>
          </p:cNvCxnSpPr>
          <p:nvPr/>
        </p:nvCxnSpPr>
        <p:spPr bwMode="auto">
          <a:xfrm>
            <a:off x="4511824" y="1927116"/>
            <a:ext cx="0" cy="4022164"/>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pic>
        <p:nvPicPr>
          <p:cNvPr id="6" name="Image 5">
            <a:extLst>
              <a:ext uri="{FF2B5EF4-FFF2-40B4-BE49-F238E27FC236}">
                <a16:creationId xmlns:a16="http://schemas.microsoft.com/office/drawing/2014/main" id="{3B439B8D-6223-581D-0A17-3CA9BCD7B155}"/>
              </a:ext>
            </a:extLst>
          </p:cNvPr>
          <p:cNvPicPr>
            <a:picLocks noChangeAspect="1"/>
          </p:cNvPicPr>
          <p:nvPr/>
        </p:nvPicPr>
        <p:blipFill rotWithShape="1">
          <a:blip r:embed="rId3"/>
          <a:srcRect l="7397" t="-823" r="59843" b="89347"/>
          <a:stretch/>
        </p:blipFill>
        <p:spPr bwMode="auto">
          <a:xfrm>
            <a:off x="9438184" y="2838523"/>
            <a:ext cx="2664297" cy="639975"/>
          </a:xfrm>
          <a:prstGeom prst="rect">
            <a:avLst/>
          </a:prstGeom>
        </p:spPr>
      </p:pic>
      <p:pic>
        <p:nvPicPr>
          <p:cNvPr id="10" name="Image 9">
            <a:extLst>
              <a:ext uri="{FF2B5EF4-FFF2-40B4-BE49-F238E27FC236}">
                <a16:creationId xmlns:a16="http://schemas.microsoft.com/office/drawing/2014/main" id="{472C6EB5-5511-DBA6-13EB-C615B40DBF52}"/>
              </a:ext>
            </a:extLst>
          </p:cNvPr>
          <p:cNvPicPr>
            <a:picLocks noChangeAspect="1"/>
          </p:cNvPicPr>
          <p:nvPr/>
        </p:nvPicPr>
        <p:blipFill rotWithShape="1">
          <a:blip r:embed="rId3"/>
          <a:srcRect l="62321" r="11620" b="88524"/>
          <a:stretch/>
        </p:blipFill>
        <p:spPr bwMode="auto">
          <a:xfrm>
            <a:off x="10072695" y="5175311"/>
            <a:ext cx="2119305" cy="639975"/>
          </a:xfrm>
          <a:prstGeom prst="rect">
            <a:avLst/>
          </a:prstGeom>
        </p:spPr>
      </p:pic>
      <p:sp>
        <p:nvSpPr>
          <p:cNvPr id="13" name="ZoneTexte 12">
            <a:extLst>
              <a:ext uri="{FF2B5EF4-FFF2-40B4-BE49-F238E27FC236}">
                <a16:creationId xmlns:a16="http://schemas.microsoft.com/office/drawing/2014/main" id="{E8272902-FC1D-269D-4D5A-5E3648538837}"/>
              </a:ext>
            </a:extLst>
          </p:cNvPr>
          <p:cNvSpPr txBox="1"/>
          <p:nvPr/>
        </p:nvSpPr>
        <p:spPr bwMode="auto">
          <a:xfrm>
            <a:off x="11742753" y="6478608"/>
            <a:ext cx="504056" cy="369332"/>
          </a:xfrm>
          <a:prstGeom prst="rect">
            <a:avLst/>
          </a:prstGeom>
          <a:noFill/>
        </p:spPr>
        <p:txBody>
          <a:bodyPr wrap="square" rtlCol="0">
            <a:spAutoFit/>
          </a:bodyPr>
          <a:lstStyle/>
          <a:p>
            <a:r>
              <a:rPr lang="en-US" dirty="0"/>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12857"/>
            <a:ext cx="10515600" cy="1325563"/>
          </a:xfrm>
        </p:spPr>
        <p:txBody>
          <a:bodyPr/>
          <a:lstStyle/>
          <a:p>
            <a:pPr algn="ctr">
              <a:defRPr/>
            </a:pPr>
            <a:r>
              <a:rPr lang="en-US" b="1" u="sng"/>
              <a:t>Conclusion</a:t>
            </a:r>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212706"/>
                <a:ext cx="12192000" cy="5816694"/>
              </a:xfrm>
            </p:spPr>
            <p:txBody>
              <a:bodyPr>
                <a:normAutofit/>
              </a:bodyPr>
              <a:lstStyle/>
              <a:p>
                <a:pPr>
                  <a:defRPr/>
                </a:pPr>
                <a:r>
                  <a:rPr lang="en-US" sz="2800" dirty="0"/>
                  <a:t>DP is a serious DM candidate </a:t>
                </a:r>
                <a:r>
                  <a:rPr lang="en-US" sz="2800" dirty="0">
                    <a:sym typeface="Wingdings" pitchFamily="2" charset="2"/>
                  </a:rPr>
                  <a:t></a:t>
                </a:r>
                <a:r>
                  <a:rPr lang="en-US" sz="2800" dirty="0"/>
                  <a:t> numerous lab experiments trying to detect it.</a:t>
                </a:r>
              </a:p>
              <a:p>
                <a:pPr>
                  <a:defRPr/>
                </a:pPr>
                <a:r>
                  <a:rPr lang="en-US" sz="2800" b="1" dirty="0"/>
                  <a:t>Proposal of a new kind of experiment looking for DP using atoms inside a microwave cavity</a:t>
                </a:r>
                <a:r>
                  <a:rPr lang="en-US" sz="2800" dirty="0"/>
                  <a:t>. </a:t>
                </a:r>
                <a:r>
                  <a:rPr lang="en-US" sz="2800"/>
                  <a:t>As a</a:t>
                </a:r>
                <a:r>
                  <a:rPr lang="en-US"/>
                  <a:t> </a:t>
                </a:r>
                <a:r>
                  <a:rPr lang="en-US" dirty="0"/>
                  <a:t>resonant device, it acts as a narrow band DM detector.</a:t>
                </a:r>
              </a:p>
              <a:p>
                <a:pPr>
                  <a:defRPr/>
                </a:pPr>
                <a:r>
                  <a:rPr lang="en-US" dirty="0"/>
                  <a:t>With the current technology in quantum optics, </a:t>
                </a:r>
                <a:r>
                  <a:rPr lang="en-US" b="1" dirty="0"/>
                  <a:t>competitive constraints on the coupling constant </a:t>
                </a:r>
                <a14:m>
                  <m:oMath xmlns:m="http://schemas.openxmlformats.org/officeDocument/2006/math">
                    <m:r>
                      <a:rPr lang="fr-FR" sz="2800" b="1" i="1">
                        <a:latin typeface="Cambria Math"/>
                        <a:ea typeface="Cambria Math"/>
                      </a:rPr>
                      <m:t>𝝌</m:t>
                    </m:r>
                    <m:r>
                      <a:rPr lang="fr-FR" sz="2800" b="0" i="1">
                        <a:latin typeface="Cambria Math"/>
                        <a:ea typeface="Cambria Math"/>
                      </a:rPr>
                      <m:t> </m:t>
                    </m:r>
                  </m:oMath>
                </a14:m>
                <a:r>
                  <a:rPr lang="fr-FR" dirty="0" err="1"/>
                  <a:t>compared</a:t>
                </a:r>
                <a:r>
                  <a:rPr lang="fr-FR" dirty="0"/>
                  <a:t> to </a:t>
                </a:r>
                <a:r>
                  <a:rPr lang="fr-FR" dirty="0" err="1"/>
                  <a:t>other</a:t>
                </a:r>
                <a:r>
                  <a:rPr lang="fr-FR" dirty="0"/>
                  <a:t> </a:t>
                </a:r>
                <a:r>
                  <a:rPr lang="fr-FR" dirty="0" err="1"/>
                  <a:t>lab</a:t>
                </a:r>
                <a:r>
                  <a:rPr lang="fr-FR" dirty="0"/>
                  <a:t> </a:t>
                </a:r>
                <a:r>
                  <a:rPr lang="fr-FR" dirty="0" err="1"/>
                  <a:t>experiments</a:t>
                </a:r>
                <a:r>
                  <a:rPr lang="fr-FR" dirty="0"/>
                  <a:t>.</a:t>
                </a:r>
                <a:endParaRPr dirty="0"/>
              </a:p>
              <a:p>
                <a:pPr>
                  <a:defRPr/>
                </a:pPr>
                <a:endParaRPr lang="en-US" dirty="0"/>
              </a:p>
              <a:p>
                <a:pPr>
                  <a:defRPr/>
                </a:pPr>
                <a:endParaRPr lang="en-US" dirty="0"/>
              </a:p>
              <a:p>
                <a:pPr>
                  <a:defRPr/>
                </a:pPr>
                <a:endParaRPr lang="en-US" dirty="0"/>
              </a:p>
              <a:p>
                <a:pPr marL="0" indent="0">
                  <a:buNone/>
                  <a:defRPr/>
                </a:pPr>
                <a:endParaRPr lang="en-US" dirty="0"/>
              </a:p>
              <a:p>
                <a:pPr marL="0" indent="0">
                  <a:buNone/>
                  <a:defRPr/>
                </a:pPr>
                <a:endParaRPr lang="en-US" dirty="0"/>
              </a:p>
              <a:p>
                <a:pPr marL="0" indent="0">
                  <a:buNone/>
                  <a:defRPr/>
                </a:pPr>
                <a:r>
                  <a:rPr lang="en-US" dirty="0"/>
                  <a:t>Next step : How to mitigate the experimental limiting factor, the systematic effect? </a:t>
                </a:r>
                <a:endParaRP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212706"/>
                <a:ext cx="12192000" cy="5816694"/>
              </a:xfrm>
              <a:blipFill>
                <a:blip r:embed="rId3"/>
                <a:stretch>
                  <a:fillRect l="-1145" t="-1961" r="-1457"/>
                </a:stretch>
              </a:blipFill>
            </p:spPr>
            <p:txBody>
              <a:bodyPr/>
              <a:lstStyle/>
              <a:p>
                <a:r>
                  <a:rPr lang="en-US">
                    <a:noFill/>
                  </a:rPr>
                  <a:t> </a:t>
                </a:r>
              </a:p>
            </p:txBody>
          </p:sp>
        </mc:Fallback>
      </mc:AlternateContent>
      <p:pic>
        <p:nvPicPr>
          <p:cNvPr id="4" name="Image 3">
            <a:extLst>
              <a:ext uri="{FF2B5EF4-FFF2-40B4-BE49-F238E27FC236}">
                <a16:creationId xmlns:a16="http://schemas.microsoft.com/office/drawing/2014/main" id="{D4AF8AA3-9F71-4CE3-02AD-FEE874A94C17}"/>
              </a:ext>
            </a:extLst>
          </p:cNvPr>
          <p:cNvPicPr>
            <a:picLocks noChangeAspect="1"/>
          </p:cNvPicPr>
          <p:nvPr/>
        </p:nvPicPr>
        <p:blipFill>
          <a:blip r:embed="rId4"/>
          <a:stretch/>
        </p:blipFill>
        <p:spPr bwMode="auto">
          <a:xfrm>
            <a:off x="2927648" y="3462010"/>
            <a:ext cx="5688632" cy="2597081"/>
          </a:xfrm>
          <a:prstGeom prst="rect">
            <a:avLst/>
          </a:prstGeom>
        </p:spPr>
      </p:pic>
      <p:sp>
        <p:nvSpPr>
          <p:cNvPr id="5" name="ZoneTexte 4">
            <a:extLst>
              <a:ext uri="{FF2B5EF4-FFF2-40B4-BE49-F238E27FC236}">
                <a16:creationId xmlns:a16="http://schemas.microsoft.com/office/drawing/2014/main" id="{484C17F4-CEA4-09A5-7B77-75E7FB1BFE00}"/>
              </a:ext>
            </a:extLst>
          </p:cNvPr>
          <p:cNvSpPr txBox="1"/>
          <p:nvPr/>
        </p:nvSpPr>
        <p:spPr bwMode="auto">
          <a:xfrm>
            <a:off x="11742753" y="6478608"/>
            <a:ext cx="504056" cy="369332"/>
          </a:xfrm>
          <a:prstGeom prst="rect">
            <a:avLst/>
          </a:prstGeom>
          <a:noFill/>
        </p:spPr>
        <p:txBody>
          <a:bodyPr wrap="square" rtlCol="0">
            <a:spAutoFit/>
          </a:bodyPr>
          <a:lstStyle/>
          <a:p>
            <a:r>
              <a:rPr lang="en-US" dirty="0"/>
              <a:t>13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838200" y="2780928"/>
            <a:ext cx="10515600" cy="1262937"/>
          </a:xfrm>
        </p:spPr>
        <p:txBody>
          <a:bodyPr>
            <a:normAutofit/>
          </a:bodyPr>
          <a:lstStyle/>
          <a:p>
            <a:pPr marL="0" indent="0" algn="ctr">
              <a:buNone/>
              <a:defRPr/>
            </a:pPr>
            <a:r>
              <a:rPr lang="en-US" sz="5400" b="1" u="sng" dirty="0"/>
              <a:t>Thank you for your attention !</a:t>
            </a:r>
            <a:endParaRPr dirty="0"/>
          </a:p>
        </p:txBody>
      </p:sp>
      <p:sp>
        <p:nvSpPr>
          <p:cNvPr id="2" name="ZoneTexte 1"/>
          <p:cNvSpPr txBox="1"/>
          <p:nvPr/>
        </p:nvSpPr>
        <p:spPr bwMode="auto">
          <a:xfrm>
            <a:off x="6976533" y="3674533"/>
            <a:ext cx="184731" cy="369332"/>
          </a:xfrm>
          <a:prstGeom prst="rect">
            <a:avLst/>
          </a:prstGeom>
          <a:noFill/>
        </p:spPr>
        <p:txBody>
          <a:bodyPr wrap="none" rtlCol="0">
            <a:spAutoFit/>
          </a:bodyPr>
          <a:lstStyle/>
          <a:p>
            <a:pP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18255"/>
            <a:ext cx="10515600" cy="1325563"/>
          </a:xfrm>
        </p:spPr>
        <p:txBody>
          <a:bodyPr/>
          <a:lstStyle/>
          <a:p>
            <a:pPr algn="ctr">
              <a:defRPr/>
            </a:pPr>
            <a:r>
              <a:rPr lang="en-US" b="1" u="sng" dirty="0"/>
              <a:t>Back-up : Cavity parameters </a:t>
            </a:r>
            <a:endParaRP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484784"/>
                <a:ext cx="12192000" cy="5256584"/>
              </a:xfrm>
            </p:spPr>
            <p:txBody>
              <a:bodyPr>
                <a:normAutofit lnSpcReduction="10000"/>
              </a:bodyPr>
              <a:lstStyle/>
              <a:p>
                <a:pPr>
                  <a:defRPr/>
                </a:pPr>
                <a:r>
                  <a:rPr lang="en-US" dirty="0"/>
                  <a:t>Resonance conditions : </a:t>
                </a:r>
                <a14:m>
                  <m:oMath xmlns:m="http://schemas.openxmlformats.org/officeDocument/2006/math">
                    <m:r>
                      <a:rPr lang="fr-FR" sz="2800" i="1" smtClean="0">
                        <a:latin typeface="Cambria Math"/>
                        <a:ea typeface="Cambria Math"/>
                      </a:rPr>
                      <m:t>𝜆</m:t>
                    </m:r>
                    <m:r>
                      <a:rPr lang="fr-FR" sz="2800" b="0" i="1">
                        <a:latin typeface="Cambria Math"/>
                        <a:ea typeface="Cambria Math"/>
                      </a:rPr>
                      <m:t>=</m:t>
                    </m:r>
                    <m:f>
                      <m:fPr>
                        <m:ctrlPr>
                          <a:rPr lang="ar-AE" sz="2800" b="0" i="1">
                            <a:latin typeface="Cambria Math" panose="02040503050406030204" pitchFamily="18" charset="0"/>
                            <a:ea typeface="Cambria Math"/>
                            <a:cs typeface="Cambria Math"/>
                          </a:rPr>
                        </m:ctrlPr>
                      </m:fPr>
                      <m:num>
                        <m:r>
                          <a:rPr lang="ar-AE" sz="2800" b="0" i="1">
                            <a:latin typeface="Cambria Math"/>
                            <a:ea typeface="Cambria Math"/>
                          </a:rPr>
                          <m:t>2</m:t>
                        </m:r>
                        <m:r>
                          <a:rPr lang="ar-AE" sz="2800" b="0" i="1">
                            <a:latin typeface="Cambria Math"/>
                            <a:ea typeface="Cambria Math"/>
                          </a:rPr>
                          <m:t>𝐿</m:t>
                        </m:r>
                      </m:num>
                      <m:den>
                        <m:r>
                          <a:rPr lang="ar-AE" sz="2800" b="0" i="1">
                            <a:latin typeface="Cambria Math"/>
                            <a:ea typeface="Cambria Math"/>
                          </a:rPr>
                          <m:t>𝑛</m:t>
                        </m:r>
                      </m:den>
                    </m:f>
                    <m:r>
                      <a:rPr lang="ar-AE" sz="2800" b="0" i="1">
                        <a:latin typeface="Cambria Math"/>
                        <a:ea typeface="Cambria Math"/>
                      </a:rPr>
                      <m:t> </m:t>
                    </m:r>
                    <m:r>
                      <a:rPr lang="ar-AE" sz="2800" b="0" i="1">
                        <a:latin typeface="Cambria Math"/>
                        <a:ea typeface="Cambria Math"/>
                      </a:rPr>
                      <m:t>𝑜𝑟</m:t>
                    </m:r>
                    <m:r>
                      <a:rPr lang="ar-AE" sz="2800" b="0" i="1">
                        <a:latin typeface="Cambria Math"/>
                        <a:ea typeface="Cambria Math"/>
                      </a:rPr>
                      <m:t> </m:t>
                    </m:r>
                    <m:r>
                      <a:rPr lang="ar-AE" sz="2800" b="0" i="1">
                        <a:latin typeface="Cambria Math"/>
                      </a:rPr>
                      <m:t>𝑘𝐿</m:t>
                    </m:r>
                    <m:r>
                      <a:rPr lang="ar-AE" sz="2800" b="0" i="1">
                        <a:latin typeface="Cambria Math"/>
                      </a:rPr>
                      <m:t>=</m:t>
                    </m:r>
                    <m:r>
                      <a:rPr lang="ar-AE" sz="2800" b="0" i="1">
                        <a:latin typeface="Cambria Math"/>
                      </a:rPr>
                      <m:t>𝑛</m:t>
                    </m:r>
                    <m:r>
                      <a:rPr lang="ar-AE" sz="2800" b="0" i="1">
                        <a:latin typeface="Cambria Math"/>
                        <a:ea typeface="Cambria Math"/>
                      </a:rPr>
                      <m:t>𝜋</m:t>
                    </m:r>
                  </m:oMath>
                </a14:m>
                <a:endParaRPr lang="en-US" dirty="0"/>
              </a:p>
              <a:p>
                <a:pPr>
                  <a:defRPr/>
                </a:pPr>
                <a:endParaRPr lang="en-US" dirty="0"/>
              </a:p>
              <a:p>
                <a:pPr>
                  <a:defRPr/>
                </a:pPr>
                <a:r>
                  <a:rPr lang="en-US" dirty="0"/>
                  <a:t>Detection at the center from atoms </a:t>
                </a:r>
                <a:r>
                  <a:rPr lang="en-US" dirty="0">
                    <a:sym typeface="Wingdings" pitchFamily="2" charset="2"/>
                  </a:rPr>
                  <a:t> we require n odd (antinode at the center)</a:t>
                </a:r>
              </a:p>
              <a:p>
                <a:pPr>
                  <a:defRPr/>
                </a:pPr>
                <a:endParaRPr lang="en-US" dirty="0">
                  <a:sym typeface="Wingdings" pitchFamily="2" charset="2"/>
                </a:endParaRPr>
              </a:p>
              <a:p>
                <a:pPr>
                  <a:defRPr/>
                </a:pPr>
                <a:r>
                  <a:rPr lang="en-US" dirty="0">
                    <a:sym typeface="Wingdings" pitchFamily="2" charset="2"/>
                  </a:rPr>
                  <a:t>Reflectivity </a:t>
                </a:r>
                <a:r>
                  <a:rPr lang="en-US" dirty="0" err="1">
                    <a:sym typeface="Wingdings" pitchFamily="2" charset="2"/>
                  </a:rPr>
                  <a:t>coeff</a:t>
                </a:r>
                <a:r>
                  <a:rPr lang="en-US" dirty="0">
                    <a:sym typeface="Wingdings" pitchFamily="2" charset="2"/>
                  </a:rPr>
                  <a:t> of mirrors r is related to quality factor as</a:t>
                </a:r>
              </a:p>
              <a:p>
                <a:pPr marL="0" indent="0">
                  <a:buNone/>
                  <a:defRPr/>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𝑄</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num>
                        <m:den>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(1−</m:t>
                          </m:r>
                          <m:sSup>
                            <m:sSupPr>
                              <m:ctrlPr>
                                <a:rPr lang="fr-FR" b="0" i="1" smtClean="0">
                                  <a:latin typeface="Cambria Math" panose="02040503050406030204" pitchFamily="18" charset="0"/>
                                  <a:ea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𝑟</m:t>
                              </m:r>
                            </m:e>
                            <m:sup>
                              <m:r>
                                <a:rPr lang="fr-FR" b="0" i="1" smtClean="0">
                                  <a:latin typeface="Cambria Math" panose="02040503050406030204" pitchFamily="18" charset="0"/>
                                  <a:ea typeface="Cambria Math" panose="02040503050406030204" pitchFamily="18" charset="0"/>
                                </a:rPr>
                                <m:t>2</m:t>
                              </m:r>
                            </m:sup>
                          </m:sSup>
                          <m:r>
                            <a:rPr lang="fr-FR" b="0" i="1" smtClean="0">
                              <a:latin typeface="Cambria Math" panose="02040503050406030204" pitchFamily="18" charset="0"/>
                              <a:ea typeface="Cambria Math" panose="02040503050406030204" pitchFamily="18" charset="0"/>
                            </a:rPr>
                            <m:t>)</m:t>
                          </m:r>
                        </m:den>
                      </m:f>
                    </m:oMath>
                  </m:oMathPara>
                </a14:m>
                <a:endParaRPr lang="en-US" dirty="0"/>
              </a:p>
              <a:p>
                <a:pPr marL="0" indent="0">
                  <a:buNone/>
                  <a:defRPr/>
                </a:pPr>
                <a:r>
                  <a:rPr lang="en-US" dirty="0"/>
                  <a:t>This relation is valid only around resonances.</a:t>
                </a:r>
              </a:p>
              <a:p>
                <a:pPr marL="0" indent="0">
                  <a:buNone/>
                  <a:defRPr/>
                </a:pPr>
                <a:endParaRPr lang="en-US" dirty="0"/>
              </a:p>
              <a:p>
                <a:pPr>
                  <a:defRPr/>
                </a:pPr>
                <a:r>
                  <a:rPr lang="en-US" dirty="0"/>
                  <a:t>Finesse of a cavity defined as </a:t>
                </a:r>
              </a:p>
              <a:p>
                <a:pPr marL="0" indent="0">
                  <a:buNone/>
                  <a:defRPr/>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ℱ</m:t>
                      </m:r>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𝑁</m:t>
                          </m:r>
                        </m:e>
                        <m:sub>
                          <m:r>
                            <a:rPr lang="fr-FR" b="0" i="1" smtClean="0">
                              <a:latin typeface="Cambria Math" panose="02040503050406030204" pitchFamily="18" charset="0"/>
                              <a:ea typeface="Cambria Math" panose="02040503050406030204" pitchFamily="18" charset="0"/>
                            </a:rPr>
                            <m:t>𝑒</m:t>
                          </m:r>
                        </m:sub>
                      </m:sSub>
                      <m:r>
                        <a:rPr lang="fr-FR"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ℱ</m:t>
                      </m:r>
                      <m:r>
                        <a:rPr lang="en-US"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𝑄</m:t>
                      </m:r>
                    </m:oMath>
                  </m:oMathPara>
                </a14:m>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484784"/>
                <a:ext cx="12192000" cy="5256584"/>
              </a:xfrm>
              <a:blipFill>
                <a:blip r:embed="rId3"/>
                <a:stretch>
                  <a:fillRect l="-1145" t="-1449"/>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FC195-69F3-9A45-7B8E-ED2293314741}"/>
              </a:ext>
            </a:extLst>
          </p:cNvPr>
          <p:cNvSpPr>
            <a:spLocks noGrp="1"/>
          </p:cNvSpPr>
          <p:nvPr>
            <p:ph type="title"/>
          </p:nvPr>
        </p:nvSpPr>
        <p:spPr>
          <a:xfrm>
            <a:off x="838200" y="44624"/>
            <a:ext cx="10515600" cy="1325563"/>
          </a:xfrm>
        </p:spPr>
        <p:txBody>
          <a:bodyPr/>
          <a:lstStyle/>
          <a:p>
            <a:pPr algn="ctr"/>
            <a:r>
              <a:rPr lang="en-US" b="1" u="sng" dirty="0"/>
              <a:t>Back-up : Atomic clock</a:t>
            </a:r>
          </a:p>
        </p:txBody>
      </p:sp>
      <p:sp>
        <p:nvSpPr>
          <p:cNvPr id="4" name="ZoneTexte 3">
            <a:extLst>
              <a:ext uri="{FF2B5EF4-FFF2-40B4-BE49-F238E27FC236}">
                <a16:creationId xmlns:a16="http://schemas.microsoft.com/office/drawing/2014/main" id="{5D37A378-9A68-8836-24E3-05608778414C}"/>
              </a:ext>
            </a:extLst>
          </p:cNvPr>
          <p:cNvSpPr txBox="1"/>
          <p:nvPr/>
        </p:nvSpPr>
        <p:spPr>
          <a:xfrm>
            <a:off x="0" y="4439038"/>
            <a:ext cx="12072664" cy="1938992"/>
          </a:xfrm>
          <a:prstGeom prst="rect">
            <a:avLst/>
          </a:prstGeom>
          <a:noFill/>
        </p:spPr>
        <p:txBody>
          <a:bodyPr wrap="square" rtlCol="0">
            <a:spAutoFit/>
          </a:bodyPr>
          <a:lstStyle/>
          <a:p>
            <a:r>
              <a:rPr lang="en-US" sz="2400" dirty="0"/>
              <a:t>Atoms inside a cavity, excited by a laser.</a:t>
            </a:r>
          </a:p>
          <a:p>
            <a:r>
              <a:rPr lang="en-US" sz="2400" dirty="0"/>
              <a:t>The closer the frequency of the laser is to the energy difference between the 2 levels, the more excited atoms there will be </a:t>
            </a:r>
          </a:p>
          <a:p>
            <a:pPr marL="342900" indent="-342900">
              <a:buFont typeface="Wingdings" pitchFamily="2" charset="2"/>
              <a:buChar char="à"/>
            </a:pPr>
            <a:r>
              <a:rPr lang="en-US" sz="2400" dirty="0">
                <a:sym typeface="Wingdings" pitchFamily="2" charset="2"/>
              </a:rPr>
              <a:t>Assessment of the frequency of the laser to be closest possible to the energy difference.</a:t>
            </a:r>
          </a:p>
          <a:p>
            <a:r>
              <a:rPr lang="en-US" sz="2400" dirty="0">
                <a:sym typeface="Wingdings" pitchFamily="2" charset="2"/>
              </a:rPr>
              <a:t> Wave with appropriate frequency and need to count oscillations to give time</a:t>
            </a:r>
            <a:endParaRPr lang="en-US" sz="2400" dirty="0"/>
          </a:p>
        </p:txBody>
      </p:sp>
      <p:sp>
        <p:nvSpPr>
          <p:cNvPr id="6" name="ZoneTexte 5">
            <a:extLst>
              <a:ext uri="{FF2B5EF4-FFF2-40B4-BE49-F238E27FC236}">
                <a16:creationId xmlns:a16="http://schemas.microsoft.com/office/drawing/2014/main" id="{144F2794-E234-363C-FB7F-4FA4146D4FEF}"/>
              </a:ext>
            </a:extLst>
          </p:cNvPr>
          <p:cNvSpPr txBox="1"/>
          <p:nvPr/>
        </p:nvSpPr>
        <p:spPr>
          <a:xfrm>
            <a:off x="6528048" y="3743293"/>
            <a:ext cx="6144490" cy="307777"/>
          </a:xfrm>
          <a:prstGeom prst="rect">
            <a:avLst/>
          </a:prstGeom>
          <a:noFill/>
        </p:spPr>
        <p:txBody>
          <a:bodyPr wrap="square">
            <a:spAutoFit/>
          </a:bodyPr>
          <a:lstStyle/>
          <a:p>
            <a:r>
              <a:rPr lang="en-US" sz="1400" i="1" dirty="0"/>
              <a:t>From http://</a:t>
            </a:r>
            <a:r>
              <a:rPr lang="en-US" sz="1400" i="1" dirty="0" err="1"/>
              <a:t>hyperphysics.phy-astr.gsu.edu</a:t>
            </a:r>
            <a:endParaRPr lang="en-US" sz="1400" i="1" dirty="0"/>
          </a:p>
        </p:txBody>
      </p:sp>
      <p:pic>
        <p:nvPicPr>
          <p:cNvPr id="3" name="Picture 2">
            <a:extLst>
              <a:ext uri="{FF2B5EF4-FFF2-40B4-BE49-F238E27FC236}">
                <a16:creationId xmlns:a16="http://schemas.microsoft.com/office/drawing/2014/main" id="{124D33E1-D374-619A-AC83-BD94C1F21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382" y="1370187"/>
            <a:ext cx="75819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50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3A0603-5486-F01D-5E0A-304E83FDB2FF}"/>
              </a:ext>
            </a:extLst>
          </p:cNvPr>
          <p:cNvSpPr>
            <a:spLocks noGrp="1"/>
          </p:cNvSpPr>
          <p:nvPr>
            <p:ph type="title"/>
          </p:nvPr>
        </p:nvSpPr>
        <p:spPr>
          <a:xfrm>
            <a:off x="0" y="18255"/>
            <a:ext cx="12192000" cy="1325563"/>
          </a:xfrm>
        </p:spPr>
        <p:txBody>
          <a:bodyPr/>
          <a:lstStyle/>
          <a:p>
            <a:pPr algn="ctr"/>
            <a:r>
              <a:rPr lang="en-US" b="1" u="sng" dirty="0"/>
              <a:t>Back-up : How does Q impacts the sensitivity ?</a:t>
            </a:r>
          </a:p>
        </p:txBody>
      </p:sp>
      <p:pic>
        <p:nvPicPr>
          <p:cNvPr id="4" name="Image 3">
            <a:extLst>
              <a:ext uri="{FF2B5EF4-FFF2-40B4-BE49-F238E27FC236}">
                <a16:creationId xmlns:a16="http://schemas.microsoft.com/office/drawing/2014/main" id="{57094BD7-8722-0BD7-C69B-FC15FC951E39}"/>
              </a:ext>
            </a:extLst>
          </p:cNvPr>
          <p:cNvPicPr>
            <a:picLocks noChangeAspect="1"/>
          </p:cNvPicPr>
          <p:nvPr/>
        </p:nvPicPr>
        <p:blipFill>
          <a:blip r:embed="rId3"/>
          <a:stretch/>
        </p:blipFill>
        <p:spPr bwMode="auto">
          <a:xfrm>
            <a:off x="-7493" y="1124744"/>
            <a:ext cx="7058044" cy="3222271"/>
          </a:xfrm>
          <a:prstGeom prst="rect">
            <a:avLst/>
          </a:prstGeom>
        </p:spPr>
      </p:pic>
      <p:pic>
        <p:nvPicPr>
          <p:cNvPr id="6" name="Image 5">
            <a:extLst>
              <a:ext uri="{FF2B5EF4-FFF2-40B4-BE49-F238E27FC236}">
                <a16:creationId xmlns:a16="http://schemas.microsoft.com/office/drawing/2014/main" id="{6648BAC8-0FC5-C229-833B-ED00AC7F9FE9}"/>
              </a:ext>
            </a:extLst>
          </p:cNvPr>
          <p:cNvPicPr>
            <a:picLocks noChangeAspect="1"/>
          </p:cNvPicPr>
          <p:nvPr/>
        </p:nvPicPr>
        <p:blipFill>
          <a:blip r:embed="rId4"/>
          <a:stretch>
            <a:fillRect/>
          </a:stretch>
        </p:blipFill>
        <p:spPr>
          <a:xfrm>
            <a:off x="5456178" y="3717032"/>
            <a:ext cx="6546932" cy="2988928"/>
          </a:xfrm>
          <a:prstGeom prst="rect">
            <a:avLst/>
          </a:prstGeom>
        </p:spPr>
      </p:pic>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8EECC502-A330-A46A-2C5B-5B83DC681D0F}"/>
                  </a:ext>
                </a:extLst>
              </p:cNvPr>
              <p:cNvSpPr txBox="1"/>
              <p:nvPr/>
            </p:nvSpPr>
            <p:spPr>
              <a:xfrm>
                <a:off x="8525053" y="2610416"/>
                <a:ext cx="1944216" cy="4700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𝑸</m:t>
                      </m:r>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𝟏𝟎</m:t>
                          </m:r>
                        </m:e>
                        <m:sup>
                          <m:r>
                            <a:rPr lang="fr-FR" sz="2400" b="1" i="1" smtClean="0">
                              <a:latin typeface="Cambria Math" panose="02040503050406030204" pitchFamily="18" charset="0"/>
                            </a:rPr>
                            <m:t>𝟔</m:t>
                          </m:r>
                        </m:sup>
                      </m:sSup>
                    </m:oMath>
                  </m:oMathPara>
                </a14:m>
                <a:endParaRPr lang="en-US" sz="2400" b="1" dirty="0"/>
              </a:p>
            </p:txBody>
          </p:sp>
        </mc:Choice>
        <mc:Fallback xmlns="">
          <p:sp>
            <p:nvSpPr>
              <p:cNvPr id="7" name="ZoneTexte 6">
                <a:extLst>
                  <a:ext uri="{FF2B5EF4-FFF2-40B4-BE49-F238E27FC236}">
                    <a16:creationId xmlns:a16="http://schemas.microsoft.com/office/drawing/2014/main" id="{8EECC502-A330-A46A-2C5B-5B83DC681D0F}"/>
                  </a:ext>
                </a:extLst>
              </p:cNvPr>
              <p:cNvSpPr txBox="1">
                <a:spLocks noRot="1" noChangeAspect="1" noMove="1" noResize="1" noEditPoints="1" noAdjustHandles="1" noChangeArrowheads="1" noChangeShapeType="1" noTextEdit="1"/>
              </p:cNvSpPr>
              <p:nvPr/>
            </p:nvSpPr>
            <p:spPr>
              <a:xfrm>
                <a:off x="8525053" y="2610416"/>
                <a:ext cx="1944216" cy="470000"/>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80CF4192-546E-6342-111F-E8673C5C741F}"/>
                  </a:ext>
                </a:extLst>
              </p:cNvPr>
              <p:cNvSpPr txBox="1"/>
              <p:nvPr/>
            </p:nvSpPr>
            <p:spPr>
              <a:xfrm>
                <a:off x="2968398" y="5057512"/>
                <a:ext cx="1944216" cy="468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1" i="1" smtClean="0">
                          <a:latin typeface="Cambria Math" panose="02040503050406030204" pitchFamily="18" charset="0"/>
                        </a:rPr>
                        <m:t>𝑸</m:t>
                      </m:r>
                      <m:r>
                        <a:rPr lang="fr-FR" sz="2400" b="1" i="1" smtClean="0">
                          <a:latin typeface="Cambria Math" panose="02040503050406030204" pitchFamily="18" charset="0"/>
                        </a:rPr>
                        <m:t>=</m:t>
                      </m:r>
                      <m:sSup>
                        <m:sSupPr>
                          <m:ctrlPr>
                            <a:rPr lang="fr-FR" sz="2400" b="1" i="1" smtClean="0">
                              <a:latin typeface="Cambria Math" panose="02040503050406030204" pitchFamily="18" charset="0"/>
                            </a:rPr>
                          </m:ctrlPr>
                        </m:sSupPr>
                        <m:e>
                          <m:r>
                            <a:rPr lang="fr-FR" sz="2400" b="1" i="1" smtClean="0">
                              <a:latin typeface="Cambria Math" panose="02040503050406030204" pitchFamily="18" charset="0"/>
                            </a:rPr>
                            <m:t>𝟏𝟎</m:t>
                          </m:r>
                        </m:e>
                        <m:sup>
                          <m:r>
                            <a:rPr lang="fr-FR" sz="2400" b="1" i="1" smtClean="0">
                              <a:latin typeface="Cambria Math" panose="02040503050406030204" pitchFamily="18" charset="0"/>
                            </a:rPr>
                            <m:t>𝟒</m:t>
                          </m:r>
                        </m:sup>
                      </m:sSup>
                    </m:oMath>
                  </m:oMathPara>
                </a14:m>
                <a:endParaRPr lang="en-US" sz="2400" b="1" dirty="0"/>
              </a:p>
            </p:txBody>
          </p:sp>
        </mc:Choice>
        <mc:Fallback xmlns="">
          <p:sp>
            <p:nvSpPr>
              <p:cNvPr id="8" name="ZoneTexte 7">
                <a:extLst>
                  <a:ext uri="{FF2B5EF4-FFF2-40B4-BE49-F238E27FC236}">
                    <a16:creationId xmlns:a16="http://schemas.microsoft.com/office/drawing/2014/main" id="{80CF4192-546E-6342-111F-E8673C5C741F}"/>
                  </a:ext>
                </a:extLst>
              </p:cNvPr>
              <p:cNvSpPr txBox="1">
                <a:spLocks noRot="1" noChangeAspect="1" noMove="1" noResize="1" noEditPoints="1" noAdjustHandles="1" noChangeArrowheads="1" noChangeShapeType="1" noTextEdit="1"/>
              </p:cNvSpPr>
              <p:nvPr/>
            </p:nvSpPr>
            <p:spPr>
              <a:xfrm>
                <a:off x="2968398" y="5057512"/>
                <a:ext cx="1944216" cy="468975"/>
              </a:xfrm>
              <a:prstGeom prst="rect">
                <a:avLst/>
              </a:prstGeom>
              <a:blipFill>
                <a:blip r:embed="rId6"/>
                <a:stretch>
                  <a:fillRect b="-10526"/>
                </a:stretch>
              </a:blipFill>
            </p:spPr>
            <p:txBody>
              <a:bodyPr/>
              <a:lstStyle/>
              <a:p>
                <a:r>
                  <a:rPr lang="en-US">
                    <a:noFill/>
                  </a:rPr>
                  <a:t> </a:t>
                </a:r>
              </a:p>
            </p:txBody>
          </p:sp>
        </mc:Fallback>
      </mc:AlternateContent>
      <p:sp>
        <p:nvSpPr>
          <p:cNvPr id="9" name="Flèche vers le bas 8">
            <a:extLst>
              <a:ext uri="{FF2B5EF4-FFF2-40B4-BE49-F238E27FC236}">
                <a16:creationId xmlns:a16="http://schemas.microsoft.com/office/drawing/2014/main" id="{E225B26E-1494-B797-E808-906009EEF5FE}"/>
              </a:ext>
            </a:extLst>
          </p:cNvPr>
          <p:cNvSpPr/>
          <p:nvPr/>
        </p:nvSpPr>
        <p:spPr>
          <a:xfrm>
            <a:off x="9264352" y="2996952"/>
            <a:ext cx="324519" cy="6757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Flèche vers le bas 9">
            <a:extLst>
              <a:ext uri="{FF2B5EF4-FFF2-40B4-BE49-F238E27FC236}">
                <a16:creationId xmlns:a16="http://schemas.microsoft.com/office/drawing/2014/main" id="{990FCD93-39C1-2BA7-3CE5-C9933CB84D33}"/>
              </a:ext>
            </a:extLst>
          </p:cNvPr>
          <p:cNvSpPr/>
          <p:nvPr/>
        </p:nvSpPr>
        <p:spPr>
          <a:xfrm rot="10800000">
            <a:off x="3778247" y="4345558"/>
            <a:ext cx="324519" cy="6757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ZoneTexte 11">
            <a:extLst>
              <a:ext uri="{FF2B5EF4-FFF2-40B4-BE49-F238E27FC236}">
                <a16:creationId xmlns:a16="http://schemas.microsoft.com/office/drawing/2014/main" id="{7385717D-0A59-4994-BFE8-7F8FA887D83B}"/>
              </a:ext>
            </a:extLst>
          </p:cNvPr>
          <p:cNvSpPr txBox="1"/>
          <p:nvPr/>
        </p:nvSpPr>
        <p:spPr bwMode="auto">
          <a:xfrm>
            <a:off x="4860251" y="3347700"/>
            <a:ext cx="2712720" cy="369332"/>
          </a:xfrm>
          <a:prstGeom prst="rect">
            <a:avLst/>
          </a:prstGeom>
          <a:noFill/>
        </p:spPr>
        <p:txBody>
          <a:bodyPr wrap="square" rtlCol="0">
            <a:spAutoFit/>
          </a:bodyPr>
          <a:lstStyle/>
          <a:p>
            <a:pPr>
              <a:defRPr/>
            </a:pPr>
            <a:r>
              <a:rPr lang="en-US" b="1" dirty="0"/>
              <a:t>Without systematics </a:t>
            </a:r>
            <a:endParaRPr dirty="0"/>
          </a:p>
        </p:txBody>
      </p:sp>
      <p:sp>
        <p:nvSpPr>
          <p:cNvPr id="13" name="ZoneTexte 12">
            <a:extLst>
              <a:ext uri="{FF2B5EF4-FFF2-40B4-BE49-F238E27FC236}">
                <a16:creationId xmlns:a16="http://schemas.microsoft.com/office/drawing/2014/main" id="{4B40C245-7AC5-E503-40A6-EC946A46DADC}"/>
              </a:ext>
            </a:extLst>
          </p:cNvPr>
          <p:cNvSpPr txBox="1"/>
          <p:nvPr/>
        </p:nvSpPr>
        <p:spPr bwMode="auto">
          <a:xfrm>
            <a:off x="9886317" y="5805264"/>
            <a:ext cx="2712720" cy="369332"/>
          </a:xfrm>
          <a:prstGeom prst="rect">
            <a:avLst/>
          </a:prstGeom>
          <a:noFill/>
        </p:spPr>
        <p:txBody>
          <a:bodyPr wrap="square" rtlCol="0">
            <a:spAutoFit/>
          </a:bodyPr>
          <a:lstStyle/>
          <a:p>
            <a:pPr>
              <a:defRPr/>
            </a:pPr>
            <a:r>
              <a:rPr lang="en-US" b="1" dirty="0"/>
              <a:t>Without systematics </a:t>
            </a:r>
            <a:endParaRPr dirty="0"/>
          </a:p>
        </p:txBody>
      </p:sp>
    </p:spTree>
    <p:extLst>
      <p:ext uri="{BB962C8B-B14F-4D97-AF65-F5344CB8AC3E}">
        <p14:creationId xmlns:p14="http://schemas.microsoft.com/office/powerpoint/2010/main" val="2526079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14462" y="18255"/>
            <a:ext cx="11563076" cy="1325563"/>
          </a:xfrm>
        </p:spPr>
        <p:txBody>
          <a:bodyPr>
            <a:normAutofit/>
          </a:bodyPr>
          <a:lstStyle/>
          <a:p>
            <a:pPr algn="ctr">
              <a:defRPr/>
            </a:pPr>
            <a:r>
              <a:rPr lang="en-US" b="1" u="sng" dirty="0"/>
              <a:t>Back-up : why microwave cavity and not optical ?</a:t>
            </a:r>
            <a:endParaRP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980728"/>
                <a:ext cx="12192000" cy="5354961"/>
              </a:xfrm>
            </p:spPr>
            <p:txBody>
              <a:bodyPr>
                <a:normAutofit/>
              </a:bodyPr>
              <a:lstStyle/>
              <a:p>
                <a:pPr marL="0" indent="0">
                  <a:buNone/>
                  <a:defRPr/>
                </a:pPr>
                <a:endParaRPr lang="fr-FR" dirty="0">
                  <a:latin typeface="Cambria Math" panose="02040503050406030204" pitchFamily="18" charset="0"/>
                  <a:ea typeface="Cambria Math"/>
                  <a:cs typeface="Cambria Math"/>
                </a:endParaRPr>
              </a:p>
              <a:p>
                <a:pPr marL="514350" indent="-514350">
                  <a:buFont typeface="+mj-lt"/>
                  <a:buAutoNum type="arabicPeriod"/>
                  <a:defRPr/>
                </a:pPr>
                <a14:m>
                  <m:oMath xmlns:m="http://schemas.openxmlformats.org/officeDocument/2006/math">
                    <m:sSub>
                      <m:sSubPr>
                        <m:ctrlPr>
                          <a:rPr lang="ar-AE" i="1" smtClean="0">
                            <a:latin typeface="Cambria Math" panose="02040503050406030204" pitchFamily="18" charset="0"/>
                            <a:ea typeface="Cambria Math"/>
                            <a:cs typeface="Cambria Math"/>
                          </a:rPr>
                        </m:ctrlPr>
                      </m:sSubPr>
                      <m:e>
                        <m:acc>
                          <m:accPr>
                            <m:chr m:val="⃗"/>
                            <m:ctrlPr>
                              <a:rPr lang="ar-AE" i="1">
                                <a:latin typeface="Cambria Math" panose="02040503050406030204" pitchFamily="18" charset="0"/>
                                <a:ea typeface="Cambria Math"/>
                                <a:cs typeface="Cambria Math"/>
                              </a:rPr>
                            </m:ctrlPr>
                          </m:accPr>
                          <m:e>
                            <m:r>
                              <m:rPr>
                                <m:sty m:val="p"/>
                              </m:rPr>
                              <a:rPr lang="ar-AE" i="0">
                                <a:latin typeface="Cambria Math"/>
                                <a:ea typeface="Cambria Math"/>
                              </a:rPr>
                              <m:t>E</m:t>
                            </m:r>
                          </m:e>
                        </m:acc>
                      </m:e>
                      <m:sub>
                        <m:r>
                          <m:rPr>
                            <m:sty m:val="p"/>
                          </m:rPr>
                          <a:rPr lang="ar-AE" i="0">
                            <a:latin typeface="Cambria Math"/>
                            <a:ea typeface="Cambria Math"/>
                          </a:rPr>
                          <m:t>D</m:t>
                        </m:r>
                        <m:r>
                          <m:rPr>
                            <m:sty m:val="p"/>
                          </m:rPr>
                          <a:rPr lang="ar-AE" b="0" i="0">
                            <a:latin typeface="Cambria Math"/>
                            <a:ea typeface="Cambria Math"/>
                          </a:rPr>
                          <m:t>P</m:t>
                        </m:r>
                      </m:sub>
                    </m:sSub>
                    <m:r>
                      <a:rPr lang="ar-AE" b="0" i="0">
                        <a:latin typeface="Cambria Math"/>
                        <a:ea typeface="Cambria Math"/>
                      </a:rPr>
                      <m:t>≈</m:t>
                    </m:r>
                    <m:r>
                      <a:rPr lang="ar-AE" b="0" i="0">
                        <a:latin typeface="Cambria Math"/>
                      </a:rPr>
                      <m:t>−</m:t>
                    </m:r>
                    <m:r>
                      <m:rPr>
                        <m:sty m:val="p"/>
                      </m:rPr>
                      <a:rPr lang="ar-AE" b="0" i="0">
                        <a:latin typeface="Cambria Math"/>
                      </a:rPr>
                      <m:t>i</m:t>
                    </m:r>
                    <m:r>
                      <m:rPr>
                        <m:sty m:val="p"/>
                      </m:rPr>
                      <a:rPr lang="ar-AE" b="0" i="0">
                        <a:latin typeface="Cambria Math"/>
                        <a:ea typeface="Cambria Math"/>
                      </a:rPr>
                      <m:t>χω</m:t>
                    </m:r>
                    <m:acc>
                      <m:accPr>
                        <m:chr m:val="⃗"/>
                        <m:ctrlPr>
                          <a:rPr lang="ar-AE" b="0" i="1">
                            <a:latin typeface="Cambria Math" panose="02040503050406030204" pitchFamily="18" charset="0"/>
                            <a:ea typeface="Cambria Math"/>
                            <a:cs typeface="Cambria Math"/>
                          </a:rPr>
                        </m:ctrlPr>
                      </m:accPr>
                      <m:e>
                        <m:r>
                          <m:rPr>
                            <m:sty m:val="p"/>
                          </m:rPr>
                          <a:rPr lang="ar-AE" b="0" i="0">
                            <a:latin typeface="Cambria Math"/>
                            <a:ea typeface="Cambria Math"/>
                          </a:rPr>
                          <m:t>ϕ</m:t>
                        </m:r>
                      </m:e>
                    </m:acc>
                    <m:sSup>
                      <m:sSupPr>
                        <m:ctrlPr>
                          <a:rPr lang="ar-AE" i="1">
                            <a:latin typeface="Cambria Math" panose="02040503050406030204" pitchFamily="18" charset="0"/>
                            <a:ea typeface="Cambria Math"/>
                            <a:cs typeface="Cambria Math"/>
                          </a:rPr>
                        </m:ctrlPr>
                      </m:sSupPr>
                      <m:e>
                        <m:r>
                          <m:rPr>
                            <m:sty m:val="p"/>
                          </m:rPr>
                          <a:rPr lang="ar-AE" b="0" i="0">
                            <a:latin typeface="Cambria Math"/>
                          </a:rPr>
                          <m:t>e</m:t>
                        </m:r>
                      </m:e>
                      <m:sup>
                        <m:r>
                          <a:rPr lang="ar-AE" b="0" i="0">
                            <a:latin typeface="Cambria Math"/>
                          </a:rPr>
                          <m:t>−</m:t>
                        </m:r>
                        <m:r>
                          <m:rPr>
                            <m:sty m:val="p"/>
                          </m:rPr>
                          <a:rPr lang="ar-AE" b="0" i="0">
                            <a:latin typeface="Cambria Math"/>
                          </a:rPr>
                          <m:t>i</m:t>
                        </m:r>
                        <m:r>
                          <m:rPr>
                            <m:sty m:val="p"/>
                          </m:rPr>
                          <a:rPr lang="ar-AE" i="0">
                            <a:latin typeface="Cambria Math"/>
                            <a:ea typeface="Cambria Math"/>
                          </a:rPr>
                          <m:t>ω</m:t>
                        </m:r>
                        <m:r>
                          <m:rPr>
                            <m:sty m:val="p"/>
                          </m:rPr>
                          <a:rPr lang="ar-AE" b="0" i="0">
                            <a:latin typeface="Cambria Math"/>
                            <a:ea typeface="Cambria Math"/>
                          </a:rPr>
                          <m:t>t</m:t>
                        </m:r>
                      </m:sup>
                    </m:sSup>
                    <m:r>
                      <a:rPr lang="fr-FR" b="0" i="0" smtClean="0">
                        <a:latin typeface="Cambria Math" panose="02040503050406030204" pitchFamily="18" charset="0"/>
                        <a:ea typeface="Cambria Math"/>
                      </a:rPr>
                      <m:t> </m:t>
                    </m:r>
                  </m:oMath>
                </a14:m>
                <a:r>
                  <a:rPr lang="fr-FR" dirty="0"/>
                  <a:t>valid if we neglect k. </a:t>
                </a:r>
                <a:br>
                  <a:rPr lang="fr-FR" dirty="0"/>
                </a:br>
                <a:br>
                  <a:rPr lang="fr-FR" dirty="0"/>
                </a:br>
                <a:r>
                  <a:rPr lang="fr-FR" dirty="0"/>
                  <a:t>To do so, we require </a:t>
                </a:r>
                <a14:m>
                  <m:oMath xmlns:m="http://schemas.openxmlformats.org/officeDocument/2006/math">
                    <m:r>
                      <m:rPr>
                        <m:sty m:val="p"/>
                      </m:rPr>
                      <a:rPr lang="fr-FR" i="0">
                        <a:latin typeface="Cambria Math" panose="02040503050406030204" pitchFamily="18" charset="0"/>
                      </a:rPr>
                      <m:t>L</m:t>
                    </m:r>
                    <m:r>
                      <a:rPr lang="fr-FR" i="0">
                        <a:latin typeface="Cambria Math" panose="02040503050406030204" pitchFamily="18" charset="0"/>
                      </a:rPr>
                      <m:t>≪</m:t>
                    </m:r>
                    <m:r>
                      <m:rPr>
                        <m:sty m:val="p"/>
                      </m:rPr>
                      <a:rPr lang="fr-FR" i="0">
                        <a:latin typeface="Cambria Math" panose="02040503050406030204" pitchFamily="18" charset="0"/>
                        <a:ea typeface="Cambria Math" panose="02040503050406030204" pitchFamily="18" charset="0"/>
                      </a:rPr>
                      <m:t>λ</m:t>
                    </m:r>
                  </m:oMath>
                </a14:m>
                <a:r>
                  <a:rPr lang="fr-FR" dirty="0"/>
                  <a:t> (L, size of experiment considered (&lt; 10 cm))</a:t>
                </a:r>
                <a:br>
                  <a:rPr lang="fr-FR" dirty="0"/>
                </a:br>
                <a:r>
                  <a:rPr lang="fr-FR" dirty="0">
                    <a:sym typeface="Wingdings" pitchFamily="2" charset="2"/>
                  </a:rPr>
                  <a:t></a:t>
                </a:r>
                <a:r>
                  <a:rPr lang="fr-FR" dirty="0"/>
                  <a:t> ok in microwave range </a:t>
                </a:r>
                <a:br>
                  <a:rPr lang="fr-FR" dirty="0"/>
                </a:br>
                <a:r>
                  <a:rPr lang="fr-FR" dirty="0">
                    <a:sym typeface="Wingdings" pitchFamily="2" charset="2"/>
                  </a:rPr>
                  <a:t> in optical range, </a:t>
                </a:r>
                <a14:m>
                  <m:oMath xmlns:m="http://schemas.openxmlformats.org/officeDocument/2006/math">
                    <m:r>
                      <m:rPr>
                        <m:sty m:val="p"/>
                      </m:rPr>
                      <a:rPr lang="fr-FR" i="0">
                        <a:latin typeface="Cambria Math" panose="02040503050406030204" pitchFamily="18" charset="0"/>
                        <a:sym typeface="Wingdings" pitchFamily="2" charset="2"/>
                      </a:rPr>
                      <m:t>k</m:t>
                    </m:r>
                    <m:r>
                      <a:rPr lang="fr-FR" i="0">
                        <a:latin typeface="Cambria Math" panose="02040503050406030204" pitchFamily="18" charset="0"/>
                        <a:sym typeface="Wingdings" pitchFamily="2" charset="2"/>
                      </a:rPr>
                      <m:t> ~ </m:t>
                    </m:r>
                    <m:sSup>
                      <m:sSupPr>
                        <m:ctrlPr>
                          <a:rPr lang="fr-FR" i="1">
                            <a:latin typeface="Cambria Math" panose="02040503050406030204" pitchFamily="18" charset="0"/>
                            <a:ea typeface="Cambria Math" panose="02040503050406030204" pitchFamily="18" charset="0"/>
                            <a:sym typeface="Wingdings" pitchFamily="2" charset="2"/>
                          </a:rPr>
                        </m:ctrlPr>
                      </m:sSupPr>
                      <m:e>
                        <m:r>
                          <a:rPr lang="fr-FR" i="0">
                            <a:latin typeface="Cambria Math" panose="02040503050406030204" pitchFamily="18" charset="0"/>
                            <a:ea typeface="Cambria Math" panose="02040503050406030204" pitchFamily="18" charset="0"/>
                            <a:sym typeface="Wingdings" pitchFamily="2" charset="2"/>
                          </a:rPr>
                          <m:t>10</m:t>
                        </m:r>
                      </m:e>
                      <m:sup>
                        <m:r>
                          <a:rPr lang="fr-FR" i="0">
                            <a:latin typeface="Cambria Math" panose="02040503050406030204" pitchFamily="18" charset="0"/>
                            <a:ea typeface="Cambria Math" panose="02040503050406030204" pitchFamily="18" charset="0"/>
                            <a:sym typeface="Wingdings" pitchFamily="2" charset="2"/>
                          </a:rPr>
                          <m:t>6</m:t>
                        </m:r>
                      </m:sup>
                    </m:sSup>
                    <m:r>
                      <a:rPr lang="fr-FR" i="0">
                        <a:latin typeface="Cambria Math" panose="02040503050406030204" pitchFamily="18" charset="0"/>
                        <a:ea typeface="Cambria Math" panose="02040503050406030204" pitchFamily="18" charset="0"/>
                        <a:sym typeface="Wingdings" pitchFamily="2" charset="2"/>
                      </a:rPr>
                      <m:t> </m:t>
                    </m:r>
                    <m:sSup>
                      <m:sSupPr>
                        <m:ctrlPr>
                          <a:rPr lang="fr-FR" i="1">
                            <a:latin typeface="Cambria Math" panose="02040503050406030204" pitchFamily="18" charset="0"/>
                            <a:ea typeface="Cambria Math" panose="02040503050406030204" pitchFamily="18" charset="0"/>
                            <a:sym typeface="Wingdings" pitchFamily="2" charset="2"/>
                          </a:rPr>
                        </m:ctrlPr>
                      </m:sSupPr>
                      <m:e>
                        <m:r>
                          <m:rPr>
                            <m:sty m:val="p"/>
                          </m:rPr>
                          <a:rPr lang="fr-FR" i="0">
                            <a:latin typeface="Cambria Math" panose="02040503050406030204" pitchFamily="18" charset="0"/>
                            <a:ea typeface="Cambria Math" panose="02040503050406030204" pitchFamily="18" charset="0"/>
                            <a:sym typeface="Wingdings" pitchFamily="2" charset="2"/>
                          </a:rPr>
                          <m:t>m</m:t>
                        </m:r>
                      </m:e>
                      <m:sup>
                        <m:r>
                          <a:rPr lang="fr-FR" i="0">
                            <a:latin typeface="Cambria Math" panose="02040503050406030204" pitchFamily="18" charset="0"/>
                            <a:ea typeface="Cambria Math" panose="02040503050406030204" pitchFamily="18" charset="0"/>
                            <a:sym typeface="Wingdings" pitchFamily="2" charset="2"/>
                          </a:rPr>
                          <m:t>−1</m:t>
                        </m:r>
                      </m:sup>
                    </m:sSup>
                    <m:r>
                      <a:rPr lang="fr-FR" i="0">
                        <a:latin typeface="Cambria Math" panose="02040503050406030204" pitchFamily="18" charset="0"/>
                        <a:ea typeface="Cambria Math" panose="02040503050406030204" pitchFamily="18" charset="0"/>
                        <a:sym typeface="Wingdings" pitchFamily="2" charset="2"/>
                      </a:rPr>
                      <m:t>≫</m:t>
                    </m:r>
                    <m:f>
                      <m:fPr>
                        <m:ctrlPr>
                          <a:rPr lang="fr-FR" i="1">
                            <a:latin typeface="Cambria Math" panose="02040503050406030204" pitchFamily="18" charset="0"/>
                            <a:ea typeface="Cambria Math" panose="02040503050406030204" pitchFamily="18" charset="0"/>
                            <a:sym typeface="Wingdings" pitchFamily="2" charset="2"/>
                          </a:rPr>
                        </m:ctrlPr>
                      </m:fPr>
                      <m:num>
                        <m:r>
                          <a:rPr lang="fr-FR" i="0">
                            <a:latin typeface="Cambria Math" panose="02040503050406030204" pitchFamily="18" charset="0"/>
                            <a:ea typeface="Cambria Math" panose="02040503050406030204" pitchFamily="18" charset="0"/>
                            <a:sym typeface="Wingdings" pitchFamily="2" charset="2"/>
                          </a:rPr>
                          <m:t>2</m:t>
                        </m:r>
                        <m:r>
                          <m:rPr>
                            <m:sty m:val="p"/>
                          </m:rPr>
                          <a:rPr lang="fr-FR" i="0">
                            <a:latin typeface="Cambria Math" panose="02040503050406030204" pitchFamily="18" charset="0"/>
                            <a:ea typeface="Cambria Math" panose="02040503050406030204" pitchFamily="18" charset="0"/>
                            <a:sym typeface="Wingdings" pitchFamily="2" charset="2"/>
                          </a:rPr>
                          <m:t>π</m:t>
                        </m:r>
                      </m:num>
                      <m:den>
                        <m:r>
                          <m:rPr>
                            <m:sty m:val="p"/>
                          </m:rPr>
                          <a:rPr lang="fr-FR" i="0">
                            <a:latin typeface="Cambria Math" panose="02040503050406030204" pitchFamily="18" charset="0"/>
                            <a:ea typeface="Cambria Math" panose="02040503050406030204" pitchFamily="18" charset="0"/>
                            <a:sym typeface="Wingdings" pitchFamily="2" charset="2"/>
                          </a:rPr>
                          <m:t>λ</m:t>
                        </m:r>
                      </m:den>
                    </m:f>
                  </m:oMath>
                </a14:m>
                <a:br>
                  <a:rPr lang="fr-FR" dirty="0"/>
                </a:br>
                <a:endParaRPr lang="fr-FR" dirty="0"/>
              </a:p>
              <a:p>
                <a:pPr marL="514350" indent="-514350">
                  <a:buFont typeface="+mj-lt"/>
                  <a:buAutoNum type="arabicPeriod"/>
                  <a:defRPr/>
                </a:pPr>
                <a:endParaRPr lang="fr-FR" dirty="0"/>
              </a:p>
              <a:p>
                <a:pPr marL="514350" indent="-514350">
                  <a:buFont typeface="+mj-lt"/>
                  <a:buAutoNum type="arabicPeriod"/>
                  <a:defRPr/>
                </a:pPr>
                <a:r>
                  <a:rPr lang="fr-FR" dirty="0"/>
                  <a:t>Optical </a:t>
                </a:r>
                <a:r>
                  <a:rPr lang="fr-FR" dirty="0" err="1"/>
                  <a:t>frequency</a:t>
                </a:r>
                <a:r>
                  <a:rPr lang="fr-FR" dirty="0"/>
                  <a:t> </a:t>
                </a:r>
                <a14:m>
                  <m:oMath xmlns:m="http://schemas.openxmlformats.org/officeDocument/2006/math">
                    <m:r>
                      <a:rPr lang="fr-FR" i="0" smtClean="0">
                        <a:latin typeface="Cambria Math" panose="02040503050406030204" pitchFamily="18" charset="0"/>
                        <a:ea typeface="Cambria Math" panose="02040503050406030204" pitchFamily="18" charset="0"/>
                      </a:rPr>
                      <m:t>≡</m:t>
                    </m:r>
                  </m:oMath>
                </a14:m>
                <a:r>
                  <a:rPr lang="fr-FR" dirty="0"/>
                  <a:t> eV mass </a:t>
                </a:r>
                <a:br>
                  <a:rPr lang="fr-FR" dirty="0"/>
                </a:br>
                <a:r>
                  <a:rPr lang="fr-FR" dirty="0">
                    <a:sym typeface="Wingdings" pitchFamily="2" charset="2"/>
                  </a:rPr>
                  <a:t> QFT </a:t>
                </a:r>
                <a:r>
                  <a:rPr lang="fr-FR" dirty="0" err="1">
                    <a:sym typeface="Wingdings" pitchFamily="2" charset="2"/>
                  </a:rPr>
                  <a:t>required</a:t>
                </a:r>
                <a:r>
                  <a:rPr lang="fr-FR" dirty="0">
                    <a:sym typeface="Wingdings" pitchFamily="2" charset="2"/>
                  </a:rPr>
                  <a:t> for DP </a:t>
                </a:r>
                <a:r>
                  <a:rPr lang="fr-FR" dirty="0" err="1">
                    <a:sym typeface="Wingdings" pitchFamily="2" charset="2"/>
                  </a:rPr>
                  <a:t>field</a:t>
                </a:r>
                <a:endParaRPr lang="fr-FR" dirty="0">
                  <a:sym typeface="Wingdings" pitchFamily="2" charset="2"/>
                </a:endParaRPr>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980728"/>
                <a:ext cx="12192000" cy="5354961"/>
              </a:xfrm>
              <a:blipFill>
                <a:blip r:embed="rId2"/>
                <a:stretch>
                  <a:fillRect l="-1145"/>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0039" y="-27384"/>
            <a:ext cx="12864751" cy="1325563"/>
          </a:xfrm>
        </p:spPr>
        <p:txBody>
          <a:bodyPr>
            <a:normAutofit/>
          </a:bodyPr>
          <a:lstStyle/>
          <a:p>
            <a:pPr algn="ctr">
              <a:defRPr/>
            </a:pPr>
            <a:r>
              <a:rPr lang="fr-FR" b="1" u="sng" dirty="0"/>
              <a:t>Back-up :DP cosmo </a:t>
            </a:r>
            <a:r>
              <a:rPr lang="fr-FR" b="1" u="sng" dirty="0" err="1"/>
              <a:t>evolution</a:t>
            </a:r>
            <a:r>
              <a:rPr lang="fr-FR" b="1" u="sng" dirty="0"/>
              <a:t> + </a:t>
            </a:r>
            <a:r>
              <a:rPr lang="fr-FR" b="1" u="sng" dirty="0" err="1"/>
              <a:t>field</a:t>
            </a:r>
            <a:r>
              <a:rPr lang="fr-FR" b="1" u="sng" dirty="0"/>
              <a:t> </a:t>
            </a:r>
            <a:r>
              <a:rPr lang="fr-FR" b="1" u="sng" dirty="0" err="1"/>
              <a:t>equations</a:t>
            </a:r>
            <a:endParaRPr lang="fr-F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253328"/>
                <a:ext cx="12191999" cy="5848080"/>
              </a:xfrm>
              <a:prstGeom prst="rect">
                <a:avLst/>
              </a:prstGeom>
              <a:noFill/>
              <a:ln>
                <a:noFill/>
              </a:ln>
            </p:spPr>
            <p:txBody>
              <a:bodyPr>
                <a:normAutofit/>
              </a:bodyPr>
              <a:lstStyle/>
              <a:p>
                <a:pPr>
                  <a:spcAft>
                    <a:spcPts val="1200"/>
                  </a:spcAft>
                  <a:defRPr/>
                </a:pPr>
                <a:r>
                  <a:rPr lang="en-US" sz="2400" dirty="0"/>
                  <a:t>Free Klein-Gordon equation of each DP space component </a:t>
                </a:r>
                <a14:m>
                  <m:oMath xmlns:m="http://schemas.openxmlformats.org/officeDocument/2006/math">
                    <m:sSup>
                      <m:sSupPr>
                        <m:ctrlPr>
                          <a:rPr lang="en-US" sz="2400" i="1">
                            <a:latin typeface="Cambria Math" panose="02040503050406030204" pitchFamily="18" charset="0"/>
                            <a:ea typeface="Cambria Math"/>
                            <a:cs typeface="Cambria Math"/>
                          </a:rPr>
                        </m:ctrlPr>
                      </m:sSupPr>
                      <m:e>
                        <m:r>
                          <a:rPr lang="en-US" sz="2400" i="1">
                            <a:latin typeface="Cambria Math"/>
                            <a:ea typeface="Cambria Math"/>
                          </a:rPr>
                          <m:t>𝜙</m:t>
                        </m:r>
                      </m:e>
                      <m:sup>
                        <m:r>
                          <a:rPr lang="fr-FR" sz="2400" b="0" i="1">
                            <a:latin typeface="Cambria Math"/>
                          </a:rPr>
                          <m:t>𝑖</m:t>
                        </m:r>
                      </m:sup>
                    </m:sSup>
                  </m:oMath>
                </a14:m>
                <a:endParaRPr lang="en-US" sz="2400" dirty="0"/>
              </a:p>
              <a:p>
                <a:pPr marL="0" indent="0">
                  <a:buNone/>
                  <a:defRPr/>
                </a:pPr>
                <a14:m>
                  <m:oMathPara xmlns:m="http://schemas.openxmlformats.org/officeDocument/2006/math">
                    <m:oMathParaPr>
                      <m:jc m:val="centerGroup"/>
                    </m:oMathParaPr>
                    <m:oMath xmlns:m="http://schemas.openxmlformats.org/officeDocument/2006/math">
                      <m:sSup>
                        <m:sSupPr>
                          <m:ctrlPr>
                            <a:rPr lang="fr-FR" sz="2400" i="1">
                              <a:latin typeface="Cambria Math" panose="02040503050406030204" pitchFamily="18" charset="0"/>
                              <a:ea typeface="Cambria Math"/>
                              <a:cs typeface="Cambria Math"/>
                            </a:rPr>
                          </m:ctrlPr>
                        </m:sSupPr>
                        <m:e>
                          <m:acc>
                            <m:accPr>
                              <m:chr m:val="̈"/>
                              <m:ctrlPr>
                                <a:rPr lang="fr-FR" sz="2400" i="1">
                                  <a:latin typeface="Cambria Math" panose="02040503050406030204" pitchFamily="18" charset="0"/>
                                  <a:ea typeface="Cambria Math"/>
                                  <a:cs typeface="Cambria Math"/>
                                </a:rPr>
                              </m:ctrlPr>
                            </m:accPr>
                            <m:e>
                              <m:r>
                                <a:rPr lang="fr-FR" sz="2400" i="1">
                                  <a:latin typeface="Cambria Math"/>
                                  <a:ea typeface="Cambria Math"/>
                                </a:rPr>
                                <m:t>𝜙</m:t>
                              </m:r>
                            </m:e>
                          </m:acc>
                        </m:e>
                        <m:sup>
                          <m:r>
                            <a:rPr lang="fr-FR" sz="2400" b="0" i="1">
                              <a:latin typeface="Cambria Math"/>
                            </a:rPr>
                            <m:t>𝑖</m:t>
                          </m:r>
                        </m:sup>
                      </m:sSup>
                      <m:r>
                        <a:rPr lang="fr-FR" sz="2400" b="0" i="1">
                          <a:latin typeface="Cambria Math"/>
                        </a:rPr>
                        <m:t>+3</m:t>
                      </m:r>
                      <m:r>
                        <a:rPr lang="fr-FR" sz="2400" b="0" i="1">
                          <a:latin typeface="Cambria Math"/>
                        </a:rPr>
                        <m:t>𝐻</m:t>
                      </m:r>
                      <m:sSup>
                        <m:sSupPr>
                          <m:ctrlPr>
                            <a:rPr lang="fr-FR" sz="2400" b="0" i="1">
                              <a:latin typeface="Cambria Math" panose="02040503050406030204" pitchFamily="18" charset="0"/>
                              <a:ea typeface="Cambria Math"/>
                              <a:cs typeface="Cambria Math"/>
                            </a:rPr>
                          </m:ctrlPr>
                        </m:sSupPr>
                        <m:e>
                          <m:acc>
                            <m:accPr>
                              <m:chr m:val="̇"/>
                              <m:ctrlPr>
                                <a:rPr lang="fr-FR" sz="2400" b="0" i="1">
                                  <a:latin typeface="Cambria Math" panose="02040503050406030204" pitchFamily="18" charset="0"/>
                                  <a:ea typeface="Cambria Math"/>
                                  <a:cs typeface="Cambria Math"/>
                                </a:rPr>
                              </m:ctrlPr>
                            </m:accPr>
                            <m:e>
                              <m:r>
                                <a:rPr lang="fr-FR" sz="2400" b="0" i="1">
                                  <a:latin typeface="Cambria Math"/>
                                  <a:ea typeface="Cambria Math"/>
                                </a:rPr>
                                <m:t>𝜙</m:t>
                              </m:r>
                            </m:e>
                          </m:acc>
                        </m:e>
                        <m:sup>
                          <m:r>
                            <a:rPr lang="fr-FR" sz="2400" b="0" i="1">
                              <a:latin typeface="Cambria Math"/>
                            </a:rPr>
                            <m:t>𝑖</m:t>
                          </m:r>
                        </m:sup>
                      </m:sSup>
                      <m:r>
                        <a:rPr lang="fr-FR" sz="2400" b="0" i="1">
                          <a:latin typeface="Cambria Math"/>
                        </a:rPr>
                        <m:t>+</m:t>
                      </m:r>
                      <m:sSup>
                        <m:sSupPr>
                          <m:ctrlPr>
                            <a:rPr lang="fr-FR" sz="2400" b="0" i="1">
                              <a:latin typeface="Cambria Math" panose="02040503050406030204" pitchFamily="18" charset="0"/>
                              <a:ea typeface="Cambria Math"/>
                              <a:cs typeface="Cambria Math"/>
                            </a:rPr>
                          </m:ctrlPr>
                        </m:sSupPr>
                        <m:e>
                          <m:r>
                            <a:rPr lang="fr-FR" sz="2400" b="0" i="1">
                              <a:latin typeface="Cambria Math"/>
                            </a:rPr>
                            <m:t>𝑚</m:t>
                          </m:r>
                        </m:e>
                        <m:sup>
                          <m:r>
                            <a:rPr lang="fr-FR" sz="2400" b="0" i="1">
                              <a:latin typeface="Cambria Math"/>
                            </a:rPr>
                            <m:t>2</m:t>
                          </m:r>
                        </m:sup>
                      </m:sSup>
                      <m:sSup>
                        <m:sSupPr>
                          <m:ctrlPr>
                            <a:rPr lang="fr-FR" sz="2400" b="0" i="1">
                              <a:latin typeface="Cambria Math" panose="02040503050406030204" pitchFamily="18" charset="0"/>
                              <a:ea typeface="Cambria Math"/>
                              <a:cs typeface="Cambria Math"/>
                            </a:rPr>
                          </m:ctrlPr>
                        </m:sSupPr>
                        <m:e>
                          <m:r>
                            <a:rPr lang="fr-FR" sz="2400" b="0" i="1">
                              <a:latin typeface="Cambria Math"/>
                              <a:ea typeface="Cambria Math"/>
                            </a:rPr>
                            <m:t>𝜙</m:t>
                          </m:r>
                        </m:e>
                        <m:sup>
                          <m:r>
                            <a:rPr lang="fr-FR" sz="2400" b="0" i="1">
                              <a:latin typeface="Cambria Math"/>
                            </a:rPr>
                            <m:t>𝑖</m:t>
                          </m:r>
                        </m:sup>
                      </m:sSup>
                      <m:r>
                        <a:rPr lang="fr-FR" sz="2400" i="1">
                          <a:latin typeface="Cambria Math"/>
                          <a:ea typeface="Cambria Math"/>
                        </a:rPr>
                        <m:t>≈</m:t>
                      </m:r>
                      <m:r>
                        <a:rPr lang="fr-FR" sz="2400" b="0" i="1">
                          <a:latin typeface="Cambria Math"/>
                        </a:rPr>
                        <m:t>0</m:t>
                      </m:r>
                    </m:oMath>
                  </m:oMathPara>
                </a14:m>
                <a:endParaRPr lang="fr-FR" sz="2400" dirty="0"/>
              </a:p>
              <a:p>
                <a:pPr marL="0" indent="0">
                  <a:buNone/>
                  <a:defRPr/>
                </a:pPr>
                <a:r>
                  <a:rPr lang="fr-FR" sz="2400" dirty="0" err="1"/>
                  <a:t>whose</a:t>
                </a:r>
                <a:r>
                  <a:rPr lang="fr-FR" sz="2400" dirty="0"/>
                  <a:t> solution </a:t>
                </a:r>
                <a:r>
                  <a:rPr lang="fr-FR" sz="2400" dirty="0" err="1"/>
                  <a:t>is</a:t>
                </a:r>
                <a:r>
                  <a:rPr lang="fr-FR" sz="2400" dirty="0"/>
                  <a:t> </a:t>
                </a:r>
                <a:r>
                  <a:rPr lang="fr-FR" sz="2400" dirty="0" err="1"/>
                  <a:t>oscillatory</a:t>
                </a:r>
                <a:r>
                  <a:rPr lang="fr-FR" sz="2400" dirty="0"/>
                  <a:t>.</a:t>
                </a:r>
              </a:p>
              <a:p>
                <a:pPr marL="0" indent="0">
                  <a:buNone/>
                  <a:defRPr/>
                </a:pPr>
                <a:endParaRPr lang="fr-FR" sz="2400" b="1" dirty="0"/>
              </a:p>
              <a:p>
                <a:pPr>
                  <a:defRPr/>
                </a:pPr>
                <a:r>
                  <a:rPr lang="fr-FR" sz="2400" dirty="0" err="1"/>
                  <a:t>Additionally</a:t>
                </a:r>
                <a:r>
                  <a:rPr lang="fr-FR" sz="2400" dirty="0"/>
                  <a:t>, </a:t>
                </a:r>
                <a14:m>
                  <m:oMath xmlns:m="http://schemas.openxmlformats.org/officeDocument/2006/math">
                    <m:sSub>
                      <m:sSubPr>
                        <m:ctrlPr>
                          <a:rPr lang="fr-FR" sz="2400" i="1">
                            <a:latin typeface="Cambria Math" panose="02040503050406030204" pitchFamily="18" charset="0"/>
                            <a:ea typeface="Cambria Math"/>
                            <a:cs typeface="Cambria Math"/>
                          </a:rPr>
                        </m:ctrlPr>
                      </m:sSubPr>
                      <m:e>
                        <m:r>
                          <a:rPr lang="fr-FR" sz="2400" b="0" i="1">
                            <a:latin typeface="Cambria Math"/>
                          </a:rPr>
                          <m:t>𝑝</m:t>
                        </m:r>
                      </m:e>
                      <m:sub>
                        <m:r>
                          <a:rPr lang="fr-FR" sz="2400" b="0" i="1">
                            <a:latin typeface="Cambria Math"/>
                          </a:rPr>
                          <m:t>𝑖𝑗</m:t>
                        </m:r>
                      </m:sub>
                    </m:sSub>
                    <m:r>
                      <a:rPr lang="fr-FR" sz="2400" b="0" i="1">
                        <a:latin typeface="Cambria Math"/>
                      </a:rPr>
                      <m:t> </m:t>
                    </m:r>
                    <m:r>
                      <a:rPr lang="fr-FR" sz="2400" b="0" i="1">
                        <a:latin typeface="Cambria Math"/>
                        <a:ea typeface="Cambria Math"/>
                      </a:rPr>
                      <m:t>~ </m:t>
                    </m:r>
                    <m:d>
                      <m:dPr>
                        <m:begChr m:val="⟨"/>
                        <m:endChr m:val="⟩"/>
                        <m:ctrlPr>
                          <a:rPr lang="fr-FR" sz="2400" b="0" i="1">
                            <a:latin typeface="Cambria Math" panose="02040503050406030204" pitchFamily="18" charset="0"/>
                            <a:ea typeface="Cambria Math"/>
                            <a:cs typeface="Cambria Math"/>
                          </a:rPr>
                        </m:ctrlPr>
                      </m:dPr>
                      <m:e>
                        <m:sSub>
                          <m:sSubPr>
                            <m:ctrlPr>
                              <a:rPr lang="fr-FR" sz="2400" i="1">
                                <a:latin typeface="Cambria Math" panose="02040503050406030204" pitchFamily="18" charset="0"/>
                                <a:ea typeface="Cambria Math"/>
                                <a:cs typeface="Cambria Math"/>
                              </a:rPr>
                            </m:ctrlPr>
                          </m:sSubPr>
                          <m:e>
                            <m:r>
                              <a:rPr lang="fr-FR" sz="2400" i="1">
                                <a:latin typeface="Cambria Math"/>
                                <a:ea typeface="Cambria Math"/>
                              </a:rPr>
                              <m:t>𝑇</m:t>
                            </m:r>
                          </m:e>
                          <m:sub>
                            <m:r>
                              <a:rPr lang="fr-FR" sz="2400" i="1">
                                <a:latin typeface="Cambria Math"/>
                                <a:ea typeface="Cambria Math"/>
                              </a:rPr>
                              <m:t>𝑖𝑗</m:t>
                            </m:r>
                          </m:sub>
                        </m:sSub>
                      </m:e>
                    </m:d>
                    <m:r>
                      <a:rPr lang="fr-FR" sz="2400" b="0" i="1">
                        <a:latin typeface="Cambria Math"/>
                        <a:ea typeface="Cambria Math"/>
                      </a:rPr>
                      <m:t>=0</m:t>
                    </m:r>
                  </m:oMath>
                </a14:m>
                <a:r>
                  <a:rPr lang="fr-FR" sz="2400" dirty="0"/>
                  <a:t> and the </a:t>
                </a:r>
                <a:r>
                  <a:rPr lang="fr-FR" sz="2400" dirty="0" err="1"/>
                  <a:t>field</a:t>
                </a:r>
                <a:r>
                  <a:rPr lang="fr-FR" sz="2400" dirty="0"/>
                  <a:t> </a:t>
                </a:r>
                <a:r>
                  <a:rPr lang="fr-FR" sz="2400" dirty="0" err="1"/>
                  <a:t>behaves</a:t>
                </a:r>
                <a:r>
                  <a:rPr lang="fr-FR" sz="2400" dirty="0"/>
                  <a:t> as </a:t>
                </a:r>
                <a:r>
                  <a:rPr lang="fr-FR" sz="2400" dirty="0" err="1"/>
                  <a:t>pressureless</a:t>
                </a:r>
                <a:r>
                  <a:rPr lang="fr-FR" sz="2400" dirty="0"/>
                  <a:t> </a:t>
                </a:r>
                <a:r>
                  <a:rPr lang="fr-FR" sz="2400" dirty="0" err="1"/>
                  <a:t>fluid</a:t>
                </a:r>
                <a:r>
                  <a:rPr lang="fr-FR" sz="2400" dirty="0"/>
                  <a:t> or CDM</a:t>
                </a:r>
              </a:p>
              <a:p>
                <a:pPr>
                  <a:defRPr/>
                </a:pPr>
                <a:endParaRPr sz="2400" dirty="0"/>
              </a:p>
              <a:p>
                <a:pPr>
                  <a:defRPr/>
                </a:pPr>
                <a:r>
                  <a:rPr lang="fr-FR" sz="2400" dirty="0"/>
                  <a:t>In the </a:t>
                </a:r>
                <a:r>
                  <a:rPr lang="fr-FR" sz="2400" b="1" dirty="0" err="1"/>
                  <a:t>microwave</a:t>
                </a:r>
                <a:r>
                  <a:rPr lang="fr-FR" sz="2400" b="1" dirty="0"/>
                  <a:t> </a:t>
                </a:r>
                <a:r>
                  <a:rPr lang="fr-FR" sz="2400" b="1" dirty="0" err="1"/>
                  <a:t>regime</a:t>
                </a:r>
                <a:r>
                  <a:rPr lang="fr-FR" sz="2400" dirty="0"/>
                  <a:t> and </a:t>
                </a:r>
                <a:r>
                  <a:rPr lang="fr-FR" sz="2400" dirty="0" err="1"/>
                  <a:t>considering</a:t>
                </a:r>
                <a:r>
                  <a:rPr lang="fr-FR" sz="2400" dirty="0"/>
                  <a:t> </a:t>
                </a:r>
                <a14:m>
                  <m:oMath xmlns:m="http://schemas.openxmlformats.org/officeDocument/2006/math">
                    <m:sSub>
                      <m:sSubPr>
                        <m:ctrlPr>
                          <a:rPr lang="fr-FR" sz="2400" b="1" i="1">
                            <a:latin typeface="Cambria Math" panose="02040503050406030204" pitchFamily="18" charset="0"/>
                            <a:ea typeface="Cambria Math"/>
                            <a:cs typeface="Cambria Math"/>
                          </a:rPr>
                        </m:ctrlPr>
                      </m:sSubPr>
                      <m:e>
                        <m:r>
                          <a:rPr lang="fr-FR" sz="2400" b="1" i="1">
                            <a:latin typeface="Cambria Math"/>
                          </a:rPr>
                          <m:t>𝒗</m:t>
                        </m:r>
                      </m:e>
                      <m:sub>
                        <m:r>
                          <a:rPr lang="fr-FR" sz="2400" b="1" i="1">
                            <a:latin typeface="Cambria Math"/>
                          </a:rPr>
                          <m:t>𝑫𝑴</m:t>
                        </m:r>
                      </m:sub>
                    </m:sSub>
                    <m:r>
                      <a:rPr lang="fr-FR" sz="2400" b="1" i="1">
                        <a:latin typeface="Cambria Math"/>
                        <a:ea typeface="Cambria Math"/>
                      </a:rPr>
                      <m:t>~</m:t>
                    </m:r>
                    <m:sSup>
                      <m:sSupPr>
                        <m:ctrlPr>
                          <a:rPr lang="fr-FR" sz="2400" b="1" i="1">
                            <a:latin typeface="Cambria Math" panose="02040503050406030204" pitchFamily="18" charset="0"/>
                            <a:ea typeface="Cambria Math"/>
                            <a:cs typeface="Cambria Math"/>
                          </a:rPr>
                        </m:ctrlPr>
                      </m:sSupPr>
                      <m:e>
                        <m:r>
                          <a:rPr lang="fr-FR" sz="2400" b="1" i="1">
                            <a:latin typeface="Cambria Math"/>
                            <a:ea typeface="Cambria Math"/>
                          </a:rPr>
                          <m:t>𝟏𝟎</m:t>
                        </m:r>
                      </m:e>
                      <m:sup>
                        <m:r>
                          <a:rPr lang="fr-FR" sz="2400" b="1" i="1">
                            <a:latin typeface="Cambria Math"/>
                            <a:ea typeface="Cambria Math"/>
                          </a:rPr>
                          <m:t>−</m:t>
                        </m:r>
                        <m:r>
                          <a:rPr lang="fr-FR" sz="2400" b="1" i="1">
                            <a:latin typeface="Cambria Math"/>
                            <a:ea typeface="Cambria Math"/>
                          </a:rPr>
                          <m:t>𝟑</m:t>
                        </m:r>
                      </m:sup>
                    </m:sSup>
                  </m:oMath>
                </a14:m>
                <a:r>
                  <a:rPr lang="fr-FR" sz="2400" b="1" dirty="0"/>
                  <a:t> </a:t>
                </a:r>
                <a:r>
                  <a:rPr lang="fr-FR" sz="2400" dirty="0"/>
                  <a:t>in </a:t>
                </a:r>
                <a:r>
                  <a:rPr lang="fr-FR" sz="2400" dirty="0" err="1"/>
                  <a:t>Earth’s</a:t>
                </a:r>
                <a:r>
                  <a:rPr lang="fr-FR" sz="2400" dirty="0"/>
                  <a:t> frame, the DP </a:t>
                </a:r>
                <a:r>
                  <a:rPr lang="fr-FR" sz="2400" dirty="0" err="1"/>
                  <a:t>field</a:t>
                </a:r>
                <a:r>
                  <a:rPr lang="fr-FR" sz="2400" dirty="0"/>
                  <a:t> can </a:t>
                </a:r>
                <a:r>
                  <a:rPr lang="fr-FR" sz="2400" dirty="0" err="1"/>
                  <a:t>be</a:t>
                </a:r>
                <a:r>
                  <a:rPr lang="fr-FR" sz="2400" dirty="0"/>
                  <a:t> </a:t>
                </a:r>
                <a:r>
                  <a:rPr lang="fr-FR" sz="2400" dirty="0" err="1"/>
                  <a:t>approximated</a:t>
                </a:r>
                <a:r>
                  <a:rPr lang="fr-FR" sz="2400" dirty="0"/>
                  <a:t> by a standing </a:t>
                </a:r>
                <a:r>
                  <a:rPr lang="fr-FR" sz="2400" dirty="0" err="1"/>
                  <a:t>wave</a:t>
                </a:r>
                <a:r>
                  <a:rPr lang="fr-FR" sz="2400" dirty="0"/>
                  <a:t> in a </a:t>
                </a:r>
                <a:r>
                  <a:rPr lang="fr-FR" sz="2400" dirty="0" err="1"/>
                  <a:t>cavity</a:t>
                </a:r>
                <a:r>
                  <a:rPr lang="fr-FR" sz="2400" dirty="0"/>
                  <a:t> of </a:t>
                </a:r>
                <a:r>
                  <a:rPr lang="fr-FR" sz="2400" dirty="0" err="1"/>
                  <a:t>length</a:t>
                </a:r>
                <a:r>
                  <a:rPr lang="fr-FR" sz="2400" dirty="0"/>
                  <a:t> </a:t>
                </a:r>
                <a14:m>
                  <m:oMath xmlns:m="http://schemas.openxmlformats.org/officeDocument/2006/math">
                    <m:r>
                      <a:rPr lang="fr-FR" sz="2400" b="0" i="1">
                        <a:latin typeface="Cambria Math"/>
                      </a:rPr>
                      <m:t>𝐿</m:t>
                    </m:r>
                    <m:r>
                      <a:rPr lang="fr-FR" sz="2400" b="0" i="1">
                        <a:latin typeface="Cambria Math"/>
                      </a:rPr>
                      <m:t> ~ 10 </m:t>
                    </m:r>
                  </m:oMath>
                </a14:m>
                <a:r>
                  <a:rPr lang="fr-FR" sz="2400" dirty="0"/>
                  <a:t>cm. </a:t>
                </a:r>
                <a:r>
                  <a:rPr lang="fr-FR" sz="2400" dirty="0" err="1"/>
                  <a:t>Then</a:t>
                </a:r>
                <a:r>
                  <a:rPr lang="fr-FR" sz="2400" dirty="0"/>
                  <a:t>, </a:t>
                </a:r>
                <a:endParaRPr lang="fr-FR" sz="2400" i="1" dirty="0">
                  <a:latin typeface="Cambria Math"/>
                  <a:ea typeface="Cambria Math"/>
                </a:endParaRPr>
              </a:p>
              <a:p>
                <a:pPr marL="0" indent="0" algn="ctr">
                  <a:buNone/>
                  <a:defRPr/>
                </a:pPr>
                <a14:m>
                  <m:oMath xmlns:m="http://schemas.openxmlformats.org/officeDocument/2006/math">
                    <m:r>
                      <a:rPr lang="fr-FR" sz="2400" i="1">
                        <a:latin typeface="Cambria Math"/>
                        <a:ea typeface="Cambria Math"/>
                      </a:rPr>
                      <m:t>𝜔</m:t>
                    </m:r>
                    <m:r>
                      <a:rPr lang="fr-FR" sz="2400" b="0" i="1">
                        <a:latin typeface="Cambria Math"/>
                        <a:ea typeface="Cambria Math"/>
                      </a:rPr>
                      <m:t>=</m:t>
                    </m:r>
                    <m:r>
                      <a:rPr lang="fr-FR" sz="2400" b="0" i="1">
                        <a:latin typeface="Cambria Math"/>
                        <a:ea typeface="Cambria Math"/>
                      </a:rPr>
                      <m:t>𝑚</m:t>
                    </m:r>
                  </m:oMath>
                </a14:m>
                <a:r>
                  <a:rPr lang="fr-FR" sz="2400" dirty="0"/>
                  <a:t> ; </a:t>
                </a:r>
                <a14:m>
                  <m:oMath xmlns:m="http://schemas.openxmlformats.org/officeDocument/2006/math">
                    <m:sSup>
                      <m:sSupPr>
                        <m:ctrlPr>
                          <a:rPr lang="fr-FR" sz="2400" i="1">
                            <a:latin typeface="Cambria Math" panose="02040503050406030204" pitchFamily="18" charset="0"/>
                            <a:ea typeface="Cambria Math"/>
                            <a:cs typeface="Cambria Math"/>
                          </a:rPr>
                        </m:ctrlPr>
                      </m:sSupPr>
                      <m:e>
                        <m:r>
                          <a:rPr lang="fr-FR" sz="2400" i="1">
                            <a:latin typeface="Cambria Math"/>
                            <a:ea typeface="Cambria Math"/>
                          </a:rPr>
                          <m:t>𝜙</m:t>
                        </m:r>
                      </m:e>
                      <m:sup>
                        <m:r>
                          <a:rPr lang="fr-FR" sz="2400" b="0" i="1">
                            <a:latin typeface="Cambria Math"/>
                            <a:ea typeface="Cambria Math"/>
                          </a:rPr>
                          <m:t>0</m:t>
                        </m:r>
                      </m:sup>
                    </m:sSup>
                    <m:r>
                      <a:rPr lang="fr-FR" sz="2400" b="0" i="1">
                        <a:latin typeface="Cambria Math"/>
                      </a:rPr>
                      <m:t>=0</m:t>
                    </m:r>
                  </m:oMath>
                </a14:m>
                <a:endParaRPr lang="fr-FR" sz="2400" dirty="0"/>
              </a:p>
              <a:p>
                <a:pPr>
                  <a:defRPr/>
                </a:pPr>
                <a:r>
                  <a:rPr lang="fr-FR" sz="2400" dirty="0"/>
                  <a:t>The DP mixes </a:t>
                </a:r>
                <a:r>
                  <a:rPr lang="fr-FR" sz="2400" dirty="0" err="1"/>
                  <a:t>with</a:t>
                </a:r>
                <a:r>
                  <a:rPr lang="fr-FR" sz="2400" dirty="0"/>
                  <a:t> the SM photon as</a:t>
                </a:r>
                <a:endParaRPr sz="2400" dirty="0"/>
              </a:p>
              <a:p>
                <a:pPr marL="0" indent="0">
                  <a:buNone/>
                  <a:defRPr/>
                </a:pPr>
                <a14:m>
                  <m:oMathPara xmlns:m="http://schemas.openxmlformats.org/officeDocument/2006/math">
                    <m:oMathParaPr>
                      <m:jc m:val="centerGroup"/>
                    </m:oMathParaPr>
                    <m:oMath xmlns:m="http://schemas.openxmlformats.org/officeDocument/2006/math">
                      <m:sSub>
                        <m:sSubPr>
                          <m:ctrlPr>
                            <a:rPr lang="fr-FR" sz="2400" i="1">
                              <a:latin typeface="Cambria Math" panose="02040503050406030204" pitchFamily="18" charset="0"/>
                              <a:ea typeface="Cambria Math"/>
                              <a:cs typeface="Cambria Math"/>
                            </a:rPr>
                          </m:ctrlPr>
                        </m:sSubPr>
                        <m:e>
                          <m:r>
                            <a:rPr lang="fr-FR" sz="2400" i="1">
                              <a:latin typeface="Cambria Math"/>
                              <a:ea typeface="Cambria Math"/>
                            </a:rPr>
                            <m:t>𝜕</m:t>
                          </m:r>
                        </m:e>
                        <m:sub>
                          <m:r>
                            <a:rPr lang="fr-FR" sz="2400" i="1">
                              <a:latin typeface="Cambria Math"/>
                              <a:ea typeface="Cambria Math"/>
                            </a:rPr>
                            <m:t>𝜇</m:t>
                          </m:r>
                        </m:sub>
                      </m:sSub>
                      <m:sSup>
                        <m:sSupPr>
                          <m:ctrlPr>
                            <a:rPr lang="fr-FR" sz="2400" i="1">
                              <a:latin typeface="Cambria Math" panose="02040503050406030204" pitchFamily="18" charset="0"/>
                              <a:ea typeface="Cambria Math"/>
                              <a:cs typeface="Cambria Math"/>
                            </a:rPr>
                          </m:ctrlPr>
                        </m:sSupPr>
                        <m:e>
                          <m:r>
                            <a:rPr lang="fr-FR" sz="2400" i="1">
                              <a:latin typeface="Cambria Math"/>
                              <a:ea typeface="Cambria Math"/>
                            </a:rPr>
                            <m:t>𝜕</m:t>
                          </m:r>
                        </m:e>
                        <m:sup>
                          <m:r>
                            <a:rPr lang="fr-FR" sz="2400" i="1">
                              <a:latin typeface="Cambria Math"/>
                              <a:ea typeface="Cambria Math"/>
                            </a:rPr>
                            <m:t>𝜇</m:t>
                          </m:r>
                        </m:sup>
                      </m:sSup>
                      <m:sSup>
                        <m:sSupPr>
                          <m:ctrlPr>
                            <a:rPr lang="fr-FR" sz="2400" i="1">
                              <a:solidFill>
                                <a:srgbClr val="0070C0"/>
                              </a:solidFill>
                              <a:latin typeface="Cambria Math" panose="02040503050406030204" pitchFamily="18" charset="0"/>
                              <a:ea typeface="Cambria Math"/>
                              <a:cs typeface="Cambria Math"/>
                            </a:rPr>
                          </m:ctrlPr>
                        </m:sSupPr>
                        <m:e>
                          <m:r>
                            <a:rPr lang="fr-FR" sz="2400" b="0" i="1">
                              <a:solidFill>
                                <a:srgbClr val="0070C0"/>
                              </a:solidFill>
                              <a:latin typeface="Cambria Math"/>
                            </a:rPr>
                            <m:t>𝐴</m:t>
                          </m:r>
                        </m:e>
                        <m:sup>
                          <m:r>
                            <a:rPr lang="fr-FR" sz="2400" i="1">
                              <a:solidFill>
                                <a:srgbClr val="0070C0"/>
                              </a:solidFill>
                              <a:latin typeface="Cambria Math"/>
                              <a:ea typeface="Cambria Math"/>
                            </a:rPr>
                            <m:t>𝜈</m:t>
                          </m:r>
                        </m:sup>
                      </m:sSup>
                      <m:r>
                        <a:rPr lang="fr-FR" sz="2400" b="0" i="1">
                          <a:latin typeface="Cambria Math"/>
                        </a:rPr>
                        <m:t>=−</m:t>
                      </m:r>
                      <m:r>
                        <a:rPr lang="fr-FR" sz="2400" b="0" i="1">
                          <a:solidFill>
                            <a:srgbClr val="FF0000"/>
                          </a:solidFill>
                          <a:latin typeface="Cambria Math"/>
                          <a:ea typeface="Cambria Math"/>
                        </a:rPr>
                        <m:t>𝜒</m:t>
                      </m:r>
                      <m:sSup>
                        <m:sSupPr>
                          <m:ctrlPr>
                            <a:rPr lang="fr-FR" sz="2400" b="0" i="1">
                              <a:solidFill>
                                <a:srgbClr val="00B050"/>
                              </a:solidFill>
                              <a:latin typeface="Cambria Math" panose="02040503050406030204" pitchFamily="18" charset="0"/>
                              <a:ea typeface="Cambria Math"/>
                              <a:cs typeface="Cambria Math"/>
                            </a:rPr>
                          </m:ctrlPr>
                        </m:sSupPr>
                        <m:e>
                          <m:r>
                            <a:rPr lang="fr-FR" sz="2400" b="0" i="1">
                              <a:solidFill>
                                <a:srgbClr val="00B050"/>
                              </a:solidFill>
                              <a:latin typeface="Cambria Math"/>
                              <a:ea typeface="Cambria Math"/>
                            </a:rPr>
                            <m:t>𝜙</m:t>
                          </m:r>
                        </m:e>
                        <m:sup>
                          <m:r>
                            <a:rPr lang="fr-FR" sz="2400" b="0" i="1">
                              <a:solidFill>
                                <a:srgbClr val="00B050"/>
                              </a:solidFill>
                              <a:latin typeface="Cambria Math"/>
                              <a:ea typeface="Cambria Math"/>
                            </a:rPr>
                            <m:t>𝜈</m:t>
                          </m:r>
                        </m:sup>
                      </m:sSup>
                    </m:oMath>
                  </m:oMathPara>
                </a14:m>
                <a:endParaRPr lang="fr-FR" sz="2400" dirty="0"/>
              </a:p>
              <a:p>
                <a:pPr marL="0" indent="0">
                  <a:buNone/>
                  <a:defRPr/>
                </a:pPr>
                <a14:m>
                  <m:oMathPara xmlns:m="http://schemas.openxmlformats.org/officeDocument/2006/math">
                    <m:oMathParaPr>
                      <m:jc m:val="centerGroup"/>
                    </m:oMathParaPr>
                    <m:oMath xmlns:m="http://schemas.openxmlformats.org/officeDocument/2006/math">
                      <m:r>
                        <a:rPr lang="fr-FR" sz="2400" b="0" i="1">
                          <a:latin typeface="Cambria Math"/>
                        </a:rPr>
                        <m:t>(</m:t>
                      </m:r>
                      <m:sSub>
                        <m:sSubPr>
                          <m:ctrlPr>
                            <a:rPr lang="fr-FR" sz="2400" i="1">
                              <a:latin typeface="Cambria Math" panose="02040503050406030204" pitchFamily="18" charset="0"/>
                              <a:ea typeface="Cambria Math"/>
                              <a:cs typeface="Cambria Math"/>
                            </a:rPr>
                          </m:ctrlPr>
                        </m:sSubPr>
                        <m:e>
                          <m:r>
                            <a:rPr lang="fr-FR" sz="2400" i="1">
                              <a:latin typeface="Cambria Math"/>
                              <a:ea typeface="Cambria Math"/>
                            </a:rPr>
                            <m:t>𝜕</m:t>
                          </m:r>
                        </m:e>
                        <m:sub>
                          <m:r>
                            <a:rPr lang="fr-FR" sz="2400" i="1">
                              <a:latin typeface="Cambria Math"/>
                              <a:ea typeface="Cambria Math"/>
                            </a:rPr>
                            <m:t>𝜇</m:t>
                          </m:r>
                        </m:sub>
                      </m:sSub>
                      <m:sSup>
                        <m:sSupPr>
                          <m:ctrlPr>
                            <a:rPr lang="fr-FR" sz="2400" i="1">
                              <a:latin typeface="Cambria Math" panose="02040503050406030204" pitchFamily="18" charset="0"/>
                              <a:ea typeface="Cambria Math"/>
                              <a:cs typeface="Cambria Math"/>
                            </a:rPr>
                          </m:ctrlPr>
                        </m:sSupPr>
                        <m:e>
                          <m:r>
                            <a:rPr lang="fr-FR" sz="2400" i="1">
                              <a:latin typeface="Cambria Math"/>
                              <a:ea typeface="Cambria Math"/>
                            </a:rPr>
                            <m:t>𝜕</m:t>
                          </m:r>
                        </m:e>
                        <m:sup>
                          <m:r>
                            <a:rPr lang="fr-FR" sz="2400" i="1">
                              <a:latin typeface="Cambria Math"/>
                              <a:ea typeface="Cambria Math"/>
                            </a:rPr>
                            <m:t>𝜇</m:t>
                          </m:r>
                        </m:sup>
                      </m:sSup>
                      <m:r>
                        <a:rPr lang="fr-FR" sz="2400" b="0" i="1">
                          <a:latin typeface="Cambria Math"/>
                          <a:ea typeface="Cambria Math"/>
                        </a:rPr>
                        <m:t>+</m:t>
                      </m:r>
                      <m:sSup>
                        <m:sSupPr>
                          <m:ctrlPr>
                            <a:rPr lang="fr-FR" sz="2400" b="0" i="1">
                              <a:latin typeface="Cambria Math" panose="02040503050406030204" pitchFamily="18" charset="0"/>
                              <a:ea typeface="Cambria Math"/>
                              <a:cs typeface="Cambria Math"/>
                            </a:rPr>
                          </m:ctrlPr>
                        </m:sSupPr>
                        <m:e>
                          <m:r>
                            <a:rPr lang="fr-FR" sz="2400" b="0" i="1">
                              <a:latin typeface="Cambria Math"/>
                              <a:ea typeface="Cambria Math"/>
                            </a:rPr>
                            <m:t>𝑚</m:t>
                          </m:r>
                        </m:e>
                        <m:sup>
                          <m:r>
                            <a:rPr lang="fr-FR" sz="2400" b="0" i="1">
                              <a:latin typeface="Cambria Math"/>
                              <a:ea typeface="Cambria Math"/>
                            </a:rPr>
                            <m:t>2</m:t>
                          </m:r>
                        </m:sup>
                      </m:sSup>
                      <m:r>
                        <a:rPr lang="fr-FR" sz="2400" b="0" i="1">
                          <a:latin typeface="Cambria Math"/>
                          <a:ea typeface="Cambria Math"/>
                        </a:rPr>
                        <m:t>)</m:t>
                      </m:r>
                      <m:sSup>
                        <m:sSupPr>
                          <m:ctrlPr>
                            <a:rPr lang="fr-FR" sz="2400" i="1">
                              <a:solidFill>
                                <a:srgbClr val="00B050"/>
                              </a:solidFill>
                              <a:latin typeface="Cambria Math" panose="02040503050406030204" pitchFamily="18" charset="0"/>
                              <a:ea typeface="Cambria Math"/>
                              <a:cs typeface="Cambria Math"/>
                            </a:rPr>
                          </m:ctrlPr>
                        </m:sSupPr>
                        <m:e>
                          <m:r>
                            <a:rPr lang="fr-FR" sz="2400" i="1">
                              <a:solidFill>
                                <a:srgbClr val="00B050"/>
                              </a:solidFill>
                              <a:latin typeface="Cambria Math"/>
                              <a:ea typeface="Cambria Math"/>
                            </a:rPr>
                            <m:t>𝜙</m:t>
                          </m:r>
                        </m:e>
                        <m:sup>
                          <m:r>
                            <a:rPr lang="fr-FR" sz="2400" i="1">
                              <a:solidFill>
                                <a:srgbClr val="00B050"/>
                              </a:solidFill>
                              <a:latin typeface="Cambria Math"/>
                              <a:ea typeface="Cambria Math"/>
                            </a:rPr>
                            <m:t>𝜈</m:t>
                          </m:r>
                        </m:sup>
                      </m:sSup>
                      <m:r>
                        <a:rPr lang="fr-FR" sz="2400" b="0" i="1">
                          <a:latin typeface="Cambria Math"/>
                        </a:rPr>
                        <m:t>=−</m:t>
                      </m:r>
                      <m:r>
                        <a:rPr lang="fr-FR" sz="2400" b="0" i="1">
                          <a:solidFill>
                            <a:srgbClr val="FF0000"/>
                          </a:solidFill>
                          <a:latin typeface="Cambria Math"/>
                          <a:ea typeface="Cambria Math"/>
                        </a:rPr>
                        <m:t>𝜒</m:t>
                      </m:r>
                      <m:sSub>
                        <m:sSubPr>
                          <m:ctrlPr>
                            <a:rPr lang="fr-FR" sz="2400" i="1">
                              <a:latin typeface="Cambria Math" panose="02040503050406030204" pitchFamily="18" charset="0"/>
                              <a:ea typeface="Cambria Math"/>
                              <a:cs typeface="Cambria Math"/>
                            </a:rPr>
                          </m:ctrlPr>
                        </m:sSubPr>
                        <m:e>
                          <m:r>
                            <a:rPr lang="fr-FR" sz="2400" i="1">
                              <a:latin typeface="Cambria Math"/>
                              <a:ea typeface="Cambria Math"/>
                            </a:rPr>
                            <m:t>𝜕</m:t>
                          </m:r>
                        </m:e>
                        <m:sub>
                          <m:r>
                            <a:rPr lang="fr-FR" sz="2400" i="1">
                              <a:latin typeface="Cambria Math"/>
                              <a:ea typeface="Cambria Math"/>
                            </a:rPr>
                            <m:t>𝜇</m:t>
                          </m:r>
                        </m:sub>
                      </m:sSub>
                      <m:sSup>
                        <m:sSupPr>
                          <m:ctrlPr>
                            <a:rPr lang="fr-FR" sz="2400" i="1">
                              <a:latin typeface="Cambria Math" panose="02040503050406030204" pitchFamily="18" charset="0"/>
                              <a:ea typeface="Cambria Math"/>
                              <a:cs typeface="Cambria Math"/>
                            </a:rPr>
                          </m:ctrlPr>
                        </m:sSupPr>
                        <m:e>
                          <m:r>
                            <a:rPr lang="fr-FR" sz="2400" i="1">
                              <a:latin typeface="Cambria Math"/>
                              <a:ea typeface="Cambria Math"/>
                            </a:rPr>
                            <m:t>𝜕</m:t>
                          </m:r>
                        </m:e>
                        <m:sup>
                          <m:r>
                            <a:rPr lang="fr-FR" sz="2400" i="1">
                              <a:latin typeface="Cambria Math"/>
                              <a:ea typeface="Cambria Math"/>
                            </a:rPr>
                            <m:t>𝜇</m:t>
                          </m:r>
                        </m:sup>
                      </m:sSup>
                      <m:sSup>
                        <m:sSupPr>
                          <m:ctrlPr>
                            <a:rPr lang="fr-FR" sz="2400" b="0" i="1">
                              <a:solidFill>
                                <a:srgbClr val="0070C0"/>
                              </a:solidFill>
                              <a:latin typeface="Cambria Math" panose="02040503050406030204" pitchFamily="18" charset="0"/>
                              <a:ea typeface="Cambria Math"/>
                              <a:cs typeface="Cambria Math"/>
                            </a:rPr>
                          </m:ctrlPr>
                        </m:sSupPr>
                        <m:e>
                          <m:r>
                            <a:rPr lang="fr-FR" sz="2400" b="0" i="1">
                              <a:solidFill>
                                <a:srgbClr val="0070C0"/>
                              </a:solidFill>
                              <a:latin typeface="Cambria Math"/>
                              <a:ea typeface="Cambria Math"/>
                            </a:rPr>
                            <m:t>𝐴</m:t>
                          </m:r>
                        </m:e>
                        <m:sup>
                          <m:r>
                            <a:rPr lang="fr-FR" sz="2400" b="0" i="1">
                              <a:solidFill>
                                <a:srgbClr val="0070C0"/>
                              </a:solidFill>
                              <a:latin typeface="Cambria Math"/>
                              <a:ea typeface="Cambria Math"/>
                            </a:rPr>
                            <m:t>𝜈</m:t>
                          </m:r>
                        </m:sup>
                      </m:sSup>
                    </m:oMath>
                  </m:oMathPara>
                </a14:m>
                <a:endParaRPr lang="fr-FR" sz="2400" dirty="0"/>
              </a:p>
              <a:p>
                <a:pPr marL="0" indent="0" algn="ctr">
                  <a:buNone/>
                  <a:defRPr/>
                </a:pPr>
                <a:endParaRPr lang="fr-FR" sz="2400" dirty="0"/>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253328"/>
                <a:ext cx="12191999" cy="5848080"/>
              </a:xfrm>
              <a:prstGeom prst="rect">
                <a:avLst/>
              </a:prstGeom>
              <a:blipFill>
                <a:blip r:embed="rId3"/>
                <a:stretch>
                  <a:fillRect l="-832" t="-1082"/>
                </a:stretch>
              </a:blipFill>
              <a:ln>
                <a:noFill/>
              </a:ln>
            </p:spPr>
            <p:txBody>
              <a:bodyPr/>
              <a:lstStyle/>
              <a:p>
                <a:r>
                  <a:rPr lang="en-US">
                    <a:noFill/>
                  </a:rPr>
                  <a:t> </a:t>
                </a:r>
              </a:p>
            </p:txBody>
          </p:sp>
        </mc:Fallback>
      </mc:AlternateContent>
      <p:sp>
        <p:nvSpPr>
          <p:cNvPr id="4" name="ZoneTexte 3"/>
          <p:cNvSpPr txBox="1"/>
          <p:nvPr/>
        </p:nvSpPr>
        <p:spPr bwMode="auto">
          <a:xfrm>
            <a:off x="8004463" y="2101219"/>
            <a:ext cx="3583937" cy="307777"/>
          </a:xfrm>
          <a:prstGeom prst="rect">
            <a:avLst/>
          </a:prstGeom>
          <a:noFill/>
        </p:spPr>
        <p:txBody>
          <a:bodyPr wrap="square" rtlCol="0">
            <a:spAutoFit/>
          </a:bodyPr>
          <a:lstStyle/>
          <a:p>
            <a:pPr>
              <a:defRPr/>
            </a:pPr>
            <a:r>
              <a:rPr lang="en-US" sz="1400" dirty="0"/>
              <a:t>Nelson, Scholtz, PRD, 2011</a:t>
            </a:r>
            <a:endParaRPr dirty="0"/>
          </a:p>
        </p:txBody>
      </p:sp>
      <p:sp>
        <p:nvSpPr>
          <p:cNvPr id="5" name="Rectangle 4"/>
          <p:cNvSpPr/>
          <p:nvPr/>
        </p:nvSpPr>
        <p:spPr bwMode="auto">
          <a:xfrm>
            <a:off x="4121624" y="1628800"/>
            <a:ext cx="3930555" cy="7096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200" y="0"/>
            <a:ext cx="10515600" cy="1325563"/>
          </a:xfrm>
        </p:spPr>
        <p:txBody>
          <a:bodyPr/>
          <a:lstStyle/>
          <a:p>
            <a:pPr algn="ctr">
              <a:defRPr/>
            </a:pPr>
            <a:r>
              <a:rPr lang="en-US" b="1" u="sng" dirty="0"/>
              <a:t>Back-up : Systematic noise and Data analysis</a:t>
            </a:r>
            <a:endParaRP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191344" y="2276872"/>
                <a:ext cx="11665296" cy="4581128"/>
              </a:xfrm>
            </p:spPr>
            <p:txBody>
              <a:bodyPr>
                <a:normAutofit/>
              </a:bodyPr>
              <a:lstStyle/>
              <a:p>
                <a:pPr marL="0" indent="0">
                  <a:buNone/>
                  <a:defRPr/>
                </a:pPr>
                <a:endParaRPr lang="fr-FR" dirty="0"/>
              </a:p>
              <a:p>
                <a:pPr marL="0" indent="0">
                  <a:buNone/>
                  <a:defRPr/>
                </a:pPr>
                <a:endParaRPr lang="fr-FR" sz="2800" dirty="0"/>
              </a:p>
              <a:p>
                <a:pPr marL="0" indent="0">
                  <a:buNone/>
                  <a:defRPr/>
                </a:pPr>
                <a:endParaRPr lang="fr-FR" dirty="0"/>
              </a:p>
              <a:p>
                <a:pPr marL="0" indent="0">
                  <a:buNone/>
                  <a:defRPr/>
                </a:pPr>
                <a:r>
                  <a:rPr lang="fr-FR" sz="2800" dirty="0"/>
                  <a:t>`</a:t>
                </a:r>
              </a:p>
              <a:p>
                <a:pPr marL="0" indent="0">
                  <a:buNone/>
                  <a:defRPr/>
                </a:pPr>
                <a:br>
                  <a:rPr lang="fr-FR" sz="2400" dirty="0"/>
                </a:br>
                <a:endParaRPr lang="fr-FR" sz="2400" dirty="0"/>
              </a:p>
              <a:p>
                <a:pPr marL="0" indent="0">
                  <a:buNone/>
                  <a:defRPr/>
                </a:pPr>
                <a:endParaRPr lang="fr-FR" sz="2400" dirty="0"/>
              </a:p>
              <a:p>
                <a:pPr marL="0" indent="0">
                  <a:buNone/>
                  <a:defRPr/>
                </a:pPr>
                <a:endParaRPr lang="fr-FR" sz="2400" dirty="0"/>
              </a:p>
              <a:p>
                <a:pPr marL="0" indent="0">
                  <a:buNone/>
                  <a:defRPr/>
                </a:pPr>
                <a:r>
                  <a:rPr lang="fr-FR" sz="2400" dirty="0" err="1"/>
                  <a:t>With</a:t>
                </a:r>
                <a:r>
                  <a:rPr lang="fr-FR" sz="2400" dirty="0"/>
                  <a:t> RIN noise </a:t>
                </a:r>
                <a14:m>
                  <m:oMath xmlns:m="http://schemas.openxmlformats.org/officeDocument/2006/math">
                    <m:r>
                      <a:rPr lang="fr-FR" sz="2400" i="1" smtClean="0">
                        <a:latin typeface="Cambria Math" panose="02040503050406030204" pitchFamily="18" charset="0"/>
                        <a:ea typeface="Cambria Math" panose="02040503050406030204" pitchFamily="18" charset="0"/>
                      </a:rPr>
                      <m:t>∝</m:t>
                    </m:r>
                    <m:sSup>
                      <m:sSupPr>
                        <m:ctrlPr>
                          <a:rPr lang="fr-FR" sz="240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𝑓</m:t>
                        </m:r>
                      </m:e>
                      <m:sup>
                        <m:r>
                          <a:rPr lang="fr-FR" sz="2400" b="0" i="1" smtClean="0">
                            <a:latin typeface="Cambria Math" panose="02040503050406030204" pitchFamily="18" charset="0"/>
                            <a:ea typeface="Cambria Math" panose="02040503050406030204" pitchFamily="18" charset="0"/>
                          </a:rPr>
                          <m:t>−1</m:t>
                        </m:r>
                      </m:sup>
                    </m:sSup>
                  </m:oMath>
                </a14:m>
                <a:r>
                  <a:rPr lang="fr-FR" sz="2400" dirty="0"/>
                  <a:t>, the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𝑆</m:t>
                        </m:r>
                      </m:e>
                      <m:sub>
                        <m:r>
                          <a:rPr lang="fr-FR" sz="2400" b="0" i="1" smtClean="0">
                            <a:latin typeface="Cambria Math" panose="02040503050406030204" pitchFamily="18" charset="0"/>
                          </a:rPr>
                          <m:t>𝑅𝐼𝑁</m:t>
                        </m:r>
                      </m:sub>
                    </m:sSub>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10</m:t>
                        </m:r>
                      </m:e>
                      <m:sup>
                        <m:r>
                          <a:rPr lang="fr-FR" sz="2400" b="0" i="1" smtClean="0">
                            <a:latin typeface="Cambria Math" panose="02040503050406030204" pitchFamily="18" charset="0"/>
                          </a:rPr>
                          <m:t>−9</m:t>
                        </m:r>
                      </m:sup>
                    </m:sSup>
                    <m:r>
                      <a:rPr lang="fr-FR" sz="2400" b="0" i="1" smtClean="0">
                        <a:latin typeface="Cambria Math" panose="02040503050406030204" pitchFamily="18" charset="0"/>
                      </a:rPr>
                      <m:t>/</m:t>
                    </m:r>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𝐻𝑧</m:t>
                        </m:r>
                      </m:e>
                    </m:rad>
                  </m:oMath>
                </a14:m>
                <a:r>
                  <a:rPr lang="fr-FR" sz="2400" dirty="0"/>
                  <a:t> </a:t>
                </a:r>
                <a:r>
                  <a:rPr lang="fr-FR" sz="2400" dirty="0" err="1"/>
                  <a:t>works</a:t>
                </a:r>
                <a:r>
                  <a:rPr lang="fr-FR" sz="2400" dirty="0"/>
                  <a:t> at </a:t>
                </a:r>
                <a:r>
                  <a:rPr lang="fr-FR" sz="2400" dirty="0" err="1"/>
                  <a:t>frequencies</a:t>
                </a:r>
                <a:r>
                  <a:rPr lang="fr-FR" sz="2400" dirty="0"/>
                  <a:t> </a:t>
                </a:r>
                <a14:m>
                  <m:oMath xmlns:m="http://schemas.openxmlformats.org/officeDocument/2006/math">
                    <m:r>
                      <a:rPr lang="fr-FR" sz="2400" b="0" i="1" smtClean="0">
                        <a:latin typeface="Cambria Math" panose="02040503050406030204" pitchFamily="18" charset="0"/>
                      </a:rPr>
                      <m:t>𝑓</m:t>
                    </m:r>
                    <m:r>
                      <a:rPr lang="fr-FR" sz="2400" b="0" i="1" smtClean="0">
                        <a:latin typeface="Cambria Math" panose="02040503050406030204" pitchFamily="18" charset="0"/>
                      </a:rPr>
                      <m:t> ~ </m:t>
                    </m:r>
                    <m:sSup>
                      <m:sSupPr>
                        <m:ctrlPr>
                          <a:rPr lang="fr-FR" sz="2400" b="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10</m:t>
                        </m:r>
                      </m:e>
                      <m:sup>
                        <m:r>
                          <a:rPr lang="fr-FR" sz="2400" b="0" i="1" smtClean="0">
                            <a:latin typeface="Cambria Math" panose="02040503050406030204" pitchFamily="18" charset="0"/>
                            <a:ea typeface="Cambria Math" panose="02040503050406030204" pitchFamily="18" charset="0"/>
                          </a:rPr>
                          <m:t>4</m:t>
                        </m:r>
                      </m:sup>
                    </m:sSup>
                    <m:r>
                      <a:rPr lang="fr-FR" sz="2400" b="0" i="1" smtClean="0">
                        <a:latin typeface="Cambria Math" panose="02040503050406030204" pitchFamily="18" charset="0"/>
                        <a:ea typeface="Cambria Math" panose="02040503050406030204" pitchFamily="18" charset="0"/>
                      </a:rPr>
                      <m:t>−1</m:t>
                    </m:r>
                    <m:sSup>
                      <m:sSupPr>
                        <m:ctrlPr>
                          <a:rPr lang="fr-FR" sz="2400" b="0" i="1" smtClean="0">
                            <a:latin typeface="Cambria Math" panose="02040503050406030204" pitchFamily="18" charset="0"/>
                            <a:ea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0</m:t>
                        </m:r>
                      </m:e>
                      <m:sup>
                        <m:r>
                          <a:rPr lang="fr-FR" sz="2400" b="0" i="1" smtClean="0">
                            <a:latin typeface="Cambria Math" panose="02040503050406030204" pitchFamily="18" charset="0"/>
                            <a:ea typeface="Cambria Math" panose="02040503050406030204" pitchFamily="18" charset="0"/>
                          </a:rPr>
                          <m:t>5</m:t>
                        </m:r>
                      </m:sup>
                    </m:sSup>
                  </m:oMath>
                </a14:m>
                <a:r>
                  <a:rPr lang="fr-FR" sz="2400" dirty="0"/>
                  <a:t> Hz</a:t>
                </a:r>
              </a:p>
              <a:p>
                <a:pPr marL="0" indent="0">
                  <a:buNone/>
                  <a:defRPr/>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191344" y="2276872"/>
                <a:ext cx="11665296" cy="4581128"/>
              </a:xfrm>
              <a:blipFill>
                <a:blip r:embed="rId3"/>
                <a:stretch>
                  <a:fillRect l="-1087"/>
                </a:stretch>
              </a:blipFill>
            </p:spPr>
            <p:txBody>
              <a:bodyPr/>
              <a:lstStyle/>
              <a:p>
                <a:r>
                  <a:rPr lang="en-US">
                    <a:noFill/>
                  </a:rPr>
                  <a:t> </a:t>
                </a:r>
              </a:p>
            </p:txBody>
          </p:sp>
        </mc:Fallback>
      </mc:AlternateContent>
      <p:pic>
        <p:nvPicPr>
          <p:cNvPr id="4" name="Image 3"/>
          <p:cNvPicPr>
            <a:picLocks noChangeAspect="1"/>
          </p:cNvPicPr>
          <p:nvPr/>
        </p:nvPicPr>
        <p:blipFill>
          <a:blip r:embed="rId4"/>
          <a:srcRect l="2269" t="4715" r="1680" b="1983"/>
          <a:stretch/>
        </p:blipFill>
        <p:spPr bwMode="auto">
          <a:xfrm>
            <a:off x="103408" y="1369712"/>
            <a:ext cx="4624439" cy="3835491"/>
          </a:xfrm>
          <a:prstGeom prst="rect">
            <a:avLst/>
          </a:prstGeom>
        </p:spPr>
      </p:pic>
      <mc:AlternateContent xmlns:mc="http://schemas.openxmlformats.org/markup-compatibility/2006" xmlns:a14="http://schemas.microsoft.com/office/drawing/2010/main">
        <mc:Choice Requires="a14">
          <p:sp>
            <p:nvSpPr>
              <p:cNvPr id="5" name="ZoneTexte 4"/>
              <p:cNvSpPr txBox="1"/>
              <p:nvPr/>
            </p:nvSpPr>
            <p:spPr bwMode="auto">
              <a:xfrm>
                <a:off x="0" y="5091344"/>
                <a:ext cx="3437237" cy="568682"/>
              </a:xfrm>
              <a:prstGeom prst="rect">
                <a:avLst/>
              </a:prstGeom>
              <a:noFill/>
            </p:spPr>
            <p:txBody>
              <a:bodyPr wrap="square" rtlCol="0">
                <a:spAutoFit/>
              </a:bodyPr>
              <a:lstStyle/>
              <a:p>
                <a:pPr algn="ctr">
                  <a:defRPr/>
                </a:pPr>
                <a14:m>
                  <m:oMath xmlns:m="http://schemas.openxmlformats.org/officeDocument/2006/math">
                    <m:rad>
                      <m:radPr>
                        <m:degHide m:val="on"/>
                        <m:ctrlPr>
                          <a:rPr lang="en-US" sz="1400" i="1">
                            <a:latin typeface="Cambria Math" panose="02040503050406030204" pitchFamily="18" charset="0"/>
                            <a:ea typeface="Cambria Math"/>
                            <a:cs typeface="Cambria Math"/>
                          </a:rPr>
                        </m:ctrlPr>
                      </m:radPr>
                      <m:deg/>
                      <m:e>
                        <m:sSub>
                          <m:sSubPr>
                            <m:ctrlPr>
                              <a:rPr lang="en-US" sz="1400" i="1">
                                <a:latin typeface="Cambria Math" panose="02040503050406030204" pitchFamily="18" charset="0"/>
                                <a:ea typeface="Cambria Math"/>
                                <a:cs typeface="Cambria Math"/>
                              </a:rPr>
                            </m:ctrlPr>
                          </m:sSubPr>
                          <m:e>
                            <m:r>
                              <a:rPr lang="fr-FR" sz="1400" b="0" i="1">
                                <a:latin typeface="Cambria Math"/>
                              </a:rPr>
                              <m:t>𝑆</m:t>
                            </m:r>
                          </m:e>
                          <m:sub>
                            <m:r>
                              <a:rPr lang="fr-FR" sz="1400" b="0" i="1">
                                <a:latin typeface="Cambria Math"/>
                              </a:rPr>
                              <m:t>𝑅𝐼𝑁</m:t>
                            </m:r>
                          </m:sub>
                        </m:sSub>
                      </m:e>
                    </m:rad>
                    <m:r>
                      <a:rPr lang="fr-FR" sz="1400" b="0" i="1">
                        <a:latin typeface="Cambria Math"/>
                      </a:rPr>
                      <m:t> </m:t>
                    </m:r>
                  </m:oMath>
                </a14:m>
                <a:r>
                  <a:rPr lang="en-US" sz="1400" i="1" dirty="0"/>
                  <a:t>of a Nd laser, measurement </a:t>
                </a:r>
                <a:endParaRPr dirty="0"/>
              </a:p>
              <a:p>
                <a:pPr algn="ctr">
                  <a:defRPr/>
                </a:pPr>
                <a:r>
                  <a:rPr lang="en-US" sz="1400" i="1" dirty="0"/>
                  <a:t>provided by Artemis lab.</a:t>
                </a:r>
                <a:endParaRPr dirty="0"/>
              </a:p>
            </p:txBody>
          </p:sp>
        </mc:Choice>
        <mc:Fallback xmlns="">
          <p:sp>
            <p:nvSpPr>
              <p:cNvPr id="5" name="ZoneTexte 4"/>
              <p:cNvSpPr txBox="1">
                <a:spLocks noRot="1" noChangeAspect="1" noMove="1" noResize="1" noEditPoints="1" noAdjustHandles="1" noChangeArrowheads="1" noChangeShapeType="1" noTextEdit="1"/>
              </p:cNvSpPr>
              <p:nvPr/>
            </p:nvSpPr>
            <p:spPr bwMode="auto">
              <a:xfrm>
                <a:off x="0" y="5091344"/>
                <a:ext cx="3437237" cy="568682"/>
              </a:xfrm>
              <a:prstGeom prst="rect">
                <a:avLst/>
              </a:prstGeom>
              <a:blipFill>
                <a:blip r:embed="rId5"/>
                <a:stretch>
                  <a:fillRect b="-10870"/>
                </a:stretch>
              </a:blipFill>
            </p:spPr>
            <p:txBody>
              <a:bodyPr/>
              <a:lstStyle/>
              <a:p>
                <a:r>
                  <a:rPr lang="en-US">
                    <a:noFill/>
                  </a:rPr>
                  <a:t> </a:t>
                </a:r>
              </a:p>
            </p:txBody>
          </p:sp>
        </mc:Fallback>
      </mc:AlternateContent>
      <p:pic>
        <p:nvPicPr>
          <p:cNvPr id="6" name="Image 5">
            <a:extLst>
              <a:ext uri="{FF2B5EF4-FFF2-40B4-BE49-F238E27FC236}">
                <a16:creationId xmlns:a16="http://schemas.microsoft.com/office/drawing/2014/main" id="{DD90D249-5540-E9EE-FD77-DDC3E9369811}"/>
              </a:ext>
            </a:extLst>
          </p:cNvPr>
          <p:cNvPicPr>
            <a:picLocks noChangeAspect="1"/>
          </p:cNvPicPr>
          <p:nvPr/>
        </p:nvPicPr>
        <p:blipFill rotWithShape="1">
          <a:blip r:embed="rId6"/>
          <a:srcRect r="62739"/>
          <a:stretch/>
        </p:blipFill>
        <p:spPr>
          <a:xfrm rot="5400000">
            <a:off x="8181662" y="2227424"/>
            <a:ext cx="1508460" cy="5553463"/>
          </a:xfrm>
          <a:prstGeom prst="rect">
            <a:avLst/>
          </a:prstGeom>
        </p:spPr>
      </p:pic>
      <p:pic>
        <p:nvPicPr>
          <p:cNvPr id="7" name="Image 6">
            <a:extLst>
              <a:ext uri="{FF2B5EF4-FFF2-40B4-BE49-F238E27FC236}">
                <a16:creationId xmlns:a16="http://schemas.microsoft.com/office/drawing/2014/main" id="{1BC4812E-CF15-D2BE-BB5A-33C464DF5855}"/>
              </a:ext>
            </a:extLst>
          </p:cNvPr>
          <p:cNvPicPr>
            <a:picLocks noChangeAspect="1"/>
          </p:cNvPicPr>
          <p:nvPr/>
        </p:nvPicPr>
        <p:blipFill>
          <a:blip r:embed="rId7"/>
          <a:stretch>
            <a:fillRect/>
          </a:stretch>
        </p:blipFill>
        <p:spPr>
          <a:xfrm rot="5400000">
            <a:off x="5545702" y="940618"/>
            <a:ext cx="2658798" cy="3553972"/>
          </a:xfrm>
          <a:prstGeom prst="rect">
            <a:avLst/>
          </a:prstGeom>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C7DEE7D-15F8-D912-29BB-19DF2AB473F4}"/>
                  </a:ext>
                </a:extLst>
              </p:cNvPr>
              <p:cNvSpPr txBox="1"/>
              <p:nvPr/>
            </p:nvSpPr>
            <p:spPr bwMode="auto">
              <a:xfrm>
                <a:off x="8198944" y="3933026"/>
                <a:ext cx="3889648" cy="353238"/>
              </a:xfrm>
              <a:prstGeom prst="rect">
                <a:avLst/>
              </a:prstGeom>
              <a:noFill/>
            </p:spPr>
            <p:txBody>
              <a:bodyPr wrap="square" rtlCol="0">
                <a:spAutoFit/>
              </a:bodyPr>
              <a:lstStyle/>
              <a:p>
                <a:pPr algn="ctr">
                  <a:defRPr/>
                </a:pPr>
                <a14:m>
                  <m:oMath xmlns:m="http://schemas.openxmlformats.org/officeDocument/2006/math">
                    <m:rad>
                      <m:radPr>
                        <m:degHide m:val="on"/>
                        <m:ctrlPr>
                          <a:rPr lang="en-US" sz="1400" i="1">
                            <a:latin typeface="Cambria Math" panose="02040503050406030204" pitchFamily="18" charset="0"/>
                            <a:ea typeface="Cambria Math"/>
                            <a:cs typeface="Cambria Math"/>
                          </a:rPr>
                        </m:ctrlPr>
                      </m:radPr>
                      <m:deg/>
                      <m:e>
                        <m:sSub>
                          <m:sSubPr>
                            <m:ctrlPr>
                              <a:rPr lang="en-US" sz="1400" i="1">
                                <a:latin typeface="Cambria Math" panose="02040503050406030204" pitchFamily="18" charset="0"/>
                                <a:ea typeface="Cambria Math"/>
                                <a:cs typeface="Cambria Math"/>
                              </a:rPr>
                            </m:ctrlPr>
                          </m:sSubPr>
                          <m:e>
                            <m:r>
                              <a:rPr lang="fr-FR" sz="1400" b="0" i="1">
                                <a:latin typeface="Cambria Math"/>
                              </a:rPr>
                              <m:t>𝑆</m:t>
                            </m:r>
                          </m:e>
                          <m:sub>
                            <m:r>
                              <a:rPr lang="fr-FR" sz="1400" b="0" i="1">
                                <a:latin typeface="Cambria Math"/>
                              </a:rPr>
                              <m:t>𝑅𝐼𝑁</m:t>
                            </m:r>
                          </m:sub>
                        </m:sSub>
                      </m:e>
                    </m:rad>
                    <m:r>
                      <a:rPr lang="fr-FR" sz="1400" b="0" i="1">
                        <a:latin typeface="Cambria Math"/>
                      </a:rPr>
                      <m:t> </m:t>
                    </m:r>
                  </m:oMath>
                </a14:m>
                <a:r>
                  <a:rPr lang="fr-FR" sz="1400" i="1" dirty="0"/>
                  <a:t>of </a:t>
                </a:r>
                <a:r>
                  <a:rPr lang="fr-FR" sz="1400" i="1" dirty="0" err="1"/>
                  <a:t>different</a:t>
                </a:r>
                <a:r>
                  <a:rPr lang="fr-FR" sz="1400" i="1" dirty="0"/>
                  <a:t> sources (</a:t>
                </a:r>
                <a:r>
                  <a:rPr lang="fr-FR" sz="1400" i="1" dirty="0" err="1"/>
                  <a:t>arXiv</a:t>
                </a:r>
                <a:r>
                  <a:rPr lang="fr-FR" sz="1400" i="1" dirty="0"/>
                  <a:t> : </a:t>
                </a:r>
                <a:r>
                  <a:rPr lang="fr-FR" sz="1400" i="1" dirty="0" err="1"/>
                  <a:t>Rubiola</a:t>
                </a:r>
                <a:r>
                  <a:rPr lang="fr-FR" sz="1400" i="1" dirty="0"/>
                  <a:t>, 2005)</a:t>
                </a:r>
                <a:endParaRPr dirty="0"/>
              </a:p>
            </p:txBody>
          </p:sp>
        </mc:Choice>
        <mc:Fallback xmlns="">
          <p:sp>
            <p:nvSpPr>
              <p:cNvPr id="8" name="ZoneTexte 7">
                <a:extLst>
                  <a:ext uri="{FF2B5EF4-FFF2-40B4-BE49-F238E27FC236}">
                    <a16:creationId xmlns:a16="http://schemas.microsoft.com/office/drawing/2014/main" id="{6C7DEE7D-15F8-D912-29BB-19DF2AB473F4}"/>
                  </a:ext>
                </a:extLst>
              </p:cNvPr>
              <p:cNvSpPr txBox="1">
                <a:spLocks noRot="1" noChangeAspect="1" noMove="1" noResize="1" noEditPoints="1" noAdjustHandles="1" noChangeArrowheads="1" noChangeShapeType="1" noTextEdit="1"/>
              </p:cNvSpPr>
              <p:nvPr/>
            </p:nvSpPr>
            <p:spPr bwMode="auto">
              <a:xfrm>
                <a:off x="8198944" y="3933026"/>
                <a:ext cx="3889648" cy="353238"/>
              </a:xfrm>
              <a:prstGeom prst="rect">
                <a:avLst/>
              </a:prstGeom>
              <a:blipFill>
                <a:blip r:embed="rId8"/>
                <a:stretch>
                  <a:fillRect b="-17241"/>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8DF3F7B1-EBF6-435E-5BEF-C34DAACEBFA6}"/>
              </a:ext>
            </a:extLst>
          </p:cNvPr>
          <p:cNvSpPr/>
          <p:nvPr/>
        </p:nvSpPr>
        <p:spPr>
          <a:xfrm>
            <a:off x="6672064" y="5484470"/>
            <a:ext cx="4681736" cy="273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8198" y="7843"/>
            <a:ext cx="10515600" cy="1325563"/>
          </a:xfrm>
        </p:spPr>
        <p:txBody>
          <a:bodyPr/>
          <a:lstStyle/>
          <a:p>
            <a:pPr algn="ctr">
              <a:defRPr/>
            </a:pPr>
            <a:r>
              <a:rPr lang="fr-FR" b="1" u="sng" dirty="0" err="1"/>
              <a:t>Ultralight</a:t>
            </a:r>
            <a:r>
              <a:rPr lang="fr-FR" b="1" u="sng" dirty="0"/>
              <a:t> </a:t>
            </a:r>
            <a:r>
              <a:rPr lang="fr-FR" b="1" u="sng" dirty="0" err="1"/>
              <a:t>Dark</a:t>
            </a:r>
            <a:r>
              <a:rPr lang="fr-FR" b="1" u="sng" dirty="0"/>
              <a:t> </a:t>
            </a:r>
            <a:r>
              <a:rPr lang="fr-FR" b="1" u="sng" dirty="0" err="1"/>
              <a:t>Matter</a:t>
            </a:r>
            <a:r>
              <a:rPr lang="fr-FR" b="1" u="sng" dirty="0"/>
              <a:t> (ULDM) </a:t>
            </a:r>
            <a:r>
              <a:rPr lang="fr-FR" b="1" u="sng" dirty="0" err="1"/>
              <a:t>models</a:t>
            </a:r>
            <a:endParaRPr lang="fr-FR" b="1" u="sng"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332960" y="1187069"/>
                <a:ext cx="11526078" cy="5670931"/>
              </a:xfrm>
            </p:spPr>
            <p:txBody>
              <a:bodyPr>
                <a:normAutofit/>
              </a:bodyPr>
              <a:lstStyle/>
              <a:p>
                <a:pPr marL="0" indent="0" algn="ctr">
                  <a:buNone/>
                  <a:defRPr/>
                </a:pPr>
                <a14:m>
                  <m:oMathPara xmlns:m="http://schemas.openxmlformats.org/officeDocument/2006/math">
                    <m:oMathParaPr>
                      <m:jc m:val="centerGroup"/>
                    </m:oMathParaPr>
                    <m:oMath xmlns:m="http://schemas.openxmlformats.org/officeDocument/2006/math">
                      <m:f>
                        <m:fPr>
                          <m:ctrlPr>
                            <a:rPr lang="ar-AE" sz="3200" i="1" smtClean="0">
                              <a:latin typeface="Cambria Math" panose="02040503050406030204" pitchFamily="18" charset="0"/>
                              <a:ea typeface="Cambria Math"/>
                              <a:cs typeface="Cambria Math"/>
                            </a:rPr>
                          </m:ctrlPr>
                        </m:fPr>
                        <m:num>
                          <m:r>
                            <a:rPr lang="ar-AE" sz="3200" b="0" i="1">
                              <a:latin typeface="Cambria Math"/>
                            </a:rPr>
                            <m:t>𝑛</m:t>
                          </m:r>
                        </m:num>
                        <m:den>
                          <m:sSub>
                            <m:sSubPr>
                              <m:ctrlPr>
                                <a:rPr lang="ar-AE" sz="3200" i="1">
                                  <a:latin typeface="Cambria Math" panose="02040503050406030204" pitchFamily="18" charset="0"/>
                                  <a:ea typeface="Cambria Math"/>
                                  <a:cs typeface="Cambria Math"/>
                                </a:rPr>
                              </m:ctrlPr>
                            </m:sSubPr>
                            <m:e>
                              <m:r>
                                <a:rPr lang="ar-AE" sz="3200" b="0" i="1">
                                  <a:latin typeface="Cambria Math"/>
                                </a:rPr>
                                <m:t>𝑛</m:t>
                              </m:r>
                            </m:e>
                            <m:sub>
                              <m:r>
                                <a:rPr lang="ar-AE" sz="3200" b="0" i="1">
                                  <a:latin typeface="Cambria Math"/>
                                </a:rPr>
                                <m:t>𝑘</m:t>
                              </m:r>
                            </m:sub>
                          </m:sSub>
                        </m:den>
                      </m:f>
                      <m:r>
                        <a:rPr lang="ar-AE" sz="3200" i="1">
                          <a:latin typeface="Cambria Math"/>
                          <a:ea typeface="Cambria Math"/>
                        </a:rPr>
                        <m:t>~</m:t>
                      </m:r>
                      <m:f>
                        <m:fPr>
                          <m:ctrlPr>
                            <a:rPr lang="ar-AE" sz="3200" i="1" smtClean="0">
                              <a:latin typeface="Cambria Math" panose="02040503050406030204" pitchFamily="18" charset="0"/>
                              <a:ea typeface="Cambria Math"/>
                            </a:rPr>
                          </m:ctrlPr>
                        </m:fPr>
                        <m:num>
                          <m:r>
                            <a:rPr lang="ar-AE" sz="3200" i="1">
                              <a:latin typeface="Cambria Math"/>
                              <a:ea typeface="Cambria Math"/>
                            </a:rPr>
                            <m:t>6</m:t>
                          </m:r>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𝜋</m:t>
                              </m:r>
                            </m:e>
                            <m:sup>
                              <m:r>
                                <a:rPr lang="ar-AE" sz="3200" i="1">
                                  <a:latin typeface="Cambria Math"/>
                                  <a:ea typeface="Cambria Math"/>
                                </a:rPr>
                                <m:t>2</m:t>
                              </m:r>
                            </m:sup>
                          </m:sSup>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ℏ</m:t>
                              </m:r>
                            </m:e>
                            <m:sup>
                              <m:r>
                                <a:rPr lang="ar-AE" sz="3200" i="1">
                                  <a:latin typeface="Cambria Math"/>
                                  <a:ea typeface="Cambria Math"/>
                                </a:rPr>
                                <m:t>3</m:t>
                              </m:r>
                            </m:sup>
                          </m:sSup>
                        </m:num>
                        <m:den>
                          <m:sSup>
                            <m:sSupPr>
                              <m:ctrlPr>
                                <a:rPr lang="ar-AE" sz="3200" i="1">
                                  <a:latin typeface="Cambria Math" panose="02040503050406030204" pitchFamily="18" charset="0"/>
                                  <a:ea typeface="Cambria Math"/>
                                  <a:cs typeface="Cambria Math"/>
                                </a:rPr>
                              </m:ctrlPr>
                            </m:sSupPr>
                            <m:e>
                              <m:r>
                                <a:rPr lang="ar-AE" sz="3200" i="1">
                                  <a:latin typeface="Cambria Math"/>
                                  <a:ea typeface="Cambria Math"/>
                                </a:rPr>
                                <m:t>𝑐</m:t>
                              </m:r>
                            </m:e>
                            <m:sup>
                              <m:r>
                                <a:rPr lang="ar-AE" sz="3200" i="1">
                                  <a:latin typeface="Cambria Math"/>
                                  <a:ea typeface="Cambria Math"/>
                                </a:rPr>
                                <m:t>2</m:t>
                              </m:r>
                            </m:sup>
                          </m:sSup>
                        </m:den>
                      </m:f>
                      <m:f>
                        <m:fPr>
                          <m:ctrlPr>
                            <a:rPr lang="ar-AE" sz="3200" i="1">
                              <a:latin typeface="Cambria Math" panose="02040503050406030204" pitchFamily="18" charset="0"/>
                              <a:ea typeface="Cambria Math"/>
                              <a:cs typeface="Cambria Math"/>
                            </a:rPr>
                          </m:ctrlPr>
                        </m:fPr>
                        <m:num>
                          <m:sSub>
                            <m:sSubPr>
                              <m:ctrlPr>
                                <a:rPr lang="ar-AE" sz="3200" b="0" i="1">
                                  <a:latin typeface="Cambria Math" panose="02040503050406030204" pitchFamily="18" charset="0"/>
                                  <a:ea typeface="Cambria Math"/>
                                  <a:cs typeface="Cambria Math"/>
                                </a:rPr>
                              </m:ctrlPr>
                            </m:sSubPr>
                            <m:e>
                              <m:r>
                                <a:rPr lang="ar-AE" sz="3200" b="0" i="1">
                                  <a:latin typeface="Cambria Math"/>
                                  <a:ea typeface="Cambria Math"/>
                                </a:rPr>
                                <m:t>𝜌</m:t>
                              </m:r>
                            </m:e>
                            <m:sub>
                              <m:r>
                                <a:rPr lang="ar-AE" sz="3200" b="0" i="1">
                                  <a:latin typeface="Cambria Math"/>
                                  <a:ea typeface="Cambria Math"/>
                                </a:rPr>
                                <m:t>𝐷𝑀</m:t>
                              </m:r>
                            </m:sub>
                          </m:sSub>
                        </m:num>
                        <m:den>
                          <m:sSup>
                            <m:sSupPr>
                              <m:ctrlPr>
                                <a:rPr lang="ar-AE" sz="3200" i="1">
                                  <a:latin typeface="Cambria Math" panose="02040503050406030204" pitchFamily="18" charset="0"/>
                                  <a:ea typeface="Cambria Math"/>
                                  <a:cs typeface="Cambria Math"/>
                                </a:rPr>
                              </m:ctrlPr>
                            </m:sSupPr>
                            <m:e>
                              <m:r>
                                <a:rPr lang="ar-AE" sz="3200" b="0" i="1">
                                  <a:latin typeface="Cambria Math"/>
                                  <a:ea typeface="Cambria Math"/>
                                </a:rPr>
                                <m:t>𝑚</m:t>
                              </m:r>
                            </m:e>
                            <m:sup>
                              <m:r>
                                <a:rPr lang="ar-AE" sz="3200" b="0" i="1">
                                  <a:latin typeface="Cambria Math"/>
                                  <a:ea typeface="Cambria Math"/>
                                </a:rPr>
                                <m:t>4</m:t>
                              </m:r>
                            </m:sup>
                          </m:sSup>
                          <m:sSubSup>
                            <m:sSubSupPr>
                              <m:ctrlPr>
                                <a:rPr lang="ar-AE" sz="3200" i="1">
                                  <a:latin typeface="Cambria Math" panose="02040503050406030204" pitchFamily="18" charset="0"/>
                                  <a:ea typeface="Cambria Math"/>
                                  <a:cs typeface="Cambria Math"/>
                                </a:rPr>
                              </m:ctrlPr>
                            </m:sSubSupPr>
                            <m:e>
                              <m:r>
                                <a:rPr lang="ar-AE" sz="3200" b="0" i="1">
                                  <a:latin typeface="Cambria Math"/>
                                  <a:ea typeface="Cambria Math"/>
                                </a:rPr>
                                <m:t>𝑣</m:t>
                              </m:r>
                            </m:e>
                            <m:sub>
                              <m:r>
                                <a:rPr lang="ar-AE" sz="3200" b="0" i="1">
                                  <a:latin typeface="Cambria Math"/>
                                  <a:ea typeface="Cambria Math"/>
                                </a:rPr>
                                <m:t>𝑚𝑎𝑥</m:t>
                              </m:r>
                            </m:sub>
                            <m:sup>
                              <m:r>
                                <a:rPr lang="ar-AE" sz="3200" b="0" i="1">
                                  <a:latin typeface="Cambria Math"/>
                                  <a:ea typeface="Cambria Math"/>
                                </a:rPr>
                                <m:t>3</m:t>
                              </m:r>
                            </m:sup>
                          </m:sSubSup>
                        </m:den>
                      </m:f>
                      <m:r>
                        <a:rPr lang="ar-AE" sz="3200" b="1" i="1">
                          <a:latin typeface="Cambria Math"/>
                          <a:ea typeface="Cambria Math"/>
                        </a:rPr>
                        <m:t>&gt;</m:t>
                      </m:r>
                      <m:r>
                        <a:rPr lang="ar-AE" sz="3200" b="1" i="1">
                          <a:latin typeface="Cambria Math"/>
                          <a:ea typeface="Cambria Math"/>
                        </a:rPr>
                        <m:t>𝟏</m:t>
                      </m:r>
                    </m:oMath>
                  </m:oMathPara>
                </a14:m>
                <a:endParaRPr lang="ar-AE" b="1" dirty="0"/>
              </a:p>
              <a:p>
                <a:pPr marL="0" indent="0">
                  <a:buNone/>
                  <a:defRPr/>
                </a:pPr>
                <a:endParaRPr lang="ar-AE" dirty="0"/>
              </a:p>
              <a:p>
                <a:pPr>
                  <a:buFont typeface="Wingdings"/>
                  <a:buChar char="à"/>
                  <a:defRPr/>
                </a:pPr>
                <a:r>
                  <a:rPr lang="fr-FR" dirty="0"/>
                  <a:t>ULDM (</a:t>
                </a:r>
                <a:r>
                  <a:rPr lang="fr-FR" dirty="0" err="1"/>
                  <a:t>with</a:t>
                </a:r>
                <a:r>
                  <a:rPr lang="fr-FR" dirty="0"/>
                  <a:t> </a:t>
                </a:r>
                <a14:m>
                  <m:oMath xmlns:m="http://schemas.openxmlformats.org/officeDocument/2006/math">
                    <m:r>
                      <a:rPr lang="fr-FR" b="0" i="1">
                        <a:latin typeface="Cambria Math"/>
                      </a:rPr>
                      <m:t>𝑚</m:t>
                    </m:r>
                    <m:r>
                      <a:rPr lang="fr-FR" b="0" i="1">
                        <a:latin typeface="Cambria Math"/>
                      </a:rPr>
                      <m:t>&lt;10 </m:t>
                    </m:r>
                    <m:r>
                      <a:rPr lang="fr-FR" b="0" i="1">
                        <a:latin typeface="Cambria Math"/>
                      </a:rPr>
                      <m:t>𝑒𝑉</m:t>
                    </m:r>
                  </m:oMath>
                </a14:m>
                <a:r>
                  <a:rPr lang="fr-FR" dirty="0"/>
                  <a:t>) has to </a:t>
                </a:r>
                <a:r>
                  <a:rPr lang="fr-FR" dirty="0" err="1"/>
                  <a:t>be</a:t>
                </a:r>
                <a:r>
                  <a:rPr lang="fr-FR" dirty="0"/>
                  <a:t> </a:t>
                </a:r>
                <a:r>
                  <a:rPr lang="fr-FR" u="sng" dirty="0" err="1"/>
                  <a:t>bosonic</a:t>
                </a:r>
                <a:r>
                  <a:rPr lang="fr-FR" dirty="0"/>
                  <a:t> (Pauli exclusion </a:t>
                </a:r>
                <a:r>
                  <a:rPr lang="fr-FR" dirty="0" err="1"/>
                  <a:t>principle</a:t>
                </a:r>
                <a:r>
                  <a:rPr lang="fr-FR" dirty="0"/>
                  <a:t>)</a:t>
                </a:r>
              </a:p>
              <a:p>
                <a:pPr marL="0" indent="0">
                  <a:buNone/>
                  <a:defRPr/>
                </a:pPr>
                <a:endParaRPr lang="fr-FR" dirty="0"/>
              </a:p>
              <a:p>
                <a:pPr>
                  <a:defRPr/>
                </a:pPr>
                <a:r>
                  <a:rPr lang="fr-FR" dirty="0" err="1"/>
                  <a:t>When</a:t>
                </a:r>
                <a:r>
                  <a:rPr lang="fr-FR" dirty="0"/>
                  <a:t> </a:t>
                </a:r>
                <a14:m>
                  <m:oMath xmlns:m="http://schemas.openxmlformats.org/officeDocument/2006/math">
                    <m:r>
                      <a:rPr lang="fr-FR" b="1" i="1" smtClean="0">
                        <a:solidFill>
                          <a:srgbClr val="FF0000"/>
                        </a:solidFill>
                        <a:latin typeface="Cambria Math"/>
                      </a:rPr>
                      <m:t>𝒎</m:t>
                    </m:r>
                    <m:r>
                      <a:rPr lang="fr-FR" b="1" i="1" smtClean="0">
                        <a:solidFill>
                          <a:srgbClr val="FF0000"/>
                        </a:solidFill>
                        <a:latin typeface="Cambria Math"/>
                      </a:rPr>
                      <m:t>≪</m:t>
                    </m:r>
                    <m:r>
                      <a:rPr lang="fr-FR" b="1" i="1" smtClean="0">
                        <a:solidFill>
                          <a:srgbClr val="FF0000"/>
                        </a:solidFill>
                        <a:latin typeface="Cambria Math"/>
                      </a:rPr>
                      <m:t>𝒆𝑽</m:t>
                    </m:r>
                    <m:r>
                      <a:rPr lang="fr-FR" b="1" i="1" smtClean="0">
                        <a:solidFill>
                          <a:srgbClr val="FF0000"/>
                        </a:solidFill>
                        <a:latin typeface="Cambria Math" panose="02040503050406030204" pitchFamily="18" charset="0"/>
                      </a:rPr>
                      <m:t> </m:t>
                    </m:r>
                    <m:r>
                      <a:rPr lang="fr-FR" b="1" i="1" smtClean="0">
                        <a:latin typeface="Cambria Math" panose="02040503050406030204" pitchFamily="18" charset="0"/>
                      </a:rPr>
                      <m:t>→</m:t>
                    </m:r>
                    <m:r>
                      <a:rPr lang="fr-FR" b="0" i="1">
                        <a:latin typeface="Cambria Math"/>
                      </a:rPr>
                      <m:t> </m:t>
                    </m:r>
                    <m:f>
                      <m:fPr>
                        <m:ctrlPr>
                          <a:rPr lang="ar-AE" b="0" i="1">
                            <a:latin typeface="Cambria Math" panose="02040503050406030204" pitchFamily="18" charset="0"/>
                            <a:ea typeface="Cambria Math"/>
                            <a:cs typeface="Cambria Math"/>
                          </a:rPr>
                        </m:ctrlPr>
                      </m:fPr>
                      <m:num>
                        <m:r>
                          <a:rPr lang="ar-AE" b="0" i="1">
                            <a:latin typeface="Cambria Math"/>
                          </a:rPr>
                          <m:t>𝑛</m:t>
                        </m:r>
                      </m:num>
                      <m:den>
                        <m:sSub>
                          <m:sSubPr>
                            <m:ctrlPr>
                              <a:rPr lang="ar-AE" b="0" i="1">
                                <a:latin typeface="Cambria Math" panose="02040503050406030204" pitchFamily="18" charset="0"/>
                                <a:ea typeface="Cambria Math"/>
                                <a:cs typeface="Cambria Math"/>
                              </a:rPr>
                            </m:ctrlPr>
                          </m:sSubPr>
                          <m:e>
                            <m:r>
                              <a:rPr lang="ar-AE" b="0" i="1">
                                <a:latin typeface="Cambria Math"/>
                              </a:rPr>
                              <m:t>𝑛</m:t>
                            </m:r>
                          </m:e>
                          <m:sub>
                            <m:r>
                              <a:rPr lang="ar-AE" b="0" i="1">
                                <a:latin typeface="Cambria Math"/>
                              </a:rPr>
                              <m:t>𝑘</m:t>
                            </m:r>
                          </m:sub>
                        </m:sSub>
                      </m:den>
                    </m:f>
                    <m:r>
                      <a:rPr lang="ar-AE" b="0" i="1">
                        <a:latin typeface="Cambria Math"/>
                      </a:rPr>
                      <m:t>≫1</m:t>
                    </m:r>
                    <m:r>
                      <a:rPr lang="fr-FR" b="1" i="1" smtClean="0">
                        <a:latin typeface="Cambria Math" panose="02040503050406030204" pitchFamily="18" charset="0"/>
                      </a:rPr>
                      <m:t>→</m:t>
                    </m:r>
                  </m:oMath>
                </a14:m>
                <a:r>
                  <a:rPr lang="ar-AE" dirty="0"/>
                  <a:t> </a:t>
                </a:r>
                <a:r>
                  <a:rPr lang="fr-FR" dirty="0"/>
                  <a:t>the </a:t>
                </a:r>
                <a:r>
                  <a:rPr lang="fr-FR" dirty="0" err="1"/>
                  <a:t>field</a:t>
                </a:r>
                <a:r>
                  <a:rPr lang="fr-FR" dirty="0"/>
                  <a:t> can </a:t>
                </a:r>
                <a:r>
                  <a:rPr lang="fr-FR" dirty="0" err="1"/>
                  <a:t>be</a:t>
                </a:r>
                <a:r>
                  <a:rPr lang="fr-FR" dirty="0"/>
                  <a:t> </a:t>
                </a:r>
                <a:r>
                  <a:rPr lang="fr-FR" dirty="0" err="1"/>
                  <a:t>treated</a:t>
                </a:r>
                <a:r>
                  <a:rPr lang="fr-FR" dirty="0"/>
                  <a:t> </a:t>
                </a:r>
                <a:r>
                  <a:rPr lang="fr-FR" b="1" dirty="0" err="1"/>
                  <a:t>classically</a:t>
                </a:r>
                <a:r>
                  <a:rPr lang="fr-FR" dirty="0"/>
                  <a:t>.</a:t>
                </a:r>
              </a:p>
              <a:p>
                <a:pPr>
                  <a:defRPr/>
                </a:pPr>
                <a:r>
                  <a:rPr lang="fr-FR" dirty="0" err="1"/>
                  <a:t>We</a:t>
                </a:r>
                <a:r>
                  <a:rPr lang="fr-FR" dirty="0"/>
                  <a:t> </a:t>
                </a:r>
                <a:r>
                  <a:rPr lang="fr-FR" dirty="0" err="1"/>
                  <a:t>classify</a:t>
                </a:r>
                <a:r>
                  <a:rPr lang="fr-FR" dirty="0"/>
                  <a:t> the </a:t>
                </a:r>
                <a:r>
                  <a:rPr lang="fr-FR" dirty="0" err="1"/>
                  <a:t>different</a:t>
                </a:r>
                <a:r>
                  <a:rPr lang="fr-FR" dirty="0"/>
                  <a:t> ULDM </a:t>
                </a:r>
                <a:r>
                  <a:rPr lang="fr-FR" dirty="0" err="1"/>
                  <a:t>models</a:t>
                </a:r>
                <a:r>
                  <a:rPr lang="fr-FR" dirty="0"/>
                  <a:t> </a:t>
                </a:r>
                <a:r>
                  <a:rPr lang="fr-FR" dirty="0" err="1"/>
                  <a:t>from</a:t>
                </a:r>
                <a:r>
                  <a:rPr lang="fr-FR" dirty="0"/>
                  <a:t> </a:t>
                </a:r>
                <a:r>
                  <a:rPr lang="fr-FR" dirty="0" err="1"/>
                  <a:t>their</a:t>
                </a:r>
                <a:r>
                  <a:rPr lang="fr-FR" dirty="0"/>
                  <a:t> </a:t>
                </a:r>
                <a:r>
                  <a:rPr lang="fr-FR" i="1" dirty="0"/>
                  <a:t>nature</a:t>
                </a:r>
                <a:endParaRPr lang="fr-FR" dirty="0"/>
              </a:p>
              <a:p>
                <a:pPr marL="0" indent="0">
                  <a:buNone/>
                  <a:defRPr/>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332960" y="1187069"/>
                <a:ext cx="11526078" cy="5670931"/>
              </a:xfrm>
              <a:blipFill>
                <a:blip r:embed="rId3"/>
                <a:stretch>
                  <a:fillRect l="-1101" t="-4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ZoneTexte 3"/>
              <p:cNvSpPr txBox="1"/>
              <p:nvPr/>
            </p:nvSpPr>
            <p:spPr bwMode="auto">
              <a:xfrm>
                <a:off x="7262192" y="1042159"/>
                <a:ext cx="1961322" cy="369332"/>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r>
                            <a:rPr lang="en-US" i="1">
                              <a:latin typeface="Cambria Math"/>
                              <a:ea typeface="Cambria Math"/>
                            </a:rPr>
                            <m:t>~</m:t>
                          </m:r>
                          <m:r>
                            <a:rPr lang="fr-FR" b="0" i="1">
                              <a:latin typeface="Cambria Math"/>
                              <a:ea typeface="Cambria Math"/>
                            </a:rPr>
                            <m:t>0.3 </m:t>
                          </m:r>
                          <m:r>
                            <a:rPr lang="fr-FR" b="0" i="1">
                              <a:latin typeface="Cambria Math"/>
                              <a:ea typeface="Cambria Math"/>
                            </a:rPr>
                            <m:t>𝐺𝑒𝑉</m:t>
                          </m:r>
                          <m:r>
                            <a:rPr lang="fr-FR" b="0" i="1">
                              <a:latin typeface="Cambria Math"/>
                              <a:ea typeface="Cambria Math"/>
                            </a:rPr>
                            <m:t>/</m:t>
                          </m:r>
                          <m:sSup>
                            <m:sSupPr>
                              <m:ctrlPr>
                                <a:rPr lang="fr-FR" b="0" i="1">
                                  <a:latin typeface="Cambria Math" panose="02040503050406030204" pitchFamily="18" charset="0"/>
                                  <a:ea typeface="Cambria Math"/>
                                  <a:cs typeface="Cambria Math"/>
                                </a:rPr>
                              </m:ctrlPr>
                            </m:sSupPr>
                            <m:e>
                              <m:r>
                                <a:rPr lang="fr-FR" b="0" i="1">
                                  <a:latin typeface="Cambria Math"/>
                                  <a:ea typeface="Cambria Math"/>
                                </a:rPr>
                                <m:t>𝑐𝑚</m:t>
                              </m:r>
                            </m:e>
                            <m:sup>
                              <m:r>
                                <a:rPr lang="fr-FR" b="0" i="1">
                                  <a:latin typeface="Cambria Math"/>
                                  <a:ea typeface="Cambria Math"/>
                                </a:rPr>
                                <m:t>3</m:t>
                              </m:r>
                            </m:sup>
                          </m:sSup>
                        </m:oMath>
                      </m:oMathPara>
                    </a14:m>
                  </mc:Choice>
                  <mc:Fallback xmlns="" xmlns:w="http://schemas.openxmlformats.org/wordprocessingml/2006/main" xmlns:m="http://schemas.openxmlformats.org/officeDocument/2006/math"/>
                </mc:AlternateContent>
                <a:endParaRPr lang="en-US"/>
              </a:p>
            </p:txBody>
          </p:sp>
        </mc:Choice>
        <mc:Fallback xmlns="">
          <p:sp>
            <p:nvSpPr>
              <p:cNvPr id="4" name="ZoneTexte 3"/>
              <p:cNvSpPr txBox="1">
                <a:spLocks noRot="1" noChangeAspect="1" noMove="1" noResize="1" noEditPoints="1" noAdjustHandles="1" noChangeArrowheads="1" noChangeShapeType="1" noTextEdit="1"/>
              </p:cNvSpPr>
              <p:nvPr/>
            </p:nvSpPr>
            <p:spPr bwMode="auto">
              <a:xfrm>
                <a:off x="7262192" y="1042159"/>
                <a:ext cx="1961322"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ZoneTexte 4"/>
              <p:cNvSpPr txBox="1"/>
              <p:nvPr/>
            </p:nvSpPr>
            <p:spPr bwMode="auto">
              <a:xfrm>
                <a:off x="7348571" y="1875162"/>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en-US" i="1">
                          <a:latin typeface="Cambria Math"/>
                          <a:ea typeface="Cambria Math"/>
                        </a:rPr>
                        <m:t>~</m:t>
                      </m:r>
                      <m:sSup>
                        <m:sSupPr>
                          <m:ctrlPr>
                            <a:rPr lang="en-US" i="1">
                              <a:latin typeface="Cambria Math" panose="02040503050406030204" pitchFamily="18" charset="0"/>
                              <a:ea typeface="Cambria Math"/>
                              <a:cs typeface="Cambria Math"/>
                            </a:rPr>
                          </m:ctrlPr>
                        </m:sSupPr>
                        <m:e>
                          <m:r>
                            <a:rPr lang="fr-FR" b="0" i="1">
                              <a:latin typeface="Cambria Math"/>
                              <a:ea typeface="Cambria Math"/>
                            </a:rPr>
                            <m:t>10</m:t>
                          </m:r>
                        </m:e>
                        <m:sup>
                          <m:r>
                            <a:rPr lang="fr-FR" b="0" i="1">
                              <a:latin typeface="Cambria Math"/>
                              <a:ea typeface="Cambria Math"/>
                            </a:rPr>
                            <m:t>−3</m:t>
                          </m:r>
                        </m:sup>
                      </m:sSup>
                      <m:r>
                        <a:rPr lang="fr-FR" b="0" i="1">
                          <a:latin typeface="Cambria Math"/>
                          <a:ea typeface="Cambria Math"/>
                        </a:rPr>
                        <m:t>𝑐</m:t>
                      </m:r>
                    </m:oMath>
                  </m:oMathPara>
                </a14:m>
                <a:endParaRPr lang="en-US" dirty="0"/>
              </a:p>
            </p:txBody>
          </p:sp>
        </mc:Choice>
        <mc:Fallback xmlns="">
          <p:sp>
            <p:nvSpPr>
              <p:cNvPr id="5" name="ZoneTexte 4"/>
              <p:cNvSpPr txBox="1">
                <a:spLocks noRot="1" noChangeAspect="1" noMove="1" noResize="1" noEditPoints="1" noAdjustHandles="1" noChangeArrowheads="1" noChangeShapeType="1" noTextEdit="1"/>
              </p:cNvSpPr>
              <p:nvPr/>
            </p:nvSpPr>
            <p:spPr bwMode="auto">
              <a:xfrm>
                <a:off x="7348571" y="1875162"/>
                <a:ext cx="1961322" cy="369332"/>
              </a:xfrm>
              <a:prstGeom prst="rect">
                <a:avLst/>
              </a:prstGeom>
              <a:blipFill>
                <a:blip r:embed="rId5"/>
                <a:stretch>
                  <a:fillRect/>
                </a:stretch>
              </a:blipFill>
            </p:spPr>
            <p:txBody>
              <a:bodyPr/>
              <a:lstStyle/>
              <a:p>
                <a:r>
                  <a:rPr lang="en-US">
                    <a:noFill/>
                  </a:rPr>
                  <a:t> </a:t>
                </a:r>
              </a:p>
            </p:txBody>
          </p:sp>
        </mc:Fallback>
      </mc:AlternateContent>
      <p:cxnSp>
        <p:nvCxnSpPr>
          <p:cNvPr id="9" name="Connecteur en arc 8"/>
          <p:cNvCxnSpPr>
            <a:cxnSpLocks/>
          </p:cNvCxnSpPr>
          <p:nvPr/>
        </p:nvCxnSpPr>
        <p:spPr bwMode="auto">
          <a:xfrm rot="10800000" flipV="1">
            <a:off x="7063409" y="1212867"/>
            <a:ext cx="397566" cy="184666"/>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cxnSp>
        <p:nvCxnSpPr>
          <p:cNvPr id="10" name="Connecteur en arc 9"/>
          <p:cNvCxnSpPr>
            <a:cxnSpLocks/>
          </p:cNvCxnSpPr>
          <p:nvPr/>
        </p:nvCxnSpPr>
        <p:spPr bwMode="auto">
          <a:xfrm rot="10800000">
            <a:off x="7348571" y="2029068"/>
            <a:ext cx="529259" cy="12700"/>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ZoneTexte 11"/>
              <p:cNvSpPr txBox="1"/>
              <p:nvPr/>
            </p:nvSpPr>
            <p:spPr bwMode="auto">
              <a:xfrm>
                <a:off x="4536484" y="2420641"/>
                <a:ext cx="1961322"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fr-FR" b="0" i="1">
                          <a:latin typeface="Cambria Math"/>
                        </a:rPr>
                        <m:t>&lt;10 </m:t>
                      </m:r>
                      <m:r>
                        <a:rPr lang="fr-FR" b="0" i="1">
                          <a:latin typeface="Cambria Math"/>
                        </a:rPr>
                        <m:t>𝑒𝑉</m:t>
                      </m:r>
                    </m:oMath>
                  </m:oMathPara>
                </a14:m>
                <a:endParaRPr lang="en-US" dirty="0"/>
              </a:p>
            </p:txBody>
          </p:sp>
        </mc:Choice>
        <mc:Fallback xmlns="">
          <p:sp>
            <p:nvSpPr>
              <p:cNvPr id="12" name="ZoneTexte 11"/>
              <p:cNvSpPr txBox="1">
                <a:spLocks noRot="1" noChangeAspect="1" noMove="1" noResize="1" noEditPoints="1" noAdjustHandles="1" noChangeArrowheads="1" noChangeShapeType="1" noTextEdit="1"/>
              </p:cNvSpPr>
              <p:nvPr/>
            </p:nvSpPr>
            <p:spPr bwMode="auto">
              <a:xfrm>
                <a:off x="4536484" y="2420641"/>
                <a:ext cx="1961322" cy="369332"/>
              </a:xfrm>
              <a:prstGeom prst="rect">
                <a:avLst/>
              </a:prstGeom>
              <a:blipFill>
                <a:blip r:embed="rId6"/>
                <a:stretch>
                  <a:fillRect b="-16667"/>
                </a:stretch>
              </a:blipFill>
            </p:spPr>
            <p:txBody>
              <a:bodyPr/>
              <a:lstStyle/>
              <a:p>
                <a:r>
                  <a:rPr lang="en-US">
                    <a:noFill/>
                  </a:rPr>
                  <a:t> </a:t>
                </a:r>
              </a:p>
            </p:txBody>
          </p:sp>
        </mc:Fallback>
      </mc:AlternateContent>
      <p:cxnSp>
        <p:nvCxnSpPr>
          <p:cNvPr id="13" name="Connecteur en arc 12"/>
          <p:cNvCxnSpPr>
            <a:cxnSpLocks/>
          </p:cNvCxnSpPr>
          <p:nvPr/>
        </p:nvCxnSpPr>
        <p:spPr bwMode="auto">
          <a:xfrm flipV="1">
            <a:off x="5608884" y="2156932"/>
            <a:ext cx="303143" cy="295725"/>
          </a:xfrm>
          <a:prstGeom prst="curvedConnector3">
            <a:avLst>
              <a:gd name="adj1" fmla="val 50000"/>
            </a:avLst>
          </a:prstGeom>
          <a:ln w="12700">
            <a:tailEnd type="triangle"/>
          </a:ln>
        </p:spPr>
        <p:style>
          <a:lnRef idx="1">
            <a:schemeClr val="dk1"/>
          </a:lnRef>
          <a:fillRef idx="0">
            <a:schemeClr val="dk1"/>
          </a:fillRef>
          <a:effectRef idx="0">
            <a:schemeClr val="dk1"/>
          </a:effectRef>
          <a:fontRef idx="minor">
            <a:schemeClr val="tx1"/>
          </a:fontRef>
        </p:style>
      </p:cxnSp>
      <p:sp>
        <p:nvSpPr>
          <p:cNvPr id="6" name="ZoneTexte 5"/>
          <p:cNvSpPr txBox="1"/>
          <p:nvPr/>
        </p:nvSpPr>
        <p:spPr bwMode="auto">
          <a:xfrm>
            <a:off x="6805744" y="2387568"/>
            <a:ext cx="6098582" cy="307777"/>
          </a:xfrm>
          <a:prstGeom prst="rect">
            <a:avLst/>
          </a:prstGeom>
          <a:noFill/>
        </p:spPr>
        <p:txBody>
          <a:bodyPr wrap="square">
            <a:spAutoFit/>
          </a:bodyPr>
          <a:lstStyle/>
          <a:p>
            <a:pPr algn="ctr">
              <a:defRPr/>
            </a:pPr>
            <a:r>
              <a:rPr lang="en-US" sz="1400" i="1" dirty="0"/>
              <a:t>Inspired from </a:t>
            </a:r>
            <a:r>
              <a:rPr lang="en-US" sz="1400" i="1" dirty="0" err="1"/>
              <a:t>Tourrenc</a:t>
            </a:r>
            <a:r>
              <a:rPr lang="en-US" sz="1400" i="1" dirty="0"/>
              <a:t> et al, </a:t>
            </a:r>
            <a:r>
              <a:rPr lang="en-US" sz="1400" i="1" dirty="0" err="1"/>
              <a:t>Arxiv:quantum-ph</a:t>
            </a:r>
            <a:r>
              <a:rPr lang="en-US" sz="1400" i="1" dirty="0"/>
              <a:t>/0407187, 2004</a:t>
            </a:r>
            <a:endParaRPr dirty="0"/>
          </a:p>
        </p:txBody>
      </p:sp>
      <p:sp>
        <p:nvSpPr>
          <p:cNvPr id="7" name="ZoneTexte 6"/>
          <p:cNvSpPr txBox="1"/>
          <p:nvPr/>
        </p:nvSpPr>
        <p:spPr bwMode="auto">
          <a:xfrm>
            <a:off x="3373424" y="5016675"/>
            <a:ext cx="5844746" cy="1384995"/>
          </a:xfrm>
          <a:prstGeom prst="rect">
            <a:avLst/>
          </a:prstGeom>
          <a:noFill/>
        </p:spPr>
        <p:txBody>
          <a:bodyPr wrap="square" rtlCol="0">
            <a:spAutoFit/>
          </a:bodyPr>
          <a:lstStyle/>
          <a:p>
            <a:pPr marL="457200" indent="-457200">
              <a:buFont typeface="Wingdings"/>
              <a:buChar char="Ø"/>
              <a:defRPr/>
            </a:pPr>
            <a:r>
              <a:rPr lang="fr-FR" sz="2800">
                <a:solidFill>
                  <a:srgbClr val="0070C0"/>
                </a:solidFill>
              </a:rPr>
              <a:t>Scalar</a:t>
            </a:r>
            <a:r>
              <a:rPr lang="fr-FR" sz="2800"/>
              <a:t> field (Dilatons,...)</a:t>
            </a:r>
            <a:endParaRPr/>
          </a:p>
          <a:p>
            <a:pPr marL="457200" indent="-457200">
              <a:buFont typeface="Wingdings"/>
              <a:buChar char="Ø"/>
              <a:defRPr/>
            </a:pPr>
            <a:r>
              <a:rPr lang="fr-FR" sz="2800">
                <a:solidFill>
                  <a:srgbClr val="0070C0"/>
                </a:solidFill>
              </a:rPr>
              <a:t>Pseudo-scalar</a:t>
            </a:r>
            <a:r>
              <a:rPr lang="fr-FR" sz="2800"/>
              <a:t> field (Axions,…)</a:t>
            </a:r>
            <a:endParaRPr/>
          </a:p>
          <a:p>
            <a:pPr marL="457200" indent="-457200">
              <a:buFont typeface="Wingdings"/>
              <a:buChar char="Ø"/>
              <a:defRPr/>
            </a:pPr>
            <a:r>
              <a:rPr lang="fr-FR" sz="2800" b="1">
                <a:solidFill>
                  <a:srgbClr val="0070C0"/>
                </a:solidFill>
              </a:rPr>
              <a:t>Vector</a:t>
            </a:r>
            <a:r>
              <a:rPr lang="fr-FR" sz="2800" b="1"/>
              <a:t> field (Dark photons (DP),...)</a:t>
            </a:r>
            <a:endParaRPr/>
          </a:p>
        </p:txBody>
      </p:sp>
      <p:sp>
        <p:nvSpPr>
          <p:cNvPr id="8" name="ZoneTexte 7"/>
          <p:cNvSpPr txBox="1"/>
          <p:nvPr/>
        </p:nvSpPr>
        <p:spPr bwMode="auto">
          <a:xfrm>
            <a:off x="1383137" y="1388836"/>
            <a:ext cx="1961322" cy="584775"/>
          </a:xfrm>
          <a:prstGeom prst="rect">
            <a:avLst/>
          </a:prstGeom>
          <a:noFill/>
        </p:spPr>
        <p:txBody>
          <a:bodyPr wrap="square" rtlCol="0">
            <a:spAutoFit/>
          </a:bodyPr>
          <a:lstStyle/>
          <a:p>
            <a:pPr>
              <a:defRPr/>
            </a:pPr>
            <a:r>
              <a:rPr lang="en-US" sz="1600" dirty="0"/>
              <a:t>Occupation number </a:t>
            </a:r>
            <a:endParaRPr dirty="0"/>
          </a:p>
          <a:p>
            <a:pPr>
              <a:defRPr/>
            </a:pPr>
            <a:r>
              <a:rPr lang="en-US" sz="1600" dirty="0"/>
              <a:t>in phase space</a:t>
            </a:r>
            <a:endParaRPr dirty="0"/>
          </a:p>
        </p:txBody>
      </p:sp>
      <p:cxnSp>
        <p:nvCxnSpPr>
          <p:cNvPr id="14" name="Connecteur en arc 13"/>
          <p:cNvCxnSpPr>
            <a:cxnSpLocks/>
          </p:cNvCxnSpPr>
          <p:nvPr/>
        </p:nvCxnSpPr>
        <p:spPr bwMode="auto">
          <a:xfrm>
            <a:off x="3356616" y="1744930"/>
            <a:ext cx="490330" cy="477"/>
          </a:xfrm>
          <a:prstGeom prst="curvedConnector3">
            <a:avLst>
              <a:gd name="adj1" fmla="val -43243"/>
            </a:avLst>
          </a:prstGeom>
          <a:ln w="12700">
            <a:tailEnd type="triangle"/>
          </a:ln>
        </p:spPr>
        <p:style>
          <a:lnRef idx="1">
            <a:schemeClr val="dk1"/>
          </a:lnRef>
          <a:fillRef idx="0">
            <a:schemeClr val="dk1"/>
          </a:fillRef>
          <a:effectRef idx="0">
            <a:schemeClr val="dk1"/>
          </a:effectRef>
          <a:fontRef idx="minor">
            <a:schemeClr val="tx1"/>
          </a:fontRef>
        </p:style>
      </p:cxnSp>
      <p:sp>
        <p:nvSpPr>
          <p:cNvPr id="11" name="ZoneTexte 10">
            <a:extLst>
              <a:ext uri="{FF2B5EF4-FFF2-40B4-BE49-F238E27FC236}">
                <a16:creationId xmlns:a16="http://schemas.microsoft.com/office/drawing/2014/main" id="{6316364D-2967-66A6-1272-E148C3B6B830}"/>
              </a:ext>
            </a:extLst>
          </p:cNvPr>
          <p:cNvSpPr txBox="1"/>
          <p:nvPr/>
        </p:nvSpPr>
        <p:spPr bwMode="auto">
          <a:xfrm>
            <a:off x="11742753" y="6478608"/>
            <a:ext cx="504056" cy="369332"/>
          </a:xfrm>
          <a:prstGeom prst="rect">
            <a:avLst/>
          </a:prstGeom>
          <a:noFill/>
        </p:spPr>
        <p:txBody>
          <a:bodyPr wrap="square" rtlCol="0">
            <a:spAutoFit/>
          </a:bodyPr>
          <a:lstStyle/>
          <a:p>
            <a:r>
              <a:rPr 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58429" y="-80435"/>
            <a:ext cx="10515600" cy="1325563"/>
          </a:xfrm>
        </p:spPr>
        <p:txBody>
          <a:bodyPr/>
          <a:lstStyle/>
          <a:p>
            <a:pPr algn="ctr">
              <a:defRPr/>
            </a:pPr>
            <a:r>
              <a:rPr lang="fr-FR" b="1" u="sng" dirty="0" err="1"/>
              <a:t>Does</a:t>
            </a:r>
            <a:r>
              <a:rPr lang="fr-FR" b="1" u="sng" dirty="0"/>
              <a:t> DP </a:t>
            </a:r>
            <a:r>
              <a:rPr lang="fr-FR" b="1" u="sng" dirty="0" err="1"/>
              <a:t>induce</a:t>
            </a:r>
            <a:r>
              <a:rPr lang="fr-FR" b="1" u="sng" dirty="0"/>
              <a:t> </a:t>
            </a:r>
            <a:r>
              <a:rPr lang="fr-FR" b="1" u="sng" dirty="0" err="1"/>
              <a:t>oscillating</a:t>
            </a:r>
            <a:r>
              <a:rPr lang="fr-FR" b="1" u="sng" dirty="0"/>
              <a:t> </a:t>
            </a:r>
            <a:r>
              <a:rPr lang="fr-FR" b="1" u="sng" dirty="0" err="1"/>
              <a:t>electric</a:t>
            </a:r>
            <a:r>
              <a:rPr lang="fr-FR" b="1" u="sng" dirty="0"/>
              <a:t> </a:t>
            </a:r>
            <a:r>
              <a:rPr lang="fr-FR" b="1" u="sng" dirty="0" err="1"/>
              <a:t>field</a:t>
            </a:r>
            <a:r>
              <a:rPr lang="fr-FR" b="1" u="sng" dirty="0"/>
              <a:t> ?</a:t>
            </a: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267182"/>
                <a:ext cx="12191999" cy="5604671"/>
              </a:xfrm>
              <a:prstGeom prst="rect">
                <a:avLst/>
              </a:prstGeom>
              <a:noFill/>
              <a:ln>
                <a:noFill/>
              </a:ln>
            </p:spPr>
            <p:txBody>
              <a:bodyPr>
                <a:normAutofit/>
              </a:bodyPr>
              <a:lstStyle/>
              <a:p>
                <a:pPr marL="0" indent="0">
                  <a:buNone/>
                  <a:defRPr/>
                </a:pPr>
                <a14:m>
                  <m:oMathPara xmlns:m="http://schemas.openxmlformats.org/officeDocument/2006/math">
                    <m:oMathParaPr>
                      <m:jc m:val="centerGroup"/>
                    </m:oMathParaPr>
                    <m:oMath xmlns:m="http://schemas.openxmlformats.org/officeDocument/2006/math">
                      <m:r>
                        <a:rPr lang="fr-FR" i="1">
                          <a:latin typeface="Cambria Math"/>
                          <a:ea typeface="Cambria Math"/>
                        </a:rPr>
                        <m:t>ℒ</m:t>
                      </m:r>
                      <m:r>
                        <a:rPr lang="fr-FR" b="0" i="1">
                          <a:latin typeface="Cambria Math"/>
                          <a:ea typeface="Cambria Math"/>
                        </a:rPr>
                        <m:t>=</m:t>
                      </m:r>
                      <m:r>
                        <a:rPr lang="fr-FR" b="0" i="1">
                          <a:solidFill>
                            <a:srgbClr val="0070C0"/>
                          </a:solidFill>
                          <a:latin typeface="Cambria Math"/>
                          <a:ea typeface="Cambria Math"/>
                        </a:rPr>
                        <m:t>−</m:t>
                      </m:r>
                      <m:f>
                        <m:fPr>
                          <m:ctrlPr>
                            <a:rPr lang="fr-FR" b="0" i="1">
                              <a:solidFill>
                                <a:srgbClr val="0070C0"/>
                              </a:solidFill>
                              <a:latin typeface="Cambria Math" panose="02040503050406030204" pitchFamily="18" charset="0"/>
                              <a:ea typeface="Cambria Math"/>
                              <a:cs typeface="Cambria Math"/>
                            </a:rPr>
                          </m:ctrlPr>
                        </m:fPr>
                        <m:num>
                          <m:r>
                            <a:rPr lang="fr-FR" b="0" i="1">
                              <a:solidFill>
                                <a:srgbClr val="0070C0"/>
                              </a:solidFill>
                              <a:latin typeface="Cambria Math"/>
                              <a:ea typeface="Cambria Math"/>
                            </a:rPr>
                            <m:t>1</m:t>
                          </m:r>
                        </m:num>
                        <m:den>
                          <m:r>
                            <a:rPr lang="fr-FR" b="0" i="1">
                              <a:solidFill>
                                <a:srgbClr val="0070C0"/>
                              </a:solidFill>
                              <a:latin typeface="Cambria Math"/>
                              <a:ea typeface="Cambria Math"/>
                            </a:rPr>
                            <m:t>4</m:t>
                          </m:r>
                        </m:den>
                      </m:f>
                      <m:sSup>
                        <m:sSupPr>
                          <m:ctrlPr>
                            <a:rPr lang="fr-FR" b="0" i="1">
                              <a:solidFill>
                                <a:srgbClr val="0070C0"/>
                              </a:solidFill>
                              <a:latin typeface="Cambria Math" panose="02040503050406030204" pitchFamily="18" charset="0"/>
                              <a:ea typeface="Cambria Math"/>
                              <a:cs typeface="Cambria Math"/>
                            </a:rPr>
                          </m:ctrlPr>
                        </m:sSupPr>
                        <m:e>
                          <m:r>
                            <a:rPr lang="fr-FR" b="0" i="1">
                              <a:solidFill>
                                <a:srgbClr val="0070C0"/>
                              </a:solidFill>
                              <a:latin typeface="Cambria Math"/>
                              <a:ea typeface="Cambria Math"/>
                            </a:rPr>
                            <m:t>𝐹</m:t>
                          </m:r>
                        </m:e>
                        <m:sup>
                          <m:r>
                            <a:rPr lang="fr-FR" b="0" i="1">
                              <a:solidFill>
                                <a:srgbClr val="0070C0"/>
                              </a:solidFill>
                              <a:latin typeface="Cambria Math"/>
                              <a:ea typeface="Cambria Math"/>
                            </a:rPr>
                            <m:t>𝜇𝜈</m:t>
                          </m:r>
                        </m:sup>
                      </m:sSup>
                      <m:sSub>
                        <m:sSubPr>
                          <m:ctrlPr>
                            <a:rPr lang="fr-FR" b="0" i="1">
                              <a:solidFill>
                                <a:srgbClr val="0070C0"/>
                              </a:solidFill>
                              <a:latin typeface="Cambria Math" panose="02040503050406030204" pitchFamily="18" charset="0"/>
                              <a:ea typeface="Cambria Math"/>
                              <a:cs typeface="Cambria Math"/>
                            </a:rPr>
                          </m:ctrlPr>
                        </m:sSubPr>
                        <m:e>
                          <m:r>
                            <a:rPr lang="fr-FR" b="0" i="1">
                              <a:solidFill>
                                <a:srgbClr val="0070C0"/>
                              </a:solidFill>
                              <a:latin typeface="Cambria Math"/>
                              <a:ea typeface="Cambria Math"/>
                            </a:rPr>
                            <m:t>𝐹</m:t>
                          </m:r>
                        </m:e>
                        <m:sub>
                          <m:r>
                            <a:rPr lang="fr-FR" b="0" i="1">
                              <a:solidFill>
                                <a:srgbClr val="0070C0"/>
                              </a:solidFill>
                              <a:latin typeface="Cambria Math"/>
                              <a:ea typeface="Cambria Math"/>
                            </a:rPr>
                            <m:t>𝜇𝜈</m:t>
                          </m:r>
                        </m:sub>
                      </m:sSub>
                      <m:r>
                        <a:rPr lang="fr-FR" b="0" i="1">
                          <a:solidFill>
                            <a:srgbClr val="0070C0"/>
                          </a:solidFill>
                          <a:latin typeface="Cambria Math"/>
                          <a:ea typeface="Cambria Math"/>
                        </a:rPr>
                        <m:t>+</m:t>
                      </m:r>
                      <m:sSup>
                        <m:sSupPr>
                          <m:ctrlPr>
                            <a:rPr lang="fr-FR" b="0" i="1">
                              <a:solidFill>
                                <a:srgbClr val="0070C0"/>
                              </a:solidFill>
                              <a:latin typeface="Cambria Math" panose="02040503050406030204" pitchFamily="18" charset="0"/>
                              <a:ea typeface="Cambria Math"/>
                              <a:cs typeface="Cambria Math"/>
                            </a:rPr>
                          </m:ctrlPr>
                        </m:sSupPr>
                        <m:e>
                          <m:r>
                            <a:rPr lang="fr-FR" b="0" i="1">
                              <a:solidFill>
                                <a:srgbClr val="0070C0"/>
                              </a:solidFill>
                              <a:latin typeface="Cambria Math"/>
                              <a:ea typeface="Cambria Math"/>
                            </a:rPr>
                            <m:t>𝑗</m:t>
                          </m:r>
                        </m:e>
                        <m:sup>
                          <m:r>
                            <a:rPr lang="fr-FR" b="0" i="1">
                              <a:solidFill>
                                <a:srgbClr val="0070C0"/>
                              </a:solidFill>
                              <a:latin typeface="Cambria Math"/>
                              <a:ea typeface="Cambria Math"/>
                            </a:rPr>
                            <m:t>𝜇</m:t>
                          </m:r>
                        </m:sup>
                      </m:sSup>
                      <m:sSub>
                        <m:sSubPr>
                          <m:ctrlPr>
                            <a:rPr lang="fr-FR" b="0" i="1">
                              <a:solidFill>
                                <a:srgbClr val="0070C0"/>
                              </a:solidFill>
                              <a:latin typeface="Cambria Math" panose="02040503050406030204" pitchFamily="18" charset="0"/>
                              <a:ea typeface="Cambria Math"/>
                              <a:cs typeface="Cambria Math"/>
                            </a:rPr>
                          </m:ctrlPr>
                        </m:sSubPr>
                        <m:e>
                          <m:r>
                            <a:rPr lang="fr-FR" b="0" i="1">
                              <a:solidFill>
                                <a:srgbClr val="0070C0"/>
                              </a:solidFill>
                              <a:latin typeface="Cambria Math"/>
                              <a:ea typeface="Cambria Math"/>
                            </a:rPr>
                            <m:t>𝐴</m:t>
                          </m:r>
                        </m:e>
                        <m:sub>
                          <m:r>
                            <a:rPr lang="fr-FR" b="0" i="1">
                              <a:solidFill>
                                <a:srgbClr val="0070C0"/>
                              </a:solidFill>
                              <a:latin typeface="Cambria Math"/>
                              <a:ea typeface="Cambria Math"/>
                            </a:rPr>
                            <m:t>𝜇</m:t>
                          </m:r>
                        </m:sub>
                      </m:sSub>
                      <m:r>
                        <a:rPr lang="fr-FR" i="1">
                          <a:solidFill>
                            <a:srgbClr val="00B050"/>
                          </a:solidFill>
                          <a:latin typeface="Cambria Math"/>
                          <a:ea typeface="Cambria Math"/>
                        </a:rPr>
                        <m:t>−</m:t>
                      </m:r>
                      <m:f>
                        <m:fPr>
                          <m:ctrlPr>
                            <a:rPr lang="fr-FR" i="1">
                              <a:solidFill>
                                <a:srgbClr val="00B050"/>
                              </a:solidFill>
                              <a:latin typeface="Cambria Math" panose="02040503050406030204" pitchFamily="18" charset="0"/>
                              <a:ea typeface="Cambria Math"/>
                              <a:cs typeface="Cambria Math"/>
                            </a:rPr>
                          </m:ctrlPr>
                        </m:fPr>
                        <m:num>
                          <m:r>
                            <a:rPr lang="fr-FR" i="1">
                              <a:solidFill>
                                <a:srgbClr val="00B050"/>
                              </a:solidFill>
                              <a:latin typeface="Cambria Math"/>
                              <a:ea typeface="Cambria Math"/>
                            </a:rPr>
                            <m:t>1</m:t>
                          </m:r>
                        </m:num>
                        <m:den>
                          <m:r>
                            <a:rPr lang="fr-FR" i="1">
                              <a:solidFill>
                                <a:srgbClr val="00B050"/>
                              </a:solidFill>
                              <a:latin typeface="Cambria Math"/>
                              <a:ea typeface="Cambria Math"/>
                            </a:rPr>
                            <m:t>4</m:t>
                          </m:r>
                        </m:den>
                      </m:f>
                      <m:sSup>
                        <m:sSupPr>
                          <m:ctrlPr>
                            <a:rPr lang="fr-FR" i="1">
                              <a:solidFill>
                                <a:srgbClr val="00B050"/>
                              </a:solidFill>
                              <a:latin typeface="Cambria Math" panose="02040503050406030204" pitchFamily="18" charset="0"/>
                              <a:ea typeface="Cambria Math"/>
                              <a:cs typeface="Cambria Math"/>
                            </a:rPr>
                          </m:ctrlPr>
                        </m:sSupPr>
                        <m:e>
                          <m:r>
                            <a:rPr lang="fr-FR" i="1">
                              <a:solidFill>
                                <a:srgbClr val="00B050"/>
                              </a:solidFill>
                              <a:latin typeface="Cambria Math"/>
                              <a:ea typeface="Cambria Math"/>
                            </a:rPr>
                            <m:t>𝜙</m:t>
                          </m:r>
                        </m:e>
                        <m:sup>
                          <m:r>
                            <a:rPr lang="fr-FR" i="1">
                              <a:solidFill>
                                <a:srgbClr val="00B050"/>
                              </a:solidFill>
                              <a:latin typeface="Cambria Math"/>
                              <a:ea typeface="Cambria Math"/>
                            </a:rPr>
                            <m:t>𝜇𝜈</m:t>
                          </m:r>
                        </m:sup>
                      </m:sSup>
                      <m:sSub>
                        <m:sSubPr>
                          <m:ctrlPr>
                            <a:rPr lang="fr-FR" i="1">
                              <a:solidFill>
                                <a:srgbClr val="00B050"/>
                              </a:solidFill>
                              <a:latin typeface="Cambria Math" panose="02040503050406030204" pitchFamily="18" charset="0"/>
                              <a:ea typeface="Cambria Math"/>
                              <a:cs typeface="Cambria Math"/>
                            </a:rPr>
                          </m:ctrlPr>
                        </m:sSubPr>
                        <m:e>
                          <m:r>
                            <a:rPr lang="fr-FR" i="1">
                              <a:solidFill>
                                <a:srgbClr val="00B050"/>
                              </a:solidFill>
                              <a:latin typeface="Cambria Math"/>
                              <a:ea typeface="Cambria Math"/>
                            </a:rPr>
                            <m:t>𝜙</m:t>
                          </m:r>
                        </m:e>
                        <m:sub>
                          <m:r>
                            <a:rPr lang="fr-FR" i="1">
                              <a:solidFill>
                                <a:srgbClr val="00B050"/>
                              </a:solidFill>
                              <a:latin typeface="Cambria Math"/>
                              <a:ea typeface="Cambria Math"/>
                            </a:rPr>
                            <m:t>𝜇𝜈</m:t>
                          </m:r>
                        </m:sub>
                      </m:sSub>
                      <m:r>
                        <a:rPr lang="fr-FR" b="0" i="1">
                          <a:solidFill>
                            <a:srgbClr val="00B050"/>
                          </a:solidFill>
                          <a:latin typeface="Cambria Math"/>
                          <a:ea typeface="Cambria Math"/>
                        </a:rPr>
                        <m:t>−</m:t>
                      </m:r>
                      <m:f>
                        <m:fPr>
                          <m:ctrlPr>
                            <a:rPr lang="fr-FR" b="0" i="1">
                              <a:solidFill>
                                <a:srgbClr val="00B050"/>
                              </a:solidFill>
                              <a:latin typeface="Cambria Math" panose="02040503050406030204" pitchFamily="18" charset="0"/>
                              <a:ea typeface="Cambria Math"/>
                              <a:cs typeface="Cambria Math"/>
                            </a:rPr>
                          </m:ctrlPr>
                        </m:fPr>
                        <m:num>
                          <m:r>
                            <a:rPr lang="fr-FR" b="0" i="1">
                              <a:solidFill>
                                <a:srgbClr val="00B050"/>
                              </a:solidFill>
                              <a:latin typeface="Cambria Math"/>
                              <a:ea typeface="Cambria Math"/>
                            </a:rPr>
                            <m:t>1</m:t>
                          </m:r>
                        </m:num>
                        <m:den>
                          <m:r>
                            <a:rPr lang="fr-FR" b="0" i="1">
                              <a:solidFill>
                                <a:srgbClr val="00B050"/>
                              </a:solidFill>
                              <a:latin typeface="Cambria Math"/>
                              <a:ea typeface="Cambria Math"/>
                            </a:rPr>
                            <m:t>2</m:t>
                          </m:r>
                        </m:den>
                      </m:f>
                      <m:sSup>
                        <m:sSupPr>
                          <m:ctrlPr>
                            <a:rPr lang="fr-FR" b="0" i="1">
                              <a:solidFill>
                                <a:srgbClr val="00B050"/>
                              </a:solidFill>
                              <a:latin typeface="Cambria Math" panose="02040503050406030204" pitchFamily="18" charset="0"/>
                              <a:ea typeface="Cambria Math"/>
                              <a:cs typeface="Cambria Math"/>
                            </a:rPr>
                          </m:ctrlPr>
                        </m:sSupPr>
                        <m:e>
                          <m:r>
                            <a:rPr lang="fr-FR" b="0" i="1">
                              <a:solidFill>
                                <a:srgbClr val="00B050"/>
                              </a:solidFill>
                              <a:latin typeface="Cambria Math"/>
                              <a:ea typeface="Cambria Math"/>
                            </a:rPr>
                            <m:t>𝑚</m:t>
                          </m:r>
                        </m:e>
                        <m:sup>
                          <m:r>
                            <a:rPr lang="fr-FR" b="0" i="1">
                              <a:solidFill>
                                <a:srgbClr val="00B050"/>
                              </a:solidFill>
                              <a:latin typeface="Cambria Math"/>
                              <a:ea typeface="Cambria Math"/>
                            </a:rPr>
                            <m:t>2</m:t>
                          </m:r>
                        </m:sup>
                      </m:sSup>
                      <m:sSub>
                        <m:sSubPr>
                          <m:ctrlPr>
                            <a:rPr lang="fr-FR" b="0" i="1">
                              <a:solidFill>
                                <a:srgbClr val="00B050"/>
                              </a:solidFill>
                              <a:latin typeface="Cambria Math" panose="02040503050406030204" pitchFamily="18" charset="0"/>
                              <a:ea typeface="Cambria Math"/>
                              <a:cs typeface="Cambria Math"/>
                            </a:rPr>
                          </m:ctrlPr>
                        </m:sSubPr>
                        <m:e>
                          <m:r>
                            <a:rPr lang="fr-FR" b="0" i="1">
                              <a:solidFill>
                                <a:srgbClr val="00B050"/>
                              </a:solidFill>
                              <a:latin typeface="Cambria Math"/>
                              <a:ea typeface="Cambria Math"/>
                            </a:rPr>
                            <m:t>𝜙</m:t>
                          </m:r>
                        </m:e>
                        <m:sub>
                          <m:r>
                            <a:rPr lang="fr-FR" b="0" i="1">
                              <a:solidFill>
                                <a:srgbClr val="00B050"/>
                              </a:solidFill>
                              <a:latin typeface="Cambria Math"/>
                              <a:ea typeface="Cambria Math"/>
                            </a:rPr>
                            <m:t>𝜇</m:t>
                          </m:r>
                        </m:sub>
                      </m:sSub>
                      <m:sSup>
                        <m:sSupPr>
                          <m:ctrlPr>
                            <a:rPr lang="fr-FR" b="0" i="1">
                              <a:solidFill>
                                <a:srgbClr val="00B050"/>
                              </a:solidFill>
                              <a:latin typeface="Cambria Math" panose="02040503050406030204" pitchFamily="18" charset="0"/>
                              <a:ea typeface="Cambria Math"/>
                              <a:cs typeface="Cambria Math"/>
                            </a:rPr>
                          </m:ctrlPr>
                        </m:sSupPr>
                        <m:e>
                          <m:r>
                            <a:rPr lang="fr-FR" b="0" i="1">
                              <a:solidFill>
                                <a:srgbClr val="00B050"/>
                              </a:solidFill>
                              <a:latin typeface="Cambria Math"/>
                              <a:ea typeface="Cambria Math"/>
                            </a:rPr>
                            <m:t>𝜙</m:t>
                          </m:r>
                        </m:e>
                        <m:sup>
                          <m:r>
                            <a:rPr lang="fr-FR" b="0" i="1">
                              <a:solidFill>
                                <a:srgbClr val="00B050"/>
                              </a:solidFill>
                              <a:latin typeface="Cambria Math"/>
                              <a:ea typeface="Cambria Math"/>
                            </a:rPr>
                            <m:t>𝜇</m:t>
                          </m:r>
                        </m:sup>
                      </m:sSup>
                      <m:r>
                        <a:rPr lang="fr-FR" b="0" i="1">
                          <a:solidFill>
                            <a:srgbClr val="FF0000"/>
                          </a:solidFill>
                          <a:latin typeface="Cambria Math"/>
                          <a:ea typeface="Cambria Math"/>
                        </a:rPr>
                        <m:t>−</m:t>
                      </m:r>
                      <m:f>
                        <m:fPr>
                          <m:ctrlPr>
                            <a:rPr lang="fr-FR" b="0" i="1">
                              <a:solidFill>
                                <a:srgbClr val="FF0000"/>
                              </a:solidFill>
                              <a:latin typeface="Cambria Math" panose="02040503050406030204" pitchFamily="18" charset="0"/>
                              <a:ea typeface="Cambria Math"/>
                              <a:cs typeface="Cambria Math"/>
                            </a:rPr>
                          </m:ctrlPr>
                        </m:fPr>
                        <m:num>
                          <m:r>
                            <a:rPr lang="fr-FR" i="1">
                              <a:solidFill>
                                <a:srgbClr val="FF0000"/>
                              </a:solidFill>
                              <a:latin typeface="Cambria Math"/>
                              <a:ea typeface="Cambria Math"/>
                            </a:rPr>
                            <m:t>𝜒</m:t>
                          </m:r>
                        </m:num>
                        <m:den>
                          <m:r>
                            <a:rPr lang="fr-FR" b="0" i="1">
                              <a:solidFill>
                                <a:srgbClr val="FF0000"/>
                              </a:solidFill>
                              <a:latin typeface="Cambria Math"/>
                              <a:ea typeface="Cambria Math"/>
                            </a:rPr>
                            <m:t>2</m:t>
                          </m:r>
                        </m:den>
                      </m:f>
                      <m:sSup>
                        <m:sSupPr>
                          <m:ctrlPr>
                            <a:rPr lang="fr-FR" b="0" i="1">
                              <a:solidFill>
                                <a:srgbClr val="FF0000"/>
                              </a:solidFill>
                              <a:latin typeface="Cambria Math" panose="02040503050406030204" pitchFamily="18" charset="0"/>
                              <a:ea typeface="Cambria Math"/>
                              <a:cs typeface="Cambria Math"/>
                            </a:rPr>
                          </m:ctrlPr>
                        </m:sSupPr>
                        <m:e>
                          <m:r>
                            <a:rPr lang="fr-FR" b="0" i="1">
                              <a:solidFill>
                                <a:srgbClr val="FF0000"/>
                              </a:solidFill>
                              <a:latin typeface="Cambria Math"/>
                              <a:ea typeface="Cambria Math"/>
                            </a:rPr>
                            <m:t>𝐹</m:t>
                          </m:r>
                        </m:e>
                        <m:sup>
                          <m:r>
                            <a:rPr lang="fr-FR" b="0" i="1">
                              <a:solidFill>
                                <a:srgbClr val="FF0000"/>
                              </a:solidFill>
                              <a:latin typeface="Cambria Math"/>
                              <a:ea typeface="Cambria Math"/>
                            </a:rPr>
                            <m:t>𝜇𝜈</m:t>
                          </m:r>
                        </m:sup>
                      </m:sSup>
                      <m:sSub>
                        <m:sSubPr>
                          <m:ctrlPr>
                            <a:rPr lang="fr-FR" b="0" i="1">
                              <a:solidFill>
                                <a:srgbClr val="FF0000"/>
                              </a:solidFill>
                              <a:latin typeface="Cambria Math" panose="02040503050406030204" pitchFamily="18" charset="0"/>
                              <a:ea typeface="Cambria Math"/>
                              <a:cs typeface="Cambria Math"/>
                            </a:rPr>
                          </m:ctrlPr>
                        </m:sSubPr>
                        <m:e>
                          <m:r>
                            <a:rPr lang="fr-FR" b="0" i="1">
                              <a:solidFill>
                                <a:srgbClr val="FF0000"/>
                              </a:solidFill>
                              <a:latin typeface="Cambria Math"/>
                              <a:ea typeface="Cambria Math"/>
                            </a:rPr>
                            <m:t>𝜙</m:t>
                          </m:r>
                        </m:e>
                        <m:sub>
                          <m:r>
                            <a:rPr lang="fr-FR" b="0" i="1">
                              <a:solidFill>
                                <a:srgbClr val="FF0000"/>
                              </a:solidFill>
                              <a:latin typeface="Cambria Math"/>
                              <a:ea typeface="Cambria Math"/>
                            </a:rPr>
                            <m:t>𝜇𝜈</m:t>
                          </m:r>
                        </m:sub>
                      </m:sSub>
                    </m:oMath>
                  </m:oMathPara>
                </a14:m>
                <a:endParaRPr lang="fr-FR" dirty="0"/>
              </a:p>
              <a:p>
                <a:pPr marL="0" indent="0">
                  <a:buNone/>
                  <a:defRPr/>
                </a:pPr>
                <a:endParaRPr lang="fr-FR" dirty="0"/>
              </a:p>
              <a:p>
                <a:pPr>
                  <a:defRPr/>
                </a:pPr>
                <a:r>
                  <a:rPr lang="fr-FR" dirty="0" err="1"/>
                  <a:t>Cosmologically</a:t>
                </a:r>
                <a:r>
                  <a:rPr lang="fr-FR" dirty="0"/>
                  <a:t>, DP </a:t>
                </a:r>
                <a:r>
                  <a:rPr lang="fr-FR" dirty="0" err="1"/>
                  <a:t>field</a:t>
                </a:r>
                <a:r>
                  <a:rPr lang="fr-FR" dirty="0"/>
                  <a:t> </a:t>
                </a:r>
                <a:r>
                  <a:rPr lang="fr-FR" dirty="0" err="1"/>
                  <a:t>oscillates</a:t>
                </a:r>
                <a:r>
                  <a:rPr lang="fr-FR" dirty="0"/>
                  <a:t> at </a:t>
                </a:r>
                <a:r>
                  <a:rPr lang="fr-FR" dirty="0" err="1"/>
                  <a:t>its</a:t>
                </a:r>
                <a:r>
                  <a:rPr lang="fr-FR" dirty="0"/>
                  <a:t> Compton </a:t>
                </a:r>
                <a:r>
                  <a:rPr lang="fr-FR" dirty="0" err="1"/>
                  <a:t>frequency</a:t>
                </a:r>
                <a:r>
                  <a:rPr lang="fr-FR" dirty="0"/>
                  <a:t> </a:t>
                </a:r>
                <a14:m>
                  <m:oMath xmlns:m="http://schemas.openxmlformats.org/officeDocument/2006/math">
                    <m:acc>
                      <m:accPr>
                        <m:chr m:val="⃗"/>
                        <m:ctrlPr>
                          <a:rPr lang="fr-FR" b="0" i="1">
                            <a:latin typeface="Cambria Math" panose="02040503050406030204" pitchFamily="18" charset="0"/>
                            <a:ea typeface="Cambria Math"/>
                            <a:cs typeface="Cambria Math"/>
                          </a:rPr>
                        </m:ctrlPr>
                      </m:accPr>
                      <m:e>
                        <m:r>
                          <a:rPr lang="fr-FR" b="0" i="1">
                            <a:latin typeface="Cambria Math"/>
                            <a:ea typeface="Cambria Math"/>
                          </a:rPr>
                          <m:t>𝜙</m:t>
                        </m:r>
                      </m:e>
                    </m:acc>
                    <m:r>
                      <a:rPr lang="fr-FR" b="0" i="1">
                        <a:latin typeface="Cambria Math"/>
                      </a:rPr>
                      <m:t>=</m:t>
                    </m:r>
                    <m:sSub>
                      <m:sSubPr>
                        <m:ctrlPr>
                          <a:rPr lang="fr-FR" b="0" i="1">
                            <a:latin typeface="Cambria Math" panose="02040503050406030204" pitchFamily="18" charset="0"/>
                            <a:ea typeface="Cambria Math"/>
                            <a:cs typeface="Cambria Math"/>
                          </a:rPr>
                        </m:ctrlPr>
                      </m:sSubPr>
                      <m:e>
                        <m:acc>
                          <m:accPr>
                            <m:chr m:val="⃗"/>
                            <m:ctrlPr>
                              <a:rPr lang="fr-FR" b="0" i="1">
                                <a:latin typeface="Cambria Math" panose="02040503050406030204" pitchFamily="18" charset="0"/>
                                <a:ea typeface="Cambria Math"/>
                                <a:cs typeface="Cambria Math"/>
                              </a:rPr>
                            </m:ctrlPr>
                          </m:accPr>
                          <m:e>
                            <m:r>
                              <a:rPr lang="fr-FR" b="0" i="1">
                                <a:latin typeface="Cambria Math"/>
                                <a:ea typeface="Cambria Math"/>
                              </a:rPr>
                              <m:t>𝜙</m:t>
                            </m:r>
                          </m:e>
                        </m:acc>
                      </m:e>
                      <m:sub>
                        <m:r>
                          <a:rPr lang="fr-FR" b="0" i="1">
                            <a:latin typeface="Cambria Math"/>
                          </a:rPr>
                          <m:t>0</m:t>
                        </m:r>
                      </m:sub>
                    </m:sSub>
                    <m:func>
                      <m:funcPr>
                        <m:ctrlPr>
                          <a:rPr lang="fr-FR" i="1">
                            <a:latin typeface="Cambria Math" panose="02040503050406030204" pitchFamily="18" charset="0"/>
                            <a:ea typeface="Cambria Math"/>
                            <a:cs typeface="Cambria Math"/>
                          </a:rPr>
                        </m:ctrlPr>
                      </m:funcPr>
                      <m:fName>
                        <m:r>
                          <m:rPr>
                            <m:sty m:val="p"/>
                          </m:rPr>
                          <a:rPr lang="fr-FR" i="0">
                            <a:latin typeface="Cambria Math"/>
                            <a:ea typeface="Cambria Math"/>
                          </a:rPr>
                          <m:t>cos</m:t>
                        </m:r>
                      </m:fName>
                      <m:e>
                        <m:r>
                          <a:rPr lang="fr-FR" i="1">
                            <a:latin typeface="Cambria Math"/>
                            <a:ea typeface="Cambria Math"/>
                          </a:rPr>
                          <m:t>𝜔</m:t>
                        </m:r>
                        <m:r>
                          <a:rPr lang="fr-FR" b="0" i="1">
                            <a:latin typeface="Cambria Math"/>
                            <a:ea typeface="Cambria Math"/>
                          </a:rPr>
                          <m:t>𝑡</m:t>
                        </m:r>
                      </m:e>
                    </m:func>
                  </m:oMath>
                </a14:m>
                <a:r>
                  <a:rPr lang="fr-FR" dirty="0"/>
                  <a:t> </a:t>
                </a:r>
                <a:endParaRPr dirty="0"/>
              </a:p>
              <a:p>
                <a:pPr marL="0" indent="0">
                  <a:buNone/>
                  <a:defRPr/>
                </a:pPr>
                <a:endParaRPr lang="fr-FR" dirty="0"/>
              </a:p>
              <a:p>
                <a:pPr>
                  <a:spcAft>
                    <a:spcPts val="1200"/>
                  </a:spcAft>
                  <a:defRPr/>
                </a:pPr>
                <a:r>
                  <a:rPr lang="fr-FR" dirty="0"/>
                  <a:t>This </a:t>
                </a:r>
                <a:r>
                  <a:rPr lang="fr-FR" dirty="0" err="1"/>
                  <a:t>mixing</a:t>
                </a:r>
                <a:r>
                  <a:rPr lang="fr-FR" dirty="0"/>
                  <a:t> </a:t>
                </a:r>
                <a:r>
                  <a:rPr lang="fr-FR" dirty="0" err="1"/>
                  <a:t>generates</a:t>
                </a:r>
                <a:r>
                  <a:rPr lang="fr-FR" dirty="0"/>
                  <a:t> a standard </a:t>
                </a:r>
                <a:r>
                  <a:rPr lang="fr-FR" dirty="0" err="1"/>
                  <a:t>electric</a:t>
                </a:r>
                <a:r>
                  <a:rPr lang="fr-FR" dirty="0"/>
                  <a:t> </a:t>
                </a:r>
                <a:r>
                  <a:rPr lang="fr-FR" dirty="0" err="1"/>
                  <a:t>field</a:t>
                </a:r>
                <a:r>
                  <a:rPr lang="fr-FR" dirty="0"/>
                  <a:t> </a:t>
                </a:r>
                <a:r>
                  <a:rPr lang="fr-FR" b="1" dirty="0" err="1"/>
                  <a:t>filling</a:t>
                </a:r>
                <a:r>
                  <a:rPr lang="fr-FR" b="1" dirty="0"/>
                  <a:t> the </a:t>
                </a:r>
                <a:r>
                  <a:rPr lang="fr-FR" b="1" dirty="0" err="1"/>
                  <a:t>whole</a:t>
                </a:r>
                <a:r>
                  <a:rPr lang="fr-FR" b="1" dirty="0"/>
                  <a:t> </a:t>
                </a:r>
                <a:r>
                  <a:rPr lang="fr-FR" b="1" dirty="0" err="1"/>
                  <a:t>space</a:t>
                </a:r>
                <a:endParaRPr lang="fr-FR" dirty="0"/>
              </a:p>
              <a:p>
                <a:pPr marL="0" indent="0">
                  <a:spcBef>
                    <a:spcPts val="1600"/>
                  </a:spcBef>
                  <a:buNone/>
                  <a:defRPr/>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ea typeface="Cambria Math"/>
                              <a:cs typeface="Cambria Math"/>
                            </a:rPr>
                          </m:ctrlPr>
                        </m:sSubPr>
                        <m:e>
                          <m:acc>
                            <m:accPr>
                              <m:chr m:val="⃗"/>
                              <m:ctrlPr>
                                <a:rPr lang="fr-FR" i="1">
                                  <a:latin typeface="Cambria Math" panose="02040503050406030204" pitchFamily="18" charset="0"/>
                                  <a:ea typeface="Cambria Math"/>
                                  <a:cs typeface="Cambria Math"/>
                                </a:rPr>
                              </m:ctrlPr>
                            </m:accPr>
                            <m:e>
                              <m:r>
                                <a:rPr lang="fr-FR" i="1">
                                  <a:latin typeface="Cambria Math"/>
                                  <a:ea typeface="Cambria Math"/>
                                </a:rPr>
                                <m:t>𝐸</m:t>
                              </m:r>
                            </m:e>
                          </m:acc>
                        </m:e>
                        <m:sub>
                          <m:r>
                            <a:rPr lang="fr-FR" i="1">
                              <a:latin typeface="Cambria Math"/>
                              <a:ea typeface="Cambria Math"/>
                            </a:rPr>
                            <m:t>𝐷</m:t>
                          </m:r>
                          <m:r>
                            <a:rPr lang="fr-FR" b="0" i="1">
                              <a:latin typeface="Cambria Math"/>
                              <a:ea typeface="Cambria Math"/>
                            </a:rPr>
                            <m:t>𝑃</m:t>
                          </m:r>
                        </m:sub>
                      </m:sSub>
                      <m:r>
                        <a:rPr lang="fr-FR" b="0" i="1">
                          <a:latin typeface="Cambria Math"/>
                          <a:ea typeface="Cambria Math"/>
                        </a:rPr>
                        <m:t>≈</m:t>
                      </m:r>
                      <m:r>
                        <a:rPr lang="fr-FR" b="0" i="1">
                          <a:latin typeface="Cambria Math"/>
                        </a:rPr>
                        <m:t>−</m:t>
                      </m:r>
                      <m:r>
                        <a:rPr lang="fr-FR" b="0" i="1">
                          <a:latin typeface="Cambria Math"/>
                        </a:rPr>
                        <m:t>𝑖</m:t>
                      </m:r>
                      <m:r>
                        <a:rPr lang="fr-FR" b="0" i="1">
                          <a:latin typeface="Cambria Math"/>
                          <a:ea typeface="Cambria Math"/>
                        </a:rPr>
                        <m:t>𝜒𝜔</m:t>
                      </m:r>
                      <m:acc>
                        <m:accPr>
                          <m:chr m:val="⃗"/>
                          <m:ctrlPr>
                            <a:rPr lang="fr-FR" b="0" i="1">
                              <a:latin typeface="Cambria Math" panose="02040503050406030204" pitchFamily="18" charset="0"/>
                              <a:ea typeface="Cambria Math"/>
                              <a:cs typeface="Cambria Math"/>
                            </a:rPr>
                          </m:ctrlPr>
                        </m:accPr>
                        <m:e>
                          <m:r>
                            <a:rPr lang="fr-FR" b="0" i="1">
                              <a:latin typeface="Cambria Math"/>
                              <a:ea typeface="Cambria Math"/>
                            </a:rPr>
                            <m:t>𝜙</m:t>
                          </m:r>
                        </m:e>
                      </m:acc>
                      <m:sSup>
                        <m:sSupPr>
                          <m:ctrlPr>
                            <a:rPr lang="fr-FR" i="1">
                              <a:latin typeface="Cambria Math" panose="02040503050406030204" pitchFamily="18" charset="0"/>
                              <a:ea typeface="Cambria Math"/>
                              <a:cs typeface="Cambria Math"/>
                            </a:rPr>
                          </m:ctrlPr>
                        </m:sSupPr>
                        <m:e>
                          <m:r>
                            <a:rPr lang="fr-FR" b="0" i="1">
                              <a:latin typeface="Cambria Math"/>
                            </a:rPr>
                            <m:t>𝑒</m:t>
                          </m:r>
                        </m:e>
                        <m:sup>
                          <m:r>
                            <a:rPr lang="fr-FR" b="0" i="1">
                              <a:latin typeface="Cambria Math"/>
                            </a:rPr>
                            <m:t>−</m:t>
                          </m:r>
                          <m:r>
                            <a:rPr lang="fr-FR" b="0" i="1">
                              <a:latin typeface="Cambria Math"/>
                            </a:rPr>
                            <m:t>𝑖</m:t>
                          </m:r>
                          <m:r>
                            <a:rPr lang="fr-FR" i="1">
                              <a:latin typeface="Cambria Math"/>
                              <a:ea typeface="Cambria Math"/>
                            </a:rPr>
                            <m:t>𝜔</m:t>
                          </m:r>
                          <m:r>
                            <a:rPr lang="fr-FR" b="0" i="1">
                              <a:latin typeface="Cambria Math"/>
                              <a:ea typeface="Cambria Math"/>
                            </a:rPr>
                            <m:t>𝑡</m:t>
                          </m:r>
                        </m:sup>
                      </m:sSup>
                    </m:oMath>
                  </m:oMathPara>
                </a14:m>
                <a:endParaRPr lang="fr-FR" dirty="0"/>
              </a:p>
              <a:p>
                <a:pPr marL="0" indent="0">
                  <a:buNone/>
                  <a:defRPr/>
                </a:pPr>
                <a:r>
                  <a:rPr lang="fr-FR" b="1" dirty="0" err="1"/>
                  <a:t>which</a:t>
                </a:r>
                <a:r>
                  <a:rPr lang="fr-FR" b="1" dirty="0"/>
                  <a:t> </a:t>
                </a:r>
                <a:r>
                  <a:rPr lang="fr-FR" b="1" dirty="0" err="1"/>
                  <a:t>we</a:t>
                </a:r>
                <a:r>
                  <a:rPr lang="fr-FR" b="1" dirty="0"/>
                  <a:t> </a:t>
                </a:r>
                <a:r>
                  <a:rPr lang="fr-FR" b="1" dirty="0" err="1"/>
                  <a:t>would</a:t>
                </a:r>
                <a:r>
                  <a:rPr lang="fr-FR" b="1" dirty="0"/>
                  <a:t> like to </a:t>
                </a:r>
                <a:r>
                  <a:rPr lang="fr-FR" b="1" dirty="0" err="1"/>
                  <a:t>detect</a:t>
                </a:r>
                <a:r>
                  <a:rPr lang="fr-FR" b="1" dirty="0"/>
                  <a:t> ! </a:t>
                </a:r>
                <a:r>
                  <a:rPr lang="fr-FR" dirty="0"/>
                  <a:t>Or, </a:t>
                </a:r>
                <a:r>
                  <a:rPr lang="fr-FR" b="1" dirty="0" err="1"/>
                  <a:t>constrain</a:t>
                </a:r>
                <a:r>
                  <a:rPr lang="fr-FR" b="1" dirty="0"/>
                  <a:t> </a:t>
                </a:r>
                <a14:m>
                  <m:oMath xmlns:m="http://schemas.openxmlformats.org/officeDocument/2006/math">
                    <m:r>
                      <a:rPr lang="fr-FR" b="1" i="1">
                        <a:latin typeface="Cambria Math"/>
                        <a:ea typeface="Cambria Math"/>
                      </a:rPr>
                      <m:t>𝝌</m:t>
                    </m:r>
                  </m:oMath>
                </a14:m>
                <a:r>
                  <a:rPr lang="fr-FR" b="1" dirty="0"/>
                  <a:t> on a </a:t>
                </a:r>
                <a:r>
                  <a:rPr lang="fr-FR" b="1" dirty="0" err="1"/>
                  <a:t>given</a:t>
                </a:r>
                <a:r>
                  <a:rPr lang="fr-FR" b="1" dirty="0"/>
                  <a:t> range of DP masses.</a:t>
                </a:r>
                <a:endParaRPr dirty="0"/>
              </a:p>
              <a:p>
                <a:pPr marL="0" indent="0">
                  <a:buNone/>
                  <a:defRPr/>
                </a:pPr>
                <a:endParaRPr lang="fr-FR" b="1" dirty="0"/>
              </a:p>
              <a:p>
                <a:pPr>
                  <a:defRPr/>
                </a:pPr>
                <a:r>
                  <a:rPr lang="fr-FR" dirty="0" err="1"/>
                  <a:t>Additionally</a:t>
                </a:r>
                <a:r>
                  <a:rPr lang="fr-FR" dirty="0"/>
                  <a:t>, if DP </a:t>
                </a:r>
                <a:r>
                  <a:rPr lang="fr-FR" dirty="0" err="1"/>
                  <a:t>field</a:t>
                </a:r>
                <a:r>
                  <a:rPr lang="fr-FR" dirty="0"/>
                  <a:t> </a:t>
                </a:r>
                <a:r>
                  <a:rPr lang="fr-FR" dirty="0" err="1"/>
                  <a:t>accounts</a:t>
                </a:r>
                <a:r>
                  <a:rPr lang="fr-FR" dirty="0"/>
                  <a:t> for the </a:t>
                </a:r>
                <a:r>
                  <a:rPr lang="fr-FR" dirty="0" err="1"/>
                  <a:t>whole</a:t>
                </a:r>
                <a:r>
                  <a:rPr lang="fr-FR" dirty="0"/>
                  <a:t> DM, </a:t>
                </a:r>
                <a14:m>
                  <m:oMath xmlns:m="http://schemas.openxmlformats.org/officeDocument/2006/math">
                    <m:sSub>
                      <m:sSubPr>
                        <m:ctrlPr>
                          <a:rPr lang="fr-FR" i="1">
                            <a:latin typeface="Cambria Math" panose="02040503050406030204" pitchFamily="18" charset="0"/>
                            <a:ea typeface="Cambria Math"/>
                            <a:cs typeface="Cambria Math"/>
                          </a:rPr>
                        </m:ctrlPr>
                      </m:sSubPr>
                      <m:e>
                        <m:r>
                          <a:rPr lang="fr-FR" i="1">
                            <a:latin typeface="Cambria Math"/>
                            <a:ea typeface="Cambria Math"/>
                          </a:rPr>
                          <m:t>|</m:t>
                        </m:r>
                        <m:acc>
                          <m:accPr>
                            <m:chr m:val="⃗"/>
                            <m:ctrlPr>
                              <a:rPr lang="fr-FR" i="1">
                                <a:latin typeface="Cambria Math" panose="02040503050406030204" pitchFamily="18" charset="0"/>
                                <a:ea typeface="Cambria Math"/>
                                <a:cs typeface="Cambria Math"/>
                              </a:rPr>
                            </m:ctrlPr>
                          </m:accPr>
                          <m:e>
                            <m:r>
                              <a:rPr lang="fr-FR" i="1">
                                <a:latin typeface="Cambria Math"/>
                                <a:ea typeface="Cambria Math"/>
                              </a:rPr>
                              <m:t>𝐸</m:t>
                            </m:r>
                          </m:e>
                        </m:acc>
                      </m:e>
                      <m:sub>
                        <m:r>
                          <a:rPr lang="fr-FR" i="1">
                            <a:latin typeface="Cambria Math"/>
                            <a:ea typeface="Cambria Math"/>
                          </a:rPr>
                          <m:t>𝐷</m:t>
                        </m:r>
                        <m:r>
                          <a:rPr lang="fr-FR" b="0" i="1">
                            <a:latin typeface="Cambria Math"/>
                            <a:ea typeface="Cambria Math"/>
                          </a:rPr>
                          <m:t>𝑃</m:t>
                        </m:r>
                      </m:sub>
                    </m:sSub>
                    <m:r>
                      <a:rPr lang="fr-FR" i="1">
                        <a:latin typeface="Cambria Math"/>
                        <a:ea typeface="Cambria Math"/>
                      </a:rPr>
                      <m:t>|</m:t>
                    </m:r>
                    <m:r>
                      <a:rPr lang="fr-FR" b="0" i="1">
                        <a:latin typeface="Cambria Math"/>
                        <a:ea typeface="Cambria Math"/>
                      </a:rPr>
                      <m:t>=</m:t>
                    </m:r>
                    <m:r>
                      <a:rPr lang="fr-FR" i="1">
                        <a:latin typeface="Cambria Math"/>
                        <a:ea typeface="Cambria Math"/>
                      </a:rPr>
                      <m:t>𝜒</m:t>
                    </m:r>
                    <m:rad>
                      <m:radPr>
                        <m:degHide m:val="on"/>
                        <m:ctrlPr>
                          <a:rPr lang="fr-FR" i="1">
                            <a:latin typeface="Cambria Math" panose="02040503050406030204" pitchFamily="18" charset="0"/>
                            <a:ea typeface="Cambria Math"/>
                            <a:cs typeface="Cambria Math"/>
                          </a:rPr>
                        </m:ctrlPr>
                      </m:radPr>
                      <m:deg/>
                      <m:e>
                        <m:r>
                          <a:rPr lang="fr-FR" i="1">
                            <a:latin typeface="Cambria Math"/>
                          </a:rPr>
                          <m:t>2</m:t>
                        </m:r>
                        <m:sSub>
                          <m:sSubPr>
                            <m:ctrlPr>
                              <a:rPr lang="fr-FR" i="1">
                                <a:latin typeface="Cambria Math" panose="02040503050406030204" pitchFamily="18" charset="0"/>
                                <a:ea typeface="Cambria Math"/>
                                <a:cs typeface="Cambria Math"/>
                              </a:rPr>
                            </m:ctrlPr>
                          </m:sSubPr>
                          <m:e>
                            <m:r>
                              <a:rPr lang="fr-FR" i="1">
                                <a:latin typeface="Cambria Math"/>
                                <a:ea typeface="Cambria Math"/>
                              </a:rPr>
                              <m:t>𝜌</m:t>
                            </m:r>
                          </m:e>
                          <m:sub>
                            <m:r>
                              <a:rPr lang="fr-FR" i="1">
                                <a:latin typeface="Cambria Math"/>
                              </a:rPr>
                              <m:t>𝐷𝑀</m:t>
                            </m:r>
                          </m:sub>
                        </m:sSub>
                      </m:e>
                    </m:rad>
                  </m:oMath>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267182"/>
                <a:ext cx="12191999" cy="5604671"/>
              </a:xfrm>
              <a:prstGeom prst="rect">
                <a:avLst/>
              </a:prstGeom>
              <a:blipFill>
                <a:blip r:embed="rId3"/>
                <a:stretch>
                  <a:fillRect l="-1145" t="-679"/>
                </a:stretch>
              </a:blipFill>
              <a:ln>
                <a:noFill/>
              </a:ln>
            </p:spPr>
            <p:txBody>
              <a:bodyPr/>
              <a:lstStyle/>
              <a:p>
                <a:r>
                  <a:rPr lang="en-US">
                    <a:noFill/>
                  </a:rPr>
                  <a:t> </a:t>
                </a:r>
              </a:p>
            </p:txBody>
          </p:sp>
        </mc:Fallback>
      </mc:AlternateContent>
      <p:sp>
        <p:nvSpPr>
          <p:cNvPr id="5" name="ZoneTexte 4"/>
          <p:cNvSpPr txBox="1"/>
          <p:nvPr/>
        </p:nvSpPr>
        <p:spPr bwMode="auto">
          <a:xfrm>
            <a:off x="3170508" y="2134847"/>
            <a:ext cx="2398643" cy="338554"/>
          </a:xfrm>
          <a:prstGeom prst="rect">
            <a:avLst/>
          </a:prstGeom>
          <a:noFill/>
          <a:ln>
            <a:noFill/>
          </a:ln>
        </p:spPr>
        <p:txBody>
          <a:bodyPr wrap="square" rtlCol="0">
            <a:spAutoFit/>
          </a:bodyPr>
          <a:lstStyle/>
          <a:p>
            <a:pPr>
              <a:defRPr/>
            </a:pPr>
            <a:r>
              <a:rPr lang="en-US" sz="1600">
                <a:solidFill>
                  <a:srgbClr val="0070C0"/>
                </a:solidFill>
              </a:rPr>
              <a:t>EM strength tensor</a:t>
            </a:r>
            <a:endParaRPr/>
          </a:p>
        </p:txBody>
      </p:sp>
      <p:cxnSp>
        <p:nvCxnSpPr>
          <p:cNvPr id="7" name="Connecteur en arc 6"/>
          <p:cNvCxnSpPr>
            <a:cxnSpLocks/>
          </p:cNvCxnSpPr>
          <p:nvPr/>
        </p:nvCxnSpPr>
        <p:spPr bwMode="auto">
          <a:xfrm rot="16199999" flipV="1">
            <a:off x="2980610" y="1889058"/>
            <a:ext cx="331305" cy="251791"/>
          </a:xfrm>
          <a:prstGeom prst="curvedConnector3">
            <a:avLst>
              <a:gd name="adj1" fmla="val 50000"/>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8" name="ZoneTexte 7"/>
          <p:cNvSpPr txBox="1"/>
          <p:nvPr/>
        </p:nvSpPr>
        <p:spPr bwMode="auto">
          <a:xfrm>
            <a:off x="5977506" y="2111967"/>
            <a:ext cx="2398643" cy="338554"/>
          </a:xfrm>
          <a:prstGeom prst="rect">
            <a:avLst/>
          </a:prstGeom>
          <a:noFill/>
        </p:spPr>
        <p:txBody>
          <a:bodyPr wrap="square" rtlCol="0">
            <a:spAutoFit/>
          </a:bodyPr>
          <a:lstStyle/>
          <a:p>
            <a:pPr>
              <a:defRPr/>
            </a:pPr>
            <a:r>
              <a:rPr lang="en-US" sz="1600">
                <a:solidFill>
                  <a:srgbClr val="00B050"/>
                </a:solidFill>
              </a:rPr>
              <a:t>DP strength tensor</a:t>
            </a:r>
            <a:endParaRPr/>
          </a:p>
        </p:txBody>
      </p:sp>
      <p:cxnSp>
        <p:nvCxnSpPr>
          <p:cNvPr id="9" name="Connecteur en arc 8"/>
          <p:cNvCxnSpPr>
            <a:cxnSpLocks/>
          </p:cNvCxnSpPr>
          <p:nvPr/>
        </p:nvCxnSpPr>
        <p:spPr bwMode="auto">
          <a:xfrm rot="16199999" flipV="1">
            <a:off x="5950577" y="1858951"/>
            <a:ext cx="331305" cy="251791"/>
          </a:xfrm>
          <a:prstGeom prst="curvedConnector3">
            <a:avLst>
              <a:gd name="adj1" fmla="val 50000"/>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0" name="ZoneTexte 9"/>
          <p:cNvSpPr txBox="1"/>
          <p:nvPr/>
        </p:nvSpPr>
        <p:spPr bwMode="auto">
          <a:xfrm>
            <a:off x="9570437" y="861874"/>
            <a:ext cx="2398643" cy="338554"/>
          </a:xfrm>
          <a:prstGeom prst="rect">
            <a:avLst/>
          </a:prstGeom>
          <a:noFill/>
        </p:spPr>
        <p:txBody>
          <a:bodyPr wrap="square" rtlCol="0">
            <a:spAutoFit/>
          </a:bodyPr>
          <a:lstStyle/>
          <a:p>
            <a:pPr>
              <a:defRPr/>
            </a:pPr>
            <a:r>
              <a:rPr lang="en-US" sz="1600" dirty="0">
                <a:solidFill>
                  <a:srgbClr val="FF0000"/>
                </a:solidFill>
              </a:rPr>
              <a:t>Kinetic mixing coupling</a:t>
            </a:r>
            <a:endParaRPr dirty="0"/>
          </a:p>
        </p:txBody>
      </p:sp>
      <p:cxnSp>
        <p:nvCxnSpPr>
          <p:cNvPr id="11" name="Connecteur en arc 10"/>
          <p:cNvCxnSpPr>
            <a:cxnSpLocks/>
          </p:cNvCxnSpPr>
          <p:nvPr/>
        </p:nvCxnSpPr>
        <p:spPr bwMode="auto">
          <a:xfrm rot="5400000">
            <a:off x="9325315" y="1094221"/>
            <a:ext cx="320577" cy="169667"/>
          </a:xfrm>
          <a:prstGeom prst="curvedConnector3">
            <a:avLst>
              <a:gd name="adj1" fmla="val 50000"/>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3" name="ZoneTexte 12"/>
          <p:cNvSpPr txBox="1"/>
          <p:nvPr/>
        </p:nvSpPr>
        <p:spPr bwMode="auto">
          <a:xfrm>
            <a:off x="8481005" y="2061083"/>
            <a:ext cx="2398643" cy="338554"/>
          </a:xfrm>
          <a:prstGeom prst="rect">
            <a:avLst/>
          </a:prstGeom>
          <a:noFill/>
        </p:spPr>
        <p:txBody>
          <a:bodyPr wrap="square" rtlCol="0">
            <a:spAutoFit/>
          </a:bodyPr>
          <a:lstStyle/>
          <a:p>
            <a:pPr>
              <a:defRPr/>
            </a:pPr>
            <a:r>
              <a:rPr lang="en-US" sz="1600">
                <a:solidFill>
                  <a:srgbClr val="00B050"/>
                </a:solidFill>
              </a:rPr>
              <a:t>DP field</a:t>
            </a:r>
            <a:endParaRPr/>
          </a:p>
        </p:txBody>
      </p:sp>
      <p:cxnSp>
        <p:nvCxnSpPr>
          <p:cNvPr id="14" name="Connecteur en arc 13"/>
          <p:cNvCxnSpPr>
            <a:cxnSpLocks/>
          </p:cNvCxnSpPr>
          <p:nvPr/>
        </p:nvCxnSpPr>
        <p:spPr bwMode="auto">
          <a:xfrm rot="10800000">
            <a:off x="8139443" y="1969194"/>
            <a:ext cx="355200" cy="211412"/>
          </a:xfrm>
          <a:prstGeom prst="curvedConnector3">
            <a:avLst>
              <a:gd name="adj1" fmla="val 98502"/>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17" name="ZoneTexte 16"/>
          <p:cNvSpPr txBox="1"/>
          <p:nvPr/>
        </p:nvSpPr>
        <p:spPr bwMode="auto">
          <a:xfrm>
            <a:off x="3510698" y="1014074"/>
            <a:ext cx="2398643" cy="338554"/>
          </a:xfrm>
          <a:prstGeom prst="rect">
            <a:avLst/>
          </a:prstGeom>
          <a:noFill/>
          <a:ln>
            <a:noFill/>
          </a:ln>
        </p:spPr>
        <p:txBody>
          <a:bodyPr wrap="square" rtlCol="0">
            <a:spAutoFit/>
          </a:bodyPr>
          <a:lstStyle/>
          <a:p>
            <a:pPr>
              <a:defRPr/>
            </a:pPr>
            <a:r>
              <a:rPr lang="en-US" sz="1600">
                <a:solidFill>
                  <a:srgbClr val="0070C0"/>
                </a:solidFill>
              </a:rPr>
              <a:t>EM field</a:t>
            </a:r>
            <a:endParaRPr/>
          </a:p>
        </p:txBody>
      </p:sp>
      <p:cxnSp>
        <p:nvCxnSpPr>
          <p:cNvPr id="18" name="Connecteur en arc 17"/>
          <p:cNvCxnSpPr>
            <a:cxnSpLocks/>
          </p:cNvCxnSpPr>
          <p:nvPr/>
        </p:nvCxnSpPr>
        <p:spPr bwMode="auto">
          <a:xfrm rot="16199999" flipH="1">
            <a:off x="4327396" y="1242861"/>
            <a:ext cx="315651" cy="230785"/>
          </a:xfrm>
          <a:prstGeom prst="curvedConnector3">
            <a:avLst>
              <a:gd name="adj1" fmla="val -4579"/>
            </a:avLst>
          </a:prstGeom>
          <a:ln>
            <a:solidFill>
              <a:srgbClr val="0070C0"/>
            </a:solidFill>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bwMode="auto">
          <a:xfrm>
            <a:off x="4106119" y="4167890"/>
            <a:ext cx="3962400" cy="655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7" name="ZoneTexte 26"/>
          <p:cNvSpPr txBox="1"/>
          <p:nvPr/>
        </p:nvSpPr>
        <p:spPr bwMode="auto">
          <a:xfrm>
            <a:off x="9751377" y="2165624"/>
            <a:ext cx="3583937" cy="307777"/>
          </a:xfrm>
          <a:prstGeom prst="rect">
            <a:avLst/>
          </a:prstGeom>
          <a:noFill/>
        </p:spPr>
        <p:txBody>
          <a:bodyPr wrap="square" rtlCol="0">
            <a:spAutoFit/>
          </a:bodyPr>
          <a:lstStyle/>
          <a:p>
            <a:pPr>
              <a:defRPr/>
            </a:pPr>
            <a:r>
              <a:rPr lang="en-US" sz="1400" i="1" dirty="0"/>
              <a:t>Horns et al. JCAP, 2013</a:t>
            </a:r>
            <a:endParaRPr i="1" dirty="0"/>
          </a:p>
        </p:txBody>
      </p:sp>
      <p:sp>
        <p:nvSpPr>
          <p:cNvPr id="4" name="Rectangle 3">
            <a:extLst>
              <a:ext uri="{FF2B5EF4-FFF2-40B4-BE49-F238E27FC236}">
                <a16:creationId xmlns:a16="http://schemas.microsoft.com/office/drawing/2014/main" id="{7011781D-B3A1-1364-A114-1AE71E020978}"/>
              </a:ext>
            </a:extLst>
          </p:cNvPr>
          <p:cNvSpPr/>
          <p:nvPr/>
        </p:nvSpPr>
        <p:spPr>
          <a:xfrm>
            <a:off x="9171634" y="1165816"/>
            <a:ext cx="1532878" cy="9670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661C9C9C-3BD2-AB50-DD98-B9E2BE07D5C0}"/>
                  </a:ext>
                </a:extLst>
              </p:cNvPr>
              <p:cNvSpPr txBox="1"/>
              <p:nvPr/>
            </p:nvSpPr>
            <p:spPr bwMode="auto">
              <a:xfrm>
                <a:off x="9680326" y="3420334"/>
                <a:ext cx="2398643" cy="369332"/>
              </a:xfrm>
              <a:prstGeom prst="rect">
                <a:avLst/>
              </a:prstGeom>
              <a:noFill/>
            </p:spPr>
            <p:txBody>
              <a:bodyPr wrap="square" rtlCol="0">
                <a:spAutoFit/>
              </a:bodyPr>
              <a:lstStyle/>
              <a:p>
                <a:pPr>
                  <a:defRPr/>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𝜔</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𝑚</m:t>
                      </m:r>
                      <m:r>
                        <a:rPr lang="fr-FR" b="0" i="0" smtClean="0">
                          <a:latin typeface="Cambria Math" panose="02040503050406030204" pitchFamily="18" charset="0"/>
                          <a:ea typeface="Cambria Math" panose="02040503050406030204" pitchFamily="18" charset="0"/>
                        </a:rPr>
                        <m:t> (</m:t>
                      </m:r>
                      <m:r>
                        <m:rPr>
                          <m:sty m:val="p"/>
                        </m:rPr>
                        <a:rPr lang="fr-FR" b="0" i="0" smtClean="0">
                          <a:latin typeface="Cambria Math" panose="02040503050406030204" pitchFamily="18" charset="0"/>
                          <a:ea typeface="Cambria Math" panose="02040503050406030204" pitchFamily="18" charset="0"/>
                        </a:rPr>
                        <m:t>k</m:t>
                      </m:r>
                      <m:r>
                        <a:rPr lang="fr-FR" b="0" i="0" smtClean="0">
                          <a:latin typeface="Cambria Math" panose="02040503050406030204" pitchFamily="18" charset="0"/>
                          <a:ea typeface="Cambria Math" panose="02040503050406030204" pitchFamily="18" charset="0"/>
                        </a:rPr>
                        <m:t>=0)</m:t>
                      </m:r>
                    </m:oMath>
                  </m:oMathPara>
                </a14:m>
                <a:endParaRPr dirty="0"/>
              </a:p>
            </p:txBody>
          </p:sp>
        </mc:Choice>
        <mc:Fallback xmlns="">
          <p:sp>
            <p:nvSpPr>
              <p:cNvPr id="12" name="ZoneTexte 11">
                <a:extLst>
                  <a:ext uri="{FF2B5EF4-FFF2-40B4-BE49-F238E27FC236}">
                    <a16:creationId xmlns:a16="http://schemas.microsoft.com/office/drawing/2014/main" id="{661C9C9C-3BD2-AB50-DD98-B9E2BE07D5C0}"/>
                  </a:ext>
                </a:extLst>
              </p:cNvPr>
              <p:cNvSpPr txBox="1">
                <a:spLocks noRot="1" noChangeAspect="1" noMove="1" noResize="1" noEditPoints="1" noAdjustHandles="1" noChangeArrowheads="1" noChangeShapeType="1" noTextEdit="1"/>
              </p:cNvSpPr>
              <p:nvPr/>
            </p:nvSpPr>
            <p:spPr bwMode="auto">
              <a:xfrm>
                <a:off x="9680326" y="3420334"/>
                <a:ext cx="2398643" cy="369332"/>
              </a:xfrm>
              <a:prstGeom prst="rect">
                <a:avLst/>
              </a:prstGeom>
              <a:blipFill>
                <a:blip r:embed="rId4"/>
                <a:stretch>
                  <a:fillRect b="-16667"/>
                </a:stretch>
              </a:blipFill>
            </p:spPr>
            <p:txBody>
              <a:bodyPr/>
              <a:lstStyle/>
              <a:p>
                <a:r>
                  <a:rPr lang="en-US">
                    <a:noFill/>
                  </a:rPr>
                  <a:t> </a:t>
                </a:r>
              </a:p>
            </p:txBody>
          </p:sp>
        </mc:Fallback>
      </mc:AlternateContent>
      <p:cxnSp>
        <p:nvCxnSpPr>
          <p:cNvPr id="16" name="Connecteur en arc 15">
            <a:extLst>
              <a:ext uri="{FF2B5EF4-FFF2-40B4-BE49-F238E27FC236}">
                <a16:creationId xmlns:a16="http://schemas.microsoft.com/office/drawing/2014/main" id="{D48521EB-60B7-FF6E-1C22-B398943786E6}"/>
              </a:ext>
            </a:extLst>
          </p:cNvPr>
          <p:cNvCxnSpPr>
            <a:cxnSpLocks/>
          </p:cNvCxnSpPr>
          <p:nvPr/>
        </p:nvCxnSpPr>
        <p:spPr bwMode="auto">
          <a:xfrm rot="5400000" flipH="1" flipV="1">
            <a:off x="10629821" y="3276831"/>
            <a:ext cx="364114" cy="8424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15" name="ZoneTexte 14">
            <a:extLst>
              <a:ext uri="{FF2B5EF4-FFF2-40B4-BE49-F238E27FC236}">
                <a16:creationId xmlns:a16="http://schemas.microsoft.com/office/drawing/2014/main" id="{3EC3EF46-C724-FF80-FE03-BAEB01832F28}"/>
              </a:ext>
            </a:extLst>
          </p:cNvPr>
          <p:cNvSpPr txBox="1"/>
          <p:nvPr/>
        </p:nvSpPr>
        <p:spPr bwMode="auto">
          <a:xfrm>
            <a:off x="11742753" y="6478608"/>
            <a:ext cx="504056" cy="369332"/>
          </a:xfrm>
          <a:prstGeom prst="rect">
            <a:avLst/>
          </a:prstGeom>
          <a:noFill/>
        </p:spPr>
        <p:txBody>
          <a:bodyPr wrap="square" rtlCol="0">
            <a:spAutoFit/>
          </a:bodyPr>
          <a:lstStyle/>
          <a:p>
            <a:r>
              <a:rPr lang="en-US" dirty="0"/>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a:extLst>
              <a:ext uri="{FF2B5EF4-FFF2-40B4-BE49-F238E27FC236}">
                <a16:creationId xmlns:a16="http://schemas.microsoft.com/office/drawing/2014/main" id="{1B1B0819-C99A-0890-77E6-A7AF538BAF54}"/>
              </a:ext>
            </a:extLst>
          </p:cNvPr>
          <p:cNvPicPr>
            <a:picLocks noChangeAspect="1"/>
          </p:cNvPicPr>
          <p:nvPr/>
        </p:nvPicPr>
        <p:blipFill rotWithShape="1">
          <a:blip r:embed="rId3"/>
          <a:srcRect t="6877" b="3797"/>
          <a:stretch/>
        </p:blipFill>
        <p:spPr>
          <a:xfrm>
            <a:off x="2351584" y="2230219"/>
            <a:ext cx="6502863" cy="2413804"/>
          </a:xfrm>
          <a:prstGeom prst="rect">
            <a:avLst/>
          </a:prstGeom>
        </p:spPr>
      </p:pic>
      <mc:AlternateContent xmlns:mc="http://schemas.openxmlformats.org/markup-compatibility/2006" xmlns:a14="http://schemas.microsoft.com/office/drawing/2010/main">
        <mc:Choice Requires="a14">
          <p:sp>
            <p:nvSpPr>
              <p:cNvPr id="3" name="Espace réservé du contenu 2"/>
              <p:cNvSpPr>
                <a:spLocks noGrp="1"/>
              </p:cNvSpPr>
              <p:nvPr>
                <p:ph idx="1"/>
              </p:nvPr>
            </p:nvSpPr>
            <p:spPr bwMode="auto">
              <a:xfrm>
                <a:off x="0" y="1343817"/>
                <a:ext cx="12192000" cy="5901607"/>
              </a:xfrm>
            </p:spPr>
            <p:txBody>
              <a:bodyPr>
                <a:normAutofit/>
              </a:bodyPr>
              <a:lstStyle/>
              <a:p>
                <a:pPr>
                  <a:defRPr/>
                </a:pPr>
                <a:r>
                  <a:rPr lang="fr-FR" sz="2400" dirty="0"/>
                  <a:t>Microwave </a:t>
                </a:r>
                <a:r>
                  <a:rPr lang="fr-FR" sz="2400" dirty="0" err="1"/>
                  <a:t>cavity</a:t>
                </a:r>
                <a:r>
                  <a:rPr lang="fr-FR" sz="2400" dirty="0"/>
                  <a:t> : </a:t>
                </a:r>
                <a:r>
                  <a:rPr lang="fr-FR" sz="2400" dirty="0" err="1"/>
                  <a:t>Resonator</a:t>
                </a:r>
                <a:r>
                  <a:rPr lang="fr-FR" sz="2400" dirty="0"/>
                  <a:t> </a:t>
                </a:r>
                <a:r>
                  <a:rPr lang="fr-FR" sz="2400" dirty="0" err="1"/>
                  <a:t>confining</a:t>
                </a:r>
                <a:r>
                  <a:rPr lang="fr-FR" sz="2400" dirty="0"/>
                  <a:t> EM signal </a:t>
                </a:r>
                <a:r>
                  <a:rPr lang="fr-FR" sz="2400" dirty="0" err="1"/>
                  <a:t>with</a:t>
                </a:r>
                <a:r>
                  <a:rPr lang="fr-FR" sz="2400" dirty="0"/>
                  <a:t> </a:t>
                </a:r>
                <a:r>
                  <a:rPr lang="fr-FR" sz="2400" dirty="0" err="1"/>
                  <a:t>frequencies</a:t>
                </a:r>
                <a:r>
                  <a:rPr lang="fr-FR" sz="2400" dirty="0"/>
                  <a:t> in the </a:t>
                </a:r>
                <a:r>
                  <a:rPr lang="fr-FR" sz="2400" dirty="0" err="1"/>
                  <a:t>microwave</a:t>
                </a:r>
                <a:r>
                  <a:rPr lang="fr-FR" sz="2400" dirty="0"/>
                  <a:t> range </a:t>
                </a:r>
                <a14:m>
                  <m:oMath xmlns:m="http://schemas.openxmlformats.org/officeDocument/2006/math">
                    <m:r>
                      <a:rPr lang="fr-FR" sz="2400" b="0" i="1" smtClean="0">
                        <a:latin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𝒪</m:t>
                    </m:r>
                    <m:d>
                      <m:dPr>
                        <m:ctrlPr>
                          <a:rPr lang="fr-FR" sz="2400" b="0" i="1" smtClean="0">
                            <a:latin typeface="Cambria Math" panose="02040503050406030204" pitchFamily="18" charset="0"/>
                            <a:ea typeface="Cambria Math" panose="02040503050406030204" pitchFamily="18" charset="0"/>
                          </a:rPr>
                        </m:ctrlPr>
                      </m:dPr>
                      <m:e>
                        <m:r>
                          <a:rPr lang="fr-FR" sz="2400" b="0" i="1" smtClean="0">
                            <a:latin typeface="Cambria Math" panose="02040503050406030204" pitchFamily="18" charset="0"/>
                            <a:ea typeface="Cambria Math" panose="02040503050406030204" pitchFamily="18" charset="0"/>
                          </a:rPr>
                          <m:t>𝐺𝐻𝑧</m:t>
                        </m:r>
                      </m:e>
                    </m:d>
                    <m:r>
                      <a:rPr lang="fr-FR" sz="2400" b="0" i="1" smtClean="0">
                        <a:latin typeface="Cambria Math" panose="02040503050406030204" pitchFamily="18" charset="0"/>
                        <a:ea typeface="Cambria Math" panose="02040503050406030204" pitchFamily="18" charset="0"/>
                      </a:rPr>
                      <m:t>)</m:t>
                    </m:r>
                  </m:oMath>
                </a14:m>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marL="0" indent="0">
                  <a:buNone/>
                  <a:defRPr/>
                </a:pPr>
                <a:endParaRPr lang="fr-FR" sz="2400" dirty="0"/>
              </a:p>
              <a:p>
                <a:pPr>
                  <a:defRPr/>
                </a:pPr>
                <a:r>
                  <a:rPr lang="fr-FR" sz="2400" dirty="0"/>
                  <a:t>In real </a:t>
                </a:r>
                <a:r>
                  <a:rPr lang="fr-FR" sz="2400" dirty="0" err="1"/>
                  <a:t>cavities</a:t>
                </a:r>
                <a:r>
                  <a:rPr lang="fr-FR" sz="2400" dirty="0"/>
                  <a:t>, </a:t>
                </a:r>
                <a:r>
                  <a:rPr lang="fr-FR" sz="2400" dirty="0" err="1"/>
                  <a:t>loss</a:t>
                </a:r>
                <a:r>
                  <a:rPr lang="fr-FR" sz="2400" dirty="0"/>
                  <a:t> of </a:t>
                </a:r>
                <a:r>
                  <a:rPr lang="fr-FR" sz="2400" dirty="0" err="1"/>
                  <a:t>energy</a:t>
                </a:r>
                <a:r>
                  <a:rPr lang="fr-FR" sz="2400" dirty="0"/>
                  <a:t> </a:t>
                </a:r>
                <a:r>
                  <a:rPr lang="fr-FR" sz="2400" dirty="0" err="1"/>
                  <a:t>characterized</a:t>
                </a:r>
                <a:r>
                  <a:rPr lang="fr-FR" sz="2400" dirty="0"/>
                  <a:t> by </a:t>
                </a:r>
                <a:r>
                  <a:rPr lang="fr-FR" sz="2400" b="1" dirty="0" err="1"/>
                  <a:t>quality</a:t>
                </a:r>
                <a:r>
                  <a:rPr lang="fr-FR" sz="2400" b="1" dirty="0"/>
                  <a:t> factor, Q.</a:t>
                </a:r>
                <a:endParaRPr lang="fr-FR" dirty="0"/>
              </a:p>
              <a:p>
                <a:pPr marL="0" indent="0">
                  <a:buNone/>
                  <a:defRPr/>
                </a:pPr>
                <a:r>
                  <a:rPr lang="fr-FR" sz="2400" dirty="0"/>
                  <a:t>The </a:t>
                </a:r>
                <a:r>
                  <a:rPr lang="fr-FR" sz="2400" dirty="0" err="1"/>
                  <a:t>larger</a:t>
                </a:r>
                <a:r>
                  <a:rPr lang="fr-FR" sz="2400" dirty="0"/>
                  <a:t> Q </a:t>
                </a:r>
                <a:r>
                  <a:rPr lang="fr-FR" sz="2400" dirty="0" err="1"/>
                  <a:t>is</a:t>
                </a:r>
                <a:r>
                  <a:rPr lang="fr-FR" sz="2400" dirty="0"/>
                  <a:t>, the </a:t>
                </a:r>
                <a:r>
                  <a:rPr lang="fr-FR" sz="2400" dirty="0" err="1"/>
                  <a:t>higher</a:t>
                </a:r>
                <a:r>
                  <a:rPr lang="fr-FR" sz="2400" dirty="0"/>
                  <a:t> </a:t>
                </a:r>
                <a:r>
                  <a:rPr lang="fr-FR" sz="2400" dirty="0" err="1"/>
                  <a:t>electric</a:t>
                </a:r>
                <a:r>
                  <a:rPr lang="fr-FR" sz="2400" dirty="0"/>
                  <a:t> </a:t>
                </a:r>
                <a:r>
                  <a:rPr lang="fr-FR" sz="2400" dirty="0" err="1"/>
                  <a:t>field</a:t>
                </a:r>
                <a:r>
                  <a:rPr lang="fr-FR" sz="2400" dirty="0"/>
                  <a:t> amplitude </a:t>
                </a:r>
                <a:r>
                  <a:rPr lang="fr-FR" sz="2400" dirty="0" err="1"/>
                  <a:t>will</a:t>
                </a:r>
                <a:r>
                  <a:rPr lang="fr-FR" sz="2400" dirty="0"/>
                  <a:t> </a:t>
                </a:r>
                <a:r>
                  <a:rPr lang="fr-FR" sz="2400" dirty="0" err="1"/>
                  <a:t>be</a:t>
                </a:r>
                <a:r>
                  <a:rPr lang="fr-FR" sz="2400" dirty="0"/>
                  <a:t> </a:t>
                </a:r>
                <a:r>
                  <a:rPr lang="fr-FR" sz="2400" dirty="0" err="1"/>
                  <a:t>inside</a:t>
                </a:r>
                <a:r>
                  <a:rPr lang="fr-FR" sz="2400" dirty="0"/>
                  <a:t> the </a:t>
                </a:r>
                <a:r>
                  <a:rPr lang="fr-FR" sz="2400" dirty="0" err="1"/>
                  <a:t>cavity</a:t>
                </a:r>
                <a:br>
                  <a:rPr lang="fr-FR" sz="2400" dirty="0"/>
                </a:br>
                <a:r>
                  <a:rPr lang="fr-FR" sz="2400" dirty="0">
                    <a:sym typeface="Wingdings" pitchFamily="2" charset="2"/>
                  </a:rPr>
                  <a:t> </a:t>
                </a:r>
                <a:r>
                  <a:rPr lang="fr-FR" sz="2400" b="1" dirty="0">
                    <a:sym typeface="Wingdings" pitchFamily="2" charset="2"/>
                  </a:rPr>
                  <a:t>Q </a:t>
                </a:r>
                <a:r>
                  <a:rPr lang="fr-FR" sz="2400" b="1" dirty="0" err="1">
                    <a:sym typeface="Wingdings" pitchFamily="2" charset="2"/>
                  </a:rPr>
                  <a:t>is</a:t>
                </a:r>
                <a:r>
                  <a:rPr lang="fr-FR" sz="2400" b="1" dirty="0">
                    <a:sym typeface="Wingdings" pitchFamily="2" charset="2"/>
                  </a:rPr>
                  <a:t> the amplitude amplification factor</a:t>
                </a:r>
                <a:endParaRPr lang="fr-FR" sz="2400" b="1" dirty="0"/>
              </a:p>
              <a:p>
                <a:pPr>
                  <a:defRPr/>
                </a:pPr>
                <a:r>
                  <a:rPr lang="fr-FR" sz="2400" dirty="0"/>
                  <a:t>In the </a:t>
                </a:r>
                <a:r>
                  <a:rPr lang="fr-FR" sz="2400" dirty="0" err="1"/>
                  <a:t>context</a:t>
                </a:r>
                <a:r>
                  <a:rPr lang="fr-FR" sz="2400" dirty="0"/>
                  <a:t> of DP, </a:t>
                </a:r>
                <a14:m>
                  <m:oMath xmlns:m="http://schemas.openxmlformats.org/officeDocument/2006/math">
                    <m:sSub>
                      <m:sSubPr>
                        <m:ctrlPr>
                          <a:rPr lang="ar-AE" sz="2400" i="1">
                            <a:latin typeface="Cambria Math" panose="02040503050406030204" pitchFamily="18" charset="0"/>
                            <a:ea typeface="Cambria Math"/>
                            <a:cs typeface="Cambria Math"/>
                          </a:rPr>
                        </m:ctrlPr>
                      </m:sSubPr>
                      <m:e>
                        <m:acc>
                          <m:accPr>
                            <m:chr m:val="⃗"/>
                            <m:ctrlPr>
                              <a:rPr lang="ar-AE" sz="2400" i="1">
                                <a:latin typeface="Cambria Math" panose="02040503050406030204" pitchFamily="18" charset="0"/>
                                <a:ea typeface="Cambria Math"/>
                                <a:cs typeface="Cambria Math"/>
                              </a:rPr>
                            </m:ctrlPr>
                          </m:accPr>
                          <m:e>
                            <m:r>
                              <a:rPr lang="ar-AE" sz="2400" i="1">
                                <a:latin typeface="Cambria Math"/>
                                <a:ea typeface="Cambria Math"/>
                              </a:rPr>
                              <m:t>𝐸</m:t>
                            </m:r>
                          </m:e>
                        </m:acc>
                      </m:e>
                      <m:sub>
                        <m:r>
                          <a:rPr lang="ar-AE" sz="2400" i="1">
                            <a:latin typeface="Cambria Math"/>
                            <a:ea typeface="Cambria Math"/>
                          </a:rPr>
                          <m:t>𝐷</m:t>
                        </m:r>
                        <m:r>
                          <a:rPr lang="ar-AE" sz="2400" b="0" i="1">
                            <a:latin typeface="Cambria Math"/>
                            <a:ea typeface="Cambria Math"/>
                          </a:rPr>
                          <m:t>𝑃</m:t>
                        </m:r>
                      </m:sub>
                    </m:sSub>
                  </m:oMath>
                </a14:m>
                <a:r>
                  <a:rPr lang="ar-AE" sz="2400" dirty="0"/>
                  <a:t> </a:t>
                </a:r>
                <a:r>
                  <a:rPr lang="fr-FR" sz="2400" dirty="0" err="1"/>
                  <a:t>acts</a:t>
                </a:r>
                <a:r>
                  <a:rPr lang="fr-FR" sz="2400" dirty="0"/>
                  <a:t> as </a:t>
                </a:r>
                <a:r>
                  <a:rPr lang="fr-FR" sz="2400" dirty="0" err="1"/>
                  <a:t>another</a:t>
                </a:r>
                <a:r>
                  <a:rPr lang="fr-FR" sz="2400" dirty="0"/>
                  <a:t> initial </a:t>
                </a:r>
                <a:r>
                  <a:rPr lang="fr-FR" sz="2400" dirty="0" err="1"/>
                  <a:t>wave</a:t>
                </a:r>
                <a:r>
                  <a:rPr lang="fr-FR" sz="2400" dirty="0"/>
                  <a:t> </a:t>
                </a:r>
                <a:r>
                  <a:rPr lang="fr-FR" sz="2400" dirty="0" err="1"/>
                  <a:t>which</a:t>
                </a:r>
                <a:r>
                  <a:rPr lang="fr-FR" sz="2400" dirty="0"/>
                  <a:t> </a:t>
                </a:r>
                <a:r>
                  <a:rPr lang="fr-FR" sz="2400" dirty="0" err="1"/>
                  <a:t>might</a:t>
                </a:r>
                <a:r>
                  <a:rPr lang="fr-FR" sz="2400" dirty="0"/>
                  <a:t> enter in </a:t>
                </a:r>
                <a:r>
                  <a:rPr lang="fr-FR" sz="2400" dirty="0" err="1"/>
                  <a:t>resonance</a:t>
                </a:r>
                <a:r>
                  <a:rPr lang="fr-FR" sz="2400" dirty="0"/>
                  <a:t>.</a:t>
                </a: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bwMode="auto">
              <a:xfrm>
                <a:off x="0" y="1343817"/>
                <a:ext cx="12192000" cy="5901607"/>
              </a:xfrm>
              <a:blipFill>
                <a:blip r:embed="rId4"/>
                <a:stretch>
                  <a:fillRect l="-832" t="-1288"/>
                </a:stretch>
              </a:blipFill>
            </p:spPr>
            <p:txBody>
              <a:bodyPr/>
              <a:lstStyle/>
              <a:p>
                <a:r>
                  <a:rPr lang="en-US">
                    <a:noFill/>
                  </a:rPr>
                  <a:t> </a:t>
                </a:r>
              </a:p>
            </p:txBody>
          </p:sp>
        </mc:Fallback>
      </mc:AlternateContent>
      <p:sp>
        <p:nvSpPr>
          <p:cNvPr id="2" name="Titre 1"/>
          <p:cNvSpPr>
            <a:spLocks noGrp="1"/>
          </p:cNvSpPr>
          <p:nvPr>
            <p:ph type="title"/>
          </p:nvPr>
        </p:nvSpPr>
        <p:spPr bwMode="auto">
          <a:xfrm>
            <a:off x="203200" y="18255"/>
            <a:ext cx="11772900" cy="1325563"/>
          </a:xfrm>
        </p:spPr>
        <p:txBody>
          <a:bodyPr>
            <a:normAutofit/>
          </a:bodyPr>
          <a:lstStyle/>
          <a:p>
            <a:pPr algn="ctr">
              <a:defRPr/>
            </a:pPr>
            <a:r>
              <a:rPr lang="en-US" b="1" u="sng"/>
              <a:t>Resonant cavity and why using it in this context ?</a:t>
            </a:r>
            <a:endParaRPr/>
          </a:p>
        </p:txBody>
      </p:sp>
      <p:sp>
        <p:nvSpPr>
          <p:cNvPr id="7" name="ZoneTexte 6"/>
          <p:cNvSpPr txBox="1"/>
          <p:nvPr/>
        </p:nvSpPr>
        <p:spPr bwMode="auto">
          <a:xfrm>
            <a:off x="8400256" y="3284984"/>
            <a:ext cx="3935226" cy="738664"/>
          </a:xfrm>
          <a:prstGeom prst="rect">
            <a:avLst/>
          </a:prstGeom>
          <a:noFill/>
        </p:spPr>
        <p:txBody>
          <a:bodyPr wrap="square" rtlCol="0">
            <a:spAutoFit/>
          </a:bodyPr>
          <a:lstStyle/>
          <a:p>
            <a:pPr algn="ctr">
              <a:defRPr/>
            </a:pPr>
            <a:r>
              <a:rPr lang="en-US" sz="1400" i="1" dirty="0"/>
              <a:t>Fig. 2 :  Signal applied</a:t>
            </a:r>
            <a:br>
              <a:rPr lang="en-US" sz="1400" i="1" dirty="0"/>
            </a:br>
            <a:r>
              <a:rPr lang="en-US" sz="1400" i="1" dirty="0"/>
              <a:t>inside a microwave cavity, with the appropriate frequency such that a resonance occurs. </a:t>
            </a:r>
            <a:endParaRPr dirty="0"/>
          </a:p>
        </p:txBody>
      </p:sp>
      <p:sp>
        <p:nvSpPr>
          <p:cNvPr id="5" name="ZoneTexte 4">
            <a:extLst>
              <a:ext uri="{FF2B5EF4-FFF2-40B4-BE49-F238E27FC236}">
                <a16:creationId xmlns:a16="http://schemas.microsoft.com/office/drawing/2014/main" id="{72CA263C-3548-B7A7-F777-6F8D47306E44}"/>
              </a:ext>
            </a:extLst>
          </p:cNvPr>
          <p:cNvSpPr txBox="1"/>
          <p:nvPr/>
        </p:nvSpPr>
        <p:spPr bwMode="auto">
          <a:xfrm>
            <a:off x="11742753" y="6478608"/>
            <a:ext cx="504056" cy="369332"/>
          </a:xfrm>
          <a:prstGeom prst="rect">
            <a:avLst/>
          </a:prstGeom>
          <a:noFill/>
        </p:spPr>
        <p:txBody>
          <a:bodyPr wrap="square" rtlCol="0">
            <a:spAutoFit/>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pic>
        <p:nvPicPr>
          <p:cNvPr id="14" name="Image 13">
            <a:extLst>
              <a:ext uri="{FF2B5EF4-FFF2-40B4-BE49-F238E27FC236}">
                <a16:creationId xmlns:a16="http://schemas.microsoft.com/office/drawing/2014/main" id="{2AB581BF-B5A0-1E8A-53DE-50EACA741CED}"/>
              </a:ext>
            </a:extLst>
          </p:cNvPr>
          <p:cNvPicPr>
            <a:picLocks noChangeAspect="1"/>
          </p:cNvPicPr>
          <p:nvPr/>
        </p:nvPicPr>
        <p:blipFill rotWithShape="1">
          <a:blip r:embed="rId3"/>
          <a:srcRect l="2903" t="4170" r="3346" b="4892"/>
          <a:stretch/>
        </p:blipFill>
        <p:spPr>
          <a:xfrm>
            <a:off x="8865097" y="2675019"/>
            <a:ext cx="6244501" cy="2329622"/>
          </a:xfrm>
          <a:prstGeom prst="rect">
            <a:avLst/>
          </a:prstGeom>
        </p:spPr>
      </p:pic>
      <p:sp>
        <p:nvSpPr>
          <p:cNvPr id="9" name="ZoneTexte 8"/>
          <p:cNvSpPr txBox="1"/>
          <p:nvPr/>
        </p:nvSpPr>
        <p:spPr bwMode="auto">
          <a:xfrm>
            <a:off x="18861" y="1503357"/>
            <a:ext cx="6244501" cy="1631216"/>
          </a:xfrm>
          <a:prstGeom prst="rect">
            <a:avLst/>
          </a:prstGeom>
          <a:noFill/>
        </p:spPr>
        <p:txBody>
          <a:bodyPr wrap="square" rtlCol="0">
            <a:spAutoFit/>
          </a:bodyPr>
          <a:lstStyle/>
          <a:p>
            <a:pPr>
              <a:defRPr/>
            </a:pPr>
            <a:r>
              <a:rPr lang="en-US" sz="2000" dirty="0">
                <a:solidFill>
                  <a:schemeClr val="tx1"/>
                </a:solidFill>
              </a:rPr>
              <a:t>We can </a:t>
            </a:r>
            <a:r>
              <a:rPr lang="en-US" sz="2000" b="1" dirty="0">
                <a:solidFill>
                  <a:srgbClr val="0070C0"/>
                </a:solidFill>
              </a:rPr>
              <a:t>either</a:t>
            </a:r>
            <a:r>
              <a:rPr lang="en-US" sz="2000" dirty="0">
                <a:solidFill>
                  <a:schemeClr val="tx1"/>
                </a:solidFill>
              </a:rPr>
              <a:t> measure the DM electric field directly</a:t>
            </a:r>
            <a:r>
              <a:rPr lang="en-US" sz="2000" dirty="0"/>
              <a:t>…</a:t>
            </a:r>
            <a:endParaRPr dirty="0"/>
          </a:p>
          <a:p>
            <a:pPr>
              <a:defRPr/>
            </a:pPr>
            <a:endParaRPr lang="en-US" sz="2000" dirty="0"/>
          </a:p>
          <a:p>
            <a:pPr>
              <a:defRPr/>
            </a:pPr>
            <a:endParaRPr lang="en-US" sz="2000" dirty="0">
              <a:solidFill>
                <a:schemeClr val="tx1"/>
              </a:solidFill>
            </a:endParaRPr>
          </a:p>
          <a:p>
            <a:pPr>
              <a:defRPr/>
            </a:pPr>
            <a:endParaRPr lang="en-US" sz="2000" dirty="0"/>
          </a:p>
          <a:p>
            <a:pPr>
              <a:defRPr/>
            </a:pPr>
            <a:r>
              <a:rPr lang="en-US" sz="2000" b="1" dirty="0">
                <a:solidFill>
                  <a:srgbClr val="0070C0"/>
                </a:solidFill>
              </a:rPr>
              <a:t>…or</a:t>
            </a:r>
            <a:r>
              <a:rPr lang="en-US" sz="2000" dirty="0">
                <a:solidFill>
                  <a:schemeClr val="tx1"/>
                </a:solidFill>
              </a:rPr>
              <a:t> measure the square of the total electric field  </a:t>
            </a:r>
            <a:endParaRPr dirty="0"/>
          </a:p>
        </p:txBody>
      </p:sp>
      <p:sp>
        <p:nvSpPr>
          <p:cNvPr id="2" name="Titre 1"/>
          <p:cNvSpPr>
            <a:spLocks noGrp="1"/>
          </p:cNvSpPr>
          <p:nvPr>
            <p:ph type="title"/>
          </p:nvPr>
        </p:nvSpPr>
        <p:spPr bwMode="auto">
          <a:xfrm>
            <a:off x="524933" y="0"/>
            <a:ext cx="11367557" cy="1325563"/>
          </a:xfrm>
        </p:spPr>
        <p:txBody>
          <a:bodyPr>
            <a:normAutofit/>
          </a:bodyPr>
          <a:lstStyle/>
          <a:p>
            <a:pPr algn="ctr">
              <a:defRPr/>
            </a:pPr>
            <a:r>
              <a:rPr lang="fr-FR" b="1" u="sng"/>
              <a:t>The experiment : Setup using microwave signal </a:t>
            </a:r>
            <a:endParaRPr/>
          </a:p>
        </p:txBody>
      </p:sp>
      <p:sp>
        <p:nvSpPr>
          <p:cNvPr id="16" name="ZoneTexte 15"/>
          <p:cNvSpPr txBox="1"/>
          <p:nvPr/>
        </p:nvSpPr>
        <p:spPr bwMode="auto">
          <a:xfrm>
            <a:off x="11414547" y="4469031"/>
            <a:ext cx="2194194" cy="1169551"/>
          </a:xfrm>
          <a:prstGeom prst="rect">
            <a:avLst/>
          </a:prstGeom>
          <a:noFill/>
        </p:spPr>
        <p:txBody>
          <a:bodyPr wrap="square" rtlCol="0">
            <a:spAutoFit/>
          </a:bodyPr>
          <a:lstStyle/>
          <a:p>
            <a:pPr algn="ctr">
              <a:defRPr/>
            </a:pPr>
            <a:r>
              <a:rPr lang="en-US" sz="1400" i="1" dirty="0"/>
              <a:t>Fig. 3 : A microwave signal sent inside a resonant cavity, with a frequency close to the one of the hypothetical DP. </a:t>
            </a:r>
            <a:endParaRPr dirty="0"/>
          </a:p>
        </p:txBody>
      </p:sp>
      <mc:AlternateContent xmlns:mc="http://schemas.openxmlformats.org/markup-compatibility/2006" xmlns:a14="http://schemas.microsoft.com/office/drawing/2010/main">
        <mc:Choice Requires="a14">
          <p:sp>
            <p:nvSpPr>
              <p:cNvPr id="18" name="ZoneTexte 17"/>
              <p:cNvSpPr txBox="1"/>
              <p:nvPr/>
            </p:nvSpPr>
            <p:spPr bwMode="auto">
              <a:xfrm>
                <a:off x="721216" y="4862736"/>
                <a:ext cx="12441382" cy="440890"/>
              </a:xfrm>
              <a:prstGeom prst="rect">
                <a:avLst/>
              </a:prstGeom>
              <a:noFill/>
              <a:ln>
                <a:noFill/>
              </a:ln>
            </p:spPr>
            <p:txBody>
              <a:bodyPr wrap="square" rtlCol="0">
                <a:spAutoFit/>
              </a:bodyPr>
              <a:lstStyle/>
              <a:p>
                <a:pPr>
                  <a:defRPr/>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Cambria Math"/>
                              <a:cs typeface="Cambria Math"/>
                            </a:rPr>
                          </m:ctrlPr>
                        </m:sSubPr>
                        <m:e>
                          <m:r>
                            <a:rPr lang="fr-FR" sz="2000" b="1" i="1">
                              <a:latin typeface="Cambria Math"/>
                            </a:rPr>
                            <m:t>|</m:t>
                          </m:r>
                          <m:acc>
                            <m:accPr>
                              <m:chr m:val="⃗"/>
                              <m:ctrlPr>
                                <a:rPr lang="en-US" sz="2000" b="1" i="1">
                                  <a:latin typeface="Cambria Math" panose="02040503050406030204" pitchFamily="18" charset="0"/>
                                  <a:ea typeface="Cambria Math"/>
                                  <a:cs typeface="Cambria Math"/>
                                </a:rPr>
                              </m:ctrlPr>
                            </m:accPr>
                            <m:e>
                              <m:r>
                                <a:rPr lang="fr-FR" sz="2000" b="1" i="1">
                                  <a:latin typeface="Cambria Math"/>
                                </a:rPr>
                                <m:t>𝑬</m:t>
                              </m:r>
                            </m:e>
                          </m:acc>
                        </m:e>
                        <m:sub>
                          <m:r>
                            <a:rPr lang="fr-FR" sz="2000" b="1" i="1">
                              <a:latin typeface="Cambria Math"/>
                            </a:rPr>
                            <m:t>𝑻</m:t>
                          </m:r>
                        </m:sub>
                      </m:sSub>
                      <m:sSup>
                        <m:sSupPr>
                          <m:ctrlPr>
                            <a:rPr lang="fr-FR" sz="2000" b="1" i="1">
                              <a:latin typeface="Cambria Math" panose="02040503050406030204" pitchFamily="18" charset="0"/>
                              <a:ea typeface="Cambria Math"/>
                              <a:cs typeface="Cambria Math"/>
                            </a:rPr>
                          </m:ctrlPr>
                        </m:sSupPr>
                        <m:e>
                          <m:r>
                            <a:rPr lang="fr-FR" sz="2000" b="1" i="1">
                              <a:latin typeface="Cambria Math"/>
                            </a:rPr>
                            <m:t>|</m:t>
                          </m:r>
                        </m:e>
                        <m:sup>
                          <m:r>
                            <a:rPr lang="fr-FR" sz="2000" b="1" i="1">
                              <a:latin typeface="Cambria Math"/>
                            </a:rPr>
                            <m:t>𝟐</m:t>
                          </m:r>
                        </m:sup>
                      </m:sSup>
                      <m:r>
                        <a:rPr lang="fr-FR" sz="2000" b="1" i="1">
                          <a:latin typeface="Cambria Math"/>
                          <a:ea typeface="Cambria Math"/>
                        </a:rPr>
                        <m:t>∝ </m:t>
                      </m:r>
                      <m:sSub>
                        <m:sSubPr>
                          <m:ctrlPr>
                            <a:rPr lang="fr-FR" sz="2000" b="1" i="1" smtClean="0">
                              <a:solidFill>
                                <a:srgbClr val="0070C0"/>
                              </a:solidFill>
                              <a:latin typeface="Cambria Math" panose="02040503050406030204" pitchFamily="18" charset="0"/>
                              <a:ea typeface="Cambria Math"/>
                              <a:cs typeface="Cambria Math"/>
                            </a:rPr>
                          </m:ctrlPr>
                        </m:sSubPr>
                        <m:e>
                          <m:r>
                            <a:rPr lang="fr-FR" sz="2000" b="1" i="1">
                              <a:solidFill>
                                <a:srgbClr val="0070C0"/>
                              </a:solidFill>
                              <a:latin typeface="Cambria Math"/>
                              <a:ea typeface="Cambria Math"/>
                            </a:rPr>
                            <m:t>𝑿</m:t>
                          </m:r>
                        </m:e>
                        <m:sub>
                          <m:r>
                            <a:rPr lang="fr-FR" sz="2000" b="1" i="1">
                              <a:solidFill>
                                <a:srgbClr val="0070C0"/>
                              </a:solidFill>
                              <a:latin typeface="Cambria Math"/>
                              <a:ea typeface="Cambria Math"/>
                            </a:rPr>
                            <m:t>𝒂</m:t>
                          </m:r>
                        </m:sub>
                      </m:sSub>
                      <m:sSub>
                        <m:sSubPr>
                          <m:ctrlPr>
                            <a:rPr lang="fr-FR" sz="2000" b="1" i="1" smtClean="0">
                              <a:solidFill>
                                <a:schemeClr val="accent2"/>
                              </a:solidFill>
                              <a:latin typeface="Cambria Math" panose="02040503050406030204" pitchFamily="18" charset="0"/>
                              <a:ea typeface="Cambria Math"/>
                              <a:cs typeface="Cambria Math"/>
                            </a:rPr>
                          </m:ctrlPr>
                        </m:sSubPr>
                        <m:e>
                          <m:r>
                            <a:rPr lang="fr-FR" sz="2000" b="1" i="1">
                              <a:solidFill>
                                <a:schemeClr val="accent2"/>
                              </a:solidFill>
                              <a:latin typeface="Cambria Math"/>
                              <a:ea typeface="Cambria Math"/>
                            </a:rPr>
                            <m:t>𝑿</m:t>
                          </m:r>
                        </m:e>
                        <m:sub>
                          <m:r>
                            <a:rPr lang="fr-FR" sz="2000" b="1" i="1">
                              <a:solidFill>
                                <a:schemeClr val="accent2"/>
                              </a:solidFill>
                              <a:latin typeface="Cambria Math"/>
                              <a:ea typeface="Cambria Math"/>
                            </a:rPr>
                            <m:t>𝑫𝑴</m:t>
                          </m:r>
                        </m:sub>
                      </m:sSub>
                      <m:d>
                        <m:dPr>
                          <m:begChr m:val="["/>
                          <m:endChr m:val="]"/>
                          <m:ctrlPr>
                            <a:rPr lang="fr-FR" sz="2000" b="1" i="1">
                              <a:latin typeface="Cambria Math" panose="02040503050406030204" pitchFamily="18" charset="0"/>
                              <a:ea typeface="Cambria Math"/>
                              <a:cs typeface="Cambria Math"/>
                            </a:rPr>
                          </m:ctrlPr>
                        </m:dPr>
                        <m:e>
                          <m:func>
                            <m:funcPr>
                              <m:ctrlPr>
                                <a:rPr lang="fr-FR" sz="2000" b="1" i="1">
                                  <a:solidFill>
                                    <a:srgbClr val="00B050"/>
                                  </a:solidFill>
                                  <a:latin typeface="Cambria Math" panose="02040503050406030204" pitchFamily="18" charset="0"/>
                                  <a:ea typeface="Cambria Math"/>
                                  <a:cs typeface="Cambria Math"/>
                                </a:rPr>
                              </m:ctrlPr>
                            </m:funcPr>
                            <m:fName>
                              <m:r>
                                <a:rPr lang="fr-FR" sz="2000" b="1" i="0">
                                  <a:solidFill>
                                    <a:srgbClr val="00B050"/>
                                  </a:solidFill>
                                  <a:latin typeface="Cambria Math"/>
                                </a:rPr>
                                <m:t>𝐜𝐨𝐬</m:t>
                              </m:r>
                              <m:r>
                                <a:rPr lang="fr-FR" sz="2000" b="1" i="0">
                                  <a:solidFill>
                                    <a:srgbClr val="00B050"/>
                                  </a:solidFill>
                                  <a:latin typeface="Cambria Math"/>
                                </a:rPr>
                                <m:t>⁡</m:t>
                              </m:r>
                            </m:fName>
                            <m:e>
                              <m:r>
                                <a:rPr lang="fr-FR" sz="2000" b="1" i="1">
                                  <a:solidFill>
                                    <a:srgbClr val="00B050"/>
                                  </a:solidFill>
                                  <a:latin typeface="Cambria Math"/>
                                </a:rPr>
                                <m:t>(</m:t>
                              </m:r>
                              <m:r>
                                <a:rPr lang="fr-FR" sz="2000" b="1" i="1">
                                  <a:solidFill>
                                    <a:srgbClr val="00B050"/>
                                  </a:solidFill>
                                  <a:latin typeface="Cambria Math"/>
                                  <a:ea typeface="Cambria Math"/>
                                </a:rPr>
                                <m:t>∆</m:t>
                              </m:r>
                              <m:r>
                                <a:rPr lang="fr-FR" sz="2000" b="1" i="1">
                                  <a:solidFill>
                                    <a:srgbClr val="00B050"/>
                                  </a:solidFill>
                                  <a:latin typeface="Cambria Math"/>
                                  <a:ea typeface="Cambria Math"/>
                                </a:rPr>
                                <m:t>𝝎</m:t>
                              </m:r>
                              <m:r>
                                <a:rPr lang="fr-FR" sz="2000" b="1" i="1">
                                  <a:solidFill>
                                    <a:srgbClr val="00B050"/>
                                  </a:solidFill>
                                  <a:latin typeface="Cambria Math"/>
                                  <a:ea typeface="Cambria Math"/>
                                </a:rPr>
                                <m:t>𝒕</m:t>
                              </m:r>
                              <m:r>
                                <a:rPr lang="fr-FR" sz="2000" b="1" i="1">
                                  <a:solidFill>
                                    <a:srgbClr val="00B050"/>
                                  </a:solidFill>
                                  <a:latin typeface="Cambria Math"/>
                                  <a:ea typeface="Cambria Math"/>
                                </a:rPr>
                                <m:t>+</m:t>
                              </m:r>
                              <m:sSub>
                                <m:sSubPr>
                                  <m:ctrlPr>
                                    <a:rPr lang="fr-FR" sz="2000" b="1" i="1">
                                      <a:solidFill>
                                        <a:srgbClr val="00B050"/>
                                      </a:solidFill>
                                      <a:latin typeface="Cambria Math" panose="02040503050406030204" pitchFamily="18" charset="0"/>
                                      <a:ea typeface="Cambria Math"/>
                                      <a:cs typeface="Cambria Math"/>
                                    </a:rPr>
                                  </m:ctrlPr>
                                </m:sSubPr>
                                <m:e>
                                  <m:r>
                                    <a:rPr lang="fr-FR" sz="2000" b="1" i="1">
                                      <a:solidFill>
                                        <a:srgbClr val="00B050"/>
                                      </a:solidFill>
                                      <a:latin typeface="Cambria Math"/>
                                      <a:ea typeface="Cambria Math"/>
                                    </a:rPr>
                                    <m:t>𝝓</m:t>
                                  </m:r>
                                </m:e>
                                <m:sub>
                                  <m:r>
                                    <a:rPr lang="fr-FR" sz="2000" b="1" i="1">
                                      <a:solidFill>
                                        <a:srgbClr val="00B050"/>
                                      </a:solidFill>
                                      <a:latin typeface="Cambria Math"/>
                                      <a:ea typeface="Cambria Math"/>
                                    </a:rPr>
                                    <m:t>𝒂</m:t>
                                  </m:r>
                                </m:sub>
                              </m:sSub>
                              <m:r>
                                <a:rPr lang="fr-FR" sz="2000" b="1" i="1">
                                  <a:solidFill>
                                    <a:srgbClr val="00B050"/>
                                  </a:solidFill>
                                  <a:latin typeface="Cambria Math"/>
                                  <a:ea typeface="Cambria Math"/>
                                </a:rPr>
                                <m:t>)</m:t>
                              </m:r>
                            </m:e>
                          </m:func>
                          <m:r>
                            <a:rPr lang="fr-FR" sz="2000" b="1" i="1">
                              <a:latin typeface="Cambria Math"/>
                            </a:rPr>
                            <m:t>+</m:t>
                          </m:r>
                          <m:func>
                            <m:funcPr>
                              <m:ctrlPr>
                                <a:rPr lang="fr-FR" sz="2000" b="1" i="1">
                                  <a:solidFill>
                                    <a:schemeClr val="accent3"/>
                                  </a:solidFill>
                                  <a:latin typeface="Cambria Math" panose="02040503050406030204" pitchFamily="18" charset="0"/>
                                  <a:ea typeface="Cambria Math"/>
                                  <a:cs typeface="Cambria Math"/>
                                </a:rPr>
                              </m:ctrlPr>
                            </m:funcPr>
                            <m:fName>
                              <m:r>
                                <a:rPr lang="fr-FR" sz="2000" b="1" i="0">
                                  <a:solidFill>
                                    <a:schemeClr val="accent3"/>
                                  </a:solidFill>
                                  <a:latin typeface="Cambria Math"/>
                                </a:rPr>
                                <m:t>𝐜𝐨𝐬</m:t>
                              </m:r>
                            </m:fName>
                            <m:e>
                              <m:r>
                                <a:rPr lang="fr-FR" sz="2000" b="1" i="1">
                                  <a:solidFill>
                                    <a:schemeClr val="accent3"/>
                                  </a:solidFill>
                                  <a:latin typeface="Cambria Math"/>
                                </a:rPr>
                                <m:t>(</m:t>
                              </m:r>
                              <m:r>
                                <a:rPr lang="fr-FR" sz="2000" b="1" i="1">
                                  <a:solidFill>
                                    <a:schemeClr val="accent3"/>
                                  </a:solidFill>
                                  <a:latin typeface="Cambria Math"/>
                                  <a:ea typeface="Cambria Math"/>
                                </a:rPr>
                                <m:t>𝜮𝝎</m:t>
                              </m:r>
                              <m:r>
                                <a:rPr lang="fr-FR" sz="2000" b="1" i="1">
                                  <a:solidFill>
                                    <a:schemeClr val="accent3"/>
                                  </a:solidFill>
                                  <a:latin typeface="Cambria Math"/>
                                  <a:ea typeface="Cambria Math"/>
                                </a:rPr>
                                <m:t>𝒕</m:t>
                              </m:r>
                              <m:r>
                                <a:rPr lang="fr-FR" sz="2000" b="1" i="1">
                                  <a:solidFill>
                                    <a:schemeClr val="accent3"/>
                                  </a:solidFill>
                                  <a:latin typeface="Cambria Math"/>
                                  <a:ea typeface="Cambria Math"/>
                                </a:rPr>
                                <m:t>+</m:t>
                              </m:r>
                              <m:sSub>
                                <m:sSubPr>
                                  <m:ctrlPr>
                                    <a:rPr lang="fr-FR" sz="2000" b="1" i="1">
                                      <a:solidFill>
                                        <a:schemeClr val="accent3"/>
                                      </a:solidFill>
                                      <a:latin typeface="Cambria Math" panose="02040503050406030204" pitchFamily="18" charset="0"/>
                                      <a:ea typeface="Cambria Math"/>
                                      <a:cs typeface="Cambria Math"/>
                                    </a:rPr>
                                  </m:ctrlPr>
                                </m:sSubPr>
                                <m:e>
                                  <m:r>
                                    <a:rPr lang="fr-FR" sz="2000" b="1" i="1">
                                      <a:solidFill>
                                        <a:schemeClr val="accent3"/>
                                      </a:solidFill>
                                      <a:latin typeface="Cambria Math"/>
                                      <a:ea typeface="Cambria Math"/>
                                    </a:rPr>
                                    <m:t>𝝓</m:t>
                                  </m:r>
                                </m:e>
                                <m:sub>
                                  <m:r>
                                    <a:rPr lang="fr-FR" sz="2000" b="1" i="1">
                                      <a:solidFill>
                                        <a:schemeClr val="accent3"/>
                                      </a:solidFill>
                                      <a:latin typeface="Cambria Math"/>
                                      <a:ea typeface="Cambria Math"/>
                                    </a:rPr>
                                    <m:t>𝒂</m:t>
                                  </m:r>
                                </m:sub>
                              </m:sSub>
                              <m:r>
                                <a:rPr lang="fr-FR" sz="2000" b="1" i="1">
                                  <a:solidFill>
                                    <a:schemeClr val="accent3"/>
                                  </a:solidFill>
                                  <a:latin typeface="Cambria Math"/>
                                </a:rPr>
                                <m:t>)</m:t>
                              </m:r>
                            </m:e>
                          </m:func>
                        </m:e>
                      </m:d>
                      <m:r>
                        <a:rPr lang="fr-FR" sz="2000" b="1" i="1">
                          <a:latin typeface="Cambria Math"/>
                        </a:rPr>
                        <m:t>+</m:t>
                      </m:r>
                      <m:sSubSup>
                        <m:sSubSupPr>
                          <m:ctrlPr>
                            <a:rPr lang="fr-FR" sz="2000" b="1" i="1">
                              <a:solidFill>
                                <a:schemeClr val="accent3"/>
                              </a:solidFill>
                              <a:latin typeface="Cambria Math" panose="02040503050406030204" pitchFamily="18" charset="0"/>
                              <a:ea typeface="Cambria Math"/>
                              <a:cs typeface="Cambria Math"/>
                            </a:rPr>
                          </m:ctrlPr>
                        </m:sSubSupPr>
                        <m:e>
                          <m:r>
                            <a:rPr lang="fr-FR" sz="2000" b="1" i="1">
                              <a:solidFill>
                                <a:schemeClr val="accent3"/>
                              </a:solidFill>
                              <a:latin typeface="Cambria Math"/>
                            </a:rPr>
                            <m:t>𝑿</m:t>
                          </m:r>
                        </m:e>
                        <m:sub>
                          <m:r>
                            <a:rPr lang="fr-FR" sz="2000" b="1" i="1">
                              <a:solidFill>
                                <a:schemeClr val="accent3"/>
                              </a:solidFill>
                              <a:latin typeface="Cambria Math"/>
                            </a:rPr>
                            <m:t>𝑫𝑴</m:t>
                          </m:r>
                        </m:sub>
                        <m:sup>
                          <m:r>
                            <a:rPr lang="fr-FR" sz="2000" b="1" i="1">
                              <a:solidFill>
                                <a:schemeClr val="accent3"/>
                              </a:solidFill>
                              <a:latin typeface="Cambria Math"/>
                            </a:rPr>
                            <m:t>𝟐</m:t>
                          </m:r>
                        </m:sup>
                      </m:sSubSup>
                      <m:func>
                        <m:funcPr>
                          <m:ctrlPr>
                            <a:rPr lang="fr-FR" sz="2000" b="1" i="1">
                              <a:solidFill>
                                <a:schemeClr val="accent3"/>
                              </a:solidFill>
                              <a:latin typeface="Cambria Math" panose="02040503050406030204" pitchFamily="18" charset="0"/>
                              <a:ea typeface="Cambria Math"/>
                              <a:cs typeface="Cambria Math"/>
                            </a:rPr>
                          </m:ctrlPr>
                        </m:funcPr>
                        <m:fName>
                          <m:r>
                            <a:rPr lang="fr-FR" sz="2000" b="1" i="0">
                              <a:solidFill>
                                <a:schemeClr val="accent3"/>
                              </a:solidFill>
                              <a:latin typeface="Cambria Math"/>
                            </a:rPr>
                            <m:t>𝐜𝐨𝐬</m:t>
                          </m:r>
                        </m:fName>
                        <m:e>
                          <m:r>
                            <a:rPr lang="fr-FR" sz="2000" b="1" i="1">
                              <a:solidFill>
                                <a:schemeClr val="accent3"/>
                              </a:solidFill>
                              <a:latin typeface="Cambria Math"/>
                            </a:rPr>
                            <m:t>(</m:t>
                          </m:r>
                          <m:r>
                            <a:rPr lang="fr-FR" sz="2000" b="1" i="1">
                              <a:solidFill>
                                <a:schemeClr val="accent3"/>
                              </a:solidFill>
                              <a:latin typeface="Cambria Math"/>
                            </a:rPr>
                            <m:t>𝟐</m:t>
                          </m:r>
                          <m:sSub>
                            <m:sSubPr>
                              <m:ctrlPr>
                                <a:rPr lang="fr-FR" sz="2000" b="1" i="1">
                                  <a:solidFill>
                                    <a:schemeClr val="accent3"/>
                                  </a:solidFill>
                                  <a:latin typeface="Cambria Math" panose="02040503050406030204" pitchFamily="18" charset="0"/>
                                  <a:ea typeface="Cambria Math"/>
                                  <a:cs typeface="Cambria Math"/>
                                </a:rPr>
                              </m:ctrlPr>
                            </m:sSubPr>
                            <m:e>
                              <m:r>
                                <a:rPr lang="fr-FR" sz="2000" b="1" i="1">
                                  <a:solidFill>
                                    <a:schemeClr val="accent3"/>
                                  </a:solidFill>
                                  <a:latin typeface="Cambria Math"/>
                                  <a:ea typeface="Cambria Math"/>
                                </a:rPr>
                                <m:t>𝝎</m:t>
                              </m:r>
                            </m:e>
                            <m:sub>
                              <m:r>
                                <a:rPr lang="fr-FR" sz="2000" b="1" i="1">
                                  <a:solidFill>
                                    <a:schemeClr val="accent3"/>
                                  </a:solidFill>
                                  <a:latin typeface="Cambria Math"/>
                                </a:rPr>
                                <m:t>𝑫𝑴</m:t>
                              </m:r>
                            </m:sub>
                          </m:sSub>
                          <m:r>
                            <a:rPr lang="fr-FR" sz="2000" b="1" i="1">
                              <a:solidFill>
                                <a:schemeClr val="accent3"/>
                              </a:solidFill>
                              <a:latin typeface="Cambria Math"/>
                            </a:rPr>
                            <m:t>𝒕</m:t>
                          </m:r>
                          <m:r>
                            <a:rPr lang="fr-FR" sz="2000" b="1" i="1">
                              <a:solidFill>
                                <a:schemeClr val="accent3"/>
                              </a:solidFill>
                              <a:latin typeface="Cambria Math"/>
                            </a:rPr>
                            <m:t>)</m:t>
                          </m:r>
                        </m:e>
                      </m:func>
                      <m:r>
                        <a:rPr lang="fr-FR" sz="2000" b="1" i="1">
                          <a:solidFill>
                            <a:schemeClr val="accent3"/>
                          </a:solidFill>
                          <a:latin typeface="Cambria Math"/>
                        </a:rPr>
                        <m:t>+</m:t>
                      </m:r>
                      <m:sSubSup>
                        <m:sSubSupPr>
                          <m:ctrlPr>
                            <a:rPr lang="fr-FR" sz="2000" b="1" i="1">
                              <a:solidFill>
                                <a:schemeClr val="accent3"/>
                              </a:solidFill>
                              <a:latin typeface="Cambria Math" panose="02040503050406030204" pitchFamily="18" charset="0"/>
                              <a:ea typeface="Cambria Math"/>
                              <a:cs typeface="Cambria Math"/>
                            </a:rPr>
                          </m:ctrlPr>
                        </m:sSubSupPr>
                        <m:e>
                          <m:r>
                            <a:rPr lang="fr-FR" sz="2000" b="1" i="1">
                              <a:solidFill>
                                <a:schemeClr val="accent3"/>
                              </a:solidFill>
                              <a:latin typeface="Cambria Math"/>
                            </a:rPr>
                            <m:t>𝑿</m:t>
                          </m:r>
                        </m:e>
                        <m:sub>
                          <m:r>
                            <a:rPr lang="fr-FR" sz="2000" b="1" i="1">
                              <a:solidFill>
                                <a:schemeClr val="accent3"/>
                              </a:solidFill>
                              <a:latin typeface="Cambria Math"/>
                            </a:rPr>
                            <m:t>𝒂</m:t>
                          </m:r>
                        </m:sub>
                        <m:sup>
                          <m:r>
                            <a:rPr lang="fr-FR" sz="2000" b="1" i="1">
                              <a:solidFill>
                                <a:schemeClr val="accent3"/>
                              </a:solidFill>
                              <a:latin typeface="Cambria Math"/>
                            </a:rPr>
                            <m:t>𝟐</m:t>
                          </m:r>
                        </m:sup>
                      </m:sSubSup>
                      <m:func>
                        <m:funcPr>
                          <m:ctrlPr>
                            <a:rPr lang="fr-FR" sz="2000" b="1" i="1">
                              <a:solidFill>
                                <a:schemeClr val="accent3"/>
                              </a:solidFill>
                              <a:latin typeface="Cambria Math" panose="02040503050406030204" pitchFamily="18" charset="0"/>
                              <a:ea typeface="Cambria Math"/>
                              <a:cs typeface="Cambria Math"/>
                            </a:rPr>
                          </m:ctrlPr>
                        </m:funcPr>
                        <m:fName>
                          <m:r>
                            <a:rPr lang="fr-FR" sz="2000" b="1" i="0">
                              <a:solidFill>
                                <a:schemeClr val="accent3"/>
                              </a:solidFill>
                              <a:latin typeface="Cambria Math"/>
                            </a:rPr>
                            <m:t>𝐜𝐨𝐬</m:t>
                          </m:r>
                        </m:fName>
                        <m:e>
                          <m:r>
                            <a:rPr lang="fr-FR" sz="2000" b="1" i="1">
                              <a:solidFill>
                                <a:schemeClr val="accent3"/>
                              </a:solidFill>
                              <a:latin typeface="Cambria Math"/>
                            </a:rPr>
                            <m:t>(</m:t>
                          </m:r>
                          <m:r>
                            <a:rPr lang="fr-FR" sz="2000" b="1" i="1">
                              <a:solidFill>
                                <a:schemeClr val="accent3"/>
                              </a:solidFill>
                              <a:latin typeface="Cambria Math"/>
                            </a:rPr>
                            <m:t>𝟐</m:t>
                          </m:r>
                          <m:sSub>
                            <m:sSubPr>
                              <m:ctrlPr>
                                <a:rPr lang="fr-FR" sz="2000" b="1" i="1">
                                  <a:solidFill>
                                    <a:schemeClr val="accent3"/>
                                  </a:solidFill>
                                  <a:latin typeface="Cambria Math" panose="02040503050406030204" pitchFamily="18" charset="0"/>
                                  <a:ea typeface="Cambria Math"/>
                                  <a:cs typeface="Cambria Math"/>
                                </a:rPr>
                              </m:ctrlPr>
                            </m:sSubPr>
                            <m:e>
                              <m:r>
                                <a:rPr lang="fr-FR" sz="2000" b="1" i="1">
                                  <a:solidFill>
                                    <a:schemeClr val="accent3"/>
                                  </a:solidFill>
                                  <a:latin typeface="Cambria Math"/>
                                  <a:ea typeface="Cambria Math"/>
                                </a:rPr>
                                <m:t>𝝎</m:t>
                              </m:r>
                            </m:e>
                            <m:sub>
                              <m:r>
                                <a:rPr lang="fr-FR" sz="2000" b="1" i="1">
                                  <a:solidFill>
                                    <a:schemeClr val="accent3"/>
                                  </a:solidFill>
                                  <a:latin typeface="Cambria Math"/>
                                </a:rPr>
                                <m:t>𝒂</m:t>
                              </m:r>
                            </m:sub>
                          </m:sSub>
                          <m:r>
                            <a:rPr lang="fr-FR" sz="2000" b="1" i="1">
                              <a:solidFill>
                                <a:schemeClr val="accent3"/>
                              </a:solidFill>
                              <a:latin typeface="Cambria Math"/>
                            </a:rPr>
                            <m:t>𝒕</m:t>
                          </m:r>
                          <m:r>
                            <a:rPr lang="fr-FR" sz="2000" b="1" i="1">
                              <a:solidFill>
                                <a:schemeClr val="accent3"/>
                              </a:solidFill>
                              <a:latin typeface="Cambria Math"/>
                              <a:ea typeface="Cambria Math"/>
                            </a:rPr>
                            <m:t>+</m:t>
                          </m:r>
                          <m:sSub>
                            <m:sSubPr>
                              <m:ctrlPr>
                                <a:rPr lang="fr-FR" sz="2000" b="1" i="1">
                                  <a:solidFill>
                                    <a:schemeClr val="accent3"/>
                                  </a:solidFill>
                                  <a:latin typeface="Cambria Math" panose="02040503050406030204" pitchFamily="18" charset="0"/>
                                  <a:ea typeface="Cambria Math"/>
                                  <a:cs typeface="Cambria Math"/>
                                </a:rPr>
                              </m:ctrlPr>
                            </m:sSubPr>
                            <m:e>
                              <m:r>
                                <a:rPr lang="fr-FR" sz="2000" b="1" i="1">
                                  <a:solidFill>
                                    <a:schemeClr val="accent3"/>
                                  </a:solidFill>
                                  <a:latin typeface="Cambria Math"/>
                                  <a:ea typeface="Cambria Math"/>
                                </a:rPr>
                                <m:t>𝝓</m:t>
                              </m:r>
                            </m:e>
                            <m:sub>
                              <m:r>
                                <a:rPr lang="fr-FR" sz="2000" b="1" i="1">
                                  <a:solidFill>
                                    <a:schemeClr val="accent3"/>
                                  </a:solidFill>
                                  <a:latin typeface="Cambria Math"/>
                                  <a:ea typeface="Cambria Math"/>
                                </a:rPr>
                                <m:t>𝒂</m:t>
                              </m:r>
                            </m:sub>
                          </m:sSub>
                          <m:r>
                            <a:rPr lang="fr-FR" sz="2000" b="1" i="1">
                              <a:solidFill>
                                <a:schemeClr val="accent3"/>
                              </a:solidFill>
                              <a:latin typeface="Cambria Math"/>
                            </a:rPr>
                            <m:t>)</m:t>
                          </m:r>
                        </m:e>
                      </m:func>
                    </m:oMath>
                  </m:oMathPara>
                </a14:m>
                <a:endParaRPr lang="en-US" sz="2000" b="1" dirty="0">
                  <a:solidFill>
                    <a:srgbClr val="FF0000"/>
                  </a:solidFill>
                </a:endParaRPr>
              </a:p>
            </p:txBody>
          </p:sp>
        </mc:Choice>
        <mc:Fallback xmlns="">
          <p:sp>
            <p:nvSpPr>
              <p:cNvPr id="18" name="ZoneTexte 17"/>
              <p:cNvSpPr txBox="1">
                <a:spLocks noRot="1" noChangeAspect="1" noMove="1" noResize="1" noEditPoints="1" noAdjustHandles="1" noChangeArrowheads="1" noChangeShapeType="1" noTextEdit="1"/>
              </p:cNvSpPr>
              <p:nvPr/>
            </p:nvSpPr>
            <p:spPr bwMode="auto">
              <a:xfrm>
                <a:off x="721216" y="4862736"/>
                <a:ext cx="12441382" cy="440890"/>
              </a:xfrm>
              <a:prstGeom prst="rect">
                <a:avLst/>
              </a:prstGeom>
              <a:blipFill>
                <a:blip r:embed="rId4"/>
                <a:stretch>
                  <a:fillRect b="-17143"/>
                </a:stretch>
              </a:blipFill>
              <a:ln>
                <a:noFill/>
              </a:ln>
            </p:spPr>
            <p:txBody>
              <a:bodyPr/>
              <a:lstStyle/>
              <a:p>
                <a:r>
                  <a:rPr lang="en-US">
                    <a:noFill/>
                  </a:rPr>
                  <a:t> </a:t>
                </a:r>
              </a:p>
            </p:txBody>
          </p:sp>
        </mc:Fallback>
      </mc:AlternateContent>
      <p:sp>
        <p:nvSpPr>
          <p:cNvPr id="23" name="Parenthèse fermante 22"/>
          <p:cNvSpPr/>
          <p:nvPr/>
        </p:nvSpPr>
        <p:spPr bwMode="auto">
          <a:xfrm rot="5400000">
            <a:off x="6009659" y="3220438"/>
            <a:ext cx="69111" cy="1703771"/>
          </a:xfrm>
          <a:prstGeom prst="rightBracket">
            <a:avLst>
              <a:gd name="adj" fmla="val 833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24" name="ZoneTexte 23"/>
          <p:cNvSpPr txBox="1"/>
          <p:nvPr/>
        </p:nvSpPr>
        <p:spPr bwMode="auto">
          <a:xfrm>
            <a:off x="7509932" y="5396496"/>
            <a:ext cx="4588933" cy="338554"/>
          </a:xfrm>
          <a:prstGeom prst="rect">
            <a:avLst/>
          </a:prstGeom>
          <a:noFill/>
        </p:spPr>
        <p:txBody>
          <a:bodyPr wrap="square" rtlCol="0">
            <a:spAutoFit/>
          </a:bodyPr>
          <a:lstStyle/>
          <a:p>
            <a:pPr>
              <a:defRPr/>
            </a:pPr>
            <a:r>
              <a:rPr lang="en-US" sz="1600" dirty="0">
                <a:solidFill>
                  <a:schemeClr val="accent3"/>
                </a:solidFill>
              </a:rPr>
              <a:t>Oscillation too fast/Amplitude too small</a:t>
            </a:r>
            <a:endParaRPr dirty="0"/>
          </a:p>
        </p:txBody>
      </p:sp>
      <p:sp>
        <p:nvSpPr>
          <p:cNvPr id="25" name="ZoneTexte 24"/>
          <p:cNvSpPr txBox="1"/>
          <p:nvPr/>
        </p:nvSpPr>
        <p:spPr bwMode="auto">
          <a:xfrm>
            <a:off x="3350144" y="5312950"/>
            <a:ext cx="556685" cy="369332"/>
          </a:xfrm>
          <a:prstGeom prst="rect">
            <a:avLst/>
          </a:prstGeom>
          <a:noFill/>
        </p:spPr>
        <p:txBody>
          <a:bodyPr wrap="square" rtlCol="0">
            <a:spAutoFit/>
          </a:bodyPr>
          <a:lstStyle/>
          <a:p>
            <a:pPr>
              <a:defRPr/>
            </a:pPr>
            <a:r>
              <a:rPr lang="en-US" b="1">
                <a:solidFill>
                  <a:srgbClr val="00B050"/>
                </a:solidFill>
              </a:rPr>
              <a:t>✓</a:t>
            </a:r>
            <a:endParaRPr/>
          </a:p>
        </p:txBody>
      </p:sp>
      <mc:AlternateContent xmlns:mc="http://schemas.openxmlformats.org/markup-compatibility/2006" xmlns:a14="http://schemas.microsoft.com/office/drawing/2010/main">
        <mc:Choice Requires="a14">
          <p:sp>
            <p:nvSpPr>
              <p:cNvPr id="26" name="ZoneTexte 25"/>
              <p:cNvSpPr txBox="1"/>
              <p:nvPr/>
            </p:nvSpPr>
            <p:spPr bwMode="auto">
              <a:xfrm>
                <a:off x="144215" y="5989006"/>
                <a:ext cx="11497734" cy="745269"/>
              </a:xfrm>
              <a:prstGeom prst="rect">
                <a:avLst/>
              </a:prstGeom>
              <a:noFill/>
            </p:spPr>
            <p:txBody>
              <a:bodyPr wrap="square" rtlCol="0">
                <a:spAutoFit/>
              </a:bodyPr>
              <a:lstStyle/>
              <a:p>
                <a:pPr marL="285750" indent="-285750">
                  <a:buFont typeface="Wingdings"/>
                  <a:buChar char="à"/>
                  <a:defRPr/>
                </a:pPr>
                <a:r>
                  <a:rPr lang="en-US" sz="2000" b="1"/>
                  <a:t>The DM frequency we look for is such that </a:t>
                </a:r>
                <mc:AlternateContent>
                  <mc:Choice Requires="a14">
                    <a14:m>
                      <m:oMath xmlns:m="http://schemas.openxmlformats.org/officeDocument/2006/math">
                        <m:r>
                          <a:rPr lang="en-US" sz="2000" b="1" i="1">
                            <a:latin typeface="Cambria Math"/>
                            <a:ea typeface="Cambria Math"/>
                          </a:rPr>
                          <m:t>∆</m:t>
                        </m:r>
                        <m:r>
                          <a:rPr lang="en-US" sz="2000" b="1" i="1">
                            <a:latin typeface="Cambria Math"/>
                            <a:ea typeface="Cambria Math"/>
                          </a:rPr>
                          <m:t>𝝎</m:t>
                        </m:r>
                        <m:r>
                          <a:rPr lang="fr-FR" sz="2000" b="1" i="1">
                            <a:latin typeface="Cambria Math"/>
                            <a:ea typeface="Cambria Math"/>
                          </a:rPr>
                          <m:t>&lt;</m:t>
                        </m:r>
                        <m:sSub>
                          <m:sSubPr>
                            <m:ctrlPr>
                              <a:rPr lang="fr-FR" sz="2000" b="1" i="1">
                                <a:latin typeface="Cambria Math" panose="02040503050406030204" pitchFamily="18" charset="0"/>
                                <a:ea typeface="Cambria Math"/>
                                <a:cs typeface="Cambria Math"/>
                              </a:rPr>
                            </m:ctrlPr>
                          </m:sSubPr>
                          <m:e>
                            <m:r>
                              <a:rPr lang="fr-FR" sz="2000" b="1" i="1">
                                <a:latin typeface="Cambria Math"/>
                                <a:ea typeface="Cambria Math"/>
                              </a:rPr>
                              <m:t>𝒇</m:t>
                            </m:r>
                          </m:e>
                          <m:sub>
                            <m:r>
                              <a:rPr lang="fr-FR" sz="2000" b="1" i="1">
                                <a:latin typeface="Cambria Math"/>
                                <a:ea typeface="Cambria Math"/>
                              </a:rPr>
                              <m:t>𝒔</m:t>
                            </m:r>
                          </m:sub>
                        </m:sSub>
                      </m:oMath>
                    </a14:m>
                  </mc:Choice>
                  <mc:Fallback xmlns="" xmlns:w="http://schemas.openxmlformats.org/wordprocessingml/2006/main" xmlns:m="http://schemas.openxmlformats.org/officeDocument/2006/math"/>
                </mc:AlternateContent>
                <a:r>
                  <a:rPr lang="en-US" sz="2000" b="1"/>
                  <a:t>, the sampling frequency of the apparatus</a:t>
                </a:r>
                <a:endParaRPr/>
              </a:p>
              <a:p>
                <a:pPr marL="285750" indent="-285750">
                  <a:buFont typeface="Wingdings"/>
                  <a:buChar char="à"/>
                  <a:defRPr/>
                </a:pPr>
                <a:r>
                  <a:rPr lang="en-US" sz="2000" b="1"/>
                  <a:t>In addition, we take advantage of the possible high injected power contained in </a:t>
                </a:r>
                <mc:AlternateContent>
                  <mc:Choice Requires="a14">
                    <a14:m>
                      <m:oMath xmlns:m="http://schemas.openxmlformats.org/officeDocument/2006/math">
                        <m:sSub>
                          <m:sSubPr>
                            <m:ctrlPr>
                              <a:rPr lang="fr-FR" sz="2000" b="1" i="1">
                                <a:latin typeface="Cambria Math" panose="02040503050406030204" pitchFamily="18" charset="0"/>
                                <a:ea typeface="Cambria Math"/>
                                <a:cs typeface="Cambria Math"/>
                              </a:rPr>
                            </m:ctrlPr>
                          </m:sSubPr>
                          <m:e>
                            <m:acc>
                              <m:accPr>
                                <m:chr m:val="⃗"/>
                                <m:ctrlPr>
                                  <a:rPr lang="fr-FR" sz="2000" b="1" i="1">
                                    <a:latin typeface="Cambria Math" panose="02040503050406030204" pitchFamily="18" charset="0"/>
                                    <a:ea typeface="Cambria Math"/>
                                    <a:cs typeface="Cambria Math"/>
                                  </a:rPr>
                                </m:ctrlPr>
                              </m:accPr>
                              <m:e>
                                <m:r>
                                  <a:rPr lang="fr-FR" sz="2000" b="1" i="1">
                                    <a:latin typeface="Cambria Math"/>
                                  </a:rPr>
                                  <m:t>𝑿</m:t>
                                </m:r>
                              </m:e>
                            </m:acc>
                          </m:e>
                          <m:sub>
                            <m:r>
                              <a:rPr lang="fr-FR" sz="2000" b="1" i="1">
                                <a:latin typeface="Cambria Math"/>
                              </a:rPr>
                              <m:t>𝒂</m:t>
                            </m:r>
                          </m:sub>
                        </m:sSub>
                      </m:oMath>
                    </a14:m>
                  </mc:Choice>
                  <mc:Fallback xmlns="" xmlns:w="http://schemas.openxmlformats.org/wordprocessingml/2006/main" xmlns:m="http://schemas.openxmlformats.org/officeDocument/2006/math"/>
                </mc:AlternateContent>
                <a:endParaRPr lang="en-US" sz="2000" b="1"/>
              </a:p>
            </p:txBody>
          </p:sp>
        </mc:Choice>
        <mc:Fallback xmlns="">
          <p:sp>
            <p:nvSpPr>
              <p:cNvPr id="26" name="ZoneTexte 25"/>
              <p:cNvSpPr txBox="1">
                <a:spLocks noRot="1" noChangeAspect="1" noMove="1" noResize="1" noEditPoints="1" noAdjustHandles="1" noChangeArrowheads="1" noChangeShapeType="1" noTextEdit="1"/>
              </p:cNvSpPr>
              <p:nvPr/>
            </p:nvSpPr>
            <p:spPr bwMode="auto">
              <a:xfrm>
                <a:off x="144215" y="5989006"/>
                <a:ext cx="11497734" cy="745269"/>
              </a:xfrm>
              <a:prstGeom prst="rect">
                <a:avLst/>
              </a:prstGeom>
              <a:blipFill>
                <a:blip r:embed="rId5"/>
                <a:stretch>
                  <a:fillRect l="-442" t="-5000"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ZoneTexte 26"/>
              <p:cNvSpPr txBox="1"/>
              <p:nvPr/>
            </p:nvSpPr>
            <p:spPr bwMode="auto">
              <a:xfrm>
                <a:off x="3762375" y="5441544"/>
                <a:ext cx="1574800" cy="338554"/>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en-US" sz="1600" i="1">
                                  <a:solidFill>
                                    <a:srgbClr val="00B050"/>
                                  </a:solidFill>
                                  <a:latin typeface="Cambria Math" panose="02040503050406030204" pitchFamily="18" charset="0"/>
                                  <a:ea typeface="Cambria Math"/>
                                  <a:cs typeface="Cambria Math"/>
                                </a:rPr>
                              </m:ctrlPr>
                            </m:sSubPr>
                            <m:e>
                              <m:r>
                                <a:rPr lang="en-US" sz="1600" i="1">
                                  <a:solidFill>
                                    <a:srgbClr val="00B050"/>
                                  </a:solidFill>
                                  <a:latin typeface="Cambria Math"/>
                                  <a:ea typeface="Cambria Math"/>
                                </a:rPr>
                                <m:t>𝜔</m:t>
                              </m:r>
                            </m:e>
                            <m:sub>
                              <m:r>
                                <a:rPr lang="fr-FR" sz="1600" b="0" i="1">
                                  <a:solidFill>
                                    <a:srgbClr val="00B050"/>
                                  </a:solidFill>
                                  <a:latin typeface="Cambria Math"/>
                                </a:rPr>
                                <m:t>𝑎</m:t>
                              </m:r>
                            </m:sub>
                          </m:sSub>
                          <m:r>
                            <a:rPr lang="fr-FR" sz="1600" b="0" i="1">
                              <a:solidFill>
                                <a:srgbClr val="00B050"/>
                              </a:solidFill>
                              <a:latin typeface="Cambria Math"/>
                            </a:rPr>
                            <m:t>−</m:t>
                          </m:r>
                          <m:sSub>
                            <m:sSubPr>
                              <m:ctrlPr>
                                <a:rPr lang="fr-FR" sz="1600" b="0" i="1">
                                  <a:solidFill>
                                    <a:srgbClr val="00B050"/>
                                  </a:solidFill>
                                  <a:latin typeface="Cambria Math" panose="02040503050406030204" pitchFamily="18" charset="0"/>
                                  <a:ea typeface="Cambria Math"/>
                                  <a:cs typeface="Cambria Math"/>
                                </a:rPr>
                              </m:ctrlPr>
                            </m:sSubPr>
                            <m:e>
                              <m:r>
                                <a:rPr lang="fr-FR" sz="1600" b="0" i="1">
                                  <a:solidFill>
                                    <a:srgbClr val="00B050"/>
                                  </a:solidFill>
                                  <a:latin typeface="Cambria Math"/>
                                  <a:ea typeface="Cambria Math"/>
                                </a:rPr>
                                <m:t>𝜔</m:t>
                              </m:r>
                            </m:e>
                            <m:sub>
                              <m:r>
                                <a:rPr lang="fr-FR" sz="1600" b="0" i="1">
                                  <a:solidFill>
                                    <a:srgbClr val="00B050"/>
                                  </a:solidFill>
                                  <a:latin typeface="Cambria Math"/>
                                </a:rPr>
                                <m:t>𝐷𝑀</m:t>
                              </m:r>
                            </m:sub>
                          </m:sSub>
                        </m:oMath>
                      </m:oMathPara>
                    </a14:m>
                  </mc:Choice>
                  <mc:Fallback xmlns="" xmlns:w="http://schemas.openxmlformats.org/wordprocessingml/2006/main" xmlns:m="http://schemas.openxmlformats.org/officeDocument/2006/math"/>
                </mc:AlternateContent>
                <a:endParaRPr lang="en-US" sz="1600">
                  <a:solidFill>
                    <a:srgbClr val="00B050"/>
                  </a:solidFill>
                </a:endParaRPr>
              </a:p>
            </p:txBody>
          </p:sp>
        </mc:Choice>
        <mc:Fallback xmlns="">
          <p:sp>
            <p:nvSpPr>
              <p:cNvPr id="27" name="ZoneTexte 26"/>
              <p:cNvSpPr txBox="1">
                <a:spLocks noRot="1" noChangeAspect="1" noMove="1" noResize="1" noEditPoints="1" noAdjustHandles="1" noChangeArrowheads="1" noChangeShapeType="1" noTextEdit="1"/>
              </p:cNvSpPr>
              <p:nvPr/>
            </p:nvSpPr>
            <p:spPr bwMode="auto">
              <a:xfrm>
                <a:off x="3762375" y="5441544"/>
                <a:ext cx="1574800" cy="33855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ZoneTexte 27"/>
              <p:cNvSpPr txBox="1"/>
              <p:nvPr/>
            </p:nvSpPr>
            <p:spPr bwMode="auto">
              <a:xfrm>
                <a:off x="5738700" y="4431312"/>
                <a:ext cx="1574800" cy="338554"/>
              </a:xfrm>
              <a:prstGeom prst="rect">
                <a:avLst/>
              </a:prstGeom>
              <a:noFill/>
            </p:spPr>
            <p:txBody>
              <a:bodyPr wrap="square" rtlCol="0">
                <a:spAutoFit/>
              </a:bodyPr>
              <a:lstStyle/>
              <a:p>
                <a:pPr>
                  <a:defRPr/>
                </a:pPr>
                <mc:AlternateContent>
                  <mc:Choice Requires="a14">
                    <a14:m>
                      <m:oMathPara xmlns:m="http://schemas.openxmlformats.org/officeDocument/2006/math">
                        <m:oMathParaPr>
                          <m:jc m:val="centerGroup"/>
                        </m:oMathParaPr>
                        <m:oMath xmlns:m="http://schemas.openxmlformats.org/officeDocument/2006/math">
                          <m:sSub>
                            <m:sSubPr>
                              <m:ctrlPr>
                                <a:rPr lang="en-US" sz="1600" i="1">
                                  <a:solidFill>
                                    <a:schemeClr val="accent3"/>
                                  </a:solidFill>
                                  <a:latin typeface="Cambria Math" panose="02040503050406030204" pitchFamily="18" charset="0"/>
                                  <a:ea typeface="Cambria Math"/>
                                  <a:cs typeface="Cambria Math"/>
                                </a:rPr>
                              </m:ctrlPr>
                            </m:sSubPr>
                            <m:e>
                              <m:r>
                                <a:rPr lang="en-US" sz="1600" i="1">
                                  <a:solidFill>
                                    <a:schemeClr val="accent3"/>
                                  </a:solidFill>
                                  <a:latin typeface="Cambria Math"/>
                                  <a:ea typeface="Cambria Math"/>
                                </a:rPr>
                                <m:t>𝜔</m:t>
                              </m:r>
                            </m:e>
                            <m:sub>
                              <m:r>
                                <a:rPr lang="fr-FR" sz="1600" b="0" i="1">
                                  <a:solidFill>
                                    <a:schemeClr val="accent3"/>
                                  </a:solidFill>
                                  <a:latin typeface="Cambria Math"/>
                                </a:rPr>
                                <m:t>𝑎</m:t>
                              </m:r>
                            </m:sub>
                          </m:sSub>
                          <m:r>
                            <a:rPr lang="fr-FR" sz="1600" b="0" i="1">
                              <a:solidFill>
                                <a:schemeClr val="accent3"/>
                              </a:solidFill>
                              <a:latin typeface="Cambria Math"/>
                            </a:rPr>
                            <m:t>+</m:t>
                          </m:r>
                          <m:sSub>
                            <m:sSubPr>
                              <m:ctrlPr>
                                <a:rPr lang="fr-FR" sz="1600" b="0" i="1">
                                  <a:solidFill>
                                    <a:schemeClr val="accent3"/>
                                  </a:solidFill>
                                  <a:latin typeface="Cambria Math" panose="02040503050406030204" pitchFamily="18" charset="0"/>
                                  <a:ea typeface="Cambria Math"/>
                                  <a:cs typeface="Cambria Math"/>
                                </a:rPr>
                              </m:ctrlPr>
                            </m:sSubPr>
                            <m:e>
                              <m:r>
                                <a:rPr lang="fr-FR" sz="1600" b="0" i="1">
                                  <a:solidFill>
                                    <a:schemeClr val="accent3"/>
                                  </a:solidFill>
                                  <a:latin typeface="Cambria Math"/>
                                  <a:ea typeface="Cambria Math"/>
                                </a:rPr>
                                <m:t>𝜔</m:t>
                              </m:r>
                            </m:e>
                            <m:sub>
                              <m:r>
                                <a:rPr lang="fr-FR" sz="1600" b="0" i="1">
                                  <a:solidFill>
                                    <a:schemeClr val="accent3"/>
                                  </a:solidFill>
                                  <a:latin typeface="Cambria Math"/>
                                </a:rPr>
                                <m:t>𝐷𝑀</m:t>
                              </m:r>
                            </m:sub>
                          </m:sSub>
                        </m:oMath>
                      </m:oMathPara>
                    </a14:m>
                  </mc:Choice>
                  <mc:Fallback xmlns="" xmlns:w="http://schemas.openxmlformats.org/wordprocessingml/2006/main" xmlns:m="http://schemas.openxmlformats.org/officeDocument/2006/math"/>
                </mc:AlternateContent>
                <a:endParaRPr lang="en-US" sz="1600">
                  <a:solidFill>
                    <a:schemeClr val="accent3"/>
                  </a:solidFill>
                </a:endParaRPr>
              </a:p>
            </p:txBody>
          </p:sp>
        </mc:Choice>
        <mc:Fallback xmlns="">
          <p:sp>
            <p:nvSpPr>
              <p:cNvPr id="28" name="ZoneTexte 27"/>
              <p:cNvSpPr txBox="1">
                <a:spLocks noRot="1" noChangeAspect="1" noMove="1" noResize="1" noEditPoints="1" noAdjustHandles="1" noChangeArrowheads="1" noChangeShapeType="1" noTextEdit="1"/>
              </p:cNvSpPr>
              <p:nvPr/>
            </p:nvSpPr>
            <p:spPr bwMode="auto">
              <a:xfrm>
                <a:off x="5738700" y="4431312"/>
                <a:ext cx="1574800" cy="338554"/>
              </a:xfrm>
              <a:prstGeom prst="rect">
                <a:avLst/>
              </a:prstGeom>
              <a:blipFill>
                <a:blip r:embed="rId7"/>
                <a:stretch>
                  <a:fillRect/>
                </a:stretch>
              </a:blipFill>
            </p:spPr>
            <p:txBody>
              <a:bodyPr/>
              <a:lstStyle/>
              <a:p>
                <a:r>
                  <a:rPr lang="en-US">
                    <a:noFill/>
                  </a:rPr>
                  <a:t> </a:t>
                </a:r>
              </a:p>
            </p:txBody>
          </p:sp>
        </mc:Fallback>
      </mc:AlternateContent>
      <p:cxnSp>
        <p:nvCxnSpPr>
          <p:cNvPr id="29" name="Connecteur en arc 28"/>
          <p:cNvCxnSpPr>
            <a:cxnSpLocks/>
          </p:cNvCxnSpPr>
          <p:nvPr/>
        </p:nvCxnSpPr>
        <p:spPr bwMode="auto">
          <a:xfrm rot="16199999" flipV="1">
            <a:off x="4304867" y="5328854"/>
            <a:ext cx="329985" cy="118532"/>
          </a:xfrm>
          <a:prstGeom prst="curved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rc 29"/>
          <p:cNvCxnSpPr>
            <a:cxnSpLocks/>
          </p:cNvCxnSpPr>
          <p:nvPr/>
        </p:nvCxnSpPr>
        <p:spPr bwMode="auto">
          <a:xfrm rot="5400000">
            <a:off x="6336482" y="4737561"/>
            <a:ext cx="262552" cy="237066"/>
          </a:xfrm>
          <a:prstGeom prst="curvedConnector3">
            <a:avLst>
              <a:gd name="adj1" fmla="val 50000"/>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ZoneTexte 3"/>
              <p:cNvSpPr txBox="1"/>
              <p:nvPr/>
            </p:nvSpPr>
            <p:spPr bwMode="auto">
              <a:xfrm>
                <a:off x="2770831" y="1886618"/>
                <a:ext cx="6244501" cy="462113"/>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Cambria Math"/>
                              <a:cs typeface="Cambria Math"/>
                            </a:rPr>
                          </m:ctrlPr>
                        </m:sSubPr>
                        <m:e>
                          <m:r>
                            <a:rPr lang="fr-FR" sz="2000" b="1" i="1">
                              <a:latin typeface="Cambria Math"/>
                            </a:rPr>
                            <m:t> </m:t>
                          </m:r>
                          <m:acc>
                            <m:accPr>
                              <m:chr m:val="⃗"/>
                              <m:ctrlPr>
                                <a:rPr lang="en-US" sz="2000" b="1" i="1">
                                  <a:latin typeface="Cambria Math" panose="02040503050406030204" pitchFamily="18" charset="0"/>
                                  <a:ea typeface="Cambria Math"/>
                                  <a:cs typeface="Cambria Math"/>
                                </a:rPr>
                              </m:ctrlPr>
                            </m:accPr>
                            <m:e>
                              <m:r>
                                <a:rPr lang="fr-FR" sz="2000" b="1" i="1">
                                  <a:latin typeface="Cambria Math"/>
                                </a:rPr>
                                <m:t>𝑬</m:t>
                              </m:r>
                            </m:e>
                          </m:acc>
                        </m:e>
                        <m:sub>
                          <m:r>
                            <a:rPr lang="fr-FR" sz="2000" b="1" i="1">
                              <a:latin typeface="Cambria Math"/>
                            </a:rPr>
                            <m:t>𝑻</m:t>
                          </m:r>
                        </m:sub>
                      </m:sSub>
                      <m:r>
                        <a:rPr lang="fr-FR" sz="2000" b="1" i="1">
                          <a:latin typeface="Cambria Math"/>
                        </a:rPr>
                        <m:t> =</m:t>
                      </m:r>
                      <m:r>
                        <a:rPr lang="fr-FR" sz="2000" b="1" i="1">
                          <a:solidFill>
                            <a:schemeClr val="accent2"/>
                          </a:solidFill>
                          <a:latin typeface="Cambria Math"/>
                        </a:rPr>
                        <m:t>𝑨</m:t>
                      </m:r>
                      <m:d>
                        <m:dPr>
                          <m:ctrlPr>
                            <a:rPr lang="fr-FR" sz="2000" b="1" i="1">
                              <a:solidFill>
                                <a:schemeClr val="accent2"/>
                              </a:solidFill>
                              <a:latin typeface="Cambria Math" panose="02040503050406030204" pitchFamily="18" charset="0"/>
                              <a:ea typeface="Cambria Math"/>
                              <a:cs typeface="Cambria Math"/>
                            </a:rPr>
                          </m:ctrlPr>
                        </m:dPr>
                        <m:e>
                          <m:sSub>
                            <m:sSubPr>
                              <m:ctrlPr>
                                <a:rPr lang="fr-FR" sz="2000" b="1" i="1">
                                  <a:solidFill>
                                    <a:schemeClr val="accent2"/>
                                  </a:solidFill>
                                  <a:latin typeface="Cambria Math" panose="02040503050406030204" pitchFamily="18" charset="0"/>
                                  <a:ea typeface="Cambria Math"/>
                                  <a:cs typeface="Cambria Math"/>
                                </a:rPr>
                              </m:ctrlPr>
                            </m:sSubPr>
                            <m:e>
                              <m:sSub>
                                <m:sSubPr>
                                  <m:ctrlPr>
                                    <a:rPr lang="fr-FR" sz="2000" b="1" i="1">
                                      <a:solidFill>
                                        <a:schemeClr val="accent2"/>
                                      </a:solidFill>
                                      <a:latin typeface="Cambria Math" panose="02040503050406030204" pitchFamily="18" charset="0"/>
                                      <a:ea typeface="Cambria Math"/>
                                      <a:cs typeface="Cambria Math"/>
                                    </a:rPr>
                                  </m:ctrlPr>
                                </m:sSubPr>
                                <m:e>
                                  <m:acc>
                                    <m:accPr>
                                      <m:chr m:val="⃗"/>
                                      <m:ctrlPr>
                                        <a:rPr lang="fr-FR" sz="2000" b="1" i="1">
                                          <a:solidFill>
                                            <a:schemeClr val="accent2"/>
                                          </a:solidFill>
                                          <a:latin typeface="Cambria Math" panose="02040503050406030204" pitchFamily="18" charset="0"/>
                                          <a:ea typeface="Cambria Math"/>
                                          <a:cs typeface="Cambria Math"/>
                                        </a:rPr>
                                      </m:ctrlPr>
                                    </m:accPr>
                                    <m:e>
                                      <m:r>
                                        <a:rPr lang="fr-FR" sz="2000" b="1" i="1">
                                          <a:solidFill>
                                            <a:schemeClr val="accent2"/>
                                          </a:solidFill>
                                          <a:latin typeface="Cambria Math"/>
                                        </a:rPr>
                                        <m:t>𝑿</m:t>
                                      </m:r>
                                    </m:e>
                                  </m:acc>
                                </m:e>
                                <m:sub>
                                  <m:r>
                                    <a:rPr lang="fr-FR" sz="2000" b="1" i="1">
                                      <a:solidFill>
                                        <a:schemeClr val="accent2"/>
                                      </a:solidFill>
                                      <a:latin typeface="Cambria Math"/>
                                    </a:rPr>
                                    <m:t>𝑫𝑴</m:t>
                                  </m:r>
                                </m:sub>
                              </m:sSub>
                              <m:r>
                                <a:rPr lang="fr-FR" sz="2000" b="1" i="1">
                                  <a:solidFill>
                                    <a:schemeClr val="accent2"/>
                                  </a:solidFill>
                                  <a:latin typeface="Cambria Math"/>
                                </a:rPr>
                                <m:t>,</m:t>
                              </m:r>
                              <m:r>
                                <a:rPr lang="fr-FR" sz="2000" b="1" i="1">
                                  <a:solidFill>
                                    <a:schemeClr val="accent2"/>
                                  </a:solidFill>
                                  <a:latin typeface="Cambria Math"/>
                                  <a:ea typeface="Cambria Math"/>
                                </a:rPr>
                                <m:t>𝝎</m:t>
                              </m:r>
                            </m:e>
                            <m:sub>
                              <m:r>
                                <a:rPr lang="fr-FR" sz="2000" b="1" i="1">
                                  <a:solidFill>
                                    <a:schemeClr val="accent2"/>
                                  </a:solidFill>
                                  <a:latin typeface="Cambria Math"/>
                                  <a:ea typeface="Cambria Math"/>
                                </a:rPr>
                                <m:t>𝑫𝑴</m:t>
                              </m:r>
                            </m:sub>
                          </m:sSub>
                        </m:e>
                      </m:d>
                      <m:sSup>
                        <m:sSupPr>
                          <m:ctrlPr>
                            <a:rPr lang="fr-FR" sz="2000" b="1" i="1">
                              <a:solidFill>
                                <a:schemeClr val="accent2"/>
                              </a:solidFill>
                              <a:latin typeface="Cambria Math" panose="02040503050406030204" pitchFamily="18" charset="0"/>
                              <a:ea typeface="Cambria Math"/>
                              <a:cs typeface="Cambria Math"/>
                            </a:rPr>
                          </m:ctrlPr>
                        </m:sSupPr>
                        <m:e>
                          <m:r>
                            <a:rPr lang="fr-FR" sz="2000" b="1" i="1">
                              <a:solidFill>
                                <a:schemeClr val="accent2"/>
                              </a:solidFill>
                              <a:latin typeface="Cambria Math"/>
                            </a:rPr>
                            <m:t>𝒆</m:t>
                          </m:r>
                        </m:e>
                        <m:sup>
                          <m:r>
                            <a:rPr lang="fr-FR" sz="2000" b="1" i="1">
                              <a:solidFill>
                                <a:schemeClr val="accent2"/>
                              </a:solidFill>
                              <a:latin typeface="Cambria Math"/>
                            </a:rPr>
                            <m:t>−</m:t>
                          </m:r>
                          <m:r>
                            <a:rPr lang="fr-FR" sz="2000" b="1" i="1">
                              <a:solidFill>
                                <a:schemeClr val="accent2"/>
                              </a:solidFill>
                              <a:latin typeface="Cambria Math"/>
                            </a:rPr>
                            <m:t>𝒊</m:t>
                          </m:r>
                          <m:sSub>
                            <m:sSubPr>
                              <m:ctrlPr>
                                <a:rPr lang="fr-FR" sz="2000" b="1" i="1">
                                  <a:solidFill>
                                    <a:schemeClr val="accent2"/>
                                  </a:solidFill>
                                  <a:latin typeface="Cambria Math" panose="02040503050406030204" pitchFamily="18" charset="0"/>
                                  <a:ea typeface="Cambria Math"/>
                                  <a:cs typeface="Cambria Math"/>
                                </a:rPr>
                              </m:ctrlPr>
                            </m:sSubPr>
                            <m:e>
                              <m:r>
                                <a:rPr lang="fr-FR" sz="2000" b="1" i="1">
                                  <a:solidFill>
                                    <a:schemeClr val="accent2"/>
                                  </a:solidFill>
                                  <a:latin typeface="Cambria Math"/>
                                  <a:ea typeface="Cambria Math"/>
                                </a:rPr>
                                <m:t>𝝎</m:t>
                              </m:r>
                            </m:e>
                            <m:sub>
                              <m:r>
                                <a:rPr lang="fr-FR" sz="2000" b="1" i="1">
                                  <a:solidFill>
                                    <a:schemeClr val="accent2"/>
                                  </a:solidFill>
                                  <a:latin typeface="Cambria Math"/>
                                </a:rPr>
                                <m:t>𝑫𝑴</m:t>
                              </m:r>
                            </m:sub>
                          </m:sSub>
                          <m:r>
                            <a:rPr lang="fr-FR" sz="2000" b="1" i="1">
                              <a:solidFill>
                                <a:schemeClr val="accent2"/>
                              </a:solidFill>
                              <a:latin typeface="Cambria Math"/>
                            </a:rPr>
                            <m:t>𝒕</m:t>
                          </m:r>
                        </m:sup>
                      </m:sSup>
                      <m:r>
                        <a:rPr lang="fr-FR" sz="2000" b="1" i="1">
                          <a:latin typeface="Cambria Math"/>
                        </a:rPr>
                        <m:t>+</m:t>
                      </m:r>
                      <m:r>
                        <a:rPr lang="fr-FR" sz="2000" b="1" i="1">
                          <a:solidFill>
                            <a:srgbClr val="0070C0"/>
                          </a:solidFill>
                          <a:latin typeface="Cambria Math"/>
                        </a:rPr>
                        <m:t>𝑩</m:t>
                      </m:r>
                      <m:d>
                        <m:dPr>
                          <m:ctrlPr>
                            <a:rPr lang="fr-FR" sz="2000" b="1" i="1">
                              <a:solidFill>
                                <a:srgbClr val="0070C0"/>
                              </a:solidFill>
                              <a:latin typeface="Cambria Math" panose="02040503050406030204" pitchFamily="18" charset="0"/>
                              <a:ea typeface="Cambria Math"/>
                              <a:cs typeface="Cambria Math"/>
                            </a:rPr>
                          </m:ctrlPr>
                        </m:dPr>
                        <m:e>
                          <m:sSub>
                            <m:sSubPr>
                              <m:ctrlPr>
                                <a:rPr lang="fr-FR" sz="2000" b="1" i="1">
                                  <a:solidFill>
                                    <a:srgbClr val="0070C0"/>
                                  </a:solidFill>
                                  <a:latin typeface="Cambria Math" panose="02040503050406030204" pitchFamily="18" charset="0"/>
                                  <a:ea typeface="Cambria Math"/>
                                  <a:cs typeface="Cambria Math"/>
                                </a:rPr>
                              </m:ctrlPr>
                            </m:sSubPr>
                            <m:e>
                              <m:sSub>
                                <m:sSubPr>
                                  <m:ctrlPr>
                                    <a:rPr lang="fr-FR" sz="2000" b="1" i="1">
                                      <a:solidFill>
                                        <a:srgbClr val="0070C0"/>
                                      </a:solidFill>
                                      <a:latin typeface="Cambria Math" panose="02040503050406030204" pitchFamily="18" charset="0"/>
                                      <a:ea typeface="Cambria Math"/>
                                      <a:cs typeface="Cambria Math"/>
                                    </a:rPr>
                                  </m:ctrlPr>
                                </m:sSubPr>
                                <m:e>
                                  <m:acc>
                                    <m:accPr>
                                      <m:chr m:val="⃗"/>
                                      <m:ctrlPr>
                                        <a:rPr lang="fr-FR" sz="2000" b="1" i="1">
                                          <a:solidFill>
                                            <a:srgbClr val="0070C0"/>
                                          </a:solidFill>
                                          <a:latin typeface="Cambria Math" panose="02040503050406030204" pitchFamily="18" charset="0"/>
                                          <a:ea typeface="Cambria Math"/>
                                          <a:cs typeface="Cambria Math"/>
                                        </a:rPr>
                                      </m:ctrlPr>
                                    </m:accPr>
                                    <m:e>
                                      <m:r>
                                        <a:rPr lang="fr-FR" sz="2000" b="1" i="1">
                                          <a:solidFill>
                                            <a:srgbClr val="0070C0"/>
                                          </a:solidFill>
                                          <a:latin typeface="Cambria Math"/>
                                        </a:rPr>
                                        <m:t>𝑿</m:t>
                                      </m:r>
                                    </m:e>
                                  </m:acc>
                                </m:e>
                                <m:sub>
                                  <m:r>
                                    <a:rPr lang="fr-FR" sz="2000" b="1" i="1">
                                      <a:solidFill>
                                        <a:srgbClr val="0070C0"/>
                                      </a:solidFill>
                                      <a:latin typeface="Cambria Math"/>
                                    </a:rPr>
                                    <m:t>𝒂</m:t>
                                  </m:r>
                                </m:sub>
                              </m:sSub>
                              <m:r>
                                <a:rPr lang="fr-FR" sz="2000" b="1" i="1">
                                  <a:solidFill>
                                    <a:srgbClr val="00B050"/>
                                  </a:solidFill>
                                  <a:latin typeface="Cambria Math"/>
                                </a:rPr>
                                <m:t>,</m:t>
                              </m:r>
                              <m:r>
                                <a:rPr lang="fr-FR" sz="2000" b="1" i="1">
                                  <a:solidFill>
                                    <a:srgbClr val="0070C0"/>
                                  </a:solidFill>
                                  <a:latin typeface="Cambria Math"/>
                                  <a:ea typeface="Cambria Math"/>
                                </a:rPr>
                                <m:t>𝝎</m:t>
                              </m:r>
                            </m:e>
                            <m:sub>
                              <m:r>
                                <a:rPr lang="fr-FR" sz="2000" b="1" i="1">
                                  <a:solidFill>
                                    <a:srgbClr val="0070C0"/>
                                  </a:solidFill>
                                  <a:latin typeface="Cambria Math"/>
                                </a:rPr>
                                <m:t>𝒂</m:t>
                              </m:r>
                            </m:sub>
                          </m:sSub>
                        </m:e>
                      </m:d>
                      <m:sSup>
                        <m:sSupPr>
                          <m:ctrlPr>
                            <a:rPr lang="fr-FR" sz="2000" b="1" i="1">
                              <a:solidFill>
                                <a:srgbClr val="0070C0"/>
                              </a:solidFill>
                              <a:latin typeface="Cambria Math" panose="02040503050406030204" pitchFamily="18" charset="0"/>
                              <a:ea typeface="Cambria Math"/>
                              <a:cs typeface="Cambria Math"/>
                            </a:rPr>
                          </m:ctrlPr>
                        </m:sSupPr>
                        <m:e>
                          <m:r>
                            <a:rPr lang="fr-FR" sz="2000" b="1" i="1">
                              <a:solidFill>
                                <a:srgbClr val="0070C0"/>
                              </a:solidFill>
                              <a:latin typeface="Cambria Math"/>
                            </a:rPr>
                            <m:t>𝒆</m:t>
                          </m:r>
                        </m:e>
                        <m:sup>
                          <m:r>
                            <a:rPr lang="fr-FR" sz="2000" b="1" i="1">
                              <a:solidFill>
                                <a:srgbClr val="0070C0"/>
                              </a:solidFill>
                              <a:latin typeface="Cambria Math"/>
                            </a:rPr>
                            <m:t>−</m:t>
                          </m:r>
                          <m:r>
                            <a:rPr lang="fr-FR" sz="2000" b="1" i="1">
                              <a:solidFill>
                                <a:srgbClr val="0070C0"/>
                              </a:solidFill>
                              <a:latin typeface="Cambria Math"/>
                            </a:rPr>
                            <m:t>𝒊</m:t>
                          </m:r>
                          <m:sSub>
                            <m:sSubPr>
                              <m:ctrlPr>
                                <a:rPr lang="fr-FR" sz="2000" b="1" i="1">
                                  <a:solidFill>
                                    <a:srgbClr val="0070C0"/>
                                  </a:solidFill>
                                  <a:latin typeface="Cambria Math" panose="02040503050406030204" pitchFamily="18" charset="0"/>
                                  <a:ea typeface="Cambria Math"/>
                                  <a:cs typeface="Cambria Math"/>
                                </a:rPr>
                              </m:ctrlPr>
                            </m:sSubPr>
                            <m:e>
                              <m:r>
                                <a:rPr lang="fr-FR" sz="2000" b="1" i="1">
                                  <a:solidFill>
                                    <a:srgbClr val="0070C0"/>
                                  </a:solidFill>
                                  <a:latin typeface="Cambria Math"/>
                                  <a:ea typeface="Cambria Math"/>
                                </a:rPr>
                                <m:t>𝝎</m:t>
                              </m:r>
                            </m:e>
                            <m:sub>
                              <m:r>
                                <a:rPr lang="fr-FR" sz="2000" b="1" i="1">
                                  <a:solidFill>
                                    <a:srgbClr val="0070C0"/>
                                  </a:solidFill>
                                  <a:latin typeface="Cambria Math"/>
                                </a:rPr>
                                <m:t>𝒂</m:t>
                              </m:r>
                            </m:sub>
                          </m:sSub>
                          <m:r>
                            <a:rPr lang="fr-FR" sz="2000" b="1" i="1">
                              <a:solidFill>
                                <a:srgbClr val="0070C0"/>
                              </a:solidFill>
                              <a:latin typeface="Cambria Math"/>
                            </a:rPr>
                            <m:t>𝒕</m:t>
                          </m:r>
                        </m:sup>
                      </m:sSup>
                    </m:oMath>
                  </m:oMathPara>
                </a14:m>
                <a:endParaRPr lang="en-US" sz="2000" b="1" dirty="0">
                  <a:solidFill>
                    <a:srgbClr val="FF0000"/>
                  </a:solidFill>
                </a:endParaRPr>
              </a:p>
            </p:txBody>
          </p:sp>
        </mc:Choice>
        <mc:Fallback xmlns="">
          <p:sp>
            <p:nvSpPr>
              <p:cNvPr id="4" name="ZoneTexte 3"/>
              <p:cNvSpPr txBox="1">
                <a:spLocks noRot="1" noChangeAspect="1" noMove="1" noResize="1" noEditPoints="1" noAdjustHandles="1" noChangeArrowheads="1" noChangeShapeType="1" noTextEdit="1"/>
              </p:cNvSpPr>
              <p:nvPr/>
            </p:nvSpPr>
            <p:spPr bwMode="auto">
              <a:xfrm>
                <a:off x="2770831" y="1886618"/>
                <a:ext cx="6244501" cy="462113"/>
              </a:xfrm>
              <a:prstGeom prst="rect">
                <a:avLst/>
              </a:prstGeom>
              <a:blipFill>
                <a:blip r:embed="rId8"/>
                <a:stretch>
                  <a:fillRect b="-10811"/>
                </a:stretch>
              </a:blipFill>
            </p:spPr>
            <p:txBody>
              <a:bodyPr/>
              <a:lstStyle/>
              <a:p>
                <a:r>
                  <a:rPr lang="en-US">
                    <a:noFill/>
                  </a:rPr>
                  <a:t> </a:t>
                </a:r>
              </a:p>
            </p:txBody>
          </p:sp>
        </mc:Fallback>
      </mc:AlternateContent>
      <p:sp>
        <p:nvSpPr>
          <p:cNvPr id="5" name="Parenthèse fermante 4"/>
          <p:cNvSpPr/>
          <p:nvPr/>
        </p:nvSpPr>
        <p:spPr bwMode="auto">
          <a:xfrm rot="5400000">
            <a:off x="8698426" y="1941990"/>
            <a:ext cx="298985" cy="6501893"/>
          </a:xfrm>
          <a:prstGeom prst="rightBracket">
            <a:avLst>
              <a:gd name="adj" fmla="val 8333"/>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p>
        </p:txBody>
      </p:sp>
      <p:sp>
        <p:nvSpPr>
          <p:cNvPr id="6" name="Parenthèse fermante 5"/>
          <p:cNvSpPr/>
          <p:nvPr/>
        </p:nvSpPr>
        <p:spPr bwMode="auto">
          <a:xfrm rot="5400000">
            <a:off x="3717308" y="3023588"/>
            <a:ext cx="69111" cy="2097471"/>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7" name="ZoneTexte 6"/>
          <p:cNvSpPr txBox="1"/>
          <p:nvPr/>
        </p:nvSpPr>
        <p:spPr bwMode="auto">
          <a:xfrm>
            <a:off x="5096936" y="4119457"/>
            <a:ext cx="4588933" cy="338554"/>
          </a:xfrm>
          <a:prstGeom prst="rect">
            <a:avLst/>
          </a:prstGeom>
          <a:noFill/>
        </p:spPr>
        <p:txBody>
          <a:bodyPr wrap="square" rtlCol="0">
            <a:spAutoFit/>
          </a:bodyPr>
          <a:lstStyle/>
          <a:p>
            <a:pPr>
              <a:defRPr/>
            </a:pPr>
            <a:r>
              <a:rPr lang="fr-FR" sz="1600" dirty="0">
                <a:solidFill>
                  <a:srgbClr val="0070C0"/>
                </a:solidFill>
              </a:rPr>
              <a:t>Applied </a:t>
            </a:r>
            <a:r>
              <a:rPr lang="fr-FR" sz="1600" dirty="0" err="1">
                <a:solidFill>
                  <a:srgbClr val="0070C0"/>
                </a:solidFill>
              </a:rPr>
              <a:t>field</a:t>
            </a:r>
            <a:r>
              <a:rPr lang="fr-FR" sz="1600" dirty="0">
                <a:solidFill>
                  <a:srgbClr val="0070C0"/>
                </a:solidFill>
              </a:rPr>
              <a:t> contrib. </a:t>
            </a:r>
            <a:endParaRPr lang="en-US" sz="1600" dirty="0">
              <a:solidFill>
                <a:srgbClr val="0070C0"/>
              </a:solidFill>
            </a:endParaRPr>
          </a:p>
        </p:txBody>
      </p:sp>
      <p:sp>
        <p:nvSpPr>
          <p:cNvPr id="8" name="ZoneTexte 7"/>
          <p:cNvSpPr txBox="1"/>
          <p:nvPr/>
        </p:nvSpPr>
        <p:spPr bwMode="auto">
          <a:xfrm>
            <a:off x="2635367" y="4152543"/>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p:pic>
        <p:nvPicPr>
          <p:cNvPr id="10" name="Image 9"/>
          <p:cNvPicPr>
            <a:picLocks noChangeAspect="1"/>
          </p:cNvPicPr>
          <p:nvPr/>
        </p:nvPicPr>
        <p:blipFill>
          <a:blip r:embed="rId9"/>
          <a:srcRect l="3782" r="3400" b="52113"/>
          <a:stretch/>
        </p:blipFill>
        <p:spPr bwMode="auto">
          <a:xfrm>
            <a:off x="8357422" y="2255593"/>
            <a:ext cx="3834578" cy="1223885"/>
          </a:xfrm>
          <a:prstGeom prst="rect">
            <a:avLst/>
          </a:prstGeom>
        </p:spPr>
      </p:pic>
      <mc:AlternateContent xmlns:mc="http://schemas.openxmlformats.org/markup-compatibility/2006" xmlns:a14="http://schemas.microsoft.com/office/drawing/2010/main">
        <mc:Choice Requires="a14">
          <p:sp>
            <p:nvSpPr>
              <p:cNvPr id="11" name="ZoneTexte 10"/>
              <p:cNvSpPr txBox="1"/>
              <p:nvPr/>
            </p:nvSpPr>
            <p:spPr bwMode="auto">
              <a:xfrm>
                <a:off x="7234766" y="3830353"/>
                <a:ext cx="5096646" cy="400110"/>
              </a:xfrm>
              <a:prstGeom prst="rect">
                <a:avLst/>
              </a:prstGeom>
              <a:noFill/>
            </p:spPr>
            <p:txBody>
              <a:bodyPr wrap="square" rtlCol="0">
                <a:spAutoFit/>
              </a:bodyPr>
              <a:lstStyle/>
              <a:p>
                <a:pPr>
                  <a:defRPr/>
                </a:pPr>
                <a:r>
                  <a:rPr lang="en-US" sz="2000" dirty="0">
                    <a:sym typeface="Wingdings" pitchFamily="2" charset="2"/>
                  </a:rPr>
                  <a:t> </a:t>
                </a:r>
                <a:r>
                  <a:rPr lang="en-US" sz="2000" dirty="0"/>
                  <a:t>O</a:t>
                </a:r>
                <a:r>
                  <a:rPr lang="en-US" sz="2000" dirty="0">
                    <a:solidFill>
                      <a:schemeClr val="tx1"/>
                    </a:solidFill>
                  </a:rPr>
                  <a:t>scillate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r>
                  <a:rPr lang="en-US" sz="2000" dirty="0">
                    <a:solidFill>
                      <a:schemeClr val="tx1"/>
                    </a:solidFill>
                  </a:rPr>
                  <a:t> to be detected </a:t>
                </a:r>
                <a:endParaRPr dirty="0"/>
              </a:p>
            </p:txBody>
          </p:sp>
        </mc:Choice>
        <mc:Fallback xmlns="">
          <p:sp>
            <p:nvSpPr>
              <p:cNvPr id="11" name="ZoneTexte 10"/>
              <p:cNvSpPr txBox="1">
                <a:spLocks noRot="1" noChangeAspect="1" noMove="1" noResize="1" noEditPoints="1" noAdjustHandles="1" noChangeArrowheads="1" noChangeShapeType="1" noTextEdit="1"/>
              </p:cNvSpPr>
              <p:nvPr/>
            </p:nvSpPr>
            <p:spPr bwMode="auto">
              <a:xfrm>
                <a:off x="7234766" y="3830353"/>
                <a:ext cx="5096646" cy="400110"/>
              </a:xfrm>
              <a:prstGeom prst="rect">
                <a:avLst/>
              </a:prstGeom>
              <a:blipFill>
                <a:blip r:embed="rId10"/>
                <a:stretch>
                  <a:fillRect l="-1241" t="-6061" b="-24242"/>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custDataLst>
              <p:tags r:id="rId1"/>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p:sp>
        <p:nvSpPr>
          <p:cNvPr id="7" name="ZoneTexte 6">
            <a:extLst>
              <a:ext uri="{FF2B5EF4-FFF2-40B4-BE49-F238E27FC236}">
                <a16:creationId xmlns:a16="http://schemas.microsoft.com/office/drawing/2014/main" id="{16A26DAC-6ACF-CD99-C287-38D993ECB67D}"/>
              </a:ext>
            </a:extLst>
          </p:cNvPr>
          <p:cNvSpPr txBox="1"/>
          <p:nvPr>
            <p:custDataLst>
              <p:tags r:id="rId2"/>
            </p:custDataLst>
          </p:nvPr>
        </p:nvSpPr>
        <p:spPr bwMode="auto">
          <a:xfrm>
            <a:off x="11742753" y="6478608"/>
            <a:ext cx="504056"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262834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ZoneTexte 2">
            <a:extLst>
              <a:ext uri="{FF2B5EF4-FFF2-40B4-BE49-F238E27FC236}">
                <a16:creationId xmlns:a16="http://schemas.microsoft.com/office/drawing/2014/main" id="{718A81A6-10C7-2B40-E676-71D1CF1B9139}"/>
              </a:ext>
            </a:extLst>
          </p:cNvPr>
          <p:cNvSpPr txBox="1"/>
          <p:nvPr>
            <p:custDataLst>
              <p:tags r:id="rId1"/>
            </p:custDataLst>
          </p:nvPr>
        </p:nvSpPr>
        <p:spPr bwMode="auto">
          <a:xfrm>
            <a:off x="18860" y="1124744"/>
            <a:ext cx="10181595" cy="461665"/>
          </a:xfrm>
          <a:prstGeom prst="rect">
            <a:avLst/>
          </a:prstGeom>
          <a:noFill/>
        </p:spPr>
        <p:txBody>
          <a:bodyPr wrap="square" rtlCol="0">
            <a:spAutoFit/>
          </a:bodyPr>
          <a:lstStyle/>
          <a:p>
            <a:pPr>
              <a:defRPr/>
            </a:pPr>
            <a:r>
              <a:rPr lang="en-US" sz="2400" dirty="0">
                <a:solidFill>
                  <a:schemeClr val="tx1"/>
                </a:solidFill>
              </a:rPr>
              <a:t>We can </a:t>
            </a:r>
            <a:r>
              <a:rPr lang="en-US" sz="2400" b="1" dirty="0">
                <a:solidFill>
                  <a:srgbClr val="0070C0"/>
                </a:solidFill>
              </a:rPr>
              <a:t>either</a:t>
            </a:r>
            <a:r>
              <a:rPr lang="en-US" sz="2400" dirty="0">
                <a:solidFill>
                  <a:schemeClr val="tx1"/>
                </a:solidFill>
              </a:rPr>
              <a:t> measure the DM electric field directly</a:t>
            </a:r>
            <a:r>
              <a:rPr lang="en-US" sz="2400" dirty="0"/>
              <a:t>…</a:t>
            </a:r>
          </a:p>
        </p:txBody>
      </p:sp>
      <p:sp>
        <p:nvSpPr>
          <p:cNvPr id="2" name="Titre 1"/>
          <p:cNvSpPr>
            <a:spLocks noGrp="1"/>
          </p:cNvSpPr>
          <p:nvPr>
            <p:ph type="title"/>
            <p:custDataLst>
              <p:tags r:id="rId2"/>
            </p:custDataLst>
          </p:nvPr>
        </p:nvSpPr>
        <p:spPr bwMode="auto">
          <a:xfrm>
            <a:off x="524933" y="0"/>
            <a:ext cx="11367557" cy="1325563"/>
          </a:xfrm>
        </p:spPr>
        <p:txBody>
          <a:bodyPr>
            <a:normAutofit/>
          </a:bodyPr>
          <a:lstStyle/>
          <a:p>
            <a:pPr algn="ctr">
              <a:defRPr/>
            </a:pPr>
            <a:r>
              <a:rPr lang="fr-FR" b="1" u="sng" dirty="0"/>
              <a:t>The </a:t>
            </a:r>
            <a:r>
              <a:rPr lang="fr-FR" b="1" u="sng" dirty="0" err="1"/>
              <a:t>experiment</a:t>
            </a:r>
            <a:r>
              <a:rPr lang="fr-FR" b="1" u="sng" dirty="0"/>
              <a:t> : Setup </a:t>
            </a:r>
            <a:r>
              <a:rPr lang="fr-FR" b="1" u="sng" dirty="0" err="1"/>
              <a:t>using</a:t>
            </a:r>
            <a:r>
              <a:rPr lang="fr-FR" b="1" u="sng" dirty="0"/>
              <a:t> </a:t>
            </a:r>
            <a:r>
              <a:rPr lang="fr-FR" b="1" u="sng" dirty="0" err="1"/>
              <a:t>microwave</a:t>
            </a:r>
            <a:r>
              <a:rPr lang="fr-FR" b="1" u="sng" dirty="0"/>
              <a:t> signal </a:t>
            </a:r>
            <a:endParaRPr dirty="0"/>
          </a:p>
        </p:txBody>
      </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6D7C06A1-BED5-422B-6D27-86073CD9AF20}"/>
                  </a:ext>
                </a:extLst>
              </p:cNvPr>
              <p:cNvSpPr txBox="1"/>
              <p:nvPr>
                <p:custDataLst>
                  <p:tags r:id="rId3"/>
                </p:custDataLst>
              </p:nvPr>
            </p:nvSpPr>
            <p:spPr bwMode="auto">
              <a:xfrm>
                <a:off x="2770831" y="1626435"/>
                <a:ext cx="6244501" cy="506421"/>
              </a:xfrm>
              <a:prstGeom prst="rect">
                <a:avLst/>
              </a:prstGeom>
              <a:noFill/>
            </p:spPr>
            <p:txBody>
              <a:bodyPr wrap="square" rtlCol="0">
                <a:spAutoFit/>
              </a:bodyPr>
              <a:lstStyle/>
              <a:p>
                <a:pPr algn="ctr">
                  <a:defRPr/>
                </a:pPr>
                <a14:m>
                  <m:oMathPara xmlns:m="http://schemas.openxmlformats.org/officeDocument/2006/math">
                    <m:oMathParaPr>
                      <m:jc m:val="centerGroup"/>
                    </m:oMathParaPr>
                    <m:oMath xmlns:m="http://schemas.openxmlformats.org/officeDocument/2006/math">
                      <m:sSub>
                        <m:sSubPr>
                          <m:ctrlPr>
                            <a:rPr lang="en-US" sz="2400" b="1" i="1" smtClean="0">
                              <a:latin typeface="Cambria Math" panose="02040503050406030204" pitchFamily="18" charset="0"/>
                              <a:ea typeface="Cambria Math"/>
                              <a:cs typeface="Cambria Math"/>
                            </a:rPr>
                          </m:ctrlPr>
                        </m:sSubPr>
                        <m:e>
                          <m:r>
                            <a:rPr lang="fr-FR" sz="2400" b="1" i="1">
                              <a:latin typeface="Cambria Math"/>
                            </a:rPr>
                            <m:t> </m:t>
                          </m:r>
                          <m:acc>
                            <m:accPr>
                              <m:chr m:val="⃗"/>
                              <m:ctrlPr>
                                <a:rPr lang="en-US" sz="2400" b="1" i="1">
                                  <a:latin typeface="Cambria Math" panose="02040503050406030204" pitchFamily="18" charset="0"/>
                                  <a:ea typeface="Cambria Math"/>
                                  <a:cs typeface="Cambria Math"/>
                                </a:rPr>
                              </m:ctrlPr>
                            </m:accPr>
                            <m:e>
                              <m:r>
                                <a:rPr lang="fr-FR" sz="2400" b="1" i="1">
                                  <a:latin typeface="Cambria Math"/>
                                </a:rPr>
                                <m:t>𝑬</m:t>
                              </m:r>
                            </m:e>
                          </m:acc>
                        </m:e>
                        <m:sub>
                          <m:r>
                            <a:rPr lang="fr-FR" sz="2400" b="1" i="1">
                              <a:latin typeface="Cambria Math"/>
                            </a:rPr>
                            <m:t>𝑻</m:t>
                          </m:r>
                        </m:sub>
                      </m:sSub>
                      <m:r>
                        <a:rPr lang="fr-FR" sz="2400" b="1" i="1">
                          <a:latin typeface="Cambria Math"/>
                        </a:rPr>
                        <m:t> </m:t>
                      </m:r>
                      <m:r>
                        <a:rPr lang="fr-FR" sz="2400" b="1" i="1" smtClean="0">
                          <a:latin typeface="Cambria Math" panose="02040503050406030204" pitchFamily="18" charset="0"/>
                          <a:ea typeface="Cambria Math" panose="02040503050406030204" pitchFamily="18" charset="0"/>
                        </a:rPr>
                        <m:t>∝</m:t>
                      </m:r>
                      <m:sSup>
                        <m:sSupPr>
                          <m:ctrlPr>
                            <a:rPr lang="fr-FR" sz="2400" b="1" i="1">
                              <a:solidFill>
                                <a:schemeClr val="accent2"/>
                              </a:solidFill>
                              <a:latin typeface="Cambria Math" panose="02040503050406030204" pitchFamily="18" charset="0"/>
                              <a:ea typeface="Cambria Math"/>
                              <a:cs typeface="Cambria Math"/>
                            </a:rPr>
                          </m:ctrlPr>
                        </m:sSupPr>
                        <m:e>
                          <m:sSub>
                            <m:sSubPr>
                              <m:ctrlPr>
                                <a:rPr lang="fr-FR" sz="2400" b="1" i="1">
                                  <a:solidFill>
                                    <a:schemeClr val="accent2"/>
                                  </a:solidFill>
                                  <a:latin typeface="Cambria Math" panose="02040503050406030204" pitchFamily="18" charset="0"/>
                                  <a:ea typeface="Cambria Math"/>
                                  <a:cs typeface="Cambria Math"/>
                                </a:rPr>
                              </m:ctrlPr>
                            </m:sSubPr>
                            <m:e>
                              <m:acc>
                                <m:accPr>
                                  <m:chr m:val="⃗"/>
                                  <m:ctrlPr>
                                    <a:rPr lang="fr-FR" sz="2400" b="1" i="1" smtClean="0">
                                      <a:solidFill>
                                        <a:schemeClr val="accent2"/>
                                      </a:solidFill>
                                      <a:latin typeface="Cambria Math" panose="02040503050406030204" pitchFamily="18" charset="0"/>
                                      <a:ea typeface="Cambria Math"/>
                                    </a:rPr>
                                  </m:ctrlPr>
                                </m:accPr>
                                <m:e>
                                  <m:r>
                                    <a:rPr lang="fr-FR" sz="2400" b="1" i="1" smtClean="0">
                                      <a:solidFill>
                                        <a:schemeClr val="accent2"/>
                                      </a:solidFill>
                                      <a:latin typeface="Cambria Math" panose="02040503050406030204" pitchFamily="18" charset="0"/>
                                      <a:ea typeface="Cambria Math"/>
                                    </a:rPr>
                                    <m:t>𝑿</m:t>
                                  </m:r>
                                </m:e>
                              </m:acc>
                            </m:e>
                            <m:sub>
                              <m:r>
                                <a:rPr lang="fr-FR" sz="2400" b="1" i="1">
                                  <a:solidFill>
                                    <a:schemeClr val="accent2"/>
                                  </a:solidFill>
                                  <a:latin typeface="Cambria Math"/>
                                  <a:ea typeface="Cambria Math"/>
                                </a:rPr>
                                <m:t>𝑫𝑴</m:t>
                              </m:r>
                            </m:sub>
                          </m:sSub>
                          <m:r>
                            <a:rPr lang="fr-FR" sz="2400" b="1" i="1">
                              <a:solidFill>
                                <a:schemeClr val="accent2"/>
                              </a:solidFill>
                              <a:latin typeface="Cambria Math"/>
                            </a:rPr>
                            <m:t>𝒆</m:t>
                          </m:r>
                        </m:e>
                        <m:sup>
                          <m:r>
                            <a:rPr lang="fr-FR" sz="2400" b="1" i="1">
                              <a:solidFill>
                                <a:schemeClr val="accent2"/>
                              </a:solidFill>
                              <a:latin typeface="Cambria Math"/>
                            </a:rPr>
                            <m:t>−</m:t>
                          </m:r>
                          <m:r>
                            <a:rPr lang="fr-FR" sz="2400" b="1" i="1">
                              <a:solidFill>
                                <a:schemeClr val="accent2"/>
                              </a:solidFill>
                              <a:latin typeface="Cambria Math"/>
                            </a:rPr>
                            <m:t>𝒊</m:t>
                          </m:r>
                          <m:sSub>
                            <m:sSubPr>
                              <m:ctrlPr>
                                <a:rPr lang="fr-FR" sz="2400" b="1" i="1">
                                  <a:solidFill>
                                    <a:schemeClr val="accent2"/>
                                  </a:solidFill>
                                  <a:latin typeface="Cambria Math" panose="02040503050406030204" pitchFamily="18" charset="0"/>
                                  <a:ea typeface="Cambria Math"/>
                                  <a:cs typeface="Cambria Math"/>
                                </a:rPr>
                              </m:ctrlPr>
                            </m:sSubPr>
                            <m:e>
                              <m:r>
                                <a:rPr lang="fr-FR" sz="2400" b="1" i="1">
                                  <a:solidFill>
                                    <a:schemeClr val="accent2"/>
                                  </a:solidFill>
                                  <a:latin typeface="Cambria Math"/>
                                  <a:ea typeface="Cambria Math"/>
                                </a:rPr>
                                <m:t>𝝎</m:t>
                              </m:r>
                            </m:e>
                            <m:sub>
                              <m:r>
                                <a:rPr lang="fr-FR" sz="2400" b="1" i="1">
                                  <a:solidFill>
                                    <a:schemeClr val="accent2"/>
                                  </a:solidFill>
                                  <a:latin typeface="Cambria Math"/>
                                </a:rPr>
                                <m:t>𝑫𝑴</m:t>
                              </m:r>
                            </m:sub>
                          </m:sSub>
                          <m:r>
                            <a:rPr lang="fr-FR" sz="2400" b="1" i="1">
                              <a:solidFill>
                                <a:schemeClr val="accent2"/>
                              </a:solidFill>
                              <a:latin typeface="Cambria Math"/>
                            </a:rPr>
                            <m:t>𝒕</m:t>
                          </m:r>
                        </m:sup>
                      </m:sSup>
                    </m:oMath>
                  </m:oMathPara>
                </a14:m>
                <a:endParaRPr lang="en-US" sz="2400" b="1" dirty="0">
                  <a:solidFill>
                    <a:srgbClr val="FF0000"/>
                  </a:solidFill>
                </a:endParaRPr>
              </a:p>
            </p:txBody>
          </p:sp>
        </mc:Choice>
        <mc:Fallback>
          <p:sp>
            <p:nvSpPr>
              <p:cNvPr id="4" name="ZoneTexte 3">
                <a:extLst>
                  <a:ext uri="{FF2B5EF4-FFF2-40B4-BE49-F238E27FC236}">
                    <a16:creationId xmlns:a16="http://schemas.microsoft.com/office/drawing/2014/main" id="{6D7C06A1-BED5-422B-6D27-86073CD9AF20}"/>
                  </a:ext>
                </a:extLst>
              </p:cNvPr>
              <p:cNvSpPr txBox="1">
                <a:spLocks noRot="1" noChangeAspect="1" noMove="1" noResize="1" noEditPoints="1" noAdjustHandles="1" noChangeArrowheads="1" noChangeShapeType="1" noTextEdit="1"/>
              </p:cNvSpPr>
              <p:nvPr>
                <p:custDataLst>
                  <p:tags r:id="rId3"/>
                </p:custDataLst>
              </p:nvPr>
            </p:nvSpPr>
            <p:spPr bwMode="auto">
              <a:xfrm>
                <a:off x="2770831" y="1626435"/>
                <a:ext cx="6244501" cy="506421"/>
              </a:xfrm>
              <a:prstGeom prst="rect">
                <a:avLst/>
              </a:prstGeom>
              <a:blipFill>
                <a:blip r:embed="rId10"/>
                <a:stretch>
                  <a:fillRect b="-20000"/>
                </a:stretch>
              </a:blipFill>
            </p:spPr>
            <p:txBody>
              <a:bodyPr/>
              <a:lstStyle/>
              <a:p>
                <a:r>
                  <a:rPr lang="en-US">
                    <a:noFill/>
                  </a:rPr>
                  <a:t> </a:t>
                </a:r>
              </a:p>
            </p:txBody>
          </p:sp>
        </mc:Fallback>
      </mc:AlternateContent>
      <p:sp>
        <p:nvSpPr>
          <p:cNvPr id="8" name="Parenthèse fermante 7">
            <a:extLst>
              <a:ext uri="{FF2B5EF4-FFF2-40B4-BE49-F238E27FC236}">
                <a16:creationId xmlns:a16="http://schemas.microsoft.com/office/drawing/2014/main" id="{EA707E87-0494-7E37-59A8-4F086BCD4FF2}"/>
              </a:ext>
            </a:extLst>
          </p:cNvPr>
          <p:cNvSpPr/>
          <p:nvPr>
            <p:custDataLst>
              <p:tags r:id="rId4"/>
            </p:custDataLst>
          </p:nvPr>
        </p:nvSpPr>
        <p:spPr bwMode="auto">
          <a:xfrm rot="5400000">
            <a:off x="6239625" y="1338241"/>
            <a:ext cx="73531" cy="1518746"/>
          </a:xfrm>
          <a:prstGeom prst="rightBracket">
            <a:avLst>
              <a:gd name="adj" fmla="val 833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schemeClr val="accent2"/>
              </a:solidFill>
            </a:endParaRPr>
          </a:p>
        </p:txBody>
      </p:sp>
      <p:sp>
        <p:nvSpPr>
          <p:cNvPr id="5" name="ZoneTexte 4">
            <a:extLst>
              <a:ext uri="{FF2B5EF4-FFF2-40B4-BE49-F238E27FC236}">
                <a16:creationId xmlns:a16="http://schemas.microsoft.com/office/drawing/2014/main" id="{66592DA7-9F9D-A31E-426A-F32958906FE4}"/>
              </a:ext>
            </a:extLst>
          </p:cNvPr>
          <p:cNvSpPr txBox="1"/>
          <p:nvPr>
            <p:custDataLst>
              <p:tags r:id="rId5"/>
            </p:custDataLst>
          </p:nvPr>
        </p:nvSpPr>
        <p:spPr bwMode="auto">
          <a:xfrm>
            <a:off x="5227441" y="2132856"/>
            <a:ext cx="2232991" cy="338554"/>
          </a:xfrm>
          <a:prstGeom prst="rect">
            <a:avLst/>
          </a:prstGeom>
          <a:noFill/>
        </p:spPr>
        <p:txBody>
          <a:bodyPr wrap="square" rtlCol="0">
            <a:spAutoFit/>
          </a:bodyPr>
          <a:lstStyle/>
          <a:p>
            <a:pPr>
              <a:defRPr/>
            </a:pPr>
            <a:r>
              <a:rPr lang="fr-FR" sz="1600" dirty="0">
                <a:solidFill>
                  <a:schemeClr val="accent2"/>
                </a:solidFill>
              </a:rPr>
              <a:t>DM </a:t>
            </a:r>
            <a:r>
              <a:rPr lang="fr-FR" sz="1600" dirty="0" err="1">
                <a:solidFill>
                  <a:schemeClr val="accent2"/>
                </a:solidFill>
              </a:rPr>
              <a:t>field</a:t>
            </a:r>
            <a:r>
              <a:rPr lang="fr-FR" sz="1600" dirty="0">
                <a:solidFill>
                  <a:schemeClr val="accent2"/>
                </a:solidFill>
              </a:rPr>
              <a:t> contrib. (</a:t>
            </a:r>
            <a:r>
              <a:rPr lang="fr-FR" sz="1600" dirty="0" err="1">
                <a:solidFill>
                  <a:schemeClr val="accent2"/>
                </a:solidFill>
              </a:rPr>
              <a:t>small</a:t>
            </a:r>
            <a:r>
              <a:rPr lang="fr-FR" sz="1600" dirty="0">
                <a:solidFill>
                  <a:schemeClr val="accent2"/>
                </a:solidFill>
              </a:rPr>
              <a:t>)</a:t>
            </a:r>
            <a:endParaRPr lang="en-US" sz="1600" dirty="0">
              <a:solidFill>
                <a:schemeClr val="accent2"/>
              </a:solidFill>
            </a:endParaRPr>
          </a:p>
        </p:txBody>
      </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DE046221-7385-04F8-A552-02136E80F38E}"/>
                  </a:ext>
                </a:extLst>
              </p:cNvPr>
              <p:cNvSpPr txBox="1"/>
              <p:nvPr>
                <p:custDataLst>
                  <p:tags r:id="rId6"/>
                </p:custDataLst>
              </p:nvPr>
            </p:nvSpPr>
            <p:spPr bwMode="auto">
              <a:xfrm>
                <a:off x="7859016" y="1640994"/>
                <a:ext cx="5096646" cy="707886"/>
              </a:xfrm>
              <a:prstGeom prst="rect">
                <a:avLst/>
              </a:prstGeom>
              <a:noFill/>
            </p:spPr>
            <p:txBody>
              <a:bodyPr wrap="square" rtlCol="0">
                <a:spAutoFit/>
              </a:bodyPr>
              <a:lstStyle/>
              <a:p>
                <a:pPr marL="342900" indent="-342900">
                  <a:buFont typeface="Wingdings" pitchFamily="2" charset="2"/>
                  <a:buChar char="à"/>
                  <a:defRPr/>
                </a:pPr>
                <a:r>
                  <a:rPr lang="en-US" sz="2000" dirty="0"/>
                  <a:t>O</a:t>
                </a:r>
                <a:r>
                  <a:rPr lang="en-US" sz="2000" dirty="0">
                    <a:solidFill>
                      <a:schemeClr val="tx1"/>
                    </a:solidFill>
                  </a:rPr>
                  <a:t>scillate too fast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a:solidFill>
                          <a:schemeClr val="tx1"/>
                        </a:solidFill>
                        <a:latin typeface="Cambria Math"/>
                        <a:ea typeface="Cambria Math"/>
                      </a:rPr>
                      <m:t>𝐺𝐻𝑧</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endParaRPr lang="en-US" sz="2000" dirty="0">
                  <a:solidFill>
                    <a:schemeClr val="tx1"/>
                  </a:solidFill>
                </a:endParaRPr>
              </a:p>
              <a:p>
                <a:pPr marL="342900" indent="-342900">
                  <a:buFont typeface="Wingdings" pitchFamily="2" charset="2"/>
                  <a:buChar char="à"/>
                  <a:defRPr/>
                </a:pPr>
                <a:r>
                  <a:rPr lang="en-US" sz="2000" dirty="0"/>
                  <a:t>Amplitude too small </a:t>
                </a:r>
                <a14:m>
                  <m:oMath xmlns:m="http://schemas.openxmlformats.org/officeDocument/2006/math">
                    <m:r>
                      <a:rPr lang="fr-FR" sz="2000" b="0" i="0" smtClean="0">
                        <a:solidFill>
                          <a:schemeClr val="tx1"/>
                        </a:solidFill>
                        <a:latin typeface="Cambria Math" panose="02040503050406030204" pitchFamily="18" charset="0"/>
                        <a:ea typeface="Cambria Math"/>
                      </a:rPr>
                      <m:t>(</m:t>
                    </m:r>
                    <m:r>
                      <a:rPr lang="en-US" sz="2000" i="1">
                        <a:solidFill>
                          <a:schemeClr val="tx1"/>
                        </a:solidFill>
                        <a:latin typeface="Cambria Math"/>
                        <a:ea typeface="Cambria Math"/>
                      </a:rPr>
                      <m:t>𝒪</m:t>
                    </m:r>
                    <m:r>
                      <a:rPr lang="fr-FR" sz="2000" b="0" i="1">
                        <a:solidFill>
                          <a:schemeClr val="tx1"/>
                        </a:solidFill>
                        <a:latin typeface="Cambria Math"/>
                        <a:ea typeface="Cambria Math"/>
                      </a:rPr>
                      <m:t>(</m:t>
                    </m:r>
                    <m:r>
                      <a:rPr lang="fr-FR" sz="2000" b="0" i="1" smtClean="0">
                        <a:solidFill>
                          <a:schemeClr val="tx1"/>
                        </a:solidFill>
                        <a:latin typeface="Cambria Math" panose="02040503050406030204" pitchFamily="18" charset="0"/>
                        <a:ea typeface="Cambria Math" panose="02040503050406030204" pitchFamily="18" charset="0"/>
                      </a:rPr>
                      <m:t>𝜒</m:t>
                    </m:r>
                    <m:r>
                      <a:rPr lang="fr-FR" sz="2000" b="0" i="1">
                        <a:solidFill>
                          <a:schemeClr val="tx1"/>
                        </a:solidFill>
                        <a:latin typeface="Cambria Math"/>
                        <a:ea typeface="Cambria Math"/>
                      </a:rPr>
                      <m:t>)</m:t>
                    </m:r>
                    <m:r>
                      <a:rPr lang="fr-FR" sz="2000" b="0" i="0" smtClean="0">
                        <a:solidFill>
                          <a:schemeClr val="tx1"/>
                        </a:solidFill>
                        <a:latin typeface="Cambria Math" panose="02040503050406030204" pitchFamily="18" charset="0"/>
                        <a:ea typeface="Cambria Math"/>
                      </a:rPr>
                      <m:t>)</m:t>
                    </m:r>
                  </m:oMath>
                </a14:m>
                <a:r>
                  <a:rPr lang="en-US" sz="2000" dirty="0">
                    <a:solidFill>
                      <a:schemeClr val="tx1"/>
                    </a:solidFill>
                  </a:rPr>
                  <a:t> </a:t>
                </a:r>
                <a:endParaRPr dirty="0"/>
              </a:p>
            </p:txBody>
          </p:sp>
        </mc:Choice>
        <mc:Fallback>
          <p:sp>
            <p:nvSpPr>
              <p:cNvPr id="6" name="ZoneTexte 5">
                <a:extLst>
                  <a:ext uri="{FF2B5EF4-FFF2-40B4-BE49-F238E27FC236}">
                    <a16:creationId xmlns:a16="http://schemas.microsoft.com/office/drawing/2014/main" id="{DE046221-7385-04F8-A552-02136E80F38E}"/>
                  </a:ext>
                </a:extLst>
              </p:cNvPr>
              <p:cNvSpPr txBox="1">
                <a:spLocks noRot="1" noChangeAspect="1" noMove="1" noResize="1" noEditPoints="1" noAdjustHandles="1" noChangeArrowheads="1" noChangeShapeType="1" noTextEdit="1"/>
              </p:cNvSpPr>
              <p:nvPr>
                <p:custDataLst>
                  <p:tags r:id="rId6"/>
                </p:custDataLst>
              </p:nvPr>
            </p:nvSpPr>
            <p:spPr bwMode="auto">
              <a:xfrm>
                <a:off x="7859016" y="1640994"/>
                <a:ext cx="5096646" cy="707886"/>
              </a:xfrm>
              <a:prstGeom prst="rect">
                <a:avLst/>
              </a:prstGeom>
              <a:blipFill>
                <a:blip r:embed="rId11"/>
                <a:stretch>
                  <a:fillRect l="-993" t="-5357" b="-14286"/>
                </a:stretch>
              </a:blipFill>
            </p:spPr>
            <p:txBody>
              <a:bodyPr/>
              <a:lstStyle/>
              <a:p>
                <a:r>
                  <a:rPr lang="en-US">
                    <a:noFill/>
                  </a:rPr>
                  <a:t> </a:t>
                </a:r>
              </a:p>
            </p:txBody>
          </p:sp>
        </mc:Fallback>
      </mc:AlternateContent>
      <p:sp>
        <p:nvSpPr>
          <p:cNvPr id="7" name="ZoneTexte 6">
            <a:extLst>
              <a:ext uri="{FF2B5EF4-FFF2-40B4-BE49-F238E27FC236}">
                <a16:creationId xmlns:a16="http://schemas.microsoft.com/office/drawing/2014/main" id="{16A26DAC-6ACF-CD99-C287-38D993ECB67D}"/>
              </a:ext>
            </a:extLst>
          </p:cNvPr>
          <p:cNvSpPr txBox="1"/>
          <p:nvPr>
            <p:custDataLst>
              <p:tags r:id="rId7"/>
            </p:custDataLst>
          </p:nvPr>
        </p:nvSpPr>
        <p:spPr bwMode="auto">
          <a:xfrm>
            <a:off x="11742753" y="6478608"/>
            <a:ext cx="504056" cy="369332"/>
          </a:xfrm>
          <a:prstGeom prst="rect">
            <a:avLst/>
          </a:prstGeom>
          <a:noFill/>
        </p:spPr>
        <p:txBody>
          <a:bodyPr wrap="square" rtlCol="0">
            <a:spAutoFit/>
          </a:bodyPr>
          <a:lstStyle/>
          <a:p>
            <a:r>
              <a:rPr lang="en-US" dirty="0"/>
              <a:t>7</a:t>
            </a:r>
          </a:p>
        </p:txBody>
      </p:sp>
    </p:spTree>
    <p:extLst>
      <p:ext uri="{BB962C8B-B14F-4D97-AF65-F5344CB8AC3E}">
        <p14:creationId xmlns:p14="http://schemas.microsoft.com/office/powerpoint/2010/main" val="173140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ID" val=" 2"/>
</p:tagLst>
</file>

<file path=ppt/tags/tag10.xml><?xml version="1.0" encoding="utf-8"?>
<p:tagLst xmlns:a="http://schemas.openxmlformats.org/drawingml/2006/main" xmlns:r="http://schemas.openxmlformats.org/officeDocument/2006/relationships" xmlns:p="http://schemas.openxmlformats.org/presentationml/2006/main">
  <p:tag name="SHAPEID" val=" 14"/>
</p:tagLst>
</file>

<file path=ppt/tags/tag100.xml><?xml version="1.0" encoding="utf-8"?>
<p:tagLst xmlns:a="http://schemas.openxmlformats.org/drawingml/2006/main" xmlns:r="http://schemas.openxmlformats.org/officeDocument/2006/relationships" xmlns:p="http://schemas.openxmlformats.org/presentationml/2006/main">
  <p:tag name="SHAPEID" val=" 5"/>
</p:tagLst>
</file>

<file path=ppt/tags/tag101.xml><?xml version="1.0" encoding="utf-8"?>
<p:tagLst xmlns:a="http://schemas.openxmlformats.org/drawingml/2006/main" xmlns:r="http://schemas.openxmlformats.org/officeDocument/2006/relationships" xmlns:p="http://schemas.openxmlformats.org/presentationml/2006/main">
  <p:tag name="SHAPEID" val=" 2"/>
</p:tagLst>
</file>

<file path=ppt/tags/tag102.xml><?xml version="1.0" encoding="utf-8"?>
<p:tagLst xmlns:a="http://schemas.openxmlformats.org/drawingml/2006/main" xmlns:r="http://schemas.openxmlformats.org/officeDocument/2006/relationships" xmlns:p="http://schemas.openxmlformats.org/presentationml/2006/main">
  <p:tag name="SHAPEID" val=" 10"/>
</p:tagLst>
</file>

<file path=ppt/tags/tag103.xml><?xml version="1.0" encoding="utf-8"?>
<p:tagLst xmlns:a="http://schemas.openxmlformats.org/drawingml/2006/main" xmlns:r="http://schemas.openxmlformats.org/officeDocument/2006/relationships" xmlns:p="http://schemas.openxmlformats.org/presentationml/2006/main">
  <p:tag name="SHAPEID" val=" 3"/>
</p:tagLst>
</file>

<file path=ppt/tags/tag104.xml><?xml version="1.0" encoding="utf-8"?>
<p:tagLst xmlns:a="http://schemas.openxmlformats.org/drawingml/2006/main" xmlns:r="http://schemas.openxmlformats.org/officeDocument/2006/relationships" xmlns:p="http://schemas.openxmlformats.org/presentationml/2006/main">
  <p:tag name="SHAPEID" val=" 9"/>
</p:tagLst>
</file>

<file path=ppt/tags/tag105.xml><?xml version="1.0" encoding="utf-8"?>
<p:tagLst xmlns:a="http://schemas.openxmlformats.org/drawingml/2006/main" xmlns:r="http://schemas.openxmlformats.org/officeDocument/2006/relationships" xmlns:p="http://schemas.openxmlformats.org/presentationml/2006/main">
  <p:tag name="SHAPEID" val=" 4"/>
</p:tagLst>
</file>

<file path=ppt/tags/tag106.xml><?xml version="1.0" encoding="utf-8"?>
<p:tagLst xmlns:a="http://schemas.openxmlformats.org/drawingml/2006/main" xmlns:r="http://schemas.openxmlformats.org/officeDocument/2006/relationships" xmlns:p="http://schemas.openxmlformats.org/presentationml/2006/main">
  <p:tag name="SHAPEID" val=" 13"/>
</p:tagLst>
</file>

<file path=ppt/tags/tag107.xml><?xml version="1.0" encoding="utf-8"?>
<p:tagLst xmlns:a="http://schemas.openxmlformats.org/drawingml/2006/main" xmlns:r="http://schemas.openxmlformats.org/officeDocument/2006/relationships" xmlns:p="http://schemas.openxmlformats.org/presentationml/2006/main">
  <p:tag name="SHAPEID" val=" 6"/>
</p:tagLst>
</file>

<file path=ppt/tags/tag108.xml><?xml version="1.0" encoding="utf-8"?>
<p:tagLst xmlns:a="http://schemas.openxmlformats.org/drawingml/2006/main" xmlns:r="http://schemas.openxmlformats.org/officeDocument/2006/relationships" xmlns:p="http://schemas.openxmlformats.org/presentationml/2006/main">
  <p:tag name="SHAPEID" val=" 5"/>
</p:tagLst>
</file>

<file path=ppt/tags/tag109.xml><?xml version="1.0" encoding="utf-8"?>
<p:tagLst xmlns:a="http://schemas.openxmlformats.org/drawingml/2006/main" xmlns:r="http://schemas.openxmlformats.org/officeDocument/2006/relationships" xmlns:p="http://schemas.openxmlformats.org/presentationml/2006/main">
  <p:tag name="SHAPEID" val=" 2"/>
</p:tagLst>
</file>

<file path=ppt/tags/tag11.xml><?xml version="1.0" encoding="utf-8"?>
<p:tagLst xmlns:a="http://schemas.openxmlformats.org/drawingml/2006/main" xmlns:r="http://schemas.openxmlformats.org/officeDocument/2006/relationships" xmlns:p="http://schemas.openxmlformats.org/presentationml/2006/main">
  <p:tag name="SHAPEID" val=" 9"/>
</p:tagLst>
</file>

<file path=ppt/tags/tag110.xml><?xml version="1.0" encoding="utf-8"?>
<p:tagLst xmlns:a="http://schemas.openxmlformats.org/drawingml/2006/main" xmlns:r="http://schemas.openxmlformats.org/officeDocument/2006/relationships" xmlns:p="http://schemas.openxmlformats.org/presentationml/2006/main">
  <p:tag name="SHAPEID" val=" 10"/>
</p:tagLst>
</file>

<file path=ppt/tags/tag111.xml><?xml version="1.0" encoding="utf-8"?>
<p:tagLst xmlns:a="http://schemas.openxmlformats.org/drawingml/2006/main" xmlns:r="http://schemas.openxmlformats.org/officeDocument/2006/relationships" xmlns:p="http://schemas.openxmlformats.org/presentationml/2006/main">
  <p:tag name="SHAPEID" val=" 3"/>
</p:tagLst>
</file>

<file path=ppt/tags/tag112.xml><?xml version="1.0" encoding="utf-8"?>
<p:tagLst xmlns:a="http://schemas.openxmlformats.org/drawingml/2006/main" xmlns:r="http://schemas.openxmlformats.org/officeDocument/2006/relationships" xmlns:p="http://schemas.openxmlformats.org/presentationml/2006/main">
  <p:tag name="SHAPEID" val=" 9"/>
</p:tagLst>
</file>

<file path=ppt/tags/tag113.xml><?xml version="1.0" encoding="utf-8"?>
<p:tagLst xmlns:a="http://schemas.openxmlformats.org/drawingml/2006/main" xmlns:r="http://schemas.openxmlformats.org/officeDocument/2006/relationships" xmlns:p="http://schemas.openxmlformats.org/presentationml/2006/main">
  <p:tag name="SHAPEID" val=" 4"/>
</p:tagLst>
</file>

<file path=ppt/tags/tag114.xml><?xml version="1.0" encoding="utf-8"?>
<p:tagLst xmlns:a="http://schemas.openxmlformats.org/drawingml/2006/main" xmlns:r="http://schemas.openxmlformats.org/officeDocument/2006/relationships" xmlns:p="http://schemas.openxmlformats.org/presentationml/2006/main">
  <p:tag name="SHAPEID" val=" 13"/>
</p:tagLst>
</file>

<file path=ppt/tags/tag115.xml><?xml version="1.0" encoding="utf-8"?>
<p:tagLst xmlns:a="http://schemas.openxmlformats.org/drawingml/2006/main" xmlns:r="http://schemas.openxmlformats.org/officeDocument/2006/relationships" xmlns:p="http://schemas.openxmlformats.org/presentationml/2006/main">
  <p:tag name="SHAPEID" val=" 6"/>
</p:tagLst>
</file>

<file path=ppt/tags/tag116.xml><?xml version="1.0" encoding="utf-8"?>
<p:tagLst xmlns:a="http://schemas.openxmlformats.org/drawingml/2006/main" xmlns:r="http://schemas.openxmlformats.org/officeDocument/2006/relationships" xmlns:p="http://schemas.openxmlformats.org/presentationml/2006/main">
  <p:tag name="SHAPEID" val=" 5"/>
</p:tagLst>
</file>

<file path=ppt/tags/tag117.xml><?xml version="1.0" encoding="utf-8"?>
<p:tagLst xmlns:a="http://schemas.openxmlformats.org/drawingml/2006/main" xmlns:r="http://schemas.openxmlformats.org/officeDocument/2006/relationships" xmlns:p="http://schemas.openxmlformats.org/presentationml/2006/main">
  <p:tag name="SHAPEID" val=" 7"/>
</p:tagLst>
</file>

<file path=ppt/tags/tag118.xml><?xml version="1.0" encoding="utf-8"?>
<p:tagLst xmlns:a="http://schemas.openxmlformats.org/drawingml/2006/main" xmlns:r="http://schemas.openxmlformats.org/officeDocument/2006/relationships" xmlns:p="http://schemas.openxmlformats.org/presentationml/2006/main">
  <p:tag name="SHAPEID" val=" 2"/>
</p:tagLst>
</file>

<file path=ppt/tags/tag119.xml><?xml version="1.0" encoding="utf-8"?>
<p:tagLst xmlns:a="http://schemas.openxmlformats.org/drawingml/2006/main" xmlns:r="http://schemas.openxmlformats.org/officeDocument/2006/relationships" xmlns:p="http://schemas.openxmlformats.org/presentationml/2006/main">
  <p:tag name="SHAPEID" val=" 10"/>
</p:tagLst>
</file>

<file path=ppt/tags/tag12.xml><?xml version="1.0" encoding="utf-8"?>
<p:tagLst xmlns:a="http://schemas.openxmlformats.org/drawingml/2006/main" xmlns:r="http://schemas.openxmlformats.org/officeDocument/2006/relationships" xmlns:p="http://schemas.openxmlformats.org/presentationml/2006/main">
  <p:tag name="SHAPEID" val=" 2"/>
</p:tagLst>
</file>

<file path=ppt/tags/tag120.xml><?xml version="1.0" encoding="utf-8"?>
<p:tagLst xmlns:a="http://schemas.openxmlformats.org/drawingml/2006/main" xmlns:r="http://schemas.openxmlformats.org/officeDocument/2006/relationships" xmlns:p="http://schemas.openxmlformats.org/presentationml/2006/main">
  <p:tag name="SHAPEID" val=" 3"/>
</p:tagLst>
</file>

<file path=ppt/tags/tag121.xml><?xml version="1.0" encoding="utf-8"?>
<p:tagLst xmlns:a="http://schemas.openxmlformats.org/drawingml/2006/main" xmlns:r="http://schemas.openxmlformats.org/officeDocument/2006/relationships" xmlns:p="http://schemas.openxmlformats.org/presentationml/2006/main">
  <p:tag name="SHAPEID" val=" 9"/>
</p:tagLst>
</file>

<file path=ppt/tags/tag122.xml><?xml version="1.0" encoding="utf-8"?>
<p:tagLst xmlns:a="http://schemas.openxmlformats.org/drawingml/2006/main" xmlns:r="http://schemas.openxmlformats.org/officeDocument/2006/relationships" xmlns:p="http://schemas.openxmlformats.org/presentationml/2006/main">
  <p:tag name="SHAPEID" val=" 4"/>
</p:tagLst>
</file>

<file path=ppt/tags/tag123.xml><?xml version="1.0" encoding="utf-8"?>
<p:tagLst xmlns:a="http://schemas.openxmlformats.org/drawingml/2006/main" xmlns:r="http://schemas.openxmlformats.org/officeDocument/2006/relationships" xmlns:p="http://schemas.openxmlformats.org/presentationml/2006/main">
  <p:tag name="SHAPEID" val=" 13"/>
</p:tagLst>
</file>

<file path=ppt/tags/tag124.xml><?xml version="1.0" encoding="utf-8"?>
<p:tagLst xmlns:a="http://schemas.openxmlformats.org/drawingml/2006/main" xmlns:r="http://schemas.openxmlformats.org/officeDocument/2006/relationships" xmlns:p="http://schemas.openxmlformats.org/presentationml/2006/main">
  <p:tag name="SHAPEID" val=" 6"/>
</p:tagLst>
</file>

<file path=ppt/tags/tag125.xml><?xml version="1.0" encoding="utf-8"?>
<p:tagLst xmlns:a="http://schemas.openxmlformats.org/drawingml/2006/main" xmlns:r="http://schemas.openxmlformats.org/officeDocument/2006/relationships" xmlns:p="http://schemas.openxmlformats.org/presentationml/2006/main">
  <p:tag name="SHAPEID" val=" 5"/>
</p:tagLst>
</file>

<file path=ppt/tags/tag126.xml><?xml version="1.0" encoding="utf-8"?>
<p:tagLst xmlns:a="http://schemas.openxmlformats.org/drawingml/2006/main" xmlns:r="http://schemas.openxmlformats.org/officeDocument/2006/relationships" xmlns:p="http://schemas.openxmlformats.org/presentationml/2006/main">
  <p:tag name="SHAPEID" val=" 7"/>
</p:tagLst>
</file>

<file path=ppt/tags/tag127.xml><?xml version="1.0" encoding="utf-8"?>
<p:tagLst xmlns:a="http://schemas.openxmlformats.org/drawingml/2006/main" xmlns:r="http://schemas.openxmlformats.org/officeDocument/2006/relationships" xmlns:p="http://schemas.openxmlformats.org/presentationml/2006/main">
  <p:tag name="SHAPEID" val=" 2"/>
</p:tagLst>
</file>

<file path=ppt/tags/tag128.xml><?xml version="1.0" encoding="utf-8"?>
<p:tagLst xmlns:a="http://schemas.openxmlformats.org/drawingml/2006/main" xmlns:r="http://schemas.openxmlformats.org/officeDocument/2006/relationships" xmlns:p="http://schemas.openxmlformats.org/presentationml/2006/main">
  <p:tag name="SHAPEID" val=" 11"/>
</p:tagLst>
</file>

<file path=ppt/tags/tag129.xml><?xml version="1.0" encoding="utf-8"?>
<p:tagLst xmlns:a="http://schemas.openxmlformats.org/drawingml/2006/main" xmlns:r="http://schemas.openxmlformats.org/officeDocument/2006/relationships" xmlns:p="http://schemas.openxmlformats.org/presentationml/2006/main">
  <p:tag name="SHAPEID" val=" 10"/>
</p:tagLst>
</file>

<file path=ppt/tags/tag13.xml><?xml version="1.0" encoding="utf-8"?>
<p:tagLst xmlns:a="http://schemas.openxmlformats.org/drawingml/2006/main" xmlns:r="http://schemas.openxmlformats.org/officeDocument/2006/relationships" xmlns:p="http://schemas.openxmlformats.org/presentationml/2006/main">
  <p:tag name="SHAPEID" val=" 16"/>
</p:tagLst>
</file>

<file path=ppt/tags/tag130.xml><?xml version="1.0" encoding="utf-8"?>
<p:tagLst xmlns:a="http://schemas.openxmlformats.org/drawingml/2006/main" xmlns:r="http://schemas.openxmlformats.org/officeDocument/2006/relationships" xmlns:p="http://schemas.openxmlformats.org/presentationml/2006/main">
  <p:tag name="SHAPEID" val=" 3"/>
</p:tagLst>
</file>

<file path=ppt/tags/tag131.xml><?xml version="1.0" encoding="utf-8"?>
<p:tagLst xmlns:a="http://schemas.openxmlformats.org/drawingml/2006/main" xmlns:r="http://schemas.openxmlformats.org/officeDocument/2006/relationships" xmlns:p="http://schemas.openxmlformats.org/presentationml/2006/main">
  <p:tag name="SHAPEID" val=" 9"/>
</p:tagLst>
</file>

<file path=ppt/tags/tag132.xml><?xml version="1.0" encoding="utf-8"?>
<p:tagLst xmlns:a="http://schemas.openxmlformats.org/drawingml/2006/main" xmlns:r="http://schemas.openxmlformats.org/officeDocument/2006/relationships" xmlns:p="http://schemas.openxmlformats.org/presentationml/2006/main">
  <p:tag name="SHAPEID" val=" 24"/>
</p:tagLst>
</file>

<file path=ppt/tags/tag133.xml><?xml version="1.0" encoding="utf-8"?>
<p:tagLst xmlns:a="http://schemas.openxmlformats.org/drawingml/2006/main" xmlns:r="http://schemas.openxmlformats.org/officeDocument/2006/relationships" xmlns:p="http://schemas.openxmlformats.org/presentationml/2006/main">
  <p:tag name="SHAPEID" val=" 4"/>
</p:tagLst>
</file>

<file path=ppt/tags/tag134.xml><?xml version="1.0" encoding="utf-8"?>
<p:tagLst xmlns:a="http://schemas.openxmlformats.org/drawingml/2006/main" xmlns:r="http://schemas.openxmlformats.org/officeDocument/2006/relationships" xmlns:p="http://schemas.openxmlformats.org/presentationml/2006/main">
  <p:tag name="SHAPEID" val=" 13"/>
</p:tagLst>
</file>

<file path=ppt/tags/tag135.xml><?xml version="1.0" encoding="utf-8"?>
<p:tagLst xmlns:a="http://schemas.openxmlformats.org/drawingml/2006/main" xmlns:r="http://schemas.openxmlformats.org/officeDocument/2006/relationships" xmlns:p="http://schemas.openxmlformats.org/presentationml/2006/main">
  <p:tag name="SHAPEID" val=" 6"/>
</p:tagLst>
</file>

<file path=ppt/tags/tag136.xml><?xml version="1.0" encoding="utf-8"?>
<p:tagLst xmlns:a="http://schemas.openxmlformats.org/drawingml/2006/main" xmlns:r="http://schemas.openxmlformats.org/officeDocument/2006/relationships" xmlns:p="http://schemas.openxmlformats.org/presentationml/2006/main">
  <p:tag name="SHAPEID" val=" 5"/>
</p:tagLst>
</file>

<file path=ppt/tags/tag137.xml><?xml version="1.0" encoding="utf-8"?>
<p:tagLst xmlns:a="http://schemas.openxmlformats.org/drawingml/2006/main" xmlns:r="http://schemas.openxmlformats.org/officeDocument/2006/relationships" xmlns:p="http://schemas.openxmlformats.org/presentationml/2006/main">
  <p:tag name="SHAPEID" val=" 7"/>
</p:tagLst>
</file>

<file path=ppt/tags/tag138.xml><?xml version="1.0" encoding="utf-8"?>
<p:tagLst xmlns:a="http://schemas.openxmlformats.org/drawingml/2006/main" xmlns:r="http://schemas.openxmlformats.org/officeDocument/2006/relationships" xmlns:p="http://schemas.openxmlformats.org/presentationml/2006/main">
  <p:tag name="SHAPEID" val=" 2"/>
</p:tagLst>
</file>

<file path=ppt/tags/tag139.xml><?xml version="1.0" encoding="utf-8"?>
<p:tagLst xmlns:a="http://schemas.openxmlformats.org/drawingml/2006/main" xmlns:r="http://schemas.openxmlformats.org/officeDocument/2006/relationships" xmlns:p="http://schemas.openxmlformats.org/presentationml/2006/main">
  <p:tag name="SHAPEID" val=" 11"/>
</p:tagLst>
</file>

<file path=ppt/tags/tag14.xml><?xml version="1.0" encoding="utf-8"?>
<p:tagLst xmlns:a="http://schemas.openxmlformats.org/drawingml/2006/main" xmlns:r="http://schemas.openxmlformats.org/officeDocument/2006/relationships" xmlns:p="http://schemas.openxmlformats.org/presentationml/2006/main">
  <p:tag name="SHAPEID" val=" 18"/>
</p:tagLst>
</file>

<file path=ppt/tags/tag140.xml><?xml version="1.0" encoding="utf-8"?>
<p:tagLst xmlns:a="http://schemas.openxmlformats.org/drawingml/2006/main" xmlns:r="http://schemas.openxmlformats.org/officeDocument/2006/relationships" xmlns:p="http://schemas.openxmlformats.org/presentationml/2006/main">
  <p:tag name="SHAPEID" val=" 8"/>
</p:tagLst>
</file>

<file path=ppt/tags/tag141.xml><?xml version="1.0" encoding="utf-8"?>
<p:tagLst xmlns:a="http://schemas.openxmlformats.org/drawingml/2006/main" xmlns:r="http://schemas.openxmlformats.org/officeDocument/2006/relationships" xmlns:p="http://schemas.openxmlformats.org/presentationml/2006/main">
  <p:tag name="SHAPEID" val=" 14"/>
</p:tagLst>
</file>

<file path=ppt/tags/tag142.xml><?xml version="1.0" encoding="utf-8"?>
<p:tagLst xmlns:a="http://schemas.openxmlformats.org/drawingml/2006/main" xmlns:r="http://schemas.openxmlformats.org/officeDocument/2006/relationships" xmlns:p="http://schemas.openxmlformats.org/presentationml/2006/main">
  <p:tag name="SHAPEID" val=" 10"/>
</p:tagLst>
</file>

<file path=ppt/tags/tag143.xml><?xml version="1.0" encoding="utf-8"?>
<p:tagLst xmlns:a="http://schemas.openxmlformats.org/drawingml/2006/main" xmlns:r="http://schemas.openxmlformats.org/officeDocument/2006/relationships" xmlns:p="http://schemas.openxmlformats.org/presentationml/2006/main">
  <p:tag name="SHAPEID" val=" 3"/>
</p:tagLst>
</file>

<file path=ppt/tags/tag144.xml><?xml version="1.0" encoding="utf-8"?>
<p:tagLst xmlns:a="http://schemas.openxmlformats.org/drawingml/2006/main" xmlns:r="http://schemas.openxmlformats.org/officeDocument/2006/relationships" xmlns:p="http://schemas.openxmlformats.org/presentationml/2006/main">
  <p:tag name="SHAPEID" val=" 9"/>
</p:tagLst>
</file>

<file path=ppt/tags/tag145.xml><?xml version="1.0" encoding="utf-8"?>
<p:tagLst xmlns:a="http://schemas.openxmlformats.org/drawingml/2006/main" xmlns:r="http://schemas.openxmlformats.org/officeDocument/2006/relationships" xmlns:p="http://schemas.openxmlformats.org/presentationml/2006/main">
  <p:tag name="SHAPEID" val=" 24"/>
</p:tagLst>
</file>

<file path=ppt/tags/tag146.xml><?xml version="1.0" encoding="utf-8"?>
<p:tagLst xmlns:a="http://schemas.openxmlformats.org/drawingml/2006/main" xmlns:r="http://schemas.openxmlformats.org/officeDocument/2006/relationships" xmlns:p="http://schemas.openxmlformats.org/presentationml/2006/main">
  <p:tag name="SHAPEID" val=" 26"/>
</p:tagLst>
</file>

<file path=ppt/tags/tag147.xml><?xml version="1.0" encoding="utf-8"?>
<p:tagLst xmlns:a="http://schemas.openxmlformats.org/drawingml/2006/main" xmlns:r="http://schemas.openxmlformats.org/officeDocument/2006/relationships" xmlns:p="http://schemas.openxmlformats.org/presentationml/2006/main">
  <p:tag name="SHAPEID" val=" 27"/>
</p:tagLst>
</file>

<file path=ppt/tags/tag148.xml><?xml version="1.0" encoding="utf-8"?>
<p:tagLst xmlns:a="http://schemas.openxmlformats.org/drawingml/2006/main" xmlns:r="http://schemas.openxmlformats.org/officeDocument/2006/relationships" xmlns:p="http://schemas.openxmlformats.org/presentationml/2006/main">
  <p:tag name="SHAPEID" val=" 4"/>
</p:tagLst>
</file>

<file path=ppt/tags/tag149.xml><?xml version="1.0" encoding="utf-8"?>
<p:tagLst xmlns:a="http://schemas.openxmlformats.org/drawingml/2006/main" xmlns:r="http://schemas.openxmlformats.org/officeDocument/2006/relationships" xmlns:p="http://schemas.openxmlformats.org/presentationml/2006/main">
  <p:tag name="SHAPEID" val=" 13"/>
</p:tagLst>
</file>

<file path=ppt/tags/tag15.xml><?xml version="1.0" encoding="utf-8"?>
<p:tagLst xmlns:a="http://schemas.openxmlformats.org/drawingml/2006/main" xmlns:r="http://schemas.openxmlformats.org/officeDocument/2006/relationships" xmlns:p="http://schemas.openxmlformats.org/presentationml/2006/main">
  <p:tag name="SHAPEID" val=" 24"/>
</p:tagLst>
</file>

<file path=ppt/tags/tag150.xml><?xml version="1.0" encoding="utf-8"?>
<p:tagLst xmlns:a="http://schemas.openxmlformats.org/drawingml/2006/main" xmlns:r="http://schemas.openxmlformats.org/officeDocument/2006/relationships" xmlns:p="http://schemas.openxmlformats.org/presentationml/2006/main">
  <p:tag name="SHAPEID" val=" 6"/>
</p:tagLst>
</file>

<file path=ppt/tags/tag151.xml><?xml version="1.0" encoding="utf-8"?>
<p:tagLst xmlns:a="http://schemas.openxmlformats.org/drawingml/2006/main" xmlns:r="http://schemas.openxmlformats.org/officeDocument/2006/relationships" xmlns:p="http://schemas.openxmlformats.org/presentationml/2006/main">
  <p:tag name="SHAPEID" val=" 5"/>
</p:tagLst>
</file>

<file path=ppt/tags/tag152.xml><?xml version="1.0" encoding="utf-8"?>
<p:tagLst xmlns:a="http://schemas.openxmlformats.org/drawingml/2006/main" xmlns:r="http://schemas.openxmlformats.org/officeDocument/2006/relationships" xmlns:p="http://schemas.openxmlformats.org/presentationml/2006/main">
  <p:tag name="SHAPEID" val=" 7"/>
</p:tagLst>
</file>

<file path=ppt/tags/tag153.xml><?xml version="1.0" encoding="utf-8"?>
<p:tagLst xmlns:a="http://schemas.openxmlformats.org/drawingml/2006/main" xmlns:r="http://schemas.openxmlformats.org/officeDocument/2006/relationships" xmlns:p="http://schemas.openxmlformats.org/presentationml/2006/main">
  <p:tag name="SHAPEID" val=" 2"/>
</p:tagLst>
</file>

<file path=ppt/tags/tag154.xml><?xml version="1.0" encoding="utf-8"?>
<p:tagLst xmlns:a="http://schemas.openxmlformats.org/drawingml/2006/main" xmlns:r="http://schemas.openxmlformats.org/officeDocument/2006/relationships" xmlns:p="http://schemas.openxmlformats.org/presentationml/2006/main">
  <p:tag name="SHAPEID" val=" 11"/>
</p:tagLst>
</file>

<file path=ppt/tags/tag155.xml><?xml version="1.0" encoding="utf-8"?>
<p:tagLst xmlns:a="http://schemas.openxmlformats.org/drawingml/2006/main" xmlns:r="http://schemas.openxmlformats.org/officeDocument/2006/relationships" xmlns:p="http://schemas.openxmlformats.org/presentationml/2006/main">
  <p:tag name="SHAPEID" val=" 8"/>
</p:tagLst>
</file>

<file path=ppt/tags/tag156.xml><?xml version="1.0" encoding="utf-8"?>
<p:tagLst xmlns:a="http://schemas.openxmlformats.org/drawingml/2006/main" xmlns:r="http://schemas.openxmlformats.org/officeDocument/2006/relationships" xmlns:p="http://schemas.openxmlformats.org/presentationml/2006/main">
  <p:tag name="SHAPEID" val=" 14"/>
</p:tagLst>
</file>

<file path=ppt/tags/tag157.xml><?xml version="1.0" encoding="utf-8"?>
<p:tagLst xmlns:a="http://schemas.openxmlformats.org/drawingml/2006/main" xmlns:r="http://schemas.openxmlformats.org/officeDocument/2006/relationships" xmlns:p="http://schemas.openxmlformats.org/presentationml/2006/main">
  <p:tag name="SHAPEID" val=" 10"/>
</p:tagLst>
</file>

<file path=ppt/tags/tag16.xml><?xml version="1.0" encoding="utf-8"?>
<p:tagLst xmlns:a="http://schemas.openxmlformats.org/drawingml/2006/main" xmlns:r="http://schemas.openxmlformats.org/officeDocument/2006/relationships" xmlns:p="http://schemas.openxmlformats.org/presentationml/2006/main">
  <p:tag name="SHAPEID" val=" 25"/>
</p:tagLst>
</file>

<file path=ppt/tags/tag17.xml><?xml version="1.0" encoding="utf-8"?>
<p:tagLst xmlns:a="http://schemas.openxmlformats.org/drawingml/2006/main" xmlns:r="http://schemas.openxmlformats.org/officeDocument/2006/relationships" xmlns:p="http://schemas.openxmlformats.org/presentationml/2006/main">
  <p:tag name="SHAPEID" val=" 27"/>
</p:tagLst>
</file>

<file path=ppt/tags/tag18.xml><?xml version="1.0" encoding="utf-8"?>
<p:tagLst xmlns:a="http://schemas.openxmlformats.org/drawingml/2006/main" xmlns:r="http://schemas.openxmlformats.org/officeDocument/2006/relationships" xmlns:p="http://schemas.openxmlformats.org/presentationml/2006/main">
  <p:tag name="SHAPEID" val=" 28"/>
</p:tagLst>
</file>

<file path=ppt/tags/tag19.xml><?xml version="1.0" encoding="utf-8"?>
<p:tagLst xmlns:a="http://schemas.openxmlformats.org/drawingml/2006/main" xmlns:r="http://schemas.openxmlformats.org/officeDocument/2006/relationships" xmlns:p="http://schemas.openxmlformats.org/presentationml/2006/main">
  <p:tag name="SHAPEID" val=" 29"/>
</p:tagLst>
</file>

<file path=ppt/tags/tag2.xml><?xml version="1.0" encoding="utf-8"?>
<p:tagLst xmlns:a="http://schemas.openxmlformats.org/drawingml/2006/main" xmlns:r="http://schemas.openxmlformats.org/officeDocument/2006/relationships" xmlns:p="http://schemas.openxmlformats.org/presentationml/2006/main">
  <p:tag name="SHAPEID" val=" 7"/>
</p:tagLst>
</file>

<file path=ppt/tags/tag20.xml><?xml version="1.0" encoding="utf-8"?>
<p:tagLst xmlns:a="http://schemas.openxmlformats.org/drawingml/2006/main" xmlns:r="http://schemas.openxmlformats.org/officeDocument/2006/relationships" xmlns:p="http://schemas.openxmlformats.org/presentationml/2006/main">
  <p:tag name="SHAPEID" val=" 30"/>
</p:tagLst>
</file>

<file path=ppt/tags/tag21.xml><?xml version="1.0" encoding="utf-8"?>
<p:tagLst xmlns:a="http://schemas.openxmlformats.org/drawingml/2006/main" xmlns:r="http://schemas.openxmlformats.org/officeDocument/2006/relationships" xmlns:p="http://schemas.openxmlformats.org/presentationml/2006/main">
  <p:tag name="SHAPEID" val=" 4"/>
</p:tagLst>
</file>

<file path=ppt/tags/tag22.xml><?xml version="1.0" encoding="utf-8"?>
<p:tagLst xmlns:a="http://schemas.openxmlformats.org/drawingml/2006/main" xmlns:r="http://schemas.openxmlformats.org/officeDocument/2006/relationships" xmlns:p="http://schemas.openxmlformats.org/presentationml/2006/main">
  <p:tag name="SHAPEID" val=" 5"/>
</p:tagLst>
</file>

<file path=ppt/tags/tag23.xml><?xml version="1.0" encoding="utf-8"?>
<p:tagLst xmlns:a="http://schemas.openxmlformats.org/drawingml/2006/main" xmlns:r="http://schemas.openxmlformats.org/officeDocument/2006/relationships" xmlns:p="http://schemas.openxmlformats.org/presentationml/2006/main">
  <p:tag name="SHAPEID" val=" 6"/>
</p:tagLst>
</file>

<file path=ppt/tags/tag24.xml><?xml version="1.0" encoding="utf-8"?>
<p:tagLst xmlns:a="http://schemas.openxmlformats.org/drawingml/2006/main" xmlns:r="http://schemas.openxmlformats.org/officeDocument/2006/relationships" xmlns:p="http://schemas.openxmlformats.org/presentationml/2006/main">
  <p:tag name="SHAPEID" val=" 8"/>
</p:tagLst>
</file>

<file path=ppt/tags/tag25.xml><?xml version="1.0" encoding="utf-8"?>
<p:tagLst xmlns:a="http://schemas.openxmlformats.org/drawingml/2006/main" xmlns:r="http://schemas.openxmlformats.org/officeDocument/2006/relationships" xmlns:p="http://schemas.openxmlformats.org/presentationml/2006/main">
  <p:tag name="SHAPEID" val=" 11"/>
</p:tagLst>
</file>

<file path=ppt/tags/tag26.xml><?xml version="1.0" encoding="utf-8"?>
<p:tagLst xmlns:a="http://schemas.openxmlformats.org/drawingml/2006/main" xmlns:r="http://schemas.openxmlformats.org/officeDocument/2006/relationships" xmlns:p="http://schemas.openxmlformats.org/presentationml/2006/main">
  <p:tag name="SHAPEID" val=" 7"/>
</p:tagLst>
</file>

<file path=ppt/tags/tag27.xml><?xml version="1.0" encoding="utf-8"?>
<p:tagLst xmlns:a="http://schemas.openxmlformats.org/drawingml/2006/main" xmlns:r="http://schemas.openxmlformats.org/officeDocument/2006/relationships" xmlns:p="http://schemas.openxmlformats.org/presentationml/2006/main">
  <p:tag name="SHAPEID" val=" 10"/>
</p:tagLst>
</file>

<file path=ppt/tags/tag28.xml><?xml version="1.0" encoding="utf-8"?>
<p:tagLst xmlns:a="http://schemas.openxmlformats.org/drawingml/2006/main" xmlns:r="http://schemas.openxmlformats.org/officeDocument/2006/relationships" xmlns:p="http://schemas.openxmlformats.org/presentationml/2006/main">
  <p:tag name="SHAPEID" val=" 14"/>
</p:tagLst>
</file>

<file path=ppt/tags/tag29.xml><?xml version="1.0" encoding="utf-8"?>
<p:tagLst xmlns:a="http://schemas.openxmlformats.org/drawingml/2006/main" xmlns:r="http://schemas.openxmlformats.org/officeDocument/2006/relationships" xmlns:p="http://schemas.openxmlformats.org/presentationml/2006/main">
  <p:tag name="SHAPEID" val=" 9"/>
</p:tagLst>
</file>

<file path=ppt/tags/tag3.xml><?xml version="1.0" encoding="utf-8"?>
<p:tagLst xmlns:a="http://schemas.openxmlformats.org/drawingml/2006/main" xmlns:r="http://schemas.openxmlformats.org/officeDocument/2006/relationships" xmlns:p="http://schemas.openxmlformats.org/presentationml/2006/main">
  <p:tag name="SHAPEID" val=" 9"/>
</p:tagLst>
</file>

<file path=ppt/tags/tag30.xml><?xml version="1.0" encoding="utf-8"?>
<p:tagLst xmlns:a="http://schemas.openxmlformats.org/drawingml/2006/main" xmlns:r="http://schemas.openxmlformats.org/officeDocument/2006/relationships" xmlns:p="http://schemas.openxmlformats.org/presentationml/2006/main">
  <p:tag name="SHAPEID" val=" 2"/>
</p:tagLst>
</file>

<file path=ppt/tags/tag31.xml><?xml version="1.0" encoding="utf-8"?>
<p:tagLst xmlns:a="http://schemas.openxmlformats.org/drawingml/2006/main" xmlns:r="http://schemas.openxmlformats.org/officeDocument/2006/relationships" xmlns:p="http://schemas.openxmlformats.org/presentationml/2006/main">
  <p:tag name="SHAPEID" val=" 16"/>
</p:tagLst>
</file>

<file path=ppt/tags/tag32.xml><?xml version="1.0" encoding="utf-8"?>
<p:tagLst xmlns:a="http://schemas.openxmlformats.org/drawingml/2006/main" xmlns:r="http://schemas.openxmlformats.org/officeDocument/2006/relationships" xmlns:p="http://schemas.openxmlformats.org/presentationml/2006/main">
  <p:tag name="SHAPEID" val=" 18"/>
</p:tagLst>
</file>

<file path=ppt/tags/tag33.xml><?xml version="1.0" encoding="utf-8"?>
<p:tagLst xmlns:a="http://schemas.openxmlformats.org/drawingml/2006/main" xmlns:r="http://schemas.openxmlformats.org/officeDocument/2006/relationships" xmlns:p="http://schemas.openxmlformats.org/presentationml/2006/main">
  <p:tag name="SHAPEID" val=" 24"/>
</p:tagLst>
</file>

<file path=ppt/tags/tag34.xml><?xml version="1.0" encoding="utf-8"?>
<p:tagLst xmlns:a="http://schemas.openxmlformats.org/drawingml/2006/main" xmlns:r="http://schemas.openxmlformats.org/officeDocument/2006/relationships" xmlns:p="http://schemas.openxmlformats.org/presentationml/2006/main">
  <p:tag name="SHAPEID" val=" 25"/>
</p:tagLst>
</file>

<file path=ppt/tags/tag35.xml><?xml version="1.0" encoding="utf-8"?>
<p:tagLst xmlns:a="http://schemas.openxmlformats.org/drawingml/2006/main" xmlns:r="http://schemas.openxmlformats.org/officeDocument/2006/relationships" xmlns:p="http://schemas.openxmlformats.org/presentationml/2006/main">
  <p:tag name="SHAPEID" val=" 26"/>
</p:tagLst>
</file>

<file path=ppt/tags/tag36.xml><?xml version="1.0" encoding="utf-8"?>
<p:tagLst xmlns:a="http://schemas.openxmlformats.org/drawingml/2006/main" xmlns:r="http://schemas.openxmlformats.org/officeDocument/2006/relationships" xmlns:p="http://schemas.openxmlformats.org/presentationml/2006/main">
  <p:tag name="SHAPEID" val=" 27"/>
</p:tagLst>
</file>

<file path=ppt/tags/tag37.xml><?xml version="1.0" encoding="utf-8"?>
<p:tagLst xmlns:a="http://schemas.openxmlformats.org/drawingml/2006/main" xmlns:r="http://schemas.openxmlformats.org/officeDocument/2006/relationships" xmlns:p="http://schemas.openxmlformats.org/presentationml/2006/main">
  <p:tag name="SHAPEID" val=" 28"/>
</p:tagLst>
</file>

<file path=ppt/tags/tag38.xml><?xml version="1.0" encoding="utf-8"?>
<p:tagLst xmlns:a="http://schemas.openxmlformats.org/drawingml/2006/main" xmlns:r="http://schemas.openxmlformats.org/officeDocument/2006/relationships" xmlns:p="http://schemas.openxmlformats.org/presentationml/2006/main">
  <p:tag name="SHAPEID" val=" 29"/>
</p:tagLst>
</file>

<file path=ppt/tags/tag39.xml><?xml version="1.0" encoding="utf-8"?>
<p:tagLst xmlns:a="http://schemas.openxmlformats.org/drawingml/2006/main" xmlns:r="http://schemas.openxmlformats.org/officeDocument/2006/relationships" xmlns:p="http://schemas.openxmlformats.org/presentationml/2006/main">
  <p:tag name="SHAPEID" val=" 30"/>
</p:tagLst>
</file>

<file path=ppt/tags/tag4.xml><?xml version="1.0" encoding="utf-8"?>
<p:tagLst xmlns:a="http://schemas.openxmlformats.org/drawingml/2006/main" xmlns:r="http://schemas.openxmlformats.org/officeDocument/2006/relationships" xmlns:p="http://schemas.openxmlformats.org/presentationml/2006/main">
  <p:tag name="SHAPEID" val=" 2"/>
</p:tagLst>
</file>

<file path=ppt/tags/tag40.xml><?xml version="1.0" encoding="utf-8"?>
<p:tagLst xmlns:a="http://schemas.openxmlformats.org/drawingml/2006/main" xmlns:r="http://schemas.openxmlformats.org/officeDocument/2006/relationships" xmlns:p="http://schemas.openxmlformats.org/presentationml/2006/main">
  <p:tag name="SHAPEID" val=" 4"/>
</p:tagLst>
</file>

<file path=ppt/tags/tag41.xml><?xml version="1.0" encoding="utf-8"?>
<p:tagLst xmlns:a="http://schemas.openxmlformats.org/drawingml/2006/main" xmlns:r="http://schemas.openxmlformats.org/officeDocument/2006/relationships" xmlns:p="http://schemas.openxmlformats.org/presentationml/2006/main">
  <p:tag name="SHAPEID" val=" 5"/>
</p:tagLst>
</file>

<file path=ppt/tags/tag42.xml><?xml version="1.0" encoding="utf-8"?>
<p:tagLst xmlns:a="http://schemas.openxmlformats.org/drawingml/2006/main" xmlns:r="http://schemas.openxmlformats.org/officeDocument/2006/relationships" xmlns:p="http://schemas.openxmlformats.org/presentationml/2006/main">
  <p:tag name="SHAPEID" val=" 6"/>
</p:tagLst>
</file>

<file path=ppt/tags/tag43.xml><?xml version="1.0" encoding="utf-8"?>
<p:tagLst xmlns:a="http://schemas.openxmlformats.org/drawingml/2006/main" xmlns:r="http://schemas.openxmlformats.org/officeDocument/2006/relationships" xmlns:p="http://schemas.openxmlformats.org/presentationml/2006/main">
  <p:tag name="SHAPEID" val=" 8"/>
</p:tagLst>
</file>

<file path=ppt/tags/tag44.xml><?xml version="1.0" encoding="utf-8"?>
<p:tagLst xmlns:a="http://schemas.openxmlformats.org/drawingml/2006/main" xmlns:r="http://schemas.openxmlformats.org/officeDocument/2006/relationships" xmlns:p="http://schemas.openxmlformats.org/presentationml/2006/main">
  <p:tag name="SHAPEID" val=" 11"/>
</p:tagLst>
</file>

<file path=ppt/tags/tag45.xml><?xml version="1.0" encoding="utf-8"?>
<p:tagLst xmlns:a="http://schemas.openxmlformats.org/drawingml/2006/main" xmlns:r="http://schemas.openxmlformats.org/officeDocument/2006/relationships" xmlns:p="http://schemas.openxmlformats.org/presentationml/2006/main">
  <p:tag name="SHAPEID" val=" 7"/>
</p:tagLst>
</file>

<file path=ppt/tags/tag46.xml><?xml version="1.0" encoding="utf-8"?>
<p:tagLst xmlns:a="http://schemas.openxmlformats.org/drawingml/2006/main" xmlns:r="http://schemas.openxmlformats.org/officeDocument/2006/relationships" xmlns:p="http://schemas.openxmlformats.org/presentationml/2006/main">
  <p:tag name="SHAPEID" val=" 10"/>
</p:tagLst>
</file>

<file path=ppt/tags/tag47.xml><?xml version="1.0" encoding="utf-8"?>
<p:tagLst xmlns:a="http://schemas.openxmlformats.org/drawingml/2006/main" xmlns:r="http://schemas.openxmlformats.org/officeDocument/2006/relationships" xmlns:p="http://schemas.openxmlformats.org/presentationml/2006/main">
  <p:tag name="SHAPEID" val=" 2"/>
</p:tagLst>
</file>

<file path=ppt/tags/tag48.xml><?xml version="1.0" encoding="utf-8"?>
<p:tagLst xmlns:a="http://schemas.openxmlformats.org/drawingml/2006/main" xmlns:r="http://schemas.openxmlformats.org/officeDocument/2006/relationships" xmlns:p="http://schemas.openxmlformats.org/presentationml/2006/main">
  <p:tag name="SHAPEID" val=" 6"/>
</p:tagLst>
</file>

<file path=ppt/tags/tag49.xml><?xml version="1.0" encoding="utf-8"?>
<p:tagLst xmlns:a="http://schemas.openxmlformats.org/drawingml/2006/main" xmlns:r="http://schemas.openxmlformats.org/officeDocument/2006/relationships" xmlns:p="http://schemas.openxmlformats.org/presentationml/2006/main">
  <p:tag name="SHAPEID" val=" 3"/>
</p:tagLst>
</file>

<file path=ppt/tags/tag5.xml><?xml version="1.0" encoding="utf-8"?>
<p:tagLst xmlns:a="http://schemas.openxmlformats.org/drawingml/2006/main" xmlns:r="http://schemas.openxmlformats.org/officeDocument/2006/relationships" xmlns:p="http://schemas.openxmlformats.org/presentationml/2006/main">
  <p:tag name="SHAPEID" val=" 4"/>
</p:tagLst>
</file>

<file path=ppt/tags/tag50.xml><?xml version="1.0" encoding="utf-8"?>
<p:tagLst xmlns:a="http://schemas.openxmlformats.org/drawingml/2006/main" xmlns:r="http://schemas.openxmlformats.org/officeDocument/2006/relationships" xmlns:p="http://schemas.openxmlformats.org/presentationml/2006/main">
  <p:tag name="SHAPEID" val=" 5"/>
</p:tagLst>
</file>

<file path=ppt/tags/tag51.xml><?xml version="1.0" encoding="utf-8"?>
<p:tagLst xmlns:a="http://schemas.openxmlformats.org/drawingml/2006/main" xmlns:r="http://schemas.openxmlformats.org/officeDocument/2006/relationships" xmlns:p="http://schemas.openxmlformats.org/presentationml/2006/main">
  <p:tag name="SHAPEID" val=" 2"/>
</p:tagLst>
</file>

<file path=ppt/tags/tag52.xml><?xml version="1.0" encoding="utf-8"?>
<p:tagLst xmlns:a="http://schemas.openxmlformats.org/drawingml/2006/main" xmlns:r="http://schemas.openxmlformats.org/officeDocument/2006/relationships" xmlns:p="http://schemas.openxmlformats.org/presentationml/2006/main">
  <p:tag name="SHAPEID" val=" 6"/>
</p:tagLst>
</file>

<file path=ppt/tags/tag53.xml><?xml version="1.0" encoding="utf-8"?>
<p:tagLst xmlns:a="http://schemas.openxmlformats.org/drawingml/2006/main" xmlns:r="http://schemas.openxmlformats.org/officeDocument/2006/relationships" xmlns:p="http://schemas.openxmlformats.org/presentationml/2006/main">
  <p:tag name="SHAPEID" val=" 10"/>
</p:tagLst>
</file>

<file path=ppt/tags/tag54.xml><?xml version="1.0" encoding="utf-8"?>
<p:tagLst xmlns:a="http://schemas.openxmlformats.org/drawingml/2006/main" xmlns:r="http://schemas.openxmlformats.org/officeDocument/2006/relationships" xmlns:p="http://schemas.openxmlformats.org/presentationml/2006/main">
  <p:tag name="SHAPEID" val=" 3"/>
</p:tagLst>
</file>

<file path=ppt/tags/tag55.xml><?xml version="1.0" encoding="utf-8"?>
<p:tagLst xmlns:a="http://schemas.openxmlformats.org/drawingml/2006/main" xmlns:r="http://schemas.openxmlformats.org/officeDocument/2006/relationships" xmlns:p="http://schemas.openxmlformats.org/presentationml/2006/main">
  <p:tag name="SHAPEID" val=" 5"/>
</p:tagLst>
</file>

<file path=ppt/tags/tag56.xml><?xml version="1.0" encoding="utf-8"?>
<p:tagLst xmlns:a="http://schemas.openxmlformats.org/drawingml/2006/main" xmlns:r="http://schemas.openxmlformats.org/officeDocument/2006/relationships" xmlns:p="http://schemas.openxmlformats.org/presentationml/2006/main">
  <p:tag name="SHAPEID" val=" 15"/>
</p:tagLst>
</file>

<file path=ppt/tags/tag57.xml><?xml version="1.0" encoding="utf-8"?>
<p:tagLst xmlns:a="http://schemas.openxmlformats.org/drawingml/2006/main" xmlns:r="http://schemas.openxmlformats.org/officeDocument/2006/relationships" xmlns:p="http://schemas.openxmlformats.org/presentationml/2006/main">
  <p:tag name="SHAPEID" val=" 2"/>
</p:tagLst>
</file>

<file path=ppt/tags/tag58.xml><?xml version="1.0" encoding="utf-8"?>
<p:tagLst xmlns:a="http://schemas.openxmlformats.org/drawingml/2006/main" xmlns:r="http://schemas.openxmlformats.org/officeDocument/2006/relationships" xmlns:p="http://schemas.openxmlformats.org/presentationml/2006/main">
  <p:tag name="SHAPEID" val=" 6"/>
</p:tagLst>
</file>

<file path=ppt/tags/tag59.xml><?xml version="1.0" encoding="utf-8"?>
<p:tagLst xmlns:a="http://schemas.openxmlformats.org/drawingml/2006/main" xmlns:r="http://schemas.openxmlformats.org/officeDocument/2006/relationships" xmlns:p="http://schemas.openxmlformats.org/presentationml/2006/main">
  <p:tag name="SHAPEID" val=" 10"/>
</p:tagLst>
</file>

<file path=ppt/tags/tag6.xml><?xml version="1.0" encoding="utf-8"?>
<p:tagLst xmlns:a="http://schemas.openxmlformats.org/drawingml/2006/main" xmlns:r="http://schemas.openxmlformats.org/officeDocument/2006/relationships" xmlns:p="http://schemas.openxmlformats.org/presentationml/2006/main">
  <p:tag name="SHAPEID" val=" 6"/>
</p:tagLst>
</file>

<file path=ppt/tags/tag60.xml><?xml version="1.0" encoding="utf-8"?>
<p:tagLst xmlns:a="http://schemas.openxmlformats.org/drawingml/2006/main" xmlns:r="http://schemas.openxmlformats.org/officeDocument/2006/relationships" xmlns:p="http://schemas.openxmlformats.org/presentationml/2006/main">
  <p:tag name="SHAPEID" val=" 11"/>
</p:tagLst>
</file>

<file path=ppt/tags/tag61.xml><?xml version="1.0" encoding="utf-8"?>
<p:tagLst xmlns:a="http://schemas.openxmlformats.org/drawingml/2006/main" xmlns:r="http://schemas.openxmlformats.org/officeDocument/2006/relationships" xmlns:p="http://schemas.openxmlformats.org/presentationml/2006/main">
  <p:tag name="SHAPEID" val=" 12"/>
</p:tagLst>
</file>

<file path=ppt/tags/tag62.xml><?xml version="1.0" encoding="utf-8"?>
<p:tagLst xmlns:a="http://schemas.openxmlformats.org/drawingml/2006/main" xmlns:r="http://schemas.openxmlformats.org/officeDocument/2006/relationships" xmlns:p="http://schemas.openxmlformats.org/presentationml/2006/main">
  <p:tag name="SHAPEID" val=" 13"/>
</p:tagLst>
</file>

<file path=ppt/tags/tag63.xml><?xml version="1.0" encoding="utf-8"?>
<p:tagLst xmlns:a="http://schemas.openxmlformats.org/drawingml/2006/main" xmlns:r="http://schemas.openxmlformats.org/officeDocument/2006/relationships" xmlns:p="http://schemas.openxmlformats.org/presentationml/2006/main">
  <p:tag name="SHAPEID" val=" 3"/>
</p:tagLst>
</file>

<file path=ppt/tags/tag64.xml><?xml version="1.0" encoding="utf-8"?>
<p:tagLst xmlns:a="http://schemas.openxmlformats.org/drawingml/2006/main" xmlns:r="http://schemas.openxmlformats.org/officeDocument/2006/relationships" xmlns:p="http://schemas.openxmlformats.org/presentationml/2006/main">
  <p:tag name="SHAPEID" val=" 5"/>
</p:tagLst>
</file>

<file path=ppt/tags/tag65.xml><?xml version="1.0" encoding="utf-8"?>
<p:tagLst xmlns:a="http://schemas.openxmlformats.org/drawingml/2006/main" xmlns:r="http://schemas.openxmlformats.org/officeDocument/2006/relationships" xmlns:p="http://schemas.openxmlformats.org/presentationml/2006/main">
  <p:tag name="SHAPEID" val=" 15"/>
</p:tagLst>
</file>

<file path=ppt/tags/tag66.xml><?xml version="1.0" encoding="utf-8"?>
<p:tagLst xmlns:a="http://schemas.openxmlformats.org/drawingml/2006/main" xmlns:r="http://schemas.openxmlformats.org/officeDocument/2006/relationships" xmlns:p="http://schemas.openxmlformats.org/presentationml/2006/main">
  <p:tag name="SHAPEID" val=" 2"/>
</p:tagLst>
</file>

<file path=ppt/tags/tag67.xml><?xml version="1.0" encoding="utf-8"?>
<p:tagLst xmlns:a="http://schemas.openxmlformats.org/drawingml/2006/main" xmlns:r="http://schemas.openxmlformats.org/officeDocument/2006/relationships" xmlns:p="http://schemas.openxmlformats.org/presentationml/2006/main">
  <p:tag name="SHAPEID" val=" 6"/>
</p:tagLst>
</file>

<file path=ppt/tags/tag68.xml><?xml version="1.0" encoding="utf-8"?>
<p:tagLst xmlns:a="http://schemas.openxmlformats.org/drawingml/2006/main" xmlns:r="http://schemas.openxmlformats.org/officeDocument/2006/relationships" xmlns:p="http://schemas.openxmlformats.org/presentationml/2006/main">
  <p:tag name="SHAPEID" val=" 10"/>
</p:tagLst>
</file>

<file path=ppt/tags/tag69.xml><?xml version="1.0" encoding="utf-8"?>
<p:tagLst xmlns:a="http://schemas.openxmlformats.org/drawingml/2006/main" xmlns:r="http://schemas.openxmlformats.org/officeDocument/2006/relationships" xmlns:p="http://schemas.openxmlformats.org/presentationml/2006/main">
  <p:tag name="SHAPEID" val=" 11"/>
</p:tagLst>
</file>

<file path=ppt/tags/tag7.xml><?xml version="1.0" encoding="utf-8"?>
<p:tagLst xmlns:a="http://schemas.openxmlformats.org/drawingml/2006/main" xmlns:r="http://schemas.openxmlformats.org/officeDocument/2006/relationships" xmlns:p="http://schemas.openxmlformats.org/presentationml/2006/main">
  <p:tag name="SHAPEID" val=" 8"/>
</p:tagLst>
</file>

<file path=ppt/tags/tag70.xml><?xml version="1.0" encoding="utf-8"?>
<p:tagLst xmlns:a="http://schemas.openxmlformats.org/drawingml/2006/main" xmlns:r="http://schemas.openxmlformats.org/officeDocument/2006/relationships" xmlns:p="http://schemas.openxmlformats.org/presentationml/2006/main">
  <p:tag name="SHAPEID" val=" 12"/>
</p:tagLst>
</file>

<file path=ppt/tags/tag71.xml><?xml version="1.0" encoding="utf-8"?>
<p:tagLst xmlns:a="http://schemas.openxmlformats.org/drawingml/2006/main" xmlns:r="http://schemas.openxmlformats.org/officeDocument/2006/relationships" xmlns:p="http://schemas.openxmlformats.org/presentationml/2006/main">
  <p:tag name="SHAPEID" val=" 13"/>
</p:tagLst>
</file>

<file path=ppt/tags/tag72.xml><?xml version="1.0" encoding="utf-8"?>
<p:tagLst xmlns:a="http://schemas.openxmlformats.org/drawingml/2006/main" xmlns:r="http://schemas.openxmlformats.org/officeDocument/2006/relationships" xmlns:p="http://schemas.openxmlformats.org/presentationml/2006/main">
  <p:tag name="SHAPEID" val=" 23"/>
</p:tagLst>
</file>

<file path=ppt/tags/tag73.xml><?xml version="1.0" encoding="utf-8"?>
<p:tagLst xmlns:a="http://schemas.openxmlformats.org/drawingml/2006/main" xmlns:r="http://schemas.openxmlformats.org/officeDocument/2006/relationships" xmlns:p="http://schemas.openxmlformats.org/presentationml/2006/main">
  <p:tag name="SHAPEID" val=" 4"/>
</p:tagLst>
</file>

<file path=ppt/tags/tag74.xml><?xml version="1.0" encoding="utf-8"?>
<p:tagLst xmlns:a="http://schemas.openxmlformats.org/drawingml/2006/main" xmlns:r="http://schemas.openxmlformats.org/officeDocument/2006/relationships" xmlns:p="http://schemas.openxmlformats.org/presentationml/2006/main">
  <p:tag name="SHAPEID" val=" 3"/>
</p:tagLst>
</file>

<file path=ppt/tags/tag75.xml><?xml version="1.0" encoding="utf-8"?>
<p:tagLst xmlns:a="http://schemas.openxmlformats.org/drawingml/2006/main" xmlns:r="http://schemas.openxmlformats.org/officeDocument/2006/relationships" xmlns:p="http://schemas.openxmlformats.org/presentationml/2006/main">
  <p:tag name="SHAPEID" val=" 5"/>
</p:tagLst>
</file>

<file path=ppt/tags/tag76.xml><?xml version="1.0" encoding="utf-8"?>
<p:tagLst xmlns:a="http://schemas.openxmlformats.org/drawingml/2006/main" xmlns:r="http://schemas.openxmlformats.org/officeDocument/2006/relationships" xmlns:p="http://schemas.openxmlformats.org/presentationml/2006/main">
  <p:tag name="SHAPEID" val=" 2"/>
</p:tagLst>
</file>

<file path=ppt/tags/tag77.xml><?xml version="1.0" encoding="utf-8"?>
<p:tagLst xmlns:a="http://schemas.openxmlformats.org/drawingml/2006/main" xmlns:r="http://schemas.openxmlformats.org/officeDocument/2006/relationships" xmlns:p="http://schemas.openxmlformats.org/presentationml/2006/main">
  <p:tag name="SHAPEID" val=" 10"/>
</p:tagLst>
</file>

<file path=ppt/tags/tag78.xml><?xml version="1.0" encoding="utf-8"?>
<p:tagLst xmlns:a="http://schemas.openxmlformats.org/drawingml/2006/main" xmlns:r="http://schemas.openxmlformats.org/officeDocument/2006/relationships" xmlns:p="http://schemas.openxmlformats.org/presentationml/2006/main">
  <p:tag name="SHAPEID" val=" 4"/>
</p:tagLst>
</file>

<file path=ppt/tags/tag79.xml><?xml version="1.0" encoding="utf-8"?>
<p:tagLst xmlns:a="http://schemas.openxmlformats.org/drawingml/2006/main" xmlns:r="http://schemas.openxmlformats.org/officeDocument/2006/relationships" xmlns:p="http://schemas.openxmlformats.org/presentationml/2006/main">
  <p:tag name="SHAPEID" val=" 2"/>
</p:tagLst>
</file>

<file path=ppt/tags/tag8.xml><?xml version="1.0" encoding="utf-8"?>
<p:tagLst xmlns:a="http://schemas.openxmlformats.org/drawingml/2006/main" xmlns:r="http://schemas.openxmlformats.org/officeDocument/2006/relationships" xmlns:p="http://schemas.openxmlformats.org/presentationml/2006/main">
  <p:tag name="SHAPEID" val=" 11"/>
</p:tagLst>
</file>

<file path=ppt/tags/tag80.xml><?xml version="1.0" encoding="utf-8"?>
<p:tagLst xmlns:a="http://schemas.openxmlformats.org/drawingml/2006/main" xmlns:r="http://schemas.openxmlformats.org/officeDocument/2006/relationships" xmlns:p="http://schemas.openxmlformats.org/presentationml/2006/main">
  <p:tag name="SHAPEID" val=" 10"/>
</p:tagLst>
</file>

<file path=ppt/tags/tag81.xml><?xml version="1.0" encoding="utf-8"?>
<p:tagLst xmlns:a="http://schemas.openxmlformats.org/drawingml/2006/main" xmlns:r="http://schemas.openxmlformats.org/officeDocument/2006/relationships" xmlns:p="http://schemas.openxmlformats.org/presentationml/2006/main">
  <p:tag name="SHAPEID" val=" 4"/>
</p:tagLst>
</file>

<file path=ppt/tags/tag82.xml><?xml version="1.0" encoding="utf-8"?>
<p:tagLst xmlns:a="http://schemas.openxmlformats.org/drawingml/2006/main" xmlns:r="http://schemas.openxmlformats.org/officeDocument/2006/relationships" xmlns:p="http://schemas.openxmlformats.org/presentationml/2006/main">
  <p:tag name="SHAPEID" val=" 5"/>
</p:tagLst>
</file>

<file path=ppt/tags/tag83.xml><?xml version="1.0" encoding="utf-8"?>
<p:tagLst xmlns:a="http://schemas.openxmlformats.org/drawingml/2006/main" xmlns:r="http://schemas.openxmlformats.org/officeDocument/2006/relationships" xmlns:p="http://schemas.openxmlformats.org/presentationml/2006/main">
  <p:tag name="SHAPEID" val=" 2"/>
</p:tagLst>
</file>

<file path=ppt/tags/tag84.xml><?xml version="1.0" encoding="utf-8"?>
<p:tagLst xmlns:a="http://schemas.openxmlformats.org/drawingml/2006/main" xmlns:r="http://schemas.openxmlformats.org/officeDocument/2006/relationships" xmlns:p="http://schemas.openxmlformats.org/presentationml/2006/main">
  <p:tag name="SHAPEID" val=" 10"/>
</p:tagLst>
</file>

<file path=ppt/tags/tag85.xml><?xml version="1.0" encoding="utf-8"?>
<p:tagLst xmlns:a="http://schemas.openxmlformats.org/drawingml/2006/main" xmlns:r="http://schemas.openxmlformats.org/officeDocument/2006/relationships" xmlns:p="http://schemas.openxmlformats.org/presentationml/2006/main">
  <p:tag name="SHAPEID" val=" 3"/>
</p:tagLst>
</file>

<file path=ppt/tags/tag86.xml><?xml version="1.0" encoding="utf-8"?>
<p:tagLst xmlns:a="http://schemas.openxmlformats.org/drawingml/2006/main" xmlns:r="http://schemas.openxmlformats.org/officeDocument/2006/relationships" xmlns:p="http://schemas.openxmlformats.org/presentationml/2006/main">
  <p:tag name="SHAPEID" val=" 4"/>
</p:tagLst>
</file>

<file path=ppt/tags/tag87.xml><?xml version="1.0" encoding="utf-8"?>
<p:tagLst xmlns:a="http://schemas.openxmlformats.org/drawingml/2006/main" xmlns:r="http://schemas.openxmlformats.org/officeDocument/2006/relationships" xmlns:p="http://schemas.openxmlformats.org/presentationml/2006/main">
  <p:tag name="SHAPEID" val=" 5"/>
</p:tagLst>
</file>

<file path=ppt/tags/tag88.xml><?xml version="1.0" encoding="utf-8"?>
<p:tagLst xmlns:a="http://schemas.openxmlformats.org/drawingml/2006/main" xmlns:r="http://schemas.openxmlformats.org/officeDocument/2006/relationships" xmlns:p="http://schemas.openxmlformats.org/presentationml/2006/main">
  <p:tag name="SHAPEID" val=" 2"/>
</p:tagLst>
</file>

<file path=ppt/tags/tag89.xml><?xml version="1.0" encoding="utf-8"?>
<p:tagLst xmlns:a="http://schemas.openxmlformats.org/drawingml/2006/main" xmlns:r="http://schemas.openxmlformats.org/officeDocument/2006/relationships" xmlns:p="http://schemas.openxmlformats.org/presentationml/2006/main">
  <p:tag name="SHAPEID" val=" 10"/>
</p:tagLst>
</file>

<file path=ppt/tags/tag9.xml><?xml version="1.0" encoding="utf-8"?>
<p:tagLst xmlns:a="http://schemas.openxmlformats.org/drawingml/2006/main" xmlns:r="http://schemas.openxmlformats.org/officeDocument/2006/relationships" xmlns:p="http://schemas.openxmlformats.org/presentationml/2006/main">
  <p:tag name="SHAPEID" val=" 7"/>
</p:tagLst>
</file>

<file path=ppt/tags/tag90.xml><?xml version="1.0" encoding="utf-8"?>
<p:tagLst xmlns:a="http://schemas.openxmlformats.org/drawingml/2006/main" xmlns:r="http://schemas.openxmlformats.org/officeDocument/2006/relationships" xmlns:p="http://schemas.openxmlformats.org/presentationml/2006/main">
  <p:tag name="SHAPEID" val=" 3"/>
</p:tagLst>
</file>

<file path=ppt/tags/tag91.xml><?xml version="1.0" encoding="utf-8"?>
<p:tagLst xmlns:a="http://schemas.openxmlformats.org/drawingml/2006/main" xmlns:r="http://schemas.openxmlformats.org/officeDocument/2006/relationships" xmlns:p="http://schemas.openxmlformats.org/presentationml/2006/main">
  <p:tag name="SHAPEID" val=" 4"/>
</p:tagLst>
</file>

<file path=ppt/tags/tag92.xml><?xml version="1.0" encoding="utf-8"?>
<p:tagLst xmlns:a="http://schemas.openxmlformats.org/drawingml/2006/main" xmlns:r="http://schemas.openxmlformats.org/officeDocument/2006/relationships" xmlns:p="http://schemas.openxmlformats.org/presentationml/2006/main">
  <p:tag name="SHAPEID" val=" 13"/>
</p:tagLst>
</file>

<file path=ppt/tags/tag93.xml><?xml version="1.0" encoding="utf-8"?>
<p:tagLst xmlns:a="http://schemas.openxmlformats.org/drawingml/2006/main" xmlns:r="http://schemas.openxmlformats.org/officeDocument/2006/relationships" xmlns:p="http://schemas.openxmlformats.org/presentationml/2006/main">
  <p:tag name="SHAPEID" val=" 5"/>
</p:tagLst>
</file>

<file path=ppt/tags/tag94.xml><?xml version="1.0" encoding="utf-8"?>
<p:tagLst xmlns:a="http://schemas.openxmlformats.org/drawingml/2006/main" xmlns:r="http://schemas.openxmlformats.org/officeDocument/2006/relationships" xmlns:p="http://schemas.openxmlformats.org/presentationml/2006/main">
  <p:tag name="SHAPEID" val=" 2"/>
</p:tagLst>
</file>

<file path=ppt/tags/tag95.xml><?xml version="1.0" encoding="utf-8"?>
<p:tagLst xmlns:a="http://schemas.openxmlformats.org/drawingml/2006/main" xmlns:r="http://schemas.openxmlformats.org/officeDocument/2006/relationships" xmlns:p="http://schemas.openxmlformats.org/presentationml/2006/main">
  <p:tag name="SHAPEID" val=" 10"/>
</p:tagLst>
</file>

<file path=ppt/tags/tag96.xml><?xml version="1.0" encoding="utf-8"?>
<p:tagLst xmlns:a="http://schemas.openxmlformats.org/drawingml/2006/main" xmlns:r="http://schemas.openxmlformats.org/officeDocument/2006/relationships" xmlns:p="http://schemas.openxmlformats.org/presentationml/2006/main">
  <p:tag name="SHAPEID" val=" 3"/>
</p:tagLst>
</file>

<file path=ppt/tags/tag97.xml><?xml version="1.0" encoding="utf-8"?>
<p:tagLst xmlns:a="http://schemas.openxmlformats.org/drawingml/2006/main" xmlns:r="http://schemas.openxmlformats.org/officeDocument/2006/relationships" xmlns:p="http://schemas.openxmlformats.org/presentationml/2006/main">
  <p:tag name="SHAPEID" val=" 9"/>
</p:tagLst>
</file>

<file path=ppt/tags/tag98.xml><?xml version="1.0" encoding="utf-8"?>
<p:tagLst xmlns:a="http://schemas.openxmlformats.org/drawingml/2006/main" xmlns:r="http://schemas.openxmlformats.org/officeDocument/2006/relationships" xmlns:p="http://schemas.openxmlformats.org/presentationml/2006/main">
  <p:tag name="SHAPEID" val=" 4"/>
</p:tagLst>
</file>

<file path=ppt/tags/tag99.xml><?xml version="1.0" encoding="utf-8"?>
<p:tagLst xmlns:a="http://schemas.openxmlformats.org/drawingml/2006/main" xmlns:r="http://schemas.openxmlformats.org/officeDocument/2006/relationships" xmlns:p="http://schemas.openxmlformats.org/presentationml/2006/main">
  <p:tag name="SHAPEID" val=" 1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2129</TotalTime>
  <Words>6923</Words>
  <Application>Microsoft Macintosh PowerPoint</Application>
  <DocSecurity>0</DocSecurity>
  <PresentationFormat>Grand écran</PresentationFormat>
  <Paragraphs>458</Paragraphs>
  <Slides>37</Slides>
  <Notes>34</Notes>
  <HiddenSlides>1</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Calibri Light</vt:lpstr>
      <vt:lpstr>Cambria Math</vt:lpstr>
      <vt:lpstr>Wingdings</vt:lpstr>
      <vt:lpstr>Thème Office</vt:lpstr>
      <vt:lpstr>Search for dark matter through Stark effect measurement with Rydberg atoms  in microwave cavities </vt:lpstr>
      <vt:lpstr>Why do we need Dark Matter ?</vt:lpstr>
      <vt:lpstr>Classes of DM</vt:lpstr>
      <vt:lpstr>Ultralight Dark Matter (ULDM) models</vt:lpstr>
      <vt:lpstr>Does DP induce oscillating electric field ?</vt:lpstr>
      <vt:lpstr>Resonant cavity and why using it in this context ?</vt:lpstr>
      <vt:lpstr>The experiment : Setup using microwave signal </vt:lpstr>
      <vt:lpstr>The experiment : Setup using microwave signal </vt:lpstr>
      <vt:lpstr>The experiment : Setup using microwave signal </vt:lpstr>
      <vt:lpstr>The experiment : Setup using microwave signal </vt:lpstr>
      <vt:lpstr>The experiment : Setup using microwave signal </vt:lpstr>
      <vt:lpstr>The experiment : Detection using Rydberg atoms</vt:lpstr>
      <vt:lpstr>The experiment : Experimental methodology</vt:lpstr>
      <vt:lpstr>Rough estimation of the experiment’s sensitivity</vt:lpstr>
      <vt:lpstr>Rough estimation of the experiment’s sensitivity</vt:lpstr>
      <vt:lpstr>Rough estimation of the experiment’s sensitivity</vt:lpstr>
      <vt:lpstr>Rough estimation of the experiment’s sensitivity</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Rough estimation of the experiment’s sensitivity </vt:lpstr>
      <vt:lpstr>Conclusion</vt:lpstr>
      <vt:lpstr>Présentation PowerPoint</vt:lpstr>
      <vt:lpstr>Back-up : Cavity parameters </vt:lpstr>
      <vt:lpstr>Back-up : Atomic clock</vt:lpstr>
      <vt:lpstr>Back-up : How does Q impacts the sensitivity ?</vt:lpstr>
      <vt:lpstr>Back-up : why microwave cavity and not optical ?</vt:lpstr>
      <vt:lpstr>Back-up :DP cosmo evolution + field equations</vt:lpstr>
      <vt:lpstr>Back-up : Systematic noise and Data analysis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dark photons through  Stark effect measurement with  Rydberg atoms in microwave cavities </dc:title>
  <dc:subject/>
  <dc:creator>Microsoft Office User</dc:creator>
  <cp:keywords/>
  <dc:description/>
  <cp:lastModifiedBy>Microsoft Office User</cp:lastModifiedBy>
  <cp:revision>155</cp:revision>
  <dcterms:created xsi:type="dcterms:W3CDTF">2022-09-08T13:47:32Z</dcterms:created>
  <dcterms:modified xsi:type="dcterms:W3CDTF">2022-10-05T18:07:39Z</dcterms:modified>
  <cp:category/>
  <dc:identifier/>
  <cp:contentStatus/>
  <dc:language/>
  <cp:version/>
</cp:coreProperties>
</file>