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256" r:id="rId2"/>
    <p:sldId id="320" r:id="rId3"/>
    <p:sldId id="318" r:id="rId4"/>
    <p:sldId id="258" r:id="rId5"/>
    <p:sldId id="309" r:id="rId6"/>
    <p:sldId id="348" r:id="rId7"/>
    <p:sldId id="313" r:id="rId8"/>
    <p:sldId id="351" r:id="rId9"/>
    <p:sldId id="341" r:id="rId10"/>
    <p:sldId id="340" r:id="rId11"/>
    <p:sldId id="263" r:id="rId12"/>
    <p:sldId id="342" r:id="rId13"/>
    <p:sldId id="326" r:id="rId14"/>
    <p:sldId id="336" r:id="rId15"/>
    <p:sldId id="327" r:id="rId16"/>
    <p:sldId id="328" r:id="rId17"/>
    <p:sldId id="329" r:id="rId18"/>
    <p:sldId id="330" r:id="rId19"/>
    <p:sldId id="331" r:id="rId20"/>
    <p:sldId id="332" r:id="rId21"/>
    <p:sldId id="293" r:id="rId22"/>
    <p:sldId id="294" r:id="rId23"/>
    <p:sldId id="333" r:id="rId24"/>
    <p:sldId id="334" r:id="rId25"/>
    <p:sldId id="335" r:id="rId26"/>
    <p:sldId id="337" r:id="rId27"/>
    <p:sldId id="338" r:id="rId28"/>
    <p:sldId id="339" r:id="rId29"/>
    <p:sldId id="352" r:id="rId30"/>
    <p:sldId id="297" r:id="rId31"/>
    <p:sldId id="296" r:id="rId32"/>
    <p:sldId id="304" r:id="rId33"/>
    <p:sldId id="305" r:id="rId34"/>
    <p:sldId id="307" r:id="rId35"/>
    <p:sldId id="317" r:id="rId36"/>
    <p:sldId id="312" r:id="rId37"/>
    <p:sldId id="308" r:id="rId38"/>
    <p:sldId id="298" r:id="rId39"/>
    <p:sldId id="262" r:id="rId40"/>
    <p:sldId id="345" r:id="rId41"/>
    <p:sldId id="343" r:id="rId42"/>
    <p:sldId id="344" r:id="rId43"/>
    <p:sldId id="276" r:id="rId44"/>
    <p:sldId id="350" r:id="rId45"/>
    <p:sldId id="277" r:id="rId46"/>
    <p:sldId id="278" r:id="rId47"/>
    <p:sldId id="279" r:id="rId48"/>
    <p:sldId id="280" r:id="rId49"/>
    <p:sldId id="281" r:id="rId50"/>
    <p:sldId id="259" r:id="rId51"/>
    <p:sldId id="260" r:id="rId52"/>
    <p:sldId id="275" r:id="rId53"/>
    <p:sldId id="261" r:id="rId54"/>
    <p:sldId id="264" r:id="rId55"/>
    <p:sldId id="265" r:id="rId56"/>
    <p:sldId id="266" r:id="rId57"/>
    <p:sldId id="267" r:id="rId58"/>
    <p:sldId id="268" r:id="rId59"/>
    <p:sldId id="269" r:id="rId60"/>
    <p:sldId id="270" r:id="rId61"/>
    <p:sldId id="353" r:id="rId62"/>
    <p:sldId id="274" r:id="rId63"/>
    <p:sldId id="287" r:id="rId64"/>
    <p:sldId id="288" r:id="rId65"/>
    <p:sldId id="346" r:id="rId66"/>
    <p:sldId id="289" r:id="rId67"/>
    <p:sldId id="290" r:id="rId68"/>
    <p:sldId id="315" r:id="rId69"/>
    <p:sldId id="316" r:id="rId70"/>
    <p:sldId id="347" r:id="rId71"/>
    <p:sldId id="314" r:id="rId72"/>
    <p:sldId id="349" r:id="rId73"/>
    <p:sldId id="282" r:id="rId74"/>
    <p:sldId id="291" r:id="rId75"/>
    <p:sldId id="292" r:id="rId76"/>
    <p:sldId id="322" r:id="rId77"/>
    <p:sldId id="321" r:id="rId7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63"/>
    <p:restoredTop sz="94627"/>
  </p:normalViewPr>
  <p:slideViewPr>
    <p:cSldViewPr snapToGrid="0" snapToObjects="1">
      <p:cViewPr varScale="1">
        <p:scale>
          <a:sx n="88" d="100"/>
          <a:sy n="88" d="100"/>
        </p:scale>
        <p:origin x="156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AA61B2-7E95-DD47-AD5D-562B0ACB0DE1}" type="datetimeFigureOut">
              <a:rPr lang="fr-FR" smtClean="0"/>
              <a:t>04/04/2022</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82354C-6AF8-5B41-89B3-F46D4A4FD041}" type="slidenum">
              <a:rPr lang="en-US" smtClean="0"/>
              <a:t>‹N°›</a:t>
            </a:fld>
            <a:endParaRPr lang="en-US"/>
          </a:p>
        </p:txBody>
      </p:sp>
    </p:spTree>
    <p:extLst>
      <p:ext uri="{BB962C8B-B14F-4D97-AF65-F5344CB8AC3E}">
        <p14:creationId xmlns:p14="http://schemas.microsoft.com/office/powerpoint/2010/main" val="34112605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1D35A-CD3E-E140-8DB4-DD8D6B9B23FF}" type="datetimeFigureOut">
              <a:rPr lang="fr-FR" smtClean="0"/>
              <a:t>04/04/2022</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71B1E-20FE-4542-B0E0-79A3B1A71179}" type="slidenum">
              <a:rPr lang="en-US" smtClean="0"/>
              <a:t>‹N°›</a:t>
            </a:fld>
            <a:endParaRPr lang="en-US"/>
          </a:p>
        </p:txBody>
      </p:sp>
    </p:spTree>
    <p:extLst>
      <p:ext uri="{BB962C8B-B14F-4D97-AF65-F5344CB8AC3E}">
        <p14:creationId xmlns:p14="http://schemas.microsoft.com/office/powerpoint/2010/main" val="38687268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eaLnBrk="1" hangingPunct="1"/>
            <a:r>
              <a:rPr lang="fr-FR" sz="1200" b="1" dirty="0" err="1">
                <a:solidFill>
                  <a:schemeClr val="accent2"/>
                </a:solidFill>
                <a:latin typeface="Optima" pitchFamily="16" charset="0"/>
              </a:rPr>
              <a:t>Based</a:t>
            </a:r>
            <a:r>
              <a:rPr lang="fr-FR" sz="1200" b="1" dirty="0">
                <a:solidFill>
                  <a:schemeClr val="accent2"/>
                </a:solidFill>
                <a:latin typeface="Optima" pitchFamily="16" charset="0"/>
              </a:rPr>
              <a:t> on </a:t>
            </a:r>
            <a:r>
              <a:rPr lang="fr-FR" sz="1200" b="1" dirty="0" err="1">
                <a:solidFill>
                  <a:schemeClr val="accent2"/>
                </a:solidFill>
                <a:latin typeface="Optima" pitchFamily="16" charset="0"/>
              </a:rPr>
              <a:t>apresentation</a:t>
            </a:r>
            <a:r>
              <a:rPr lang="fr-FR" sz="1200" b="1" dirty="0">
                <a:solidFill>
                  <a:schemeClr val="accent2"/>
                </a:solidFill>
                <a:latin typeface="Optima" pitchFamily="16" charset="0"/>
              </a:rPr>
              <a:t> at Auger symposium, 20 </a:t>
            </a:r>
            <a:r>
              <a:rPr lang="fr-FR" sz="1200" b="1" dirty="0" err="1">
                <a:solidFill>
                  <a:schemeClr val="accent2"/>
                </a:solidFill>
                <a:latin typeface="Optima" pitchFamily="16" charset="0"/>
              </a:rPr>
              <a:t>years</a:t>
            </a:r>
            <a:r>
              <a:rPr lang="fr-FR" sz="1200" b="1" dirty="0">
                <a:solidFill>
                  <a:schemeClr val="accent2"/>
                </a:solidFill>
                <a:latin typeface="Optima" pitchFamily="16" charset="0"/>
              </a:rPr>
              <a:t> of Auger </a:t>
            </a:r>
            <a:r>
              <a:rPr lang="fr-FR" sz="1200" b="1" dirty="0" err="1">
                <a:solidFill>
                  <a:schemeClr val="accent2"/>
                </a:solidFill>
                <a:latin typeface="Optima" pitchFamily="16" charset="0"/>
              </a:rPr>
              <a:t>observatory</a:t>
            </a:r>
            <a:endParaRPr lang="fr-FR" sz="1200" b="1" dirty="0">
              <a:solidFill>
                <a:schemeClr val="accent2"/>
              </a:solidFill>
              <a:latin typeface="Optima" pitchFamily="16" charset="0"/>
            </a:endParaRPr>
          </a:p>
          <a:p>
            <a:pPr marL="228600" indent="-228600" eaLnBrk="1" hangingPunct="1"/>
            <a:r>
              <a:rPr lang="fr-FR" sz="1200" b="1" dirty="0">
                <a:solidFill>
                  <a:schemeClr val="accent2"/>
                </a:solidFill>
                <a:latin typeface="Optima" pitchFamily="16" charset="0"/>
              </a:rPr>
              <a:t>Help of C. </a:t>
            </a:r>
            <a:r>
              <a:rPr lang="fr-FR" sz="1200" b="1" dirty="0" err="1">
                <a:solidFill>
                  <a:schemeClr val="accent2"/>
                </a:solidFill>
                <a:latin typeface="Optima" pitchFamily="16" charset="0"/>
              </a:rPr>
              <a:t>Spiering</a:t>
            </a:r>
            <a:r>
              <a:rPr lang="fr-FR" sz="1200" b="1" dirty="0">
                <a:solidFill>
                  <a:schemeClr val="accent2"/>
                </a:solidFill>
                <a:latin typeface="Optima" pitchFamily="16" charset="0"/>
              </a:rPr>
              <a:t> and on SFP </a:t>
            </a:r>
            <a:r>
              <a:rPr lang="fr-FR" sz="1200" b="1" dirty="0" err="1">
                <a:solidFill>
                  <a:schemeClr val="accent2"/>
                </a:solidFill>
                <a:latin typeface="Optima" pitchFamily="16" charset="0"/>
              </a:rPr>
              <a:t>Presentation</a:t>
            </a:r>
            <a:r>
              <a:rPr lang="fr-FR" sz="1200" b="1" dirty="0">
                <a:solidFill>
                  <a:schemeClr val="accent2"/>
                </a:solidFill>
                <a:latin typeface="Optima" pitchFamily="16" charset="0"/>
              </a:rPr>
              <a:t> in Orsay</a:t>
            </a:r>
          </a:p>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a:t>
            </a:fld>
            <a:endParaRPr lang="en-US"/>
          </a:p>
        </p:txBody>
      </p:sp>
    </p:spTree>
    <p:extLst>
      <p:ext uri="{BB962C8B-B14F-4D97-AF65-F5344CB8AC3E}">
        <p14:creationId xmlns:p14="http://schemas.microsoft.com/office/powerpoint/2010/main" val="53733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12</a:t>
            </a:fld>
            <a:endParaRPr lang="en-US"/>
          </a:p>
        </p:txBody>
      </p:sp>
    </p:spTree>
    <p:extLst>
      <p:ext uri="{BB962C8B-B14F-4D97-AF65-F5344CB8AC3E}">
        <p14:creationId xmlns:p14="http://schemas.microsoft.com/office/powerpoint/2010/main" val="1834555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21</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22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39</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dirty="0">
              <a:solidFill>
                <a:schemeClr val="accent2"/>
              </a:solidFill>
              <a:latin typeface="Optima" pitchFamily="1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40</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43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43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43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4300">
                <a:solidFill>
                  <a:srgbClr val="000000"/>
                </a:solidFill>
                <a:latin typeface="Helvetica Neue Light" charset="0"/>
                <a:ea typeface="ヒラギノ角ゴ ProN W3" charset="0"/>
                <a:cs typeface="ヒラギノ角ゴ ProN W3" charset="0"/>
                <a:sym typeface="Helvetica Neue Light" charset="0"/>
              </a:defRPr>
            </a:lvl5pPr>
            <a:lvl6pPr marL="25146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6pPr>
            <a:lvl7pPr marL="29718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7pPr>
            <a:lvl8pPr marL="34290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8pPr>
            <a:lvl9pPr marL="38862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136FB6D0-949D-6D4B-B0ED-F2D19C0418C4}" type="slidenum">
              <a:rPr lang="en-GB" sz="1200"/>
              <a:pPr eaLnBrk="1" hangingPunct="1"/>
              <a:t>48</a:t>
            </a:fld>
            <a:endParaRPr lang="en-GB" sz="120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50</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51</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BC0112-F6BF-4900-AB2D-72C7B4637F78}" type="slidenum">
              <a:rPr lang="en-US" smtClean="0"/>
              <a:pPr>
                <a:defRPr/>
              </a:pPr>
              <a:t>58</a:t>
            </a:fld>
            <a:endParaRPr lang="en-US"/>
          </a:p>
        </p:txBody>
      </p:sp>
    </p:spTree>
    <p:extLst>
      <p:ext uri="{BB962C8B-B14F-4D97-AF65-F5344CB8AC3E}">
        <p14:creationId xmlns:p14="http://schemas.microsoft.com/office/powerpoint/2010/main" val="195841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r>
              <a:rPr lang="fr-FR" sz="2800" b="1" dirty="0" err="1">
                <a:solidFill>
                  <a:schemeClr val="accent2"/>
                </a:solidFill>
                <a:latin typeface="Optima" pitchFamily="16" charset="0"/>
              </a:rPr>
              <a:t>Based</a:t>
            </a:r>
            <a:r>
              <a:rPr lang="fr-FR" sz="2800" b="1" dirty="0">
                <a:solidFill>
                  <a:schemeClr val="accent2"/>
                </a:solidFill>
                <a:latin typeface="Optima" pitchFamily="16" charset="0"/>
              </a:rPr>
              <a:t> on </a:t>
            </a:r>
            <a:r>
              <a:rPr lang="fr-FR" sz="2800" b="1" dirty="0" err="1">
                <a:solidFill>
                  <a:schemeClr val="accent2"/>
                </a:solidFill>
                <a:latin typeface="Optima" pitchFamily="16" charset="0"/>
              </a:rPr>
              <a:t>apresentation</a:t>
            </a:r>
            <a:r>
              <a:rPr lang="fr-FR" sz="2800" b="1" dirty="0">
                <a:solidFill>
                  <a:schemeClr val="accent2"/>
                </a:solidFill>
                <a:latin typeface="Optima" pitchFamily="16" charset="0"/>
              </a:rPr>
              <a:t> </a:t>
            </a:r>
            <a:r>
              <a:rPr lang="fr-FR" sz="2800" b="1" dirty="0" err="1">
                <a:solidFill>
                  <a:schemeClr val="accent2"/>
                </a:solidFill>
                <a:latin typeface="Optima" pitchFamily="16" charset="0"/>
              </a:rPr>
              <a:t>at</a:t>
            </a:r>
            <a:r>
              <a:rPr lang="fr-FR" sz="2800" b="1" dirty="0">
                <a:solidFill>
                  <a:schemeClr val="accent2"/>
                </a:solidFill>
                <a:latin typeface="Optima" pitchFamily="16" charset="0"/>
              </a:rPr>
              <a:t> Auger symposium, 20 </a:t>
            </a:r>
            <a:r>
              <a:rPr lang="fr-FR" sz="2800" b="1" dirty="0" err="1">
                <a:solidFill>
                  <a:schemeClr val="accent2"/>
                </a:solidFill>
                <a:latin typeface="Optima" pitchFamily="16" charset="0"/>
              </a:rPr>
              <a:t>years</a:t>
            </a:r>
            <a:r>
              <a:rPr lang="fr-FR" sz="2800" b="1" dirty="0">
                <a:solidFill>
                  <a:schemeClr val="accent2"/>
                </a:solidFill>
                <a:latin typeface="Optima" pitchFamily="16" charset="0"/>
              </a:rPr>
              <a:t> of Auger </a:t>
            </a:r>
            <a:r>
              <a:rPr lang="fr-FR" sz="2800" b="1" dirty="0" err="1">
                <a:solidFill>
                  <a:schemeClr val="accent2"/>
                </a:solidFill>
                <a:latin typeface="Optima" pitchFamily="16" charset="0"/>
              </a:rPr>
              <a:t>observatory</a:t>
            </a:r>
            <a:endParaRPr lang="fr-FR" sz="2800" b="1" dirty="0">
              <a:solidFill>
                <a:schemeClr val="accent2"/>
              </a:solidFill>
              <a:latin typeface="Optima" pitchFamily="16" charset="0"/>
            </a:endParaRPr>
          </a:p>
          <a:p>
            <a:pPr marL="228600" indent="-228600" eaLnBrk="1" hangingPunct="1"/>
            <a:r>
              <a:rPr lang="fr-FR" sz="2800" b="1" dirty="0">
                <a:solidFill>
                  <a:schemeClr val="accent2"/>
                </a:solidFill>
                <a:latin typeface="Optima" pitchFamily="16" charset="0"/>
              </a:rPr>
              <a:t>Help of C. </a:t>
            </a:r>
            <a:r>
              <a:rPr lang="fr-FR" sz="2800" b="1" dirty="0" err="1">
                <a:solidFill>
                  <a:schemeClr val="accent2"/>
                </a:solidFill>
                <a:latin typeface="Optima" pitchFamily="16" charset="0"/>
              </a:rPr>
              <a:t>Spiering</a:t>
            </a:r>
            <a:endParaRPr lang="fr-FR" sz="2800" b="1" dirty="0">
              <a:solidFill>
                <a:schemeClr val="accent2"/>
              </a:solidFill>
              <a:latin typeface="Optima" pitchFamily="16"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63</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64</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dirty="0"/>
              <a:t>The </a:t>
            </a:r>
            <a:r>
              <a:rPr lang="de-DE" dirty="0" err="1"/>
              <a:t>first</a:t>
            </a:r>
            <a:r>
              <a:rPr lang="de-DE" dirty="0"/>
              <a:t> </a:t>
            </a:r>
            <a:r>
              <a:rPr lang="de-DE" dirty="0" err="1"/>
              <a:t>generation</a:t>
            </a:r>
            <a:r>
              <a:rPr lang="de-DE" dirty="0"/>
              <a:t> </a:t>
            </a:r>
            <a:r>
              <a:rPr lang="de-DE" dirty="0" err="1"/>
              <a:t>of</a:t>
            </a:r>
            <a:r>
              <a:rPr lang="de-DE" dirty="0"/>
              <a:t> GW </a:t>
            </a:r>
            <a:r>
              <a:rPr lang="de-DE" dirty="0" err="1"/>
              <a:t>detectors</a:t>
            </a:r>
            <a:r>
              <a:rPr lang="de-DE" dirty="0"/>
              <a:t> </a:t>
            </a:r>
            <a:r>
              <a:rPr lang="de-DE" dirty="0" err="1"/>
              <a:t>forms</a:t>
            </a:r>
            <a:r>
              <a:rPr lang="de-DE" dirty="0"/>
              <a:t> a </a:t>
            </a:r>
            <a:r>
              <a:rPr lang="de-DE" dirty="0" err="1"/>
              <a:t>world</a:t>
            </a:r>
            <a:r>
              <a:rPr lang="de-DE" dirty="0"/>
              <a:t> </a:t>
            </a:r>
            <a:r>
              <a:rPr lang="de-DE" dirty="0" err="1"/>
              <a:t>wide</a:t>
            </a:r>
            <a:r>
              <a:rPr lang="de-DE" dirty="0"/>
              <a:t> </a:t>
            </a:r>
            <a:r>
              <a:rPr lang="de-DE" dirty="0" err="1"/>
              <a:t>network</a:t>
            </a:r>
            <a:r>
              <a:rPr lang="de-DE" dirty="0"/>
              <a:t> </a:t>
            </a:r>
            <a:r>
              <a:rPr lang="de-DE" dirty="0" err="1"/>
              <a:t>that</a:t>
            </a:r>
            <a:r>
              <a:rPr lang="de-DE" dirty="0"/>
              <a:t> </a:t>
            </a:r>
            <a:r>
              <a:rPr lang="de-DE" dirty="0" err="1"/>
              <a:t>jointly</a:t>
            </a:r>
            <a:r>
              <a:rPr lang="de-DE" dirty="0"/>
              <a:t> </a:t>
            </a:r>
            <a:r>
              <a:rPr lang="de-DE" dirty="0" err="1"/>
              <a:t>takes</a:t>
            </a:r>
            <a:r>
              <a:rPr lang="de-DE" dirty="0"/>
              <a:t> </a:t>
            </a:r>
            <a:r>
              <a:rPr lang="de-DE" dirty="0" err="1"/>
              <a:t>data</a:t>
            </a:r>
            <a:r>
              <a:rPr lang="de-DE" dirty="0"/>
              <a:t> </a:t>
            </a:r>
            <a:r>
              <a:rPr lang="de-DE" dirty="0" err="1"/>
              <a:t>and</a:t>
            </a:r>
            <a:r>
              <a:rPr lang="de-DE" dirty="0"/>
              <a:t> </a:t>
            </a:r>
            <a:r>
              <a:rPr lang="de-DE" dirty="0" err="1"/>
              <a:t>analyzes</a:t>
            </a:r>
            <a:r>
              <a:rPr lang="de-DE" dirty="0"/>
              <a:t> </a:t>
            </a:r>
            <a:r>
              <a:rPr lang="de-DE" dirty="0" err="1"/>
              <a:t>them</a:t>
            </a:r>
            <a:r>
              <a:rPr lang="de-DE" dirty="0"/>
              <a:t> in a </a:t>
            </a:r>
            <a:r>
              <a:rPr lang="de-DE" dirty="0" err="1"/>
              <a:t>common</a:t>
            </a:r>
            <a:r>
              <a:rPr lang="de-DE" dirty="0"/>
              <a:t> </a:t>
            </a:r>
            <a:r>
              <a:rPr lang="de-DE" dirty="0" err="1"/>
              <a:t>effort</a:t>
            </a:r>
            <a:r>
              <a:rPr lang="de-DE" dirty="0"/>
              <a:t>.</a:t>
            </a:r>
          </a:p>
          <a:p>
            <a:pPr>
              <a:spcBef>
                <a:spcPct val="0"/>
              </a:spcBef>
            </a:pPr>
            <a:r>
              <a:rPr lang="de-DE" dirty="0" err="1"/>
              <a:t>Three</a:t>
            </a:r>
            <a:r>
              <a:rPr lang="de-DE" dirty="0"/>
              <a:t> </a:t>
            </a:r>
            <a:r>
              <a:rPr lang="de-DE" dirty="0" err="1"/>
              <a:t>detectors</a:t>
            </a:r>
            <a:r>
              <a:rPr lang="de-DE" dirty="0"/>
              <a:t> in </a:t>
            </a:r>
            <a:r>
              <a:rPr lang="de-DE" dirty="0" err="1"/>
              <a:t>the</a:t>
            </a:r>
            <a:r>
              <a:rPr lang="de-DE" dirty="0"/>
              <a:t> US: Washington 4km &amp; 2km</a:t>
            </a:r>
          </a:p>
          <a:p>
            <a:pPr>
              <a:spcBef>
                <a:spcPct val="0"/>
              </a:spcBef>
            </a:pPr>
            <a:r>
              <a:rPr lang="de-DE" dirty="0"/>
              <a:t>Louisiana 4km. </a:t>
            </a:r>
            <a:r>
              <a:rPr lang="de-DE" dirty="0" err="1"/>
              <a:t>Negotiations</a:t>
            </a:r>
            <a:r>
              <a:rPr lang="de-DE" dirty="0"/>
              <a:t> </a:t>
            </a:r>
            <a:r>
              <a:rPr lang="de-DE" dirty="0" err="1"/>
              <a:t>to</a:t>
            </a:r>
            <a:r>
              <a:rPr lang="de-DE" dirty="0"/>
              <a:t> </a:t>
            </a:r>
            <a:r>
              <a:rPr lang="de-DE" dirty="0" err="1"/>
              <a:t>move</a:t>
            </a:r>
            <a:r>
              <a:rPr lang="de-DE" dirty="0"/>
              <a:t> </a:t>
            </a:r>
            <a:r>
              <a:rPr lang="de-DE" dirty="0" err="1"/>
              <a:t>one</a:t>
            </a:r>
            <a:r>
              <a:rPr lang="de-DE" dirty="0"/>
              <a:t> </a:t>
            </a:r>
            <a:r>
              <a:rPr lang="de-DE" dirty="0" err="1"/>
              <a:t>of</a:t>
            </a:r>
            <a:r>
              <a:rPr lang="de-DE" dirty="0"/>
              <a:t> </a:t>
            </a:r>
            <a:r>
              <a:rPr lang="de-DE" dirty="0" err="1"/>
              <a:t>the</a:t>
            </a:r>
            <a:r>
              <a:rPr lang="de-DE" dirty="0"/>
              <a:t> Washington</a:t>
            </a:r>
            <a:r>
              <a:rPr lang="de-DE" baseline="0" dirty="0"/>
              <a:t> </a:t>
            </a:r>
            <a:r>
              <a:rPr lang="de-DE" baseline="0" dirty="0" err="1"/>
              <a:t>ones</a:t>
            </a:r>
            <a:r>
              <a:rPr lang="de-DE" baseline="0" dirty="0"/>
              <a:t> </a:t>
            </a:r>
            <a:r>
              <a:rPr lang="de-DE" baseline="0" dirty="0" err="1"/>
              <a:t>to</a:t>
            </a:r>
            <a:r>
              <a:rPr lang="de-DE" baseline="0" dirty="0"/>
              <a:t> </a:t>
            </a:r>
            <a:r>
              <a:rPr lang="de-DE" baseline="0" dirty="0" err="1"/>
              <a:t>India</a:t>
            </a:r>
            <a:r>
              <a:rPr lang="de-DE" baseline="0" dirty="0"/>
              <a:t>. </a:t>
            </a:r>
            <a:r>
              <a:rPr lang="de-DE" baseline="0" dirty="0" err="1"/>
              <a:t>Decision</a:t>
            </a:r>
            <a:r>
              <a:rPr lang="de-DE" baseline="0" dirty="0"/>
              <a:t> </a:t>
            </a:r>
            <a:r>
              <a:rPr lang="de-DE" baseline="0" dirty="0" err="1"/>
              <a:t>next</a:t>
            </a:r>
            <a:r>
              <a:rPr lang="de-DE" baseline="0" dirty="0"/>
              <a:t> </a:t>
            </a:r>
            <a:r>
              <a:rPr lang="de-DE" baseline="0" dirty="0" err="1"/>
              <a:t>summer</a:t>
            </a:r>
            <a:endParaRPr lang="de-DE" dirty="0"/>
          </a:p>
          <a:p>
            <a:pPr>
              <a:spcBef>
                <a:spcPct val="0"/>
              </a:spcBef>
            </a:pPr>
            <a:r>
              <a:rPr lang="de-DE" dirty="0" err="1"/>
              <a:t>three</a:t>
            </a:r>
            <a:r>
              <a:rPr lang="de-DE" dirty="0"/>
              <a:t> </a:t>
            </a:r>
            <a:r>
              <a:rPr lang="de-DE" dirty="0" err="1"/>
              <a:t>kilometer</a:t>
            </a:r>
            <a:r>
              <a:rPr lang="de-DE" dirty="0"/>
              <a:t> </a:t>
            </a:r>
            <a:r>
              <a:rPr lang="de-DE" dirty="0" err="1"/>
              <a:t>long</a:t>
            </a:r>
            <a:r>
              <a:rPr lang="de-DE" dirty="0"/>
              <a:t> </a:t>
            </a:r>
            <a:r>
              <a:rPr lang="de-DE" dirty="0" err="1"/>
              <a:t>one</a:t>
            </a:r>
            <a:r>
              <a:rPr lang="de-DE" dirty="0"/>
              <a:t> in </a:t>
            </a:r>
            <a:r>
              <a:rPr lang="de-DE" dirty="0" err="1"/>
              <a:t>Italy</a:t>
            </a:r>
            <a:r>
              <a:rPr lang="de-DE" dirty="0"/>
              <a:t>: </a:t>
            </a:r>
            <a:r>
              <a:rPr lang="de-DE" dirty="0" err="1"/>
              <a:t>Virgo</a:t>
            </a:r>
            <a:endParaRPr lang="de-DE" dirty="0"/>
          </a:p>
          <a:p>
            <a:pPr>
              <a:spcBef>
                <a:spcPct val="0"/>
              </a:spcBef>
            </a:pPr>
            <a:r>
              <a:rPr lang="de-DE" dirty="0"/>
              <a:t>German British GEO600 Germany.</a:t>
            </a:r>
          </a:p>
          <a:p>
            <a:pPr>
              <a:spcBef>
                <a:spcPct val="0"/>
              </a:spcBef>
            </a:pPr>
            <a:r>
              <a:rPr lang="de-DE" dirty="0"/>
              <a:t>LCGT a 3km </a:t>
            </a:r>
            <a:r>
              <a:rPr lang="de-DE" dirty="0" err="1"/>
              <a:t>cryogenic</a:t>
            </a:r>
            <a:r>
              <a:rPr lang="de-DE" dirty="0"/>
              <a:t> </a:t>
            </a:r>
            <a:r>
              <a:rPr lang="de-DE" dirty="0" err="1"/>
              <a:t>interferometer</a:t>
            </a:r>
            <a:r>
              <a:rPr lang="de-DE" dirty="0"/>
              <a:t> </a:t>
            </a:r>
            <a:r>
              <a:rPr lang="de-DE" dirty="0" err="1"/>
              <a:t>is</a:t>
            </a:r>
            <a:r>
              <a:rPr lang="de-DE" dirty="0"/>
              <a:t> </a:t>
            </a:r>
            <a:r>
              <a:rPr lang="de-DE" dirty="0" err="1"/>
              <a:t>being</a:t>
            </a:r>
            <a:r>
              <a:rPr lang="de-DE" dirty="0"/>
              <a:t> </a:t>
            </a:r>
            <a:r>
              <a:rPr lang="de-DE" dirty="0" err="1"/>
              <a:t>constructed</a:t>
            </a:r>
            <a:r>
              <a:rPr lang="de-DE" dirty="0"/>
              <a:t> in Japan in </a:t>
            </a:r>
            <a:r>
              <a:rPr lang="de-DE" dirty="0" err="1"/>
              <a:t>the</a:t>
            </a:r>
            <a:r>
              <a:rPr lang="de-DE" dirty="0"/>
              <a:t> </a:t>
            </a:r>
            <a:r>
              <a:rPr lang="de-DE" dirty="0" err="1"/>
              <a:t>Kamioka</a:t>
            </a:r>
            <a:r>
              <a:rPr lang="de-DE" dirty="0"/>
              <a:t> </a:t>
            </a:r>
            <a:r>
              <a:rPr lang="de-DE" dirty="0" err="1"/>
              <a:t>mine</a:t>
            </a:r>
            <a:r>
              <a:rPr lang="de-DE" dirty="0"/>
              <a:t>.</a:t>
            </a:r>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66</a:t>
            </a:fld>
            <a:endParaRPr lang="en-US"/>
          </a:p>
        </p:txBody>
      </p:sp>
    </p:spTree>
    <p:extLst>
      <p:ext uri="{BB962C8B-B14F-4D97-AF65-F5344CB8AC3E}">
        <p14:creationId xmlns:p14="http://schemas.microsoft.com/office/powerpoint/2010/main" val="1582074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dirty="0"/>
              <a:t>The </a:t>
            </a:r>
            <a:r>
              <a:rPr lang="de-DE" dirty="0" err="1"/>
              <a:t>first</a:t>
            </a:r>
            <a:r>
              <a:rPr lang="de-DE" dirty="0"/>
              <a:t> </a:t>
            </a:r>
            <a:r>
              <a:rPr lang="de-DE" dirty="0" err="1"/>
              <a:t>generation</a:t>
            </a:r>
            <a:r>
              <a:rPr lang="de-DE" dirty="0"/>
              <a:t> </a:t>
            </a:r>
            <a:r>
              <a:rPr lang="de-DE" dirty="0" err="1"/>
              <a:t>of</a:t>
            </a:r>
            <a:r>
              <a:rPr lang="de-DE" dirty="0"/>
              <a:t> GW </a:t>
            </a:r>
            <a:r>
              <a:rPr lang="de-DE" dirty="0" err="1"/>
              <a:t>detectors</a:t>
            </a:r>
            <a:r>
              <a:rPr lang="de-DE" dirty="0"/>
              <a:t> </a:t>
            </a:r>
            <a:r>
              <a:rPr lang="de-DE" dirty="0" err="1"/>
              <a:t>forms</a:t>
            </a:r>
            <a:r>
              <a:rPr lang="de-DE" dirty="0"/>
              <a:t> a </a:t>
            </a:r>
            <a:r>
              <a:rPr lang="de-DE" dirty="0" err="1"/>
              <a:t>world</a:t>
            </a:r>
            <a:r>
              <a:rPr lang="de-DE" dirty="0"/>
              <a:t> </a:t>
            </a:r>
            <a:r>
              <a:rPr lang="de-DE" dirty="0" err="1"/>
              <a:t>wide</a:t>
            </a:r>
            <a:r>
              <a:rPr lang="de-DE" dirty="0"/>
              <a:t> </a:t>
            </a:r>
            <a:r>
              <a:rPr lang="de-DE" dirty="0" err="1"/>
              <a:t>network</a:t>
            </a:r>
            <a:r>
              <a:rPr lang="de-DE" dirty="0"/>
              <a:t> </a:t>
            </a:r>
            <a:r>
              <a:rPr lang="de-DE" dirty="0" err="1"/>
              <a:t>that</a:t>
            </a:r>
            <a:r>
              <a:rPr lang="de-DE" dirty="0"/>
              <a:t> </a:t>
            </a:r>
            <a:r>
              <a:rPr lang="de-DE" dirty="0" err="1"/>
              <a:t>jointly</a:t>
            </a:r>
            <a:r>
              <a:rPr lang="de-DE" dirty="0"/>
              <a:t> </a:t>
            </a:r>
            <a:r>
              <a:rPr lang="de-DE" dirty="0" err="1"/>
              <a:t>takes</a:t>
            </a:r>
            <a:r>
              <a:rPr lang="de-DE" dirty="0"/>
              <a:t> </a:t>
            </a:r>
            <a:r>
              <a:rPr lang="de-DE" dirty="0" err="1"/>
              <a:t>data</a:t>
            </a:r>
            <a:r>
              <a:rPr lang="de-DE" dirty="0"/>
              <a:t> </a:t>
            </a:r>
            <a:r>
              <a:rPr lang="de-DE" dirty="0" err="1"/>
              <a:t>and</a:t>
            </a:r>
            <a:r>
              <a:rPr lang="de-DE" dirty="0"/>
              <a:t> </a:t>
            </a:r>
            <a:r>
              <a:rPr lang="de-DE" dirty="0" err="1"/>
              <a:t>analyzes</a:t>
            </a:r>
            <a:r>
              <a:rPr lang="de-DE" dirty="0"/>
              <a:t> </a:t>
            </a:r>
            <a:r>
              <a:rPr lang="de-DE" dirty="0" err="1"/>
              <a:t>them</a:t>
            </a:r>
            <a:r>
              <a:rPr lang="de-DE" dirty="0"/>
              <a:t> in a </a:t>
            </a:r>
            <a:r>
              <a:rPr lang="de-DE" dirty="0" err="1"/>
              <a:t>common</a:t>
            </a:r>
            <a:r>
              <a:rPr lang="de-DE" dirty="0"/>
              <a:t> </a:t>
            </a:r>
            <a:r>
              <a:rPr lang="de-DE" dirty="0" err="1"/>
              <a:t>effort</a:t>
            </a:r>
            <a:r>
              <a:rPr lang="de-DE" dirty="0"/>
              <a:t>.</a:t>
            </a:r>
          </a:p>
          <a:p>
            <a:pPr>
              <a:spcBef>
                <a:spcPct val="0"/>
              </a:spcBef>
            </a:pPr>
            <a:r>
              <a:rPr lang="de-DE" dirty="0" err="1"/>
              <a:t>Three</a:t>
            </a:r>
            <a:r>
              <a:rPr lang="de-DE" dirty="0"/>
              <a:t> </a:t>
            </a:r>
            <a:r>
              <a:rPr lang="de-DE" dirty="0" err="1"/>
              <a:t>detectors</a:t>
            </a:r>
            <a:r>
              <a:rPr lang="de-DE" dirty="0"/>
              <a:t> in </a:t>
            </a:r>
            <a:r>
              <a:rPr lang="de-DE" dirty="0" err="1"/>
              <a:t>the</a:t>
            </a:r>
            <a:r>
              <a:rPr lang="de-DE" dirty="0"/>
              <a:t> US: Washington 4km &amp; 2km</a:t>
            </a:r>
          </a:p>
          <a:p>
            <a:pPr>
              <a:spcBef>
                <a:spcPct val="0"/>
              </a:spcBef>
            </a:pPr>
            <a:r>
              <a:rPr lang="de-DE" dirty="0"/>
              <a:t>Louisiana 4km. </a:t>
            </a:r>
            <a:r>
              <a:rPr lang="de-DE" dirty="0" err="1"/>
              <a:t>Negotiations</a:t>
            </a:r>
            <a:r>
              <a:rPr lang="de-DE" dirty="0"/>
              <a:t> </a:t>
            </a:r>
            <a:r>
              <a:rPr lang="de-DE" dirty="0" err="1"/>
              <a:t>to</a:t>
            </a:r>
            <a:r>
              <a:rPr lang="de-DE" dirty="0"/>
              <a:t> </a:t>
            </a:r>
            <a:r>
              <a:rPr lang="de-DE" dirty="0" err="1"/>
              <a:t>move</a:t>
            </a:r>
            <a:r>
              <a:rPr lang="de-DE" dirty="0"/>
              <a:t> </a:t>
            </a:r>
            <a:r>
              <a:rPr lang="de-DE" dirty="0" err="1"/>
              <a:t>one</a:t>
            </a:r>
            <a:r>
              <a:rPr lang="de-DE" dirty="0"/>
              <a:t> </a:t>
            </a:r>
            <a:r>
              <a:rPr lang="de-DE" dirty="0" err="1"/>
              <a:t>of</a:t>
            </a:r>
            <a:r>
              <a:rPr lang="de-DE" dirty="0"/>
              <a:t> </a:t>
            </a:r>
            <a:r>
              <a:rPr lang="de-DE" dirty="0" err="1"/>
              <a:t>the</a:t>
            </a:r>
            <a:r>
              <a:rPr lang="de-DE" dirty="0"/>
              <a:t> Washington</a:t>
            </a:r>
            <a:r>
              <a:rPr lang="de-DE" baseline="0" dirty="0"/>
              <a:t> </a:t>
            </a:r>
            <a:r>
              <a:rPr lang="de-DE" baseline="0" dirty="0" err="1"/>
              <a:t>ones</a:t>
            </a:r>
            <a:r>
              <a:rPr lang="de-DE" baseline="0" dirty="0"/>
              <a:t> </a:t>
            </a:r>
            <a:r>
              <a:rPr lang="de-DE" baseline="0" dirty="0" err="1"/>
              <a:t>to</a:t>
            </a:r>
            <a:r>
              <a:rPr lang="de-DE" baseline="0" dirty="0"/>
              <a:t> </a:t>
            </a:r>
            <a:r>
              <a:rPr lang="de-DE" baseline="0" dirty="0" err="1"/>
              <a:t>India</a:t>
            </a:r>
            <a:r>
              <a:rPr lang="de-DE" baseline="0" dirty="0"/>
              <a:t>. </a:t>
            </a:r>
            <a:r>
              <a:rPr lang="de-DE" baseline="0" dirty="0" err="1"/>
              <a:t>Decision</a:t>
            </a:r>
            <a:r>
              <a:rPr lang="de-DE" baseline="0" dirty="0"/>
              <a:t> </a:t>
            </a:r>
            <a:r>
              <a:rPr lang="de-DE" baseline="0" dirty="0" err="1"/>
              <a:t>next</a:t>
            </a:r>
            <a:r>
              <a:rPr lang="de-DE" baseline="0" dirty="0"/>
              <a:t> </a:t>
            </a:r>
            <a:r>
              <a:rPr lang="de-DE" baseline="0" dirty="0" err="1"/>
              <a:t>summer</a:t>
            </a:r>
            <a:endParaRPr lang="de-DE" dirty="0"/>
          </a:p>
          <a:p>
            <a:pPr>
              <a:spcBef>
                <a:spcPct val="0"/>
              </a:spcBef>
            </a:pPr>
            <a:r>
              <a:rPr lang="de-DE" dirty="0" err="1"/>
              <a:t>three</a:t>
            </a:r>
            <a:r>
              <a:rPr lang="de-DE" dirty="0"/>
              <a:t> </a:t>
            </a:r>
            <a:r>
              <a:rPr lang="de-DE" dirty="0" err="1"/>
              <a:t>kilometer</a:t>
            </a:r>
            <a:r>
              <a:rPr lang="de-DE" dirty="0"/>
              <a:t> </a:t>
            </a:r>
            <a:r>
              <a:rPr lang="de-DE" dirty="0" err="1"/>
              <a:t>long</a:t>
            </a:r>
            <a:r>
              <a:rPr lang="de-DE" dirty="0"/>
              <a:t> </a:t>
            </a:r>
            <a:r>
              <a:rPr lang="de-DE" dirty="0" err="1"/>
              <a:t>one</a:t>
            </a:r>
            <a:r>
              <a:rPr lang="de-DE" dirty="0"/>
              <a:t> in </a:t>
            </a:r>
            <a:r>
              <a:rPr lang="de-DE" dirty="0" err="1"/>
              <a:t>Italy</a:t>
            </a:r>
            <a:r>
              <a:rPr lang="de-DE" dirty="0"/>
              <a:t>: </a:t>
            </a:r>
            <a:r>
              <a:rPr lang="de-DE" dirty="0" err="1"/>
              <a:t>Virgo</a:t>
            </a:r>
            <a:endParaRPr lang="de-DE" dirty="0"/>
          </a:p>
          <a:p>
            <a:pPr>
              <a:spcBef>
                <a:spcPct val="0"/>
              </a:spcBef>
            </a:pPr>
            <a:r>
              <a:rPr lang="de-DE" dirty="0"/>
              <a:t>German British GEO600 Germany.</a:t>
            </a:r>
          </a:p>
          <a:p>
            <a:pPr>
              <a:spcBef>
                <a:spcPct val="0"/>
              </a:spcBef>
            </a:pPr>
            <a:r>
              <a:rPr lang="de-DE" dirty="0"/>
              <a:t>LCGT a 3km </a:t>
            </a:r>
            <a:r>
              <a:rPr lang="de-DE" dirty="0" err="1"/>
              <a:t>cryogenic</a:t>
            </a:r>
            <a:r>
              <a:rPr lang="de-DE" dirty="0"/>
              <a:t> </a:t>
            </a:r>
            <a:r>
              <a:rPr lang="de-DE" dirty="0" err="1"/>
              <a:t>interferometer</a:t>
            </a:r>
            <a:r>
              <a:rPr lang="de-DE" dirty="0"/>
              <a:t> </a:t>
            </a:r>
            <a:r>
              <a:rPr lang="de-DE" dirty="0" err="1"/>
              <a:t>is</a:t>
            </a:r>
            <a:r>
              <a:rPr lang="de-DE" dirty="0"/>
              <a:t> </a:t>
            </a:r>
            <a:r>
              <a:rPr lang="de-DE" dirty="0" err="1"/>
              <a:t>being</a:t>
            </a:r>
            <a:r>
              <a:rPr lang="de-DE" dirty="0"/>
              <a:t> </a:t>
            </a:r>
            <a:r>
              <a:rPr lang="de-DE" dirty="0" err="1"/>
              <a:t>constructed</a:t>
            </a:r>
            <a:r>
              <a:rPr lang="de-DE" dirty="0"/>
              <a:t> in Japan in </a:t>
            </a:r>
            <a:r>
              <a:rPr lang="de-DE" dirty="0" err="1"/>
              <a:t>the</a:t>
            </a:r>
            <a:r>
              <a:rPr lang="de-DE" dirty="0"/>
              <a:t> </a:t>
            </a:r>
            <a:r>
              <a:rPr lang="de-DE" dirty="0" err="1"/>
              <a:t>Kamioka</a:t>
            </a:r>
            <a:r>
              <a:rPr lang="de-DE" dirty="0"/>
              <a:t> </a:t>
            </a:r>
            <a:r>
              <a:rPr lang="de-DE" dirty="0" err="1"/>
              <a:t>mine</a:t>
            </a:r>
            <a:r>
              <a:rPr lang="de-DE" dirty="0"/>
              <a:t>.</a:t>
            </a:r>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67</a:t>
            </a:fld>
            <a:endParaRPr lang="en-US"/>
          </a:p>
        </p:txBody>
      </p:sp>
    </p:spTree>
    <p:extLst>
      <p:ext uri="{BB962C8B-B14F-4D97-AF65-F5344CB8AC3E}">
        <p14:creationId xmlns:p14="http://schemas.microsoft.com/office/powerpoint/2010/main" val="158207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FB7A0-CFCD-6649-B1A3-F3B03A35694F}" type="slidenum">
              <a:rPr lang="en-US"/>
              <a:pPr/>
              <a:t>3</a:t>
            </a:fld>
            <a:endParaRPr lang="en-US"/>
          </a:p>
        </p:txBody>
      </p:sp>
      <p:sp>
        <p:nvSpPr>
          <p:cNvPr id="379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9907"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Concerning </a:t>
            </a:r>
            <a:r>
              <a:rPr lang="en-US" dirty="0" err="1"/>
              <a:t>Astroparticle</a:t>
            </a:r>
            <a:r>
              <a:rPr lang="en-US" dirty="0"/>
              <a:t> physics, this is too </a:t>
            </a:r>
            <a:r>
              <a:rPr lang="en-US" dirty="0" err="1"/>
              <a:t>wide</a:t>
            </a:r>
            <a:r>
              <a:rPr lang="en-US" dirty="0" err="1">
                <a:sym typeface="Wingdings"/>
              </a:rPr>
              <a:t>I</a:t>
            </a:r>
            <a:r>
              <a:rPr lang="en-US" dirty="0">
                <a:sym typeface="Wingdings"/>
              </a:rPr>
              <a:t> will focus on MMA.</a:t>
            </a:r>
            <a:r>
              <a:rPr lang="en-US" baseline="0" dirty="0">
                <a:sym typeface="Wingdings"/>
              </a:rPr>
              <a:t> Plus dark matter (you will see I am biased) and solar neutrinos and SB 1987 first MMA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4</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5</a:t>
            </a:fld>
            <a:endParaRPr lang="en-US"/>
          </a:p>
        </p:txBody>
      </p:sp>
    </p:spTree>
    <p:extLst>
      <p:ext uri="{BB962C8B-B14F-4D97-AF65-F5344CB8AC3E}">
        <p14:creationId xmlns:p14="http://schemas.microsoft.com/office/powerpoint/2010/main" val="34068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Nice complementarity</a:t>
            </a:r>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7</a:t>
            </a:fld>
            <a:endParaRPr lang="en-US"/>
          </a:p>
        </p:txBody>
      </p:sp>
    </p:spTree>
    <p:extLst>
      <p:ext uri="{BB962C8B-B14F-4D97-AF65-F5344CB8AC3E}">
        <p14:creationId xmlns:p14="http://schemas.microsoft.com/office/powerpoint/2010/main" val="228947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9</a:t>
            </a:fld>
            <a:endParaRPr lang="en-US"/>
          </a:p>
        </p:txBody>
      </p:sp>
    </p:spTree>
    <p:extLst>
      <p:ext uri="{BB962C8B-B14F-4D97-AF65-F5344CB8AC3E}">
        <p14:creationId xmlns:p14="http://schemas.microsoft.com/office/powerpoint/2010/main" val="1834555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10</a:t>
            </a:fld>
            <a:endParaRPr lang="en-US"/>
          </a:p>
        </p:txBody>
      </p:sp>
    </p:spTree>
    <p:extLst>
      <p:ext uri="{BB962C8B-B14F-4D97-AF65-F5344CB8AC3E}">
        <p14:creationId xmlns:p14="http://schemas.microsoft.com/office/powerpoint/2010/main" val="183455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11</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fld id="{EA0D60A6-41DA-004A-A32B-D34E04DD2A11}" type="datetime1">
              <a:rPr lang="fr-FR" smtClean="0"/>
              <a:t>04/04/2022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2402324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1330BD5C-8EB2-E840-B1C4-6579D91BCF53}" type="datetime1">
              <a:rPr lang="fr-FR" smtClean="0"/>
              <a:t>04/04/2022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97778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319AB583-A1E1-A64D-AD61-7E640865B1A0}" type="datetime1">
              <a:rPr lang="fr-FR" smtClean="0"/>
              <a:t>04/04/2022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302814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4375" y="2786063"/>
            <a:ext cx="7772176" cy="1361777"/>
          </a:xfrm>
          <a:prstGeom prst="rect">
            <a:avLst/>
          </a:prstGeom>
        </p:spPr>
        <p:txBody>
          <a:bodyPr anchor="t"/>
          <a:lstStyle>
            <a:lvl1pPr algn="l">
              <a:defRPr sz="3800" b="1" cap="all">
                <a:solidFill>
                  <a:schemeClr val="accent1"/>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808469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8E15E595-615E-A547-89EA-F3DFF04ADB6B}" type="datetime1">
              <a:rPr lang="fr-FR" smtClean="0"/>
              <a:t>04/04/2022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97734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03E5CFE-3608-284F-9A45-866623184A48}" type="datetime1">
              <a:rPr lang="fr-FR" smtClean="0"/>
              <a:t>04/04/2022</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238735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341FE8DE-B813-2445-BDE3-0104C615A017}" type="datetime1">
              <a:rPr lang="fr-FR" smtClean="0"/>
              <a:t>04/04/2022</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150766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98D804DF-F8F2-B341-8583-BEE950CD6E23}" type="datetime1">
              <a:rPr lang="fr-FR" smtClean="0"/>
              <a:t>04/04/2022</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314597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e la date 2"/>
          <p:cNvSpPr>
            <a:spLocks noGrp="1"/>
          </p:cNvSpPr>
          <p:nvPr>
            <p:ph type="dt" sz="half" idx="10"/>
          </p:nvPr>
        </p:nvSpPr>
        <p:spPr/>
        <p:txBody>
          <a:bodyPr/>
          <a:lstStyle/>
          <a:p>
            <a:fld id="{72193188-E84A-6A47-818E-8DA552FFE311}" type="datetime1">
              <a:rPr lang="fr-FR" smtClean="0"/>
              <a:t>04/04/2022</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7291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7D3DF7B-3E8D-904D-ACAE-A5986087F6E5}" type="datetime1">
              <a:rPr lang="fr-FR" smtClean="0"/>
              <a:t>04/04/2022</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333173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A076C2F-707A-D049-9D58-5B1B80845A8F}" type="datetime1">
              <a:rPr lang="fr-FR" smtClean="0"/>
              <a:t>04/04/2022</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13614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9ABD6F9-D99B-CF44-8EE4-FF6258589BA0}" type="datetime1">
              <a:rPr lang="fr-FR" smtClean="0"/>
              <a:t>04/04/2022</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180688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185A5-E31F-C048-92DB-C4A0924DDFEC}" type="datetime1">
              <a:rPr lang="fr-FR" smtClean="0"/>
              <a:t>04/04/2022</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C92D7-0FCB-CD48-9A1F-0A5414487031}" type="slidenum">
              <a:rPr lang="en-US" smtClean="0"/>
              <a:t>‹N°›</a:t>
            </a:fld>
            <a:endParaRPr lang="en-US"/>
          </a:p>
        </p:txBody>
      </p:sp>
    </p:spTree>
    <p:extLst>
      <p:ext uri="{BB962C8B-B14F-4D97-AF65-F5344CB8AC3E}">
        <p14:creationId xmlns:p14="http://schemas.microsoft.com/office/powerpoint/2010/main" val="1615234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wmf"/></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jpeg"/><Relationship Id="rId7" Type="http://schemas.openxmlformats.org/officeDocument/2006/relationships/image" Target="../media/image71.png"/><Relationship Id="rId12"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8.jpeg"/><Relationship Id="rId5" Type="http://schemas.openxmlformats.org/officeDocument/2006/relationships/image" Target="../media/image74.jpeg"/><Relationship Id="rId10" Type="http://schemas.openxmlformats.org/officeDocument/2006/relationships/image" Target="../media/image77.jpeg"/><Relationship Id="rId4" Type="http://schemas.openxmlformats.org/officeDocument/2006/relationships/image" Target="../media/image73.png"/><Relationship Id="rId9" Type="http://schemas.openxmlformats.org/officeDocument/2006/relationships/image" Target="../media/image76.png"/></Relationships>
</file>

<file path=ppt/slides/_rels/slide67.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3" Type="http://schemas.openxmlformats.org/officeDocument/2006/relationships/image" Target="../media/image72.jpeg"/><Relationship Id="rId7" Type="http://schemas.openxmlformats.org/officeDocument/2006/relationships/image" Target="../media/image71.png"/><Relationship Id="rId12"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8.jpeg"/><Relationship Id="rId5" Type="http://schemas.openxmlformats.org/officeDocument/2006/relationships/image" Target="../media/image74.jpeg"/><Relationship Id="rId10" Type="http://schemas.openxmlformats.org/officeDocument/2006/relationships/image" Target="../media/image77.jpeg"/><Relationship Id="rId4" Type="http://schemas.openxmlformats.org/officeDocument/2006/relationships/image" Target="../media/image73.png"/><Relationship Id="rId9" Type="http://schemas.openxmlformats.org/officeDocument/2006/relationships/image" Target="../media/image76.png"/></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 y="3443288"/>
            <a:ext cx="5194300" cy="442912"/>
          </a:xfrm>
        </p:spPr>
        <p:txBody>
          <a:bodyPr>
            <a:normAutofit fontScale="90000"/>
          </a:bodyPr>
          <a:lstStyle/>
          <a:p>
            <a:r>
              <a:rPr lang="en-US" b="1" dirty="0">
                <a:solidFill>
                  <a:srgbClr val="FF0000"/>
                </a:solidFill>
              </a:rPr>
              <a:t>History of Particle</a:t>
            </a:r>
            <a:br>
              <a:rPr lang="en-US" b="1" dirty="0">
                <a:solidFill>
                  <a:srgbClr val="FF0000"/>
                </a:solidFill>
              </a:rPr>
            </a:br>
            <a:r>
              <a:rPr lang="en-US" b="1" dirty="0">
                <a:solidFill>
                  <a:srgbClr val="FF0000"/>
                </a:solidFill>
              </a:rPr>
              <a:t>Astrophysics</a:t>
            </a:r>
            <a:br>
              <a:rPr lang="en-US" b="1" dirty="0">
                <a:solidFill>
                  <a:srgbClr val="FF0000"/>
                </a:solidFill>
              </a:rPr>
            </a:br>
            <a:r>
              <a:rPr lang="en-US" b="1" dirty="0">
                <a:solidFill>
                  <a:srgbClr val="FF0000"/>
                </a:solidFill>
              </a:rPr>
              <a:t> </a:t>
            </a:r>
            <a:r>
              <a:rPr lang="en-US" sz="3600" b="1" dirty="0">
                <a:solidFill>
                  <a:srgbClr val="FF0000"/>
                </a:solidFill>
              </a:rPr>
              <a:t>Multi messenger astronomy, past and present with a view to the Future </a:t>
            </a:r>
            <a:br>
              <a:rPr lang="en-US" sz="3600" b="1" dirty="0">
                <a:solidFill>
                  <a:srgbClr val="FF0000"/>
                </a:solidFill>
              </a:rPr>
            </a:br>
            <a:br>
              <a:rPr lang="en-US" sz="3600" b="1" dirty="0">
                <a:solidFill>
                  <a:srgbClr val="FF0000"/>
                </a:solidFill>
              </a:rPr>
            </a:br>
            <a:r>
              <a:rPr lang="en-US" b="1" dirty="0">
                <a:solidFill>
                  <a:srgbClr val="FF0000"/>
                </a:solidFill>
              </a:rPr>
              <a:t> </a:t>
            </a:r>
          </a:p>
        </p:txBody>
      </p:sp>
      <p:sp>
        <p:nvSpPr>
          <p:cNvPr id="3" name="Sous-titre 2"/>
          <p:cNvSpPr>
            <a:spLocks noGrp="1"/>
          </p:cNvSpPr>
          <p:nvPr>
            <p:ph type="subTitle" idx="1"/>
          </p:nvPr>
        </p:nvSpPr>
        <p:spPr>
          <a:xfrm>
            <a:off x="-568355" y="5118100"/>
            <a:ext cx="6400800" cy="1752600"/>
          </a:xfrm>
        </p:spPr>
        <p:txBody>
          <a:bodyPr>
            <a:normAutofit/>
          </a:bodyPr>
          <a:lstStyle/>
          <a:p>
            <a:r>
              <a:rPr lang="en-US" dirty="0"/>
              <a:t>Michel Spiro</a:t>
            </a:r>
          </a:p>
          <a:p>
            <a:r>
              <a:rPr lang="en-US" dirty="0"/>
              <a:t>President of IUPAP</a:t>
            </a:r>
          </a:p>
          <a:p>
            <a:endParaRPr lang="en-US" dirty="0" err="1"/>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1</a:t>
            </a:fld>
            <a:endParaRPr lang="en-US"/>
          </a:p>
        </p:txBody>
      </p:sp>
      <p:pic>
        <p:nvPicPr>
          <p:cNvPr id="5" name="Image 4">
            <a:extLst>
              <a:ext uri="{FF2B5EF4-FFF2-40B4-BE49-F238E27FC236}">
                <a16:creationId xmlns:a16="http://schemas.microsoft.com/office/drawing/2014/main" id="{8FFAE4DF-F17E-3641-AE9B-7C9883B662FF}"/>
              </a:ext>
            </a:extLst>
          </p:cNvPr>
          <p:cNvPicPr>
            <a:picLocks noChangeAspect="1"/>
          </p:cNvPicPr>
          <p:nvPr/>
        </p:nvPicPr>
        <p:blipFill>
          <a:blip r:embed="rId3"/>
          <a:stretch>
            <a:fillRect/>
          </a:stretch>
        </p:blipFill>
        <p:spPr>
          <a:xfrm>
            <a:off x="5197863" y="857250"/>
            <a:ext cx="3946137" cy="5614988"/>
          </a:xfrm>
          <a:prstGeom prst="rect">
            <a:avLst/>
          </a:prstGeom>
        </p:spPr>
      </p:pic>
      <p:sp>
        <p:nvSpPr>
          <p:cNvPr id="6" name="Rectangle 5">
            <a:extLst>
              <a:ext uri="{FF2B5EF4-FFF2-40B4-BE49-F238E27FC236}">
                <a16:creationId xmlns:a16="http://schemas.microsoft.com/office/drawing/2014/main" id="{CC685112-885E-9F40-A471-3EE7942D470B}"/>
              </a:ext>
            </a:extLst>
          </p:cNvPr>
          <p:cNvSpPr/>
          <p:nvPr/>
        </p:nvSpPr>
        <p:spPr>
          <a:xfrm>
            <a:off x="-469900" y="1988235"/>
            <a:ext cx="4572000" cy="369332"/>
          </a:xfrm>
          <a:prstGeom prst="rect">
            <a:avLst/>
          </a:prstGeom>
        </p:spPr>
        <p:txBody>
          <a:bodyPr>
            <a:spAutoFit/>
          </a:bodyPr>
          <a:lstStyle/>
          <a:p>
            <a:r>
              <a:rPr lang="en-US" b="1" dirty="0">
                <a:solidFill>
                  <a:srgbClr val="FF0000"/>
                </a:solidFill>
              </a:rPr>
              <a:t> </a:t>
            </a:r>
            <a:endParaRPr lang="fr-FR" dirty="0"/>
          </a:p>
        </p:txBody>
      </p:sp>
    </p:spTree>
    <p:extLst>
      <p:ext uri="{BB962C8B-B14F-4D97-AF65-F5344CB8AC3E}">
        <p14:creationId xmlns:p14="http://schemas.microsoft.com/office/powerpoint/2010/main" val="283569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normAutofit fontScale="90000"/>
          </a:bodyPr>
          <a:lstStyle/>
          <a:p>
            <a:r>
              <a:rPr lang="en-US" b="1" dirty="0" err="1">
                <a:solidFill>
                  <a:srgbClr val="FF0000"/>
                </a:solidFill>
              </a:rPr>
              <a:t>Expérience</a:t>
            </a:r>
            <a:r>
              <a:rPr lang="en-US" b="1" dirty="0">
                <a:solidFill>
                  <a:srgbClr val="FF0000"/>
                </a:solidFill>
              </a:rPr>
              <a:t> </a:t>
            </a:r>
            <a:r>
              <a:rPr lang="en-US" b="1" dirty="0" err="1">
                <a:solidFill>
                  <a:srgbClr val="FF0000"/>
                </a:solidFill>
              </a:rPr>
              <a:t>durée</a:t>
            </a:r>
            <a:r>
              <a:rPr lang="en-US" b="1" dirty="0">
                <a:solidFill>
                  <a:srgbClr val="FF0000"/>
                </a:solidFill>
              </a:rPr>
              <a:t> de vie du proton</a:t>
            </a:r>
            <a:br>
              <a:rPr lang="en-US" b="1" dirty="0">
                <a:solidFill>
                  <a:srgbClr val="FF0000"/>
                </a:solidFill>
              </a:rPr>
            </a:br>
            <a:r>
              <a:rPr lang="en-US" b="1" dirty="0">
                <a:solidFill>
                  <a:srgbClr val="FF0000"/>
                </a:solidFill>
              </a:rPr>
              <a:t>LSM 1983 (</a:t>
            </a:r>
            <a:r>
              <a:rPr lang="en-US" b="1" dirty="0" err="1">
                <a:solidFill>
                  <a:srgbClr val="FF0000"/>
                </a:solidFill>
              </a:rPr>
              <a:t>Rousset</a:t>
            </a:r>
            <a:r>
              <a:rPr lang="en-US" b="1" dirty="0">
                <a:solidFill>
                  <a:srgbClr val="FF0000"/>
                </a:solidFill>
              </a:rPr>
              <a:t>, </a:t>
            </a:r>
            <a:r>
              <a:rPr lang="en-US" b="1" dirty="0" err="1">
                <a:solidFill>
                  <a:srgbClr val="FF0000"/>
                </a:solidFill>
              </a:rPr>
              <a:t>Barloutaud</a:t>
            </a:r>
            <a:r>
              <a:rPr lang="en-US" b="1" dirty="0">
                <a:solidFill>
                  <a:srgbClr val="FF0000"/>
                </a:solidFill>
              </a:rPr>
              <a:t>, Julian..)</a:t>
            </a: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10</a:t>
            </a:fld>
            <a:endParaRPr lang="en-US"/>
          </a:p>
        </p:txBody>
      </p:sp>
      <p:pic>
        <p:nvPicPr>
          <p:cNvPr id="10" name="Espace réservé du contenu 9"/>
          <p:cNvPicPr>
            <a:picLocks noGrp="1" noChangeAspect="1"/>
          </p:cNvPicPr>
          <p:nvPr>
            <p:ph idx="1"/>
          </p:nvPr>
        </p:nvPicPr>
        <p:blipFill>
          <a:blip r:embed="rId3"/>
          <a:srcRect l="6144" r="6144"/>
          <a:stretch>
            <a:fillRect/>
          </a:stretch>
        </p:blipFill>
        <p:spPr>
          <a:xfrm>
            <a:off x="457200" y="1793862"/>
            <a:ext cx="8229600" cy="5064137"/>
          </a:xfrm>
        </p:spPr>
      </p:pic>
    </p:spTree>
    <p:extLst>
      <p:ext uri="{BB962C8B-B14F-4D97-AF65-F5344CB8AC3E}">
        <p14:creationId xmlns:p14="http://schemas.microsoft.com/office/powerpoint/2010/main" val="3669418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98543" y="797064"/>
            <a:ext cx="3992023" cy="8667274"/>
          </a:xfrm>
          <a:prstGeom prst="rect">
            <a:avLst/>
          </a:prstGeom>
          <a:noFill/>
        </p:spPr>
        <p:txBody>
          <a:bodyPr wrap="none" lIns="64291" tIns="32146" rIns="64291" bIns="32146" rtlCol="0">
            <a:spAutoFit/>
          </a:bodyPr>
          <a:lstStyle/>
          <a:p>
            <a:r>
              <a:rPr lang="de-DE" sz="5600" dirty="0">
                <a:solidFill>
                  <a:schemeClr val="bg1"/>
                </a:solidFill>
              </a:rPr>
              <a:t> </a:t>
            </a:r>
            <a:r>
              <a:rPr lang="de-DE" sz="4600" dirty="0">
                <a:solidFill>
                  <a:schemeClr val="bg1"/>
                </a:solidFill>
              </a:rPr>
              <a:t>Trevor </a:t>
            </a:r>
            <a:r>
              <a:rPr lang="de-DE" sz="4600" dirty="0" err="1">
                <a:solidFill>
                  <a:schemeClr val="bg1"/>
                </a:solidFill>
              </a:rPr>
              <a:t>Weekes</a:t>
            </a:r>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r>
              <a:rPr lang="de-DE" sz="5600" dirty="0">
                <a:solidFill>
                  <a:schemeClr val="bg1"/>
                </a:solidFill>
              </a:rPr>
              <a:t>       </a:t>
            </a:r>
            <a:r>
              <a:rPr lang="de-DE" sz="8800" dirty="0">
                <a:solidFill>
                  <a:schemeClr val="bg1"/>
                </a:solidFill>
              </a:rPr>
              <a:t>1985</a:t>
            </a:r>
          </a:p>
          <a:p>
            <a:r>
              <a:rPr lang="de-DE" sz="8800" dirty="0">
                <a:solidFill>
                  <a:schemeClr val="bg1"/>
                </a:solidFill>
              </a:rPr>
              <a:t>Whipple</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the</a:t>
            </a:r>
            <a:r>
              <a:rPr lang="de-DE" sz="1300" dirty="0">
                <a:solidFill>
                  <a:schemeClr val="bg1"/>
                </a:solidFill>
              </a:rPr>
              <a:t> </a:t>
            </a:r>
            <a:r>
              <a:rPr lang="de-DE" sz="1300" dirty="0" err="1">
                <a:solidFill>
                  <a:schemeClr val="bg1"/>
                </a:solidFill>
              </a:rPr>
              <a:t>Crab</a:t>
            </a:r>
            <a:r>
              <a:rPr lang="de-DE" sz="1300" dirty="0">
                <a:solidFill>
                  <a:schemeClr val="bg1"/>
                </a:solidFill>
              </a:rPr>
              <a:t> </a:t>
            </a:r>
            <a:r>
              <a:rPr lang="de-DE" sz="1300" dirty="0" err="1">
                <a:solidFill>
                  <a:schemeClr val="bg1"/>
                </a:solidFill>
              </a:rPr>
              <a:t>nebula</a:t>
            </a:r>
            <a:r>
              <a:rPr lang="de-DE" sz="1300" dirty="0">
                <a:solidFill>
                  <a:schemeClr val="bg1"/>
                </a:solidFill>
              </a:rPr>
              <a:t> </a:t>
            </a:r>
            <a:r>
              <a:rPr lang="de-DE" sz="1300" dirty="0" err="1">
                <a:solidFill>
                  <a:schemeClr val="bg1"/>
                </a:solidFill>
              </a:rPr>
              <a:t>as</a:t>
            </a:r>
            <a:r>
              <a:rPr lang="de-DE" sz="1300" dirty="0">
                <a:solidFill>
                  <a:schemeClr val="bg1"/>
                </a:solidFill>
              </a:rPr>
              <a:t>  </a:t>
            </a:r>
            <a:r>
              <a:rPr lang="de-DE" sz="1300" dirty="0" err="1">
                <a:solidFill>
                  <a:schemeClr val="bg1"/>
                </a:solidFill>
              </a:rPr>
              <a:t>TeV</a:t>
            </a:r>
            <a:r>
              <a:rPr lang="de-DE" sz="1300" dirty="0">
                <a:solidFill>
                  <a:schemeClr val="bg1"/>
                </a:solidFill>
              </a:rPr>
              <a:t> gamma-</a:t>
            </a:r>
            <a:r>
              <a:rPr lang="de-DE" sz="1300" dirty="0" err="1">
                <a:solidFill>
                  <a:schemeClr val="bg1"/>
                </a:solidFill>
              </a:rPr>
              <a:t>ray</a:t>
            </a:r>
            <a:r>
              <a:rPr lang="de-DE" sz="1300" dirty="0">
                <a:solidFill>
                  <a:schemeClr val="bg1"/>
                </a:solidFill>
              </a:rPr>
              <a:t> </a:t>
            </a:r>
            <a:r>
              <a:rPr lang="de-DE" sz="1300" dirty="0" err="1">
                <a:solidFill>
                  <a:schemeClr val="bg1"/>
                </a:solidFill>
              </a:rPr>
              <a:t>source</a:t>
            </a:r>
            <a:endParaRPr lang="de-DE" sz="1300" dirty="0">
              <a:solidFill>
                <a:schemeClr val="bg1"/>
              </a:solidFill>
            </a:endParaRPr>
          </a:p>
          <a:p>
            <a:pPr algn="r"/>
            <a:r>
              <a:rPr lang="de-DE" sz="1300" dirty="0">
                <a:solidFill>
                  <a:schemeClr val="bg1"/>
                </a:solidFill>
              </a:rPr>
              <a:t>(WHIPPLE </a:t>
            </a:r>
            <a:r>
              <a:rPr lang="de-DE" sz="1300" dirty="0" err="1">
                <a:solidFill>
                  <a:schemeClr val="bg1"/>
                </a:solidFill>
              </a:rPr>
              <a:t>Telescope</a:t>
            </a:r>
            <a:r>
              <a:rPr lang="de-DE" sz="1300" dirty="0">
                <a:solidFill>
                  <a:schemeClr val="bg1"/>
                </a:solidFill>
              </a:rPr>
              <a:t>/Arizona) </a:t>
            </a:r>
          </a:p>
          <a:p>
            <a:endParaRPr lang="en-US" sz="8800" dirty="0">
              <a:solidFill>
                <a:schemeClr val="bg1"/>
              </a:solidFill>
            </a:endParaRPr>
          </a:p>
        </p:txBody>
      </p:sp>
      <p:pic>
        <p:nvPicPr>
          <p:cNvPr id="9220" name="Picture 4" descr="http://bloximages.chicago2.vip.townnews.com/tucson.com/content/tncms/assets/v3/editorial/a/dc/adc3875e-8565-11e4-9afc-17ca520b6166/538841b689a17.preview-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94" y="2571750"/>
            <a:ext cx="3375422" cy="400438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11</a:t>
            </a:fld>
            <a:endParaRPr lang="en-US"/>
          </a:p>
        </p:txBody>
      </p:sp>
      <p:pic>
        <p:nvPicPr>
          <p:cNvPr id="4" name="Image 3"/>
          <p:cNvPicPr>
            <a:picLocks noChangeAspect="1"/>
          </p:cNvPicPr>
          <p:nvPr/>
        </p:nvPicPr>
        <p:blipFill>
          <a:blip r:embed="rId5"/>
          <a:stretch>
            <a:fillRect/>
          </a:stretch>
        </p:blipFill>
        <p:spPr>
          <a:xfrm>
            <a:off x="798543" y="2242181"/>
            <a:ext cx="3712751" cy="2137826"/>
          </a:xfrm>
          <a:prstGeom prst="rect">
            <a:avLst/>
          </a:prstGeom>
        </p:spPr>
      </p:pic>
    </p:spTree>
    <p:extLst>
      <p:ext uri="{BB962C8B-B14F-4D97-AF65-F5344CB8AC3E}">
        <p14:creationId xmlns:p14="http://schemas.microsoft.com/office/powerpoint/2010/main" val="2865687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b="1" dirty="0">
                <a:solidFill>
                  <a:srgbClr val="FF0000"/>
                </a:solidFill>
              </a:rPr>
              <a:t>Two important results in 1985</a:t>
            </a: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12</a:t>
            </a:fld>
            <a:endParaRPr lang="en-US"/>
          </a:p>
        </p:txBody>
      </p:sp>
      <p:sp>
        <p:nvSpPr>
          <p:cNvPr id="4" name="Espace réservé du contenu 3"/>
          <p:cNvSpPr>
            <a:spLocks noGrp="1"/>
          </p:cNvSpPr>
          <p:nvPr>
            <p:ph idx="1"/>
          </p:nvPr>
        </p:nvSpPr>
        <p:spPr>
          <a:xfrm>
            <a:off x="188803" y="1600200"/>
            <a:ext cx="8770686" cy="4525963"/>
          </a:xfrm>
        </p:spPr>
        <p:txBody>
          <a:bodyPr>
            <a:normAutofit fontScale="77500" lnSpcReduction="20000"/>
          </a:bodyPr>
          <a:lstStyle/>
          <a:p>
            <a:pPr marL="0" indent="0">
              <a:buNone/>
            </a:pPr>
            <a:r>
              <a:rPr lang="fr-FR" dirty="0"/>
              <a:t>-  The Soudan 1 proton </a:t>
            </a:r>
            <a:r>
              <a:rPr lang="fr-FR" dirty="0" err="1"/>
              <a:t>decay</a:t>
            </a:r>
            <a:r>
              <a:rPr lang="fr-FR" dirty="0"/>
              <a:t> </a:t>
            </a:r>
            <a:r>
              <a:rPr lang="fr-FR" dirty="0" err="1"/>
              <a:t>experiment</a:t>
            </a:r>
            <a:r>
              <a:rPr lang="fr-FR" dirty="0"/>
              <a:t> has </a:t>
            </a:r>
            <a:r>
              <a:rPr lang="fr-FR" dirty="0" err="1"/>
              <a:t>obtained</a:t>
            </a:r>
            <a:r>
              <a:rPr lang="fr-FR" dirty="0"/>
              <a:t> </a:t>
            </a:r>
            <a:r>
              <a:rPr lang="fr-FR" dirty="0" err="1"/>
              <a:t>additional</a:t>
            </a:r>
            <a:r>
              <a:rPr lang="fr-FR" dirty="0"/>
              <a:t> </a:t>
            </a:r>
            <a:r>
              <a:rPr lang="fr-FR" dirty="0" err="1"/>
              <a:t>evidence</a:t>
            </a:r>
            <a:r>
              <a:rPr lang="fr-FR" dirty="0"/>
              <a:t> for underground muons </a:t>
            </a:r>
            <a:r>
              <a:rPr lang="fr-FR" dirty="0" err="1"/>
              <a:t>associated</a:t>
            </a:r>
            <a:r>
              <a:rPr lang="fr-FR" dirty="0"/>
              <a:t> </a:t>
            </a:r>
            <a:r>
              <a:rPr lang="fr-FR" dirty="0" err="1"/>
              <a:t>with</a:t>
            </a:r>
            <a:r>
              <a:rPr lang="fr-FR" dirty="0"/>
              <a:t> the x‐ray pulsar </a:t>
            </a:r>
            <a:r>
              <a:rPr lang="fr-FR" dirty="0" err="1"/>
              <a:t>Cygnus</a:t>
            </a:r>
            <a:r>
              <a:rPr lang="fr-FR" dirty="0"/>
              <a:t> X‐3. </a:t>
            </a:r>
            <a:r>
              <a:rPr lang="fr-FR" dirty="0" err="1"/>
              <a:t>We</a:t>
            </a:r>
            <a:r>
              <a:rPr lang="fr-FR" dirty="0"/>
              <a:t> report the </a:t>
            </a:r>
            <a:r>
              <a:rPr lang="fr-FR" dirty="0" err="1"/>
              <a:t>preliminary</a:t>
            </a:r>
            <a:r>
              <a:rPr lang="fr-FR" dirty="0"/>
              <a:t> </a:t>
            </a:r>
            <a:r>
              <a:rPr lang="fr-FR" dirty="0" err="1"/>
              <a:t>analysis</a:t>
            </a:r>
            <a:r>
              <a:rPr lang="fr-FR" dirty="0"/>
              <a:t> of data </a:t>
            </a:r>
            <a:r>
              <a:rPr lang="fr-FR" dirty="0" err="1"/>
              <a:t>recorded</a:t>
            </a:r>
            <a:r>
              <a:rPr lang="fr-FR" dirty="0"/>
              <a:t> </a:t>
            </a:r>
            <a:r>
              <a:rPr lang="fr-FR" dirty="0" err="1"/>
              <a:t>during</a:t>
            </a:r>
            <a:r>
              <a:rPr lang="fr-FR" dirty="0"/>
              <a:t> the </a:t>
            </a:r>
            <a:r>
              <a:rPr lang="fr-FR" dirty="0" err="1"/>
              <a:t>October</a:t>
            </a:r>
            <a:r>
              <a:rPr lang="fr-FR" dirty="0"/>
              <a:t> 1985 radio </a:t>
            </a:r>
            <a:r>
              <a:rPr lang="fr-FR" dirty="0" err="1"/>
              <a:t>outburst</a:t>
            </a:r>
            <a:r>
              <a:rPr lang="fr-FR" dirty="0"/>
              <a:t> of </a:t>
            </a:r>
            <a:r>
              <a:rPr lang="fr-FR" dirty="0" err="1"/>
              <a:t>Cygnus</a:t>
            </a:r>
            <a:r>
              <a:rPr lang="fr-FR" dirty="0"/>
              <a:t> X‐3, </a:t>
            </a:r>
            <a:r>
              <a:rPr lang="fr-FR" dirty="0" err="1"/>
              <a:t>which</a:t>
            </a:r>
            <a:r>
              <a:rPr lang="fr-FR" dirty="0"/>
              <a:t> show a </a:t>
            </a:r>
            <a:r>
              <a:rPr lang="fr-FR" dirty="0" err="1"/>
              <a:t>significant</a:t>
            </a:r>
            <a:r>
              <a:rPr lang="fr-FR" dirty="0"/>
              <a:t> </a:t>
            </a:r>
            <a:r>
              <a:rPr lang="fr-FR" dirty="0" err="1"/>
              <a:t>excess</a:t>
            </a:r>
            <a:r>
              <a:rPr lang="fr-FR" dirty="0"/>
              <a:t> of muons for a </a:t>
            </a:r>
            <a:r>
              <a:rPr lang="fr-FR" dirty="0" err="1"/>
              <a:t>narrow</a:t>
            </a:r>
            <a:r>
              <a:rPr lang="fr-FR" dirty="0"/>
              <a:t> range of </a:t>
            </a:r>
            <a:r>
              <a:rPr lang="fr-FR" dirty="0" err="1"/>
              <a:t>Cygnus</a:t>
            </a:r>
            <a:r>
              <a:rPr lang="fr-FR" dirty="0"/>
              <a:t> X‐3 pulsar phases.</a:t>
            </a:r>
          </a:p>
          <a:p>
            <a:pPr>
              <a:buFontTx/>
              <a:buChar char="-"/>
            </a:pPr>
            <a:r>
              <a:rPr lang="fr-FR" dirty="0"/>
              <a:t>Trevor </a:t>
            </a:r>
            <a:r>
              <a:rPr lang="fr-FR" dirty="0" err="1"/>
              <a:t>Weekes</a:t>
            </a:r>
            <a:r>
              <a:rPr lang="fr-FR" dirty="0"/>
              <a:t>: </a:t>
            </a:r>
            <a:r>
              <a:rPr lang="fr-FR" dirty="0" err="1"/>
              <a:t>After</a:t>
            </a:r>
            <a:r>
              <a:rPr lang="fr-FR" dirty="0"/>
              <a:t> </a:t>
            </a:r>
            <a:r>
              <a:rPr lang="fr-FR" dirty="0" err="1"/>
              <a:t>decades</a:t>
            </a:r>
            <a:r>
              <a:rPr lang="fr-FR" dirty="0"/>
              <a:t> of </a:t>
            </a:r>
            <a:r>
              <a:rPr lang="fr-FR" dirty="0" err="1"/>
              <a:t>fruitless</a:t>
            </a:r>
            <a:r>
              <a:rPr lang="fr-FR" dirty="0"/>
              <a:t> </a:t>
            </a:r>
            <a:r>
              <a:rPr lang="fr-FR" dirty="0" err="1"/>
              <a:t>search</a:t>
            </a:r>
            <a:r>
              <a:rPr lang="fr-FR" dirty="0"/>
              <a:t>, </a:t>
            </a:r>
            <a:r>
              <a:rPr lang="fr-FR" dirty="0" err="1"/>
              <a:t>astronomers</a:t>
            </a:r>
            <a:r>
              <a:rPr lang="fr-FR" dirty="0"/>
              <a:t> have </a:t>
            </a:r>
            <a:r>
              <a:rPr lang="fr-FR" dirty="0" err="1"/>
              <a:t>found</a:t>
            </a:r>
            <a:r>
              <a:rPr lang="fr-FR" dirty="0"/>
              <a:t> a source (</a:t>
            </a:r>
            <a:r>
              <a:rPr lang="fr-FR" dirty="0" err="1"/>
              <a:t>Cygnus</a:t>
            </a:r>
            <a:r>
              <a:rPr lang="fr-FR" dirty="0"/>
              <a:t> X3) of high </a:t>
            </a:r>
            <a:r>
              <a:rPr lang="fr-FR" dirty="0" err="1"/>
              <a:t>energy</a:t>
            </a:r>
            <a:r>
              <a:rPr lang="fr-FR" dirty="0"/>
              <a:t> </a:t>
            </a:r>
            <a:r>
              <a:rPr lang="fr-FR" dirty="0" err="1"/>
              <a:t>charged</a:t>
            </a:r>
            <a:r>
              <a:rPr lang="fr-FR" dirty="0"/>
              <a:t> </a:t>
            </a:r>
            <a:r>
              <a:rPr lang="fr-FR" dirty="0" err="1"/>
              <a:t>particles</a:t>
            </a:r>
            <a:r>
              <a:rPr lang="fr-FR" dirty="0"/>
              <a:t> and </a:t>
            </a:r>
            <a:r>
              <a:rPr lang="fr-FR" dirty="0" err="1"/>
              <a:t>TeV</a:t>
            </a:r>
            <a:r>
              <a:rPr lang="fr-FR" dirty="0"/>
              <a:t> gamma rays </a:t>
            </a:r>
            <a:r>
              <a:rPr lang="fr-FR" dirty="0" err="1"/>
              <a:t>bombarding</a:t>
            </a:r>
            <a:r>
              <a:rPr lang="fr-FR" dirty="0"/>
              <a:t> the </a:t>
            </a:r>
            <a:r>
              <a:rPr lang="fr-FR" dirty="0" err="1"/>
              <a:t>earth</a:t>
            </a:r>
            <a:endParaRPr lang="fr-FR" dirty="0"/>
          </a:p>
          <a:p>
            <a:pPr>
              <a:buFontTx/>
              <a:buChar char="-"/>
            </a:pPr>
            <a:r>
              <a:rPr lang="fr-FR" dirty="0" err="1"/>
              <a:t>Finally</a:t>
            </a:r>
            <a:r>
              <a:rPr lang="fr-FR" dirty="0"/>
              <a:t> </a:t>
            </a:r>
            <a:r>
              <a:rPr lang="fr-FR" dirty="0" err="1"/>
              <a:t>this</a:t>
            </a:r>
            <a:r>
              <a:rPr lang="fr-FR" dirty="0"/>
              <a:t> </a:t>
            </a:r>
            <a:r>
              <a:rPr lang="fr-FR" dirty="0" err="1"/>
              <a:t>turned</a:t>
            </a:r>
            <a:r>
              <a:rPr lang="fr-FR" dirty="0"/>
              <a:t> out to </a:t>
            </a:r>
            <a:r>
              <a:rPr lang="fr-FR" dirty="0" err="1"/>
              <a:t>be</a:t>
            </a:r>
            <a:r>
              <a:rPr lang="fr-FR" dirty="0"/>
              <a:t> </a:t>
            </a:r>
            <a:r>
              <a:rPr lang="fr-FR" dirty="0" err="1"/>
              <a:t>wrong</a:t>
            </a:r>
            <a:r>
              <a:rPr lang="fr-FR" dirty="0"/>
              <a:t> </a:t>
            </a:r>
            <a:r>
              <a:rPr lang="fr-FR" i="1" dirty="0"/>
              <a:t>(G. Chardin </a:t>
            </a:r>
            <a:r>
              <a:rPr lang="fr-FR" i="1" dirty="0" err="1"/>
              <a:t>anticipated</a:t>
            </a:r>
            <a:r>
              <a:rPr lang="fr-FR" i="1" dirty="0"/>
              <a:t>) </a:t>
            </a:r>
            <a:r>
              <a:rPr lang="fr-FR" dirty="0"/>
              <a:t>, but one source of </a:t>
            </a:r>
            <a:r>
              <a:rPr lang="fr-FR" dirty="0" err="1"/>
              <a:t>TeV</a:t>
            </a:r>
            <a:r>
              <a:rPr lang="fr-FR" dirty="0"/>
              <a:t> gamma rays </a:t>
            </a:r>
            <a:r>
              <a:rPr lang="fr-FR" dirty="0" err="1"/>
              <a:t>was</a:t>
            </a:r>
            <a:r>
              <a:rPr lang="fr-FR" dirty="0"/>
              <a:t> </a:t>
            </a:r>
            <a:r>
              <a:rPr lang="fr-FR" dirty="0" err="1"/>
              <a:t>discovered</a:t>
            </a:r>
            <a:r>
              <a:rPr lang="fr-FR" dirty="0"/>
              <a:t> by Whipple (the </a:t>
            </a:r>
            <a:r>
              <a:rPr lang="fr-FR" dirty="0" err="1"/>
              <a:t>crab</a:t>
            </a:r>
            <a:r>
              <a:rPr lang="fr-FR" dirty="0"/>
              <a:t> </a:t>
            </a:r>
            <a:r>
              <a:rPr lang="fr-FR" dirty="0" err="1"/>
              <a:t>nebula</a:t>
            </a:r>
            <a:r>
              <a:rPr lang="fr-FR" dirty="0"/>
              <a:t> supernova </a:t>
            </a:r>
            <a:r>
              <a:rPr lang="fr-FR" dirty="0" err="1"/>
              <a:t>remnant</a:t>
            </a:r>
            <a:r>
              <a:rPr lang="fr-FR" dirty="0"/>
              <a:t>),  </a:t>
            </a:r>
            <a:r>
              <a:rPr lang="fr-FR" dirty="0" err="1"/>
              <a:t>which</a:t>
            </a:r>
            <a:r>
              <a:rPr lang="fr-FR" dirty="0"/>
              <a:t> </a:t>
            </a:r>
            <a:r>
              <a:rPr lang="fr-FR" dirty="0" err="1"/>
              <a:t>is</a:t>
            </a:r>
            <a:r>
              <a:rPr lang="fr-FR" dirty="0"/>
              <a:t> by </a:t>
            </a:r>
            <a:r>
              <a:rPr lang="fr-FR" dirty="0" err="1"/>
              <a:t>now</a:t>
            </a:r>
            <a:r>
              <a:rPr lang="fr-FR" dirty="0"/>
              <a:t> the </a:t>
            </a:r>
            <a:r>
              <a:rPr lang="fr-FR" dirty="0" err="1"/>
              <a:t>reference</a:t>
            </a:r>
            <a:r>
              <a:rPr lang="fr-FR" dirty="0"/>
              <a:t> (</a:t>
            </a:r>
            <a:r>
              <a:rPr lang="fr-FR" dirty="0" err="1"/>
              <a:t>brightest</a:t>
            </a:r>
            <a:r>
              <a:rPr lang="fr-FR" dirty="0"/>
              <a:t>) source in </a:t>
            </a:r>
            <a:r>
              <a:rPr lang="fr-FR" dirty="0" err="1"/>
              <a:t>this</a:t>
            </a:r>
            <a:r>
              <a:rPr lang="fr-FR" dirty="0"/>
              <a:t> </a:t>
            </a:r>
            <a:r>
              <a:rPr lang="fr-FR" dirty="0" err="1"/>
              <a:t>energy</a:t>
            </a:r>
            <a:r>
              <a:rPr lang="fr-FR" dirty="0"/>
              <a:t> range</a:t>
            </a:r>
          </a:p>
        </p:txBody>
      </p:sp>
    </p:spTree>
    <p:extLst>
      <p:ext uri="{BB962C8B-B14F-4D97-AF65-F5344CB8AC3E}">
        <p14:creationId xmlns:p14="http://schemas.microsoft.com/office/powerpoint/2010/main" val="60659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My Documents\NA\Hburning\New\37cldetector.jpg"/>
          <p:cNvPicPr>
            <a:picLocks noChangeAspect="1" noChangeArrowheads="1"/>
          </p:cNvPicPr>
          <p:nvPr/>
        </p:nvPicPr>
        <p:blipFill>
          <a:blip r:embed="rId2"/>
          <a:srcRect/>
          <a:stretch>
            <a:fillRect/>
          </a:stretch>
        </p:blipFill>
        <p:spPr bwMode="auto">
          <a:xfrm>
            <a:off x="2599599" y="679628"/>
            <a:ext cx="4806950" cy="6216650"/>
          </a:xfrm>
          <a:prstGeom prst="rect">
            <a:avLst/>
          </a:prstGeom>
          <a:noFill/>
        </p:spPr>
      </p:pic>
      <p:pic>
        <p:nvPicPr>
          <p:cNvPr id="4" name="Image 3" descr="index.jpg"/>
          <p:cNvPicPr>
            <a:picLocks noChangeAspect="1"/>
          </p:cNvPicPr>
          <p:nvPr/>
        </p:nvPicPr>
        <p:blipFill>
          <a:blip r:embed="rId3"/>
          <a:stretch>
            <a:fillRect/>
          </a:stretch>
        </p:blipFill>
        <p:spPr>
          <a:xfrm>
            <a:off x="-315913" y="-82550"/>
            <a:ext cx="2578101" cy="3162300"/>
          </a:xfrm>
          <a:prstGeom prst="rect">
            <a:avLst/>
          </a:prstGeom>
        </p:spPr>
      </p:pic>
      <p:sp>
        <p:nvSpPr>
          <p:cNvPr id="5" name="ZoneTexte 4"/>
          <p:cNvSpPr txBox="1"/>
          <p:nvPr/>
        </p:nvSpPr>
        <p:spPr>
          <a:xfrm>
            <a:off x="446187" y="3498037"/>
            <a:ext cx="1773104" cy="923330"/>
          </a:xfrm>
          <a:prstGeom prst="rect">
            <a:avLst/>
          </a:prstGeom>
          <a:noFill/>
        </p:spPr>
        <p:txBody>
          <a:bodyPr wrap="none" rtlCol="0">
            <a:spAutoFit/>
          </a:bodyPr>
          <a:lstStyle/>
          <a:p>
            <a:r>
              <a:rPr lang="fr-FR" dirty="0"/>
              <a:t>Ray Davis</a:t>
            </a:r>
          </a:p>
          <a:p>
            <a:r>
              <a:rPr lang="fr-FR" dirty="0" err="1"/>
              <a:t>Homestake</a:t>
            </a:r>
            <a:r>
              <a:rPr lang="fr-FR" dirty="0"/>
              <a:t> mine</a:t>
            </a:r>
          </a:p>
          <a:p>
            <a:r>
              <a:rPr lang="fr-FR" dirty="0"/>
              <a:t>600t C2Cl4</a:t>
            </a:r>
          </a:p>
        </p:txBody>
      </p:sp>
      <p:sp>
        <p:nvSpPr>
          <p:cNvPr id="6" name="ZoneTexte 5"/>
          <p:cNvSpPr txBox="1"/>
          <p:nvPr/>
        </p:nvSpPr>
        <p:spPr>
          <a:xfrm>
            <a:off x="3055152" y="158556"/>
            <a:ext cx="4539073" cy="461665"/>
          </a:xfrm>
          <a:prstGeom prst="rect">
            <a:avLst/>
          </a:prstGeom>
          <a:noFill/>
        </p:spPr>
        <p:txBody>
          <a:bodyPr wrap="none" rtlCol="0">
            <a:spAutoFit/>
          </a:bodyPr>
          <a:lstStyle/>
          <a:p>
            <a:r>
              <a:rPr lang="en-US" sz="2400" b="1" dirty="0">
                <a:solidFill>
                  <a:srgbClr val="FF0000"/>
                </a:solidFill>
              </a:rPr>
              <a:t>The solar neutrinos deficit enigma</a:t>
            </a:r>
          </a:p>
        </p:txBody>
      </p:sp>
    </p:spTree>
    <p:extLst>
      <p:ext uri="{BB962C8B-B14F-4D97-AF65-F5344CB8AC3E}">
        <p14:creationId xmlns:p14="http://schemas.microsoft.com/office/powerpoint/2010/main" val="420739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a:solidFill>
                  <a:srgbClr val="FF0000"/>
                </a:solidFill>
              </a:rPr>
              <a:t>Expected</a:t>
            </a:r>
            <a:r>
              <a:rPr lang="fr-FR" b="1" dirty="0">
                <a:solidFill>
                  <a:srgbClr val="FF0000"/>
                </a:solidFill>
              </a:rPr>
              <a:t> </a:t>
            </a:r>
            <a:r>
              <a:rPr lang="fr-FR" b="1" dirty="0" err="1">
                <a:solidFill>
                  <a:srgbClr val="FF0000"/>
                </a:solidFill>
              </a:rPr>
              <a:t>Solar</a:t>
            </a:r>
            <a:r>
              <a:rPr lang="fr-FR" b="1" dirty="0">
                <a:solidFill>
                  <a:srgbClr val="FF0000"/>
                </a:solidFill>
              </a:rPr>
              <a:t> Neutrino Spectrum (J. </a:t>
            </a:r>
            <a:r>
              <a:rPr lang="fr-FR" b="1" dirty="0" err="1">
                <a:solidFill>
                  <a:srgbClr val="FF0000"/>
                </a:solidFill>
              </a:rPr>
              <a:t>Bahcall</a:t>
            </a:r>
            <a:r>
              <a:rPr lang="fr-FR" b="1" dirty="0">
                <a:solidFill>
                  <a:srgbClr val="FF0000"/>
                </a:solidFill>
              </a:rPr>
              <a:t>)</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4882" y="1600200"/>
            <a:ext cx="9099117" cy="5083973"/>
          </a:xfrm>
          <a:prstGeom prst="rect">
            <a:avLst/>
          </a:prstGeom>
        </p:spPr>
      </p:pic>
    </p:spTree>
    <p:extLst>
      <p:ext uri="{BB962C8B-B14F-4D97-AF65-F5344CB8AC3E}">
        <p14:creationId xmlns:p14="http://schemas.microsoft.com/office/powerpoint/2010/main" val="877629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 name="Image 4"/>
          <p:cNvPicPr>
            <a:picLocks noChangeAspect="1"/>
          </p:cNvPicPr>
          <p:nvPr/>
        </p:nvPicPr>
        <p:blipFill>
          <a:blip r:embed="rId2"/>
          <a:stretch>
            <a:fillRect/>
          </a:stretch>
        </p:blipFill>
        <p:spPr>
          <a:xfrm>
            <a:off x="207131" y="0"/>
            <a:ext cx="9188215" cy="4610100"/>
          </a:xfrm>
          <a:prstGeom prst="rect">
            <a:avLst/>
          </a:prstGeom>
        </p:spPr>
      </p:pic>
      <p:sp>
        <p:nvSpPr>
          <p:cNvPr id="4" name="ZoneTexte 3"/>
          <p:cNvSpPr txBox="1"/>
          <p:nvPr/>
        </p:nvSpPr>
        <p:spPr>
          <a:xfrm>
            <a:off x="1934169" y="5021744"/>
            <a:ext cx="6460197" cy="1477328"/>
          </a:xfrm>
          <a:prstGeom prst="rect">
            <a:avLst/>
          </a:prstGeom>
          <a:noFill/>
        </p:spPr>
        <p:txBody>
          <a:bodyPr wrap="none" rtlCol="0">
            <a:spAutoFit/>
          </a:bodyPr>
          <a:lstStyle/>
          <a:p>
            <a:r>
              <a:rPr lang="en-US" b="1" dirty="0">
                <a:solidFill>
                  <a:srgbClr val="FF0000"/>
                </a:solidFill>
              </a:rPr>
              <a:t>Is he signal coming from solar neutrinos?</a:t>
            </a:r>
          </a:p>
          <a:p>
            <a:r>
              <a:rPr lang="en-US" b="1" dirty="0">
                <a:solidFill>
                  <a:srgbClr val="FF0000"/>
                </a:solidFill>
              </a:rPr>
              <a:t>Is the detector fully efficient?</a:t>
            </a:r>
          </a:p>
          <a:p>
            <a:r>
              <a:rPr lang="en-US" b="1" dirty="0">
                <a:solidFill>
                  <a:srgbClr val="FF0000"/>
                </a:solidFill>
              </a:rPr>
              <a:t>Is the discrepancy due to solar modeling (</a:t>
            </a:r>
            <a:r>
              <a:rPr lang="en-US" b="1" dirty="0" err="1">
                <a:solidFill>
                  <a:srgbClr val="FF0000"/>
                </a:solidFill>
              </a:rPr>
              <a:t>Turck-Chieze</a:t>
            </a:r>
            <a:r>
              <a:rPr lang="en-US" b="1" dirty="0">
                <a:solidFill>
                  <a:srgbClr val="FF0000"/>
                </a:solidFill>
              </a:rPr>
              <a:t> </a:t>
            </a:r>
            <a:r>
              <a:rPr lang="en-US" b="1" dirty="0" err="1">
                <a:solidFill>
                  <a:srgbClr val="FF0000"/>
                </a:solidFill>
              </a:rPr>
              <a:t>vs</a:t>
            </a:r>
            <a:r>
              <a:rPr lang="en-US" b="1" dirty="0">
                <a:solidFill>
                  <a:srgbClr val="FF0000"/>
                </a:solidFill>
              </a:rPr>
              <a:t> </a:t>
            </a:r>
            <a:r>
              <a:rPr lang="en-US" b="1" dirty="0" err="1">
                <a:solidFill>
                  <a:srgbClr val="FF0000"/>
                </a:solidFill>
              </a:rPr>
              <a:t>Bahcall</a:t>
            </a:r>
            <a:r>
              <a:rPr lang="en-US" b="1" dirty="0">
                <a:solidFill>
                  <a:srgbClr val="FF0000"/>
                </a:solidFill>
              </a:rPr>
              <a:t>)</a:t>
            </a:r>
          </a:p>
          <a:p>
            <a:r>
              <a:rPr lang="en-US" b="1" dirty="0">
                <a:solidFill>
                  <a:srgbClr val="FF0000"/>
                </a:solidFill>
              </a:rPr>
              <a:t> or to new neutrino properties.</a:t>
            </a:r>
          </a:p>
          <a:p>
            <a:endParaRPr lang="en-US" dirty="0"/>
          </a:p>
        </p:txBody>
      </p:sp>
      <p:sp>
        <p:nvSpPr>
          <p:cNvPr id="6" name="ZoneTexte 5"/>
          <p:cNvSpPr txBox="1"/>
          <p:nvPr/>
        </p:nvSpPr>
        <p:spPr>
          <a:xfrm>
            <a:off x="6299027" y="184666"/>
            <a:ext cx="45719" cy="369332"/>
          </a:xfrm>
          <a:prstGeom prst="rect">
            <a:avLst/>
          </a:prstGeom>
          <a:noFill/>
        </p:spPr>
        <p:txBody>
          <a:bodyPr wrap="square" rtlCol="0">
            <a:spAutoFit/>
          </a:bodyPr>
          <a:lstStyle/>
          <a:p>
            <a:r>
              <a:rPr lang="en-US" dirty="0">
                <a:sym typeface="Wingdings"/>
              </a:rPr>
              <a:t> Expected</a:t>
            </a:r>
            <a:endParaRPr lang="en-US" dirty="0"/>
          </a:p>
        </p:txBody>
      </p:sp>
    </p:spTree>
    <p:extLst>
      <p:ext uri="{BB962C8B-B14F-4D97-AF65-F5344CB8AC3E}">
        <p14:creationId xmlns:p14="http://schemas.microsoft.com/office/powerpoint/2010/main" val="890918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1981200"/>
            <a:ext cx="2382838" cy="369332"/>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rIns="36000">
            <a:prstTxWarp prst="textNoShape">
              <a:avLst/>
            </a:prstTxWarp>
            <a:spAutoFit/>
          </a:bodyPr>
          <a:lstStyle/>
          <a:p>
            <a:pPr algn="ctr"/>
            <a:r>
              <a:rPr lang="it-IT" dirty="0" err="1">
                <a:solidFill>
                  <a:srgbClr val="FF0000"/>
                </a:solidFill>
                <a:latin typeface="Tahoma" pitchFamily="-65" charset="0"/>
              </a:rPr>
              <a:t>Reaction</a:t>
            </a:r>
            <a:endParaRPr lang="it-IT" dirty="0">
              <a:solidFill>
                <a:srgbClr val="FF0000"/>
              </a:solidFill>
              <a:latin typeface="Tahoma" pitchFamily="-65" charset="0"/>
            </a:endParaRPr>
          </a:p>
        </p:txBody>
      </p:sp>
      <p:grpSp>
        <p:nvGrpSpPr>
          <p:cNvPr id="2" name="Group 3"/>
          <p:cNvGrpSpPr>
            <a:grpSpLocks/>
          </p:cNvGrpSpPr>
          <p:nvPr/>
        </p:nvGrpSpPr>
        <p:grpSpPr bwMode="auto">
          <a:xfrm>
            <a:off x="3276600" y="1600200"/>
            <a:ext cx="3032125" cy="990600"/>
            <a:chOff x="2064" y="1008"/>
            <a:chExt cx="1910" cy="624"/>
          </a:xfrm>
        </p:grpSpPr>
        <p:sp>
          <p:nvSpPr>
            <p:cNvPr id="21508" name="Text Box 4"/>
            <p:cNvSpPr txBox="1">
              <a:spLocks noChangeArrowheads="1"/>
            </p:cNvSpPr>
            <p:nvPr/>
          </p:nvSpPr>
          <p:spPr bwMode="auto">
            <a:xfrm>
              <a:off x="2064" y="1008"/>
              <a:ext cx="1910" cy="582"/>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wrap="none">
              <a:prstTxWarp prst="textNoShape">
                <a:avLst/>
              </a:prstTxWarp>
              <a:spAutoFit/>
            </a:bodyPr>
            <a:lstStyle/>
            <a:p>
              <a:r>
                <a:rPr lang="it-IT" baseline="30000" dirty="0">
                  <a:solidFill>
                    <a:srgbClr val="FF0000"/>
                  </a:solidFill>
                </a:rPr>
                <a:t>71</a:t>
              </a:r>
              <a:r>
                <a:rPr lang="it-IT" dirty="0">
                  <a:solidFill>
                    <a:srgbClr val="FF0000"/>
                  </a:solidFill>
                </a:rPr>
                <a:t>Ga(</a:t>
              </a:r>
              <a:r>
                <a:rPr lang="it-IT" dirty="0">
                  <a:solidFill>
                    <a:srgbClr val="FF0000"/>
                  </a:solidFill>
                  <a:latin typeface="Symbol" pitchFamily="-65" charset="2"/>
                </a:rPr>
                <a:t>ν</a:t>
              </a:r>
              <a:r>
                <a:rPr lang="it-IT" baseline="-25000" dirty="0">
                  <a:solidFill>
                    <a:srgbClr val="FF0000"/>
                  </a:solidFill>
                </a:rPr>
                <a:t>e</a:t>
              </a:r>
              <a:r>
                <a:rPr lang="it-IT" dirty="0">
                  <a:solidFill>
                    <a:srgbClr val="FF0000"/>
                  </a:solidFill>
                </a:rPr>
                <a:t>,e)</a:t>
              </a:r>
              <a:r>
                <a:rPr lang="it-IT" baseline="30000" dirty="0">
                  <a:solidFill>
                    <a:srgbClr val="FF0000"/>
                  </a:solidFill>
                </a:rPr>
                <a:t>71</a:t>
              </a:r>
              <a:r>
                <a:rPr lang="it-IT" dirty="0">
                  <a:solidFill>
                    <a:srgbClr val="FF0000"/>
                  </a:solidFill>
                </a:rPr>
                <a:t>Ge  (E</a:t>
              </a:r>
              <a:r>
                <a:rPr lang="it-IT" baseline="-25000" dirty="0">
                  <a:solidFill>
                    <a:srgbClr val="FF0000"/>
                  </a:solidFill>
                </a:rPr>
                <a:t>thr</a:t>
              </a:r>
              <a:r>
                <a:rPr lang="it-IT" dirty="0">
                  <a:solidFill>
                    <a:srgbClr val="FF0000"/>
                  </a:solidFill>
                </a:rPr>
                <a:t> = 233 keV)</a:t>
              </a:r>
            </a:p>
            <a:p>
              <a:r>
                <a:rPr lang="it-IT" dirty="0"/>
                <a:t>	</a:t>
              </a:r>
              <a:r>
                <a:rPr lang="it-IT" sz="1800" b="1" dirty="0"/>
                <a:t>EC          </a:t>
              </a:r>
              <a:r>
                <a:rPr lang="it-IT" sz="1800" b="1" dirty="0" err="1">
                  <a:latin typeface="Symbol" pitchFamily="-65" charset="2"/>
                </a:rPr>
                <a:t>t</a:t>
              </a:r>
              <a:r>
                <a:rPr lang="it-IT" sz="1800" b="1" dirty="0"/>
                <a:t> = 16.5</a:t>
              </a:r>
              <a:r>
                <a:rPr lang="it-IT" dirty="0"/>
                <a:t> </a:t>
              </a:r>
              <a:r>
                <a:rPr lang="it-IT" dirty="0" err="1"/>
                <a:t>d</a:t>
              </a:r>
              <a:r>
                <a:rPr lang="it-IT" dirty="0"/>
                <a:t>	</a:t>
              </a:r>
            </a:p>
            <a:p>
              <a:r>
                <a:rPr lang="it-IT" dirty="0"/>
                <a:t>	                </a:t>
              </a:r>
              <a:r>
                <a:rPr lang="it-IT" baseline="30000" dirty="0">
                  <a:solidFill>
                    <a:srgbClr val="FF0000"/>
                  </a:solidFill>
                </a:rPr>
                <a:t>71</a:t>
              </a:r>
              <a:r>
                <a:rPr lang="it-IT" dirty="0">
                  <a:solidFill>
                    <a:srgbClr val="FF0000"/>
                  </a:solidFill>
                </a:rPr>
                <a:t>Ga</a:t>
              </a:r>
            </a:p>
          </p:txBody>
        </p:sp>
        <p:sp>
          <p:nvSpPr>
            <p:cNvPr id="21509" name="Freeform 5"/>
            <p:cNvSpPr>
              <a:spLocks/>
            </p:cNvSpPr>
            <p:nvPr/>
          </p:nvSpPr>
          <p:spPr bwMode="auto">
            <a:xfrm>
              <a:off x="2976" y="1296"/>
              <a:ext cx="427" cy="336"/>
            </a:xfrm>
            <a:custGeom>
              <a:avLst/>
              <a:gdLst/>
              <a:ahLst/>
              <a:cxnLst>
                <a:cxn ang="0">
                  <a:pos x="128" y="0"/>
                </a:cxn>
                <a:cxn ang="0">
                  <a:pos x="32" y="240"/>
                </a:cxn>
                <a:cxn ang="0">
                  <a:pos x="320" y="288"/>
                </a:cxn>
              </a:cxnLst>
              <a:rect l="0" t="0" r="r" b="b"/>
              <a:pathLst>
                <a:path w="320" h="288">
                  <a:moveTo>
                    <a:pt x="128" y="0"/>
                  </a:moveTo>
                  <a:cubicBezTo>
                    <a:pt x="64" y="96"/>
                    <a:pt x="0" y="192"/>
                    <a:pt x="32" y="240"/>
                  </a:cubicBezTo>
                  <a:cubicBezTo>
                    <a:pt x="64" y="288"/>
                    <a:pt x="272" y="280"/>
                    <a:pt x="320" y="288"/>
                  </a:cubicBezTo>
                </a:path>
              </a:pathLst>
            </a:custGeom>
            <a:noFill/>
            <a:ln w="19050">
              <a:solidFill>
                <a:schemeClr val="accent2"/>
              </a:solidFill>
              <a:round/>
              <a:headEnd/>
              <a:tailEnd type="stealth" w="med" len="med"/>
            </a:ln>
            <a:effectLst/>
          </p:spPr>
          <p:txBody>
            <a:bodyPr>
              <a:prstTxWarp prst="textNoShape">
                <a:avLst/>
              </a:prstTxWarp>
            </a:bodyPr>
            <a:lstStyle/>
            <a:p>
              <a:endParaRPr lang="fr-FR"/>
            </a:p>
          </p:txBody>
        </p:sp>
      </p:grpSp>
      <p:sp>
        <p:nvSpPr>
          <p:cNvPr id="21510" name="Text Box 6"/>
          <p:cNvSpPr txBox="1">
            <a:spLocks noChangeArrowheads="1"/>
          </p:cNvSpPr>
          <p:nvPr/>
        </p:nvSpPr>
        <p:spPr bwMode="auto">
          <a:xfrm>
            <a:off x="381000" y="3276600"/>
            <a:ext cx="3276600" cy="369332"/>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pPr algn="ctr"/>
            <a:r>
              <a:rPr lang="it-IT" dirty="0">
                <a:solidFill>
                  <a:srgbClr val="FF0000"/>
                </a:solidFill>
                <a:latin typeface="Tahoma" pitchFamily="-65" charset="0"/>
              </a:rPr>
              <a:t>Source of the </a:t>
            </a:r>
            <a:r>
              <a:rPr lang="it-IT" dirty="0" err="1">
                <a:solidFill>
                  <a:srgbClr val="FF0000"/>
                </a:solidFill>
                <a:latin typeface="Tahoma" pitchFamily="-65" charset="0"/>
              </a:rPr>
              <a:t>signal</a:t>
            </a:r>
            <a:endParaRPr lang="it-IT" dirty="0">
              <a:solidFill>
                <a:srgbClr val="FF0000"/>
              </a:solidFill>
              <a:latin typeface="Tahoma" pitchFamily="-65" charset="0"/>
            </a:endParaRPr>
          </a:p>
        </p:txBody>
      </p:sp>
      <p:sp>
        <p:nvSpPr>
          <p:cNvPr id="21511" name="Text Box 7"/>
          <p:cNvSpPr txBox="1">
            <a:spLocks noChangeArrowheads="1"/>
          </p:cNvSpPr>
          <p:nvPr/>
        </p:nvSpPr>
        <p:spPr bwMode="auto">
          <a:xfrm>
            <a:off x="4038600" y="2971800"/>
            <a:ext cx="4724400" cy="1998663"/>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r>
              <a:rPr lang="it-IT">
                <a:solidFill>
                  <a:srgbClr val="FF0000"/>
                </a:solidFill>
                <a:latin typeface="Tahoma" pitchFamily="-65" charset="0"/>
              </a:rPr>
              <a:t>pp + pep	73 SNU   (55 %)</a:t>
            </a:r>
          </a:p>
          <a:p>
            <a:r>
              <a:rPr lang="it-IT" baseline="30000">
                <a:solidFill>
                  <a:schemeClr val="accent2"/>
                </a:solidFill>
                <a:latin typeface="Tahoma" pitchFamily="-65" charset="0"/>
              </a:rPr>
              <a:t>7</a:t>
            </a:r>
            <a:r>
              <a:rPr lang="it-IT">
                <a:solidFill>
                  <a:schemeClr val="accent2"/>
                </a:solidFill>
                <a:latin typeface="Tahoma" pitchFamily="-65" charset="0"/>
              </a:rPr>
              <a:t>Be		35 SNU   (27 %)</a:t>
            </a:r>
          </a:p>
          <a:p>
            <a:r>
              <a:rPr lang="it-IT">
                <a:solidFill>
                  <a:srgbClr val="663300"/>
                </a:solidFill>
                <a:latin typeface="Tahoma" pitchFamily="-65" charset="0"/>
              </a:rPr>
              <a:t>CNO	  	  8 SNU   (  8 %)</a:t>
            </a:r>
          </a:p>
          <a:p>
            <a:r>
              <a:rPr lang="it-IT" baseline="30000">
                <a:solidFill>
                  <a:schemeClr val="accent1"/>
                </a:solidFill>
                <a:latin typeface="Tahoma" pitchFamily="-65" charset="0"/>
              </a:rPr>
              <a:t>8</a:t>
            </a:r>
            <a:r>
              <a:rPr lang="it-IT">
                <a:solidFill>
                  <a:schemeClr val="accent1"/>
                </a:solidFill>
                <a:latin typeface="Tahoma" pitchFamily="-65" charset="0"/>
              </a:rPr>
              <a:t>B		13 SNU   (10 %)</a:t>
            </a:r>
          </a:p>
          <a:p>
            <a:r>
              <a:rPr lang="it-IT" sz="2800">
                <a:solidFill>
                  <a:srgbClr val="003399"/>
                </a:solidFill>
                <a:latin typeface="Tahoma" pitchFamily="-65" charset="0"/>
              </a:rPr>
              <a:t>Tot   	        129 SNU</a:t>
            </a:r>
            <a:r>
              <a:rPr lang="it-IT" sz="2800">
                <a:latin typeface="Tahoma" pitchFamily="-65" charset="0"/>
              </a:rPr>
              <a:t> </a:t>
            </a:r>
            <a:r>
              <a:rPr lang="it-IT" sz="2800" b="1" baseline="30000">
                <a:solidFill>
                  <a:srgbClr val="003399"/>
                </a:solidFill>
                <a:latin typeface="Tahoma" pitchFamily="-65" charset="0"/>
              </a:rPr>
              <a:t>+9</a:t>
            </a:r>
            <a:r>
              <a:rPr lang="it-IT" sz="2800" b="1" baseline="-26000">
                <a:solidFill>
                  <a:srgbClr val="003399"/>
                </a:solidFill>
                <a:latin typeface="Tahoma" pitchFamily="-65" charset="0"/>
              </a:rPr>
              <a:t>–7</a:t>
            </a:r>
            <a:r>
              <a:rPr lang="it-IT" sz="2800" b="1" baseline="-26000">
                <a:solidFill>
                  <a:srgbClr val="003399"/>
                </a:solidFill>
              </a:rPr>
              <a:t>  </a:t>
            </a:r>
            <a:r>
              <a:rPr lang="it-IT" b="1">
                <a:solidFill>
                  <a:srgbClr val="003399"/>
                </a:solidFill>
              </a:rPr>
              <a:t>1</a:t>
            </a:r>
            <a:r>
              <a:rPr lang="it-IT" b="1">
                <a:solidFill>
                  <a:srgbClr val="003399"/>
                </a:solidFill>
                <a:latin typeface="Symbol" pitchFamily="-65" charset="2"/>
              </a:rPr>
              <a:t>s</a:t>
            </a:r>
          </a:p>
        </p:txBody>
      </p:sp>
      <p:sp>
        <p:nvSpPr>
          <p:cNvPr id="21512" name="Text Box 8"/>
          <p:cNvSpPr txBox="1">
            <a:spLocks noChangeArrowheads="1"/>
          </p:cNvSpPr>
          <p:nvPr/>
        </p:nvSpPr>
        <p:spPr bwMode="auto">
          <a:xfrm>
            <a:off x="1191327" y="5326063"/>
            <a:ext cx="1794068" cy="646331"/>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wrap="none">
            <a:prstTxWarp prst="textNoShape">
              <a:avLst/>
            </a:prstTxWarp>
            <a:spAutoFit/>
          </a:bodyPr>
          <a:lstStyle/>
          <a:p>
            <a:pPr algn="ctr"/>
            <a:r>
              <a:rPr lang="it-IT" dirty="0" err="1">
                <a:solidFill>
                  <a:srgbClr val="FF0000"/>
                </a:solidFill>
                <a:latin typeface="Tahoma" pitchFamily="-65" charset="0"/>
              </a:rPr>
              <a:t>Expected</a:t>
            </a:r>
            <a:r>
              <a:rPr lang="it-IT" dirty="0">
                <a:solidFill>
                  <a:srgbClr val="FF0000"/>
                </a:solidFill>
                <a:latin typeface="Tahoma" pitchFamily="-65" charset="0"/>
              </a:rPr>
              <a:t> </a:t>
            </a:r>
            <a:r>
              <a:rPr lang="it-IT" dirty="0" err="1">
                <a:solidFill>
                  <a:srgbClr val="FF0000"/>
                </a:solidFill>
                <a:latin typeface="Tahoma" pitchFamily="-65" charset="0"/>
              </a:rPr>
              <a:t>Signal</a:t>
            </a:r>
            <a:endParaRPr lang="it-IT" dirty="0">
              <a:solidFill>
                <a:srgbClr val="FF0000"/>
              </a:solidFill>
              <a:latin typeface="Tahoma" pitchFamily="-65" charset="0"/>
            </a:endParaRPr>
          </a:p>
          <a:p>
            <a:pPr algn="ctr"/>
            <a:r>
              <a:rPr lang="it-IT" dirty="0">
                <a:solidFill>
                  <a:srgbClr val="FF0000"/>
                </a:solidFill>
                <a:latin typeface="Tahoma" pitchFamily="-65" charset="0"/>
              </a:rPr>
              <a:t>(SSM)</a:t>
            </a:r>
          </a:p>
        </p:txBody>
      </p:sp>
      <p:sp>
        <p:nvSpPr>
          <p:cNvPr id="21513" name="Text Box 9"/>
          <p:cNvSpPr txBox="1">
            <a:spLocks noChangeArrowheads="1"/>
          </p:cNvSpPr>
          <p:nvPr/>
        </p:nvSpPr>
        <p:spPr bwMode="auto">
          <a:xfrm>
            <a:off x="3962400" y="5181600"/>
            <a:ext cx="4318000" cy="1330325"/>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pPr algn="ctr"/>
            <a:r>
              <a:rPr lang="it-IT" sz="2000" dirty="0"/>
              <a:t>1.2 </a:t>
            </a:r>
            <a:r>
              <a:rPr lang="it-IT" sz="2000" dirty="0">
                <a:latin typeface="Symbol" pitchFamily="-65" charset="2"/>
              </a:rPr>
              <a:t>ν</a:t>
            </a:r>
            <a:r>
              <a:rPr lang="it-IT" sz="2000" dirty="0"/>
              <a:t> int. per </a:t>
            </a:r>
            <a:r>
              <a:rPr lang="it-IT" sz="2000" dirty="0" err="1"/>
              <a:t>day</a:t>
            </a:r>
            <a:r>
              <a:rPr lang="it-IT" sz="2000" dirty="0"/>
              <a:t>, </a:t>
            </a:r>
            <a:r>
              <a:rPr lang="it-IT" sz="2000" dirty="0" err="1"/>
              <a:t>but</a:t>
            </a:r>
            <a:r>
              <a:rPr lang="it-IT" sz="2000" dirty="0"/>
              <a:t> due </a:t>
            </a:r>
            <a:r>
              <a:rPr lang="it-IT" sz="2000" dirty="0" err="1"/>
              <a:t>to</a:t>
            </a:r>
            <a:r>
              <a:rPr lang="it-IT" sz="2000" dirty="0"/>
              <a:t> </a:t>
            </a:r>
            <a:r>
              <a:rPr lang="it-IT" sz="2000" dirty="0" err="1"/>
              <a:t>decay</a:t>
            </a:r>
            <a:r>
              <a:rPr lang="it-IT" sz="2000" dirty="0"/>
              <a:t> </a:t>
            </a:r>
            <a:r>
              <a:rPr lang="it-IT" sz="2000" dirty="0" err="1"/>
              <a:t>during</a:t>
            </a:r>
            <a:r>
              <a:rPr lang="it-IT" sz="2000" dirty="0"/>
              <a:t> </a:t>
            </a:r>
            <a:r>
              <a:rPr lang="it-IT" sz="2000" dirty="0" err="1"/>
              <a:t>exposure</a:t>
            </a:r>
            <a:r>
              <a:rPr lang="it-IT" sz="2000" dirty="0"/>
              <a:t>  + </a:t>
            </a:r>
            <a:r>
              <a:rPr lang="it-IT" sz="2000" dirty="0" err="1"/>
              <a:t>ineff</a:t>
            </a:r>
            <a:r>
              <a:rPr lang="it-IT" sz="2000" dirty="0"/>
              <a:t>.,  </a:t>
            </a:r>
            <a:r>
              <a:rPr lang="it-IT" sz="2000" dirty="0" err="1"/>
              <a:t>9</a:t>
            </a:r>
            <a:r>
              <a:rPr lang="it-IT" sz="2000" dirty="0"/>
              <a:t>  </a:t>
            </a:r>
            <a:r>
              <a:rPr lang="it-IT" sz="2000" baseline="30000" dirty="0"/>
              <a:t>71</a:t>
            </a:r>
            <a:r>
              <a:rPr lang="it-IT" sz="2000" dirty="0"/>
              <a:t>Ge </a:t>
            </a:r>
            <a:r>
              <a:rPr lang="it-IT" sz="2000" dirty="0" err="1"/>
              <a:t>decay</a:t>
            </a:r>
            <a:r>
              <a:rPr lang="it-IT" sz="2000" dirty="0"/>
              <a:t> </a:t>
            </a:r>
            <a:r>
              <a:rPr lang="it-IT" sz="2000" dirty="0" err="1"/>
              <a:t>detected</a:t>
            </a:r>
            <a:r>
              <a:rPr lang="it-IT" sz="2000" dirty="0"/>
              <a:t> per </a:t>
            </a:r>
            <a:r>
              <a:rPr lang="it-IT" sz="2000" dirty="0" err="1"/>
              <a:t>extraction</a:t>
            </a:r>
            <a:r>
              <a:rPr lang="it-IT" sz="2000" dirty="0"/>
              <a:t>  </a:t>
            </a:r>
          </a:p>
          <a:p>
            <a:pPr algn="ctr"/>
            <a:r>
              <a:rPr lang="it-IT" sz="2000" dirty="0"/>
              <a:t>(28 </a:t>
            </a:r>
            <a:r>
              <a:rPr lang="it-IT" sz="2000" dirty="0" err="1"/>
              <a:t>days</a:t>
            </a:r>
            <a:r>
              <a:rPr lang="it-IT" sz="2000" dirty="0"/>
              <a:t> </a:t>
            </a:r>
            <a:r>
              <a:rPr lang="it-IT" sz="2000" dirty="0" err="1"/>
              <a:t>exposure</a:t>
            </a:r>
            <a:r>
              <a:rPr lang="it-IT" sz="2000" dirty="0"/>
              <a:t>)</a:t>
            </a:r>
            <a:r>
              <a:rPr lang="it-IT" dirty="0"/>
              <a:t> </a:t>
            </a:r>
          </a:p>
        </p:txBody>
      </p:sp>
      <p:sp>
        <p:nvSpPr>
          <p:cNvPr id="21514" name="Text Box 10"/>
          <p:cNvSpPr txBox="1">
            <a:spLocks noChangeArrowheads="1"/>
          </p:cNvSpPr>
          <p:nvPr/>
        </p:nvSpPr>
        <p:spPr bwMode="auto">
          <a:xfrm>
            <a:off x="381000" y="381000"/>
            <a:ext cx="5181600" cy="990600"/>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nchor="ctr">
            <a:prstTxWarp prst="textNoShape">
              <a:avLst/>
            </a:prstTxWarp>
          </a:bodyPr>
          <a:lstStyle/>
          <a:p>
            <a:r>
              <a:rPr lang="it-IT" dirty="0">
                <a:latin typeface="Tahoma" pitchFamily="-65" charset="0"/>
              </a:rPr>
              <a:t> </a:t>
            </a:r>
            <a:r>
              <a:rPr lang="it-IT" sz="2400" b="1" dirty="0">
                <a:latin typeface="Tahoma" pitchFamily="-65" charset="0"/>
              </a:rPr>
              <a:t>GALLEX </a:t>
            </a:r>
            <a:r>
              <a:rPr lang="it-IT" sz="2400" dirty="0">
                <a:latin typeface="Tahoma" pitchFamily="-65" charset="0"/>
              </a:rPr>
              <a:t>(</a:t>
            </a:r>
            <a:r>
              <a:rPr lang="it-IT" sz="2400" dirty="0" err="1">
                <a:latin typeface="Tahoma" pitchFamily="-65" charset="0"/>
              </a:rPr>
              <a:t>Italy</a:t>
            </a:r>
            <a:r>
              <a:rPr lang="it-IT" sz="2400" dirty="0">
                <a:latin typeface="Tahoma" pitchFamily="-65" charset="0"/>
              </a:rPr>
              <a:t>, Germany, France..) in Gran Sasso 100t GaCl</a:t>
            </a:r>
            <a:r>
              <a:rPr lang="it-IT" sz="2400" baseline="-25000" dirty="0">
                <a:latin typeface="Tahoma" pitchFamily="-65" charset="0"/>
              </a:rPr>
              <a:t>3</a:t>
            </a:r>
          </a:p>
        </p:txBody>
      </p:sp>
    </p:spTree>
    <p:extLst>
      <p:ext uri="{BB962C8B-B14F-4D97-AF65-F5344CB8AC3E}">
        <p14:creationId xmlns:p14="http://schemas.microsoft.com/office/powerpoint/2010/main" val="54814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844800" y="342900"/>
            <a:ext cx="5892800" cy="923330"/>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r>
              <a:rPr lang="en-US" dirty="0"/>
              <a:t>GeCl</a:t>
            </a:r>
            <a:r>
              <a:rPr lang="en-US" baseline="-25000" dirty="0"/>
              <a:t>4</a:t>
            </a:r>
            <a:r>
              <a:rPr lang="en-US" dirty="0"/>
              <a:t> volatile in acidic </a:t>
            </a:r>
            <a:r>
              <a:rPr lang="en-US" dirty="0" err="1"/>
              <a:t>soluion</a:t>
            </a:r>
            <a:endParaRPr lang="en-US" dirty="0"/>
          </a:p>
          <a:p>
            <a:r>
              <a:rPr lang="en-US" dirty="0"/>
              <a:t> </a:t>
            </a:r>
            <a:r>
              <a:rPr lang="en-US" dirty="0" err="1"/>
              <a:t>dans</a:t>
            </a:r>
            <a:r>
              <a:rPr lang="en-US" dirty="0"/>
              <a:t> 10</a:t>
            </a:r>
            <a:r>
              <a:rPr lang="en-GB" dirty="0"/>
              <a:t>0</a:t>
            </a:r>
            <a:r>
              <a:rPr lang="en-US" dirty="0"/>
              <a:t> t of GaCl</a:t>
            </a:r>
            <a:r>
              <a:rPr lang="en-US" baseline="-25000" dirty="0"/>
              <a:t>3</a:t>
            </a:r>
            <a:r>
              <a:rPr lang="en-US" dirty="0"/>
              <a:t> in sol. Flux </a:t>
            </a:r>
            <a:r>
              <a:rPr lang="en-US" dirty="0" err="1"/>
              <a:t>d’Azote</a:t>
            </a:r>
            <a:endParaRPr lang="en-US" dirty="0"/>
          </a:p>
          <a:p>
            <a:endParaRPr lang="en-US" dirty="0"/>
          </a:p>
        </p:txBody>
      </p:sp>
      <p:sp>
        <p:nvSpPr>
          <p:cNvPr id="22531" name="Text Box 3"/>
          <p:cNvSpPr txBox="1">
            <a:spLocks noChangeArrowheads="1"/>
          </p:cNvSpPr>
          <p:nvPr/>
        </p:nvSpPr>
        <p:spPr bwMode="auto">
          <a:xfrm>
            <a:off x="4419600" y="1676400"/>
            <a:ext cx="3657600" cy="841375"/>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r>
              <a:rPr lang="en-US"/>
              <a:t>See f.i. PL B490(2000)16</a:t>
            </a:r>
          </a:p>
          <a:p>
            <a:r>
              <a:rPr lang="en-US"/>
              <a:t>	PL B314(1993)445</a:t>
            </a:r>
          </a:p>
        </p:txBody>
      </p:sp>
      <p:sp>
        <p:nvSpPr>
          <p:cNvPr id="22532" name="AutoShape 4"/>
          <p:cNvSpPr>
            <a:spLocks noChangeArrowheads="1"/>
          </p:cNvSpPr>
          <p:nvPr/>
        </p:nvSpPr>
        <p:spPr bwMode="auto">
          <a:xfrm>
            <a:off x="685800" y="1752600"/>
            <a:ext cx="3302000" cy="762000"/>
          </a:xfrm>
          <a:prstGeom prst="roundRect">
            <a:avLst>
              <a:gd name="adj" fmla="val 16667"/>
            </a:avLst>
          </a:prstGeom>
          <a:solidFill>
            <a:schemeClr val="bg1"/>
          </a:solidFill>
          <a:ln w="19050">
            <a:solidFill>
              <a:srgbClr val="006600"/>
            </a:solidFill>
            <a:round/>
            <a:headEnd/>
            <a:tailEnd/>
          </a:ln>
          <a:effectLst>
            <a:outerShdw blurRad="63500" dist="107763" dir="13500000" algn="ctr" rotWithShape="0">
              <a:schemeClr val="bg2">
                <a:alpha val="74998"/>
              </a:schemeClr>
            </a:outerShdw>
          </a:effectLst>
        </p:spPr>
        <p:txBody>
          <a:bodyPr wrap="none" anchor="ctr">
            <a:prstTxWarp prst="textNoShape">
              <a:avLst/>
            </a:prstTxWarp>
          </a:bodyPr>
          <a:lstStyle/>
          <a:p>
            <a:pPr algn="ctr"/>
            <a:r>
              <a:rPr lang="en-US" b="1" dirty="0">
                <a:solidFill>
                  <a:srgbClr val="FF0000"/>
                </a:solidFill>
              </a:rPr>
              <a:t>Operation</a:t>
            </a:r>
          </a:p>
        </p:txBody>
      </p:sp>
      <p:sp>
        <p:nvSpPr>
          <p:cNvPr id="22533" name="Text Box 5"/>
          <p:cNvSpPr txBox="1">
            <a:spLocks noChangeArrowheads="1"/>
          </p:cNvSpPr>
          <p:nvPr/>
        </p:nvSpPr>
        <p:spPr bwMode="auto">
          <a:xfrm>
            <a:off x="2743200" y="3829050"/>
            <a:ext cx="336550" cy="396875"/>
          </a:xfrm>
          <a:prstGeom prst="rect">
            <a:avLst/>
          </a:prstGeom>
          <a:noFill/>
          <a:ln w="9525">
            <a:noFill/>
            <a:miter lim="800000"/>
            <a:headEnd/>
            <a:tailEnd/>
          </a:ln>
          <a:effectLst/>
        </p:spPr>
        <p:txBody>
          <a:bodyPr wrap="none">
            <a:prstTxWarp prst="textNoShape">
              <a:avLst/>
            </a:prstTxWarp>
            <a:spAutoFit/>
          </a:bodyPr>
          <a:lstStyle/>
          <a:p>
            <a:r>
              <a:rPr lang="en-US" sz="2000" b="1" i="1"/>
              <a:t>t</a:t>
            </a:r>
            <a:r>
              <a:rPr lang="en-US" sz="2000" b="1" i="1" baseline="-25000"/>
              <a:t>0</a:t>
            </a:r>
          </a:p>
        </p:txBody>
      </p:sp>
      <p:sp>
        <p:nvSpPr>
          <p:cNvPr id="22534" name="Text Box 6"/>
          <p:cNvSpPr txBox="1">
            <a:spLocks noChangeArrowheads="1"/>
          </p:cNvSpPr>
          <p:nvPr/>
        </p:nvSpPr>
        <p:spPr bwMode="auto">
          <a:xfrm>
            <a:off x="5567363" y="3154363"/>
            <a:ext cx="1863725" cy="3968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3399"/>
                </a:solidFill>
              </a:rPr>
              <a:t>In synthesis lab</a:t>
            </a:r>
          </a:p>
        </p:txBody>
      </p:sp>
      <p:grpSp>
        <p:nvGrpSpPr>
          <p:cNvPr id="2" name="Group 7"/>
          <p:cNvGrpSpPr>
            <a:grpSpLocks/>
          </p:cNvGrpSpPr>
          <p:nvPr/>
        </p:nvGrpSpPr>
        <p:grpSpPr bwMode="auto">
          <a:xfrm>
            <a:off x="609600" y="2819400"/>
            <a:ext cx="7620000" cy="3505200"/>
            <a:chOff x="384" y="1968"/>
            <a:chExt cx="4800" cy="2208"/>
          </a:xfrm>
        </p:grpSpPr>
        <p:sp>
          <p:nvSpPr>
            <p:cNvPr id="22536" name="AutoShape 8"/>
            <p:cNvSpPr>
              <a:spLocks noChangeArrowheads="1"/>
            </p:cNvSpPr>
            <p:nvPr/>
          </p:nvSpPr>
          <p:spPr bwMode="auto">
            <a:xfrm>
              <a:off x="384" y="1980"/>
              <a:ext cx="4800" cy="2196"/>
            </a:xfrm>
            <a:prstGeom prst="roundRect">
              <a:avLst>
                <a:gd name="adj" fmla="val 5532"/>
              </a:avLst>
            </a:prstGeom>
            <a:solidFill>
              <a:schemeClr val="bg1"/>
            </a:solidFill>
            <a:ln w="19050">
              <a:solidFill>
                <a:srgbClr val="006600"/>
              </a:solidFill>
              <a:round/>
              <a:headEnd/>
              <a:tailEnd/>
            </a:ln>
            <a:effectLst>
              <a:outerShdw blurRad="63500" dist="107763" dir="13500000" algn="ctr" rotWithShape="0">
                <a:schemeClr val="bg2">
                  <a:alpha val="74998"/>
                </a:schemeClr>
              </a:outerShdw>
            </a:effectLst>
          </p:spPr>
          <p:txBody>
            <a:bodyPr wrap="none" anchor="ctr">
              <a:prstTxWarp prst="textNoShape">
                <a:avLst/>
              </a:prstTxWarp>
            </a:bodyPr>
            <a:lstStyle/>
            <a:p>
              <a:pPr algn="ctr"/>
              <a:endParaRPr lang="en-US" b="1">
                <a:solidFill>
                  <a:srgbClr val="FF0000"/>
                </a:solidFill>
              </a:endParaRPr>
            </a:p>
          </p:txBody>
        </p:sp>
        <p:sp>
          <p:nvSpPr>
            <p:cNvPr id="22537" name="AutoShape 9"/>
            <p:cNvSpPr>
              <a:spLocks noChangeArrowheads="1"/>
            </p:cNvSpPr>
            <p:nvPr/>
          </p:nvSpPr>
          <p:spPr bwMode="auto">
            <a:xfrm>
              <a:off x="2048" y="2376"/>
              <a:ext cx="1216" cy="1188"/>
            </a:xfrm>
            <a:prstGeom prst="curvedLeftArrow">
              <a:avLst>
                <a:gd name="adj1" fmla="val 20000"/>
                <a:gd name="adj2" fmla="val 40000"/>
                <a:gd name="adj3" fmla="val 34119"/>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2538" name="AutoShape 10"/>
            <p:cNvSpPr>
              <a:spLocks noChangeArrowheads="1"/>
            </p:cNvSpPr>
            <p:nvPr/>
          </p:nvSpPr>
          <p:spPr bwMode="auto">
            <a:xfrm rot="10800000">
              <a:off x="640" y="2232"/>
              <a:ext cx="1088" cy="1260"/>
            </a:xfrm>
            <a:prstGeom prst="curvedLeftArrow">
              <a:avLst>
                <a:gd name="adj1" fmla="val 23162"/>
                <a:gd name="adj2" fmla="val 46324"/>
                <a:gd name="adj3" fmla="val 33333"/>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2539" name="Text Box 11"/>
            <p:cNvSpPr txBox="1">
              <a:spLocks noChangeArrowheads="1"/>
            </p:cNvSpPr>
            <p:nvPr/>
          </p:nvSpPr>
          <p:spPr bwMode="auto">
            <a:xfrm>
              <a:off x="1536" y="1968"/>
              <a:ext cx="823" cy="442"/>
            </a:xfrm>
            <a:prstGeom prst="rect">
              <a:avLst/>
            </a:prstGeom>
            <a:noFill/>
            <a:ln w="9525">
              <a:noFill/>
              <a:miter lim="800000"/>
              <a:headEnd/>
              <a:tailEnd/>
            </a:ln>
            <a:effectLst/>
          </p:spPr>
          <p:txBody>
            <a:bodyPr wrap="none">
              <a:prstTxWarp prst="textNoShape">
                <a:avLst/>
              </a:prstTxWarp>
              <a:spAutoFit/>
            </a:bodyPr>
            <a:lstStyle/>
            <a:p>
              <a:r>
                <a:rPr lang="en-US" sz="2000" b="1"/>
                <a:t>Add 1 mg </a:t>
              </a:r>
            </a:p>
            <a:p>
              <a:r>
                <a:rPr lang="en-US" sz="2000" b="1"/>
                <a:t>of carrier</a:t>
              </a:r>
            </a:p>
          </p:txBody>
        </p:sp>
        <p:sp>
          <p:nvSpPr>
            <p:cNvPr id="22540" name="Text Box 12"/>
            <p:cNvSpPr txBox="1">
              <a:spLocks noChangeArrowheads="1"/>
            </p:cNvSpPr>
            <p:nvPr/>
          </p:nvSpPr>
          <p:spPr bwMode="auto">
            <a:xfrm>
              <a:off x="480" y="2016"/>
              <a:ext cx="841" cy="634"/>
            </a:xfrm>
            <a:prstGeom prst="rect">
              <a:avLst/>
            </a:prstGeom>
            <a:noFill/>
            <a:ln w="9525">
              <a:noFill/>
              <a:miter lim="800000"/>
              <a:headEnd/>
              <a:tailEnd/>
            </a:ln>
            <a:effectLst/>
          </p:spPr>
          <p:txBody>
            <a:bodyPr>
              <a:prstTxWarp prst="textNoShape">
                <a:avLst/>
              </a:prstTxWarp>
              <a:spAutoFit/>
            </a:bodyPr>
            <a:lstStyle/>
            <a:p>
              <a:r>
                <a:rPr lang="en-US" sz="2000" b="1">
                  <a:solidFill>
                    <a:srgbClr val="FF0000"/>
                  </a:solidFill>
                </a:rPr>
                <a:t>Extract</a:t>
              </a:r>
            </a:p>
            <a:p>
              <a:r>
                <a:rPr lang="en-US" sz="2000" b="1">
                  <a:solidFill>
                    <a:srgbClr val="FF0000"/>
                  </a:solidFill>
                </a:rPr>
                <a:t>GeCl</a:t>
              </a:r>
              <a:r>
                <a:rPr lang="en-US" sz="2000" b="1" baseline="-25000">
                  <a:solidFill>
                    <a:srgbClr val="FF0000"/>
                  </a:solidFill>
                </a:rPr>
                <a:t>4</a:t>
              </a:r>
            </a:p>
            <a:p>
              <a:r>
                <a:rPr lang="en-US" sz="2000" b="1" i="1">
                  <a:solidFill>
                    <a:srgbClr val="FF0000"/>
                  </a:solidFill>
                </a:rPr>
                <a:t>12 h</a:t>
              </a:r>
            </a:p>
          </p:txBody>
        </p:sp>
        <p:sp>
          <p:nvSpPr>
            <p:cNvPr id="22541" name="Text Box 13"/>
            <p:cNvSpPr txBox="1">
              <a:spLocks noChangeArrowheads="1"/>
            </p:cNvSpPr>
            <p:nvPr/>
          </p:nvSpPr>
          <p:spPr bwMode="auto">
            <a:xfrm>
              <a:off x="1152" y="3060"/>
              <a:ext cx="1138" cy="634"/>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b="1"/>
                <a:t>Wait </a:t>
              </a:r>
            </a:p>
            <a:p>
              <a:r>
                <a:rPr lang="en-US" sz="2000" b="1" i="1"/>
                <a:t>21-28 d</a:t>
              </a:r>
              <a:r>
                <a:rPr lang="en-US" sz="2000" b="1"/>
                <a:t> for SR </a:t>
              </a:r>
            </a:p>
            <a:p>
              <a:r>
                <a:rPr lang="en-US" sz="2000" b="1" i="1"/>
                <a:t>1 d</a:t>
              </a:r>
              <a:r>
                <a:rPr lang="en-US" sz="2000" b="1"/>
                <a:t>  for blanks</a:t>
              </a:r>
            </a:p>
          </p:txBody>
        </p:sp>
        <p:sp>
          <p:nvSpPr>
            <p:cNvPr id="22542" name="Text Box 14"/>
            <p:cNvSpPr txBox="1">
              <a:spLocks noChangeArrowheads="1"/>
            </p:cNvSpPr>
            <p:nvPr/>
          </p:nvSpPr>
          <p:spPr bwMode="auto">
            <a:xfrm>
              <a:off x="3792" y="2160"/>
              <a:ext cx="523" cy="250"/>
            </a:xfrm>
            <a:prstGeom prst="rect">
              <a:avLst/>
            </a:prstGeom>
            <a:noFill/>
            <a:ln w="9525">
              <a:noFill/>
              <a:miter lim="800000"/>
              <a:headEnd/>
              <a:tailEnd/>
            </a:ln>
            <a:effectLst/>
          </p:spPr>
          <p:txBody>
            <a:bodyPr wrap="none">
              <a:prstTxWarp prst="textNoShape">
                <a:avLst/>
              </a:prstTxWarp>
              <a:spAutoFit/>
            </a:bodyPr>
            <a:lstStyle/>
            <a:p>
              <a:r>
                <a:rPr lang="en-US" sz="2000" b="1"/>
                <a:t>GeCl</a:t>
              </a:r>
              <a:r>
                <a:rPr lang="en-US" sz="2000" b="1" baseline="-25000"/>
                <a:t>4</a:t>
              </a:r>
            </a:p>
          </p:txBody>
        </p:sp>
        <p:sp>
          <p:nvSpPr>
            <p:cNvPr id="22543" name="AutoShape 15"/>
            <p:cNvSpPr>
              <a:spLocks noChangeArrowheads="1"/>
            </p:cNvSpPr>
            <p:nvPr/>
          </p:nvSpPr>
          <p:spPr bwMode="auto">
            <a:xfrm>
              <a:off x="3744" y="2400"/>
              <a:ext cx="704" cy="360"/>
            </a:xfrm>
            <a:prstGeom prst="downArrow">
              <a:avLst>
                <a:gd name="adj1" fmla="val 50000"/>
                <a:gd name="adj2" fmla="val 25000"/>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22544" name="Text Box 16"/>
            <p:cNvSpPr txBox="1">
              <a:spLocks noChangeArrowheads="1"/>
            </p:cNvSpPr>
            <p:nvPr/>
          </p:nvSpPr>
          <p:spPr bwMode="auto">
            <a:xfrm>
              <a:off x="3696" y="2832"/>
              <a:ext cx="1322" cy="442"/>
            </a:xfrm>
            <a:prstGeom prst="rect">
              <a:avLst/>
            </a:prstGeom>
            <a:noFill/>
            <a:ln w="9525">
              <a:noFill/>
              <a:miter lim="800000"/>
              <a:headEnd/>
              <a:tailEnd/>
            </a:ln>
            <a:effectLst/>
          </p:spPr>
          <p:txBody>
            <a:bodyPr wrap="none">
              <a:prstTxWarp prst="textNoShape">
                <a:avLst/>
              </a:prstTxWarp>
              <a:spAutoFit/>
            </a:bodyPr>
            <a:lstStyle/>
            <a:p>
              <a:r>
                <a:rPr lang="en-US" sz="2000" b="1"/>
                <a:t>GeH</a:t>
              </a:r>
              <a:r>
                <a:rPr lang="en-US" sz="2000" b="1" baseline="-25000"/>
                <a:t>4</a:t>
              </a:r>
              <a:r>
                <a:rPr lang="en-US" sz="2000" b="1"/>
                <a:t> + Xe</a:t>
              </a:r>
            </a:p>
            <a:p>
              <a:r>
                <a:rPr lang="en-US" sz="2000" b="1"/>
                <a:t>in counter V =1cc</a:t>
              </a:r>
            </a:p>
          </p:txBody>
        </p:sp>
        <p:sp>
          <p:nvSpPr>
            <p:cNvPr id="22545" name="Text Box 17"/>
            <p:cNvSpPr txBox="1">
              <a:spLocks noChangeArrowheads="1"/>
            </p:cNvSpPr>
            <p:nvPr/>
          </p:nvSpPr>
          <p:spPr bwMode="auto">
            <a:xfrm>
              <a:off x="4531" y="2383"/>
              <a:ext cx="405" cy="250"/>
            </a:xfrm>
            <a:prstGeom prst="rect">
              <a:avLst/>
            </a:prstGeom>
            <a:noFill/>
            <a:ln w="9525">
              <a:noFill/>
              <a:miter lim="800000"/>
              <a:headEnd/>
              <a:tailEnd/>
            </a:ln>
            <a:effectLst/>
          </p:spPr>
          <p:txBody>
            <a:bodyPr wrap="none">
              <a:prstTxWarp prst="textNoShape">
                <a:avLst/>
              </a:prstTxWarp>
              <a:spAutoFit/>
            </a:bodyPr>
            <a:lstStyle/>
            <a:p>
              <a:r>
                <a:rPr lang="en-US" sz="2000" b="1" i="1"/>
                <a:t>10 h</a:t>
              </a:r>
            </a:p>
          </p:txBody>
        </p:sp>
        <p:sp>
          <p:nvSpPr>
            <p:cNvPr id="22546" name="Text Box 18"/>
            <p:cNvSpPr txBox="1">
              <a:spLocks noChangeArrowheads="1"/>
            </p:cNvSpPr>
            <p:nvPr/>
          </p:nvSpPr>
          <p:spPr bwMode="auto">
            <a:xfrm>
              <a:off x="1536" y="2808"/>
              <a:ext cx="619" cy="250"/>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3399"/>
                  </a:solidFill>
                </a:rPr>
                <a:t>In tank</a:t>
              </a:r>
            </a:p>
          </p:txBody>
        </p:sp>
        <p:sp>
          <p:nvSpPr>
            <p:cNvPr id="22547" name="Text Box 19"/>
            <p:cNvSpPr txBox="1">
              <a:spLocks noChangeArrowheads="1"/>
            </p:cNvSpPr>
            <p:nvPr/>
          </p:nvSpPr>
          <p:spPr bwMode="auto">
            <a:xfrm>
              <a:off x="576" y="3636"/>
              <a:ext cx="898" cy="442"/>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3399"/>
                  </a:solidFill>
                </a:rPr>
                <a:t>Counter in </a:t>
              </a:r>
            </a:p>
            <a:p>
              <a:r>
                <a:rPr lang="en-US" sz="2000" b="1">
                  <a:solidFill>
                    <a:srgbClr val="003399"/>
                  </a:solidFill>
                </a:rPr>
                <a:t>shielding</a:t>
              </a:r>
            </a:p>
          </p:txBody>
        </p:sp>
        <p:sp>
          <p:nvSpPr>
            <p:cNvPr id="22548" name="AutoShape 20"/>
            <p:cNvSpPr>
              <a:spLocks noChangeArrowheads="1"/>
            </p:cNvSpPr>
            <p:nvPr/>
          </p:nvSpPr>
          <p:spPr bwMode="auto">
            <a:xfrm>
              <a:off x="1792" y="3636"/>
              <a:ext cx="1728" cy="324"/>
            </a:xfrm>
            <a:prstGeom prst="rightArrow">
              <a:avLst>
                <a:gd name="adj1" fmla="val 50000"/>
                <a:gd name="adj2" fmla="val 133333"/>
              </a:avLst>
            </a:prstGeom>
            <a:gradFill rotWithShape="0">
              <a:gsLst>
                <a:gs pos="0">
                  <a:srgbClr val="F1E10F"/>
                </a:gs>
                <a:gs pos="100000">
                  <a:srgbClr val="F1E10F">
                    <a:gamma/>
                    <a:tint val="43922"/>
                    <a:invGamma/>
                  </a:srgb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22549" name="Text Box 21"/>
            <p:cNvSpPr txBox="1">
              <a:spLocks noChangeArrowheads="1"/>
            </p:cNvSpPr>
            <p:nvPr/>
          </p:nvSpPr>
          <p:spPr bwMode="auto">
            <a:xfrm>
              <a:off x="2099" y="3859"/>
              <a:ext cx="725" cy="250"/>
            </a:xfrm>
            <a:prstGeom prst="rect">
              <a:avLst/>
            </a:prstGeom>
            <a:noFill/>
            <a:ln w="9525">
              <a:noFill/>
              <a:miter lim="800000"/>
              <a:headEnd/>
              <a:tailEnd/>
            </a:ln>
            <a:effectLst/>
          </p:spPr>
          <p:txBody>
            <a:bodyPr wrap="none">
              <a:prstTxWarp prst="textNoShape">
                <a:avLst/>
              </a:prstTxWarp>
              <a:spAutoFit/>
            </a:bodyPr>
            <a:lstStyle/>
            <a:p>
              <a:r>
                <a:rPr lang="en-US" sz="2000" b="1" i="1">
                  <a:solidFill>
                    <a:srgbClr val="003399"/>
                  </a:solidFill>
                </a:rPr>
                <a:t>6 months</a:t>
              </a:r>
            </a:p>
          </p:txBody>
        </p:sp>
        <p:sp>
          <p:nvSpPr>
            <p:cNvPr id="22550" name="Text Box 22"/>
            <p:cNvSpPr txBox="1">
              <a:spLocks noChangeArrowheads="1"/>
            </p:cNvSpPr>
            <p:nvPr/>
          </p:nvSpPr>
          <p:spPr bwMode="auto">
            <a:xfrm>
              <a:off x="3520" y="3636"/>
              <a:ext cx="1231" cy="442"/>
            </a:xfrm>
            <a:prstGeom prst="rect">
              <a:avLst/>
            </a:prstGeom>
            <a:noFill/>
            <a:ln w="9525">
              <a:noFill/>
              <a:miter lim="800000"/>
              <a:headEnd/>
              <a:tailEnd/>
            </a:ln>
            <a:effectLst/>
          </p:spPr>
          <p:txBody>
            <a:bodyPr wrap="none">
              <a:prstTxWarp prst="textNoShape">
                <a:avLst/>
              </a:prstTxWarp>
              <a:spAutoFit/>
            </a:bodyPr>
            <a:lstStyle/>
            <a:p>
              <a:r>
                <a:rPr lang="en-US" sz="2000" b="1"/>
                <a:t>Stop counting</a:t>
              </a:r>
            </a:p>
            <a:p>
              <a:r>
                <a:rPr lang="en-US" sz="2000" b="1"/>
                <a:t>Remove counter</a:t>
              </a:r>
            </a:p>
          </p:txBody>
        </p:sp>
      </p:grpSp>
      <p:sp>
        <p:nvSpPr>
          <p:cNvPr id="22551" name="AutoShape 23"/>
          <p:cNvSpPr>
            <a:spLocks noChangeArrowheads="1"/>
          </p:cNvSpPr>
          <p:nvPr/>
        </p:nvSpPr>
        <p:spPr bwMode="auto">
          <a:xfrm>
            <a:off x="533400" y="457200"/>
            <a:ext cx="1905000" cy="533400"/>
          </a:xfrm>
          <a:prstGeom prst="roundRect">
            <a:avLst>
              <a:gd name="adj" fmla="val 16667"/>
            </a:avLst>
          </a:prstGeom>
          <a:solidFill>
            <a:schemeClr val="bg1"/>
          </a:solidFill>
          <a:ln w="19050">
            <a:solidFill>
              <a:srgbClr val="006600"/>
            </a:solidFill>
            <a:round/>
            <a:headEnd/>
            <a:tailEnd/>
          </a:ln>
          <a:effectLst>
            <a:outerShdw blurRad="63500" dist="107763" dir="13500000" algn="ctr" rotWithShape="0">
              <a:schemeClr val="bg2">
                <a:alpha val="74998"/>
              </a:schemeClr>
            </a:outerShdw>
          </a:effectLst>
        </p:spPr>
        <p:txBody>
          <a:bodyPr anchor="ctr">
            <a:prstTxWarp prst="textNoShape">
              <a:avLst/>
            </a:prstTxWarp>
          </a:bodyPr>
          <a:lstStyle/>
          <a:p>
            <a:pPr algn="ctr"/>
            <a:r>
              <a:rPr lang="en-US" b="1" dirty="0">
                <a:solidFill>
                  <a:srgbClr val="FF0000"/>
                </a:solidFill>
              </a:rPr>
              <a:t>Extraction</a:t>
            </a:r>
          </a:p>
        </p:txBody>
      </p:sp>
    </p:spTree>
    <p:extLst>
      <p:ext uri="{BB962C8B-B14F-4D97-AF65-F5344CB8AC3E}">
        <p14:creationId xmlns:p14="http://schemas.microsoft.com/office/powerpoint/2010/main" val="2632907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514600" y="457200"/>
            <a:ext cx="3810000" cy="838200"/>
          </a:xfrm>
          <a:prstGeom prst="rect">
            <a:avLst/>
          </a:prstGeom>
          <a:noFill/>
          <a:ln w="9525">
            <a:noFill/>
            <a:miter lim="800000"/>
            <a:headEnd/>
            <a:tailEnd/>
          </a:ln>
          <a:effectLst/>
        </p:spPr>
        <p:txBody>
          <a:bodyPr anchor="ctr">
            <a:prstTxWarp prst="textNoShape">
              <a:avLst/>
            </a:prstTxWarp>
          </a:bodyPr>
          <a:lstStyle/>
          <a:p>
            <a:pPr algn="ctr"/>
            <a:r>
              <a:rPr lang="it-IT" b="1"/>
              <a:t>GALLEX - GNO</a:t>
            </a:r>
            <a:br>
              <a:rPr lang="it-IT" b="1"/>
            </a:br>
            <a:r>
              <a:rPr lang="it-IT" b="1"/>
              <a:t>Davis plot</a:t>
            </a:r>
          </a:p>
        </p:txBody>
      </p:sp>
      <p:sp>
        <p:nvSpPr>
          <p:cNvPr id="35843" name="Rectangle 3"/>
          <p:cNvSpPr>
            <a:spLocks noChangeArrowheads="1"/>
          </p:cNvSpPr>
          <p:nvPr/>
        </p:nvSpPr>
        <p:spPr bwMode="auto">
          <a:xfrm>
            <a:off x="1752600" y="5410200"/>
            <a:ext cx="1954213" cy="822325"/>
          </a:xfrm>
          <a:prstGeom prst="rect">
            <a:avLst/>
          </a:prstGeom>
          <a:noFill/>
          <a:ln w="9525">
            <a:noFill/>
            <a:miter lim="800000"/>
            <a:headEnd/>
            <a:tailEnd/>
          </a:ln>
          <a:effectLst/>
        </p:spPr>
        <p:txBody>
          <a:bodyPr wrap="none">
            <a:prstTxWarp prst="textNoShape">
              <a:avLst/>
            </a:prstTxWarp>
            <a:spAutoFit/>
          </a:bodyPr>
          <a:lstStyle/>
          <a:p>
            <a:pPr algn="ctr"/>
            <a:r>
              <a:rPr lang="it-IT" b="1"/>
              <a:t>GALLEX</a:t>
            </a:r>
          </a:p>
          <a:p>
            <a:pPr algn="ctr"/>
            <a:r>
              <a:rPr lang="it-IT" b="1"/>
              <a:t>65  solar runs</a:t>
            </a:r>
          </a:p>
        </p:txBody>
      </p:sp>
      <p:sp>
        <p:nvSpPr>
          <p:cNvPr id="35844" name="Rectangle 4"/>
          <p:cNvSpPr>
            <a:spLocks noChangeArrowheads="1"/>
          </p:cNvSpPr>
          <p:nvPr/>
        </p:nvSpPr>
        <p:spPr bwMode="auto">
          <a:xfrm>
            <a:off x="5806172" y="5410200"/>
            <a:ext cx="1467068" cy="646331"/>
          </a:xfrm>
          <a:prstGeom prst="rect">
            <a:avLst/>
          </a:prstGeom>
          <a:noFill/>
          <a:ln w="9525">
            <a:noFill/>
            <a:miter lim="800000"/>
            <a:headEnd/>
            <a:tailEnd/>
          </a:ln>
          <a:effectLst/>
        </p:spPr>
        <p:txBody>
          <a:bodyPr wrap="none">
            <a:prstTxWarp prst="textNoShape">
              <a:avLst/>
            </a:prstTxWarp>
            <a:spAutoFit/>
          </a:bodyPr>
          <a:lstStyle/>
          <a:p>
            <a:pPr algn="ctr"/>
            <a:r>
              <a:rPr lang="it-IT" b="1" dirty="0"/>
              <a:t>GNO (Russia)</a:t>
            </a:r>
          </a:p>
          <a:p>
            <a:pPr algn="ctr"/>
            <a:r>
              <a:rPr lang="it-IT" b="1" dirty="0"/>
              <a:t>58  solar </a:t>
            </a:r>
            <a:r>
              <a:rPr lang="it-IT" b="1" dirty="0" err="1"/>
              <a:t>runs</a:t>
            </a:r>
            <a:endParaRPr lang="it-IT" b="1" dirty="0"/>
          </a:p>
        </p:txBody>
      </p:sp>
      <p:pic>
        <p:nvPicPr>
          <p:cNvPr id="35845" name="Picture 5" descr="davisplot_taup03"/>
          <p:cNvPicPr>
            <a:picLocks noChangeAspect="1" noChangeArrowheads="1"/>
          </p:cNvPicPr>
          <p:nvPr/>
        </p:nvPicPr>
        <p:blipFill>
          <a:blip r:embed="rId2"/>
          <a:srcRect t="21138" b="21138"/>
          <a:stretch>
            <a:fillRect/>
          </a:stretch>
        </p:blipFill>
        <p:spPr bwMode="auto">
          <a:xfrm>
            <a:off x="1166018" y="1554163"/>
            <a:ext cx="6811963" cy="3932237"/>
          </a:xfrm>
          <a:prstGeom prst="rect">
            <a:avLst/>
          </a:prstGeom>
          <a:noFill/>
          <a:ln w="9525">
            <a:noFill/>
            <a:miter lim="800000"/>
            <a:headEnd/>
            <a:tailEnd/>
          </a:ln>
        </p:spPr>
      </p:pic>
      <p:sp>
        <p:nvSpPr>
          <p:cNvPr id="2" name="ZoneTexte 1">
            <a:extLst>
              <a:ext uri="{FF2B5EF4-FFF2-40B4-BE49-F238E27FC236}">
                <a16:creationId xmlns:a16="http://schemas.microsoft.com/office/drawing/2014/main" id="{D458F111-D184-5548-8A86-526763163D0A}"/>
              </a:ext>
            </a:extLst>
          </p:cNvPr>
          <p:cNvSpPr txBox="1"/>
          <p:nvPr/>
        </p:nvSpPr>
        <p:spPr>
          <a:xfrm>
            <a:off x="203200" y="3429000"/>
            <a:ext cx="1549400" cy="369332"/>
          </a:xfrm>
          <a:prstGeom prst="rect">
            <a:avLst/>
          </a:prstGeom>
          <a:noFill/>
        </p:spPr>
        <p:txBody>
          <a:bodyPr wrap="square" rtlCol="0">
            <a:spAutoFit/>
          </a:bodyPr>
          <a:lstStyle/>
          <a:p>
            <a:r>
              <a:rPr lang="fr-FR" b="1" dirty="0">
                <a:solidFill>
                  <a:srgbClr val="FF0000"/>
                </a:solidFill>
                <a:sym typeface="Wingdings" pitchFamily="2" charset="2"/>
              </a:rPr>
              <a:t>expectation</a:t>
            </a:r>
            <a:r>
              <a:rPr lang="fr-FR" dirty="0">
                <a:sym typeface="Wingdings" pitchFamily="2" charset="2"/>
              </a:rPr>
              <a:t></a:t>
            </a:r>
            <a:endParaRPr lang="fr-FR" dirty="0"/>
          </a:p>
        </p:txBody>
      </p:sp>
    </p:spTree>
    <p:extLst>
      <p:ext uri="{BB962C8B-B14F-4D97-AF65-F5344CB8AC3E}">
        <p14:creationId xmlns:p14="http://schemas.microsoft.com/office/powerpoint/2010/main" val="90262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8800" y="381000"/>
            <a:ext cx="4876800" cy="762000"/>
          </a:xfrm>
          <a:prstGeom prst="rect">
            <a:avLst/>
          </a:prstGeom>
          <a:gradFill rotWithShape="0">
            <a:gsLst>
              <a:gs pos="0">
                <a:schemeClr val="accent1"/>
              </a:gs>
              <a:gs pos="100000">
                <a:srgbClr val="FFFF99"/>
              </a:gs>
            </a:gsLst>
            <a:lin ang="2700000" scaled="1"/>
          </a:gradFill>
          <a:ln w="9525">
            <a:solidFill>
              <a:schemeClr val="tx1"/>
            </a:solidFill>
            <a:miter lim="800000"/>
            <a:headEnd/>
            <a:tailEnd/>
          </a:ln>
          <a:effectLst>
            <a:outerShdw blurRad="63500" dist="107763" dir="13500000" algn="ctr" rotWithShape="0">
              <a:schemeClr val="bg2">
                <a:alpha val="74998"/>
              </a:schemeClr>
            </a:outerShdw>
          </a:effectLst>
        </p:spPr>
        <p:txBody>
          <a:bodyPr anchor="ctr">
            <a:prstTxWarp prst="textNoShape">
              <a:avLst/>
            </a:prstTxWarp>
          </a:bodyPr>
          <a:lstStyle/>
          <a:p>
            <a:pPr algn="ctr"/>
            <a:r>
              <a:rPr lang="it-IT" b="1" baseline="30000">
                <a:solidFill>
                  <a:srgbClr val="FF3300"/>
                </a:solidFill>
                <a:latin typeface="Tahoma" pitchFamily="-65" charset="0"/>
              </a:rPr>
              <a:t>51</a:t>
            </a:r>
            <a:r>
              <a:rPr lang="it-IT" b="1">
                <a:solidFill>
                  <a:srgbClr val="FF3300"/>
                </a:solidFill>
                <a:latin typeface="Tahoma" pitchFamily="-65" charset="0"/>
              </a:rPr>
              <a:t>Cr Source</a:t>
            </a:r>
          </a:p>
        </p:txBody>
      </p:sp>
      <p:sp>
        <p:nvSpPr>
          <p:cNvPr id="28675" name="Line 3"/>
          <p:cNvSpPr>
            <a:spLocks noChangeShapeType="1"/>
          </p:cNvSpPr>
          <p:nvPr/>
        </p:nvSpPr>
        <p:spPr bwMode="auto">
          <a:xfrm>
            <a:off x="838200" y="2895600"/>
            <a:ext cx="1828800" cy="0"/>
          </a:xfrm>
          <a:prstGeom prst="line">
            <a:avLst/>
          </a:prstGeom>
          <a:noFill/>
          <a:ln w="28575">
            <a:solidFill>
              <a:schemeClr val="tx1"/>
            </a:solidFill>
            <a:round/>
            <a:headEnd/>
            <a:tailEnd/>
          </a:ln>
          <a:effectLst/>
        </p:spPr>
        <p:txBody>
          <a:bodyPr>
            <a:prstTxWarp prst="textNoShape">
              <a:avLst/>
            </a:prstTxWarp>
          </a:bodyPr>
          <a:lstStyle/>
          <a:p>
            <a:endParaRPr lang="fr-FR"/>
          </a:p>
        </p:txBody>
      </p:sp>
      <p:sp>
        <p:nvSpPr>
          <p:cNvPr id="28676" name="Line 4"/>
          <p:cNvSpPr>
            <a:spLocks noChangeShapeType="1"/>
          </p:cNvSpPr>
          <p:nvPr/>
        </p:nvSpPr>
        <p:spPr bwMode="auto">
          <a:xfrm>
            <a:off x="838200" y="2590800"/>
            <a:ext cx="1828800" cy="0"/>
          </a:xfrm>
          <a:prstGeom prst="line">
            <a:avLst/>
          </a:prstGeom>
          <a:noFill/>
          <a:ln w="9525">
            <a:solidFill>
              <a:schemeClr val="tx1"/>
            </a:solidFill>
            <a:round/>
            <a:headEnd/>
            <a:tailEnd/>
          </a:ln>
          <a:effectLst/>
        </p:spPr>
        <p:txBody>
          <a:bodyPr>
            <a:prstTxWarp prst="textNoShape">
              <a:avLst/>
            </a:prstTxWarp>
          </a:bodyPr>
          <a:lstStyle/>
          <a:p>
            <a:endParaRPr lang="fr-FR"/>
          </a:p>
        </p:txBody>
      </p:sp>
      <p:sp>
        <p:nvSpPr>
          <p:cNvPr id="28677" name="Line 5"/>
          <p:cNvSpPr>
            <a:spLocks noChangeShapeType="1"/>
          </p:cNvSpPr>
          <p:nvPr/>
        </p:nvSpPr>
        <p:spPr bwMode="auto">
          <a:xfrm>
            <a:off x="838200" y="1905000"/>
            <a:ext cx="1828800" cy="0"/>
          </a:xfrm>
          <a:prstGeom prst="line">
            <a:avLst/>
          </a:prstGeom>
          <a:noFill/>
          <a:ln w="9525">
            <a:solidFill>
              <a:schemeClr val="tx1"/>
            </a:solidFill>
            <a:round/>
            <a:headEnd/>
            <a:tailEnd/>
          </a:ln>
          <a:effectLst/>
        </p:spPr>
        <p:txBody>
          <a:bodyPr>
            <a:prstTxWarp prst="textNoShape">
              <a:avLst/>
            </a:prstTxWarp>
          </a:bodyPr>
          <a:lstStyle/>
          <a:p>
            <a:endParaRPr lang="fr-FR"/>
          </a:p>
        </p:txBody>
      </p:sp>
      <p:sp>
        <p:nvSpPr>
          <p:cNvPr id="28678" name="Text Box 6"/>
          <p:cNvSpPr txBox="1">
            <a:spLocks noChangeArrowheads="1"/>
          </p:cNvSpPr>
          <p:nvPr/>
        </p:nvSpPr>
        <p:spPr bwMode="auto">
          <a:xfrm>
            <a:off x="2743200" y="2743200"/>
            <a:ext cx="7620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1/ 2</a:t>
            </a:r>
            <a:r>
              <a:rPr lang="en-GB" sz="2000" baseline="30000"/>
              <a:t>-</a:t>
            </a:r>
            <a:endParaRPr lang="en-US" sz="2000"/>
          </a:p>
        </p:txBody>
      </p:sp>
      <p:sp>
        <p:nvSpPr>
          <p:cNvPr id="28679" name="Text Box 7"/>
          <p:cNvSpPr txBox="1">
            <a:spLocks noChangeArrowheads="1"/>
          </p:cNvSpPr>
          <p:nvPr/>
        </p:nvSpPr>
        <p:spPr bwMode="auto">
          <a:xfrm>
            <a:off x="2743200" y="2286000"/>
            <a:ext cx="685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5/2</a:t>
            </a:r>
            <a:r>
              <a:rPr lang="en-GB" sz="2000" baseline="30000"/>
              <a:t>-</a:t>
            </a:r>
            <a:endParaRPr lang="en-US" sz="2000"/>
          </a:p>
        </p:txBody>
      </p:sp>
      <p:sp>
        <p:nvSpPr>
          <p:cNvPr id="28680" name="Text Box 8"/>
          <p:cNvSpPr txBox="1">
            <a:spLocks noChangeArrowheads="1"/>
          </p:cNvSpPr>
          <p:nvPr/>
        </p:nvSpPr>
        <p:spPr bwMode="auto">
          <a:xfrm>
            <a:off x="2743200" y="1600200"/>
            <a:ext cx="685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3/2</a:t>
            </a:r>
            <a:r>
              <a:rPr lang="en-GB" sz="2000" baseline="30000"/>
              <a:t>-</a:t>
            </a:r>
            <a:endParaRPr lang="en-US" sz="2000"/>
          </a:p>
        </p:txBody>
      </p:sp>
      <p:sp>
        <p:nvSpPr>
          <p:cNvPr id="28681" name="Text Box 9"/>
          <p:cNvSpPr txBox="1">
            <a:spLocks noChangeArrowheads="1"/>
          </p:cNvSpPr>
          <p:nvPr/>
        </p:nvSpPr>
        <p:spPr bwMode="auto">
          <a:xfrm>
            <a:off x="457200" y="1524000"/>
            <a:ext cx="13716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500 keV</a:t>
            </a:r>
            <a:endParaRPr lang="en-US" sz="2000"/>
          </a:p>
        </p:txBody>
      </p:sp>
      <p:sp>
        <p:nvSpPr>
          <p:cNvPr id="28682" name="Text Box 10"/>
          <p:cNvSpPr txBox="1">
            <a:spLocks noChangeArrowheads="1"/>
          </p:cNvSpPr>
          <p:nvPr/>
        </p:nvSpPr>
        <p:spPr bwMode="auto">
          <a:xfrm>
            <a:off x="457200" y="2209800"/>
            <a:ext cx="13716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175 keV</a:t>
            </a:r>
            <a:endParaRPr lang="en-US" sz="2000"/>
          </a:p>
        </p:txBody>
      </p:sp>
      <p:sp>
        <p:nvSpPr>
          <p:cNvPr id="28683" name="Text Box 11"/>
          <p:cNvSpPr txBox="1">
            <a:spLocks noChangeArrowheads="1"/>
          </p:cNvSpPr>
          <p:nvPr/>
        </p:nvSpPr>
        <p:spPr bwMode="auto">
          <a:xfrm>
            <a:off x="609600" y="2895600"/>
            <a:ext cx="11430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g.s. </a:t>
            </a:r>
            <a:r>
              <a:rPr lang="en-GB" sz="2000" baseline="30000"/>
              <a:t>71</a:t>
            </a:r>
            <a:r>
              <a:rPr lang="en-GB" sz="2000"/>
              <a:t>Ge</a:t>
            </a:r>
            <a:endParaRPr lang="en-US" sz="2000"/>
          </a:p>
        </p:txBody>
      </p:sp>
      <p:graphicFrame>
        <p:nvGraphicFramePr>
          <p:cNvPr id="28684" name="Group 12"/>
          <p:cNvGraphicFramePr>
            <a:graphicFrameLocks noGrp="1"/>
          </p:cNvGraphicFramePr>
          <p:nvPr/>
        </p:nvGraphicFramePr>
        <p:xfrm>
          <a:off x="3810000" y="1371600"/>
          <a:ext cx="4800600" cy="1295400"/>
        </p:xfrm>
        <a:graphic>
          <a:graphicData uri="http://schemas.openxmlformats.org/drawingml/2006/table">
            <a:tbl>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Strength</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63.4 PBq</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69.1 PBq</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R (meas/expt)</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1.01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ea typeface="Times New Roman" pitchFamily="-65" charset="0"/>
                          <a:cs typeface="Times New Roman" pitchFamily="-65" charset="0"/>
                        </a:rPr>
                        <a:t>±11.5%</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0.84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ea typeface="Times New Roman" pitchFamily="-65" charset="0"/>
                          <a:cs typeface="Times New Roman" pitchFamily="-65" charset="0"/>
                        </a:rPr>
                        <a:t>±11.5%</a:t>
                      </a:r>
                      <a:endParaRPr kumimoji="0" lang="en-US" sz="1800" b="1" i="0" u="none" strike="noStrike" cap="none" normalizeH="0" baseline="0">
                        <a:ln>
                          <a:noFill/>
                        </a:ln>
                        <a:solidFill>
                          <a:schemeClr val="tx1"/>
                        </a:solidFill>
                        <a:effectLst/>
                        <a:latin typeface="Times New Roman" pitchFamily="-65" charset="0"/>
                        <a:ea typeface="Times New Roman" pitchFamily="-65" charset="0"/>
                        <a:cs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698" name="Text Box 26"/>
          <p:cNvSpPr txBox="1">
            <a:spLocks noChangeArrowheads="1"/>
          </p:cNvSpPr>
          <p:nvPr/>
        </p:nvSpPr>
        <p:spPr bwMode="auto">
          <a:xfrm>
            <a:off x="4419600" y="2819400"/>
            <a:ext cx="3810000" cy="5191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t>0.93 </a:t>
            </a:r>
            <a:r>
              <a:rPr lang="en-GB">
                <a:ea typeface="Times New Roman" pitchFamily="-65" charset="0"/>
                <a:cs typeface="Times New Roman" pitchFamily="-65" charset="0"/>
              </a:rPr>
              <a:t>± 0.08</a:t>
            </a:r>
            <a:r>
              <a:rPr lang="en-GB" sz="2800">
                <a:ea typeface="Times New Roman" pitchFamily="-65" charset="0"/>
                <a:cs typeface="Times New Roman" pitchFamily="-65" charset="0"/>
              </a:rPr>
              <a:t>  </a:t>
            </a:r>
            <a:r>
              <a:rPr lang="en-GB">
                <a:solidFill>
                  <a:schemeClr val="accent2"/>
                </a:solidFill>
                <a:ea typeface="Times New Roman" pitchFamily="-65" charset="0"/>
                <a:cs typeface="Times New Roman" pitchFamily="-65" charset="0"/>
              </a:rPr>
              <a:t>[0.91 ± 0.08]</a:t>
            </a:r>
            <a:endParaRPr lang="en-US">
              <a:solidFill>
                <a:schemeClr val="accent2"/>
              </a:solidFill>
              <a:ea typeface="Times New Roman" pitchFamily="-65" charset="0"/>
              <a:cs typeface="Times New Roman" pitchFamily="-65" charset="0"/>
            </a:endParaRPr>
          </a:p>
        </p:txBody>
      </p:sp>
      <p:graphicFrame>
        <p:nvGraphicFramePr>
          <p:cNvPr id="28699" name="Group 27"/>
          <p:cNvGraphicFramePr>
            <a:graphicFrameLocks noGrp="1"/>
          </p:cNvGraphicFramePr>
          <p:nvPr/>
        </p:nvGraphicFramePr>
        <p:xfrm>
          <a:off x="1524000" y="3657600"/>
          <a:ext cx="5562600" cy="2560320"/>
        </p:xfrm>
        <a:graphic>
          <a:graphicData uri="http://schemas.openxmlformats.org/drawingml/2006/table">
            <a:tbl>
              <a:tblPr/>
              <a:tblGrid>
                <a:gridCol w="1854200">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Energy (keV)</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30000">
                          <a:ln>
                            <a:noFill/>
                          </a:ln>
                          <a:solidFill>
                            <a:schemeClr val="tx1"/>
                          </a:solidFill>
                          <a:effectLst/>
                          <a:latin typeface="Times New Roman" pitchFamily="-65" charset="0"/>
                        </a:rPr>
                        <a:t>51</a:t>
                      </a:r>
                      <a:r>
                        <a:rPr kumimoji="0" lang="en-GB" sz="1800" b="1" i="0" u="none" strike="noStrike" cap="none" normalizeH="0" baseline="0">
                          <a:ln>
                            <a:noFill/>
                          </a:ln>
                          <a:solidFill>
                            <a:schemeClr val="tx1"/>
                          </a:solidFill>
                          <a:effectLst/>
                          <a:latin typeface="Times New Roman" pitchFamily="-65" charset="0"/>
                        </a:rPr>
                        <a:t>Cr</a:t>
                      </a:r>
                      <a:endParaRPr kumimoji="0" lang="en-US" sz="1800" b="1" i="0" u="none" strike="noStrike" cap="none" normalizeH="0" baseline="3000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30000">
                          <a:ln>
                            <a:noFill/>
                          </a:ln>
                          <a:solidFill>
                            <a:schemeClr val="tx1"/>
                          </a:solidFill>
                          <a:effectLst/>
                          <a:latin typeface="Times New Roman" pitchFamily="-65" charset="0"/>
                        </a:rPr>
                        <a:t>7</a:t>
                      </a:r>
                      <a:r>
                        <a:rPr kumimoji="0" lang="en-GB" sz="1800" b="1" i="0" u="none" strike="noStrike" cap="none" normalizeH="0" baseline="0">
                          <a:ln>
                            <a:noFill/>
                          </a:ln>
                          <a:solidFill>
                            <a:schemeClr val="tx1"/>
                          </a:solidFill>
                          <a:effectLst/>
                          <a:latin typeface="Times New Roman" pitchFamily="-65" charset="0"/>
                        </a:rPr>
                        <a:t>Be</a:t>
                      </a:r>
                      <a:endParaRPr kumimoji="0" lang="en-US" sz="1800" b="1" i="0" u="none" strike="noStrike" cap="none" normalizeH="0" baseline="3000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0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862</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90%</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751</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80.6%</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746</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9.5%</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431</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8.8%</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0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426</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1.1%</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384</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10%</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6943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4" b="34812"/>
          <a:stretch/>
        </p:blipFill>
        <p:spPr bwMode="auto">
          <a:xfrm>
            <a:off x="-976581" y="-20701"/>
            <a:ext cx="10144768" cy="7346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p:nvPr/>
        </p:nvSpPr>
        <p:spPr bwMode="auto">
          <a:xfrm>
            <a:off x="1218698" y="553726"/>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4" name="Oval 3"/>
          <p:cNvSpPr/>
          <p:nvPr/>
        </p:nvSpPr>
        <p:spPr bwMode="auto">
          <a:xfrm>
            <a:off x="2370894" y="2509746"/>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5" name="Oval 4"/>
          <p:cNvSpPr/>
          <p:nvPr/>
        </p:nvSpPr>
        <p:spPr bwMode="auto">
          <a:xfrm>
            <a:off x="3481607" y="661873"/>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6" name="TextBox 5"/>
          <p:cNvSpPr txBox="1"/>
          <p:nvPr/>
        </p:nvSpPr>
        <p:spPr>
          <a:xfrm>
            <a:off x="866345" y="1439522"/>
            <a:ext cx="2430566" cy="880528"/>
          </a:xfrm>
          <a:prstGeom prst="rect">
            <a:avLst/>
          </a:prstGeom>
          <a:noFill/>
        </p:spPr>
        <p:txBody>
          <a:bodyPr wrap="square" lIns="64291" tIns="32146" rIns="64291" bIns="32146" rtlCol="0">
            <a:spAutoFit/>
          </a:bodyPr>
          <a:lstStyle/>
          <a:p>
            <a:r>
              <a:rPr lang="de-DE" sz="2800" dirty="0">
                <a:solidFill>
                  <a:schemeClr val="tx1">
                    <a:lumMod val="60000"/>
                    <a:lumOff val="40000"/>
                  </a:schemeClr>
                </a:solidFill>
              </a:rPr>
              <a:t>     </a:t>
            </a:r>
            <a:r>
              <a:rPr lang="de-DE" sz="2500" dirty="0" err="1">
                <a:solidFill>
                  <a:srgbClr val="00B0F0"/>
                </a:solidFill>
              </a:rPr>
              <a:t>Particle</a:t>
            </a:r>
            <a:r>
              <a:rPr lang="de-DE" sz="2500" dirty="0">
                <a:solidFill>
                  <a:srgbClr val="00B0F0"/>
                </a:solidFill>
              </a:rPr>
              <a:t>   </a:t>
            </a:r>
          </a:p>
          <a:p>
            <a:r>
              <a:rPr lang="de-DE" sz="2500" dirty="0">
                <a:solidFill>
                  <a:srgbClr val="00B0F0"/>
                </a:solidFill>
              </a:rPr>
              <a:t> </a:t>
            </a:r>
            <a:r>
              <a:rPr lang="de-DE" sz="2500" dirty="0" err="1">
                <a:solidFill>
                  <a:srgbClr val="00B0F0"/>
                </a:solidFill>
              </a:rPr>
              <a:t>Physics</a:t>
            </a:r>
            <a:endParaRPr lang="en-US" sz="2500" dirty="0">
              <a:solidFill>
                <a:srgbClr val="00B0F0"/>
              </a:solidFill>
            </a:endParaRPr>
          </a:p>
        </p:txBody>
      </p:sp>
      <p:sp>
        <p:nvSpPr>
          <p:cNvPr id="7" name="TextBox 6"/>
          <p:cNvSpPr txBox="1"/>
          <p:nvPr/>
        </p:nvSpPr>
        <p:spPr>
          <a:xfrm>
            <a:off x="5741922" y="1866205"/>
            <a:ext cx="1873562" cy="843981"/>
          </a:xfrm>
          <a:prstGeom prst="rect">
            <a:avLst/>
          </a:prstGeom>
          <a:noFill/>
        </p:spPr>
        <p:txBody>
          <a:bodyPr wrap="square" lIns="64291" tIns="32146" rIns="64291" bIns="32146" rtlCol="0">
            <a:spAutoFit/>
          </a:bodyPr>
          <a:lstStyle/>
          <a:p>
            <a:r>
              <a:rPr lang="de-DE" sz="2500" dirty="0" err="1">
                <a:solidFill>
                  <a:srgbClr val="00B0F0"/>
                </a:solidFill>
              </a:rPr>
              <a:t>Astro</a:t>
            </a:r>
            <a:r>
              <a:rPr lang="de-DE" sz="2500" dirty="0">
                <a:solidFill>
                  <a:srgbClr val="00B0F0"/>
                </a:solidFill>
              </a:rPr>
              <a:t> </a:t>
            </a:r>
          </a:p>
          <a:p>
            <a:r>
              <a:rPr lang="de-DE" sz="2500" dirty="0">
                <a:solidFill>
                  <a:srgbClr val="00B0F0"/>
                </a:solidFill>
              </a:rPr>
              <a:t>         </a:t>
            </a:r>
            <a:r>
              <a:rPr lang="de-DE" sz="2500" dirty="0" err="1">
                <a:solidFill>
                  <a:srgbClr val="00B0F0"/>
                </a:solidFill>
              </a:rPr>
              <a:t>physics</a:t>
            </a:r>
            <a:endParaRPr lang="en-US" sz="2500" dirty="0">
              <a:solidFill>
                <a:srgbClr val="00B0F0"/>
              </a:solidFill>
            </a:endParaRPr>
          </a:p>
        </p:txBody>
      </p:sp>
      <p:sp>
        <p:nvSpPr>
          <p:cNvPr id="8" name="TextBox 7"/>
          <p:cNvSpPr txBox="1"/>
          <p:nvPr/>
        </p:nvSpPr>
        <p:spPr>
          <a:xfrm>
            <a:off x="3623022" y="5807865"/>
            <a:ext cx="1765508" cy="834361"/>
          </a:xfrm>
          <a:prstGeom prst="rect">
            <a:avLst/>
          </a:prstGeom>
          <a:noFill/>
        </p:spPr>
        <p:txBody>
          <a:bodyPr wrap="square" lIns="64291" tIns="32146" rIns="64291" bIns="32146" rtlCol="0">
            <a:spAutoFit/>
          </a:bodyPr>
          <a:lstStyle/>
          <a:p>
            <a:r>
              <a:rPr lang="de-DE" sz="2500" dirty="0" err="1">
                <a:solidFill>
                  <a:srgbClr val="00B0F0"/>
                </a:solidFill>
              </a:rPr>
              <a:t>Nuclear</a:t>
            </a:r>
            <a:r>
              <a:rPr lang="de-DE" sz="2500" dirty="0">
                <a:solidFill>
                  <a:srgbClr val="00B0F0"/>
                </a:solidFill>
              </a:rPr>
              <a:t> </a:t>
            </a:r>
            <a:r>
              <a:rPr lang="de-DE" sz="2500" dirty="0" err="1">
                <a:solidFill>
                  <a:srgbClr val="00B0F0"/>
                </a:solidFill>
              </a:rPr>
              <a:t>physics</a:t>
            </a:r>
            <a:endParaRPr lang="de-DE" sz="2500" dirty="0">
              <a:solidFill>
                <a:srgbClr val="00B0F0"/>
              </a:solidFill>
            </a:endParaRPr>
          </a:p>
        </p:txBody>
      </p:sp>
      <p:sp>
        <p:nvSpPr>
          <p:cNvPr id="9" name="TextBox 8"/>
          <p:cNvSpPr txBox="1"/>
          <p:nvPr/>
        </p:nvSpPr>
        <p:spPr>
          <a:xfrm>
            <a:off x="3389765" y="2852729"/>
            <a:ext cx="2118682" cy="803584"/>
          </a:xfrm>
          <a:prstGeom prst="rect">
            <a:avLst/>
          </a:prstGeom>
          <a:noFill/>
        </p:spPr>
        <p:txBody>
          <a:bodyPr wrap="square" lIns="64291" tIns="32146" rIns="64291" bIns="32146" rtlCol="0">
            <a:spAutoFit/>
          </a:bodyPr>
          <a:lstStyle/>
          <a:p>
            <a:pPr algn="ctr"/>
            <a:r>
              <a:rPr lang="de-DE" sz="2400" b="1" dirty="0" err="1">
                <a:solidFill>
                  <a:srgbClr val="FF0000"/>
                </a:solidFill>
              </a:rPr>
              <a:t>Particle</a:t>
            </a:r>
            <a:r>
              <a:rPr lang="de-DE" sz="2400" b="1" dirty="0">
                <a:solidFill>
                  <a:srgbClr val="FF0000"/>
                </a:solidFill>
              </a:rPr>
              <a:t> </a:t>
            </a:r>
            <a:r>
              <a:rPr lang="de-DE" sz="2400" b="1" dirty="0" err="1">
                <a:solidFill>
                  <a:srgbClr val="FF0000"/>
                </a:solidFill>
              </a:rPr>
              <a:t>Astrophysics</a:t>
            </a:r>
            <a:endParaRPr lang="de-DE" sz="2400" b="1" dirty="0">
              <a:solidFill>
                <a:srgbClr val="FF0000"/>
              </a:solidFill>
            </a:endParaRPr>
          </a:p>
        </p:txBody>
      </p:sp>
      <p:sp>
        <p:nvSpPr>
          <p:cNvPr id="2" name="Right Arrow 1"/>
          <p:cNvSpPr/>
          <p:nvPr/>
        </p:nvSpPr>
        <p:spPr bwMode="auto">
          <a:xfrm rot="9540000">
            <a:off x="5546664" y="2400166"/>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2" name="Right Arrow 11"/>
          <p:cNvSpPr/>
          <p:nvPr/>
        </p:nvSpPr>
        <p:spPr bwMode="auto">
          <a:xfrm rot="16200000">
            <a:off x="4095956" y="4895965"/>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3" name="Right Arrow 12"/>
          <p:cNvSpPr/>
          <p:nvPr/>
        </p:nvSpPr>
        <p:spPr bwMode="auto">
          <a:xfrm rot="12060000" flipH="1">
            <a:off x="2755390" y="2339422"/>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0" name="Espace réservé du numéro de diapositive 9"/>
          <p:cNvSpPr>
            <a:spLocks noGrp="1"/>
          </p:cNvSpPr>
          <p:nvPr>
            <p:ph type="sldNum" sz="quarter" idx="12"/>
          </p:nvPr>
        </p:nvSpPr>
        <p:spPr/>
        <p:txBody>
          <a:bodyPr/>
          <a:lstStyle/>
          <a:p>
            <a:fld id="{FF4C92D7-0FCB-CD48-9A1F-0A5414487031}" type="slidenum">
              <a:rPr lang="en-US" smtClean="0"/>
              <a:t>2</a:t>
            </a:fld>
            <a:endParaRPr lang="en-US"/>
          </a:p>
        </p:txBody>
      </p:sp>
    </p:spTree>
    <p:extLst>
      <p:ext uri="{BB962C8B-B14F-4D97-AF65-F5344CB8AC3E}">
        <p14:creationId xmlns:p14="http://schemas.microsoft.com/office/powerpoint/2010/main" val="2093537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96678" y="0"/>
            <a:ext cx="8311441" cy="10912989"/>
          </a:xfrm>
          <a:prstGeom prst="rect">
            <a:avLst/>
          </a:prstGeom>
        </p:spPr>
      </p:pic>
    </p:spTree>
    <p:extLst>
      <p:ext uri="{BB962C8B-B14F-4D97-AF65-F5344CB8AC3E}">
        <p14:creationId xmlns:p14="http://schemas.microsoft.com/office/powerpoint/2010/main" val="1941553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4011" y="2642999"/>
            <a:ext cx="4659974" cy="3942905"/>
          </a:xfrm>
          <a:prstGeom prst="rect">
            <a:avLst/>
          </a:prstGeom>
          <a:noFill/>
        </p:spPr>
        <p:txBody>
          <a:bodyPr wrap="none" lIns="64291" tIns="32146" rIns="64291" bIns="32146" rtlCol="0">
            <a:spAutoFit/>
          </a:bodyPr>
          <a:lstStyle/>
          <a:p>
            <a:r>
              <a:rPr lang="de-DE" sz="5600" dirty="0">
                <a:solidFill>
                  <a:schemeClr val="bg1"/>
                </a:solidFill>
              </a:rPr>
              <a:t> Moisej Markov</a:t>
            </a:r>
          </a:p>
          <a:p>
            <a:endParaRPr lang="de-DE" sz="5600" dirty="0">
              <a:solidFill>
                <a:schemeClr val="bg1"/>
              </a:solidFill>
            </a:endParaRPr>
          </a:p>
          <a:p>
            <a:r>
              <a:rPr lang="de-DE" sz="5600" dirty="0">
                <a:solidFill>
                  <a:schemeClr val="bg1"/>
                </a:solidFill>
              </a:rPr>
              <a:t>         </a:t>
            </a:r>
            <a:r>
              <a:rPr lang="de-DE" sz="8800" dirty="0">
                <a:solidFill>
                  <a:schemeClr val="bg1"/>
                </a:solidFill>
              </a:rPr>
              <a:t>1960</a:t>
            </a:r>
          </a:p>
          <a:p>
            <a:pPr algn="r"/>
            <a:endParaRPr lang="de-DE" sz="1300" dirty="0">
              <a:solidFill>
                <a:schemeClr val="bg1"/>
              </a:solidFill>
            </a:endParaRPr>
          </a:p>
          <a:p>
            <a:pPr algn="r"/>
            <a:endParaRPr lang="de-DE" sz="1300" dirty="0">
              <a:solidFill>
                <a:schemeClr val="bg1"/>
              </a:solidFill>
            </a:endParaRPr>
          </a:p>
          <a:p>
            <a:pPr algn="r"/>
            <a:endParaRPr lang="de-DE" sz="1300" dirty="0">
              <a:solidFill>
                <a:schemeClr val="bg1"/>
              </a:solidFill>
            </a:endParaRPr>
          </a:p>
          <a:p>
            <a:pPr algn="r"/>
            <a:r>
              <a:rPr lang="de-DE" sz="1300" dirty="0">
                <a:solidFill>
                  <a:schemeClr val="bg1"/>
                </a:solidFill>
              </a:rPr>
              <a:t>  </a:t>
            </a:r>
            <a:r>
              <a:rPr lang="de-DE" sz="1300" dirty="0" err="1">
                <a:solidFill>
                  <a:schemeClr val="bg1"/>
                </a:solidFill>
              </a:rPr>
              <a:t>Proposal</a:t>
            </a:r>
            <a:r>
              <a:rPr lang="de-DE" sz="1300" dirty="0">
                <a:solidFill>
                  <a:schemeClr val="bg1"/>
                </a:solidFill>
              </a:rPr>
              <a:t> </a:t>
            </a:r>
            <a:r>
              <a:rPr lang="de-DE" sz="1300" dirty="0" err="1">
                <a:solidFill>
                  <a:schemeClr val="bg1"/>
                </a:solidFill>
              </a:rPr>
              <a:t>to</a:t>
            </a:r>
            <a:r>
              <a:rPr lang="de-DE" sz="1300" dirty="0">
                <a:solidFill>
                  <a:schemeClr val="bg1"/>
                </a:solidFill>
              </a:rPr>
              <a:t> </a:t>
            </a:r>
            <a:r>
              <a:rPr lang="de-DE" sz="1300" dirty="0" err="1">
                <a:solidFill>
                  <a:schemeClr val="bg1"/>
                </a:solidFill>
              </a:rPr>
              <a:t>detect</a:t>
            </a:r>
            <a:r>
              <a:rPr lang="de-DE" sz="1300" dirty="0">
                <a:solidFill>
                  <a:schemeClr val="bg1"/>
                </a:solidFill>
              </a:rPr>
              <a:t> C-light </a:t>
            </a:r>
            <a:r>
              <a:rPr lang="de-DE" sz="1300" dirty="0" err="1">
                <a:solidFill>
                  <a:schemeClr val="bg1"/>
                </a:solidFill>
              </a:rPr>
              <a:t>from</a:t>
            </a:r>
            <a:r>
              <a:rPr lang="de-DE" sz="1300" dirty="0">
                <a:solidFill>
                  <a:schemeClr val="bg1"/>
                </a:solidFill>
              </a:rPr>
              <a:t> </a:t>
            </a:r>
            <a:r>
              <a:rPr lang="de-DE" sz="1300" dirty="0" err="1">
                <a:solidFill>
                  <a:schemeClr val="bg1"/>
                </a:solidFill>
              </a:rPr>
              <a:t>charged</a:t>
            </a:r>
            <a:r>
              <a:rPr lang="de-DE" sz="1300" dirty="0">
                <a:solidFill>
                  <a:schemeClr val="bg1"/>
                </a:solidFill>
              </a:rPr>
              <a:t> </a:t>
            </a:r>
            <a:r>
              <a:rPr lang="de-DE" sz="1300" dirty="0" err="1">
                <a:solidFill>
                  <a:schemeClr val="bg1"/>
                </a:solidFill>
              </a:rPr>
              <a:t>particles</a:t>
            </a:r>
            <a:r>
              <a:rPr lang="de-DE" sz="1300" dirty="0">
                <a:solidFill>
                  <a:schemeClr val="bg1"/>
                </a:solidFill>
              </a:rPr>
              <a:t> in open </a:t>
            </a:r>
            <a:r>
              <a:rPr lang="de-DE" sz="1300" dirty="0" err="1">
                <a:solidFill>
                  <a:schemeClr val="bg1"/>
                </a:solidFill>
              </a:rPr>
              <a:t>water</a:t>
            </a:r>
            <a:endParaRPr lang="en-US" sz="1300" dirty="0">
              <a:solidFill>
                <a:schemeClr val="bg1"/>
              </a:solidFill>
            </a:endParaRPr>
          </a:p>
        </p:txBody>
      </p:sp>
      <p:pic>
        <p:nvPicPr>
          <p:cNvPr id="12290" name="Picture 2" descr="C:\Documents and Settings\nb166\My Documents\My Pictures\amark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278" y="2271196"/>
            <a:ext cx="3580857" cy="4306308"/>
          </a:xfrm>
          <a:prstGeom prst="rect">
            <a:avLst/>
          </a:prstGeom>
          <a:noFill/>
          <a:ln w="57150">
            <a:solidFill>
              <a:schemeClr val="tx1">
                <a:lumMod val="60000"/>
                <a:lumOff val="40000"/>
              </a:schemeClr>
            </a:solidFill>
          </a:ln>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21</a:t>
            </a:fld>
            <a:endParaRPr lang="en-US"/>
          </a:p>
        </p:txBody>
      </p:sp>
    </p:spTree>
    <p:extLst>
      <p:ext uri="{BB962C8B-B14F-4D97-AF65-F5344CB8AC3E}">
        <p14:creationId xmlns:p14="http://schemas.microsoft.com/office/powerpoint/2010/main" val="2678182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9"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88993" y="2115602"/>
            <a:ext cx="4026930" cy="4466125"/>
          </a:xfrm>
          <a:prstGeom prst="rect">
            <a:avLst/>
          </a:prstGeom>
          <a:noFill/>
        </p:spPr>
        <p:txBody>
          <a:bodyPr wrap="none" lIns="64291" tIns="32146" rIns="64291" bIns="32146" rtlCol="0">
            <a:spAutoFit/>
          </a:bodyPr>
          <a:lstStyle/>
          <a:p>
            <a:r>
              <a:rPr lang="de-DE" sz="5600" dirty="0">
                <a:solidFill>
                  <a:schemeClr val="bg1"/>
                </a:solidFill>
              </a:rPr>
              <a:t> Fred Reines</a:t>
            </a:r>
          </a:p>
          <a:p>
            <a:endParaRPr lang="de-DE" sz="5600" dirty="0">
              <a:solidFill>
                <a:schemeClr val="bg1"/>
              </a:solidFill>
            </a:endParaRPr>
          </a:p>
          <a:p>
            <a:r>
              <a:rPr lang="de-DE" sz="5600" dirty="0">
                <a:solidFill>
                  <a:schemeClr val="bg1"/>
                </a:solidFill>
              </a:rPr>
              <a:t>    </a:t>
            </a:r>
            <a:r>
              <a:rPr lang="de-DE" sz="8800" dirty="0">
                <a:solidFill>
                  <a:schemeClr val="bg1"/>
                </a:solidFill>
              </a:rPr>
              <a:t>1965</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r"/>
            <a:endParaRPr lang="de-DE" sz="8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reactor</a:t>
            </a:r>
            <a:r>
              <a:rPr lang="de-DE" sz="1300" dirty="0">
                <a:solidFill>
                  <a:schemeClr val="bg1"/>
                </a:solidFill>
              </a:rPr>
              <a:t>) </a:t>
            </a:r>
            <a:r>
              <a:rPr lang="de-DE" sz="1300" dirty="0" err="1">
                <a:solidFill>
                  <a:schemeClr val="bg1"/>
                </a:solidFill>
              </a:rPr>
              <a:t>antineutrinos</a:t>
            </a:r>
            <a:r>
              <a:rPr lang="de-DE" sz="1300" dirty="0">
                <a:solidFill>
                  <a:schemeClr val="bg1"/>
                </a:solidFill>
              </a:rPr>
              <a:t> </a:t>
            </a:r>
            <a:r>
              <a:rPr lang="de-DE" sz="1300" dirty="0" err="1">
                <a:solidFill>
                  <a:schemeClr val="bg1"/>
                </a:solidFill>
              </a:rPr>
              <a:t>with</a:t>
            </a:r>
            <a:r>
              <a:rPr lang="de-DE" sz="1300" dirty="0">
                <a:solidFill>
                  <a:schemeClr val="bg1"/>
                </a:solidFill>
              </a:rPr>
              <a:t> liquid </a:t>
            </a:r>
            <a:r>
              <a:rPr lang="de-DE" sz="1300" dirty="0" err="1">
                <a:solidFill>
                  <a:schemeClr val="bg1"/>
                </a:solidFill>
              </a:rPr>
              <a:t>scintillator</a:t>
            </a:r>
            <a:endParaRPr lang="en-US" sz="1300" dirty="0">
              <a:solidFill>
                <a:schemeClr val="bg1"/>
              </a:solidFill>
            </a:endParaRPr>
          </a:p>
        </p:txBody>
      </p:sp>
      <p:pic>
        <p:nvPicPr>
          <p:cNvPr id="5" name="Picture 5" descr="reinesgus"/>
          <p:cNvPicPr>
            <a:picLocks noChangeAspect="1" noChangeArrowheads="1"/>
          </p:cNvPicPr>
          <p:nvPr/>
        </p:nvPicPr>
        <p:blipFill>
          <a:blip r:embed="rId4"/>
          <a:srcRect/>
          <a:stretch>
            <a:fillRect/>
          </a:stretch>
        </p:blipFill>
        <p:spPr bwMode="auto">
          <a:xfrm>
            <a:off x="4825184" y="839990"/>
            <a:ext cx="4015256" cy="5698898"/>
          </a:xfrm>
          <a:prstGeom prst="rect">
            <a:avLst/>
          </a:prstGeom>
          <a:noFill/>
          <a:ln w="57150">
            <a:solidFill>
              <a:schemeClr val="tx1">
                <a:lumMod val="60000"/>
                <a:lumOff val="40000"/>
              </a:schemeClr>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22</a:t>
            </a:fld>
            <a:endParaRPr lang="en-US"/>
          </a:p>
        </p:txBody>
      </p:sp>
    </p:spTree>
    <p:extLst>
      <p:ext uri="{BB962C8B-B14F-4D97-AF65-F5344CB8AC3E}">
        <p14:creationId xmlns:p14="http://schemas.microsoft.com/office/powerpoint/2010/main" val="1462711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827088" y="606425"/>
            <a:ext cx="4514850" cy="5824538"/>
          </a:xfrm>
          <a:prstGeom prst="rect">
            <a:avLst/>
          </a:prstGeom>
          <a:solidFill>
            <a:srgbClr val="CCFFFF"/>
          </a:solidFill>
          <a:ln w="9525">
            <a:solidFill>
              <a:schemeClr val="tx1"/>
            </a:solidFill>
            <a:miter lim="800000"/>
            <a:headEnd/>
            <a:tailEnd/>
          </a:ln>
          <a:effectLst/>
        </p:spPr>
        <p:txBody>
          <a:bodyPr wrap="none" anchor="ctr">
            <a:prstTxWarp prst="textNoShape">
              <a:avLst/>
            </a:prstTxWarp>
          </a:bodyPr>
          <a:lstStyle/>
          <a:p>
            <a:pPr algn="ctr"/>
            <a:endParaRPr lang="fr-FR" sz="1800">
              <a:latin typeface="Arial" pitchFamily="-65" charset="0"/>
            </a:endParaRPr>
          </a:p>
        </p:txBody>
      </p:sp>
      <p:graphicFrame>
        <p:nvGraphicFramePr>
          <p:cNvPr id="9219" name="Object 3"/>
          <p:cNvGraphicFramePr>
            <a:graphicFrameLocks noChangeAspect="1"/>
          </p:cNvGraphicFramePr>
          <p:nvPr/>
        </p:nvGraphicFramePr>
        <p:xfrm>
          <a:off x="977900" y="1077913"/>
          <a:ext cx="2276475" cy="404812"/>
        </p:xfrm>
        <a:graphic>
          <a:graphicData uri="http://schemas.openxmlformats.org/presentationml/2006/ole">
            <mc:AlternateContent xmlns:mc="http://schemas.openxmlformats.org/markup-compatibility/2006">
              <mc:Choice xmlns:v="urn:schemas-microsoft-com:vml" Requires="v">
                <p:oleObj spid="_x0000_s1171" name="…quation" r:id="rId3" imgW="1143000" imgH="203040" progId="Equation.3">
                  <p:embed/>
                </p:oleObj>
              </mc:Choice>
              <mc:Fallback>
                <p:oleObj name="…quation" r:id="rId3" imgW="114300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1077913"/>
                        <a:ext cx="2276475" cy="4048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220" name="Text Box 4"/>
          <p:cNvSpPr txBox="1">
            <a:spLocks noChangeArrowheads="1"/>
          </p:cNvSpPr>
          <p:nvPr/>
        </p:nvSpPr>
        <p:spPr bwMode="auto">
          <a:xfrm>
            <a:off x="841375" y="666750"/>
            <a:ext cx="3766800" cy="646331"/>
          </a:xfrm>
          <a:prstGeom prst="rect">
            <a:avLst/>
          </a:prstGeom>
          <a:noFill/>
          <a:ln w="9525">
            <a:noFill/>
            <a:miter lim="800000"/>
            <a:headEnd/>
            <a:tailEnd/>
          </a:ln>
          <a:effectLst/>
        </p:spPr>
        <p:txBody>
          <a:bodyPr wrap="none">
            <a:prstTxWarp prst="textNoShape">
              <a:avLst/>
            </a:prstTxWarp>
            <a:spAutoFit/>
          </a:bodyPr>
          <a:lstStyle/>
          <a:p>
            <a:r>
              <a:rPr lang="en-US" sz="1800" u="sng" dirty="0">
                <a:latin typeface="Arial" pitchFamily="-65" charset="0"/>
              </a:rPr>
              <a:t>Water Cerenkov neutrino detector: </a:t>
            </a:r>
          </a:p>
          <a:p>
            <a:r>
              <a:rPr lang="en-US" sz="1800" u="sng" dirty="0" err="1">
                <a:latin typeface="Arial" pitchFamily="-65" charset="0"/>
              </a:rPr>
              <a:t>Kamiokande</a:t>
            </a:r>
            <a:endParaRPr lang="en-US" sz="1800" u="sng" dirty="0">
              <a:latin typeface="Arial" pitchFamily="-65" charset="0"/>
            </a:endParaRPr>
          </a:p>
        </p:txBody>
      </p:sp>
      <p:sp>
        <p:nvSpPr>
          <p:cNvPr id="9221" name="Oval 5"/>
          <p:cNvSpPr>
            <a:spLocks noChangeArrowheads="1"/>
          </p:cNvSpPr>
          <p:nvPr/>
        </p:nvSpPr>
        <p:spPr bwMode="auto">
          <a:xfrm>
            <a:off x="2887663" y="1119188"/>
            <a:ext cx="423862" cy="393700"/>
          </a:xfrm>
          <a:prstGeom prst="ellipse">
            <a:avLst/>
          </a:prstGeom>
          <a:noFill/>
          <a:ln w="28575">
            <a:solidFill>
              <a:srgbClr val="FF3300"/>
            </a:solidFill>
            <a:round/>
            <a:headEnd/>
            <a:tailEnd/>
          </a:ln>
          <a:effectLst/>
        </p:spPr>
        <p:txBody>
          <a:bodyPr wrap="none" anchor="ctr">
            <a:prstTxWarp prst="textNoShape">
              <a:avLst/>
            </a:prstTxWarp>
          </a:bodyPr>
          <a:lstStyle/>
          <a:p>
            <a:endParaRPr lang="fr-FR"/>
          </a:p>
        </p:txBody>
      </p:sp>
      <p:sp>
        <p:nvSpPr>
          <p:cNvPr id="9222" name="Line 6"/>
          <p:cNvSpPr>
            <a:spLocks noChangeShapeType="1"/>
          </p:cNvSpPr>
          <p:nvPr/>
        </p:nvSpPr>
        <p:spPr bwMode="auto">
          <a:xfrm>
            <a:off x="3089275" y="1522413"/>
            <a:ext cx="19050" cy="279400"/>
          </a:xfrm>
          <a:prstGeom prst="line">
            <a:avLst/>
          </a:prstGeom>
          <a:noFill/>
          <a:ln w="28575">
            <a:solidFill>
              <a:srgbClr val="FF3300"/>
            </a:solidFill>
            <a:round/>
            <a:headEnd/>
            <a:tailEnd/>
          </a:ln>
          <a:effectLst/>
        </p:spPr>
        <p:txBody>
          <a:bodyPr>
            <a:prstTxWarp prst="textNoShape">
              <a:avLst/>
            </a:prstTxWarp>
          </a:bodyPr>
          <a:lstStyle/>
          <a:p>
            <a:endParaRPr lang="fr-FR"/>
          </a:p>
        </p:txBody>
      </p:sp>
      <p:sp>
        <p:nvSpPr>
          <p:cNvPr id="9223" name="Text Box 7"/>
          <p:cNvSpPr txBox="1">
            <a:spLocks noChangeArrowheads="1"/>
          </p:cNvSpPr>
          <p:nvPr/>
        </p:nvSpPr>
        <p:spPr bwMode="auto">
          <a:xfrm>
            <a:off x="956250" y="1725613"/>
            <a:ext cx="4204997" cy="1200329"/>
          </a:xfrm>
          <a:prstGeom prst="rect">
            <a:avLst/>
          </a:prstGeom>
          <a:noFill/>
          <a:ln w="9525">
            <a:noFill/>
            <a:miter lim="800000"/>
            <a:headEnd/>
            <a:tailEnd/>
          </a:ln>
          <a:effectLst/>
        </p:spPr>
        <p:txBody>
          <a:bodyPr wrap="none">
            <a:prstTxWarp prst="textNoShape">
              <a:avLst/>
            </a:prstTxWarp>
            <a:spAutoFit/>
          </a:bodyPr>
          <a:lstStyle/>
          <a:p>
            <a:r>
              <a:rPr lang="en-US" sz="1800" dirty="0">
                <a:latin typeface="Arial" pitchFamily="-65" charset="0"/>
              </a:rPr>
              <a:t>high energy (compared to rest mass)</a:t>
            </a:r>
          </a:p>
          <a:p>
            <a:pPr marL="285750" indent="-285750">
              <a:buFontTx/>
              <a:buChar char="-"/>
            </a:pPr>
            <a:r>
              <a:rPr lang="en-US" sz="1800" dirty="0">
                <a:latin typeface="Arial" pitchFamily="-65" charset="0"/>
              </a:rPr>
              <a:t>produces </a:t>
            </a:r>
            <a:r>
              <a:rPr lang="en-US" sz="1800" dirty="0" err="1">
                <a:latin typeface="Arial" pitchFamily="-65" charset="0"/>
              </a:rPr>
              <a:t>cerenkov</a:t>
            </a:r>
            <a:r>
              <a:rPr lang="en-US" sz="1800" dirty="0">
                <a:latin typeface="Arial" pitchFamily="-65" charset="0"/>
              </a:rPr>
              <a:t> radiation when </a:t>
            </a:r>
            <a:br>
              <a:rPr lang="en-US" sz="1800" dirty="0">
                <a:latin typeface="Arial" pitchFamily="-65" charset="0"/>
              </a:rPr>
            </a:br>
            <a:r>
              <a:rPr lang="en-US" sz="1800" dirty="0">
                <a:latin typeface="Arial" pitchFamily="-65" charset="0"/>
              </a:rPr>
              <a:t>traveling in water </a:t>
            </a:r>
            <a:r>
              <a:rPr lang="en-US" sz="1800" b="1" dirty="0">
                <a:solidFill>
                  <a:srgbClr val="FF3300"/>
                </a:solidFill>
                <a:latin typeface="Arial" pitchFamily="-65" charset="0"/>
              </a:rPr>
              <a:t>(can get direction</a:t>
            </a:r>
          </a:p>
          <a:p>
            <a:r>
              <a:rPr lang="en-US" b="1" dirty="0">
                <a:solidFill>
                  <a:srgbClr val="FF3300"/>
                </a:solidFill>
                <a:latin typeface="Arial" pitchFamily="-65" charset="0"/>
              </a:rPr>
              <a:t>     of neutrinos)</a:t>
            </a:r>
            <a:endParaRPr lang="en-US" sz="1800" b="1" dirty="0">
              <a:solidFill>
                <a:srgbClr val="FF3300"/>
              </a:solidFill>
              <a:latin typeface="Arial" pitchFamily="-65" charset="0"/>
            </a:endParaRPr>
          </a:p>
        </p:txBody>
      </p:sp>
      <p:sp>
        <p:nvSpPr>
          <p:cNvPr id="9224" name="Line 8"/>
          <p:cNvSpPr>
            <a:spLocks noChangeShapeType="1"/>
          </p:cNvSpPr>
          <p:nvPr/>
        </p:nvSpPr>
        <p:spPr bwMode="auto">
          <a:xfrm>
            <a:off x="1809750" y="3659188"/>
            <a:ext cx="525463" cy="369887"/>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25" name="Line 9"/>
          <p:cNvSpPr>
            <a:spLocks noChangeShapeType="1"/>
          </p:cNvSpPr>
          <p:nvPr/>
        </p:nvSpPr>
        <p:spPr bwMode="auto">
          <a:xfrm flipV="1">
            <a:off x="2332038" y="3656013"/>
            <a:ext cx="546100" cy="360362"/>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26" name="Line 10"/>
          <p:cNvSpPr>
            <a:spLocks noChangeShapeType="1"/>
          </p:cNvSpPr>
          <p:nvPr/>
        </p:nvSpPr>
        <p:spPr bwMode="auto">
          <a:xfrm>
            <a:off x="2328863" y="4022725"/>
            <a:ext cx="0" cy="366713"/>
          </a:xfrm>
          <a:prstGeom prst="line">
            <a:avLst/>
          </a:prstGeom>
          <a:noFill/>
          <a:ln w="28575">
            <a:solidFill>
              <a:schemeClr val="tx1"/>
            </a:solidFill>
            <a:round/>
            <a:headEnd/>
            <a:tailEnd/>
          </a:ln>
          <a:effectLst/>
        </p:spPr>
        <p:txBody>
          <a:bodyPr>
            <a:prstTxWarp prst="textNoShape">
              <a:avLst/>
            </a:prstTxWarp>
          </a:bodyPr>
          <a:lstStyle/>
          <a:p>
            <a:endParaRPr lang="fr-FR"/>
          </a:p>
        </p:txBody>
      </p:sp>
      <p:sp>
        <p:nvSpPr>
          <p:cNvPr id="9227" name="Line 11"/>
          <p:cNvSpPr>
            <a:spLocks noChangeShapeType="1"/>
          </p:cNvSpPr>
          <p:nvPr/>
        </p:nvSpPr>
        <p:spPr bwMode="auto">
          <a:xfrm flipH="1">
            <a:off x="1766888" y="4379913"/>
            <a:ext cx="560387" cy="223837"/>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28" name="Line 12"/>
          <p:cNvSpPr>
            <a:spLocks noChangeShapeType="1"/>
          </p:cNvSpPr>
          <p:nvPr/>
        </p:nvSpPr>
        <p:spPr bwMode="auto">
          <a:xfrm>
            <a:off x="2335213" y="4387850"/>
            <a:ext cx="574675" cy="214313"/>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29" name="Text Box 13"/>
          <p:cNvSpPr txBox="1">
            <a:spLocks noChangeArrowheads="1"/>
          </p:cNvSpPr>
          <p:nvPr/>
        </p:nvSpPr>
        <p:spPr bwMode="auto">
          <a:xfrm>
            <a:off x="1438275" y="3309938"/>
            <a:ext cx="379413" cy="366712"/>
          </a:xfrm>
          <a:prstGeom prst="rect">
            <a:avLst/>
          </a:prstGeom>
          <a:noFill/>
          <a:ln w="9525">
            <a:noFill/>
            <a:miter lim="800000"/>
            <a:headEnd/>
            <a:tailEnd/>
          </a:ln>
          <a:effectLst/>
        </p:spPr>
        <p:txBody>
          <a:bodyPr wrap="none">
            <a:prstTxWarp prst="textNoShape">
              <a:avLst/>
            </a:prstTxWarp>
            <a:spAutoFit/>
          </a:bodyPr>
          <a:lstStyle/>
          <a:p>
            <a:r>
              <a:rPr lang="en-US" sz="1800" dirty="0" err="1">
                <a:latin typeface="Symbol" pitchFamily="-65" charset="2"/>
              </a:rPr>
              <a:t>ν</a:t>
            </a:r>
            <a:r>
              <a:rPr lang="en-US" sz="1800" baseline="-25000" dirty="0" err="1">
                <a:latin typeface="Arial" pitchFamily="-65" charset="0"/>
              </a:rPr>
              <a:t>x</a:t>
            </a:r>
            <a:endParaRPr lang="en-US" sz="1800" baseline="-25000" dirty="0">
              <a:latin typeface="Arial" pitchFamily="-65" charset="0"/>
            </a:endParaRPr>
          </a:p>
        </p:txBody>
      </p:sp>
      <p:sp>
        <p:nvSpPr>
          <p:cNvPr id="9230" name="Text Box 14"/>
          <p:cNvSpPr txBox="1">
            <a:spLocks noChangeArrowheads="1"/>
          </p:cNvSpPr>
          <p:nvPr/>
        </p:nvSpPr>
        <p:spPr bwMode="auto">
          <a:xfrm>
            <a:off x="2862263" y="3365500"/>
            <a:ext cx="379412" cy="366713"/>
          </a:xfrm>
          <a:prstGeom prst="rect">
            <a:avLst/>
          </a:prstGeom>
          <a:noFill/>
          <a:ln w="9525">
            <a:noFill/>
            <a:miter lim="800000"/>
            <a:headEnd/>
            <a:tailEnd/>
          </a:ln>
          <a:effectLst/>
        </p:spPr>
        <p:txBody>
          <a:bodyPr wrap="none">
            <a:prstTxWarp prst="textNoShape">
              <a:avLst/>
            </a:prstTxWarp>
            <a:spAutoFit/>
          </a:bodyPr>
          <a:lstStyle/>
          <a:p>
            <a:r>
              <a:rPr lang="en-US" sz="1800" dirty="0" err="1">
                <a:latin typeface="Symbol" pitchFamily="-65" charset="2"/>
              </a:rPr>
              <a:t>ν</a:t>
            </a:r>
            <a:r>
              <a:rPr lang="en-US" sz="1800" baseline="-25000" dirty="0" err="1">
                <a:latin typeface="Arial" pitchFamily="-65" charset="0"/>
              </a:rPr>
              <a:t>x</a:t>
            </a:r>
            <a:endParaRPr lang="en-US" sz="1800" baseline="-25000" dirty="0">
              <a:latin typeface="Arial" pitchFamily="-65" charset="0"/>
            </a:endParaRPr>
          </a:p>
        </p:txBody>
      </p:sp>
      <p:sp>
        <p:nvSpPr>
          <p:cNvPr id="9231" name="Text Box 15"/>
          <p:cNvSpPr txBox="1">
            <a:spLocks noChangeArrowheads="1"/>
          </p:cNvSpPr>
          <p:nvPr/>
        </p:nvSpPr>
        <p:spPr bwMode="auto">
          <a:xfrm>
            <a:off x="1303338" y="4438650"/>
            <a:ext cx="395287"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32" name="Text Box 16"/>
          <p:cNvSpPr txBox="1">
            <a:spLocks noChangeArrowheads="1"/>
          </p:cNvSpPr>
          <p:nvPr/>
        </p:nvSpPr>
        <p:spPr bwMode="auto">
          <a:xfrm>
            <a:off x="2890838" y="4446588"/>
            <a:ext cx="395287"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33" name="Text Box 17"/>
          <p:cNvSpPr txBox="1">
            <a:spLocks noChangeArrowheads="1"/>
          </p:cNvSpPr>
          <p:nvPr/>
        </p:nvSpPr>
        <p:spPr bwMode="auto">
          <a:xfrm>
            <a:off x="2044700" y="3976688"/>
            <a:ext cx="323850"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Z</a:t>
            </a:r>
          </a:p>
        </p:txBody>
      </p:sp>
      <p:sp>
        <p:nvSpPr>
          <p:cNvPr id="9234" name="Text Box 18"/>
          <p:cNvSpPr txBox="1">
            <a:spLocks noChangeArrowheads="1"/>
          </p:cNvSpPr>
          <p:nvPr/>
        </p:nvSpPr>
        <p:spPr bwMode="auto">
          <a:xfrm>
            <a:off x="3595688" y="3754438"/>
            <a:ext cx="1441450" cy="641350"/>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neutral </a:t>
            </a:r>
            <a:br>
              <a:rPr lang="en-US" sz="1800">
                <a:latin typeface="Arial" pitchFamily="-65" charset="0"/>
              </a:rPr>
            </a:br>
            <a:r>
              <a:rPr lang="en-US" sz="1800">
                <a:latin typeface="Arial" pitchFamily="-65" charset="0"/>
              </a:rPr>
              <a:t>current (NC)</a:t>
            </a:r>
          </a:p>
        </p:txBody>
      </p:sp>
      <p:sp>
        <p:nvSpPr>
          <p:cNvPr id="9235" name="Line 19"/>
          <p:cNvSpPr>
            <a:spLocks noChangeShapeType="1"/>
          </p:cNvSpPr>
          <p:nvPr/>
        </p:nvSpPr>
        <p:spPr bwMode="auto">
          <a:xfrm>
            <a:off x="1682750" y="5268913"/>
            <a:ext cx="525463" cy="369887"/>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36" name="Line 20"/>
          <p:cNvSpPr>
            <a:spLocks noChangeShapeType="1"/>
          </p:cNvSpPr>
          <p:nvPr/>
        </p:nvSpPr>
        <p:spPr bwMode="auto">
          <a:xfrm flipH="1">
            <a:off x="1639888" y="5653088"/>
            <a:ext cx="560387" cy="223837"/>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37" name="Text Box 21"/>
          <p:cNvSpPr txBox="1">
            <a:spLocks noChangeArrowheads="1"/>
          </p:cNvSpPr>
          <p:nvPr/>
        </p:nvSpPr>
        <p:spPr bwMode="auto">
          <a:xfrm>
            <a:off x="1292225" y="5716588"/>
            <a:ext cx="395288"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38" name="Text Box 22"/>
          <p:cNvSpPr txBox="1">
            <a:spLocks noChangeArrowheads="1"/>
          </p:cNvSpPr>
          <p:nvPr/>
        </p:nvSpPr>
        <p:spPr bwMode="auto">
          <a:xfrm>
            <a:off x="1311275" y="5148263"/>
            <a:ext cx="387350" cy="366712"/>
          </a:xfrm>
          <a:prstGeom prst="rect">
            <a:avLst/>
          </a:prstGeom>
          <a:noFill/>
          <a:ln w="9525">
            <a:noFill/>
            <a:miter lim="800000"/>
            <a:headEnd/>
            <a:tailEnd/>
          </a:ln>
          <a:effectLst/>
        </p:spPr>
        <p:txBody>
          <a:bodyPr wrap="none">
            <a:prstTxWarp prst="textNoShape">
              <a:avLst/>
            </a:prstTxWarp>
            <a:spAutoFit/>
          </a:bodyPr>
          <a:lstStyle/>
          <a:p>
            <a:r>
              <a:rPr lang="en-US" sz="1800" dirty="0" err="1">
                <a:latin typeface="Symbol" pitchFamily="-65" charset="2"/>
              </a:rPr>
              <a:t>ν</a:t>
            </a:r>
            <a:r>
              <a:rPr lang="en-US" sz="1800" baseline="-25000" dirty="0" err="1">
                <a:latin typeface="Arial" pitchFamily="-65" charset="0"/>
              </a:rPr>
              <a:t>e</a:t>
            </a:r>
            <a:endParaRPr lang="en-US" sz="1800" baseline="-25000" dirty="0">
              <a:latin typeface="Arial" pitchFamily="-65" charset="0"/>
            </a:endParaRPr>
          </a:p>
        </p:txBody>
      </p:sp>
      <p:sp>
        <p:nvSpPr>
          <p:cNvPr id="9239" name="Line 23"/>
          <p:cNvSpPr>
            <a:spLocks noChangeShapeType="1"/>
          </p:cNvSpPr>
          <p:nvPr/>
        </p:nvSpPr>
        <p:spPr bwMode="auto">
          <a:xfrm>
            <a:off x="2203450" y="5649913"/>
            <a:ext cx="442913" cy="0"/>
          </a:xfrm>
          <a:prstGeom prst="line">
            <a:avLst/>
          </a:prstGeom>
          <a:noFill/>
          <a:ln w="28575">
            <a:solidFill>
              <a:schemeClr val="tx1"/>
            </a:solidFill>
            <a:round/>
            <a:headEnd/>
            <a:tailEnd/>
          </a:ln>
          <a:effectLst/>
        </p:spPr>
        <p:txBody>
          <a:bodyPr>
            <a:prstTxWarp prst="textNoShape">
              <a:avLst/>
            </a:prstTxWarp>
          </a:bodyPr>
          <a:lstStyle/>
          <a:p>
            <a:endParaRPr lang="fr-FR"/>
          </a:p>
        </p:txBody>
      </p:sp>
      <p:sp>
        <p:nvSpPr>
          <p:cNvPr id="9240" name="Line 24"/>
          <p:cNvSpPr>
            <a:spLocks noChangeShapeType="1"/>
          </p:cNvSpPr>
          <p:nvPr/>
        </p:nvSpPr>
        <p:spPr bwMode="auto">
          <a:xfrm flipV="1">
            <a:off x="2633663" y="5338763"/>
            <a:ext cx="466725" cy="314325"/>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41" name="Line 25"/>
          <p:cNvSpPr>
            <a:spLocks noChangeShapeType="1"/>
          </p:cNvSpPr>
          <p:nvPr/>
        </p:nvSpPr>
        <p:spPr bwMode="auto">
          <a:xfrm>
            <a:off x="2622550" y="5661025"/>
            <a:ext cx="527050" cy="309563"/>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42" name="Text Box 26"/>
          <p:cNvSpPr txBox="1">
            <a:spLocks noChangeArrowheads="1"/>
          </p:cNvSpPr>
          <p:nvPr/>
        </p:nvSpPr>
        <p:spPr bwMode="auto">
          <a:xfrm>
            <a:off x="3109913" y="5770563"/>
            <a:ext cx="395287"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43" name="Text Box 27"/>
          <p:cNvSpPr txBox="1">
            <a:spLocks noChangeArrowheads="1"/>
          </p:cNvSpPr>
          <p:nvPr/>
        </p:nvSpPr>
        <p:spPr bwMode="auto">
          <a:xfrm>
            <a:off x="3100388" y="5118100"/>
            <a:ext cx="387350" cy="366713"/>
          </a:xfrm>
          <a:prstGeom prst="rect">
            <a:avLst/>
          </a:prstGeom>
          <a:noFill/>
          <a:ln w="9525">
            <a:noFill/>
            <a:miter lim="800000"/>
            <a:headEnd/>
            <a:tailEnd/>
          </a:ln>
          <a:effectLst/>
        </p:spPr>
        <p:txBody>
          <a:bodyPr wrap="none">
            <a:prstTxWarp prst="textNoShape">
              <a:avLst/>
            </a:prstTxWarp>
            <a:spAutoFit/>
          </a:bodyPr>
          <a:lstStyle/>
          <a:p>
            <a:r>
              <a:rPr lang="en-US" sz="1800" dirty="0" err="1">
                <a:latin typeface="Symbol" pitchFamily="-65" charset="2"/>
              </a:rPr>
              <a:t>ν</a:t>
            </a:r>
            <a:r>
              <a:rPr lang="en-US" sz="1800" baseline="-25000" dirty="0" err="1">
                <a:latin typeface="Arial" pitchFamily="-65" charset="0"/>
              </a:rPr>
              <a:t>e</a:t>
            </a:r>
            <a:endParaRPr lang="en-US" sz="1800" baseline="-25000" dirty="0">
              <a:latin typeface="Arial" pitchFamily="-65" charset="0"/>
            </a:endParaRPr>
          </a:p>
        </p:txBody>
      </p:sp>
      <p:sp>
        <p:nvSpPr>
          <p:cNvPr id="9244" name="Text Box 28"/>
          <p:cNvSpPr txBox="1">
            <a:spLocks noChangeArrowheads="1"/>
          </p:cNvSpPr>
          <p:nvPr/>
        </p:nvSpPr>
        <p:spPr bwMode="auto">
          <a:xfrm>
            <a:off x="3681413" y="5267325"/>
            <a:ext cx="1441450" cy="641350"/>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charged</a:t>
            </a:r>
            <a:br>
              <a:rPr lang="en-US" sz="1800">
                <a:latin typeface="Arial" pitchFamily="-65" charset="0"/>
              </a:rPr>
            </a:br>
            <a:r>
              <a:rPr lang="en-US" sz="1800">
                <a:latin typeface="Arial" pitchFamily="-65" charset="0"/>
              </a:rPr>
              <a:t>current (CC)</a:t>
            </a:r>
          </a:p>
        </p:txBody>
      </p:sp>
      <p:sp>
        <p:nvSpPr>
          <p:cNvPr id="9245" name="Text Box 29"/>
          <p:cNvSpPr txBox="1">
            <a:spLocks noChangeArrowheads="1"/>
          </p:cNvSpPr>
          <p:nvPr/>
        </p:nvSpPr>
        <p:spPr bwMode="auto">
          <a:xfrm>
            <a:off x="2236788" y="5292725"/>
            <a:ext cx="484187"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W</a:t>
            </a:r>
            <a:r>
              <a:rPr lang="en-US" sz="1800" baseline="30000">
                <a:latin typeface="Symbol" pitchFamily="-65" charset="2"/>
              </a:rPr>
              <a:t>-</a:t>
            </a:r>
            <a:endParaRPr lang="en-US" sz="1800">
              <a:latin typeface="Symbol" pitchFamily="-65" charset="2"/>
            </a:endParaRPr>
          </a:p>
        </p:txBody>
      </p:sp>
      <p:sp>
        <p:nvSpPr>
          <p:cNvPr id="9246" name="Text Box 30"/>
          <p:cNvSpPr txBox="1">
            <a:spLocks noChangeArrowheads="1"/>
          </p:cNvSpPr>
          <p:nvPr/>
        </p:nvSpPr>
        <p:spPr bwMode="auto">
          <a:xfrm>
            <a:off x="187325" y="61913"/>
            <a:ext cx="537210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accent2"/>
                </a:solidFill>
                <a:latin typeface="Arial" pitchFamily="-65" charset="0"/>
              </a:rPr>
              <a:t>Are the neutrinos really coming from the sun ?</a:t>
            </a:r>
          </a:p>
        </p:txBody>
      </p:sp>
      <p:pic>
        <p:nvPicPr>
          <p:cNvPr id="32" name="Image 31"/>
          <p:cNvPicPr>
            <a:picLocks noChangeAspect="1"/>
          </p:cNvPicPr>
          <p:nvPr/>
        </p:nvPicPr>
        <p:blipFill>
          <a:blip r:embed="rId5"/>
          <a:stretch>
            <a:fillRect/>
          </a:stretch>
        </p:blipFill>
        <p:spPr>
          <a:xfrm>
            <a:off x="6948989" y="1077913"/>
            <a:ext cx="1714500" cy="2400300"/>
          </a:xfrm>
          <a:prstGeom prst="rect">
            <a:avLst/>
          </a:prstGeom>
        </p:spPr>
      </p:pic>
      <p:pic>
        <p:nvPicPr>
          <p:cNvPr id="33" name="Image 32"/>
          <p:cNvPicPr>
            <a:picLocks noChangeAspect="1"/>
          </p:cNvPicPr>
          <p:nvPr/>
        </p:nvPicPr>
        <p:blipFill>
          <a:blip r:embed="rId6"/>
          <a:stretch>
            <a:fillRect/>
          </a:stretch>
        </p:blipFill>
        <p:spPr>
          <a:xfrm>
            <a:off x="7036286" y="4029075"/>
            <a:ext cx="1627203" cy="2068756"/>
          </a:xfrm>
          <a:prstGeom prst="rect">
            <a:avLst/>
          </a:prstGeom>
        </p:spPr>
      </p:pic>
      <p:sp>
        <p:nvSpPr>
          <p:cNvPr id="34" name="ZoneTexte 33"/>
          <p:cNvSpPr txBox="1"/>
          <p:nvPr/>
        </p:nvSpPr>
        <p:spPr>
          <a:xfrm>
            <a:off x="6948989" y="472857"/>
            <a:ext cx="1988044" cy="646331"/>
          </a:xfrm>
          <a:prstGeom prst="rect">
            <a:avLst/>
          </a:prstGeom>
          <a:noFill/>
        </p:spPr>
        <p:txBody>
          <a:bodyPr wrap="none" rtlCol="0">
            <a:spAutoFit/>
          </a:bodyPr>
          <a:lstStyle/>
          <a:p>
            <a:r>
              <a:rPr lang="fr-FR" b="1" dirty="0" err="1"/>
              <a:t>Masatoshi</a:t>
            </a:r>
            <a:r>
              <a:rPr lang="fr-FR" b="1" dirty="0"/>
              <a:t> </a:t>
            </a:r>
            <a:r>
              <a:rPr lang="fr-FR" b="1" dirty="0" err="1"/>
              <a:t>Koshiba</a:t>
            </a:r>
            <a:endParaRPr lang="fr-FR" b="1" dirty="0"/>
          </a:p>
          <a:p>
            <a:endParaRPr lang="fr-FR" dirty="0"/>
          </a:p>
        </p:txBody>
      </p:sp>
    </p:spTree>
    <p:extLst>
      <p:ext uri="{BB962C8B-B14F-4D97-AF65-F5344CB8AC3E}">
        <p14:creationId xmlns:p14="http://schemas.microsoft.com/office/powerpoint/2010/main" val="292873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0" y="274638"/>
            <a:ext cx="9096550" cy="6315023"/>
          </a:xfrm>
          <a:prstGeom prst="rect">
            <a:avLst/>
          </a:prstGeom>
        </p:spPr>
      </p:pic>
      <p:sp>
        <p:nvSpPr>
          <p:cNvPr id="5" name="ZoneTexte 4">
            <a:extLst>
              <a:ext uri="{FF2B5EF4-FFF2-40B4-BE49-F238E27FC236}">
                <a16:creationId xmlns:a16="http://schemas.microsoft.com/office/drawing/2014/main" id="{61B6EC49-30F8-0349-8FEA-BB75F67BB816}"/>
              </a:ext>
            </a:extLst>
          </p:cNvPr>
          <p:cNvSpPr txBox="1"/>
          <p:nvPr/>
        </p:nvSpPr>
        <p:spPr>
          <a:xfrm>
            <a:off x="6731000" y="800100"/>
            <a:ext cx="1974708" cy="646331"/>
          </a:xfrm>
          <a:prstGeom prst="rect">
            <a:avLst/>
          </a:prstGeom>
          <a:noFill/>
        </p:spPr>
        <p:txBody>
          <a:bodyPr wrap="none" rtlCol="0">
            <a:spAutoFit/>
          </a:bodyPr>
          <a:lstStyle/>
          <a:p>
            <a:r>
              <a:rPr lang="fr-FR" dirty="0"/>
              <a:t>SN 1987a </a:t>
            </a:r>
          </a:p>
          <a:p>
            <a:r>
              <a:rPr lang="fr-FR" dirty="0"/>
              <a:t>Neutrino </a:t>
            </a:r>
            <a:r>
              <a:rPr lang="fr-FR" dirty="0" err="1"/>
              <a:t>detection</a:t>
            </a:r>
            <a:endParaRPr lang="fr-FR" dirty="0"/>
          </a:p>
        </p:txBody>
      </p:sp>
    </p:spTree>
    <p:extLst>
      <p:ext uri="{BB962C8B-B14F-4D97-AF65-F5344CB8AC3E}">
        <p14:creationId xmlns:p14="http://schemas.microsoft.com/office/powerpoint/2010/main" val="270050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endParaRPr lang="fr-FR" dirty="0"/>
          </a:p>
        </p:txBody>
      </p:sp>
      <p:sp>
        <p:nvSpPr>
          <p:cNvPr id="3" name="Espace réservé du contenu 2"/>
          <p:cNvSpPr>
            <a:spLocks noGrp="1"/>
          </p:cNvSpPr>
          <p:nvPr>
            <p:ph idx="1"/>
          </p:nvPr>
        </p:nvSpPr>
        <p:spPr/>
        <p:txBody>
          <a:bodyPr/>
          <a:lstStyle/>
          <a:p>
            <a:endParaRPr lang="fr-FR" dirty="0"/>
          </a:p>
          <a:p>
            <a:endParaRPr lang="fr-FR" dirty="0"/>
          </a:p>
        </p:txBody>
      </p:sp>
      <p:pic>
        <p:nvPicPr>
          <p:cNvPr id="4" name="Image 3"/>
          <p:cNvPicPr>
            <a:picLocks noChangeAspect="1"/>
          </p:cNvPicPr>
          <p:nvPr/>
        </p:nvPicPr>
        <p:blipFill>
          <a:blip r:embed="rId2"/>
          <a:stretch>
            <a:fillRect/>
          </a:stretch>
        </p:blipFill>
        <p:spPr>
          <a:xfrm>
            <a:off x="-224303" y="508468"/>
            <a:ext cx="9368303" cy="6653335"/>
          </a:xfrm>
          <a:prstGeom prst="rect">
            <a:avLst/>
          </a:prstGeom>
        </p:spPr>
      </p:pic>
      <p:sp>
        <p:nvSpPr>
          <p:cNvPr id="5" name="ZoneTexte 4">
            <a:extLst>
              <a:ext uri="{FF2B5EF4-FFF2-40B4-BE49-F238E27FC236}">
                <a16:creationId xmlns:a16="http://schemas.microsoft.com/office/drawing/2014/main" id="{9024B56A-DF37-204E-9736-1E177364DCA5}"/>
              </a:ext>
            </a:extLst>
          </p:cNvPr>
          <p:cNvSpPr txBox="1"/>
          <p:nvPr/>
        </p:nvSpPr>
        <p:spPr>
          <a:xfrm>
            <a:off x="6293861" y="846138"/>
            <a:ext cx="2885405" cy="923330"/>
          </a:xfrm>
          <a:prstGeom prst="rect">
            <a:avLst/>
          </a:prstGeom>
          <a:noFill/>
        </p:spPr>
        <p:txBody>
          <a:bodyPr wrap="none" rtlCol="0">
            <a:spAutoFit/>
          </a:bodyPr>
          <a:lstStyle/>
          <a:p>
            <a:r>
              <a:rPr lang="fr-FR" dirty="0"/>
              <a:t>SN 1987 a</a:t>
            </a:r>
          </a:p>
          <a:p>
            <a:r>
              <a:rPr lang="fr-FR" dirty="0"/>
              <a:t>Neutrino </a:t>
            </a:r>
            <a:r>
              <a:rPr lang="fr-FR" dirty="0" err="1"/>
              <a:t>detection</a:t>
            </a:r>
            <a:endParaRPr lang="fr-FR" dirty="0"/>
          </a:p>
          <a:p>
            <a:r>
              <a:rPr lang="fr-FR" dirty="0"/>
              <a:t>Neutrino image of SN 1987 a</a:t>
            </a:r>
          </a:p>
        </p:txBody>
      </p:sp>
      <p:sp>
        <p:nvSpPr>
          <p:cNvPr id="6" name="ZoneTexte 5">
            <a:extLst>
              <a:ext uri="{FF2B5EF4-FFF2-40B4-BE49-F238E27FC236}">
                <a16:creationId xmlns:a16="http://schemas.microsoft.com/office/drawing/2014/main" id="{E4402BCD-C1AC-D347-981A-6D160CE24E25}"/>
              </a:ext>
            </a:extLst>
          </p:cNvPr>
          <p:cNvSpPr txBox="1"/>
          <p:nvPr/>
        </p:nvSpPr>
        <p:spPr>
          <a:xfrm>
            <a:off x="4441370" y="2119086"/>
            <a:ext cx="827315" cy="646331"/>
          </a:xfrm>
          <a:prstGeom prst="rect">
            <a:avLst/>
          </a:prstGeom>
          <a:noFill/>
        </p:spPr>
        <p:txBody>
          <a:bodyPr wrap="square" rtlCol="0">
            <a:spAutoFit/>
          </a:bodyPr>
          <a:lstStyle/>
          <a:p>
            <a:r>
              <a:rPr lang="en-US" dirty="0" err="1">
                <a:latin typeface="Symbol" pitchFamily="-65" charset="2"/>
              </a:rPr>
              <a:t>ν</a:t>
            </a:r>
            <a:r>
              <a:rPr lang="en-US" baseline="-25000" dirty="0" err="1">
                <a:latin typeface="Arial" pitchFamily="-65" charset="0"/>
              </a:rPr>
              <a:t>x</a:t>
            </a:r>
            <a:r>
              <a:rPr lang="fr-FR" baseline="-25000" dirty="0">
                <a:latin typeface="Arial" pitchFamily="-65" charset="0"/>
              </a:rPr>
              <a:t>, </a:t>
            </a:r>
            <a:r>
              <a:rPr lang="fr-FR" dirty="0"/>
              <a:t>e-</a:t>
            </a:r>
          </a:p>
          <a:p>
            <a:r>
              <a:rPr lang="fr-FR" dirty="0" err="1"/>
              <a:t>elastic</a:t>
            </a:r>
            <a:endParaRPr lang="fr-FR" dirty="0"/>
          </a:p>
        </p:txBody>
      </p:sp>
      <p:sp>
        <p:nvSpPr>
          <p:cNvPr id="7" name="ZoneTexte 6">
            <a:extLst>
              <a:ext uri="{FF2B5EF4-FFF2-40B4-BE49-F238E27FC236}">
                <a16:creationId xmlns:a16="http://schemas.microsoft.com/office/drawing/2014/main" id="{8EE1F6A1-340E-0E45-8397-2A3D20CC6373}"/>
              </a:ext>
            </a:extLst>
          </p:cNvPr>
          <p:cNvSpPr txBox="1"/>
          <p:nvPr/>
        </p:nvSpPr>
        <p:spPr>
          <a:xfrm>
            <a:off x="1364342" y="4194628"/>
            <a:ext cx="2177134" cy="646331"/>
          </a:xfrm>
          <a:prstGeom prst="rect">
            <a:avLst/>
          </a:prstGeom>
          <a:noFill/>
        </p:spPr>
        <p:txBody>
          <a:bodyPr wrap="none" rtlCol="0">
            <a:spAutoFit/>
          </a:bodyPr>
          <a:lstStyle/>
          <a:p>
            <a:r>
              <a:rPr lang="fr-FR" dirty="0"/>
              <a:t>Anti neutrino proton </a:t>
            </a:r>
          </a:p>
          <a:p>
            <a:r>
              <a:rPr lang="fr-FR" dirty="0" err="1"/>
              <a:t>Inelastic</a:t>
            </a:r>
            <a:r>
              <a:rPr lang="fr-FR" dirty="0"/>
              <a:t> </a:t>
            </a:r>
            <a:r>
              <a:rPr lang="fr-FR" dirty="0" err="1"/>
              <a:t>scattering</a:t>
            </a:r>
            <a:endParaRPr lang="fr-FR" dirty="0"/>
          </a:p>
        </p:txBody>
      </p:sp>
    </p:spTree>
    <p:extLst>
      <p:ext uri="{BB962C8B-B14F-4D97-AF65-F5344CB8AC3E}">
        <p14:creationId xmlns:p14="http://schemas.microsoft.com/office/powerpoint/2010/main" val="377201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0" y="0"/>
            <a:ext cx="9187037" cy="6652348"/>
          </a:xfrm>
          <a:prstGeom prst="rect">
            <a:avLst/>
          </a:prstGeom>
        </p:spPr>
      </p:pic>
      <p:sp>
        <p:nvSpPr>
          <p:cNvPr id="5" name="ZoneTexte 4">
            <a:extLst>
              <a:ext uri="{FF2B5EF4-FFF2-40B4-BE49-F238E27FC236}">
                <a16:creationId xmlns:a16="http://schemas.microsoft.com/office/drawing/2014/main" id="{A45F8634-F4DB-7D41-B8D0-22B52E169687}"/>
              </a:ext>
            </a:extLst>
          </p:cNvPr>
          <p:cNvSpPr txBox="1"/>
          <p:nvPr/>
        </p:nvSpPr>
        <p:spPr>
          <a:xfrm>
            <a:off x="6769100" y="1206500"/>
            <a:ext cx="1521570" cy="646331"/>
          </a:xfrm>
          <a:prstGeom prst="rect">
            <a:avLst/>
          </a:prstGeom>
          <a:noFill/>
        </p:spPr>
        <p:txBody>
          <a:bodyPr wrap="none" rtlCol="0">
            <a:spAutoFit/>
          </a:bodyPr>
          <a:lstStyle/>
          <a:p>
            <a:r>
              <a:rPr lang="fr-FR" dirty="0"/>
              <a:t>Solar neutrino</a:t>
            </a:r>
          </a:p>
          <a:p>
            <a:r>
              <a:rPr lang="fr-FR" dirty="0" err="1"/>
              <a:t>detection</a:t>
            </a:r>
            <a:endParaRPr lang="fr-FR" dirty="0"/>
          </a:p>
        </p:txBody>
      </p:sp>
    </p:spTree>
    <p:extLst>
      <p:ext uri="{BB962C8B-B14F-4D97-AF65-F5344CB8AC3E}">
        <p14:creationId xmlns:p14="http://schemas.microsoft.com/office/powerpoint/2010/main" val="1463742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1372887" y="0"/>
            <a:ext cx="6263322" cy="4794438"/>
          </a:xfrm>
          <a:prstGeom prst="rect">
            <a:avLst/>
          </a:prstGeom>
        </p:spPr>
      </p:pic>
      <p:pic>
        <p:nvPicPr>
          <p:cNvPr id="5" name="Image 4"/>
          <p:cNvPicPr>
            <a:picLocks noChangeAspect="1"/>
          </p:cNvPicPr>
          <p:nvPr/>
        </p:nvPicPr>
        <p:blipFill>
          <a:blip r:embed="rId3"/>
          <a:stretch>
            <a:fillRect/>
          </a:stretch>
        </p:blipFill>
        <p:spPr>
          <a:xfrm>
            <a:off x="1819609" y="4324538"/>
            <a:ext cx="5816600" cy="939800"/>
          </a:xfrm>
          <a:prstGeom prst="rect">
            <a:avLst/>
          </a:prstGeom>
        </p:spPr>
      </p:pic>
    </p:spTree>
    <p:extLst>
      <p:ext uri="{BB962C8B-B14F-4D97-AF65-F5344CB8AC3E}">
        <p14:creationId xmlns:p14="http://schemas.microsoft.com/office/powerpoint/2010/main" val="123770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Teaching\NA\Hburning\neusun1_superk.jpg"/>
          <p:cNvPicPr>
            <a:picLocks noChangeAspect="1" noChangeArrowheads="1"/>
          </p:cNvPicPr>
          <p:nvPr/>
        </p:nvPicPr>
        <p:blipFill>
          <a:blip r:embed="rId2"/>
          <a:srcRect/>
          <a:stretch>
            <a:fillRect/>
          </a:stretch>
        </p:blipFill>
        <p:spPr bwMode="auto">
          <a:xfrm>
            <a:off x="1644650" y="558800"/>
            <a:ext cx="5854700" cy="5740400"/>
          </a:xfrm>
          <a:prstGeom prst="rect">
            <a:avLst/>
          </a:prstGeom>
          <a:noFill/>
        </p:spPr>
      </p:pic>
      <p:sp>
        <p:nvSpPr>
          <p:cNvPr id="11267" name="Text Box 3"/>
          <p:cNvSpPr txBox="1">
            <a:spLocks noChangeArrowheads="1"/>
          </p:cNvSpPr>
          <p:nvPr/>
        </p:nvSpPr>
        <p:spPr bwMode="auto">
          <a:xfrm>
            <a:off x="369888" y="6334125"/>
            <a:ext cx="7896024" cy="369332"/>
          </a:xfrm>
          <a:prstGeom prst="rect">
            <a:avLst/>
          </a:prstGeom>
          <a:noFill/>
          <a:ln w="9525">
            <a:noFill/>
            <a:miter lim="800000"/>
            <a:headEnd/>
            <a:tailEnd/>
          </a:ln>
          <a:effectLst/>
        </p:spPr>
        <p:txBody>
          <a:bodyPr wrap="none">
            <a:prstTxWarp prst="textNoShape">
              <a:avLst/>
            </a:prstTxWarp>
            <a:spAutoFit/>
          </a:bodyPr>
          <a:lstStyle/>
          <a:p>
            <a:r>
              <a:rPr lang="en-US" sz="1800" dirty="0">
                <a:latin typeface="Arial" pitchFamily="-65" charset="0"/>
              </a:rPr>
              <a:t>Neutrino image of the sun by </a:t>
            </a:r>
            <a:r>
              <a:rPr lang="en-US" sz="1800" dirty="0" err="1">
                <a:latin typeface="Arial" pitchFamily="-65" charset="0"/>
              </a:rPr>
              <a:t>Kamiokande</a:t>
            </a:r>
            <a:r>
              <a:rPr lang="en-US" sz="1800" dirty="0">
                <a:latin typeface="Arial" pitchFamily="-65" charset="0"/>
              </a:rPr>
              <a:t> – </a:t>
            </a:r>
            <a:r>
              <a:rPr lang="en-US" dirty="0">
                <a:latin typeface="Arial" pitchFamily="-65" charset="0"/>
              </a:rPr>
              <a:t>first</a:t>
            </a:r>
            <a:r>
              <a:rPr lang="en-US" sz="1800" dirty="0">
                <a:latin typeface="Arial" pitchFamily="-65" charset="0"/>
              </a:rPr>
              <a:t> step in neutrino astronomy</a:t>
            </a:r>
          </a:p>
        </p:txBody>
      </p:sp>
      <p:sp>
        <p:nvSpPr>
          <p:cNvPr id="11268" name="Text Box 4"/>
          <p:cNvSpPr txBox="1">
            <a:spLocks noChangeArrowheads="1"/>
          </p:cNvSpPr>
          <p:nvPr/>
        </p:nvSpPr>
        <p:spPr bwMode="auto">
          <a:xfrm>
            <a:off x="2381250" y="69850"/>
            <a:ext cx="4540250"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Astronomy Picture of the Day June 5, 1998</a:t>
            </a:r>
          </a:p>
        </p:txBody>
      </p:sp>
    </p:spTree>
    <p:extLst>
      <p:ext uri="{BB962C8B-B14F-4D97-AF65-F5344CB8AC3E}">
        <p14:creationId xmlns:p14="http://schemas.microsoft.com/office/powerpoint/2010/main" val="2077483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053"/>
            <a:ext cx="8229600" cy="1143000"/>
          </a:xfrm>
        </p:spPr>
        <p:txBody>
          <a:bodyPr>
            <a:normAutofit fontScale="90000"/>
          </a:bodyPr>
          <a:lstStyle/>
          <a:p>
            <a:r>
              <a:rPr lang="de-DE" dirty="0"/>
              <a:t>High </a:t>
            </a:r>
            <a:r>
              <a:rPr lang="de-DE" dirty="0" err="1"/>
              <a:t>energy</a:t>
            </a:r>
            <a:r>
              <a:rPr lang="de-DE" dirty="0"/>
              <a:t> </a:t>
            </a:r>
            <a:r>
              <a:rPr lang="de-DE" dirty="0" err="1"/>
              <a:t>neutrino</a:t>
            </a:r>
            <a:r>
              <a:rPr lang="de-DE" dirty="0"/>
              <a:t> </a:t>
            </a:r>
            <a:r>
              <a:rPr lang="de-DE" dirty="0" err="1"/>
              <a:t>detectors</a:t>
            </a:r>
            <a:r>
              <a:rPr lang="de-DE" dirty="0"/>
              <a:t>: </a:t>
            </a:r>
            <a:r>
              <a:rPr lang="de-DE" sz="2800" dirty="0" err="1"/>
              <a:t>neutrinos</a:t>
            </a:r>
            <a:r>
              <a:rPr lang="de-DE" sz="2800" dirty="0"/>
              <a:t> </a:t>
            </a:r>
            <a:r>
              <a:rPr lang="de-DE" sz="2800" dirty="0" err="1"/>
              <a:t>come</a:t>
            </a:r>
            <a:r>
              <a:rPr lang="de-DE" sz="2800" dirty="0"/>
              <a:t> </a:t>
            </a:r>
            <a:r>
              <a:rPr lang="de-DE" sz="2800" dirty="0" err="1"/>
              <a:t>from</a:t>
            </a:r>
            <a:r>
              <a:rPr lang="de-DE" sz="2800" dirty="0"/>
              <a:t> </a:t>
            </a:r>
            <a:r>
              <a:rPr lang="de-DE" sz="2800" dirty="0" err="1"/>
              <a:t>below</a:t>
            </a:r>
            <a:r>
              <a:rPr lang="de-DE" sz="2800" dirty="0"/>
              <a:t> </a:t>
            </a:r>
            <a:r>
              <a:rPr lang="de-DE" sz="2800" dirty="0" err="1"/>
              <a:t>and</a:t>
            </a:r>
            <a:r>
              <a:rPr lang="de-DE" sz="2800" dirty="0"/>
              <a:t> </a:t>
            </a:r>
            <a:r>
              <a:rPr lang="de-DE" sz="2800" dirty="0" err="1"/>
              <a:t>interact</a:t>
            </a:r>
            <a:r>
              <a:rPr lang="de-DE" sz="2800" dirty="0"/>
              <a:t> in </a:t>
            </a:r>
            <a:r>
              <a:rPr lang="de-DE" sz="2800" dirty="0" err="1"/>
              <a:t>the</a:t>
            </a:r>
            <a:r>
              <a:rPr lang="de-DE" sz="2800" dirty="0"/>
              <a:t> rock </a:t>
            </a:r>
            <a:r>
              <a:rPr lang="de-DE" sz="2800" dirty="0" err="1"/>
              <a:t>or</a:t>
            </a:r>
            <a:r>
              <a:rPr lang="de-DE" sz="2800" dirty="0"/>
              <a:t> in </a:t>
            </a:r>
            <a:r>
              <a:rPr lang="de-DE" sz="2800" dirty="0" err="1"/>
              <a:t>water</a:t>
            </a:r>
            <a:r>
              <a:rPr lang="de-DE" sz="2800" dirty="0"/>
              <a:t>/</a:t>
            </a:r>
            <a:r>
              <a:rPr lang="de-DE" sz="2800" dirty="0" err="1"/>
              <a:t>ice</a:t>
            </a:r>
            <a:endParaRPr lang="en-US" dirty="0"/>
          </a:p>
        </p:txBody>
      </p:sp>
      <p:pic>
        <p:nvPicPr>
          <p:cNvPr id="12"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85937" y="1017984"/>
            <a:ext cx="6322219" cy="5895649"/>
          </a:xfrm>
          <a:noFill/>
          <a:ln>
            <a:solidFill>
              <a:schemeClr val="bg1"/>
            </a:solidFill>
          </a:ln>
        </p:spPr>
      </p:pic>
      <p:pic>
        <p:nvPicPr>
          <p:cNvPr id="13" name="Picture 4" descr="glob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157" y="1352847"/>
            <a:ext cx="5036344" cy="5130764"/>
          </a:xfrm>
          <a:prstGeom prst="rect">
            <a:avLst/>
          </a:prstGeom>
          <a:solidFill>
            <a:schemeClr val="bg1">
              <a:alpha val="50195"/>
            </a:schemeClr>
          </a:solidFill>
          <a:ln>
            <a:noFill/>
          </a:ln>
          <a:extLst>
            <a:ext uri="{91240B29-F687-4f45-9708-019B960494DF}">
              <a14:hiddenLine xmlns="" xmlns:a14="http://schemas.microsoft.com/office/drawing/2010/main" w="0">
                <a:solidFill>
                  <a:schemeClr val="bg1"/>
                </a:solidFill>
                <a:miter lim="800000"/>
                <a:headEnd/>
                <a:tailEnd/>
              </a14:hiddenLine>
            </a:ext>
          </a:extLst>
        </p:spPr>
      </p:pic>
      <p:sp>
        <p:nvSpPr>
          <p:cNvPr id="15" name="Oval 8"/>
          <p:cNvSpPr>
            <a:spLocks noChangeArrowheads="1"/>
          </p:cNvSpPr>
          <p:nvPr/>
        </p:nvSpPr>
        <p:spPr bwMode="auto">
          <a:xfrm>
            <a:off x="3537073" y="2289433"/>
            <a:ext cx="145394" cy="140736"/>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6" name="Text Box 9"/>
          <p:cNvSpPr txBox="1">
            <a:spLocks noChangeArrowheads="1"/>
          </p:cNvSpPr>
          <p:nvPr/>
        </p:nvSpPr>
        <p:spPr bwMode="auto">
          <a:xfrm>
            <a:off x="5745540" y="1904736"/>
            <a:ext cx="1393031" cy="497732"/>
          </a:xfrm>
          <a:prstGeom prst="rect">
            <a:avLst/>
          </a:prstGeom>
          <a:solidFill>
            <a:schemeClr val="bg1"/>
          </a:solidFill>
          <a:ln w="19050">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dirty="0">
                <a:solidFill>
                  <a:schemeClr val="accent2"/>
                </a:solidFill>
                <a:latin typeface="Arial" pitchFamily="34" charset="0"/>
              </a:rPr>
              <a:t>Baikal</a:t>
            </a:r>
            <a:endParaRPr lang="en-US" sz="2800" dirty="0"/>
          </a:p>
        </p:txBody>
      </p:sp>
      <p:sp>
        <p:nvSpPr>
          <p:cNvPr id="17" name="Text Box 11"/>
          <p:cNvSpPr txBox="1">
            <a:spLocks noChangeArrowheads="1"/>
          </p:cNvSpPr>
          <p:nvPr/>
        </p:nvSpPr>
        <p:spPr bwMode="auto">
          <a:xfrm>
            <a:off x="2111157" y="2518172"/>
            <a:ext cx="1660922" cy="497732"/>
          </a:xfrm>
          <a:prstGeom prst="rect">
            <a:avLst/>
          </a:prstGeom>
          <a:solidFill>
            <a:schemeClr val="bg1"/>
          </a:solidFill>
          <a:ln w="19050">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dirty="0">
                <a:solidFill>
                  <a:schemeClr val="accent2"/>
                </a:solidFill>
                <a:latin typeface="Arial" pitchFamily="34" charset="0"/>
              </a:rPr>
              <a:t>Antares</a:t>
            </a:r>
          </a:p>
        </p:txBody>
      </p:sp>
      <p:sp>
        <p:nvSpPr>
          <p:cNvPr id="18" name="Oval 9"/>
          <p:cNvSpPr>
            <a:spLocks noChangeArrowheads="1"/>
          </p:cNvSpPr>
          <p:nvPr/>
        </p:nvSpPr>
        <p:spPr bwMode="auto">
          <a:xfrm>
            <a:off x="5443585" y="2079536"/>
            <a:ext cx="146400" cy="148132"/>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9" name="Oval 9"/>
          <p:cNvSpPr>
            <a:spLocks noChangeArrowheads="1"/>
          </p:cNvSpPr>
          <p:nvPr/>
        </p:nvSpPr>
        <p:spPr bwMode="auto">
          <a:xfrm>
            <a:off x="4863268" y="5799040"/>
            <a:ext cx="146400" cy="148132"/>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1" name="Text Box 6"/>
          <p:cNvSpPr txBox="1">
            <a:spLocks noChangeArrowheads="1"/>
          </p:cNvSpPr>
          <p:nvPr/>
        </p:nvSpPr>
        <p:spPr bwMode="auto">
          <a:xfrm>
            <a:off x="2743155" y="5799040"/>
            <a:ext cx="1543186" cy="372696"/>
          </a:xfrm>
          <a:prstGeom prst="rect">
            <a:avLst/>
          </a:prstGeom>
          <a:solidFill>
            <a:schemeClr val="bg1"/>
          </a:solidFill>
          <a:ln w="19050">
            <a:solidFill>
              <a:srgbClr val="CC0000"/>
            </a:solidFill>
            <a:prstDash val="dash"/>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dirty="0">
                <a:solidFill>
                  <a:schemeClr val="accent2"/>
                </a:solidFill>
                <a:latin typeface="Arial" pitchFamily="34" charset="0"/>
              </a:rPr>
              <a:t>AMANDA</a:t>
            </a:r>
            <a:endParaRPr lang="en-US" sz="2000" dirty="0">
              <a:solidFill>
                <a:schemeClr val="accent2"/>
              </a:solidFill>
              <a:latin typeface="Arial" pitchFamily="34" charset="0"/>
            </a:endParaRPr>
          </a:p>
        </p:txBody>
      </p:sp>
      <p:sp>
        <p:nvSpPr>
          <p:cNvPr id="14" name="Text Box 6"/>
          <p:cNvSpPr txBox="1">
            <a:spLocks noChangeArrowheads="1"/>
          </p:cNvSpPr>
          <p:nvPr/>
        </p:nvSpPr>
        <p:spPr bwMode="auto">
          <a:xfrm>
            <a:off x="4101428" y="5985878"/>
            <a:ext cx="1816478" cy="497732"/>
          </a:xfrm>
          <a:prstGeom prst="rect">
            <a:avLst/>
          </a:prstGeom>
          <a:solidFill>
            <a:schemeClr val="bg1"/>
          </a:solidFill>
          <a:ln w="19050">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800" dirty="0">
                <a:solidFill>
                  <a:schemeClr val="accent2"/>
                </a:solidFill>
                <a:latin typeface="Arial" pitchFamily="34" charset="0"/>
              </a:rPr>
              <a:t>IceCube</a:t>
            </a:r>
            <a:endParaRPr lang="en-US" sz="2800" dirty="0">
              <a:solidFill>
                <a:schemeClr val="accent2"/>
              </a:solidFill>
              <a:latin typeface="Arial" pitchFamily="34"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29</a:t>
            </a:fld>
            <a:endParaRPr lang="en-US"/>
          </a:p>
        </p:txBody>
      </p:sp>
      <p:sp>
        <p:nvSpPr>
          <p:cNvPr id="4" name="ZoneTexte 3"/>
          <p:cNvSpPr txBox="1"/>
          <p:nvPr/>
        </p:nvSpPr>
        <p:spPr>
          <a:xfrm>
            <a:off x="717551" y="2682330"/>
            <a:ext cx="1393606" cy="369332"/>
          </a:xfrm>
          <a:prstGeom prst="rect">
            <a:avLst/>
          </a:prstGeom>
          <a:noFill/>
        </p:spPr>
        <p:txBody>
          <a:bodyPr wrap="none" rtlCol="0">
            <a:spAutoFit/>
          </a:bodyPr>
          <a:lstStyle/>
          <a:p>
            <a:r>
              <a:rPr lang="en-US" dirty="0" err="1"/>
              <a:t>Jj</a:t>
            </a:r>
            <a:r>
              <a:rPr lang="en-US" dirty="0"/>
              <a:t> </a:t>
            </a:r>
            <a:r>
              <a:rPr lang="en-US" dirty="0" err="1"/>
              <a:t>Aubert</a:t>
            </a:r>
            <a:r>
              <a:rPr lang="en-US" dirty="0"/>
              <a:t> -</a:t>
            </a:r>
            <a:r>
              <a:rPr lang="en-US" dirty="0">
                <a:sym typeface="Wingdings"/>
              </a:rPr>
              <a:t></a:t>
            </a:r>
            <a:endParaRPr lang="en-US" dirty="0"/>
          </a:p>
        </p:txBody>
      </p:sp>
    </p:spTree>
    <p:extLst>
      <p:ext uri="{BB962C8B-B14F-4D97-AF65-F5344CB8AC3E}">
        <p14:creationId xmlns:p14="http://schemas.microsoft.com/office/powerpoint/2010/main" val="2283360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AutoShape 4"/>
          <p:cNvSpPr>
            <a:spLocks noChangeArrowheads="1"/>
          </p:cNvSpPr>
          <p:nvPr/>
        </p:nvSpPr>
        <p:spPr bwMode="auto">
          <a:xfrm flipV="1">
            <a:off x="0" y="5163303"/>
            <a:ext cx="1125537" cy="579956"/>
          </a:xfrm>
          <a:prstGeom prst="rightArrow">
            <a:avLst>
              <a:gd name="adj1" fmla="val 50000"/>
              <a:gd name="adj2" fmla="val 119763"/>
            </a:avLst>
          </a:prstGeom>
          <a:solidFill>
            <a:srgbClr val="FF0002"/>
          </a:solidFill>
          <a:ln w="9525">
            <a:solidFill>
              <a:srgbClr val="FF000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400" b="0">
              <a:solidFill>
                <a:srgbClr val="FF0002"/>
              </a:solidFill>
              <a:latin typeface="Times" charset="0"/>
            </a:endParaRPr>
          </a:p>
        </p:txBody>
      </p:sp>
      <p:sp>
        <p:nvSpPr>
          <p:cNvPr id="378885" name="Text Box 5"/>
          <p:cNvSpPr txBox="1">
            <a:spLocks noChangeArrowheads="1"/>
          </p:cNvSpPr>
          <p:nvPr/>
        </p:nvSpPr>
        <p:spPr bwMode="auto">
          <a:xfrm>
            <a:off x="976986" y="565959"/>
            <a:ext cx="8264711" cy="6247864"/>
          </a:xfrm>
          <a:prstGeom prst="rect">
            <a:avLst/>
          </a:prstGeom>
          <a:noFill/>
          <a:ln w="28575">
            <a:solidFill>
              <a:srgbClr val="80004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buFont typeface="Times" charset="0"/>
              <a:buAutoNum type="arabicParenR"/>
            </a:pPr>
            <a:r>
              <a:rPr lang="en-US" sz="2000" dirty="0">
                <a:latin typeface="Comic Sans MS" charset="0"/>
              </a:rPr>
              <a:t>Observational Cosmology</a:t>
            </a:r>
          </a:p>
          <a:p>
            <a:pPr lvl="1">
              <a:buFont typeface="Times" charset="0"/>
              <a:buNone/>
            </a:pPr>
            <a:r>
              <a:rPr lang="en-US" sz="2000" dirty="0">
                <a:latin typeface="Comic Sans MS" charset="0"/>
              </a:rPr>
              <a:t>Big Bang </a:t>
            </a:r>
            <a:r>
              <a:rPr lang="en-US" sz="2000" dirty="0" err="1">
                <a:latin typeface="Comic Sans MS" charset="0"/>
              </a:rPr>
              <a:t>Nucleosynthesis</a:t>
            </a:r>
            <a:endParaRPr lang="en-US" sz="2000" dirty="0">
              <a:latin typeface="Comic Sans MS" charset="0"/>
            </a:endParaRPr>
          </a:p>
          <a:p>
            <a:pPr lvl="1">
              <a:buFont typeface="Times" charset="0"/>
              <a:buNone/>
            </a:pPr>
            <a:r>
              <a:rPr lang="en-US" sz="2000" dirty="0">
                <a:latin typeface="Comic Sans MS" charset="0"/>
              </a:rPr>
              <a:t>Cosmic Microwave Background</a:t>
            </a:r>
          </a:p>
          <a:p>
            <a:pPr lvl="1">
              <a:buFont typeface="Times" charset="0"/>
              <a:buNone/>
            </a:pPr>
            <a:r>
              <a:rPr lang="en-US" sz="2000" dirty="0">
                <a:latin typeface="Comic Sans MS" charset="0"/>
              </a:rPr>
              <a:t>Supernovae and cosmology</a:t>
            </a:r>
          </a:p>
          <a:p>
            <a:pPr lvl="1">
              <a:buFont typeface="Times" charset="0"/>
              <a:buNone/>
            </a:pPr>
            <a:r>
              <a:rPr lang="en-US" sz="2000" dirty="0">
                <a:latin typeface="Comic Sans MS" charset="0"/>
              </a:rPr>
              <a:t>Clustering of Galaxies (BAO…)</a:t>
            </a:r>
          </a:p>
          <a:p>
            <a:pPr lvl="1">
              <a:buFont typeface="Times" charset="0"/>
              <a:buNone/>
            </a:pPr>
            <a:r>
              <a:rPr lang="en-US" sz="2000" b="1" dirty="0">
                <a:solidFill>
                  <a:srgbClr val="FF0000"/>
                </a:solidFill>
                <a:latin typeface="Comic Sans MS" charset="0"/>
              </a:rPr>
              <a:t>Dark matter (Fritz </a:t>
            </a:r>
            <a:r>
              <a:rPr lang="en-US" sz="2000" b="1" dirty="0" err="1">
                <a:solidFill>
                  <a:srgbClr val="FF0000"/>
                </a:solidFill>
                <a:latin typeface="Comic Sans MS" charset="0"/>
              </a:rPr>
              <a:t>Zwicky</a:t>
            </a:r>
            <a:r>
              <a:rPr lang="en-US" sz="2000" b="1" dirty="0">
                <a:solidFill>
                  <a:srgbClr val="FF0000"/>
                </a:solidFill>
                <a:latin typeface="Comic Sans MS" charset="0"/>
              </a:rPr>
              <a:t> and Vera Rubin), </a:t>
            </a:r>
            <a:r>
              <a:rPr lang="en-US" sz="2000" b="1" dirty="0">
                <a:latin typeface="Comic Sans MS" charset="0"/>
              </a:rPr>
              <a:t>dark energy</a:t>
            </a:r>
          </a:p>
          <a:p>
            <a:pPr lvl="1">
              <a:buFont typeface="Times" charset="0"/>
              <a:buNone/>
            </a:pPr>
            <a:endParaRPr lang="en-US" sz="2000" dirty="0">
              <a:latin typeface="Comic Sans MS" charset="0"/>
            </a:endParaRPr>
          </a:p>
          <a:p>
            <a:pPr>
              <a:buFont typeface="Times" charset="0"/>
              <a:buAutoNum type="arabicParenR"/>
            </a:pPr>
            <a:r>
              <a:rPr lang="en-US" sz="2000" dirty="0">
                <a:latin typeface="Comic Sans MS" charset="0"/>
              </a:rPr>
              <a:t>Neutrino Physics and Proton Decay</a:t>
            </a:r>
          </a:p>
          <a:p>
            <a:pPr marL="0" indent="0"/>
            <a:r>
              <a:rPr lang="en-US" sz="2000" dirty="0">
                <a:latin typeface="Comic Sans MS" charset="0"/>
              </a:rPr>
              <a:t>	Neutrino cosmology</a:t>
            </a:r>
          </a:p>
          <a:p>
            <a:pPr lvl="1">
              <a:buFont typeface="Times" charset="0"/>
              <a:buNone/>
            </a:pPr>
            <a:r>
              <a:rPr lang="en-US" sz="2000" dirty="0">
                <a:latin typeface="Comic Sans MS" charset="0"/>
              </a:rPr>
              <a:t>Neutrinos and star evolution: </a:t>
            </a:r>
            <a:r>
              <a:rPr lang="en-US" sz="2000" b="1" dirty="0">
                <a:solidFill>
                  <a:srgbClr val="FF0000"/>
                </a:solidFill>
                <a:latin typeface="Comic Sans MS" charset="0"/>
              </a:rPr>
              <a:t>Solar neutrinos</a:t>
            </a:r>
            <a:r>
              <a:rPr lang="en-US" sz="2000" dirty="0">
                <a:latin typeface="Comic Sans MS" charset="0"/>
              </a:rPr>
              <a:t>, </a:t>
            </a:r>
            <a:r>
              <a:rPr lang="en-US" sz="2000" b="1" dirty="0">
                <a:solidFill>
                  <a:srgbClr val="FF0000"/>
                </a:solidFill>
                <a:latin typeface="Comic Sans MS" charset="0"/>
              </a:rPr>
              <a:t>Supernova 1987 </a:t>
            </a:r>
          </a:p>
          <a:p>
            <a:pPr lvl="1">
              <a:buFont typeface="Times" charset="0"/>
              <a:buNone/>
            </a:pPr>
            <a:r>
              <a:rPr lang="en-US" sz="2000" dirty="0">
                <a:latin typeface="Comic Sans MS" charset="0"/>
              </a:rPr>
              <a:t>Non accelerator Neutrino physics (mass, oscillations, nature: Dirac, </a:t>
            </a:r>
            <a:r>
              <a:rPr lang="en-US" sz="2000" dirty="0" err="1">
                <a:latin typeface="Comic Sans MS" charset="0"/>
              </a:rPr>
              <a:t>Majorana</a:t>
            </a:r>
            <a:r>
              <a:rPr lang="en-US" sz="2000" dirty="0">
                <a:latin typeface="Comic Sans MS" charset="0"/>
              </a:rPr>
              <a:t>, sterile) </a:t>
            </a:r>
          </a:p>
          <a:p>
            <a:pPr lvl="1">
              <a:buFont typeface="Times" charset="0"/>
              <a:buNone/>
            </a:pPr>
            <a:r>
              <a:rPr lang="en-US" sz="2000" dirty="0">
                <a:latin typeface="Comic Sans MS" charset="0"/>
              </a:rPr>
              <a:t>Proton decay.</a:t>
            </a:r>
          </a:p>
          <a:p>
            <a:pPr marL="0" indent="0"/>
            <a:endParaRPr lang="en-US" sz="2000" dirty="0">
              <a:latin typeface="Comic Sans MS" charset="0"/>
            </a:endParaRPr>
          </a:p>
          <a:p>
            <a:pPr>
              <a:buFontTx/>
              <a:buAutoNum type="arabicParenR" startAt="3"/>
            </a:pPr>
            <a:r>
              <a:rPr lang="en-US" sz="2000" b="1" dirty="0">
                <a:solidFill>
                  <a:srgbClr val="FF0000"/>
                </a:solidFill>
                <a:latin typeface="Comic Sans MS" charset="0"/>
              </a:rPr>
              <a:t>High energy astrophysics (</a:t>
            </a:r>
            <a:r>
              <a:rPr lang="en-US" sz="2000" b="1" dirty="0" err="1">
                <a:solidFill>
                  <a:srgbClr val="FF0000"/>
                </a:solidFill>
                <a:latin typeface="Comic Sans MS" charset="0"/>
              </a:rPr>
              <a:t>multimessenger</a:t>
            </a:r>
            <a:r>
              <a:rPr lang="en-US" sz="2000" b="1" dirty="0">
                <a:solidFill>
                  <a:srgbClr val="FF0000"/>
                </a:solidFill>
                <a:latin typeface="Comic Sans MS" charset="0"/>
              </a:rPr>
              <a:t> approach)</a:t>
            </a:r>
          </a:p>
          <a:p>
            <a:pPr marL="0" indent="0"/>
            <a:r>
              <a:rPr lang="en-US" sz="2000" b="1" dirty="0">
                <a:solidFill>
                  <a:srgbClr val="FF0000"/>
                </a:solidFill>
                <a:latin typeface="Comic Sans MS" charset="0"/>
              </a:rPr>
              <a:t>    high Energy Neutrinos (</a:t>
            </a:r>
            <a:r>
              <a:rPr lang="en-US" sz="2000" b="1" dirty="0" err="1">
                <a:solidFill>
                  <a:srgbClr val="FF0000"/>
                </a:solidFill>
                <a:latin typeface="Comic Sans MS" charset="0"/>
              </a:rPr>
              <a:t>Moisej</a:t>
            </a:r>
            <a:r>
              <a:rPr lang="en-US" sz="2000" b="1" dirty="0">
                <a:solidFill>
                  <a:srgbClr val="FF0000"/>
                </a:solidFill>
                <a:latin typeface="Comic Sans MS" charset="0"/>
              </a:rPr>
              <a:t> Markov)</a:t>
            </a:r>
          </a:p>
          <a:p>
            <a:pPr marL="0" indent="0"/>
            <a:r>
              <a:rPr lang="en-US" sz="2000" b="1" dirty="0">
                <a:solidFill>
                  <a:srgbClr val="FF0000"/>
                </a:solidFill>
                <a:latin typeface="Comic Sans MS" charset="0"/>
              </a:rPr>
              <a:t>    high energy Gamma rays (Alexander </a:t>
            </a:r>
            <a:r>
              <a:rPr lang="en-US" sz="2000" b="1" dirty="0" err="1">
                <a:solidFill>
                  <a:srgbClr val="FF0000"/>
                </a:solidFill>
                <a:latin typeface="Comic Sans MS" charset="0"/>
              </a:rPr>
              <a:t>Chudakov</a:t>
            </a:r>
            <a:r>
              <a:rPr lang="en-US" sz="2000" b="1" dirty="0">
                <a:solidFill>
                  <a:srgbClr val="FF0000"/>
                </a:solidFill>
                <a:latin typeface="Comic Sans MS" charset="0"/>
              </a:rPr>
              <a:t>)</a:t>
            </a:r>
          </a:p>
          <a:p>
            <a:pPr marL="0" indent="0"/>
            <a:r>
              <a:rPr lang="en-US" sz="2000" b="1">
                <a:solidFill>
                  <a:srgbClr val="FF0000"/>
                </a:solidFill>
                <a:latin typeface="Comic Sans MS" charset="0"/>
              </a:rPr>
              <a:t>	</a:t>
            </a:r>
            <a:r>
              <a:rPr lang="en-US" sz="2000" b="1" dirty="0">
                <a:solidFill>
                  <a:srgbClr val="FF0000"/>
                </a:solidFill>
                <a:latin typeface="Comic Sans MS" charset="0"/>
              </a:rPr>
              <a:t>h</a:t>
            </a:r>
            <a:r>
              <a:rPr lang="en-US" sz="2000" b="1">
                <a:solidFill>
                  <a:srgbClr val="FF0000"/>
                </a:solidFill>
                <a:latin typeface="Comic Sans MS" charset="0"/>
              </a:rPr>
              <a:t>igh </a:t>
            </a:r>
            <a:r>
              <a:rPr lang="en-US" sz="2000" b="1" dirty="0" err="1">
                <a:solidFill>
                  <a:srgbClr val="FF0000"/>
                </a:solidFill>
                <a:latin typeface="Comic Sans MS" charset="0"/>
              </a:rPr>
              <a:t>enregy</a:t>
            </a:r>
            <a:r>
              <a:rPr lang="en-US" sz="2000" b="1" dirty="0">
                <a:solidFill>
                  <a:srgbClr val="FF0000"/>
                </a:solidFill>
                <a:latin typeface="Comic Sans MS" charset="0"/>
              </a:rPr>
              <a:t> cosmic rays (Pierre Auger)</a:t>
            </a:r>
          </a:p>
          <a:p>
            <a:pPr marL="0" indent="0"/>
            <a:r>
              <a:rPr lang="en-US" sz="2000" b="1" dirty="0">
                <a:solidFill>
                  <a:srgbClr val="FF0000"/>
                </a:solidFill>
                <a:latin typeface="Comic Sans MS" charset="0"/>
              </a:rPr>
              <a:t>    Gravitational waves (Albert Einstein)</a:t>
            </a:r>
          </a:p>
          <a:p>
            <a:pPr marL="0" indent="0"/>
            <a:r>
              <a:rPr lang="en-US" sz="2000" b="1" dirty="0">
                <a:solidFill>
                  <a:srgbClr val="FF0000"/>
                </a:solidFill>
                <a:latin typeface="Comic Sans MS" charset="0"/>
              </a:rPr>
              <a:t>    coupled to astronomy from infra red to X-rays</a:t>
            </a:r>
          </a:p>
        </p:txBody>
      </p:sp>
      <p:sp>
        <p:nvSpPr>
          <p:cNvPr id="2" name="Titre 1"/>
          <p:cNvSpPr>
            <a:spLocks noGrp="1"/>
          </p:cNvSpPr>
          <p:nvPr>
            <p:ph type="title"/>
          </p:nvPr>
        </p:nvSpPr>
        <p:spPr>
          <a:xfrm>
            <a:off x="457200" y="-347977"/>
            <a:ext cx="8229600" cy="1143000"/>
          </a:xfrm>
        </p:spPr>
        <p:txBody>
          <a:bodyPr/>
          <a:lstStyle/>
          <a:p>
            <a:r>
              <a:rPr lang="en-US" b="1" dirty="0">
                <a:solidFill>
                  <a:srgbClr val="FF0000"/>
                </a:solidFill>
              </a:rPr>
              <a:t>WHAT IS PARTICLE ASTROPHYSICS</a:t>
            </a: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a:t>
            </a:fld>
            <a:endParaRPr lang="en-US" dirty="0"/>
          </a:p>
        </p:txBody>
      </p:sp>
      <p:sp>
        <p:nvSpPr>
          <p:cNvPr id="4" name="ZoneTexte 3"/>
          <p:cNvSpPr txBox="1"/>
          <p:nvPr/>
        </p:nvSpPr>
        <p:spPr>
          <a:xfrm>
            <a:off x="-24425" y="5743259"/>
            <a:ext cx="1556235" cy="707886"/>
          </a:xfrm>
          <a:prstGeom prst="rect">
            <a:avLst/>
          </a:prstGeom>
          <a:noFill/>
        </p:spPr>
        <p:txBody>
          <a:bodyPr wrap="none" rtlCol="0">
            <a:spAutoFit/>
          </a:bodyPr>
          <a:lstStyle/>
          <a:p>
            <a:r>
              <a:rPr lang="en-US" sz="2000" b="1" dirty="0"/>
              <a:t>With a Zoom</a:t>
            </a:r>
          </a:p>
          <a:p>
            <a:r>
              <a:rPr lang="en-US" sz="2000" b="1" dirty="0"/>
              <a:t> on France</a:t>
            </a:r>
          </a:p>
        </p:txBody>
      </p:sp>
    </p:spTree>
    <p:extLst>
      <p:ext uri="{BB962C8B-B14F-4D97-AF65-F5344CB8AC3E}">
        <p14:creationId xmlns:p14="http://schemas.microsoft.com/office/powerpoint/2010/main" val="352565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a:t>Baikal</a:t>
            </a:r>
            <a:r>
              <a:rPr lang="de-DE" dirty="0"/>
              <a:t>, </a:t>
            </a:r>
            <a:r>
              <a:rPr lang="de-DE" dirty="0" err="1"/>
              <a:t>Mediterranean</a:t>
            </a:r>
            <a:r>
              <a:rPr lang="de-DE" dirty="0"/>
              <a:t> </a:t>
            </a:r>
            <a:r>
              <a:rPr lang="de-DE" dirty="0" err="1"/>
              <a:t>Sea</a:t>
            </a:r>
            <a:r>
              <a:rPr lang="de-DE" dirty="0"/>
              <a:t>, South Pole </a:t>
            </a:r>
            <a:endParaRPr lang="en-US" dirty="0"/>
          </a:p>
        </p:txBody>
      </p:sp>
      <p:pic>
        <p:nvPicPr>
          <p:cNvPr id="12"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84430" y="1235026"/>
            <a:ext cx="6322219" cy="5632103"/>
          </a:xfrm>
          <a:noFill/>
          <a:ln>
            <a:solidFill>
              <a:schemeClr val="bg1"/>
            </a:solidFill>
          </a:ln>
        </p:spPr>
      </p:pic>
      <p:pic>
        <p:nvPicPr>
          <p:cNvPr id="13" name="Picture 4" descr="glob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649" y="1306343"/>
            <a:ext cx="5036344" cy="5130764"/>
          </a:xfrm>
          <a:prstGeom prst="rect">
            <a:avLst/>
          </a:prstGeom>
          <a:solidFill>
            <a:schemeClr val="bg1">
              <a:alpha val="50195"/>
            </a:schemeClr>
          </a:solidFill>
          <a:ln>
            <a:noFill/>
          </a:ln>
          <a:extLst>
            <a:ext uri="{91240B29-F687-4f45-9708-019B960494DF}">
              <a14:hiddenLine xmlns="" xmlns:a14="http://schemas.microsoft.com/office/drawing/2010/main" w="0">
                <a:solidFill>
                  <a:schemeClr val="bg1"/>
                </a:solidFill>
                <a:miter lim="800000"/>
                <a:headEnd/>
                <a:tailEnd/>
              </a14:hiddenLine>
            </a:ext>
          </a:extLst>
        </p:spPr>
      </p:pic>
      <p:sp>
        <p:nvSpPr>
          <p:cNvPr id="15" name="Oval 8"/>
          <p:cNvSpPr>
            <a:spLocks noChangeArrowheads="1"/>
          </p:cNvSpPr>
          <p:nvPr/>
        </p:nvSpPr>
        <p:spPr bwMode="auto">
          <a:xfrm>
            <a:off x="4335566" y="2242929"/>
            <a:ext cx="145394" cy="140736"/>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6" name="Text Box 9"/>
          <p:cNvSpPr txBox="1">
            <a:spLocks noChangeArrowheads="1"/>
          </p:cNvSpPr>
          <p:nvPr/>
        </p:nvSpPr>
        <p:spPr bwMode="auto">
          <a:xfrm>
            <a:off x="6544032" y="1858232"/>
            <a:ext cx="1393031" cy="926694"/>
          </a:xfrm>
          <a:prstGeom prst="rect">
            <a:avLst/>
          </a:prstGeom>
          <a:solidFill>
            <a:schemeClr val="bg1"/>
          </a:solidFill>
          <a:ln w="19050">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dirty="0">
                <a:solidFill>
                  <a:schemeClr val="accent2"/>
                </a:solidFill>
                <a:latin typeface="Arial" pitchFamily="34" charset="0"/>
              </a:rPr>
              <a:t>GVD </a:t>
            </a:r>
            <a:r>
              <a:rPr lang="en-US" sz="2800" dirty="0" err="1">
                <a:solidFill>
                  <a:schemeClr val="accent2"/>
                </a:solidFill>
                <a:latin typeface="Arial" pitchFamily="34" charset="0"/>
              </a:rPr>
              <a:t>Baïkal</a:t>
            </a:r>
            <a:endParaRPr lang="en-US" sz="2800" dirty="0"/>
          </a:p>
        </p:txBody>
      </p:sp>
      <p:sp>
        <p:nvSpPr>
          <p:cNvPr id="18" name="Oval 9"/>
          <p:cNvSpPr>
            <a:spLocks noChangeArrowheads="1"/>
          </p:cNvSpPr>
          <p:nvPr/>
        </p:nvSpPr>
        <p:spPr bwMode="auto">
          <a:xfrm>
            <a:off x="6242078" y="2033032"/>
            <a:ext cx="146400" cy="148132"/>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9" name="Oval 9"/>
          <p:cNvSpPr>
            <a:spLocks noChangeArrowheads="1"/>
          </p:cNvSpPr>
          <p:nvPr/>
        </p:nvSpPr>
        <p:spPr bwMode="auto">
          <a:xfrm>
            <a:off x="5661760" y="5752536"/>
            <a:ext cx="146400" cy="148132"/>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4" name="Text Box 6"/>
          <p:cNvSpPr txBox="1">
            <a:spLocks noChangeArrowheads="1"/>
          </p:cNvSpPr>
          <p:nvPr/>
        </p:nvSpPr>
        <p:spPr bwMode="auto">
          <a:xfrm>
            <a:off x="3548836" y="5939375"/>
            <a:ext cx="4232672" cy="930543"/>
          </a:xfrm>
          <a:prstGeom prst="rect">
            <a:avLst/>
          </a:prstGeom>
          <a:solidFill>
            <a:schemeClr val="bg1"/>
          </a:solidFill>
          <a:ln w="19050">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800" dirty="0" err="1">
                <a:solidFill>
                  <a:schemeClr val="accent2"/>
                </a:solidFill>
                <a:latin typeface="Arial" pitchFamily="34" charset="0"/>
              </a:rPr>
              <a:t>IceCube</a:t>
            </a:r>
            <a:r>
              <a:rPr lang="de-DE" sz="2800" dirty="0">
                <a:solidFill>
                  <a:schemeClr val="accent2"/>
                </a:solidFill>
                <a:latin typeface="Arial" pitchFamily="34" charset="0"/>
              </a:rPr>
              <a:t> Gen2</a:t>
            </a:r>
          </a:p>
          <a:p>
            <a:pPr eaLnBrk="1" hangingPunct="1"/>
            <a:r>
              <a:rPr lang="de-DE" sz="2800" dirty="0">
                <a:solidFill>
                  <a:schemeClr val="accent2"/>
                </a:solidFill>
                <a:latin typeface="Arial" pitchFamily="34" charset="0"/>
              </a:rPr>
              <a:t>HEA +PINGU + ….</a:t>
            </a:r>
            <a:endParaRPr lang="en-US" sz="2800" dirty="0">
              <a:solidFill>
                <a:schemeClr val="accent2"/>
              </a:solidFill>
              <a:latin typeface="Arial" pitchFamily="34" charset="0"/>
            </a:endParaRPr>
          </a:p>
        </p:txBody>
      </p:sp>
      <p:sp>
        <p:nvSpPr>
          <p:cNvPr id="20" name="Oval 8"/>
          <p:cNvSpPr>
            <a:spLocks noChangeArrowheads="1"/>
          </p:cNvSpPr>
          <p:nvPr/>
        </p:nvSpPr>
        <p:spPr bwMode="auto">
          <a:xfrm>
            <a:off x="4442722" y="2350086"/>
            <a:ext cx="145394" cy="140736"/>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21" name="Oval 8"/>
          <p:cNvSpPr>
            <a:spLocks noChangeArrowheads="1"/>
          </p:cNvSpPr>
          <p:nvPr/>
        </p:nvSpPr>
        <p:spPr bwMode="auto">
          <a:xfrm>
            <a:off x="4549878" y="2457242"/>
            <a:ext cx="145394" cy="140736"/>
          </a:xfrm>
          <a:prstGeom prst="ellipse">
            <a:avLst/>
          </a:prstGeom>
          <a:solidFill>
            <a:srgbClr val="FF33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3" name="Up-Down Arrow 2"/>
          <p:cNvSpPr/>
          <p:nvPr/>
        </p:nvSpPr>
        <p:spPr bwMode="auto">
          <a:xfrm rot="-1740000">
            <a:off x="4501926" y="3044014"/>
            <a:ext cx="554264" cy="2890547"/>
          </a:xfrm>
          <a:prstGeom prst="upDownArrow">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23" name="Up-Down Arrow 22"/>
          <p:cNvSpPr/>
          <p:nvPr/>
        </p:nvSpPr>
        <p:spPr bwMode="auto">
          <a:xfrm rot="15420000">
            <a:off x="5192285" y="1539250"/>
            <a:ext cx="696515" cy="1835982"/>
          </a:xfrm>
          <a:prstGeom prst="upDownArrow">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24" name="Up-Down Arrow 23"/>
          <p:cNvSpPr/>
          <p:nvPr/>
        </p:nvSpPr>
        <p:spPr bwMode="auto">
          <a:xfrm rot="1200000">
            <a:off x="6222520" y="2527720"/>
            <a:ext cx="583514" cy="3367309"/>
          </a:xfrm>
          <a:prstGeom prst="upDownArrow">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4" name="Rectangle 3"/>
          <p:cNvSpPr/>
          <p:nvPr/>
        </p:nvSpPr>
        <p:spPr>
          <a:xfrm>
            <a:off x="4827446" y="3003077"/>
            <a:ext cx="1408189" cy="849750"/>
          </a:xfrm>
          <a:prstGeom prst="rect">
            <a:avLst/>
          </a:prstGeom>
          <a:noFill/>
        </p:spPr>
        <p:txBody>
          <a:bodyPr wrap="none" lIns="64291" tIns="32146" rIns="64291" bIns="32146">
            <a:spAutoFit/>
          </a:bodyPr>
          <a:lstStyle/>
          <a:p>
            <a:pPr algn="ctr"/>
            <a:r>
              <a:rPr lang="en-US" sz="5100" b="1" dirty="0">
                <a:ln w="18415" cmpd="sng">
                  <a:solidFill>
                    <a:srgbClr val="FFFFFF"/>
                  </a:solidFill>
                  <a:prstDash val="solid"/>
                </a:ln>
                <a:solidFill>
                  <a:srgbClr val="FFFFFF"/>
                </a:solidFill>
                <a:effectLst>
                  <a:outerShdw blurRad="63500" dir="3600000" algn="tl" rotWithShape="0">
                    <a:srgbClr val="000000">
                      <a:alpha val="70000"/>
                    </a:srgbClr>
                  </a:outerShdw>
                </a:effectLst>
              </a:rPr>
              <a:t>GNN</a:t>
            </a:r>
          </a:p>
        </p:txBody>
      </p:sp>
      <p:sp>
        <p:nvSpPr>
          <p:cNvPr id="17" name="Text Box 11"/>
          <p:cNvSpPr txBox="1">
            <a:spLocks noChangeArrowheads="1"/>
          </p:cNvSpPr>
          <p:nvPr/>
        </p:nvSpPr>
        <p:spPr bwMode="auto">
          <a:xfrm>
            <a:off x="2820037" y="2505344"/>
            <a:ext cx="1660922" cy="1363354"/>
          </a:xfrm>
          <a:prstGeom prst="rect">
            <a:avLst/>
          </a:prstGeom>
          <a:solidFill>
            <a:schemeClr val="bg1"/>
          </a:solidFill>
          <a:ln w="19050">
            <a:solidFill>
              <a:srgbClr val="CC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800" dirty="0">
                <a:solidFill>
                  <a:schemeClr val="accent2"/>
                </a:solidFill>
                <a:latin typeface="Arial" pitchFamily="34" charset="0"/>
              </a:rPr>
              <a:t>KM3NeT</a:t>
            </a:r>
          </a:p>
          <a:p>
            <a:pPr eaLnBrk="1" hangingPunct="1"/>
            <a:r>
              <a:rPr lang="de-DE" sz="2800" dirty="0">
                <a:solidFill>
                  <a:schemeClr val="accent2"/>
                </a:solidFill>
                <a:latin typeface="Arial" pitchFamily="34" charset="0"/>
              </a:rPr>
              <a:t>(ARCA + ORCA)</a:t>
            </a:r>
            <a:endParaRPr lang="en-US" sz="2800" dirty="0">
              <a:solidFill>
                <a:schemeClr val="accent2"/>
              </a:solidFill>
              <a:latin typeface="Arial" pitchFamily="34" charset="0"/>
            </a:endParaRPr>
          </a:p>
        </p:txBody>
      </p:sp>
      <p:pic>
        <p:nvPicPr>
          <p:cNvPr id="22" name="Picture 2" descr="C:\Users\nb166\Pictures\GNN_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9" y="1235026"/>
            <a:ext cx="3212631" cy="1003947"/>
          </a:xfrm>
          <a:prstGeom prst="rect">
            <a:avLst/>
          </a:prstGeom>
          <a:solidFill>
            <a:srgbClr val="339966"/>
          </a:solidFill>
        </p:spPr>
      </p:pic>
      <p:sp>
        <p:nvSpPr>
          <p:cNvPr id="5" name="Espace réservé du numéro de diapositive 4"/>
          <p:cNvSpPr>
            <a:spLocks noGrp="1"/>
          </p:cNvSpPr>
          <p:nvPr>
            <p:ph type="sldNum" sz="quarter" idx="12"/>
          </p:nvPr>
        </p:nvSpPr>
        <p:spPr/>
        <p:txBody>
          <a:bodyPr/>
          <a:lstStyle/>
          <a:p>
            <a:fld id="{FF4C92D7-0FCB-CD48-9A1F-0A5414487031}" type="slidenum">
              <a:rPr lang="en-US" smtClean="0"/>
              <a:t>30</a:t>
            </a:fld>
            <a:endParaRPr lang="en-US"/>
          </a:p>
        </p:txBody>
      </p:sp>
    </p:spTree>
    <p:extLst>
      <p:ext uri="{BB962C8B-B14F-4D97-AF65-F5344CB8AC3E}">
        <p14:creationId xmlns:p14="http://schemas.microsoft.com/office/powerpoint/2010/main" val="137645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IceCube Neutrino Observatory</a:t>
            </a:r>
            <a:endParaRPr lang="en-US" dirty="0"/>
          </a:p>
        </p:txBody>
      </p:sp>
      <p:sp>
        <p:nvSpPr>
          <p:cNvPr id="5" name="Rectangle 9"/>
          <p:cNvSpPr>
            <a:spLocks/>
          </p:cNvSpPr>
          <p:nvPr/>
        </p:nvSpPr>
        <p:spPr bwMode="auto">
          <a:xfrm>
            <a:off x="6223008" y="4621113"/>
            <a:ext cx="3982641" cy="2517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b"/>
          <a:lstStyle/>
          <a:p>
            <a:pPr marL="241093" indent="-241093" defTabSz="452050">
              <a:lnSpc>
                <a:spcPct val="90000"/>
              </a:lnSpc>
              <a:spcBef>
                <a:spcPts val="361"/>
              </a:spcBef>
              <a:buFontTx/>
              <a:buChar char="•"/>
            </a:pPr>
            <a:endParaRPr lang="en-US" sz="2200" dirty="0">
              <a:solidFill>
                <a:schemeClr val="bg1"/>
              </a:solidFill>
              <a:latin typeface="Arial" pitchFamily="34" charset="0"/>
              <a:sym typeface="Helvetica Neue" charset="0"/>
            </a:endParaRPr>
          </a:p>
          <a:p>
            <a:pPr marL="241093" indent="-241093" defTabSz="452050">
              <a:lnSpc>
                <a:spcPct val="90000"/>
              </a:lnSpc>
              <a:spcBef>
                <a:spcPts val="361"/>
              </a:spcBef>
              <a:buClr>
                <a:srgbClr val="FFC000"/>
              </a:buClr>
              <a:buFont typeface="Wingdings" pitchFamily="2" charset="2"/>
              <a:buChar char="§"/>
            </a:pPr>
            <a:r>
              <a:rPr lang="en-US" sz="2000" dirty="0">
                <a:solidFill>
                  <a:srgbClr val="007DB0"/>
                </a:solidFill>
                <a:latin typeface="Calibri" pitchFamily="34" charset="0"/>
                <a:sym typeface="Helvetica Neue" charset="0"/>
              </a:rPr>
              <a:t>~220 </a:t>
            </a:r>
            <a:r>
              <a:rPr lang="en-US" sz="2000" dirty="0">
                <a:solidFill>
                  <a:srgbClr val="007DB0"/>
                </a:solidFill>
                <a:latin typeface="Calibri" pitchFamily="34" charset="0"/>
                <a:sym typeface="Symbol" pitchFamily="18" charset="2"/>
              </a:rPr>
              <a:t>neutrinos</a:t>
            </a:r>
            <a:r>
              <a:rPr lang="en-US" sz="2000" dirty="0">
                <a:solidFill>
                  <a:srgbClr val="007DB0"/>
                </a:solidFill>
                <a:latin typeface="Calibri" pitchFamily="34" charset="0"/>
                <a:sym typeface="Helvetica Neue" charset="0"/>
              </a:rPr>
              <a:t>/day</a:t>
            </a:r>
          </a:p>
          <a:p>
            <a:pPr marL="241093" indent="-241093" defTabSz="452050">
              <a:lnSpc>
                <a:spcPct val="90000"/>
              </a:lnSpc>
              <a:spcBef>
                <a:spcPts val="361"/>
              </a:spcBef>
              <a:buClr>
                <a:srgbClr val="FFC000"/>
              </a:buClr>
              <a:buFont typeface="Wingdings" pitchFamily="2" charset="2"/>
              <a:buChar char="§"/>
            </a:pPr>
            <a:r>
              <a:rPr lang="en-US" sz="2000" dirty="0">
                <a:solidFill>
                  <a:srgbClr val="007DB0"/>
                </a:solidFill>
                <a:latin typeface="Calibri" pitchFamily="34" charset="0"/>
                <a:sym typeface="Helvetica Neue" charset="0"/>
              </a:rPr>
              <a:t>Threshold</a:t>
            </a:r>
          </a:p>
          <a:p>
            <a:pPr defTabSz="452050">
              <a:lnSpc>
                <a:spcPct val="90000"/>
              </a:lnSpc>
              <a:spcBef>
                <a:spcPts val="361"/>
              </a:spcBef>
              <a:buClr>
                <a:srgbClr val="FFC000"/>
              </a:buClr>
            </a:pPr>
            <a:r>
              <a:rPr lang="en-US" sz="2000" dirty="0">
                <a:solidFill>
                  <a:srgbClr val="007DB0"/>
                </a:solidFill>
                <a:latin typeface="Calibri" pitchFamily="34" charset="0"/>
                <a:sym typeface="Helvetica Neue" charset="0"/>
              </a:rPr>
              <a:t>     - IceCube    ~ 100 GeV</a:t>
            </a:r>
          </a:p>
          <a:p>
            <a:pPr defTabSz="452050">
              <a:lnSpc>
                <a:spcPct val="90000"/>
              </a:lnSpc>
              <a:spcBef>
                <a:spcPts val="361"/>
              </a:spcBef>
              <a:buClr>
                <a:srgbClr val="FFC000"/>
              </a:buClr>
            </a:pPr>
            <a:r>
              <a:rPr lang="en-US" sz="2000" dirty="0">
                <a:solidFill>
                  <a:srgbClr val="007DB0"/>
                </a:solidFill>
                <a:latin typeface="Calibri" pitchFamily="34" charset="0"/>
                <a:sym typeface="Helvetica Neue" charset="0"/>
              </a:rPr>
              <a:t>     - </a:t>
            </a:r>
            <a:r>
              <a:rPr lang="en-US" sz="2000" dirty="0" err="1">
                <a:solidFill>
                  <a:srgbClr val="007DB0"/>
                </a:solidFill>
                <a:latin typeface="Calibri" pitchFamily="34" charset="0"/>
                <a:sym typeface="Helvetica Neue" charset="0"/>
              </a:rPr>
              <a:t>DeepCore</a:t>
            </a:r>
            <a:r>
              <a:rPr lang="en-US" sz="2000" dirty="0">
                <a:solidFill>
                  <a:srgbClr val="007DB0"/>
                </a:solidFill>
                <a:latin typeface="Calibri" pitchFamily="34" charset="0"/>
                <a:sym typeface="Helvetica Neue" charset="0"/>
              </a:rPr>
              <a:t>    ~10 GeV</a:t>
            </a:r>
          </a:p>
          <a:p>
            <a:pPr defTabSz="452050">
              <a:lnSpc>
                <a:spcPct val="90000"/>
              </a:lnSpc>
              <a:spcBef>
                <a:spcPts val="361"/>
              </a:spcBef>
            </a:pPr>
            <a:endParaRPr lang="en-US" sz="1700" baseline="30000" dirty="0">
              <a:solidFill>
                <a:schemeClr val="tx2"/>
              </a:solidFill>
              <a:latin typeface="Calibri" pitchFamily="34" charset="0"/>
              <a:sym typeface="Helvetica Neue" charset="0"/>
            </a:endParaRPr>
          </a:p>
          <a:p>
            <a:pPr marL="241093" indent="-241093" algn="ctr" defTabSz="452050">
              <a:lnSpc>
                <a:spcPct val="90000"/>
              </a:lnSpc>
              <a:spcBef>
                <a:spcPts val="361"/>
              </a:spcBef>
            </a:pPr>
            <a:endParaRPr lang="en-US" sz="1700" dirty="0">
              <a:solidFill>
                <a:schemeClr val="bg1"/>
              </a:solidFill>
              <a:latin typeface="Arial" pitchFamily="34" charset="0"/>
              <a:sym typeface="Helvetica Neue" charset="0"/>
            </a:endParaRPr>
          </a:p>
        </p:txBody>
      </p:sp>
      <p:pic>
        <p:nvPicPr>
          <p:cNvPr id="7"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84" y="1025103"/>
            <a:ext cx="3911203" cy="5725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9" name="TextBox 8"/>
          <p:cNvSpPr txBox="1"/>
          <p:nvPr/>
        </p:nvSpPr>
        <p:spPr>
          <a:xfrm>
            <a:off x="4143375" y="1232297"/>
            <a:ext cx="4229893" cy="4081404"/>
          </a:xfrm>
          <a:prstGeom prst="rect">
            <a:avLst/>
          </a:prstGeom>
          <a:noFill/>
        </p:spPr>
        <p:txBody>
          <a:bodyPr wrap="none" lIns="64291" tIns="32146" rIns="64291" bIns="32146" rtlCol="0">
            <a:spAutoFit/>
          </a:bodyPr>
          <a:lstStyle/>
          <a:p>
            <a:pPr algn="l"/>
            <a:r>
              <a:rPr lang="de-DE" sz="2800" dirty="0">
                <a:solidFill>
                  <a:srgbClr val="007DB0"/>
                </a:solidFill>
                <a:latin typeface="Calibri" pitchFamily="34" charset="0"/>
                <a:cs typeface="Calibri" pitchFamily="34" charset="0"/>
              </a:rPr>
              <a:t>IceTop air shower detector</a:t>
            </a:r>
          </a:p>
          <a:p>
            <a:pPr algn="l"/>
            <a:r>
              <a:rPr lang="de-DE" sz="2000" dirty="0">
                <a:solidFill>
                  <a:srgbClr val="007DB0"/>
                </a:solidFill>
                <a:latin typeface="Calibri" pitchFamily="34" charset="0"/>
                <a:cs typeface="Calibri" pitchFamily="34" charset="0"/>
              </a:rPr>
              <a:t>81 pairs of water Cherenkov tanks</a:t>
            </a:r>
          </a:p>
          <a:p>
            <a:pPr algn="l"/>
            <a:endParaRPr lang="de-DE" sz="2800" dirty="0">
              <a:solidFill>
                <a:srgbClr val="007DB0"/>
              </a:solidFill>
              <a:latin typeface="Calibri" pitchFamily="34" charset="0"/>
              <a:cs typeface="Calibri" pitchFamily="34" charset="0"/>
            </a:endParaRPr>
          </a:p>
          <a:p>
            <a:pPr algn="l"/>
            <a:endParaRPr lang="de-DE" sz="2800" dirty="0">
              <a:solidFill>
                <a:srgbClr val="007DB0"/>
              </a:solidFill>
              <a:latin typeface="Calibri" pitchFamily="34" charset="0"/>
              <a:cs typeface="Calibri" pitchFamily="34" charset="0"/>
            </a:endParaRPr>
          </a:p>
          <a:p>
            <a:pPr algn="l"/>
            <a:endParaRPr lang="de-DE" sz="2800" dirty="0">
              <a:solidFill>
                <a:srgbClr val="007DB0"/>
              </a:solidFill>
              <a:latin typeface="Calibri" pitchFamily="34" charset="0"/>
              <a:cs typeface="Calibri" pitchFamily="34" charset="0"/>
            </a:endParaRPr>
          </a:p>
          <a:p>
            <a:pPr algn="l"/>
            <a:endParaRPr lang="de-DE" sz="700" dirty="0">
              <a:solidFill>
                <a:srgbClr val="007DB0"/>
              </a:solidFill>
              <a:latin typeface="Calibri" pitchFamily="34" charset="0"/>
              <a:cs typeface="Calibri" pitchFamily="34" charset="0"/>
            </a:endParaRPr>
          </a:p>
          <a:p>
            <a:pPr algn="l"/>
            <a:r>
              <a:rPr lang="de-DE" sz="2800" dirty="0">
                <a:solidFill>
                  <a:srgbClr val="007DB0"/>
                </a:solidFill>
                <a:latin typeface="Calibri" pitchFamily="34" charset="0"/>
                <a:cs typeface="Calibri" pitchFamily="34" charset="0"/>
              </a:rPr>
              <a:t>IceCube </a:t>
            </a:r>
          </a:p>
          <a:p>
            <a:pPr algn="l"/>
            <a:r>
              <a:rPr lang="de-DE" sz="2000" dirty="0">
                <a:solidFill>
                  <a:srgbClr val="007DB0"/>
                </a:solidFill>
                <a:latin typeface="Calibri" pitchFamily="34" charset="0"/>
                <a:cs typeface="Calibri" pitchFamily="34" charset="0"/>
              </a:rPr>
              <a:t>86 strings including 8 Deep Core strings</a:t>
            </a:r>
          </a:p>
          <a:p>
            <a:pPr algn="l"/>
            <a:r>
              <a:rPr lang="de-DE" sz="2000" dirty="0">
                <a:solidFill>
                  <a:srgbClr val="007DB0"/>
                </a:solidFill>
                <a:latin typeface="Calibri" pitchFamily="34" charset="0"/>
                <a:cs typeface="Calibri" pitchFamily="34" charset="0"/>
              </a:rPr>
              <a:t>60 PMT per string</a:t>
            </a:r>
          </a:p>
          <a:p>
            <a:pPr algn="l"/>
            <a:endParaRPr lang="de-DE" sz="600" dirty="0">
              <a:solidFill>
                <a:srgbClr val="007DB0"/>
              </a:solidFill>
              <a:latin typeface="Calibri" pitchFamily="34" charset="0"/>
              <a:cs typeface="Calibri" pitchFamily="34" charset="0"/>
            </a:endParaRPr>
          </a:p>
          <a:p>
            <a:pPr algn="l"/>
            <a:r>
              <a:rPr lang="de-DE" sz="2800" dirty="0">
                <a:solidFill>
                  <a:srgbClr val="007DB0"/>
                </a:solidFill>
                <a:latin typeface="Calibri" pitchFamily="34" charset="0"/>
                <a:cs typeface="Calibri" pitchFamily="34" charset="0"/>
              </a:rPr>
              <a:t>DeepCore</a:t>
            </a:r>
          </a:p>
          <a:p>
            <a:pPr algn="l"/>
            <a:r>
              <a:rPr lang="de-DE" sz="2000" dirty="0">
                <a:solidFill>
                  <a:srgbClr val="007DB0"/>
                </a:solidFill>
                <a:latin typeface="Calibri" pitchFamily="34" charset="0"/>
                <a:cs typeface="Calibri" pitchFamily="34" charset="0"/>
              </a:rPr>
              <a:t>8 closely spaced strings</a:t>
            </a:r>
            <a:endParaRPr lang="en-US" sz="2000" dirty="0">
              <a:solidFill>
                <a:srgbClr val="007DB0"/>
              </a:solidFill>
              <a:latin typeface="Calibri" pitchFamily="34" charset="0"/>
              <a:cs typeface="Calibri" pitchFamily="34" charset="0"/>
            </a:endParaRPr>
          </a:p>
        </p:txBody>
      </p:sp>
      <p:sp>
        <p:nvSpPr>
          <p:cNvPr id="10" name="TextBox 9"/>
          <p:cNvSpPr txBox="1"/>
          <p:nvPr/>
        </p:nvSpPr>
        <p:spPr>
          <a:xfrm>
            <a:off x="446485" y="3862301"/>
            <a:ext cx="854696" cy="372696"/>
          </a:xfrm>
          <a:prstGeom prst="rect">
            <a:avLst/>
          </a:prstGeom>
          <a:noFill/>
        </p:spPr>
        <p:txBody>
          <a:bodyPr wrap="none" lIns="64291" tIns="32146" rIns="64291" bIns="32146" rtlCol="0">
            <a:spAutoFit/>
          </a:bodyPr>
          <a:lstStyle/>
          <a:p>
            <a:r>
              <a:rPr lang="de-DE" sz="2000" dirty="0">
                <a:solidFill>
                  <a:srgbClr val="007DB0"/>
                </a:solidFill>
                <a:latin typeface="Calibri" pitchFamily="34" charset="0"/>
                <a:cs typeface="Calibri" pitchFamily="34" charset="0"/>
              </a:rPr>
              <a:t>1450m</a:t>
            </a:r>
            <a:endParaRPr lang="en-US" sz="2000" dirty="0">
              <a:solidFill>
                <a:srgbClr val="007DB0"/>
              </a:solidFill>
              <a:latin typeface="Calibri" pitchFamily="34" charset="0"/>
              <a:cs typeface="Calibri" pitchFamily="34" charset="0"/>
            </a:endParaRPr>
          </a:p>
        </p:txBody>
      </p:sp>
      <p:sp>
        <p:nvSpPr>
          <p:cNvPr id="11" name="TextBox 10"/>
          <p:cNvSpPr txBox="1"/>
          <p:nvPr/>
        </p:nvSpPr>
        <p:spPr>
          <a:xfrm>
            <a:off x="494625" y="4802986"/>
            <a:ext cx="854696" cy="372696"/>
          </a:xfrm>
          <a:prstGeom prst="rect">
            <a:avLst/>
          </a:prstGeom>
          <a:noFill/>
        </p:spPr>
        <p:txBody>
          <a:bodyPr wrap="none" lIns="64291" tIns="32146" rIns="64291" bIns="32146" rtlCol="0">
            <a:spAutoFit/>
          </a:bodyPr>
          <a:lstStyle/>
          <a:p>
            <a:r>
              <a:rPr lang="de-DE" sz="2000" dirty="0">
                <a:solidFill>
                  <a:srgbClr val="007DB0"/>
                </a:solidFill>
                <a:latin typeface="Calibri" pitchFamily="34" charset="0"/>
                <a:cs typeface="Calibri" pitchFamily="34" charset="0"/>
              </a:rPr>
              <a:t>2450m</a:t>
            </a:r>
            <a:endParaRPr lang="en-US" sz="2000" dirty="0">
              <a:solidFill>
                <a:srgbClr val="007DB0"/>
              </a:solidFill>
              <a:latin typeface="Calibri" pitchFamily="34" charset="0"/>
              <a:cs typeface="Calibri" pitchFamily="34" charset="0"/>
            </a:endParaRPr>
          </a:p>
        </p:txBody>
      </p:sp>
      <p:sp>
        <p:nvSpPr>
          <p:cNvPr id="12" name="TextBox 11"/>
          <p:cNvSpPr txBox="1"/>
          <p:nvPr/>
        </p:nvSpPr>
        <p:spPr>
          <a:xfrm>
            <a:off x="512484" y="5171433"/>
            <a:ext cx="854696" cy="372696"/>
          </a:xfrm>
          <a:prstGeom prst="rect">
            <a:avLst/>
          </a:prstGeom>
          <a:noFill/>
        </p:spPr>
        <p:txBody>
          <a:bodyPr wrap="none" lIns="64291" tIns="32146" rIns="64291" bIns="32146" rtlCol="0">
            <a:spAutoFit/>
          </a:bodyPr>
          <a:lstStyle/>
          <a:p>
            <a:r>
              <a:rPr lang="de-DE" sz="2000" dirty="0">
                <a:solidFill>
                  <a:schemeClr val="accent5">
                    <a:lumMod val="25000"/>
                  </a:schemeClr>
                </a:solidFill>
                <a:latin typeface="Calibri" pitchFamily="34" charset="0"/>
                <a:cs typeface="Calibri" pitchFamily="34" charset="0"/>
              </a:rPr>
              <a:t>2820m</a:t>
            </a:r>
            <a:endParaRPr lang="en-US" sz="2000" dirty="0">
              <a:solidFill>
                <a:schemeClr val="accent5">
                  <a:lumMod val="25000"/>
                </a:schemeClr>
              </a:solidFill>
              <a:latin typeface="Calibri" pitchFamily="34" charset="0"/>
              <a:cs typeface="Calibri" pitchFamily="34" charset="0"/>
            </a:endParaRPr>
          </a:p>
        </p:txBody>
      </p:sp>
      <p:cxnSp>
        <p:nvCxnSpPr>
          <p:cNvPr id="14" name="Straight Arrow Connector 13"/>
          <p:cNvCxnSpPr/>
          <p:nvPr/>
        </p:nvCxnSpPr>
        <p:spPr bwMode="auto">
          <a:xfrm flipH="1">
            <a:off x="3446859" y="1446609"/>
            <a:ext cx="696516" cy="0"/>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2402086" y="4693835"/>
            <a:ext cx="1692176" cy="477040"/>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3018234" y="3643313"/>
            <a:ext cx="1116211" cy="218988"/>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 name="Espace réservé du numéro de diapositive 2"/>
          <p:cNvSpPr>
            <a:spLocks noGrp="1"/>
          </p:cNvSpPr>
          <p:nvPr>
            <p:ph type="sldNum" sz="quarter" idx="12"/>
          </p:nvPr>
        </p:nvSpPr>
        <p:spPr/>
        <p:txBody>
          <a:bodyPr/>
          <a:lstStyle/>
          <a:p>
            <a:fld id="{FF4C92D7-0FCB-CD48-9A1F-0A5414487031}" type="slidenum">
              <a:rPr lang="en-US" smtClean="0"/>
              <a:t>31</a:t>
            </a:fld>
            <a:endParaRPr lang="en-US"/>
          </a:p>
        </p:txBody>
      </p:sp>
    </p:spTree>
    <p:extLst>
      <p:ext uri="{BB962C8B-B14F-4D97-AF65-F5344CB8AC3E}">
        <p14:creationId xmlns:p14="http://schemas.microsoft.com/office/powerpoint/2010/main" val="3789022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1759"/>
            <a:ext cx="8686800" cy="1143000"/>
          </a:xfrm>
        </p:spPr>
        <p:txBody>
          <a:bodyPr>
            <a:normAutofit fontScale="90000"/>
          </a:bodyPr>
          <a:lstStyle/>
          <a:p>
            <a:r>
              <a:rPr lang="de-DE" dirty="0"/>
              <a:t>Follow-up Analysis: HESE </a:t>
            </a:r>
            <a:r>
              <a:rPr lang="de-DE" sz="2200" dirty="0"/>
              <a:t> (</a:t>
            </a:r>
            <a:r>
              <a:rPr lang="de-DE" sz="2800" dirty="0"/>
              <a:t>H</a:t>
            </a:r>
            <a:r>
              <a:rPr lang="de-DE" sz="2200" dirty="0"/>
              <a:t>igh </a:t>
            </a:r>
            <a:r>
              <a:rPr lang="de-DE" sz="2800" dirty="0" err="1"/>
              <a:t>E</a:t>
            </a:r>
            <a:r>
              <a:rPr lang="de-DE" sz="2200" dirty="0" err="1"/>
              <a:t>nergy</a:t>
            </a:r>
            <a:r>
              <a:rPr lang="de-DE" sz="2200" dirty="0"/>
              <a:t> </a:t>
            </a:r>
            <a:r>
              <a:rPr lang="de-DE" sz="2800" dirty="0" err="1"/>
              <a:t>S</a:t>
            </a:r>
            <a:r>
              <a:rPr lang="de-DE" sz="2200" dirty="0" err="1"/>
              <a:t>tarting</a:t>
            </a:r>
            <a:r>
              <a:rPr lang="de-DE" sz="2200" dirty="0"/>
              <a:t> </a:t>
            </a:r>
            <a:r>
              <a:rPr lang="de-DE" sz="2800" dirty="0"/>
              <a:t>E</a:t>
            </a:r>
            <a:r>
              <a:rPr lang="de-DE" sz="2200" dirty="0"/>
              <a:t>vent)</a:t>
            </a:r>
            <a:endParaRPr lang="en-US" sz="22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23" r="4821" b="4279"/>
          <a:stretch/>
        </p:blipFill>
        <p:spPr bwMode="auto">
          <a:xfrm>
            <a:off x="-84156" y="1205969"/>
            <a:ext cx="6290966" cy="45005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hteck 9"/>
          <p:cNvSpPr/>
          <p:nvPr/>
        </p:nvSpPr>
        <p:spPr>
          <a:xfrm>
            <a:off x="339328" y="910829"/>
            <a:ext cx="8804672" cy="4281459"/>
          </a:xfrm>
          <a:prstGeom prst="rect">
            <a:avLst/>
          </a:prstGeom>
        </p:spPr>
        <p:txBody>
          <a:bodyPr wrap="square" lIns="64291" tIns="32146" rIns="64291" bIns="32146">
            <a:spAutoFit/>
          </a:bodyPr>
          <a:lstStyle/>
          <a:p>
            <a:pPr algn="l"/>
            <a:r>
              <a:rPr lang="sv-SE" sz="2000" dirty="0">
                <a:latin typeface="Calibri" panose="020F0502020204030204" pitchFamily="34" charset="0"/>
                <a:ea typeface="Tahoma" panose="020B0604030504040204" pitchFamily="34" charset="0"/>
                <a:cs typeface="Tahoma" panose="020B0604030504040204" pitchFamily="34" charset="0"/>
              </a:rPr>
              <a:t>First evidence for an extra-terrestrial h.e. neutrino flux </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a:t>
            </a: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2 yrs data, 28 evts      4.1</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a:t>
            </a:r>
          </a:p>
          <a:p>
            <a:pPr algn="l"/>
            <a:r>
              <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Science 342 (2013)</a:t>
            </a:r>
          </a:p>
          <a:p>
            <a:pPr algn="l"/>
            <a:endPar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3 yrs data, 37 evts      5.9</a:t>
            </a:r>
          </a:p>
          <a:p>
            <a:pPr algn="l"/>
            <a:r>
              <a:rPr lang="sv-SE" sz="1500" i="1" dirty="0">
                <a:solidFill>
                  <a:srgbClr val="00642D"/>
                </a:solidFill>
                <a:latin typeface="Calibri" panose="020F0502020204030204" pitchFamily="34" charset="0"/>
                <a:ea typeface="Tahoma" panose="020B0604030504040204" pitchFamily="34" charset="0"/>
                <a:cs typeface="Tahoma" panose="020B0604030504040204" pitchFamily="34" charset="0"/>
              </a:rPr>
              <a:t>                                                                                                                                     Phys.Rev.Lett. 113:101101 (2014)</a:t>
            </a:r>
            <a:endParaRPr lang="sv-SE" sz="1500" dirty="0">
              <a:latin typeface="Calibri" panose="020F0502020204030204" pitchFamily="34" charset="0"/>
              <a:ea typeface="Tahoma" panose="020B0604030504040204" pitchFamily="34" charset="0"/>
              <a:cs typeface="Tahoma" panose="020B0604030504040204" pitchFamily="34" charset="0"/>
            </a:endParaRP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4 yrs data, 54 evts     ~ 7</a:t>
            </a: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a:t>
            </a:r>
            <a:r>
              <a:rPr lang="sv-SE" sz="2500" b="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Threshold ~ 30 TeV</a:t>
            </a:r>
            <a:endParaRPr lang="sv-SE" sz="2500" b="1" dirty="0">
              <a:solidFill>
                <a:srgbClr val="00642D"/>
              </a:solidFill>
              <a:latin typeface="Calibri" panose="020F0502020204030204" pitchFamily="34" charset="0"/>
              <a:ea typeface="Tahoma" panose="020B0604030504040204" pitchFamily="34" charset="0"/>
              <a:cs typeface="Tahoma" panose="020B0604030504040204" pitchFamily="34" charset="0"/>
            </a:endParaRPr>
          </a:p>
        </p:txBody>
      </p:sp>
      <p:sp>
        <p:nvSpPr>
          <p:cNvPr id="19" name="Text Box 4"/>
          <p:cNvSpPr txBox="1">
            <a:spLocks noChangeArrowheads="1"/>
          </p:cNvSpPr>
          <p:nvPr/>
        </p:nvSpPr>
        <p:spPr bwMode="auto">
          <a:xfrm>
            <a:off x="5750719" y="5048609"/>
            <a:ext cx="129838" cy="434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4291" tIns="32146" rIns="64291" bIns="32146">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sv-SE" altLang="sv-SE"/>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32</a:t>
            </a:fld>
            <a:endParaRPr lang="en-US"/>
          </a:p>
        </p:txBody>
      </p:sp>
    </p:spTree>
    <p:extLst>
      <p:ext uri="{BB962C8B-B14F-4D97-AF65-F5344CB8AC3E}">
        <p14:creationId xmlns:p14="http://schemas.microsoft.com/office/powerpoint/2010/main" val="58482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5" y="45551"/>
            <a:ext cx="8496295" cy="1143000"/>
          </a:xfrm>
        </p:spPr>
        <p:txBody>
          <a:bodyPr>
            <a:normAutofit fontScale="90000"/>
          </a:bodyPr>
          <a:lstStyle/>
          <a:p>
            <a:r>
              <a:rPr lang="de-DE" dirty="0"/>
              <a:t>Follow-up Analysis: HESE </a:t>
            </a:r>
            <a:r>
              <a:rPr lang="de-DE" sz="2200" dirty="0"/>
              <a:t> (</a:t>
            </a:r>
            <a:r>
              <a:rPr lang="de-DE" sz="2800" dirty="0"/>
              <a:t>H</a:t>
            </a:r>
            <a:r>
              <a:rPr lang="de-DE" sz="2200" dirty="0"/>
              <a:t>igh </a:t>
            </a:r>
            <a:r>
              <a:rPr lang="de-DE" sz="2800" dirty="0" err="1"/>
              <a:t>E</a:t>
            </a:r>
            <a:r>
              <a:rPr lang="de-DE" sz="2200" dirty="0" err="1"/>
              <a:t>nergy</a:t>
            </a:r>
            <a:r>
              <a:rPr lang="de-DE" sz="2200" dirty="0"/>
              <a:t> </a:t>
            </a:r>
            <a:r>
              <a:rPr lang="de-DE" sz="2800" dirty="0" err="1"/>
              <a:t>S</a:t>
            </a:r>
            <a:r>
              <a:rPr lang="de-DE" sz="2200" dirty="0" err="1"/>
              <a:t>tarting</a:t>
            </a:r>
            <a:r>
              <a:rPr lang="de-DE" sz="2200" dirty="0"/>
              <a:t> </a:t>
            </a:r>
            <a:r>
              <a:rPr lang="de-DE" sz="2800" dirty="0"/>
              <a:t>E</a:t>
            </a:r>
            <a:r>
              <a:rPr lang="de-DE" sz="2200" dirty="0"/>
              <a:t>vent)</a:t>
            </a:r>
            <a:endParaRPr lang="en-US" sz="22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23" r="4821" b="4279"/>
          <a:stretch/>
        </p:blipFill>
        <p:spPr bwMode="auto">
          <a:xfrm>
            <a:off x="-84156" y="1205969"/>
            <a:ext cx="6290966" cy="45005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echteck 9"/>
          <p:cNvSpPr/>
          <p:nvPr/>
        </p:nvSpPr>
        <p:spPr>
          <a:xfrm>
            <a:off x="190505" y="1081087"/>
            <a:ext cx="8953496" cy="2665632"/>
          </a:xfrm>
          <a:prstGeom prst="rect">
            <a:avLst/>
          </a:prstGeom>
        </p:spPr>
        <p:txBody>
          <a:bodyPr wrap="square" lIns="64291" tIns="32146" rIns="64291" bIns="32146">
            <a:spAutoFit/>
          </a:bodyPr>
          <a:lstStyle/>
          <a:p>
            <a:pPr algn="l"/>
            <a:r>
              <a:rPr lang="sv-SE" sz="2000" dirty="0">
                <a:latin typeface="Calibri" panose="020F0502020204030204" pitchFamily="34" charset="0"/>
                <a:ea typeface="Tahoma" panose="020B0604030504040204" pitchFamily="34" charset="0"/>
                <a:cs typeface="Tahoma" panose="020B0604030504040204" pitchFamily="34" charset="0"/>
              </a:rPr>
              <a:t>First evidence for an extra-terrestrial h.e. neutrino flux (</a:t>
            </a:r>
            <a:r>
              <a:rPr lang="sv-SE" sz="2000" dirty="0" err="1">
                <a:latin typeface="Calibri" panose="020F0502020204030204" pitchFamily="34" charset="0"/>
                <a:ea typeface="Tahoma" panose="020B0604030504040204" pitchFamily="34" charset="0"/>
                <a:cs typeface="Tahoma" panose="020B0604030504040204" pitchFamily="34" charset="0"/>
              </a:rPr>
              <a:t>confirmed</a:t>
            </a:r>
            <a:r>
              <a:rPr lang="sv-SE" sz="2000" dirty="0">
                <a:latin typeface="Calibri" panose="020F0502020204030204" pitchFamily="34" charset="0"/>
                <a:ea typeface="Tahoma" panose="020B0604030504040204" pitchFamily="34" charset="0"/>
                <a:cs typeface="Tahoma" panose="020B0604030504040204" pitchFamily="34" charset="0"/>
              </a:rPr>
              <a:t> </a:t>
            </a:r>
            <a:r>
              <a:rPr lang="sv-SE" sz="2000" dirty="0" err="1">
                <a:latin typeface="Calibri" panose="020F0502020204030204" pitchFamily="34" charset="0"/>
                <a:ea typeface="Tahoma" panose="020B0604030504040204" pitchFamily="34" charset="0"/>
                <a:cs typeface="Tahoma" panose="020B0604030504040204" pitchFamily="34" charset="0"/>
              </a:rPr>
              <a:t>recently</a:t>
            </a:r>
            <a:r>
              <a:rPr lang="sv-SE" sz="2000" dirty="0">
                <a:latin typeface="Calibri" panose="020F0502020204030204" pitchFamily="34" charset="0"/>
                <a:ea typeface="Tahoma" panose="020B0604030504040204" pitchFamily="34" charset="0"/>
                <a:cs typeface="Tahoma" panose="020B0604030504040204" pitchFamily="34" charset="0"/>
              </a:rPr>
              <a:t> by </a:t>
            </a:r>
            <a:r>
              <a:rPr lang="sv-SE" sz="2000" dirty="0" err="1">
                <a:latin typeface="Calibri" panose="020F0502020204030204" pitchFamily="34" charset="0"/>
                <a:ea typeface="Tahoma" panose="020B0604030504040204" pitchFamily="34" charset="0"/>
                <a:cs typeface="Tahoma" panose="020B0604030504040204" pitchFamily="34" charset="0"/>
              </a:rPr>
              <a:t>Baïkal</a:t>
            </a:r>
            <a:r>
              <a:rPr lang="sv-SE" sz="2000" dirty="0">
                <a:latin typeface="Calibri" panose="020F0502020204030204" pitchFamily="34" charset="0"/>
                <a:ea typeface="Tahoma" panose="020B0604030504040204" pitchFamily="34" charset="0"/>
                <a:cs typeface="Tahoma" panose="020B0604030504040204" pitchFamily="34" charset="0"/>
              </a:rPr>
              <a:t>) </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a:t>
            </a: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2 yrs data, 28 evts      4.1</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a:t>
            </a:r>
          </a:p>
          <a:p>
            <a:pPr algn="l"/>
            <a:r>
              <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Science 342 (2013)</a:t>
            </a:r>
          </a:p>
          <a:p>
            <a:pPr algn="l"/>
            <a:endPar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3 yrs data, 37 evts      5.9</a:t>
            </a:r>
          </a:p>
          <a:p>
            <a:pPr algn="l"/>
            <a:r>
              <a:rPr lang="sv-SE" sz="1500" i="1" dirty="0">
                <a:solidFill>
                  <a:srgbClr val="00642D"/>
                </a:solidFill>
                <a:latin typeface="Calibri" panose="020F0502020204030204" pitchFamily="34" charset="0"/>
                <a:ea typeface="Tahoma" panose="020B0604030504040204" pitchFamily="34" charset="0"/>
                <a:cs typeface="Tahoma" panose="020B0604030504040204" pitchFamily="34" charset="0"/>
              </a:rPr>
              <a:t>                                                                                                                                     Phys.Rev.Lett. 113:101101 (2014)</a:t>
            </a:r>
            <a:endParaRPr lang="sv-SE" sz="1500" dirty="0">
              <a:latin typeface="Calibri" panose="020F0502020204030204" pitchFamily="34" charset="0"/>
              <a:ea typeface="Tahoma" panose="020B0604030504040204" pitchFamily="34" charset="0"/>
              <a:cs typeface="Tahoma" panose="020B0604030504040204" pitchFamily="34" charset="0"/>
            </a:endParaRP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4 yrs data, 54 evts     ~ </a:t>
            </a:r>
            <a:r>
              <a:rPr lang="sv-SE" sz="2000" b="1" u="sng"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7</a:t>
            </a:r>
          </a:p>
          <a:p>
            <a:pPr algn="l"/>
            <a:endParaRPr lang="sv-SE" sz="2000" b="1" u="sng"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p:txBody>
      </p:sp>
      <p:grpSp>
        <p:nvGrpSpPr>
          <p:cNvPr id="8" name="Gruppieren 7"/>
          <p:cNvGrpSpPr/>
          <p:nvPr/>
        </p:nvGrpSpPr>
        <p:grpSpPr>
          <a:xfrm>
            <a:off x="2836593" y="3549551"/>
            <a:ext cx="4950054" cy="3226063"/>
            <a:chOff x="4034265" y="5048250"/>
            <a:chExt cx="7040077" cy="4588179"/>
          </a:xfrm>
        </p:grpSpPr>
        <p:sp>
          <p:nvSpPr>
            <p:cNvPr id="19" name="Text Box 4"/>
            <p:cNvSpPr txBox="1">
              <a:spLocks noChangeArrowheads="1"/>
            </p:cNvSpPr>
            <p:nvPr/>
          </p:nvSpPr>
          <p:spPr bwMode="auto">
            <a:xfrm>
              <a:off x="8178800" y="7180242"/>
              <a:ext cx="262636" cy="656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sv-SE" altLang="sv-SE"/>
            </a:p>
          </p:txBody>
        </p:sp>
        <p:grpSp>
          <p:nvGrpSpPr>
            <p:cNvPr id="20" name="Group 8"/>
            <p:cNvGrpSpPr/>
            <p:nvPr/>
          </p:nvGrpSpPr>
          <p:grpSpPr>
            <a:xfrm>
              <a:off x="4034265" y="6131229"/>
              <a:ext cx="7040077" cy="3505200"/>
              <a:chOff x="413488" y="3356992"/>
              <a:chExt cx="4082953" cy="1949021"/>
            </a:xfrm>
          </p:grpSpPr>
          <p:sp>
            <p:nvSpPr>
              <p:cNvPr id="21" name="TextBox 39"/>
              <p:cNvSpPr txBox="1"/>
              <p:nvPr/>
            </p:nvSpPr>
            <p:spPr>
              <a:xfrm>
                <a:off x="601381" y="4642541"/>
                <a:ext cx="724006" cy="511124"/>
              </a:xfrm>
              <a:prstGeom prst="rect">
                <a:avLst/>
              </a:prstGeom>
              <a:noFill/>
            </p:spPr>
            <p:txBody>
              <a:bodyPr wrap="none" rtlCol="0">
                <a:sp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”Bert”</a:t>
                </a:r>
              </a:p>
              <a:p>
                <a:pPr algn="ctr"/>
                <a:r>
                  <a:rPr lang="sv-SE" sz="1200" dirty="0">
                    <a:latin typeface="Tahoma" panose="020B0604030504040204" pitchFamily="34" charset="0"/>
                    <a:ea typeface="Tahoma" panose="020B0604030504040204" pitchFamily="34" charset="0"/>
                    <a:cs typeface="Tahoma" panose="020B0604030504040204" pitchFamily="34" charset="0"/>
                  </a:rPr>
                  <a:t>1.04 </a:t>
                </a:r>
                <a:r>
                  <a:rPr lang="sv-SE" sz="1200" dirty="0" err="1">
                    <a:latin typeface="Tahoma" panose="020B0604030504040204" pitchFamily="34" charset="0"/>
                    <a:ea typeface="Tahoma" panose="020B0604030504040204" pitchFamily="34" charset="0"/>
                    <a:cs typeface="Tahoma" panose="020B0604030504040204" pitchFamily="34" charset="0"/>
                  </a:rPr>
                  <a:t>PeV</a:t>
                </a:r>
                <a:endParaRPr lang="sv-SE" sz="1200" dirty="0">
                  <a:latin typeface="Tahoma" panose="020B0604030504040204" pitchFamily="34" charset="0"/>
                  <a:ea typeface="Tahoma" panose="020B0604030504040204" pitchFamily="34" charset="0"/>
                  <a:cs typeface="Tahoma" panose="020B0604030504040204" pitchFamily="34" charset="0"/>
                </a:endParaRPr>
              </a:p>
              <a:p>
                <a:pPr algn="ctr"/>
                <a:r>
                  <a:rPr lang="sv-SE" sz="1200" dirty="0">
                    <a:latin typeface="Tahoma" panose="020B0604030504040204" pitchFamily="34" charset="0"/>
                    <a:ea typeface="Tahoma" panose="020B0604030504040204" pitchFamily="34" charset="0"/>
                    <a:cs typeface="Tahoma" panose="020B0604030504040204" pitchFamily="34" charset="0"/>
                  </a:rPr>
                  <a:t>Aug. 2011</a:t>
                </a:r>
              </a:p>
            </p:txBody>
          </p:sp>
          <p:sp>
            <p:nvSpPr>
              <p:cNvPr id="22" name="TextBox 40"/>
              <p:cNvSpPr txBox="1"/>
              <p:nvPr/>
            </p:nvSpPr>
            <p:spPr>
              <a:xfrm>
                <a:off x="2252657" y="4642541"/>
                <a:ext cx="697852" cy="511124"/>
              </a:xfrm>
              <a:prstGeom prst="rect">
                <a:avLst/>
              </a:prstGeom>
              <a:noFill/>
            </p:spPr>
            <p:txBody>
              <a:bodyPr wrap="none" rtlCol="0">
                <a:sp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”Ernie”</a:t>
                </a:r>
              </a:p>
              <a:p>
                <a:pPr algn="ctr"/>
                <a:r>
                  <a:rPr lang="sv-SE" sz="1200" dirty="0">
                    <a:latin typeface="Tahoma" panose="020B0604030504040204" pitchFamily="34" charset="0"/>
                    <a:ea typeface="Tahoma" panose="020B0604030504040204" pitchFamily="34" charset="0"/>
                    <a:cs typeface="Tahoma" panose="020B0604030504040204" pitchFamily="34" charset="0"/>
                  </a:rPr>
                  <a:t>1.14 </a:t>
                </a:r>
                <a:r>
                  <a:rPr lang="sv-SE" sz="1200" dirty="0" err="1">
                    <a:latin typeface="Tahoma" panose="020B0604030504040204" pitchFamily="34" charset="0"/>
                    <a:ea typeface="Tahoma" panose="020B0604030504040204" pitchFamily="34" charset="0"/>
                    <a:cs typeface="Tahoma" panose="020B0604030504040204" pitchFamily="34" charset="0"/>
                  </a:rPr>
                  <a:t>PeV</a:t>
                </a:r>
                <a:endParaRPr lang="sv-SE" sz="1200" dirty="0">
                  <a:latin typeface="Tahoma" panose="020B0604030504040204" pitchFamily="34" charset="0"/>
                  <a:ea typeface="Tahoma" panose="020B0604030504040204" pitchFamily="34" charset="0"/>
                  <a:cs typeface="Tahoma" panose="020B0604030504040204" pitchFamily="34" charset="0"/>
                </a:endParaRPr>
              </a:p>
              <a:p>
                <a:pPr algn="ctr"/>
                <a:r>
                  <a:rPr lang="sv-SE" sz="1200" dirty="0">
                    <a:latin typeface="Tahoma" panose="020B0604030504040204" pitchFamily="34" charset="0"/>
                    <a:ea typeface="Tahoma" panose="020B0604030504040204" pitchFamily="34" charset="0"/>
                    <a:cs typeface="Tahoma" panose="020B0604030504040204" pitchFamily="34" charset="0"/>
                  </a:rPr>
                  <a:t>Jan. 2012</a:t>
                </a:r>
              </a:p>
            </p:txBody>
          </p:sp>
          <p:pic>
            <p:nvPicPr>
              <p:cNvPr id="23"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3059832" y="4590107"/>
                <a:ext cx="604174" cy="715906"/>
              </a:xfrm>
              <a:prstGeom prst="rect">
                <a:avLst/>
              </a:prstGeom>
              <a:ln>
                <a:noFill/>
              </a:ln>
              <a:effectLst>
                <a:softEdge rad="112500"/>
              </a:effectLst>
            </p:spPr>
          </p:pic>
          <p:grpSp>
            <p:nvGrpSpPr>
              <p:cNvPr id="24" name="Group 7"/>
              <p:cNvGrpSpPr>
                <a:grpSpLocks noChangeAspect="1"/>
              </p:cNvGrpSpPr>
              <p:nvPr/>
            </p:nvGrpSpPr>
            <p:grpSpPr>
              <a:xfrm>
                <a:off x="413488" y="3356992"/>
                <a:ext cx="4082953" cy="1285549"/>
                <a:chOff x="342183" y="2702097"/>
                <a:chExt cx="4537764" cy="1428750"/>
              </a:xfrm>
            </p:grpSpPr>
            <p:pic>
              <p:nvPicPr>
                <p:cNvPr id="27" name="Picture 7" descr="http://today.lbl.gov/wordpress/wp-content/uploads/Bert-and-Erni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183" y="2702097"/>
                  <a:ext cx="3028950" cy="1428750"/>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This 2-PeV neutrino event was detected by IceCube on Tuesday, December 4, 2012. It was dubbed “Big Bird.” Image: IceCube Collabor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756" y="2711261"/>
                  <a:ext cx="1485191" cy="1404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5" name="TextBox 43"/>
              <p:cNvSpPr txBox="1"/>
              <p:nvPr/>
            </p:nvSpPr>
            <p:spPr>
              <a:xfrm>
                <a:off x="3625439" y="4642541"/>
                <a:ext cx="719048" cy="511124"/>
              </a:xfrm>
              <a:prstGeom prst="rect">
                <a:avLst/>
              </a:prstGeom>
              <a:noFill/>
            </p:spPr>
            <p:txBody>
              <a:bodyPr wrap="none" rtlCol="0">
                <a:sp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”Big Bird”</a:t>
                </a:r>
              </a:p>
              <a:p>
                <a:pPr algn="ctr"/>
                <a:r>
                  <a:rPr lang="sv-SE" sz="1200" dirty="0">
                    <a:latin typeface="Tahoma" panose="020B0604030504040204" pitchFamily="34" charset="0"/>
                    <a:ea typeface="Tahoma" panose="020B0604030504040204" pitchFamily="34" charset="0"/>
                    <a:cs typeface="Tahoma" panose="020B0604030504040204" pitchFamily="34" charset="0"/>
                  </a:rPr>
                  <a:t>2 </a:t>
                </a:r>
                <a:r>
                  <a:rPr lang="sv-SE" sz="1200" dirty="0" err="1">
                    <a:latin typeface="Tahoma" panose="020B0604030504040204" pitchFamily="34" charset="0"/>
                    <a:ea typeface="Tahoma" panose="020B0604030504040204" pitchFamily="34" charset="0"/>
                    <a:cs typeface="Tahoma" panose="020B0604030504040204" pitchFamily="34" charset="0"/>
                  </a:rPr>
                  <a:t>PeV</a:t>
                </a:r>
                <a:endParaRPr lang="sv-SE" sz="1200" dirty="0">
                  <a:latin typeface="Tahoma" panose="020B0604030504040204" pitchFamily="34" charset="0"/>
                  <a:ea typeface="Tahoma" panose="020B0604030504040204" pitchFamily="34" charset="0"/>
                  <a:cs typeface="Tahoma" panose="020B0604030504040204" pitchFamily="34" charset="0"/>
                </a:endParaRPr>
              </a:p>
              <a:p>
                <a:pPr algn="ctr"/>
                <a:r>
                  <a:rPr lang="sv-SE" sz="1200" dirty="0">
                    <a:latin typeface="Tahoma" panose="020B0604030504040204" pitchFamily="34" charset="0"/>
                    <a:ea typeface="Tahoma" panose="020B0604030504040204" pitchFamily="34" charset="0"/>
                    <a:cs typeface="Tahoma" panose="020B0604030504040204" pitchFamily="34" charset="0"/>
                  </a:rPr>
                  <a:t>Dec. 2012</a:t>
                </a:r>
              </a:p>
            </p:txBody>
          </p:sp>
          <p:pic>
            <p:nvPicPr>
              <p:cNvPr id="26" name="Picture 9" descr="http://the-collectiveonline.com/wp-content/uploads/2013/07/bert20and20erni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00127" y="4559332"/>
                <a:ext cx="734907" cy="720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cxnSp>
          <p:nvCxnSpPr>
            <p:cNvPr id="5" name="Gerade Verbindung mit Pfeil 4"/>
            <p:cNvCxnSpPr/>
            <p:nvPr/>
          </p:nvCxnSpPr>
          <p:spPr bwMode="auto">
            <a:xfrm flipH="1" flipV="1">
              <a:off x="6803095" y="5048250"/>
              <a:ext cx="2687553" cy="1082979"/>
            </a:xfrm>
            <a:prstGeom prst="straightConnector1">
              <a:avLst/>
            </a:prstGeom>
            <a:solidFill>
              <a:schemeClr val="accent1"/>
            </a:solidFill>
            <a:ln w="76200" cap="flat" cmpd="sng" algn="ctr">
              <a:solidFill>
                <a:srgbClr val="00B0F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Gerade Verbindung mit Pfeil 17"/>
            <p:cNvCxnSpPr/>
            <p:nvPr/>
          </p:nvCxnSpPr>
          <p:spPr bwMode="auto">
            <a:xfrm flipV="1">
              <a:off x="6155695" y="5048250"/>
              <a:ext cx="0" cy="1082979"/>
            </a:xfrm>
            <a:prstGeom prst="straightConnector1">
              <a:avLst/>
            </a:prstGeom>
            <a:solidFill>
              <a:schemeClr val="accent1"/>
            </a:solidFill>
            <a:ln w="76200" cap="flat" cmpd="sng" algn="ctr">
              <a:solidFill>
                <a:srgbClr val="00B0F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3" name="Espace réservé du numéro de diapositive 2"/>
          <p:cNvSpPr>
            <a:spLocks noGrp="1"/>
          </p:cNvSpPr>
          <p:nvPr>
            <p:ph type="sldNum" sz="quarter" idx="12"/>
          </p:nvPr>
        </p:nvSpPr>
        <p:spPr/>
        <p:txBody>
          <a:bodyPr/>
          <a:lstStyle/>
          <a:p>
            <a:fld id="{FF4C92D7-0FCB-CD48-9A1F-0A5414487031}" type="slidenum">
              <a:rPr lang="en-US" smtClean="0"/>
              <a:t>33</a:t>
            </a:fld>
            <a:endParaRPr lang="en-US"/>
          </a:p>
        </p:txBody>
      </p:sp>
    </p:spTree>
    <p:extLst>
      <p:ext uri="{BB962C8B-B14F-4D97-AF65-F5344CB8AC3E}">
        <p14:creationId xmlns:p14="http://schemas.microsoft.com/office/powerpoint/2010/main" val="127061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2.6 </a:t>
            </a:r>
            <a:r>
              <a:rPr lang="de-DE" dirty="0" err="1"/>
              <a:t>PeV</a:t>
            </a:r>
            <a:r>
              <a:rPr lang="de-DE" dirty="0"/>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2" y="1178719"/>
            <a:ext cx="9176472" cy="5143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hteck 4"/>
          <p:cNvSpPr/>
          <p:nvPr/>
        </p:nvSpPr>
        <p:spPr bwMode="auto">
          <a:xfrm>
            <a:off x="-464344" y="4661297"/>
            <a:ext cx="3804047" cy="1768078"/>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34</a:t>
            </a:fld>
            <a:endParaRPr lang="en-US"/>
          </a:p>
        </p:txBody>
      </p:sp>
    </p:spTree>
    <p:extLst>
      <p:ext uri="{BB962C8B-B14F-4D97-AF65-F5344CB8AC3E}">
        <p14:creationId xmlns:p14="http://schemas.microsoft.com/office/powerpoint/2010/main" val="1438595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6" name="Espace réservé du contenu 5"/>
          <p:cNvPicPr>
            <a:picLocks noGrp="1" noChangeAspect="1"/>
          </p:cNvPicPr>
          <p:nvPr>
            <p:ph idx="1"/>
          </p:nvPr>
        </p:nvPicPr>
        <p:blipFill>
          <a:blip r:embed="rId2"/>
          <a:srcRect t="1109" b="1109"/>
          <a:stretch>
            <a:fillRect/>
          </a:stretch>
        </p:blipFill>
        <p:spPr>
          <a:xfrm>
            <a:off x="0" y="16280"/>
            <a:ext cx="9144000" cy="6858000"/>
          </a:xfrm>
        </p:spPr>
      </p:pic>
      <p:sp>
        <p:nvSpPr>
          <p:cNvPr id="3" name="ZoneTexte 2"/>
          <p:cNvSpPr txBox="1"/>
          <p:nvPr/>
        </p:nvSpPr>
        <p:spPr>
          <a:xfrm>
            <a:off x="3277603" y="89972"/>
            <a:ext cx="4034428" cy="461665"/>
          </a:xfrm>
          <a:prstGeom prst="rect">
            <a:avLst/>
          </a:prstGeom>
          <a:noFill/>
        </p:spPr>
        <p:txBody>
          <a:bodyPr wrap="none" rtlCol="0">
            <a:spAutoFit/>
          </a:bodyPr>
          <a:lstStyle/>
          <a:p>
            <a:r>
              <a:rPr lang="en-US" sz="2400" b="1" dirty="0">
                <a:solidFill>
                  <a:srgbClr val="FF0000"/>
                </a:solidFill>
              </a:rPr>
              <a:t>2 indications for point source</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35</a:t>
            </a:fld>
            <a:endParaRPr lang="en-US"/>
          </a:p>
        </p:txBody>
      </p:sp>
    </p:spTree>
    <p:extLst>
      <p:ext uri="{BB962C8B-B14F-4D97-AF65-F5344CB8AC3E}">
        <p14:creationId xmlns:p14="http://schemas.microsoft.com/office/powerpoint/2010/main" val="2748560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529" b="1529"/>
          <a:stretch>
            <a:fillRect/>
          </a:stretch>
        </p:blipFill>
        <p:spPr>
          <a:xfrm>
            <a:off x="-1" y="0"/>
            <a:ext cx="9264075"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36</a:t>
            </a:fld>
            <a:endParaRPr lang="en-US"/>
          </a:p>
        </p:txBody>
      </p:sp>
    </p:spTree>
    <p:extLst>
      <p:ext uri="{BB962C8B-B14F-4D97-AF65-F5344CB8AC3E}">
        <p14:creationId xmlns:p14="http://schemas.microsoft.com/office/powerpoint/2010/main" val="984151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050292" y="2022575"/>
            <a:ext cx="1065991" cy="449641"/>
          </a:xfrm>
          <a:prstGeom prst="rect">
            <a:avLst/>
          </a:prstGeom>
          <a:noFill/>
        </p:spPr>
        <p:txBody>
          <a:bodyPr wrap="none" lIns="64291" tIns="32146" rIns="64291" bIns="32146" rtlCol="0">
            <a:spAutoFit/>
          </a:bodyPr>
          <a:lstStyle/>
          <a:p>
            <a:r>
              <a:rPr lang="de-DE" sz="2500" dirty="0">
                <a:solidFill>
                  <a:srgbClr val="FF0000"/>
                </a:solidFill>
                <a:latin typeface="FreesiaUPC" panose="020B0604020202020204" pitchFamily="34" charset="-34"/>
                <a:cs typeface="FreesiaUPC" panose="020B0604020202020204" pitchFamily="34" charset="-34"/>
              </a:rPr>
              <a:t>ORCA</a:t>
            </a:r>
          </a:p>
        </p:txBody>
      </p:sp>
      <p:sp>
        <p:nvSpPr>
          <p:cNvPr id="2" name="Titel 1"/>
          <p:cNvSpPr>
            <a:spLocks noGrp="1"/>
          </p:cNvSpPr>
          <p:nvPr>
            <p:ph type="title"/>
          </p:nvPr>
        </p:nvSpPr>
        <p:spPr/>
        <p:txBody>
          <a:bodyPr/>
          <a:lstStyle/>
          <a:p>
            <a:r>
              <a:rPr lang="de-DE" sz="4200" dirty="0"/>
              <a:t>Phase 2.0:  ORCA </a:t>
            </a:r>
            <a:r>
              <a:rPr lang="de-DE" sz="4200" dirty="0" err="1"/>
              <a:t>and</a:t>
            </a:r>
            <a:r>
              <a:rPr lang="de-DE" sz="4200" dirty="0"/>
              <a:t> ARCA              </a:t>
            </a:r>
            <a:r>
              <a:rPr lang="de-DE" sz="2500" dirty="0"/>
              <a:t>(2022?)</a:t>
            </a:r>
          </a:p>
        </p:txBody>
      </p:sp>
      <p:sp>
        <p:nvSpPr>
          <p:cNvPr id="10" name="Textfeld 9"/>
          <p:cNvSpPr txBox="1"/>
          <p:nvPr/>
        </p:nvSpPr>
        <p:spPr>
          <a:xfrm>
            <a:off x="4042363" y="1460913"/>
            <a:ext cx="1229686" cy="541974"/>
          </a:xfrm>
          <a:prstGeom prst="rect">
            <a:avLst/>
          </a:prstGeom>
          <a:noFill/>
        </p:spPr>
        <p:txBody>
          <a:bodyPr wrap="none" lIns="64291" tIns="32146" rIns="64291" bIns="32146" rtlCol="0">
            <a:spAutoFit/>
          </a:bodyPr>
          <a:lstStyle/>
          <a:p>
            <a:pPr algn="l"/>
            <a:r>
              <a:rPr lang="de-DE" sz="3100" b="1" dirty="0">
                <a:solidFill>
                  <a:srgbClr val="007DB0"/>
                </a:solidFill>
                <a:effectLst>
                  <a:outerShdw blurRad="38100" dist="38100" dir="2700000" algn="tl">
                    <a:srgbClr val="000000">
                      <a:alpha val="43137"/>
                    </a:srgbClr>
                  </a:outerShdw>
                </a:effectLst>
              </a:rPr>
              <a:t>France</a:t>
            </a:r>
          </a:p>
        </p:txBody>
      </p:sp>
      <p:sp>
        <p:nvSpPr>
          <p:cNvPr id="12" name="Textfeld 11"/>
          <p:cNvSpPr txBox="1"/>
          <p:nvPr/>
        </p:nvSpPr>
        <p:spPr>
          <a:xfrm>
            <a:off x="6574365" y="3619696"/>
            <a:ext cx="860807" cy="541974"/>
          </a:xfrm>
          <a:prstGeom prst="rect">
            <a:avLst/>
          </a:prstGeom>
          <a:noFill/>
        </p:spPr>
        <p:txBody>
          <a:bodyPr wrap="none" lIns="64291" tIns="32146" rIns="64291" bIns="32146" rtlCol="0">
            <a:spAutoFit/>
          </a:bodyPr>
          <a:lstStyle/>
          <a:p>
            <a:r>
              <a:rPr lang="de-DE" sz="3100" b="1" dirty="0" err="1">
                <a:solidFill>
                  <a:srgbClr val="007DB0"/>
                </a:solidFill>
                <a:effectLst>
                  <a:outerShdw blurRad="38100" dist="38100" dir="2700000" algn="tl">
                    <a:srgbClr val="000000">
                      <a:alpha val="43137"/>
                    </a:srgbClr>
                  </a:outerShdw>
                </a:effectLst>
              </a:rPr>
              <a:t>Italy</a:t>
            </a:r>
            <a:endParaRPr lang="de-DE" sz="3100" b="1" dirty="0">
              <a:solidFill>
                <a:srgbClr val="007DB0"/>
              </a:solidFill>
              <a:effectLst>
                <a:outerShdw blurRad="38100" dist="38100" dir="2700000" algn="tl">
                  <a:srgbClr val="000000">
                    <a:alpha val="43137"/>
                  </a:srgbClr>
                </a:outerShdw>
              </a:effectLst>
            </a:endParaRPr>
          </a:p>
        </p:txBody>
      </p:sp>
      <p:pic>
        <p:nvPicPr>
          <p:cNvPr id="15"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422" y="2990202"/>
            <a:ext cx="1911197" cy="1800000"/>
          </a:xfrm>
          <a:prstGeom prst="rect">
            <a:avLst/>
          </a:prstGeom>
        </p:spPr>
      </p:pic>
      <p:pic>
        <p:nvPicPr>
          <p:cNvPr id="19" name="Picture 12"/>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214104" y="1551195"/>
            <a:ext cx="409357" cy="402807"/>
          </a:xfrm>
          <a:prstGeom prst="rect">
            <a:avLst/>
          </a:prstGeom>
        </p:spPr>
      </p:pic>
      <p:pic>
        <p:nvPicPr>
          <p:cNvPr id="2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001" y="2990202"/>
            <a:ext cx="1911197" cy="1800000"/>
          </a:xfrm>
          <a:prstGeom prst="rect">
            <a:avLst/>
          </a:prstGeom>
        </p:spPr>
      </p:pic>
      <p:sp>
        <p:nvSpPr>
          <p:cNvPr id="9" name="Textfeld 8"/>
          <p:cNvSpPr txBox="1"/>
          <p:nvPr/>
        </p:nvSpPr>
        <p:spPr>
          <a:xfrm>
            <a:off x="1534954" y="3706258"/>
            <a:ext cx="1027519" cy="449641"/>
          </a:xfrm>
          <a:prstGeom prst="rect">
            <a:avLst/>
          </a:prstGeom>
          <a:noFill/>
        </p:spPr>
        <p:txBody>
          <a:bodyPr wrap="none" lIns="64291" tIns="32146" rIns="64291" bIns="32146" rtlCol="0">
            <a:spAutoFit/>
          </a:bodyPr>
          <a:lstStyle/>
          <a:p>
            <a:r>
              <a:rPr lang="de-DE" sz="2500" dirty="0">
                <a:solidFill>
                  <a:srgbClr val="FF0000"/>
                </a:solidFill>
                <a:latin typeface="FreesiaUPC" panose="020B0604020202020204" pitchFamily="34" charset="-34"/>
                <a:cs typeface="FreesiaUPC" panose="020B0604020202020204" pitchFamily="34" charset="-34"/>
              </a:rPr>
              <a:t>ARCA</a:t>
            </a:r>
          </a:p>
        </p:txBody>
      </p:sp>
      <p:sp>
        <p:nvSpPr>
          <p:cNvPr id="3" name="Textfeld 2"/>
          <p:cNvSpPr txBox="1"/>
          <p:nvPr/>
        </p:nvSpPr>
        <p:spPr>
          <a:xfrm>
            <a:off x="1018390" y="5518547"/>
            <a:ext cx="7479602" cy="1211870"/>
          </a:xfrm>
          <a:prstGeom prst="rect">
            <a:avLst/>
          </a:prstGeom>
          <a:noFill/>
        </p:spPr>
        <p:txBody>
          <a:bodyPr wrap="none" lIns="64291" tIns="32146" rIns="64291" bIns="32146" rtlCol="0">
            <a:spAutoFit/>
          </a:bodyPr>
          <a:lstStyle/>
          <a:p>
            <a:pPr algn="l"/>
            <a:r>
              <a:rPr lang="de-DE" sz="2200" b="1" dirty="0">
                <a:solidFill>
                  <a:schemeClr val="accent2">
                    <a:lumMod val="75000"/>
                  </a:schemeClr>
                </a:solidFill>
                <a:latin typeface="Calibri" panose="020F0502020204030204" pitchFamily="34" charset="0"/>
              </a:rPr>
              <a:t>ORCA: </a:t>
            </a:r>
            <a:r>
              <a:rPr lang="de-DE" sz="2200" dirty="0" err="1">
                <a:solidFill>
                  <a:schemeClr val="accent2">
                    <a:lumMod val="75000"/>
                  </a:schemeClr>
                </a:solidFill>
                <a:latin typeface="Calibri" panose="020F0502020204030204" pitchFamily="34" charset="0"/>
              </a:rPr>
              <a:t>determination</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of</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the</a:t>
            </a:r>
            <a:r>
              <a:rPr lang="de-DE" sz="2200" dirty="0">
                <a:solidFill>
                  <a:schemeClr val="accent2">
                    <a:lumMod val="75000"/>
                  </a:schemeClr>
                </a:solidFill>
                <a:latin typeface="Calibri" panose="020F0502020204030204" pitchFamily="34" charset="0"/>
              </a:rPr>
              <a:t> Neutrino </a:t>
            </a:r>
            <a:r>
              <a:rPr lang="de-DE" sz="2200" dirty="0" err="1">
                <a:solidFill>
                  <a:schemeClr val="accent2">
                    <a:lumMod val="75000"/>
                  </a:schemeClr>
                </a:solidFill>
                <a:latin typeface="Calibri" panose="020F0502020204030204" pitchFamily="34" charset="0"/>
              </a:rPr>
              <a:t>Mass</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Hierarchy</a:t>
            </a:r>
            <a:r>
              <a:rPr lang="de-DE" sz="2200" dirty="0">
                <a:solidFill>
                  <a:schemeClr val="accent2">
                    <a:lumMod val="75000"/>
                  </a:schemeClr>
                </a:solidFill>
                <a:latin typeface="Calibri" panose="020F0502020204030204" pitchFamily="34" charset="0"/>
              </a:rPr>
              <a:t> (NMH)</a:t>
            </a:r>
          </a:p>
          <a:p>
            <a:pPr algn="l"/>
            <a:endParaRPr lang="de-DE" sz="700" dirty="0">
              <a:solidFill>
                <a:schemeClr val="accent2">
                  <a:lumMod val="75000"/>
                </a:schemeClr>
              </a:solidFill>
              <a:latin typeface="Calibri" panose="020F0502020204030204" pitchFamily="34" charset="0"/>
            </a:endParaRPr>
          </a:p>
          <a:p>
            <a:pPr algn="l"/>
            <a:r>
              <a:rPr lang="de-DE" sz="2200" b="1" dirty="0">
                <a:solidFill>
                  <a:schemeClr val="accent2">
                    <a:lumMod val="75000"/>
                  </a:schemeClr>
                </a:solidFill>
                <a:latin typeface="Calibri" panose="020F0502020204030204" pitchFamily="34" charset="0"/>
              </a:rPr>
              <a:t>ARCA: </a:t>
            </a:r>
            <a:r>
              <a:rPr lang="de-DE" sz="2200" dirty="0" err="1">
                <a:solidFill>
                  <a:schemeClr val="accent2">
                    <a:lumMod val="75000"/>
                  </a:schemeClr>
                </a:solidFill>
                <a:latin typeface="Calibri" panose="020F0502020204030204" pitchFamily="34" charset="0"/>
              </a:rPr>
              <a:t>IceCube</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physics</a:t>
            </a:r>
            <a:r>
              <a:rPr lang="de-DE" sz="2200" dirty="0">
                <a:solidFill>
                  <a:schemeClr val="accent2">
                    <a:lumMod val="75000"/>
                  </a:schemeClr>
                </a:solidFill>
                <a:latin typeface="Calibri" panose="020F0502020204030204" pitchFamily="34" charset="0"/>
              </a:rPr>
              <a:t>, but </a:t>
            </a:r>
            <a:r>
              <a:rPr lang="de-DE" sz="2200" dirty="0" err="1">
                <a:solidFill>
                  <a:schemeClr val="accent2">
                    <a:lumMod val="75000"/>
                  </a:schemeClr>
                </a:solidFill>
                <a:latin typeface="Calibri" panose="020F0502020204030204" pitchFamily="34" charset="0"/>
              </a:rPr>
              <a:t>with</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better</a:t>
            </a:r>
            <a:r>
              <a:rPr lang="de-DE" sz="2200" dirty="0">
                <a:solidFill>
                  <a:schemeClr val="accent2">
                    <a:lumMod val="75000"/>
                  </a:schemeClr>
                </a:solidFill>
                <a:latin typeface="Calibri" panose="020F0502020204030204" pitchFamily="34" charset="0"/>
              </a:rPr>
              <a:t> angular </a:t>
            </a:r>
            <a:r>
              <a:rPr lang="de-DE" sz="2200" dirty="0" err="1">
                <a:solidFill>
                  <a:schemeClr val="accent2">
                    <a:lumMod val="75000"/>
                  </a:schemeClr>
                </a:solidFill>
                <a:latin typeface="Calibri" panose="020F0502020204030204" pitchFamily="34" charset="0"/>
              </a:rPr>
              <a:t>resolution</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and</a:t>
            </a:r>
            <a:r>
              <a:rPr lang="de-DE" sz="2200" dirty="0">
                <a:solidFill>
                  <a:schemeClr val="accent2">
                    <a:lumMod val="75000"/>
                  </a:schemeClr>
                </a:solidFill>
                <a:latin typeface="Calibri" panose="020F0502020204030204" pitchFamily="34" charset="0"/>
              </a:rPr>
              <a:t> </a:t>
            </a:r>
          </a:p>
          <a:p>
            <a:pPr algn="l"/>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from</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the</a:t>
            </a:r>
            <a:r>
              <a:rPr lang="de-DE" sz="2200" dirty="0">
                <a:solidFill>
                  <a:schemeClr val="accent2">
                    <a:lumMod val="75000"/>
                  </a:schemeClr>
                </a:solidFill>
                <a:latin typeface="Calibri" panose="020F0502020204030204" pitchFamily="34" charset="0"/>
              </a:rPr>
              <a:t> Northern </a:t>
            </a:r>
            <a:r>
              <a:rPr lang="de-DE" sz="2200" dirty="0" err="1">
                <a:solidFill>
                  <a:schemeClr val="accent2">
                    <a:lumMod val="75000"/>
                  </a:schemeClr>
                </a:solidFill>
                <a:latin typeface="Calibri" panose="020F0502020204030204" pitchFamily="34" charset="0"/>
              </a:rPr>
              <a:t>hemisphere</a:t>
            </a:r>
            <a:endParaRPr lang="de-DE" sz="2200" dirty="0">
              <a:solidFill>
                <a:schemeClr val="accent2">
                  <a:lumMod val="75000"/>
                </a:schemeClr>
              </a:solidFill>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37</a:t>
            </a:fld>
            <a:endParaRPr lang="en-US"/>
          </a:p>
        </p:txBody>
      </p:sp>
    </p:spTree>
    <p:extLst>
      <p:ext uri="{BB962C8B-B14F-4D97-AF65-F5344CB8AC3E}">
        <p14:creationId xmlns:p14="http://schemas.microsoft.com/office/powerpoint/2010/main" val="1715455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996"/>
            <a:ext cx="8229600" cy="1143000"/>
          </a:xfrm>
        </p:spPr>
        <p:txBody>
          <a:bodyPr/>
          <a:lstStyle/>
          <a:p>
            <a:r>
              <a:rPr lang="de-DE" dirty="0" err="1"/>
              <a:t>Conclusions</a:t>
            </a:r>
            <a:r>
              <a:rPr lang="de-DE" dirty="0"/>
              <a:t> HE </a:t>
            </a:r>
            <a:r>
              <a:rPr lang="de-DE" dirty="0" err="1"/>
              <a:t>neutrinos</a:t>
            </a:r>
            <a:endParaRPr lang="de-DE" dirty="0"/>
          </a:p>
        </p:txBody>
      </p:sp>
      <p:sp>
        <p:nvSpPr>
          <p:cNvPr id="3" name="Inhaltsplatzhalter 2"/>
          <p:cNvSpPr>
            <a:spLocks noGrp="1"/>
          </p:cNvSpPr>
          <p:nvPr>
            <p:ph idx="1"/>
          </p:nvPr>
        </p:nvSpPr>
        <p:spPr>
          <a:xfrm>
            <a:off x="71437" y="964406"/>
            <a:ext cx="8840391" cy="5250656"/>
          </a:xfrm>
        </p:spPr>
        <p:txBody>
          <a:bodyPr>
            <a:normAutofit fontScale="92500" lnSpcReduction="20000"/>
          </a:bodyPr>
          <a:lstStyle/>
          <a:p>
            <a:r>
              <a:rPr lang="de-DE" sz="3100" dirty="0" err="1">
                <a:solidFill>
                  <a:srgbClr val="0070C0"/>
                </a:solidFill>
              </a:rPr>
              <a:t>Cosmic</a:t>
            </a:r>
            <a:r>
              <a:rPr lang="de-DE" sz="3100" dirty="0">
                <a:solidFill>
                  <a:srgbClr val="0070C0"/>
                </a:solidFill>
              </a:rPr>
              <a:t> high-</a:t>
            </a:r>
            <a:r>
              <a:rPr lang="de-DE" sz="3100" dirty="0" err="1">
                <a:solidFill>
                  <a:srgbClr val="0070C0"/>
                </a:solidFill>
              </a:rPr>
              <a:t>energy</a:t>
            </a:r>
            <a:r>
              <a:rPr lang="de-DE" sz="3100" dirty="0">
                <a:solidFill>
                  <a:srgbClr val="0070C0"/>
                </a:solidFill>
              </a:rPr>
              <a:t> </a:t>
            </a:r>
            <a:r>
              <a:rPr lang="de-DE" sz="3100" dirty="0" err="1">
                <a:solidFill>
                  <a:srgbClr val="0070C0"/>
                </a:solidFill>
                <a:sym typeface="Symbol"/>
              </a:rPr>
              <a:t>neutrinos</a:t>
            </a:r>
            <a:r>
              <a:rPr lang="de-DE" sz="3100" dirty="0">
                <a:solidFill>
                  <a:srgbClr val="0070C0"/>
                </a:solidFill>
                <a:sym typeface="Symbol"/>
              </a:rPr>
              <a:t> </a:t>
            </a:r>
            <a:r>
              <a:rPr lang="de-DE" sz="3100" dirty="0" err="1">
                <a:solidFill>
                  <a:srgbClr val="0070C0"/>
                </a:solidFill>
                <a:sym typeface="Symbol"/>
              </a:rPr>
              <a:t>discovered</a:t>
            </a:r>
            <a:r>
              <a:rPr lang="de-DE" sz="3100" dirty="0">
                <a:solidFill>
                  <a:srgbClr val="0070C0"/>
                </a:solidFill>
                <a:sym typeface="Symbol"/>
              </a:rPr>
              <a:t> !</a:t>
            </a:r>
            <a:endParaRPr lang="de-DE" sz="3100" dirty="0">
              <a:solidFill>
                <a:srgbClr val="0070C0"/>
              </a:solidFill>
            </a:endParaRPr>
          </a:p>
          <a:p>
            <a:r>
              <a:rPr lang="de-DE" sz="2500" dirty="0" err="1">
                <a:solidFill>
                  <a:srgbClr val="0070C0"/>
                </a:solidFill>
              </a:rPr>
              <a:t>Opened</a:t>
            </a:r>
            <a:r>
              <a:rPr lang="de-DE" sz="2500" dirty="0">
                <a:solidFill>
                  <a:srgbClr val="0070C0"/>
                </a:solidFill>
              </a:rPr>
              <a:t> </a:t>
            </a:r>
            <a:r>
              <a:rPr lang="de-DE" sz="2500" dirty="0" err="1">
                <a:solidFill>
                  <a:srgbClr val="0070C0"/>
                </a:solidFill>
              </a:rPr>
              <a:t>new</a:t>
            </a:r>
            <a:r>
              <a:rPr lang="de-DE" sz="2500" dirty="0">
                <a:solidFill>
                  <a:srgbClr val="0070C0"/>
                </a:solidFill>
              </a:rPr>
              <a:t> </a:t>
            </a:r>
            <a:r>
              <a:rPr lang="de-DE" sz="2500" dirty="0" err="1">
                <a:solidFill>
                  <a:srgbClr val="0070C0"/>
                </a:solidFill>
              </a:rPr>
              <a:t>window</a:t>
            </a:r>
            <a:r>
              <a:rPr lang="de-DE" sz="2500" dirty="0">
                <a:solidFill>
                  <a:srgbClr val="0070C0"/>
                </a:solidFill>
              </a:rPr>
              <a:t>, but </a:t>
            </a:r>
            <a:r>
              <a:rPr lang="de-DE" sz="2500" dirty="0" err="1">
                <a:solidFill>
                  <a:srgbClr val="0070C0"/>
                </a:solidFill>
              </a:rPr>
              <a:t>landscape</a:t>
            </a:r>
            <a:r>
              <a:rPr lang="de-DE" sz="2500" dirty="0">
                <a:solidFill>
                  <a:srgbClr val="0070C0"/>
                </a:solidFill>
              </a:rPr>
              <a:t> not </a:t>
            </a:r>
            <a:r>
              <a:rPr lang="de-DE" sz="2500" dirty="0" err="1">
                <a:solidFill>
                  <a:srgbClr val="0070C0"/>
                </a:solidFill>
              </a:rPr>
              <a:t>yet</a:t>
            </a:r>
            <a:r>
              <a:rPr lang="de-DE" sz="2500" dirty="0">
                <a:solidFill>
                  <a:srgbClr val="0070C0"/>
                </a:solidFill>
              </a:rPr>
              <a:t> </a:t>
            </a:r>
            <a:r>
              <a:rPr lang="de-DE" sz="2500" dirty="0" err="1">
                <a:solidFill>
                  <a:srgbClr val="0070C0"/>
                </a:solidFill>
              </a:rPr>
              <a:t>charted</a:t>
            </a:r>
            <a:r>
              <a:rPr lang="de-DE" sz="2500" dirty="0">
                <a:solidFill>
                  <a:srgbClr val="0070C0"/>
                </a:solidFill>
              </a:rPr>
              <a:t>:                              </a:t>
            </a:r>
            <a:r>
              <a:rPr lang="de-DE" sz="2500" dirty="0" err="1">
                <a:solidFill>
                  <a:srgbClr val="0070C0"/>
                </a:solidFill>
              </a:rPr>
              <a:t>one</a:t>
            </a:r>
            <a:r>
              <a:rPr lang="de-DE" sz="2500" dirty="0">
                <a:solidFill>
                  <a:srgbClr val="0070C0"/>
                </a:solidFill>
              </a:rPr>
              <a:t> </a:t>
            </a:r>
            <a:r>
              <a:rPr lang="de-DE" sz="2500" dirty="0" err="1">
                <a:solidFill>
                  <a:srgbClr val="0070C0"/>
                </a:solidFill>
              </a:rPr>
              <a:t>point</a:t>
            </a:r>
            <a:r>
              <a:rPr lang="de-DE" sz="2500" dirty="0">
                <a:solidFill>
                  <a:srgbClr val="0070C0"/>
                </a:solidFill>
              </a:rPr>
              <a:t> </a:t>
            </a:r>
            <a:r>
              <a:rPr lang="de-DE" sz="2500" dirty="0" err="1">
                <a:solidFill>
                  <a:srgbClr val="0070C0"/>
                </a:solidFill>
              </a:rPr>
              <a:t>source</a:t>
            </a:r>
            <a:r>
              <a:rPr lang="de-DE" sz="2500" dirty="0">
                <a:solidFill>
                  <a:srgbClr val="0070C0"/>
                </a:solidFill>
              </a:rPr>
              <a:t> </a:t>
            </a:r>
            <a:r>
              <a:rPr lang="de-DE" sz="2500" dirty="0" err="1">
                <a:solidFill>
                  <a:srgbClr val="0070C0"/>
                </a:solidFill>
              </a:rPr>
              <a:t>identified</a:t>
            </a:r>
            <a:r>
              <a:rPr lang="de-DE" sz="2500" dirty="0">
                <a:solidFill>
                  <a:srgbClr val="0070C0"/>
                </a:solidFill>
              </a:rPr>
              <a:t>(3 </a:t>
            </a:r>
            <a:r>
              <a:rPr lang="de-DE" sz="2500" dirty="0" err="1">
                <a:solidFill>
                  <a:srgbClr val="0070C0"/>
                </a:solidFill>
              </a:rPr>
              <a:t>sigmas</a:t>
            </a:r>
            <a:r>
              <a:rPr lang="de-DE" sz="2500" dirty="0">
                <a:solidFill>
                  <a:srgbClr val="0070C0"/>
                </a:solidFill>
              </a:rPr>
              <a:t>) </a:t>
            </a:r>
            <a:r>
              <a:rPr lang="de-DE" sz="2500" dirty="0" err="1">
                <a:solidFill>
                  <a:srgbClr val="0070C0"/>
                </a:solidFill>
              </a:rPr>
              <a:t>up</a:t>
            </a:r>
            <a:r>
              <a:rPr lang="de-DE" sz="2500" dirty="0">
                <a:solidFill>
                  <a:srgbClr val="0070C0"/>
                </a:solidFill>
              </a:rPr>
              <a:t> </a:t>
            </a:r>
            <a:r>
              <a:rPr lang="de-DE" sz="2500" dirty="0" err="1">
                <a:solidFill>
                  <a:srgbClr val="0070C0"/>
                </a:solidFill>
              </a:rPr>
              <a:t>to</a:t>
            </a:r>
            <a:r>
              <a:rPr lang="de-DE" sz="2500" dirty="0">
                <a:solidFill>
                  <a:srgbClr val="0070C0"/>
                </a:solidFill>
              </a:rPr>
              <a:t> </a:t>
            </a:r>
            <a:r>
              <a:rPr lang="de-DE" sz="2500" dirty="0" err="1">
                <a:solidFill>
                  <a:srgbClr val="0070C0"/>
                </a:solidFill>
              </a:rPr>
              <a:t>now</a:t>
            </a:r>
            <a:endParaRPr lang="de-DE" sz="2500" dirty="0">
              <a:solidFill>
                <a:srgbClr val="0070C0"/>
              </a:solidFill>
            </a:endParaRPr>
          </a:p>
          <a:p>
            <a:r>
              <a:rPr lang="de-DE" sz="2500" dirty="0" err="1">
                <a:solidFill>
                  <a:srgbClr val="0070C0"/>
                </a:solidFill>
              </a:rPr>
              <a:t>Remaining</a:t>
            </a:r>
            <a:r>
              <a:rPr lang="de-DE" sz="2500" dirty="0">
                <a:solidFill>
                  <a:srgbClr val="0070C0"/>
                </a:solidFill>
              </a:rPr>
              <a:t> </a:t>
            </a:r>
            <a:r>
              <a:rPr lang="de-DE" sz="2500" dirty="0" err="1">
                <a:solidFill>
                  <a:srgbClr val="0070C0"/>
                </a:solidFill>
              </a:rPr>
              <a:t>uncertainties</a:t>
            </a:r>
            <a:r>
              <a:rPr lang="de-DE" sz="2500" dirty="0">
                <a:solidFill>
                  <a:srgbClr val="0070C0"/>
                </a:solidFill>
              </a:rPr>
              <a:t> on </a:t>
            </a:r>
            <a:r>
              <a:rPr lang="de-DE" sz="2500" dirty="0" err="1">
                <a:solidFill>
                  <a:srgbClr val="0070C0"/>
                </a:solidFill>
              </a:rPr>
              <a:t>spectrum</a:t>
            </a:r>
            <a:r>
              <a:rPr lang="de-DE" sz="2500" dirty="0">
                <a:solidFill>
                  <a:srgbClr val="0070C0"/>
                </a:solidFill>
              </a:rPr>
              <a:t> </a:t>
            </a:r>
            <a:r>
              <a:rPr lang="de-DE" sz="2500" dirty="0" err="1">
                <a:solidFill>
                  <a:srgbClr val="0070C0"/>
                </a:solidFill>
              </a:rPr>
              <a:t>and</a:t>
            </a:r>
            <a:r>
              <a:rPr lang="de-DE" sz="2500" dirty="0">
                <a:solidFill>
                  <a:srgbClr val="0070C0"/>
                </a:solidFill>
              </a:rPr>
              <a:t> </a:t>
            </a:r>
            <a:r>
              <a:rPr lang="de-DE" sz="2500" dirty="0" err="1">
                <a:solidFill>
                  <a:srgbClr val="0070C0"/>
                </a:solidFill>
              </a:rPr>
              <a:t>flavor</a:t>
            </a:r>
            <a:r>
              <a:rPr lang="de-DE" sz="2500" dirty="0">
                <a:solidFill>
                  <a:srgbClr val="0070C0"/>
                </a:solidFill>
              </a:rPr>
              <a:t> </a:t>
            </a:r>
            <a:r>
              <a:rPr lang="de-DE" sz="2500" dirty="0" err="1">
                <a:solidFill>
                  <a:srgbClr val="0070C0"/>
                </a:solidFill>
              </a:rPr>
              <a:t>composition</a:t>
            </a:r>
            <a:endParaRPr lang="de-DE" sz="2500" dirty="0">
              <a:solidFill>
                <a:srgbClr val="0070C0"/>
              </a:solidFill>
            </a:endParaRPr>
          </a:p>
          <a:p>
            <a:r>
              <a:rPr lang="de-DE" sz="2500" dirty="0">
                <a:solidFill>
                  <a:srgbClr val="0070C0"/>
                </a:solidFill>
              </a:rPr>
              <a:t>First </a:t>
            </a:r>
            <a:r>
              <a:rPr lang="de-DE" sz="2500" dirty="0" err="1">
                <a:solidFill>
                  <a:srgbClr val="0070C0"/>
                </a:solidFill>
              </a:rPr>
              <a:t>point</a:t>
            </a:r>
            <a:r>
              <a:rPr lang="de-DE" sz="2500" dirty="0">
                <a:solidFill>
                  <a:srgbClr val="0070C0"/>
                </a:solidFill>
              </a:rPr>
              <a:t> </a:t>
            </a:r>
            <a:r>
              <a:rPr lang="de-DE" sz="2500" dirty="0" err="1">
                <a:solidFill>
                  <a:srgbClr val="0070C0"/>
                </a:solidFill>
              </a:rPr>
              <a:t>sourc</a:t>
            </a:r>
            <a:r>
              <a:rPr lang="de-DE" sz="2500" dirty="0">
                <a:solidFill>
                  <a:srgbClr val="0070C0"/>
                </a:solidFill>
              </a:rPr>
              <a:t> </a:t>
            </a:r>
            <a:r>
              <a:rPr lang="de-DE" sz="2500" dirty="0" err="1">
                <a:solidFill>
                  <a:srgbClr val="0070C0"/>
                </a:solidFill>
              </a:rPr>
              <a:t>seen</a:t>
            </a:r>
            <a:r>
              <a:rPr lang="de-DE" sz="2500" dirty="0">
                <a:solidFill>
                  <a:srgbClr val="0070C0"/>
                </a:solidFill>
              </a:rPr>
              <a:t>. </a:t>
            </a:r>
            <a:r>
              <a:rPr lang="de-DE" sz="2500" dirty="0" err="1">
                <a:solidFill>
                  <a:srgbClr val="0070C0"/>
                </a:solidFill>
              </a:rPr>
              <a:t>Many</a:t>
            </a:r>
            <a:r>
              <a:rPr lang="de-DE" sz="2500" dirty="0">
                <a:solidFill>
                  <a:srgbClr val="0070C0"/>
                </a:solidFill>
              </a:rPr>
              <a:t> Point </a:t>
            </a:r>
            <a:r>
              <a:rPr lang="de-DE" sz="2500" dirty="0" err="1">
                <a:solidFill>
                  <a:srgbClr val="0070C0"/>
                </a:solidFill>
              </a:rPr>
              <a:t>sources</a:t>
            </a:r>
            <a:r>
              <a:rPr lang="de-DE" sz="2500" dirty="0">
                <a:solidFill>
                  <a:srgbClr val="0070C0"/>
                </a:solidFill>
              </a:rPr>
              <a:t> in </a:t>
            </a:r>
            <a:r>
              <a:rPr lang="de-DE" sz="2500" dirty="0" err="1">
                <a:solidFill>
                  <a:srgbClr val="0070C0"/>
                </a:solidFill>
              </a:rPr>
              <a:t>reach</a:t>
            </a:r>
            <a:r>
              <a:rPr lang="de-DE" sz="2500" dirty="0">
                <a:solidFill>
                  <a:srgbClr val="0070C0"/>
                </a:solidFill>
              </a:rPr>
              <a:t>!</a:t>
            </a:r>
          </a:p>
          <a:p>
            <a:r>
              <a:rPr lang="de-DE" sz="2500" dirty="0">
                <a:solidFill>
                  <a:srgbClr val="0070C0"/>
                </a:solidFill>
              </a:rPr>
              <a:t>Need larger </a:t>
            </a:r>
            <a:r>
              <a:rPr lang="de-DE" sz="2500" dirty="0" err="1">
                <a:solidFill>
                  <a:srgbClr val="0070C0"/>
                </a:solidFill>
              </a:rPr>
              <a:t>detectors</a:t>
            </a:r>
            <a:r>
              <a:rPr lang="de-DE" sz="2500" dirty="0">
                <a:solidFill>
                  <a:srgbClr val="0070C0"/>
                </a:solidFill>
              </a:rPr>
              <a:t>, also </a:t>
            </a:r>
            <a:r>
              <a:rPr lang="de-DE" sz="2500" dirty="0" err="1">
                <a:solidFill>
                  <a:srgbClr val="0070C0"/>
                </a:solidFill>
              </a:rPr>
              <a:t>with</a:t>
            </a:r>
            <a:r>
              <a:rPr lang="de-DE" sz="2500" dirty="0">
                <a:solidFill>
                  <a:srgbClr val="0070C0"/>
                </a:solidFill>
              </a:rPr>
              <a:t> different </a:t>
            </a:r>
            <a:r>
              <a:rPr lang="de-DE" sz="2500" dirty="0" err="1">
                <a:solidFill>
                  <a:srgbClr val="0070C0"/>
                </a:solidFill>
              </a:rPr>
              <a:t>systematics</a:t>
            </a:r>
            <a:r>
              <a:rPr lang="de-DE" sz="2500" dirty="0">
                <a:solidFill>
                  <a:srgbClr val="0070C0"/>
                </a:solidFill>
              </a:rPr>
              <a:t> </a:t>
            </a:r>
            <a:r>
              <a:rPr lang="de-DE" sz="2500" u="sng" dirty="0" err="1">
                <a:solidFill>
                  <a:srgbClr val="0070C0"/>
                </a:solidFill>
              </a:rPr>
              <a:t>and</a:t>
            </a:r>
            <a:r>
              <a:rPr lang="de-DE" sz="2500" dirty="0">
                <a:solidFill>
                  <a:srgbClr val="0070C0"/>
                </a:solidFill>
              </a:rPr>
              <a:t> at </a:t>
            </a:r>
            <a:r>
              <a:rPr lang="de-DE" sz="2500" dirty="0" err="1">
                <a:solidFill>
                  <a:srgbClr val="0070C0"/>
                </a:solidFill>
              </a:rPr>
              <a:t>the</a:t>
            </a:r>
            <a:r>
              <a:rPr lang="de-DE" sz="2500" dirty="0">
                <a:solidFill>
                  <a:srgbClr val="0070C0"/>
                </a:solidFill>
              </a:rPr>
              <a:t> Northern </a:t>
            </a:r>
            <a:r>
              <a:rPr lang="de-DE" sz="2500" dirty="0" err="1">
                <a:solidFill>
                  <a:srgbClr val="0070C0"/>
                </a:solidFill>
              </a:rPr>
              <a:t>hemisphere</a:t>
            </a:r>
            <a:r>
              <a:rPr lang="de-DE" sz="2500" dirty="0">
                <a:solidFill>
                  <a:srgbClr val="0070C0"/>
                </a:solidFill>
              </a:rPr>
              <a:t>.</a:t>
            </a:r>
          </a:p>
          <a:p>
            <a:r>
              <a:rPr lang="de-DE" sz="3100" dirty="0">
                <a:solidFill>
                  <a:srgbClr val="0070C0"/>
                </a:solidFill>
              </a:rPr>
              <a:t>Next </a:t>
            </a:r>
            <a:r>
              <a:rPr lang="de-DE" sz="3100" dirty="0" err="1">
                <a:solidFill>
                  <a:srgbClr val="0070C0"/>
                </a:solidFill>
              </a:rPr>
              <a:t>logical</a:t>
            </a:r>
            <a:r>
              <a:rPr lang="de-DE" sz="3100" dirty="0">
                <a:solidFill>
                  <a:srgbClr val="0070C0"/>
                </a:solidFill>
              </a:rPr>
              <a:t> </a:t>
            </a:r>
            <a:r>
              <a:rPr lang="de-DE" sz="3100" dirty="0" err="1">
                <a:solidFill>
                  <a:srgbClr val="0070C0"/>
                </a:solidFill>
              </a:rPr>
              <a:t>step</a:t>
            </a:r>
            <a:r>
              <a:rPr lang="de-DE" sz="3100" dirty="0">
                <a:solidFill>
                  <a:srgbClr val="0070C0"/>
                </a:solidFill>
              </a:rPr>
              <a:t>: ARCA  +  GVD Baïkal</a:t>
            </a:r>
            <a:r>
              <a:rPr lang="de-DE" sz="2000" dirty="0">
                <a:solidFill>
                  <a:srgbClr val="0070C0"/>
                </a:solidFill>
              </a:rPr>
              <a:t>Phase1</a:t>
            </a:r>
          </a:p>
          <a:p>
            <a:r>
              <a:rPr lang="de-DE" sz="3100" dirty="0">
                <a:solidFill>
                  <a:srgbClr val="0070C0"/>
                </a:solidFill>
              </a:rPr>
              <a:t>Next </a:t>
            </a:r>
            <a:r>
              <a:rPr lang="de-DE" sz="3100" dirty="0" err="1">
                <a:solidFill>
                  <a:srgbClr val="0070C0"/>
                </a:solidFill>
              </a:rPr>
              <a:t>logical</a:t>
            </a:r>
            <a:r>
              <a:rPr lang="de-DE" sz="3100" dirty="0">
                <a:solidFill>
                  <a:srgbClr val="0070C0"/>
                </a:solidFill>
              </a:rPr>
              <a:t> </a:t>
            </a:r>
            <a:r>
              <a:rPr lang="de-DE" sz="3100" dirty="0" err="1">
                <a:solidFill>
                  <a:srgbClr val="0070C0"/>
                </a:solidFill>
              </a:rPr>
              <a:t>step</a:t>
            </a:r>
            <a:r>
              <a:rPr lang="de-DE" sz="3100" dirty="0">
                <a:solidFill>
                  <a:srgbClr val="0070C0"/>
                </a:solidFill>
              </a:rPr>
              <a:t> on NMH: ORCA </a:t>
            </a:r>
            <a:r>
              <a:rPr lang="de-DE" sz="2000" dirty="0">
                <a:solidFill>
                  <a:srgbClr val="0070C0"/>
                </a:solidFill>
              </a:rPr>
              <a:t>(</a:t>
            </a:r>
            <a:r>
              <a:rPr lang="de-DE" sz="2000" dirty="0" err="1">
                <a:solidFill>
                  <a:srgbClr val="0070C0"/>
                </a:solidFill>
              </a:rPr>
              <a:t>then</a:t>
            </a:r>
            <a:r>
              <a:rPr lang="de-DE" sz="2000" dirty="0">
                <a:solidFill>
                  <a:srgbClr val="0070C0"/>
                </a:solidFill>
              </a:rPr>
              <a:t> PINGU)</a:t>
            </a:r>
          </a:p>
          <a:p>
            <a:r>
              <a:rPr lang="de-DE" sz="3100" dirty="0">
                <a:solidFill>
                  <a:srgbClr val="0070C0"/>
                </a:solidFill>
              </a:rPr>
              <a:t>~2028: A Global Neutrino Observatory                           (KM3NeT-GVD-IceCube-Gen2,) </a:t>
            </a:r>
            <a:r>
              <a:rPr lang="de-DE" sz="3100" dirty="0" err="1">
                <a:solidFill>
                  <a:srgbClr val="0070C0"/>
                </a:solidFill>
              </a:rPr>
              <a:t>full</a:t>
            </a:r>
            <a:r>
              <a:rPr lang="de-DE" sz="3100" dirty="0">
                <a:solidFill>
                  <a:srgbClr val="0070C0"/>
                </a:solidFill>
              </a:rPr>
              <a:t> </a:t>
            </a:r>
            <a:r>
              <a:rPr lang="de-DE" sz="3100" dirty="0" err="1">
                <a:solidFill>
                  <a:srgbClr val="0070C0"/>
                </a:solidFill>
              </a:rPr>
              <a:t>sky</a:t>
            </a:r>
            <a:r>
              <a:rPr lang="de-DE" sz="3100" dirty="0">
                <a:solidFill>
                  <a:srgbClr val="0070C0"/>
                </a:solidFill>
              </a:rPr>
              <a:t> </a:t>
            </a:r>
            <a:r>
              <a:rPr lang="de-DE" sz="3100" dirty="0" err="1">
                <a:solidFill>
                  <a:srgbClr val="0070C0"/>
                </a:solidFill>
              </a:rPr>
              <a:t>with</a:t>
            </a:r>
            <a:r>
              <a:rPr lang="de-DE" sz="3100" dirty="0">
                <a:solidFill>
                  <a:srgbClr val="0070C0"/>
                </a:solidFill>
              </a:rPr>
              <a:t> &gt; 5 km³</a:t>
            </a:r>
          </a:p>
          <a:p>
            <a:r>
              <a:rPr lang="de-DE" sz="3100" dirty="0" err="1">
                <a:solidFill>
                  <a:srgbClr val="0070C0"/>
                </a:solidFill>
              </a:rPr>
              <a:t>Indirect</a:t>
            </a:r>
            <a:r>
              <a:rPr lang="de-DE" sz="3100" dirty="0">
                <a:solidFill>
                  <a:srgbClr val="0070C0"/>
                </a:solidFill>
              </a:rPr>
              <a:t> </a:t>
            </a:r>
            <a:r>
              <a:rPr lang="de-DE" sz="3100" dirty="0" err="1">
                <a:solidFill>
                  <a:srgbClr val="0070C0"/>
                </a:solidFill>
              </a:rPr>
              <a:t>search</a:t>
            </a:r>
            <a:r>
              <a:rPr lang="de-DE" sz="3100" dirty="0">
                <a:solidFill>
                  <a:srgbClr val="0070C0"/>
                </a:solidFill>
              </a:rPr>
              <a:t> </a:t>
            </a:r>
            <a:r>
              <a:rPr lang="de-DE" sz="3100" dirty="0" err="1">
                <a:solidFill>
                  <a:srgbClr val="0070C0"/>
                </a:solidFill>
              </a:rPr>
              <a:t>for</a:t>
            </a:r>
            <a:r>
              <a:rPr lang="de-DE" sz="3100" dirty="0">
                <a:solidFill>
                  <a:srgbClr val="0070C0"/>
                </a:solidFill>
              </a:rPr>
              <a:t> </a:t>
            </a:r>
            <a:r>
              <a:rPr lang="de-DE" sz="3100" dirty="0" err="1">
                <a:solidFill>
                  <a:srgbClr val="0070C0"/>
                </a:solidFill>
              </a:rPr>
              <a:t>dark</a:t>
            </a:r>
            <a:r>
              <a:rPr lang="de-DE" sz="3100" dirty="0">
                <a:solidFill>
                  <a:srgbClr val="0070C0"/>
                </a:solidFill>
              </a:rPr>
              <a:t> matter (heavy </a:t>
            </a:r>
            <a:r>
              <a:rPr lang="de-DE" sz="3100" dirty="0" err="1">
                <a:solidFill>
                  <a:srgbClr val="0070C0"/>
                </a:solidFill>
              </a:rPr>
              <a:t>particles</a:t>
            </a:r>
            <a:r>
              <a:rPr lang="de-DE" sz="3100" dirty="0">
                <a:solidFill>
                  <a:srgbClr val="0070C0"/>
                </a:solidFill>
              </a:rPr>
              <a:t> </a:t>
            </a:r>
            <a:r>
              <a:rPr lang="de-DE" sz="3100" dirty="0" err="1">
                <a:solidFill>
                  <a:srgbClr val="0070C0"/>
                </a:solidFill>
              </a:rPr>
              <a:t>trapped</a:t>
            </a:r>
            <a:r>
              <a:rPr lang="de-DE" sz="3100" dirty="0">
                <a:solidFill>
                  <a:srgbClr val="0070C0"/>
                </a:solidFill>
              </a:rPr>
              <a:t> in </a:t>
            </a:r>
            <a:r>
              <a:rPr lang="de-DE" sz="3100" dirty="0" err="1">
                <a:solidFill>
                  <a:srgbClr val="0070C0"/>
                </a:solidFill>
              </a:rPr>
              <a:t>the</a:t>
            </a:r>
            <a:r>
              <a:rPr lang="de-DE" sz="3100" dirty="0">
                <a:solidFill>
                  <a:srgbClr val="0070C0"/>
                </a:solidFill>
              </a:rPr>
              <a:t> </a:t>
            </a:r>
            <a:r>
              <a:rPr lang="de-DE" sz="3100" dirty="0" err="1">
                <a:solidFill>
                  <a:srgbClr val="0070C0"/>
                </a:solidFill>
              </a:rPr>
              <a:t>sun</a:t>
            </a:r>
            <a:r>
              <a:rPr lang="de-DE" sz="3100" dirty="0">
                <a:solidFill>
                  <a:srgbClr val="0070C0"/>
                </a:solidFill>
              </a:rPr>
              <a:t> </a:t>
            </a:r>
            <a:r>
              <a:rPr lang="de-DE" sz="3100" dirty="0" err="1">
                <a:solidFill>
                  <a:srgbClr val="0070C0"/>
                </a:solidFill>
              </a:rPr>
              <a:t>or</a:t>
            </a:r>
            <a:r>
              <a:rPr lang="de-DE" sz="3100" dirty="0">
                <a:solidFill>
                  <a:srgbClr val="0070C0"/>
                </a:solidFill>
              </a:rPr>
              <a:t> in </a:t>
            </a:r>
            <a:r>
              <a:rPr lang="de-DE" sz="3100" dirty="0" err="1">
                <a:solidFill>
                  <a:srgbClr val="0070C0"/>
                </a:solidFill>
              </a:rPr>
              <a:t>the</a:t>
            </a:r>
            <a:r>
              <a:rPr lang="de-DE" sz="3100" dirty="0">
                <a:solidFill>
                  <a:srgbClr val="0070C0"/>
                </a:solidFill>
              </a:rPr>
              <a:t> </a:t>
            </a:r>
            <a:r>
              <a:rPr lang="de-DE" sz="3100" dirty="0" err="1">
                <a:solidFill>
                  <a:srgbClr val="0070C0"/>
                </a:solidFill>
              </a:rPr>
              <a:t>center</a:t>
            </a:r>
            <a:r>
              <a:rPr lang="de-DE" sz="3100" dirty="0">
                <a:solidFill>
                  <a:srgbClr val="0070C0"/>
                </a:solidFill>
              </a:rPr>
              <a:t> </a:t>
            </a:r>
            <a:r>
              <a:rPr lang="de-DE" sz="3100" dirty="0" err="1">
                <a:solidFill>
                  <a:srgbClr val="0070C0"/>
                </a:solidFill>
              </a:rPr>
              <a:t>of</a:t>
            </a:r>
            <a:r>
              <a:rPr lang="de-DE" sz="3100" dirty="0">
                <a:solidFill>
                  <a:srgbClr val="0070C0"/>
                </a:solidFill>
              </a:rPr>
              <a:t> </a:t>
            </a:r>
            <a:r>
              <a:rPr lang="de-DE" sz="3100" dirty="0" err="1">
                <a:solidFill>
                  <a:srgbClr val="0070C0"/>
                </a:solidFill>
              </a:rPr>
              <a:t>the</a:t>
            </a:r>
            <a:r>
              <a:rPr lang="de-DE" sz="3100" dirty="0">
                <a:solidFill>
                  <a:srgbClr val="0070C0"/>
                </a:solidFill>
              </a:rPr>
              <a:t> </a:t>
            </a:r>
            <a:r>
              <a:rPr lang="de-DE" sz="3100" dirty="0" err="1">
                <a:solidFill>
                  <a:srgbClr val="0070C0"/>
                </a:solidFill>
              </a:rPr>
              <a:t>earth</a:t>
            </a:r>
            <a:r>
              <a:rPr lang="de-DE" sz="3100" dirty="0">
                <a:solidFill>
                  <a:srgbClr val="0070C0"/>
                </a:solidFill>
              </a:rPr>
              <a:t>)</a:t>
            </a:r>
          </a:p>
        </p:txBody>
      </p:sp>
      <p:sp>
        <p:nvSpPr>
          <p:cNvPr id="5" name="Rechteck 4"/>
          <p:cNvSpPr/>
          <p:nvPr/>
        </p:nvSpPr>
        <p:spPr bwMode="auto">
          <a:xfrm>
            <a:off x="553640" y="1125141"/>
            <a:ext cx="8358188" cy="5732859"/>
          </a:xfrm>
          <a:prstGeom prst="rect">
            <a:avLst/>
          </a:prstGeom>
          <a:no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dirty="0">
              <a:solidFill>
                <a:srgbClr val="000000"/>
              </a:solidFill>
              <a:latin typeface="Gill Sans" charset="0"/>
              <a:ea typeface="ヒラギノ角ゴ ProN W3" charset="0"/>
              <a:cs typeface="ヒラギノ角ゴ ProN W3" charset="0"/>
              <a:sym typeface="Gill Sans" charset="0"/>
            </a:endParaRP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38</a:t>
            </a:fld>
            <a:endParaRPr lang="en-US"/>
          </a:p>
        </p:txBody>
      </p:sp>
    </p:spTree>
    <p:extLst>
      <p:ext uri="{BB962C8B-B14F-4D97-AF65-F5344CB8AC3E}">
        <p14:creationId xmlns:p14="http://schemas.microsoft.com/office/powerpoint/2010/main" val="1425573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6549" y="797064"/>
            <a:ext cx="5233799" cy="5866509"/>
          </a:xfrm>
          <a:prstGeom prst="rect">
            <a:avLst/>
          </a:prstGeom>
          <a:noFill/>
        </p:spPr>
        <p:txBody>
          <a:bodyPr wrap="none" lIns="64291" tIns="32146" rIns="64291" bIns="32146" rtlCol="0">
            <a:spAutoFit/>
          </a:bodyPr>
          <a:lstStyle/>
          <a:p>
            <a:r>
              <a:rPr lang="de-DE" sz="5600" dirty="0">
                <a:solidFill>
                  <a:schemeClr val="bg1"/>
                </a:solidFill>
              </a:rPr>
              <a:t> </a:t>
            </a:r>
            <a:r>
              <a:rPr lang="de-DE" sz="4600" dirty="0">
                <a:solidFill>
                  <a:schemeClr val="bg1"/>
                </a:solidFill>
              </a:rPr>
              <a:t>Alexander Chudakov</a:t>
            </a:r>
          </a:p>
          <a:p>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r>
              <a:rPr lang="de-DE" sz="5600" dirty="0">
                <a:solidFill>
                  <a:schemeClr val="bg1"/>
                </a:solidFill>
              </a:rPr>
              <a:t>       </a:t>
            </a:r>
            <a:r>
              <a:rPr lang="de-DE" sz="8800" dirty="0">
                <a:solidFill>
                  <a:schemeClr val="bg1"/>
                </a:solidFill>
              </a:rPr>
              <a:t>1965</a:t>
            </a:r>
          </a:p>
          <a:p>
            <a:r>
              <a:rPr lang="de-DE" sz="1300" dirty="0">
                <a:solidFill>
                  <a:schemeClr val="bg1"/>
                </a:solidFill>
              </a:rPr>
              <a:t>      </a:t>
            </a:r>
          </a:p>
          <a:p>
            <a:r>
              <a:rPr lang="de-DE" sz="1300" dirty="0">
                <a:solidFill>
                  <a:schemeClr val="bg1"/>
                </a:solidFill>
              </a:rPr>
              <a:t>     First </a:t>
            </a:r>
            <a:r>
              <a:rPr lang="de-DE" sz="1300" dirty="0" err="1">
                <a:solidFill>
                  <a:schemeClr val="bg1"/>
                </a:solidFill>
              </a:rPr>
              <a:t>search</a:t>
            </a:r>
            <a:r>
              <a:rPr lang="de-DE" sz="1300" dirty="0">
                <a:solidFill>
                  <a:schemeClr val="bg1"/>
                </a:solidFill>
              </a:rPr>
              <a:t> </a:t>
            </a:r>
            <a:r>
              <a:rPr lang="de-DE" sz="1300" dirty="0" err="1">
                <a:solidFill>
                  <a:schemeClr val="bg1"/>
                </a:solidFill>
              </a:rPr>
              <a:t>for</a:t>
            </a:r>
            <a:r>
              <a:rPr lang="de-DE" sz="1300" dirty="0">
                <a:solidFill>
                  <a:schemeClr val="bg1"/>
                </a:solidFill>
              </a:rPr>
              <a:t> gamma-</a:t>
            </a:r>
            <a:r>
              <a:rPr lang="de-DE" sz="1300" dirty="0" err="1">
                <a:solidFill>
                  <a:schemeClr val="bg1"/>
                </a:solidFill>
              </a:rPr>
              <a:t>ray</a:t>
            </a:r>
            <a:r>
              <a:rPr lang="de-DE" sz="1300" dirty="0">
                <a:solidFill>
                  <a:schemeClr val="bg1"/>
                </a:solidFill>
              </a:rPr>
              <a:t> </a:t>
            </a:r>
            <a:r>
              <a:rPr lang="de-DE" sz="1300" dirty="0" err="1">
                <a:solidFill>
                  <a:schemeClr val="bg1"/>
                </a:solidFill>
              </a:rPr>
              <a:t>showers</a:t>
            </a:r>
            <a:r>
              <a:rPr lang="de-DE" sz="1300" dirty="0">
                <a:solidFill>
                  <a:schemeClr val="bg1"/>
                </a:solidFill>
              </a:rPr>
              <a:t> in </a:t>
            </a:r>
            <a:r>
              <a:rPr lang="de-DE" sz="1300" dirty="0" err="1">
                <a:solidFill>
                  <a:schemeClr val="bg1"/>
                </a:solidFill>
              </a:rPr>
              <a:t>the</a:t>
            </a:r>
            <a:r>
              <a:rPr lang="de-DE" sz="1300" dirty="0">
                <a:solidFill>
                  <a:schemeClr val="bg1"/>
                </a:solidFill>
              </a:rPr>
              <a:t> </a:t>
            </a:r>
            <a:r>
              <a:rPr lang="de-DE" sz="1300" dirty="0" err="1">
                <a:solidFill>
                  <a:schemeClr val="bg1"/>
                </a:solidFill>
              </a:rPr>
              <a:t>atmosphere</a:t>
            </a:r>
            <a:r>
              <a:rPr lang="de-DE" sz="1300" dirty="0">
                <a:solidFill>
                  <a:schemeClr val="bg1"/>
                </a:solidFill>
              </a:rPr>
              <a:t> </a:t>
            </a:r>
            <a:r>
              <a:rPr lang="de-DE" sz="4600" dirty="0">
                <a:solidFill>
                  <a:schemeClr val="bg1"/>
                </a:solidFill>
              </a:rPr>
              <a:t> </a:t>
            </a:r>
            <a:endParaRPr lang="en-US" sz="8800" dirty="0">
              <a:solidFill>
                <a:schemeClr val="bg1"/>
              </a:solidFill>
            </a:endParaRPr>
          </a:p>
        </p:txBody>
      </p:sp>
      <p:pic>
        <p:nvPicPr>
          <p:cNvPr id="11266" name="Picture 2" descr="X:\achudak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004" y="2173137"/>
            <a:ext cx="3616581" cy="4349251"/>
          </a:xfrm>
          <a:prstGeom prst="rect">
            <a:avLst/>
          </a:prstGeom>
          <a:noFill/>
          <a:ln w="57150">
            <a:solidFill>
              <a:schemeClr val="tx1">
                <a:lumMod val="60000"/>
                <a:lumOff val="40000"/>
              </a:schemeClr>
            </a:solidFill>
          </a:ln>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39</a:t>
            </a:fld>
            <a:endParaRPr lang="en-US"/>
          </a:p>
        </p:txBody>
      </p:sp>
    </p:spTree>
    <p:extLst>
      <p:ext uri="{BB962C8B-B14F-4D97-AF65-F5344CB8AC3E}">
        <p14:creationId xmlns:p14="http://schemas.microsoft.com/office/powerpoint/2010/main" val="3089041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4" b="34812"/>
          <a:stretch/>
        </p:blipFill>
        <p:spPr bwMode="auto">
          <a:xfrm>
            <a:off x="-1000768" y="-488990"/>
            <a:ext cx="10144768" cy="7346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p:nvPr/>
        </p:nvSpPr>
        <p:spPr bwMode="auto">
          <a:xfrm>
            <a:off x="1218698" y="553726"/>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4" name="Oval 3"/>
          <p:cNvSpPr/>
          <p:nvPr/>
        </p:nvSpPr>
        <p:spPr bwMode="auto">
          <a:xfrm>
            <a:off x="1218698" y="3060173"/>
            <a:ext cx="4060089" cy="3797828"/>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5" name="Oval 4"/>
          <p:cNvSpPr/>
          <p:nvPr/>
        </p:nvSpPr>
        <p:spPr bwMode="auto">
          <a:xfrm>
            <a:off x="3448829" y="553726"/>
            <a:ext cx="4156427" cy="3974348"/>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6" name="TextBox 5"/>
          <p:cNvSpPr txBox="1"/>
          <p:nvPr/>
        </p:nvSpPr>
        <p:spPr>
          <a:xfrm>
            <a:off x="866345" y="1439522"/>
            <a:ext cx="2430566" cy="1276792"/>
          </a:xfrm>
          <a:prstGeom prst="rect">
            <a:avLst/>
          </a:prstGeom>
          <a:noFill/>
        </p:spPr>
        <p:txBody>
          <a:bodyPr wrap="square" lIns="64291" tIns="32146" rIns="64291" bIns="32146" rtlCol="0">
            <a:spAutoFit/>
          </a:bodyPr>
          <a:lstStyle/>
          <a:p>
            <a:r>
              <a:rPr lang="de-DE" sz="2800" dirty="0">
                <a:solidFill>
                  <a:schemeClr val="tx1">
                    <a:lumMod val="60000"/>
                    <a:lumOff val="40000"/>
                  </a:schemeClr>
                </a:solidFill>
              </a:rPr>
              <a:t>     </a:t>
            </a:r>
            <a:r>
              <a:rPr lang="de-DE" sz="2500" b="1" dirty="0">
                <a:solidFill>
                  <a:srgbClr val="00B0F0"/>
                </a:solidFill>
              </a:rPr>
              <a:t>Charged   </a:t>
            </a:r>
          </a:p>
          <a:p>
            <a:r>
              <a:rPr lang="de-DE" sz="2500" b="1" dirty="0">
                <a:solidFill>
                  <a:srgbClr val="00B0F0"/>
                </a:solidFill>
              </a:rPr>
              <a:t>  Cosmic </a:t>
            </a:r>
          </a:p>
          <a:p>
            <a:r>
              <a:rPr lang="de-DE" sz="2500" b="1" dirty="0">
                <a:solidFill>
                  <a:srgbClr val="00B0F0"/>
                </a:solidFill>
              </a:rPr>
              <a:t> Rays</a:t>
            </a:r>
            <a:endParaRPr lang="en-US" sz="2500" b="1" dirty="0">
              <a:solidFill>
                <a:srgbClr val="00B0F0"/>
              </a:solidFill>
            </a:endParaRPr>
          </a:p>
        </p:txBody>
      </p:sp>
      <p:sp>
        <p:nvSpPr>
          <p:cNvPr id="7" name="TextBox 6"/>
          <p:cNvSpPr txBox="1"/>
          <p:nvPr/>
        </p:nvSpPr>
        <p:spPr>
          <a:xfrm>
            <a:off x="5741922" y="1866205"/>
            <a:ext cx="1873562" cy="843981"/>
          </a:xfrm>
          <a:prstGeom prst="rect">
            <a:avLst/>
          </a:prstGeom>
          <a:noFill/>
        </p:spPr>
        <p:txBody>
          <a:bodyPr wrap="square" lIns="64291" tIns="32146" rIns="64291" bIns="32146" rtlCol="0">
            <a:spAutoFit/>
          </a:bodyPr>
          <a:lstStyle/>
          <a:p>
            <a:r>
              <a:rPr lang="de-DE" sz="2500" dirty="0">
                <a:solidFill>
                  <a:srgbClr val="00B0F0"/>
                </a:solidFill>
              </a:rPr>
              <a:t>Gamma </a:t>
            </a:r>
          </a:p>
          <a:p>
            <a:r>
              <a:rPr lang="de-DE" sz="2500" dirty="0">
                <a:solidFill>
                  <a:srgbClr val="00B0F0"/>
                </a:solidFill>
              </a:rPr>
              <a:t>         Rays</a:t>
            </a:r>
            <a:endParaRPr lang="en-US" sz="2500" dirty="0">
              <a:solidFill>
                <a:srgbClr val="00B0F0"/>
              </a:solidFill>
            </a:endParaRPr>
          </a:p>
        </p:txBody>
      </p:sp>
      <p:sp>
        <p:nvSpPr>
          <p:cNvPr id="8" name="TextBox 7"/>
          <p:cNvSpPr txBox="1"/>
          <p:nvPr/>
        </p:nvSpPr>
        <p:spPr>
          <a:xfrm>
            <a:off x="2265066" y="5443800"/>
            <a:ext cx="1765508" cy="454451"/>
          </a:xfrm>
          <a:prstGeom prst="rect">
            <a:avLst/>
          </a:prstGeom>
          <a:noFill/>
        </p:spPr>
        <p:txBody>
          <a:bodyPr wrap="square" lIns="64291" tIns="32146" rIns="64291" bIns="32146" rtlCol="0">
            <a:spAutoFit/>
          </a:bodyPr>
          <a:lstStyle/>
          <a:p>
            <a:r>
              <a:rPr lang="de-DE" sz="2500" dirty="0">
                <a:solidFill>
                  <a:srgbClr val="00B0F0"/>
                </a:solidFill>
              </a:rPr>
              <a:t>Neutrinos</a:t>
            </a:r>
          </a:p>
        </p:txBody>
      </p:sp>
      <p:sp>
        <p:nvSpPr>
          <p:cNvPr id="9" name="TextBox 8"/>
          <p:cNvSpPr txBox="1"/>
          <p:nvPr/>
        </p:nvSpPr>
        <p:spPr>
          <a:xfrm>
            <a:off x="3389764" y="2852729"/>
            <a:ext cx="2352157" cy="1911579"/>
          </a:xfrm>
          <a:prstGeom prst="rect">
            <a:avLst/>
          </a:prstGeom>
          <a:noFill/>
        </p:spPr>
        <p:txBody>
          <a:bodyPr wrap="square" lIns="64291" tIns="32146" rIns="64291" bIns="32146" rtlCol="0">
            <a:spAutoFit/>
          </a:bodyPr>
          <a:lstStyle/>
          <a:p>
            <a:pPr algn="ctr"/>
            <a:r>
              <a:rPr lang="de-DE" sz="2400" b="1" dirty="0">
                <a:solidFill>
                  <a:srgbClr val="FF0000"/>
                </a:solidFill>
              </a:rPr>
              <a:t>Multimessenger </a:t>
            </a:r>
            <a:r>
              <a:rPr lang="de-DE" sz="2400" b="1" dirty="0" err="1">
                <a:solidFill>
                  <a:srgbClr val="FF0000"/>
                </a:solidFill>
              </a:rPr>
              <a:t>approach</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violent</a:t>
            </a:r>
            <a:r>
              <a:rPr lang="de-DE" sz="2400" b="1" dirty="0">
                <a:solidFill>
                  <a:srgbClr val="FF0000"/>
                </a:solidFill>
              </a:rPr>
              <a:t> </a:t>
            </a:r>
            <a:r>
              <a:rPr lang="de-DE" sz="2400" b="1" dirty="0" err="1">
                <a:solidFill>
                  <a:srgbClr val="FF0000"/>
                </a:solidFill>
              </a:rPr>
              <a:t>phenomena</a:t>
            </a:r>
            <a:r>
              <a:rPr lang="de-DE" sz="2400" b="1" dirty="0">
                <a:solidFill>
                  <a:srgbClr val="FF0000"/>
                </a:solidFill>
              </a:rPr>
              <a:t> in </a:t>
            </a:r>
            <a:r>
              <a:rPr lang="de-DE" sz="2400" b="1" dirty="0" err="1">
                <a:solidFill>
                  <a:srgbClr val="FF0000"/>
                </a:solidFill>
              </a:rPr>
              <a:t>the</a:t>
            </a:r>
            <a:r>
              <a:rPr lang="de-DE" sz="2400" b="1" dirty="0">
                <a:solidFill>
                  <a:srgbClr val="FF0000"/>
                </a:solidFill>
              </a:rPr>
              <a:t> </a:t>
            </a:r>
            <a:r>
              <a:rPr lang="de-DE" sz="2400" b="1" dirty="0" err="1">
                <a:solidFill>
                  <a:srgbClr val="FF0000"/>
                </a:solidFill>
              </a:rPr>
              <a:t>universe</a:t>
            </a:r>
            <a:endParaRPr lang="en-US" sz="2400" b="1" dirty="0">
              <a:solidFill>
                <a:srgbClr val="FF0000"/>
              </a:solidFill>
            </a:endParaRPr>
          </a:p>
        </p:txBody>
      </p:sp>
      <p:sp>
        <p:nvSpPr>
          <p:cNvPr id="2" name="Right Arrow 1"/>
          <p:cNvSpPr/>
          <p:nvPr/>
        </p:nvSpPr>
        <p:spPr bwMode="auto">
          <a:xfrm rot="8892645">
            <a:off x="5415774" y="2400165"/>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2" name="Right Arrow 11"/>
          <p:cNvSpPr/>
          <p:nvPr/>
        </p:nvSpPr>
        <p:spPr bwMode="auto">
          <a:xfrm rot="19023354">
            <a:off x="2809877" y="4944267"/>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3" name="Right Arrow 12"/>
          <p:cNvSpPr/>
          <p:nvPr/>
        </p:nvSpPr>
        <p:spPr bwMode="auto">
          <a:xfrm rot="12060000" flipH="1">
            <a:off x="2663549" y="2607555"/>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pic>
        <p:nvPicPr>
          <p:cNvPr id="10" name="Image 9"/>
          <p:cNvPicPr>
            <a:picLocks noChangeAspect="1"/>
          </p:cNvPicPr>
          <p:nvPr/>
        </p:nvPicPr>
        <p:blipFill>
          <a:blip r:embed="rId4"/>
          <a:stretch>
            <a:fillRect/>
          </a:stretch>
        </p:blipFill>
        <p:spPr>
          <a:xfrm>
            <a:off x="4086386" y="2896487"/>
            <a:ext cx="3604572" cy="3797828"/>
          </a:xfrm>
          <a:prstGeom prst="rect">
            <a:avLst/>
          </a:prstGeom>
        </p:spPr>
      </p:pic>
      <p:sp>
        <p:nvSpPr>
          <p:cNvPr id="14" name="Right Arrow 11"/>
          <p:cNvSpPr/>
          <p:nvPr/>
        </p:nvSpPr>
        <p:spPr bwMode="auto">
          <a:xfrm rot="13466680">
            <a:off x="5340948" y="4720105"/>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1" name="ZoneTexte 10"/>
          <p:cNvSpPr txBox="1"/>
          <p:nvPr/>
        </p:nvSpPr>
        <p:spPr>
          <a:xfrm>
            <a:off x="5508447" y="5596694"/>
            <a:ext cx="1874864" cy="861774"/>
          </a:xfrm>
          <a:prstGeom prst="rect">
            <a:avLst/>
          </a:prstGeom>
          <a:noFill/>
        </p:spPr>
        <p:txBody>
          <a:bodyPr wrap="none" rtlCol="0">
            <a:spAutoFit/>
          </a:bodyPr>
          <a:lstStyle/>
          <a:p>
            <a:r>
              <a:rPr lang="en-US" sz="2500" dirty="0">
                <a:solidFill>
                  <a:srgbClr val="00B0F0"/>
                </a:solidFill>
              </a:rPr>
              <a:t>Gravitational</a:t>
            </a:r>
          </a:p>
          <a:p>
            <a:r>
              <a:rPr lang="en-US" sz="2500" dirty="0">
                <a:solidFill>
                  <a:srgbClr val="00B0F0"/>
                </a:solidFill>
              </a:rPr>
              <a:t>Waves</a:t>
            </a:r>
          </a:p>
        </p:txBody>
      </p:sp>
      <p:sp>
        <p:nvSpPr>
          <p:cNvPr id="15" name="Espace réservé du numéro de diapositive 14"/>
          <p:cNvSpPr>
            <a:spLocks noGrp="1"/>
          </p:cNvSpPr>
          <p:nvPr>
            <p:ph type="sldNum" sz="quarter" idx="12"/>
          </p:nvPr>
        </p:nvSpPr>
        <p:spPr/>
        <p:txBody>
          <a:bodyPr/>
          <a:lstStyle/>
          <a:p>
            <a:fld id="{FF4C92D7-0FCB-CD48-9A1F-0A5414487031}" type="slidenum">
              <a:rPr lang="en-US" smtClean="0"/>
              <a:t>4</a:t>
            </a:fld>
            <a:endParaRPr lang="en-US"/>
          </a:p>
        </p:txBody>
      </p:sp>
    </p:spTree>
    <p:extLst>
      <p:ext uri="{BB962C8B-B14F-4D97-AF65-F5344CB8AC3E}">
        <p14:creationId xmlns:p14="http://schemas.microsoft.com/office/powerpoint/2010/main" val="2442917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39728" y="147970"/>
            <a:ext cx="4682366" cy="8851941"/>
          </a:xfrm>
          <a:prstGeom prst="rect">
            <a:avLst/>
          </a:prstGeom>
          <a:noFill/>
        </p:spPr>
        <p:txBody>
          <a:bodyPr wrap="none" lIns="64291" tIns="32146" rIns="64291" bIns="32146" rtlCol="0">
            <a:spAutoFit/>
          </a:bodyPr>
          <a:lstStyle/>
          <a:p>
            <a:r>
              <a:rPr lang="de-DE" sz="5600" dirty="0">
                <a:solidFill>
                  <a:schemeClr val="bg1"/>
                </a:solidFill>
              </a:rPr>
              <a:t> </a:t>
            </a:r>
            <a:r>
              <a:rPr lang="de-DE" sz="4600" dirty="0">
                <a:solidFill>
                  <a:schemeClr val="bg1"/>
                </a:solidFill>
              </a:rPr>
              <a:t>Trevor </a:t>
            </a:r>
            <a:r>
              <a:rPr lang="de-DE" sz="4600" dirty="0" err="1">
                <a:solidFill>
                  <a:schemeClr val="bg1"/>
                </a:solidFill>
              </a:rPr>
              <a:t>Weekes</a:t>
            </a:r>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r>
              <a:rPr lang="de-DE" sz="5600" dirty="0">
                <a:solidFill>
                  <a:schemeClr val="bg1"/>
                </a:solidFill>
              </a:rPr>
              <a:t>       </a:t>
            </a:r>
            <a:r>
              <a:rPr lang="de-DE" sz="8800" dirty="0">
                <a:solidFill>
                  <a:schemeClr val="bg1"/>
                </a:solidFill>
              </a:rPr>
              <a:t>1985</a:t>
            </a:r>
          </a:p>
          <a:p>
            <a:r>
              <a:rPr lang="de-DE" sz="8800" dirty="0">
                <a:solidFill>
                  <a:schemeClr val="bg1"/>
                </a:solidFill>
              </a:rPr>
              <a:t>Whipple</a:t>
            </a:r>
          </a:p>
          <a:p>
            <a:r>
              <a:rPr lang="de-DE" sz="1200" dirty="0">
                <a:solidFill>
                  <a:schemeClr val="bg1"/>
                </a:solidFill>
              </a:rPr>
              <a:t>Imaging </a:t>
            </a:r>
            <a:r>
              <a:rPr lang="de-DE" sz="1200" dirty="0" err="1">
                <a:solidFill>
                  <a:schemeClr val="bg1"/>
                </a:solidFill>
              </a:rPr>
              <a:t>Atmospheric</a:t>
            </a:r>
            <a:r>
              <a:rPr lang="de-DE" sz="1200" dirty="0">
                <a:solidFill>
                  <a:schemeClr val="bg1"/>
                </a:solidFill>
              </a:rPr>
              <a:t> Cerenkov </a:t>
            </a:r>
            <a:r>
              <a:rPr lang="de-DE" sz="1200" dirty="0" err="1">
                <a:solidFill>
                  <a:schemeClr val="bg1"/>
                </a:solidFill>
              </a:rPr>
              <a:t>Telescope</a:t>
            </a:r>
            <a:r>
              <a:rPr lang="de-DE" sz="1200" dirty="0">
                <a:solidFill>
                  <a:schemeClr val="bg1"/>
                </a:solidFill>
              </a:rPr>
              <a:t>: </a:t>
            </a:r>
            <a:r>
              <a:rPr lang="de-DE" sz="1200" dirty="0" err="1">
                <a:solidFill>
                  <a:schemeClr val="bg1"/>
                </a:solidFill>
              </a:rPr>
              <a:t>Crab</a:t>
            </a:r>
            <a:r>
              <a:rPr lang="de-DE" sz="1200" dirty="0">
                <a:solidFill>
                  <a:schemeClr val="bg1"/>
                </a:solidFill>
              </a:rPr>
              <a:t> </a:t>
            </a:r>
            <a:r>
              <a:rPr lang="de-DE" sz="1200" dirty="0" err="1">
                <a:solidFill>
                  <a:schemeClr val="bg1"/>
                </a:solidFill>
              </a:rPr>
              <a:t>Nebula</a:t>
            </a:r>
            <a:r>
              <a:rPr lang="de-DE" sz="1200" dirty="0">
                <a:solidFill>
                  <a:schemeClr val="bg1"/>
                </a:solidFill>
              </a:rPr>
              <a:t> </a:t>
            </a:r>
            <a:r>
              <a:rPr lang="de-DE" sz="1200" dirty="0" err="1">
                <a:solidFill>
                  <a:schemeClr val="bg1"/>
                </a:solidFill>
              </a:rPr>
              <a:t>discoverer</a:t>
            </a:r>
            <a:endParaRPr lang="de-DE" sz="1200" dirty="0">
              <a:solidFill>
                <a:schemeClr val="bg1"/>
              </a:solidFill>
            </a:endParaRP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the</a:t>
            </a:r>
            <a:r>
              <a:rPr lang="de-DE" sz="1300" dirty="0">
                <a:solidFill>
                  <a:schemeClr val="bg1"/>
                </a:solidFill>
              </a:rPr>
              <a:t> </a:t>
            </a:r>
            <a:r>
              <a:rPr lang="de-DE" sz="1300" dirty="0" err="1">
                <a:solidFill>
                  <a:schemeClr val="bg1"/>
                </a:solidFill>
              </a:rPr>
              <a:t>Crab</a:t>
            </a:r>
            <a:r>
              <a:rPr lang="de-DE" sz="1300" dirty="0">
                <a:solidFill>
                  <a:schemeClr val="bg1"/>
                </a:solidFill>
              </a:rPr>
              <a:t> </a:t>
            </a:r>
            <a:r>
              <a:rPr lang="de-DE" sz="1300" dirty="0" err="1">
                <a:solidFill>
                  <a:schemeClr val="bg1"/>
                </a:solidFill>
              </a:rPr>
              <a:t>nebula</a:t>
            </a:r>
            <a:r>
              <a:rPr lang="de-DE" sz="1300" dirty="0">
                <a:solidFill>
                  <a:schemeClr val="bg1"/>
                </a:solidFill>
              </a:rPr>
              <a:t> </a:t>
            </a:r>
            <a:r>
              <a:rPr lang="de-DE" sz="1300" dirty="0" err="1">
                <a:solidFill>
                  <a:schemeClr val="bg1"/>
                </a:solidFill>
              </a:rPr>
              <a:t>as</a:t>
            </a:r>
            <a:r>
              <a:rPr lang="de-DE" sz="1300" dirty="0">
                <a:solidFill>
                  <a:schemeClr val="bg1"/>
                </a:solidFill>
              </a:rPr>
              <a:t>  </a:t>
            </a:r>
            <a:r>
              <a:rPr lang="de-DE" sz="1300" dirty="0" err="1">
                <a:solidFill>
                  <a:schemeClr val="bg1"/>
                </a:solidFill>
              </a:rPr>
              <a:t>TeV</a:t>
            </a:r>
            <a:r>
              <a:rPr lang="de-DE" sz="1300" dirty="0">
                <a:solidFill>
                  <a:schemeClr val="bg1"/>
                </a:solidFill>
              </a:rPr>
              <a:t> gamma-</a:t>
            </a:r>
            <a:r>
              <a:rPr lang="de-DE" sz="1300" dirty="0" err="1">
                <a:solidFill>
                  <a:schemeClr val="bg1"/>
                </a:solidFill>
              </a:rPr>
              <a:t>ray</a:t>
            </a:r>
            <a:r>
              <a:rPr lang="de-DE" sz="1300" dirty="0">
                <a:solidFill>
                  <a:schemeClr val="bg1"/>
                </a:solidFill>
              </a:rPr>
              <a:t> </a:t>
            </a:r>
            <a:r>
              <a:rPr lang="de-DE" sz="1300" dirty="0" err="1">
                <a:solidFill>
                  <a:schemeClr val="bg1"/>
                </a:solidFill>
              </a:rPr>
              <a:t>source</a:t>
            </a:r>
            <a:endParaRPr lang="de-DE" sz="1300" dirty="0">
              <a:solidFill>
                <a:schemeClr val="bg1"/>
              </a:solidFill>
            </a:endParaRPr>
          </a:p>
          <a:p>
            <a:pPr algn="r"/>
            <a:r>
              <a:rPr lang="de-DE" sz="1300" dirty="0">
                <a:solidFill>
                  <a:schemeClr val="bg1"/>
                </a:solidFill>
              </a:rPr>
              <a:t>(WHIPPLE </a:t>
            </a:r>
            <a:r>
              <a:rPr lang="de-DE" sz="1300" dirty="0" err="1">
                <a:solidFill>
                  <a:schemeClr val="bg1"/>
                </a:solidFill>
              </a:rPr>
              <a:t>Telescope</a:t>
            </a:r>
            <a:r>
              <a:rPr lang="de-DE" sz="1300" dirty="0">
                <a:solidFill>
                  <a:schemeClr val="bg1"/>
                </a:solidFill>
              </a:rPr>
              <a:t>/Arizona) </a:t>
            </a:r>
          </a:p>
          <a:p>
            <a:endParaRPr lang="en-US" sz="8800" dirty="0">
              <a:solidFill>
                <a:schemeClr val="bg1"/>
              </a:solidFill>
            </a:endParaRPr>
          </a:p>
        </p:txBody>
      </p:sp>
      <p:pic>
        <p:nvPicPr>
          <p:cNvPr id="9220" name="Picture 4" descr="http://bloximages.chicago2.vip.townnews.com/tucson.com/content/tncms/assets/v3/editorial/a/dc/adc3875e-8565-11e4-9afc-17ca520b6166/538841b689a17.preview-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94" y="2571750"/>
            <a:ext cx="3375422" cy="400438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40</a:t>
            </a:fld>
            <a:endParaRPr lang="en-US"/>
          </a:p>
        </p:txBody>
      </p:sp>
    </p:spTree>
    <p:extLst>
      <p:ext uri="{BB962C8B-B14F-4D97-AF65-F5344CB8AC3E}">
        <p14:creationId xmlns:p14="http://schemas.microsoft.com/office/powerpoint/2010/main" val="1668869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41</a:t>
            </a:fld>
            <a:endParaRPr lang="en-US"/>
          </a:p>
        </p:txBody>
      </p:sp>
      <p:pic>
        <p:nvPicPr>
          <p:cNvPr id="3" name="Image 2"/>
          <p:cNvPicPr>
            <a:picLocks noChangeAspect="1"/>
          </p:cNvPicPr>
          <p:nvPr/>
        </p:nvPicPr>
        <p:blipFill>
          <a:blip r:embed="rId2"/>
          <a:stretch>
            <a:fillRect/>
          </a:stretch>
        </p:blipFill>
        <p:spPr>
          <a:xfrm>
            <a:off x="0" y="927100"/>
            <a:ext cx="9144000" cy="5930900"/>
          </a:xfrm>
          <a:prstGeom prst="rect">
            <a:avLst/>
          </a:prstGeom>
        </p:spPr>
      </p:pic>
      <p:sp>
        <p:nvSpPr>
          <p:cNvPr id="4" name="ZoneTexte 3"/>
          <p:cNvSpPr txBox="1"/>
          <p:nvPr/>
        </p:nvSpPr>
        <p:spPr>
          <a:xfrm>
            <a:off x="44450" y="3770"/>
            <a:ext cx="9055100" cy="923330"/>
          </a:xfrm>
          <a:prstGeom prst="rect">
            <a:avLst/>
          </a:prstGeom>
          <a:noFill/>
        </p:spPr>
        <p:txBody>
          <a:bodyPr wrap="square" rtlCol="0">
            <a:spAutoFit/>
          </a:bodyPr>
          <a:lstStyle/>
          <a:p>
            <a:r>
              <a:rPr lang="en-US" b="1" dirty="0">
                <a:solidFill>
                  <a:srgbClr val="FF0000"/>
                </a:solidFill>
              </a:rPr>
              <a:t>ASGAT 1988 , </a:t>
            </a:r>
            <a:r>
              <a:rPr lang="en-US" b="1" dirty="0" err="1">
                <a:solidFill>
                  <a:srgbClr val="FF0000"/>
                </a:solidFill>
              </a:rPr>
              <a:t>Themistocle</a:t>
            </a:r>
            <a:r>
              <a:rPr lang="en-US" b="1" dirty="0">
                <a:solidFill>
                  <a:srgbClr val="FF0000"/>
                </a:solidFill>
              </a:rPr>
              <a:t> 1988  CAT 1996, CELESTE 1997 </a:t>
            </a:r>
            <a:r>
              <a:rPr lang="en-US" b="1" dirty="0">
                <a:solidFill>
                  <a:srgbClr val="FF0000"/>
                </a:solidFill>
                <a:sym typeface="Wingdings"/>
              </a:rPr>
              <a:t> 2004</a:t>
            </a:r>
            <a:r>
              <a:rPr lang="en-US" b="1" dirty="0">
                <a:solidFill>
                  <a:srgbClr val="FF0000"/>
                </a:solidFill>
              </a:rPr>
              <a:t>: La France, </a:t>
            </a:r>
            <a:r>
              <a:rPr lang="en-US" b="1" dirty="0" err="1">
                <a:solidFill>
                  <a:srgbClr val="FF0000"/>
                </a:solidFill>
              </a:rPr>
              <a:t>pionnière</a:t>
            </a:r>
            <a:r>
              <a:rPr lang="en-US" b="1" dirty="0">
                <a:solidFill>
                  <a:srgbClr val="FF0000"/>
                </a:solidFill>
              </a:rPr>
              <a:t> </a:t>
            </a:r>
            <a:r>
              <a:rPr lang="en-US" b="1" dirty="0" err="1">
                <a:solidFill>
                  <a:srgbClr val="FF0000"/>
                </a:solidFill>
              </a:rPr>
              <a:t>en</a:t>
            </a:r>
            <a:r>
              <a:rPr lang="en-US" b="1" dirty="0">
                <a:solidFill>
                  <a:srgbClr val="FF0000"/>
                </a:solidFill>
              </a:rPr>
              <a:t> </a:t>
            </a:r>
            <a:r>
              <a:rPr lang="en-US" b="1" dirty="0" err="1">
                <a:solidFill>
                  <a:srgbClr val="FF0000"/>
                </a:solidFill>
              </a:rPr>
              <a:t>astro</a:t>
            </a:r>
            <a:r>
              <a:rPr lang="en-US" b="1" dirty="0">
                <a:solidFill>
                  <a:srgbClr val="FF0000"/>
                </a:solidFill>
              </a:rPr>
              <a:t> gamma: P. </a:t>
            </a:r>
            <a:r>
              <a:rPr lang="en-US" b="1" dirty="0" err="1">
                <a:solidFill>
                  <a:srgbClr val="FF0000"/>
                </a:solidFill>
              </a:rPr>
              <a:t>Goret</a:t>
            </a:r>
            <a:r>
              <a:rPr lang="en-US" b="1" dirty="0">
                <a:solidFill>
                  <a:srgbClr val="FF0000"/>
                </a:solidFill>
              </a:rPr>
              <a:t>, G. Fontaine, B. </a:t>
            </a:r>
            <a:r>
              <a:rPr lang="en-US" b="1" dirty="0" err="1">
                <a:solidFill>
                  <a:srgbClr val="FF0000"/>
                </a:solidFill>
              </a:rPr>
              <a:t>Desgranges</a:t>
            </a:r>
            <a:r>
              <a:rPr lang="en-US" b="1" dirty="0">
                <a:solidFill>
                  <a:srgbClr val="FF0000"/>
                </a:solidFill>
              </a:rPr>
              <a:t>, E. </a:t>
            </a:r>
            <a:r>
              <a:rPr lang="en-US" b="1" dirty="0" err="1">
                <a:solidFill>
                  <a:srgbClr val="FF0000"/>
                </a:solidFill>
              </a:rPr>
              <a:t>Paré</a:t>
            </a:r>
            <a:r>
              <a:rPr lang="en-US" b="1" dirty="0">
                <a:solidFill>
                  <a:srgbClr val="FF0000"/>
                </a:solidFill>
              </a:rPr>
              <a:t>, P. Fleury, M. Urban, M. </a:t>
            </a:r>
            <a:r>
              <a:rPr lang="en-US" b="1" dirty="0" err="1">
                <a:solidFill>
                  <a:srgbClr val="FF0000"/>
                </a:solidFill>
              </a:rPr>
              <a:t>Rivoal</a:t>
            </a:r>
            <a:r>
              <a:rPr lang="en-US" b="1" dirty="0">
                <a:solidFill>
                  <a:srgbClr val="FF0000"/>
                </a:solidFill>
              </a:rPr>
              <a:t>, C. </a:t>
            </a:r>
            <a:r>
              <a:rPr lang="en-US" b="1" dirty="0" err="1">
                <a:solidFill>
                  <a:srgbClr val="FF0000"/>
                </a:solidFill>
              </a:rPr>
              <a:t>Guesquière</a:t>
            </a:r>
            <a:endParaRPr lang="en-US" b="1" dirty="0">
              <a:solidFill>
                <a:srgbClr val="FF0000"/>
              </a:solidFill>
            </a:endParaRPr>
          </a:p>
        </p:txBody>
      </p:sp>
    </p:spTree>
    <p:extLst>
      <p:ext uri="{BB962C8B-B14F-4D97-AF65-F5344CB8AC3E}">
        <p14:creationId xmlns:p14="http://schemas.microsoft.com/office/powerpoint/2010/main" val="1696550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42</a:t>
            </a:fld>
            <a:endParaRPr lang="en-US"/>
          </a:p>
        </p:txBody>
      </p:sp>
      <p:sp>
        <p:nvSpPr>
          <p:cNvPr id="3" name="ZoneTexte 2"/>
          <p:cNvSpPr txBox="1"/>
          <p:nvPr/>
        </p:nvSpPr>
        <p:spPr>
          <a:xfrm>
            <a:off x="559727" y="193714"/>
            <a:ext cx="8127073" cy="3046988"/>
          </a:xfrm>
          <a:prstGeom prst="rect">
            <a:avLst/>
          </a:prstGeom>
          <a:noFill/>
        </p:spPr>
        <p:txBody>
          <a:bodyPr wrap="square" rtlCol="0">
            <a:spAutoFit/>
          </a:bodyPr>
          <a:lstStyle/>
          <a:p>
            <a:r>
              <a:rPr lang="en-US" sz="2400" dirty="0" err="1"/>
              <a:t>Themistocle</a:t>
            </a:r>
            <a:r>
              <a:rPr lang="en-US" sz="2400" dirty="0"/>
              <a:t> and ASGAT: sampling techniques: many parabola with photomultipliers at the focus</a:t>
            </a:r>
          </a:p>
          <a:p>
            <a:r>
              <a:rPr lang="en-US" sz="2400" dirty="0"/>
              <a:t>CAT: imaging technique</a:t>
            </a:r>
            <a:r>
              <a:rPr lang="en-US" sz="2400" dirty="0">
                <a:sym typeface="Wingdings"/>
              </a:rPr>
              <a:t> one large mirror with many photomultipliers at the focal plane to image the shower</a:t>
            </a:r>
          </a:p>
          <a:p>
            <a:r>
              <a:rPr lang="en-US" sz="2400" dirty="0">
                <a:sym typeface="Wingdings"/>
              </a:rPr>
              <a:t>CELESTE uses the full (40 heliostats) solar plant to focus the light at the top of the tower low threshold</a:t>
            </a:r>
          </a:p>
          <a:p>
            <a:r>
              <a:rPr lang="en-US" sz="2400" dirty="0">
                <a:sym typeface="Wingdings"/>
              </a:rPr>
              <a:t>3</a:t>
            </a:r>
            <a:r>
              <a:rPr lang="en-US" sz="2400" baseline="30000" dirty="0">
                <a:sym typeface="Wingdings"/>
              </a:rPr>
              <a:t>rd</a:t>
            </a:r>
            <a:r>
              <a:rPr lang="en-US" sz="2400" dirty="0">
                <a:sym typeface="Wingdings"/>
              </a:rPr>
              <a:t> generation will use many large CAT imager type mirrors plus focal plane imagers</a:t>
            </a:r>
          </a:p>
        </p:txBody>
      </p:sp>
      <p:pic>
        <p:nvPicPr>
          <p:cNvPr id="4" name="Image 3"/>
          <p:cNvPicPr>
            <a:picLocks noChangeAspect="1"/>
          </p:cNvPicPr>
          <p:nvPr/>
        </p:nvPicPr>
        <p:blipFill>
          <a:blip r:embed="rId2"/>
          <a:stretch>
            <a:fillRect/>
          </a:stretch>
        </p:blipFill>
        <p:spPr>
          <a:xfrm>
            <a:off x="3229194" y="3062573"/>
            <a:ext cx="4757678" cy="3293777"/>
          </a:xfrm>
          <a:prstGeom prst="rect">
            <a:avLst/>
          </a:prstGeom>
        </p:spPr>
      </p:pic>
    </p:spTree>
    <p:extLst>
      <p:ext uri="{BB962C8B-B14F-4D97-AF65-F5344CB8AC3E}">
        <p14:creationId xmlns:p14="http://schemas.microsoft.com/office/powerpoint/2010/main" val="2302286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89297" y="857250"/>
            <a:ext cx="9751219" cy="6429375"/>
          </a:xfrm>
          <a:prstGeom prst="rect">
            <a:avLst/>
          </a:prstGeom>
          <a:solidFill>
            <a:schemeClr val="accent2"/>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16385" name="Title 1"/>
          <p:cNvSpPr>
            <a:spLocks noGrp="1"/>
          </p:cNvSpPr>
          <p:nvPr>
            <p:ph type="title"/>
          </p:nvPr>
        </p:nvSpPr>
        <p:spPr>
          <a:xfrm>
            <a:off x="125016" y="214313"/>
            <a:ext cx="9018984" cy="535781"/>
          </a:xfrm>
        </p:spPr>
        <p:txBody>
          <a:bodyPr lIns="91435" tIns="45718" rIns="91435" bIns="45718"/>
          <a:lstStyle/>
          <a:p>
            <a:r>
              <a:rPr lang="de-DE" sz="2800" dirty="0">
                <a:latin typeface="Arial" charset="0"/>
              </a:rPr>
              <a:t>3rd </a:t>
            </a:r>
            <a:r>
              <a:rPr lang="de-DE" sz="2800" dirty="0" err="1">
                <a:latin typeface="Arial" charset="0"/>
              </a:rPr>
              <a:t>generation</a:t>
            </a:r>
            <a:r>
              <a:rPr lang="de-DE" sz="2800" dirty="0">
                <a:latin typeface="Arial" charset="0"/>
              </a:rPr>
              <a:t> Imaging Air Cherenkov  </a:t>
            </a:r>
            <a:r>
              <a:rPr lang="de-DE" sz="2800" dirty="0" err="1">
                <a:latin typeface="Arial" charset="0"/>
              </a:rPr>
              <a:t>telescopes</a:t>
            </a:r>
            <a:endParaRPr lang="de-DE" sz="2800" dirty="0">
              <a:latin typeface="Arial" charset="0"/>
            </a:endParaRPr>
          </a:p>
        </p:txBody>
      </p:sp>
      <p:pic>
        <p:nvPicPr>
          <p:cNvPr id="16388"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8417" b="4777"/>
          <a:stretch/>
        </p:blipFill>
        <p:spPr bwMode="auto">
          <a:xfrm>
            <a:off x="-10361" y="1241554"/>
            <a:ext cx="4565650" cy="241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1638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67989" y="1241202"/>
            <a:ext cx="4565650" cy="241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3" name="Content Placeholder 2" descr="HESS-NukriKomin.png"/>
          <p:cNvPicPr>
            <a:picLocks noGrp="1" noChangeAspect="1"/>
          </p:cNvPicPr>
          <p:nvPr>
            <p:ph idx="1"/>
          </p:nvPr>
        </p:nvPicPr>
        <p:blipFill rotWithShape="1">
          <a:blip r:embed="rId4" cstate="email">
            <a:extLst>
              <a:ext uri="{28A0092B-C50C-407E-A947-70E740481C1C}">
                <a14:useLocalDpi xmlns:a14="http://schemas.microsoft.com/office/drawing/2010/main" val="0"/>
              </a:ext>
            </a:extLst>
          </a:blip>
          <a:srcRect l="8374" t="26860" r="9138" b="16900"/>
          <a:stretch/>
        </p:blipFill>
        <p:spPr>
          <a:xfrm>
            <a:off x="-10361" y="3696891"/>
            <a:ext cx="9144000" cy="2892775"/>
          </a:xfrm>
        </p:spPr>
      </p:pic>
      <p:cxnSp>
        <p:nvCxnSpPr>
          <p:cNvPr id="8" name="Straight Connector 35"/>
          <p:cNvCxnSpPr>
            <a:cxnSpLocks noChangeShapeType="1"/>
            <a:endCxn id="3" idx="0"/>
          </p:cNvCxnSpPr>
          <p:nvPr/>
        </p:nvCxnSpPr>
        <p:spPr bwMode="auto">
          <a:xfrm>
            <a:off x="4547529" y="1255666"/>
            <a:ext cx="14111" cy="2441225"/>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35"/>
          <p:cNvCxnSpPr>
            <a:cxnSpLocks noChangeShapeType="1"/>
          </p:cNvCxnSpPr>
          <p:nvPr/>
        </p:nvCxnSpPr>
        <p:spPr bwMode="auto">
          <a:xfrm flipH="1">
            <a:off x="-10361" y="3654555"/>
            <a:ext cx="9144000" cy="28222"/>
          </a:xfrm>
          <a:prstGeom prst="line">
            <a:avLst/>
          </a:prstGeom>
          <a:noFill/>
          <a:ln w="285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111905" y="3132444"/>
            <a:ext cx="2004768" cy="481861"/>
          </a:xfrm>
          <a:prstGeom prst="rect">
            <a:avLst/>
          </a:prstGeom>
          <a:noFill/>
        </p:spPr>
        <p:txBody>
          <a:bodyPr wrap="none" lIns="91435" tIns="45718" rIns="91435" bIns="45718" rtlCol="0">
            <a:spAutoFit/>
          </a:bodyPr>
          <a:lstStyle/>
          <a:p>
            <a:r>
              <a:rPr lang="en-GB" sz="2500" b="1" dirty="0">
                <a:solidFill>
                  <a:srgbClr val="FFFFFF"/>
                </a:solidFill>
                <a:latin typeface="Calibri" panose="020F0502020204030204" pitchFamily="34" charset="0"/>
              </a:rPr>
              <a:t>VERITAS, USA</a:t>
            </a:r>
          </a:p>
        </p:txBody>
      </p:sp>
      <p:sp>
        <p:nvSpPr>
          <p:cNvPr id="17" name="TextBox 16"/>
          <p:cNvSpPr txBox="1"/>
          <p:nvPr/>
        </p:nvSpPr>
        <p:spPr>
          <a:xfrm>
            <a:off x="41482" y="6092956"/>
            <a:ext cx="2490733" cy="481861"/>
          </a:xfrm>
          <a:prstGeom prst="rect">
            <a:avLst/>
          </a:prstGeom>
          <a:noFill/>
        </p:spPr>
        <p:txBody>
          <a:bodyPr wrap="none" lIns="91435" tIns="45718" rIns="91435" bIns="45718" rtlCol="0">
            <a:spAutoFit/>
          </a:bodyPr>
          <a:lstStyle/>
          <a:p>
            <a:r>
              <a:rPr lang="en-GB" sz="2500" b="1" dirty="0">
                <a:solidFill>
                  <a:srgbClr val="FFFFFF"/>
                </a:solidFill>
                <a:latin typeface="Calibri" panose="020F0502020204030204" pitchFamily="34" charset="0"/>
              </a:rPr>
              <a:t>H.E.S.S., Namibia</a:t>
            </a:r>
          </a:p>
        </p:txBody>
      </p:sp>
      <p:sp>
        <p:nvSpPr>
          <p:cNvPr id="18" name="TextBox 17"/>
          <p:cNvSpPr txBox="1"/>
          <p:nvPr/>
        </p:nvSpPr>
        <p:spPr>
          <a:xfrm>
            <a:off x="4554584" y="3132444"/>
            <a:ext cx="2557053" cy="481861"/>
          </a:xfrm>
          <a:prstGeom prst="rect">
            <a:avLst/>
          </a:prstGeom>
          <a:noFill/>
        </p:spPr>
        <p:txBody>
          <a:bodyPr wrap="none" lIns="91435" tIns="45718" rIns="91435" bIns="45718" rtlCol="0">
            <a:spAutoFit/>
          </a:bodyPr>
          <a:lstStyle/>
          <a:p>
            <a:r>
              <a:rPr lang="en-GB" sz="2500" b="1" dirty="0">
                <a:solidFill>
                  <a:srgbClr val="FFFFFF"/>
                </a:solidFill>
                <a:latin typeface="Calibri" panose="020F0502020204030204" pitchFamily="34" charset="0"/>
              </a:rPr>
              <a:t> MAGIC, La Palma</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43</a:t>
            </a:fld>
            <a:endParaRPr lang="en-US"/>
          </a:p>
        </p:txBody>
      </p:sp>
    </p:spTree>
    <p:extLst>
      <p:ext uri="{BB962C8B-B14F-4D97-AF65-F5344CB8AC3E}">
        <p14:creationId xmlns:p14="http://schemas.microsoft.com/office/powerpoint/2010/main" val="30559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44</a:t>
            </a:fld>
            <a:endParaRPr lang="en-US"/>
          </a:p>
        </p:txBody>
      </p:sp>
      <p:pic>
        <p:nvPicPr>
          <p:cNvPr id="3" name="Image 2"/>
          <p:cNvPicPr>
            <a:picLocks noChangeAspect="1"/>
          </p:cNvPicPr>
          <p:nvPr/>
        </p:nvPicPr>
        <p:blipFill>
          <a:blip r:embed="rId2"/>
          <a:stretch>
            <a:fillRect/>
          </a:stretch>
        </p:blipFill>
        <p:spPr>
          <a:xfrm>
            <a:off x="4533900" y="4349750"/>
            <a:ext cx="4038600" cy="2006600"/>
          </a:xfrm>
          <a:prstGeom prst="rect">
            <a:avLst/>
          </a:prstGeom>
        </p:spPr>
      </p:pic>
      <p:pic>
        <p:nvPicPr>
          <p:cNvPr id="4" name="Image 3"/>
          <p:cNvPicPr>
            <a:picLocks noChangeAspect="1"/>
          </p:cNvPicPr>
          <p:nvPr/>
        </p:nvPicPr>
        <p:blipFill>
          <a:blip r:embed="rId3"/>
          <a:stretch>
            <a:fillRect/>
          </a:stretch>
        </p:blipFill>
        <p:spPr>
          <a:xfrm>
            <a:off x="0" y="2047370"/>
            <a:ext cx="4334534" cy="4164181"/>
          </a:xfrm>
          <a:prstGeom prst="rect">
            <a:avLst/>
          </a:prstGeom>
        </p:spPr>
      </p:pic>
      <p:sp>
        <p:nvSpPr>
          <p:cNvPr id="5" name="ZoneTexte 4"/>
          <p:cNvSpPr txBox="1"/>
          <p:nvPr/>
        </p:nvSpPr>
        <p:spPr>
          <a:xfrm>
            <a:off x="378418" y="565469"/>
            <a:ext cx="8810745" cy="1384995"/>
          </a:xfrm>
          <a:prstGeom prst="rect">
            <a:avLst/>
          </a:prstGeom>
          <a:noFill/>
        </p:spPr>
        <p:txBody>
          <a:bodyPr wrap="none" rtlCol="0">
            <a:spAutoFit/>
          </a:bodyPr>
          <a:lstStyle/>
          <a:p>
            <a:r>
              <a:rPr lang="en-US" sz="2800" b="1" dirty="0">
                <a:solidFill>
                  <a:srgbClr val="FF0000"/>
                </a:solidFill>
              </a:rPr>
              <a:t>Reference map (20 MeV to 300 </a:t>
            </a:r>
            <a:r>
              <a:rPr lang="en-US" sz="2800" b="1" dirty="0" err="1">
                <a:solidFill>
                  <a:srgbClr val="FF0000"/>
                </a:solidFill>
              </a:rPr>
              <a:t>GeV</a:t>
            </a:r>
            <a:r>
              <a:rPr lang="en-US" sz="2800" b="1" dirty="0">
                <a:solidFill>
                  <a:srgbClr val="FF0000"/>
                </a:solidFill>
              </a:rPr>
              <a:t>)  FERMI SATELLITE</a:t>
            </a:r>
          </a:p>
          <a:p>
            <a:r>
              <a:rPr lang="en-US" sz="2800" b="1" dirty="0">
                <a:solidFill>
                  <a:srgbClr val="FF0000"/>
                </a:solidFill>
              </a:rPr>
              <a:t>(strong French contribution), </a:t>
            </a:r>
          </a:p>
          <a:p>
            <a:r>
              <a:rPr lang="en-US" sz="2800" b="1" dirty="0">
                <a:solidFill>
                  <a:srgbClr val="FF0000"/>
                </a:solidFill>
              </a:rPr>
              <a:t>LAT instrument CMS/LHC inspired, 6000 sources &gt; 50 MeV</a:t>
            </a:r>
          </a:p>
        </p:txBody>
      </p:sp>
    </p:spTree>
    <p:extLst>
      <p:ext uri="{BB962C8B-B14F-4D97-AF65-F5344CB8AC3E}">
        <p14:creationId xmlns:p14="http://schemas.microsoft.com/office/powerpoint/2010/main" val="559373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nchor="b" anchorCtr="1"/>
          <a:lstStyle/>
          <a:p>
            <a:pPr algn="r"/>
            <a:br>
              <a:rPr lang="de-DE">
                <a:solidFill>
                  <a:schemeClr val="bg1"/>
                </a:solidFill>
                <a:latin typeface="Verdana" pitchFamily="34" charset="0"/>
              </a:rPr>
            </a:br>
            <a:endParaRPr lang="de-DE">
              <a:solidFill>
                <a:schemeClr val="bg1"/>
              </a:solidFill>
              <a:latin typeface="Verdana" pitchFamily="34" charset="0"/>
            </a:endParaRPr>
          </a:p>
        </p:txBody>
      </p:sp>
      <p:sp>
        <p:nvSpPr>
          <p:cNvPr id="44037" name="Rectangle 4"/>
          <p:cNvSpPr>
            <a:spLocks noChangeArrowheads="1"/>
          </p:cNvSpPr>
          <p:nvPr/>
        </p:nvSpPr>
        <p:spPr bwMode="auto">
          <a:xfrm>
            <a:off x="18257" y="76201"/>
            <a:ext cx="9144000" cy="803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nchor="ctr"/>
          <a:lstStyle/>
          <a:p>
            <a:pPr algn="ctr"/>
            <a:r>
              <a:rPr lang="de-DE" sz="4000" b="1" dirty="0">
                <a:solidFill>
                  <a:schemeClr val="bg1"/>
                </a:solidFill>
                <a:latin typeface="Calibri" pitchFamily="34" charset="0"/>
              </a:rPr>
              <a:t>The Sky at </a:t>
            </a:r>
            <a:r>
              <a:rPr lang="de-DE" sz="4000" b="1" dirty="0" err="1">
                <a:solidFill>
                  <a:schemeClr val="bg1"/>
                </a:solidFill>
                <a:latin typeface="Calibri" pitchFamily="34" charset="0"/>
              </a:rPr>
              <a:t>TeV-Energies</a:t>
            </a:r>
            <a:r>
              <a:rPr lang="de-DE" sz="4000" b="1" dirty="0">
                <a:solidFill>
                  <a:schemeClr val="bg1"/>
                </a:solidFill>
                <a:latin typeface="Calibri" pitchFamily="34" charset="0"/>
              </a:rPr>
              <a:t> (Fermi </a:t>
            </a:r>
            <a:r>
              <a:rPr lang="de-DE" sz="4000" b="1" dirty="0" err="1">
                <a:solidFill>
                  <a:schemeClr val="bg1"/>
                </a:solidFill>
                <a:latin typeface="Calibri" pitchFamily="34" charset="0"/>
              </a:rPr>
              <a:t>satellite</a:t>
            </a:r>
            <a:r>
              <a:rPr lang="de-DE" sz="4000" b="1" dirty="0">
                <a:solidFill>
                  <a:schemeClr val="bg1"/>
                </a:solidFill>
                <a:latin typeface="Calibri" pitchFamily="34" charset="0"/>
              </a:rPr>
              <a:t> </a:t>
            </a:r>
            <a:r>
              <a:rPr lang="de-DE" sz="4000" b="1" dirty="0" err="1">
                <a:solidFill>
                  <a:schemeClr val="bg1"/>
                </a:solidFill>
                <a:latin typeface="Calibri" pitchFamily="34" charset="0"/>
              </a:rPr>
              <a:t>covering</a:t>
            </a:r>
            <a:r>
              <a:rPr lang="de-DE" sz="4000" b="1" dirty="0">
                <a:solidFill>
                  <a:schemeClr val="bg1"/>
                </a:solidFill>
                <a:latin typeface="Calibri" pitchFamily="34" charset="0"/>
              </a:rPr>
              <a:t> </a:t>
            </a:r>
            <a:r>
              <a:rPr lang="de-DE" sz="4000" b="1" dirty="0" err="1">
                <a:solidFill>
                  <a:schemeClr val="bg1"/>
                </a:solidFill>
                <a:latin typeface="Calibri" pitchFamily="34" charset="0"/>
              </a:rPr>
              <a:t>up</a:t>
            </a:r>
            <a:r>
              <a:rPr lang="de-DE" sz="4000" b="1" dirty="0">
                <a:solidFill>
                  <a:schemeClr val="bg1"/>
                </a:solidFill>
                <a:latin typeface="Calibri" pitchFamily="34" charset="0"/>
              </a:rPr>
              <a:t> </a:t>
            </a:r>
            <a:r>
              <a:rPr lang="de-DE" sz="4000" b="1" dirty="0" err="1">
                <a:solidFill>
                  <a:schemeClr val="bg1"/>
                </a:solidFill>
                <a:latin typeface="Calibri" pitchFamily="34" charset="0"/>
              </a:rPr>
              <a:t>to</a:t>
            </a:r>
            <a:r>
              <a:rPr lang="de-DE" sz="4000" b="1" dirty="0">
                <a:solidFill>
                  <a:schemeClr val="bg1"/>
                </a:solidFill>
                <a:latin typeface="Calibri" pitchFamily="34" charset="0"/>
              </a:rPr>
              <a:t> 300 </a:t>
            </a:r>
            <a:r>
              <a:rPr lang="de-DE" sz="4000" b="1" dirty="0" err="1">
                <a:solidFill>
                  <a:schemeClr val="bg1"/>
                </a:solidFill>
                <a:latin typeface="Calibri" pitchFamily="34" charset="0"/>
              </a:rPr>
              <a:t>GeV</a:t>
            </a:r>
            <a:r>
              <a:rPr lang="de-DE" sz="4000" b="1" dirty="0">
                <a:solidFill>
                  <a:schemeClr val="bg1"/>
                </a:solidFill>
                <a:latin typeface="Calibri" pitchFamily="34" charset="0"/>
              </a:rPr>
              <a:t>)</a:t>
            </a: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grpSp>
        <p:nvGrpSpPr>
          <p:cNvPr id="44039" name="Group 6"/>
          <p:cNvGrpSpPr>
            <a:grpSpLocks/>
          </p:cNvGrpSpPr>
          <p:nvPr/>
        </p:nvGrpSpPr>
        <p:grpSpPr bwMode="auto">
          <a:xfrm>
            <a:off x="1" y="990601"/>
            <a:ext cx="9144000" cy="609600"/>
            <a:chOff x="0" y="1488"/>
            <a:chExt cx="5760" cy="384"/>
          </a:xfrm>
        </p:grpSpPr>
        <p:pic>
          <p:nvPicPr>
            <p:cNvPr id="440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36"/>
              <a:ext cx="1536"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40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125"/>
            <a:stretch>
              <a:fillRect/>
            </a:stretch>
          </p:blipFill>
          <p:spPr bwMode="auto">
            <a:xfrm>
              <a:off x="1488" y="1536"/>
              <a:ext cx="1488"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405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6250"/>
            <a:stretch>
              <a:fillRect/>
            </a:stretch>
          </p:blipFill>
          <p:spPr bwMode="auto">
            <a:xfrm>
              <a:off x="2928" y="1536"/>
              <a:ext cx="144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40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250" t="-14285"/>
            <a:stretch>
              <a:fillRect/>
            </a:stretch>
          </p:blipFill>
          <p:spPr bwMode="auto">
            <a:xfrm>
              <a:off x="4320" y="1488"/>
              <a:ext cx="1440"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grpSp>
        <p:nvGrpSpPr>
          <p:cNvPr id="44040" name="Group 11"/>
          <p:cNvGrpSpPr>
            <a:grpSpLocks/>
          </p:cNvGrpSpPr>
          <p:nvPr/>
        </p:nvGrpSpPr>
        <p:grpSpPr bwMode="auto">
          <a:xfrm>
            <a:off x="1828801" y="4038601"/>
            <a:ext cx="2705100" cy="2606675"/>
            <a:chOff x="2352" y="2496"/>
            <a:chExt cx="1704" cy="1642"/>
          </a:xfrm>
        </p:grpSpPr>
        <p:pic>
          <p:nvPicPr>
            <p:cNvPr id="44055" name="Picture 6"/>
            <p:cNvPicPr>
              <a:picLocks noChangeAspect="1" noChangeArrowheads="1"/>
            </p:cNvPicPr>
            <p:nvPr/>
          </p:nvPicPr>
          <p:blipFill>
            <a:blip r:embed="rId6">
              <a:lum bright="-6000" contrast="42000"/>
              <a:extLst>
                <a:ext uri="{28A0092B-C50C-407E-A947-70E740481C1C}">
                  <a14:useLocalDpi xmlns:a14="http://schemas.microsoft.com/office/drawing/2010/main" val="0"/>
                </a:ext>
              </a:extLst>
            </a:blip>
            <a:srcRect l="1730" t="3685" r="4468" b="3836"/>
            <a:stretch>
              <a:fillRect/>
            </a:stretch>
          </p:blipFill>
          <p:spPr bwMode="auto">
            <a:xfrm>
              <a:off x="2352" y="2496"/>
              <a:ext cx="1704" cy="1642"/>
            </a:xfrm>
            <a:prstGeom prst="rect">
              <a:avLst/>
            </a:prstGeom>
            <a:noFill/>
            <a:ln w="15840">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44056" name="Text Box 7"/>
            <p:cNvSpPr txBox="1">
              <a:spLocks noChangeArrowheads="1"/>
            </p:cNvSpPr>
            <p:nvPr/>
          </p:nvSpPr>
          <p:spPr bwMode="auto">
            <a:xfrm>
              <a:off x="2496" y="2592"/>
              <a:ext cx="1120"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9pPr>
            </a:lstStyle>
            <a:p>
              <a:pPr eaLnBrk="1" hangingPunct="1">
                <a:lnSpc>
                  <a:spcPct val="104000"/>
                </a:lnSpc>
                <a:buClr>
                  <a:srgbClr val="000000"/>
                </a:buClr>
                <a:buSzPct val="45000"/>
                <a:buFont typeface="Wingdings" pitchFamily="2" charset="2"/>
                <a:buNone/>
              </a:pPr>
              <a:r>
                <a:rPr lang="en-US" sz="1600">
                  <a:solidFill>
                    <a:srgbClr val="FFFFFF"/>
                  </a:solidFill>
                  <a:latin typeface="Arial" charset="0"/>
                  <a:cs typeface="Arial" charset="0"/>
                </a:rPr>
                <a:t>RX J1713.7-3946</a:t>
              </a:r>
            </a:p>
          </p:txBody>
        </p:sp>
      </p:grpSp>
      <p:pic>
        <p:nvPicPr>
          <p:cNvPr id="440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286000"/>
            <a:ext cx="8229600" cy="1487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4042" name="Line 15"/>
          <p:cNvSpPr>
            <a:spLocks noChangeShapeType="1"/>
          </p:cNvSpPr>
          <p:nvPr/>
        </p:nvSpPr>
        <p:spPr bwMode="auto">
          <a:xfrm flipH="1">
            <a:off x="914400" y="1524001"/>
            <a:ext cx="3733800" cy="838200"/>
          </a:xfrm>
          <a:prstGeom prst="line">
            <a:avLst/>
          </a:prstGeom>
          <a:noFill/>
          <a:ln w="952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43" name="Line 16"/>
          <p:cNvSpPr>
            <a:spLocks noChangeShapeType="1"/>
          </p:cNvSpPr>
          <p:nvPr/>
        </p:nvSpPr>
        <p:spPr bwMode="auto">
          <a:xfrm>
            <a:off x="6781800" y="1524001"/>
            <a:ext cx="1752600" cy="838200"/>
          </a:xfrm>
          <a:prstGeom prst="line">
            <a:avLst/>
          </a:prstGeom>
          <a:noFill/>
          <a:ln w="952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44" name="Rectangle 17"/>
          <p:cNvSpPr>
            <a:spLocks noChangeArrowheads="1"/>
          </p:cNvSpPr>
          <p:nvPr/>
        </p:nvSpPr>
        <p:spPr bwMode="auto">
          <a:xfrm>
            <a:off x="4648201" y="1066800"/>
            <a:ext cx="2133600" cy="4572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45" name="Line 18"/>
          <p:cNvSpPr>
            <a:spLocks noChangeShapeType="1"/>
          </p:cNvSpPr>
          <p:nvPr/>
        </p:nvSpPr>
        <p:spPr bwMode="auto">
          <a:xfrm>
            <a:off x="1219201" y="3276600"/>
            <a:ext cx="609600" cy="762000"/>
          </a:xfrm>
          <a:prstGeom prst="line">
            <a:avLst/>
          </a:prstGeom>
          <a:noFill/>
          <a:ln w="952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46" name="Line 19"/>
          <p:cNvSpPr>
            <a:spLocks noChangeShapeType="1"/>
          </p:cNvSpPr>
          <p:nvPr/>
        </p:nvSpPr>
        <p:spPr bwMode="auto">
          <a:xfrm>
            <a:off x="1752600" y="3276600"/>
            <a:ext cx="2819400" cy="762000"/>
          </a:xfrm>
          <a:prstGeom prst="line">
            <a:avLst/>
          </a:prstGeom>
          <a:noFill/>
          <a:ln w="952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47" name="Rectangle 20"/>
          <p:cNvSpPr>
            <a:spLocks noChangeArrowheads="1"/>
          </p:cNvSpPr>
          <p:nvPr/>
        </p:nvSpPr>
        <p:spPr bwMode="auto">
          <a:xfrm>
            <a:off x="1219201" y="2743200"/>
            <a:ext cx="533400" cy="533400"/>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48" name="Text Box 21"/>
          <p:cNvSpPr txBox="1">
            <a:spLocks noChangeArrowheads="1"/>
          </p:cNvSpPr>
          <p:nvPr/>
        </p:nvSpPr>
        <p:spPr bwMode="auto">
          <a:xfrm>
            <a:off x="4865689" y="3806826"/>
            <a:ext cx="3973512"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a:solidFill>
                  <a:srgbClr val="FFFFFF"/>
                </a:solidFill>
                <a:latin typeface="Calibri" pitchFamily="34" charset="0"/>
                <a:cs typeface="Calibri" pitchFamily="34" charset="0"/>
              </a:rPr>
              <a:t>     H.E.S.S.-Scan of the galactic plane</a:t>
            </a:r>
            <a:endParaRPr lang="en-US" sz="2000">
              <a:solidFill>
                <a:srgbClr val="FFFFFF"/>
              </a:solidFill>
              <a:latin typeface="Calibri" pitchFamily="34" charset="0"/>
              <a:cs typeface="Calibri" pitchFamily="34" charset="0"/>
            </a:endParaRPr>
          </a:p>
        </p:txBody>
      </p:sp>
      <p:pic>
        <p:nvPicPr>
          <p:cNvPr id="44049" name="Picture 22" descr="crw0246mond070122_dew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472440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50" name="Text Box 23"/>
          <p:cNvSpPr txBox="1">
            <a:spLocks noChangeArrowheads="1"/>
          </p:cNvSpPr>
          <p:nvPr/>
        </p:nvSpPr>
        <p:spPr bwMode="auto">
          <a:xfrm>
            <a:off x="777848" y="5065714"/>
            <a:ext cx="809215" cy="400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dirty="0">
                <a:solidFill>
                  <a:srgbClr val="FFFFFF"/>
                </a:solidFill>
                <a:latin typeface="Calibri" pitchFamily="34" charset="0"/>
                <a:cs typeface="Calibri" pitchFamily="34" charset="0"/>
              </a:rPr>
              <a:t>Moon</a:t>
            </a:r>
            <a:endParaRPr lang="en-US" sz="2000" dirty="0">
              <a:solidFill>
                <a:srgbClr val="FFFFFF"/>
              </a:solidFill>
              <a:latin typeface="Calibri" pitchFamily="34" charset="0"/>
              <a:cs typeface="Calibri" pitchFamily="34" charset="0"/>
            </a:endParaRPr>
          </a:p>
        </p:txBody>
      </p:sp>
      <p:sp>
        <p:nvSpPr>
          <p:cNvPr id="44051" name="Line 24"/>
          <p:cNvSpPr>
            <a:spLocks noChangeShapeType="1"/>
          </p:cNvSpPr>
          <p:nvPr/>
        </p:nvSpPr>
        <p:spPr bwMode="auto">
          <a:xfrm>
            <a:off x="1051546" y="4267201"/>
            <a:ext cx="0" cy="685800"/>
          </a:xfrm>
          <a:prstGeom prst="line">
            <a:avLst/>
          </a:prstGeom>
          <a:noFill/>
          <a:ln w="95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52" name="Line 25"/>
          <p:cNvSpPr>
            <a:spLocks noChangeShapeType="1"/>
          </p:cNvSpPr>
          <p:nvPr/>
        </p:nvSpPr>
        <p:spPr bwMode="auto">
          <a:xfrm flipV="1">
            <a:off x="1051546" y="5715001"/>
            <a:ext cx="0" cy="685800"/>
          </a:xfrm>
          <a:prstGeom prst="line">
            <a:avLst/>
          </a:prstGeom>
          <a:noFill/>
          <a:ln w="95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53" name="Text Box 26"/>
          <p:cNvSpPr txBox="1">
            <a:spLocks noChangeArrowheads="1"/>
          </p:cNvSpPr>
          <p:nvPr/>
        </p:nvSpPr>
        <p:spPr bwMode="auto">
          <a:xfrm>
            <a:off x="339415" y="4267200"/>
            <a:ext cx="689666" cy="4308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dirty="0">
                <a:solidFill>
                  <a:srgbClr val="FFFFFF"/>
                </a:solidFill>
                <a:latin typeface="Calibri" pitchFamily="34" charset="0"/>
                <a:cs typeface="Calibri" pitchFamily="34" charset="0"/>
              </a:rPr>
              <a:t> </a:t>
            </a:r>
            <a:r>
              <a:rPr lang="de-DE" sz="2200" dirty="0">
                <a:solidFill>
                  <a:srgbClr val="FFFFFF"/>
                </a:solidFill>
                <a:latin typeface="Calibri" pitchFamily="34" charset="0"/>
                <a:cs typeface="Calibri" pitchFamily="34" charset="0"/>
              </a:rPr>
              <a:t>0.5°</a:t>
            </a:r>
            <a:endParaRPr lang="en-US" sz="2200" dirty="0">
              <a:solidFill>
                <a:srgbClr val="FFFFFF"/>
              </a:solidFill>
              <a:latin typeface="Calibri" pitchFamily="34" charset="0"/>
              <a:cs typeface="Calibri" pitchFamily="34" charset="0"/>
            </a:endParaRPr>
          </a:p>
        </p:txBody>
      </p:sp>
      <p:sp>
        <p:nvSpPr>
          <p:cNvPr id="44054" name="TextBox 2"/>
          <p:cNvSpPr txBox="1">
            <a:spLocks noChangeArrowheads="1"/>
          </p:cNvSpPr>
          <p:nvPr/>
        </p:nvSpPr>
        <p:spPr bwMode="auto">
          <a:xfrm>
            <a:off x="5842212" y="4830764"/>
            <a:ext cx="2666576" cy="1563896"/>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400" dirty="0">
                <a:solidFill>
                  <a:schemeClr val="bg1"/>
                </a:solidFill>
                <a:latin typeface="Calibri" pitchFamily="34" charset="0"/>
                <a:cs typeface="Calibri" pitchFamily="34" charset="0"/>
              </a:rPr>
              <a:t>1989:      1 Source</a:t>
            </a:r>
          </a:p>
          <a:p>
            <a:pPr eaLnBrk="1" hangingPunct="1"/>
            <a:r>
              <a:rPr lang="de-DE" sz="2400" dirty="0">
                <a:solidFill>
                  <a:schemeClr val="bg1"/>
                </a:solidFill>
                <a:latin typeface="Calibri" pitchFamily="34" charset="0"/>
                <a:cs typeface="Calibri" pitchFamily="34" charset="0"/>
              </a:rPr>
              <a:t>  1996:      3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2005:    80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2015:  150 </a:t>
            </a:r>
            <a:r>
              <a:rPr lang="de-DE" sz="2400" dirty="0" err="1">
                <a:solidFill>
                  <a:schemeClr val="bg1"/>
                </a:solidFill>
                <a:latin typeface="Calibri" pitchFamily="34" charset="0"/>
                <a:cs typeface="Calibri" pitchFamily="34" charset="0"/>
              </a:rPr>
              <a:t>Sources</a:t>
            </a:r>
            <a:endParaRPr lang="en-US" sz="2400" dirty="0">
              <a:solidFill>
                <a:schemeClr val="bg1"/>
              </a:solidFill>
              <a:latin typeface="Calibri" pitchFamily="34" charset="0"/>
              <a:cs typeface="Calibri" pitchFamily="34"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45</a:t>
            </a:fld>
            <a:endParaRPr lang="en-US"/>
          </a:p>
        </p:txBody>
      </p:sp>
    </p:spTree>
    <p:extLst>
      <p:ext uri="{BB962C8B-B14F-4D97-AF65-F5344CB8AC3E}">
        <p14:creationId xmlns:p14="http://schemas.microsoft.com/office/powerpoint/2010/main" val="3418203819"/>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nchor="b" anchorCtr="1"/>
          <a:lstStyle/>
          <a:p>
            <a:pPr algn="r"/>
            <a:br>
              <a:rPr lang="de-DE">
                <a:solidFill>
                  <a:schemeClr val="bg1"/>
                </a:solidFill>
                <a:latin typeface="Verdana" pitchFamily="34" charset="0"/>
              </a:rPr>
            </a:br>
            <a:endParaRPr lang="de-DE">
              <a:solidFill>
                <a:schemeClr val="bg1"/>
              </a:solidFill>
              <a:latin typeface="Verdana" pitchFamily="34" charset="0"/>
            </a:endParaRPr>
          </a:p>
        </p:txBody>
      </p:sp>
      <p:sp>
        <p:nvSpPr>
          <p:cNvPr id="44037" name="Rectangle 4"/>
          <p:cNvSpPr>
            <a:spLocks noChangeArrowheads="1"/>
          </p:cNvSpPr>
          <p:nvPr/>
        </p:nvSpPr>
        <p:spPr bwMode="auto">
          <a:xfrm>
            <a:off x="1" y="2"/>
            <a:ext cx="9144000" cy="803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nchor="ctr"/>
          <a:lstStyle/>
          <a:p>
            <a:pPr algn="ctr"/>
            <a:r>
              <a:rPr lang="de-DE" sz="4000" b="1" dirty="0" err="1">
                <a:solidFill>
                  <a:schemeClr val="bg1"/>
                </a:solidFill>
                <a:latin typeface="Calibri" pitchFamily="34" charset="0"/>
              </a:rPr>
              <a:t>It‘s</a:t>
            </a:r>
            <a:r>
              <a:rPr lang="de-DE" sz="4000" b="1" dirty="0">
                <a:solidFill>
                  <a:schemeClr val="bg1"/>
                </a:solidFill>
                <a:latin typeface="Calibri" pitchFamily="34" charset="0"/>
              </a:rPr>
              <a:t> </a:t>
            </a:r>
            <a:r>
              <a:rPr lang="de-DE" sz="4000" b="1" dirty="0" err="1">
                <a:solidFill>
                  <a:schemeClr val="bg1"/>
                </a:solidFill>
                <a:latin typeface="Calibri" pitchFamily="34" charset="0"/>
              </a:rPr>
              <a:t>going</a:t>
            </a:r>
            <a:r>
              <a:rPr lang="de-DE" sz="4000" b="1" dirty="0">
                <a:solidFill>
                  <a:schemeClr val="bg1"/>
                </a:solidFill>
                <a:latin typeface="Calibri" pitchFamily="34" charset="0"/>
              </a:rPr>
              <a:t> </a:t>
            </a:r>
            <a:r>
              <a:rPr lang="de-DE" sz="4000" b="1" dirty="0" err="1">
                <a:solidFill>
                  <a:schemeClr val="bg1"/>
                </a:solidFill>
                <a:latin typeface="Calibri" pitchFamily="34" charset="0"/>
              </a:rPr>
              <a:t>to</a:t>
            </a:r>
            <a:r>
              <a:rPr lang="de-DE" sz="4000" b="1" dirty="0">
                <a:solidFill>
                  <a:schemeClr val="bg1"/>
                </a:solidFill>
                <a:latin typeface="Calibri" pitchFamily="34" charset="0"/>
              </a:rPr>
              <a:t> </a:t>
            </a:r>
            <a:r>
              <a:rPr lang="de-DE" sz="4000" b="1" dirty="0" err="1">
                <a:solidFill>
                  <a:schemeClr val="bg1"/>
                </a:solidFill>
                <a:latin typeface="Calibri" pitchFamily="34" charset="0"/>
              </a:rPr>
              <a:t>be</a:t>
            </a:r>
            <a:r>
              <a:rPr lang="de-DE" sz="4000" b="1" dirty="0">
                <a:solidFill>
                  <a:schemeClr val="bg1"/>
                </a:solidFill>
                <a:latin typeface="Calibri" pitchFamily="34" charset="0"/>
              </a:rPr>
              <a:t> like </a:t>
            </a:r>
            <a:r>
              <a:rPr lang="de-DE" sz="4000" b="1" dirty="0" err="1">
                <a:solidFill>
                  <a:schemeClr val="bg1"/>
                </a:solidFill>
                <a:latin typeface="Calibri" pitchFamily="34" charset="0"/>
              </a:rPr>
              <a:t>classical</a:t>
            </a:r>
            <a:r>
              <a:rPr lang="de-DE" sz="4000" b="1" dirty="0">
                <a:solidFill>
                  <a:schemeClr val="bg1"/>
                </a:solidFill>
                <a:latin typeface="Calibri" pitchFamily="34" charset="0"/>
              </a:rPr>
              <a:t> </a:t>
            </a:r>
            <a:r>
              <a:rPr lang="de-DE" sz="4000" b="1" dirty="0" err="1">
                <a:solidFill>
                  <a:schemeClr val="bg1"/>
                </a:solidFill>
                <a:latin typeface="Calibri" pitchFamily="34" charset="0"/>
              </a:rPr>
              <a:t>astronomy</a:t>
            </a:r>
            <a:r>
              <a:rPr lang="de-DE" sz="4000" b="1" dirty="0">
                <a:solidFill>
                  <a:schemeClr val="bg1"/>
                </a:solidFill>
                <a:latin typeface="Calibri" pitchFamily="34" charset="0"/>
              </a:rPr>
              <a:t> !</a:t>
            </a: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grpSp>
        <p:nvGrpSpPr>
          <p:cNvPr id="44040" name="Group 11"/>
          <p:cNvGrpSpPr>
            <a:grpSpLocks/>
          </p:cNvGrpSpPr>
          <p:nvPr/>
        </p:nvGrpSpPr>
        <p:grpSpPr bwMode="auto">
          <a:xfrm>
            <a:off x="1828801" y="4038601"/>
            <a:ext cx="2705100" cy="2606675"/>
            <a:chOff x="2352" y="2496"/>
            <a:chExt cx="1704" cy="1642"/>
          </a:xfrm>
        </p:grpSpPr>
        <p:pic>
          <p:nvPicPr>
            <p:cNvPr id="44055" name="Picture 6"/>
            <p:cNvPicPr>
              <a:picLocks noChangeAspect="1" noChangeArrowheads="1"/>
            </p:cNvPicPr>
            <p:nvPr/>
          </p:nvPicPr>
          <p:blipFill>
            <a:blip r:embed="rId2">
              <a:lum bright="-6000" contrast="42000"/>
              <a:extLst>
                <a:ext uri="{28A0092B-C50C-407E-A947-70E740481C1C}">
                  <a14:useLocalDpi xmlns:a14="http://schemas.microsoft.com/office/drawing/2010/main" val="0"/>
                </a:ext>
              </a:extLst>
            </a:blip>
            <a:srcRect l="1730" t="3685" r="4468" b="3836"/>
            <a:stretch>
              <a:fillRect/>
            </a:stretch>
          </p:blipFill>
          <p:spPr bwMode="auto">
            <a:xfrm>
              <a:off x="2352" y="2496"/>
              <a:ext cx="1704" cy="1642"/>
            </a:xfrm>
            <a:prstGeom prst="rect">
              <a:avLst/>
            </a:prstGeom>
            <a:noFill/>
            <a:ln w="15840">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44056" name="Text Box 7"/>
            <p:cNvSpPr txBox="1">
              <a:spLocks noChangeArrowheads="1"/>
            </p:cNvSpPr>
            <p:nvPr/>
          </p:nvSpPr>
          <p:spPr bwMode="auto">
            <a:xfrm>
              <a:off x="2496" y="2592"/>
              <a:ext cx="1120"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9pPr>
            </a:lstStyle>
            <a:p>
              <a:pPr eaLnBrk="1" hangingPunct="1">
                <a:lnSpc>
                  <a:spcPct val="104000"/>
                </a:lnSpc>
                <a:buClr>
                  <a:srgbClr val="000000"/>
                </a:buClr>
                <a:buSzPct val="45000"/>
                <a:buFont typeface="Wingdings" pitchFamily="2" charset="2"/>
                <a:buNone/>
              </a:pPr>
              <a:r>
                <a:rPr lang="en-US" sz="1600">
                  <a:solidFill>
                    <a:srgbClr val="FFFFFF"/>
                  </a:solidFill>
                  <a:latin typeface="Arial" charset="0"/>
                  <a:cs typeface="Arial" charset="0"/>
                </a:rPr>
                <a:t>RX J1713.7-3946</a:t>
              </a:r>
            </a:p>
          </p:txBody>
        </p:sp>
      </p:grpSp>
      <p:pic>
        <p:nvPicPr>
          <p:cNvPr id="44049" name="Picture 22" descr="crw0246mond070122_de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50" name="Text Box 23"/>
          <p:cNvSpPr txBox="1">
            <a:spLocks noChangeArrowheads="1"/>
          </p:cNvSpPr>
          <p:nvPr/>
        </p:nvSpPr>
        <p:spPr bwMode="auto">
          <a:xfrm>
            <a:off x="777848" y="5065714"/>
            <a:ext cx="809215" cy="400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dirty="0">
                <a:solidFill>
                  <a:srgbClr val="FFFFFF"/>
                </a:solidFill>
                <a:latin typeface="Calibri" pitchFamily="34" charset="0"/>
                <a:cs typeface="Calibri" pitchFamily="34" charset="0"/>
              </a:rPr>
              <a:t>Moon</a:t>
            </a:r>
            <a:endParaRPr lang="en-US" sz="2000" dirty="0">
              <a:solidFill>
                <a:srgbClr val="FFFFFF"/>
              </a:solidFill>
              <a:latin typeface="Calibri" pitchFamily="34" charset="0"/>
              <a:cs typeface="Calibri" pitchFamily="34" charset="0"/>
            </a:endParaRPr>
          </a:p>
        </p:txBody>
      </p:sp>
      <p:sp>
        <p:nvSpPr>
          <p:cNvPr id="44051" name="Line 24"/>
          <p:cNvSpPr>
            <a:spLocks noChangeShapeType="1"/>
          </p:cNvSpPr>
          <p:nvPr/>
        </p:nvSpPr>
        <p:spPr bwMode="auto">
          <a:xfrm>
            <a:off x="1051546" y="4267201"/>
            <a:ext cx="0" cy="685800"/>
          </a:xfrm>
          <a:prstGeom prst="line">
            <a:avLst/>
          </a:prstGeom>
          <a:noFill/>
          <a:ln w="95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52" name="Line 25"/>
          <p:cNvSpPr>
            <a:spLocks noChangeShapeType="1"/>
          </p:cNvSpPr>
          <p:nvPr/>
        </p:nvSpPr>
        <p:spPr bwMode="auto">
          <a:xfrm flipV="1">
            <a:off x="1051546" y="5715001"/>
            <a:ext cx="0" cy="685800"/>
          </a:xfrm>
          <a:prstGeom prst="line">
            <a:avLst/>
          </a:prstGeom>
          <a:noFill/>
          <a:ln w="952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lstStyle/>
          <a:p>
            <a:endParaRPr lang="en-US"/>
          </a:p>
        </p:txBody>
      </p:sp>
      <p:sp>
        <p:nvSpPr>
          <p:cNvPr id="44053" name="Text Box 26"/>
          <p:cNvSpPr txBox="1">
            <a:spLocks noChangeArrowheads="1"/>
          </p:cNvSpPr>
          <p:nvPr/>
        </p:nvSpPr>
        <p:spPr bwMode="auto">
          <a:xfrm>
            <a:off x="339415" y="4267200"/>
            <a:ext cx="689666" cy="4308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dirty="0">
                <a:solidFill>
                  <a:srgbClr val="FFFFFF"/>
                </a:solidFill>
                <a:latin typeface="Calibri" pitchFamily="34" charset="0"/>
                <a:cs typeface="Calibri" pitchFamily="34" charset="0"/>
              </a:rPr>
              <a:t> </a:t>
            </a:r>
            <a:r>
              <a:rPr lang="de-DE" sz="2200" dirty="0">
                <a:solidFill>
                  <a:srgbClr val="FFFFFF"/>
                </a:solidFill>
                <a:latin typeface="Calibri" pitchFamily="34" charset="0"/>
                <a:cs typeface="Calibri" pitchFamily="34" charset="0"/>
              </a:rPr>
              <a:t>0.5°</a:t>
            </a:r>
            <a:endParaRPr lang="en-US" sz="2200" dirty="0">
              <a:solidFill>
                <a:srgbClr val="FFFFFF"/>
              </a:solidFill>
              <a:latin typeface="Calibri" pitchFamily="34" charset="0"/>
              <a:cs typeface="Calibri" pitchFamily="34" charset="0"/>
            </a:endParaRPr>
          </a:p>
        </p:txBody>
      </p:sp>
      <p:sp>
        <p:nvSpPr>
          <p:cNvPr id="44054" name="TextBox 2"/>
          <p:cNvSpPr txBox="1">
            <a:spLocks noChangeArrowheads="1"/>
          </p:cNvSpPr>
          <p:nvPr/>
        </p:nvSpPr>
        <p:spPr bwMode="auto">
          <a:xfrm>
            <a:off x="5842212" y="4830764"/>
            <a:ext cx="2698880" cy="1569662"/>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400" dirty="0">
                <a:solidFill>
                  <a:schemeClr val="bg1"/>
                </a:solidFill>
                <a:latin typeface="Calibri" pitchFamily="34" charset="0"/>
                <a:cs typeface="Calibri" pitchFamily="34" charset="0"/>
              </a:rPr>
              <a:t>1989:      1 Source</a:t>
            </a:r>
          </a:p>
          <a:p>
            <a:pPr eaLnBrk="1" hangingPunct="1"/>
            <a:r>
              <a:rPr lang="de-DE" sz="2400" dirty="0">
                <a:solidFill>
                  <a:schemeClr val="bg1"/>
                </a:solidFill>
                <a:latin typeface="Calibri" pitchFamily="34" charset="0"/>
                <a:cs typeface="Calibri" pitchFamily="34" charset="0"/>
              </a:rPr>
              <a:t>  1996:      3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2005:    80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2015:  </a:t>
            </a:r>
            <a:r>
              <a:rPr lang="de-DE" sz="2400" b="1" dirty="0">
                <a:solidFill>
                  <a:schemeClr val="bg1"/>
                </a:solidFill>
                <a:latin typeface="Calibri" pitchFamily="34" charset="0"/>
                <a:cs typeface="Calibri" pitchFamily="34" charset="0"/>
              </a:rPr>
              <a:t>150 </a:t>
            </a:r>
            <a:r>
              <a:rPr lang="de-DE" sz="2400" b="1" dirty="0" err="1">
                <a:solidFill>
                  <a:schemeClr val="bg1"/>
                </a:solidFill>
                <a:latin typeface="Calibri" pitchFamily="34" charset="0"/>
                <a:cs typeface="Calibri" pitchFamily="34" charset="0"/>
              </a:rPr>
              <a:t>Sources</a:t>
            </a:r>
            <a:endParaRPr lang="en-US" sz="2400" b="1" dirty="0">
              <a:solidFill>
                <a:schemeClr val="bg1"/>
              </a:solidFill>
              <a:latin typeface="Calibri" pitchFamily="34" charset="0"/>
              <a:cs typeface="Calibri" pitchFamily="34" charset="0"/>
            </a:endParaRPr>
          </a:p>
        </p:txBody>
      </p:sp>
      <p:sp>
        <p:nvSpPr>
          <p:cNvPr id="29" name="Inhaltsplatzhalter 2"/>
          <p:cNvSpPr>
            <a:spLocks noGrp="1"/>
          </p:cNvSpPr>
          <p:nvPr>
            <p:ph idx="1"/>
          </p:nvPr>
        </p:nvSpPr>
        <p:spPr>
          <a:xfrm>
            <a:off x="777849" y="911921"/>
            <a:ext cx="8133980" cy="3214688"/>
          </a:xfrm>
        </p:spPr>
        <p:txBody>
          <a:bodyPr/>
          <a:lstStyle/>
          <a:p>
            <a:r>
              <a:rPr lang="de-DE" sz="2800" dirty="0" err="1">
                <a:solidFill>
                  <a:schemeClr val="bg1"/>
                </a:solidFill>
              </a:rPr>
              <a:t>Periodicities</a:t>
            </a:r>
            <a:r>
              <a:rPr lang="de-DE" sz="2800" dirty="0">
                <a:solidFill>
                  <a:schemeClr val="bg1"/>
                </a:solidFill>
              </a:rPr>
              <a:t>/</a:t>
            </a:r>
            <a:r>
              <a:rPr lang="de-DE" sz="2800" dirty="0" err="1">
                <a:solidFill>
                  <a:schemeClr val="bg1"/>
                </a:solidFill>
              </a:rPr>
              <a:t>Variability</a:t>
            </a:r>
            <a:r>
              <a:rPr lang="de-DE" sz="2800" dirty="0">
                <a:solidFill>
                  <a:schemeClr val="bg1"/>
                </a:solidFill>
              </a:rPr>
              <a:t>:    </a:t>
            </a:r>
            <a:r>
              <a:rPr lang="de-DE" sz="2800" dirty="0" err="1">
                <a:solidFill>
                  <a:schemeClr val="bg1"/>
                </a:solidFill>
                <a:ea typeface="ＭＳ Ｐゴシック" charset="0"/>
              </a:rPr>
              <a:t>from</a:t>
            </a:r>
            <a:r>
              <a:rPr lang="de-DE" sz="2800" dirty="0">
                <a:solidFill>
                  <a:schemeClr val="bg1"/>
                </a:solidFill>
                <a:ea typeface="ＭＳ Ｐゴシック" charset="0"/>
              </a:rPr>
              <a:t> </a:t>
            </a:r>
            <a:r>
              <a:rPr lang="de-DE" sz="2800" dirty="0" err="1">
                <a:solidFill>
                  <a:schemeClr val="bg1"/>
                </a:solidFill>
                <a:ea typeface="ＭＳ Ｐゴシック" charset="0"/>
              </a:rPr>
              <a:t>ms</a:t>
            </a:r>
            <a:r>
              <a:rPr lang="de-DE" sz="2800" dirty="0">
                <a:solidFill>
                  <a:schemeClr val="bg1"/>
                </a:solidFill>
                <a:ea typeface="ＭＳ Ｐゴシック" charset="0"/>
              </a:rPr>
              <a:t> </a:t>
            </a:r>
            <a:r>
              <a:rPr lang="de-DE" sz="2800" dirty="0" err="1">
                <a:solidFill>
                  <a:schemeClr val="bg1"/>
                </a:solidFill>
                <a:ea typeface="ＭＳ Ｐゴシック" charset="0"/>
              </a:rPr>
              <a:t>to</a:t>
            </a:r>
            <a:r>
              <a:rPr lang="de-DE" sz="2800" dirty="0">
                <a:solidFill>
                  <a:schemeClr val="bg1"/>
                </a:solidFill>
                <a:ea typeface="ＭＳ Ｐゴシック" charset="0"/>
              </a:rPr>
              <a:t> </a:t>
            </a:r>
            <a:r>
              <a:rPr lang="de-DE" sz="2800" dirty="0" err="1">
                <a:solidFill>
                  <a:schemeClr val="bg1"/>
                </a:solidFill>
                <a:ea typeface="ＭＳ Ｐゴシック" charset="0"/>
              </a:rPr>
              <a:t>years</a:t>
            </a:r>
            <a:endParaRPr lang="de-DE" sz="2800" dirty="0">
              <a:solidFill>
                <a:schemeClr val="bg1"/>
              </a:solidFill>
              <a:ea typeface="ＭＳ Ｐゴシック" charset="0"/>
            </a:endParaRPr>
          </a:p>
          <a:p>
            <a:r>
              <a:rPr lang="de-DE" sz="2800" dirty="0" err="1">
                <a:solidFill>
                  <a:schemeClr val="bg1"/>
                </a:solidFill>
              </a:rPr>
              <a:t>Energy-coverage</a:t>
            </a:r>
            <a:r>
              <a:rPr lang="de-DE" sz="2800" dirty="0">
                <a:solidFill>
                  <a:schemeClr val="bg1"/>
                </a:solidFill>
              </a:rPr>
              <a:t>:		     </a:t>
            </a:r>
            <a:r>
              <a:rPr lang="de-DE" sz="2800" dirty="0" err="1">
                <a:solidFill>
                  <a:schemeClr val="bg1"/>
                </a:solidFill>
                <a:ea typeface="ＭＳ Ｐゴシック" charset="0"/>
              </a:rPr>
              <a:t>over</a:t>
            </a:r>
            <a:r>
              <a:rPr lang="de-DE" sz="2800" dirty="0">
                <a:solidFill>
                  <a:schemeClr val="bg1"/>
                </a:solidFill>
                <a:ea typeface="ＭＳ Ｐゴシック" charset="0"/>
              </a:rPr>
              <a:t> </a:t>
            </a:r>
            <a:r>
              <a:rPr lang="de-DE" sz="2800" dirty="0" err="1">
                <a:solidFill>
                  <a:schemeClr val="bg1"/>
                </a:solidFill>
                <a:ea typeface="ＭＳ Ｐゴシック" charset="0"/>
              </a:rPr>
              <a:t>several</a:t>
            </a:r>
            <a:r>
              <a:rPr lang="de-DE" sz="2800" dirty="0">
                <a:solidFill>
                  <a:schemeClr val="bg1"/>
                </a:solidFill>
                <a:ea typeface="ＭＳ Ｐゴシック" charset="0"/>
              </a:rPr>
              <a:t> </a:t>
            </a:r>
            <a:r>
              <a:rPr lang="de-DE" sz="2800" dirty="0" err="1">
                <a:solidFill>
                  <a:schemeClr val="bg1"/>
                </a:solidFill>
                <a:ea typeface="ＭＳ Ｐゴシック" charset="0"/>
              </a:rPr>
              <a:t>decades</a:t>
            </a:r>
            <a:endParaRPr lang="de-DE" sz="2800" dirty="0">
              <a:solidFill>
                <a:schemeClr val="bg1"/>
              </a:solidFill>
              <a:ea typeface="ＭＳ Ｐゴシック" charset="0"/>
            </a:endParaRPr>
          </a:p>
          <a:p>
            <a:r>
              <a:rPr lang="de-DE" sz="2800" dirty="0">
                <a:solidFill>
                  <a:schemeClr val="bg1"/>
                </a:solidFill>
              </a:rPr>
              <a:t>Source </a:t>
            </a:r>
            <a:r>
              <a:rPr lang="de-DE" sz="2800" dirty="0" err="1">
                <a:solidFill>
                  <a:schemeClr val="bg1"/>
                </a:solidFill>
              </a:rPr>
              <a:t>position</a:t>
            </a:r>
            <a:r>
              <a:rPr lang="de-DE" sz="2800" dirty="0">
                <a:solidFill>
                  <a:schemeClr val="bg1"/>
                </a:solidFill>
              </a:rPr>
              <a:t>: 		     </a:t>
            </a:r>
            <a:r>
              <a:rPr lang="de-DE" sz="2800" dirty="0">
                <a:solidFill>
                  <a:schemeClr val="bg1"/>
                </a:solidFill>
                <a:ea typeface="ＭＳ Ｐゴシック" charset="0"/>
              </a:rPr>
              <a:t>on </a:t>
            </a:r>
            <a:r>
              <a:rPr lang="de-DE" sz="2800" dirty="0" err="1">
                <a:solidFill>
                  <a:schemeClr val="bg1"/>
                </a:solidFill>
                <a:ea typeface="ＭＳ Ｐゴシック" charset="0"/>
              </a:rPr>
              <a:t>the</a:t>
            </a:r>
            <a:r>
              <a:rPr lang="de-DE" sz="2800" dirty="0">
                <a:solidFill>
                  <a:schemeClr val="bg1"/>
                </a:solidFill>
                <a:ea typeface="ＭＳ Ｐゴシック" charset="0"/>
              </a:rPr>
              <a:t> </a:t>
            </a:r>
            <a:r>
              <a:rPr lang="de-DE" sz="2800" dirty="0" err="1">
                <a:solidFill>
                  <a:schemeClr val="bg1"/>
                </a:solidFill>
                <a:ea typeface="ＭＳ Ｐゴシック" charset="0"/>
              </a:rPr>
              <a:t>arc-second</a:t>
            </a:r>
            <a:r>
              <a:rPr lang="de-DE" sz="2800" dirty="0">
                <a:solidFill>
                  <a:schemeClr val="bg1"/>
                </a:solidFill>
                <a:ea typeface="ＭＳ Ｐゴシック" charset="0"/>
              </a:rPr>
              <a:t> </a:t>
            </a:r>
            <a:r>
              <a:rPr lang="de-DE" sz="2800" dirty="0" err="1">
                <a:solidFill>
                  <a:schemeClr val="bg1"/>
                </a:solidFill>
                <a:ea typeface="ＭＳ Ｐゴシック" charset="0"/>
              </a:rPr>
              <a:t>level</a:t>
            </a:r>
            <a:endParaRPr lang="de-DE" sz="2800" dirty="0">
              <a:solidFill>
                <a:schemeClr val="bg1"/>
              </a:solidFill>
              <a:ea typeface="ＭＳ Ｐゴシック" charset="0"/>
            </a:endParaRPr>
          </a:p>
          <a:p>
            <a:r>
              <a:rPr lang="de-DE" sz="2800" dirty="0" err="1">
                <a:solidFill>
                  <a:schemeClr val="bg1"/>
                </a:solidFill>
              </a:rPr>
              <a:t>Morphology</a:t>
            </a:r>
            <a:r>
              <a:rPr lang="de-DE" sz="2800" dirty="0">
                <a:solidFill>
                  <a:schemeClr val="bg1"/>
                </a:solidFill>
              </a:rPr>
              <a:t> : 			     </a:t>
            </a:r>
            <a:r>
              <a:rPr lang="de-DE" sz="2800" dirty="0" err="1">
                <a:solidFill>
                  <a:schemeClr val="bg1"/>
                </a:solidFill>
              </a:rPr>
              <a:t>few</a:t>
            </a:r>
            <a:r>
              <a:rPr lang="de-DE" sz="2800" dirty="0">
                <a:solidFill>
                  <a:schemeClr val="bg1"/>
                </a:solidFill>
              </a:rPr>
              <a:t> </a:t>
            </a:r>
            <a:r>
              <a:rPr lang="de-DE" sz="2800" dirty="0" err="1">
                <a:solidFill>
                  <a:schemeClr val="bg1"/>
                </a:solidFill>
              </a:rPr>
              <a:t>arc</a:t>
            </a:r>
            <a:r>
              <a:rPr lang="de-DE" sz="2800" dirty="0">
                <a:solidFill>
                  <a:schemeClr val="bg1"/>
                </a:solidFill>
              </a:rPr>
              <a:t>-min </a:t>
            </a:r>
            <a:r>
              <a:rPr lang="de-DE" sz="2800" dirty="0" err="1">
                <a:solidFill>
                  <a:schemeClr val="bg1"/>
                </a:solidFill>
              </a:rPr>
              <a:t>level</a:t>
            </a:r>
            <a:r>
              <a:rPr lang="de-DE" sz="2800" dirty="0">
                <a:solidFill>
                  <a:schemeClr val="bg1"/>
                </a:solidFill>
              </a:rPr>
              <a:t>                   </a:t>
            </a:r>
            <a:r>
              <a:rPr lang="de-DE" sz="2000" dirty="0">
                <a:solidFill>
                  <a:schemeClr val="bg1"/>
                </a:solidFill>
                <a:ea typeface="ＭＳ Ｐゴシック" charset="0"/>
              </a:rPr>
              <a:t>(</a:t>
            </a:r>
            <a:r>
              <a:rPr lang="de-DE" sz="2000" dirty="0" err="1">
                <a:solidFill>
                  <a:schemeClr val="bg1"/>
                </a:solidFill>
                <a:ea typeface="ＭＳ Ｐゴシック" charset="0"/>
              </a:rPr>
              <a:t>even</a:t>
            </a:r>
            <a:r>
              <a:rPr lang="de-DE" sz="2000" dirty="0">
                <a:solidFill>
                  <a:schemeClr val="bg1"/>
                </a:solidFill>
                <a:ea typeface="ＭＳ Ｐゴシック" charset="0"/>
              </a:rPr>
              <a:t> </a:t>
            </a:r>
            <a:r>
              <a:rPr lang="de-DE" sz="2000" dirty="0" err="1">
                <a:solidFill>
                  <a:schemeClr val="bg1"/>
                </a:solidFill>
                <a:ea typeface="ＭＳ Ｐゴシック" charset="0"/>
              </a:rPr>
              <a:t>energy-dependent</a:t>
            </a:r>
            <a:r>
              <a:rPr lang="de-DE" sz="2000" dirty="0">
                <a:solidFill>
                  <a:schemeClr val="bg1"/>
                </a:solidFill>
                <a:ea typeface="ＭＳ Ｐゴシック" charset="0"/>
              </a:rPr>
              <a:t>!)</a:t>
            </a:r>
          </a:p>
          <a:p>
            <a:endParaRPr lang="de-DE" sz="2800" dirty="0">
              <a:solidFill>
                <a:schemeClr val="bg1"/>
              </a:solidFill>
              <a:ea typeface="ＭＳ Ｐゴシック" charset="0"/>
            </a:endParaRPr>
          </a:p>
          <a:p>
            <a:endParaRPr lang="de-DE" dirty="0"/>
          </a:p>
        </p:txBody>
      </p:sp>
      <p:cxnSp>
        <p:nvCxnSpPr>
          <p:cNvPr id="4" name="Gerade Verbindung mit Pfeil 3"/>
          <p:cNvCxnSpPr/>
          <p:nvPr/>
        </p:nvCxnSpPr>
        <p:spPr bwMode="auto">
          <a:xfrm>
            <a:off x="2589609" y="3429000"/>
            <a:ext cx="214313" cy="482203"/>
          </a:xfrm>
          <a:prstGeom prst="straightConnector1">
            <a:avLst/>
          </a:prstGeom>
          <a:solidFill>
            <a:schemeClr val="accent1"/>
          </a:solidFill>
          <a:ln w="76200" cap="flat" cmpd="sng" algn="ctr">
            <a:solidFill>
              <a:schemeClr val="bg1"/>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 name="Espace réservé du numéro de diapositive 2"/>
          <p:cNvSpPr>
            <a:spLocks noGrp="1"/>
          </p:cNvSpPr>
          <p:nvPr>
            <p:ph type="sldNum" sz="quarter" idx="12"/>
          </p:nvPr>
        </p:nvSpPr>
        <p:spPr/>
        <p:txBody>
          <a:bodyPr/>
          <a:lstStyle/>
          <a:p>
            <a:fld id="{FF4C92D7-0FCB-CD48-9A1F-0A5414487031}" type="slidenum">
              <a:rPr lang="en-US" smtClean="0"/>
              <a:t>46</a:t>
            </a:fld>
            <a:endParaRPr lang="en-US"/>
          </a:p>
        </p:txBody>
      </p:sp>
    </p:spTree>
    <p:extLst>
      <p:ext uri="{BB962C8B-B14F-4D97-AF65-F5344CB8AC3E}">
        <p14:creationId xmlns:p14="http://schemas.microsoft.com/office/powerpoint/2010/main" val="4023244018"/>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nchor="b" anchorCtr="1"/>
          <a:lstStyle/>
          <a:p>
            <a:pPr algn="r"/>
            <a:br>
              <a:rPr lang="de-DE">
                <a:solidFill>
                  <a:schemeClr val="bg1"/>
                </a:solidFill>
                <a:latin typeface="Verdana" pitchFamily="34" charset="0"/>
              </a:rPr>
            </a:br>
            <a:endParaRPr lang="de-DE">
              <a:solidFill>
                <a:schemeClr val="bg1"/>
              </a:solidFill>
              <a:latin typeface="Verdana" pitchFamily="34" charset="0"/>
            </a:endParaRP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sp>
        <p:nvSpPr>
          <p:cNvPr id="29" name="Inhaltsplatzhalter 2"/>
          <p:cNvSpPr>
            <a:spLocks noGrp="1"/>
          </p:cNvSpPr>
          <p:nvPr>
            <p:ph idx="1"/>
          </p:nvPr>
        </p:nvSpPr>
        <p:spPr>
          <a:xfrm>
            <a:off x="879592" y="2893219"/>
            <a:ext cx="8133980" cy="3214688"/>
          </a:xfrm>
        </p:spPr>
        <p:txBody>
          <a:bodyPr>
            <a:normAutofit fontScale="92500" lnSpcReduction="20000"/>
          </a:bodyPr>
          <a:lstStyle/>
          <a:p>
            <a:r>
              <a:rPr lang="de-DE" sz="2800" dirty="0" err="1">
                <a:solidFill>
                  <a:schemeClr val="bg1"/>
                </a:solidFill>
              </a:rPr>
              <a:t>Physics</a:t>
            </a:r>
            <a:r>
              <a:rPr lang="de-DE" sz="2800" dirty="0">
                <a:solidFill>
                  <a:schemeClr val="bg1"/>
                </a:solidFill>
              </a:rPr>
              <a:t> </a:t>
            </a:r>
            <a:r>
              <a:rPr lang="de-DE" sz="2800" dirty="0" err="1">
                <a:solidFill>
                  <a:schemeClr val="bg1"/>
                </a:solidFill>
              </a:rPr>
              <a:t>beyond</a:t>
            </a:r>
            <a:r>
              <a:rPr lang="de-DE" sz="2800" dirty="0">
                <a:solidFill>
                  <a:schemeClr val="bg1"/>
                </a:solidFill>
              </a:rPr>
              <a:t> </a:t>
            </a:r>
            <a:r>
              <a:rPr lang="de-DE" sz="2800" dirty="0" err="1">
                <a:solidFill>
                  <a:schemeClr val="bg1"/>
                </a:solidFill>
              </a:rPr>
              <a:t>the</a:t>
            </a:r>
            <a:r>
              <a:rPr lang="de-DE" sz="2800" dirty="0">
                <a:solidFill>
                  <a:schemeClr val="bg1"/>
                </a:solidFill>
              </a:rPr>
              <a:t> Standard Model</a:t>
            </a:r>
          </a:p>
          <a:p>
            <a:pPr lvl="1"/>
            <a:r>
              <a:rPr lang="de-DE" dirty="0">
                <a:solidFill>
                  <a:schemeClr val="bg1"/>
                </a:solidFill>
              </a:rPr>
              <a:t> </a:t>
            </a:r>
            <a:r>
              <a:rPr lang="de-DE" dirty="0" err="1">
                <a:solidFill>
                  <a:schemeClr val="bg1"/>
                </a:solidFill>
              </a:rPr>
              <a:t>Indirect</a:t>
            </a:r>
            <a:r>
              <a:rPr lang="de-DE" dirty="0">
                <a:solidFill>
                  <a:schemeClr val="bg1"/>
                </a:solidFill>
              </a:rPr>
              <a:t> Dark Matter Search</a:t>
            </a:r>
          </a:p>
          <a:p>
            <a:pPr lvl="1"/>
            <a:r>
              <a:rPr lang="de-DE" dirty="0">
                <a:solidFill>
                  <a:schemeClr val="bg1"/>
                </a:solidFill>
              </a:rPr>
              <a:t> Test </a:t>
            </a:r>
            <a:r>
              <a:rPr lang="de-DE" dirty="0" err="1">
                <a:solidFill>
                  <a:schemeClr val="bg1"/>
                </a:solidFill>
              </a:rPr>
              <a:t>of</a:t>
            </a:r>
            <a:r>
              <a:rPr lang="de-DE" dirty="0">
                <a:solidFill>
                  <a:schemeClr val="bg1"/>
                </a:solidFill>
              </a:rPr>
              <a:t> Lorenz </a:t>
            </a:r>
            <a:r>
              <a:rPr lang="de-DE" dirty="0" err="1">
                <a:solidFill>
                  <a:schemeClr val="bg1"/>
                </a:solidFill>
              </a:rPr>
              <a:t>Invariance</a:t>
            </a:r>
            <a:endParaRPr lang="de-DE" dirty="0">
              <a:solidFill>
                <a:schemeClr val="bg1"/>
              </a:solidFill>
            </a:endParaRPr>
          </a:p>
          <a:p>
            <a:pPr lvl="1"/>
            <a:r>
              <a:rPr lang="de-DE" dirty="0">
                <a:solidFill>
                  <a:schemeClr val="bg1"/>
                </a:solidFill>
              </a:rPr>
              <a:t> …</a:t>
            </a:r>
          </a:p>
          <a:p>
            <a:r>
              <a:rPr lang="de-DE" sz="2800" dirty="0" err="1">
                <a:solidFill>
                  <a:schemeClr val="bg1"/>
                </a:solidFill>
              </a:rPr>
              <a:t>Cosmology</a:t>
            </a:r>
            <a:endParaRPr lang="de-DE" sz="2800" dirty="0">
              <a:solidFill>
                <a:schemeClr val="bg1"/>
              </a:solidFill>
            </a:endParaRPr>
          </a:p>
          <a:p>
            <a:pPr lvl="1"/>
            <a:r>
              <a:rPr lang="de-DE" dirty="0">
                <a:solidFill>
                  <a:schemeClr val="bg1"/>
                </a:solidFill>
              </a:rPr>
              <a:t> Measurement </a:t>
            </a:r>
            <a:r>
              <a:rPr lang="de-DE" dirty="0" err="1">
                <a:solidFill>
                  <a:schemeClr val="bg1"/>
                </a:solidFill>
              </a:rPr>
              <a:t>of</a:t>
            </a:r>
            <a:r>
              <a:rPr lang="de-DE" dirty="0">
                <a:solidFill>
                  <a:schemeClr val="bg1"/>
                </a:solidFill>
              </a:rPr>
              <a:t> </a:t>
            </a:r>
            <a:r>
              <a:rPr lang="de-DE" dirty="0" err="1">
                <a:solidFill>
                  <a:schemeClr val="bg1"/>
                </a:solidFill>
              </a:rPr>
              <a:t>Extragalactic</a:t>
            </a:r>
            <a:r>
              <a:rPr lang="de-DE" dirty="0">
                <a:solidFill>
                  <a:schemeClr val="bg1"/>
                </a:solidFill>
              </a:rPr>
              <a:t> Background </a:t>
            </a:r>
            <a:r>
              <a:rPr lang="de-DE" dirty="0" err="1">
                <a:solidFill>
                  <a:schemeClr val="bg1"/>
                </a:solidFill>
              </a:rPr>
              <a:t>ightL</a:t>
            </a:r>
            <a:endParaRPr lang="de-DE" dirty="0">
              <a:solidFill>
                <a:schemeClr val="bg1"/>
              </a:solidFill>
            </a:endParaRPr>
          </a:p>
          <a:p>
            <a:pPr lvl="1"/>
            <a:r>
              <a:rPr lang="de-DE" dirty="0" err="1">
                <a:solidFill>
                  <a:schemeClr val="bg1"/>
                </a:solidFill>
              </a:rPr>
              <a:t>Indirect</a:t>
            </a:r>
            <a:r>
              <a:rPr lang="de-DE" dirty="0">
                <a:solidFill>
                  <a:schemeClr val="bg1"/>
                </a:solidFill>
              </a:rPr>
              <a:t> </a:t>
            </a:r>
            <a:r>
              <a:rPr lang="de-DE" dirty="0" err="1">
                <a:solidFill>
                  <a:schemeClr val="bg1"/>
                </a:solidFill>
              </a:rPr>
              <a:t>search</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dark</a:t>
            </a:r>
            <a:r>
              <a:rPr lang="de-DE" dirty="0">
                <a:solidFill>
                  <a:schemeClr val="bg1"/>
                </a:solidFill>
              </a:rPr>
              <a:t> matter</a:t>
            </a:r>
          </a:p>
          <a:p>
            <a:pPr lvl="1"/>
            <a:r>
              <a:rPr lang="de-DE" dirty="0">
                <a:solidFill>
                  <a:schemeClr val="bg1"/>
                </a:solidFill>
              </a:rPr>
              <a:t> VHE Standard </a:t>
            </a:r>
            <a:r>
              <a:rPr lang="de-DE" dirty="0" err="1">
                <a:solidFill>
                  <a:schemeClr val="bg1"/>
                </a:solidFill>
              </a:rPr>
              <a:t>Candles</a:t>
            </a:r>
            <a:r>
              <a:rPr lang="de-DE" dirty="0">
                <a:solidFill>
                  <a:schemeClr val="bg1"/>
                </a:solidFill>
              </a:rPr>
              <a:t> </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dark</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energy</a:t>
            </a:r>
            <a:r>
              <a:rPr lang="de-DE" dirty="0">
                <a:solidFill>
                  <a:schemeClr val="bg1"/>
                </a:solidFill>
                <a:sym typeface="Wingdings" panose="05000000000000000000" pitchFamily="2" charset="2"/>
              </a:rPr>
              <a:t> ?</a:t>
            </a:r>
            <a:endParaRPr lang="de-DE" dirty="0">
              <a:solidFill>
                <a:schemeClr val="bg1"/>
              </a:solidFill>
            </a:endParaRPr>
          </a:p>
          <a:p>
            <a:pPr marL="0" indent="0">
              <a:buNone/>
            </a:pPr>
            <a:endParaRPr lang="de-DE" sz="1700" dirty="0">
              <a:solidFill>
                <a:schemeClr val="bg1"/>
              </a:solidFill>
            </a:endParaRPr>
          </a:p>
          <a:p>
            <a:endParaRPr lang="de-DE" sz="2800" dirty="0">
              <a:solidFill>
                <a:schemeClr val="bg1"/>
              </a:solidFill>
              <a:ea typeface="ＭＳ Ｐゴシック" charset="0"/>
            </a:endParaRPr>
          </a:p>
          <a:p>
            <a:pPr marL="0" indent="0">
              <a:buNone/>
            </a:pPr>
            <a:endParaRPr lang="de-DE" sz="2000" dirty="0">
              <a:solidFill>
                <a:schemeClr val="bg1"/>
              </a:solidFill>
              <a:ea typeface="ＭＳ Ｐゴシック" charset="0"/>
            </a:endParaRPr>
          </a:p>
          <a:p>
            <a:endParaRPr lang="de-DE" sz="2800" dirty="0">
              <a:solidFill>
                <a:schemeClr val="bg1"/>
              </a:solidFill>
              <a:ea typeface="ＭＳ Ｐゴシック" charset="0"/>
            </a:endParaRPr>
          </a:p>
          <a:p>
            <a:endParaRPr lang="de-DE" dirty="0"/>
          </a:p>
        </p:txBody>
      </p:sp>
      <p:sp>
        <p:nvSpPr>
          <p:cNvPr id="3" name="Rechteck 2"/>
          <p:cNvSpPr/>
          <p:nvPr/>
        </p:nvSpPr>
        <p:spPr>
          <a:xfrm>
            <a:off x="1060710" y="1607344"/>
            <a:ext cx="2192715" cy="1019027"/>
          </a:xfrm>
          <a:prstGeom prst="rect">
            <a:avLst/>
          </a:prstGeom>
          <a:noFill/>
        </p:spPr>
        <p:txBody>
          <a:bodyPr wrap="none" lIns="64291" tIns="32146" rIns="64291" bIns="32146">
            <a:spAutoFit/>
          </a:bodyPr>
          <a:lstStyle/>
          <a:p>
            <a:pPr algn="ctr"/>
            <a:r>
              <a:rPr lang="de-DE" sz="62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PLUS:</a:t>
            </a:r>
          </a:p>
        </p:txBody>
      </p:sp>
      <p:sp>
        <p:nvSpPr>
          <p:cNvPr id="9" name="Rectangle 4"/>
          <p:cNvSpPr>
            <a:spLocks noChangeArrowheads="1"/>
          </p:cNvSpPr>
          <p:nvPr/>
        </p:nvSpPr>
        <p:spPr bwMode="auto">
          <a:xfrm>
            <a:off x="1" y="2"/>
            <a:ext cx="9144000" cy="803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42" tIns="45721" rIns="91442" bIns="45721" anchor="ctr"/>
          <a:lstStyle/>
          <a:p>
            <a:pPr algn="ctr"/>
            <a:r>
              <a:rPr lang="de-DE" sz="4000" b="1" dirty="0" err="1">
                <a:solidFill>
                  <a:schemeClr val="bg1"/>
                </a:solidFill>
                <a:latin typeface="Calibri" pitchFamily="34" charset="0"/>
              </a:rPr>
              <a:t>It‘s</a:t>
            </a:r>
            <a:r>
              <a:rPr lang="de-DE" sz="4000" b="1" dirty="0">
                <a:solidFill>
                  <a:schemeClr val="bg1"/>
                </a:solidFill>
                <a:latin typeface="Calibri" pitchFamily="34" charset="0"/>
              </a:rPr>
              <a:t> </a:t>
            </a:r>
            <a:r>
              <a:rPr lang="de-DE" sz="4000" b="1" dirty="0" err="1">
                <a:solidFill>
                  <a:schemeClr val="bg1"/>
                </a:solidFill>
                <a:latin typeface="Calibri" pitchFamily="34" charset="0"/>
              </a:rPr>
              <a:t>going</a:t>
            </a:r>
            <a:r>
              <a:rPr lang="de-DE" sz="4000" b="1" dirty="0">
                <a:solidFill>
                  <a:schemeClr val="bg1"/>
                </a:solidFill>
                <a:latin typeface="Calibri" pitchFamily="34" charset="0"/>
              </a:rPr>
              <a:t> </a:t>
            </a:r>
            <a:r>
              <a:rPr lang="de-DE" sz="4000" b="1" dirty="0" err="1">
                <a:solidFill>
                  <a:schemeClr val="bg1"/>
                </a:solidFill>
                <a:latin typeface="Calibri" pitchFamily="34" charset="0"/>
              </a:rPr>
              <a:t>to</a:t>
            </a:r>
            <a:r>
              <a:rPr lang="de-DE" sz="4000" b="1" dirty="0">
                <a:solidFill>
                  <a:schemeClr val="bg1"/>
                </a:solidFill>
                <a:latin typeface="Calibri" pitchFamily="34" charset="0"/>
              </a:rPr>
              <a:t> </a:t>
            </a:r>
            <a:r>
              <a:rPr lang="de-DE" sz="4000" b="1" dirty="0" err="1">
                <a:solidFill>
                  <a:schemeClr val="bg1"/>
                </a:solidFill>
                <a:latin typeface="Calibri" pitchFamily="34" charset="0"/>
              </a:rPr>
              <a:t>be</a:t>
            </a:r>
            <a:r>
              <a:rPr lang="de-DE" sz="4000" b="1" dirty="0">
                <a:solidFill>
                  <a:schemeClr val="bg1"/>
                </a:solidFill>
                <a:latin typeface="Calibri" pitchFamily="34" charset="0"/>
              </a:rPr>
              <a:t> like </a:t>
            </a:r>
            <a:r>
              <a:rPr lang="de-DE" sz="4000" b="1" dirty="0" err="1">
                <a:solidFill>
                  <a:schemeClr val="bg1"/>
                </a:solidFill>
                <a:latin typeface="Calibri" pitchFamily="34" charset="0"/>
              </a:rPr>
              <a:t>classical</a:t>
            </a:r>
            <a:r>
              <a:rPr lang="de-DE" sz="4000" b="1" dirty="0">
                <a:solidFill>
                  <a:schemeClr val="bg1"/>
                </a:solidFill>
                <a:latin typeface="Calibri" pitchFamily="34" charset="0"/>
              </a:rPr>
              <a:t> </a:t>
            </a:r>
            <a:r>
              <a:rPr lang="de-DE" sz="4000" b="1" dirty="0" err="1">
                <a:solidFill>
                  <a:schemeClr val="bg1"/>
                </a:solidFill>
                <a:latin typeface="Calibri" pitchFamily="34" charset="0"/>
              </a:rPr>
              <a:t>astronomy</a:t>
            </a:r>
            <a:r>
              <a:rPr lang="de-DE" sz="4000" b="1" dirty="0">
                <a:solidFill>
                  <a:schemeClr val="bg1"/>
                </a:solidFill>
                <a:latin typeface="Calibri" pitchFamily="34" charset="0"/>
              </a:rPr>
              <a:t> !</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47</a:t>
            </a:fld>
            <a:endParaRPr lang="en-US"/>
          </a:p>
        </p:txBody>
      </p:sp>
    </p:spTree>
    <p:extLst>
      <p:ext uri="{BB962C8B-B14F-4D97-AF65-F5344CB8AC3E}">
        <p14:creationId xmlns:p14="http://schemas.microsoft.com/office/powerpoint/2010/main" val="3825933656"/>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86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42317" y="5656022"/>
            <a:ext cx="9975450" cy="1518424"/>
          </a:xfrm>
          <a:prstGeom prst="rect">
            <a:avLst/>
          </a:prstGeom>
          <a:solidFill>
            <a:srgbClr val="000000"/>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latin typeface="Impact" pitchFamily="34" charset="0"/>
            </a:endParaRPr>
          </a:p>
        </p:txBody>
      </p:sp>
      <p:sp>
        <p:nvSpPr>
          <p:cNvPr id="4" name="Rechteck 3"/>
          <p:cNvSpPr/>
          <p:nvPr/>
        </p:nvSpPr>
        <p:spPr bwMode="auto">
          <a:xfrm>
            <a:off x="1" y="0"/>
            <a:ext cx="9143999" cy="1125141"/>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3" name="Rechteck 2"/>
          <p:cNvSpPr/>
          <p:nvPr/>
        </p:nvSpPr>
        <p:spPr>
          <a:xfrm>
            <a:off x="3201516" y="140580"/>
            <a:ext cx="3924653" cy="849750"/>
          </a:xfrm>
          <a:prstGeom prst="rect">
            <a:avLst/>
          </a:prstGeom>
          <a:noFill/>
        </p:spPr>
        <p:txBody>
          <a:bodyPr wrap="none" lIns="64291" tIns="32146" rIns="64291" bIns="32146">
            <a:spAutoFit/>
          </a:bodyPr>
          <a:lstStyle/>
          <a:p>
            <a:pPr algn="ctr"/>
            <a:r>
              <a:rPr lang="de-DE" sz="5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de-DE" sz="51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What‘s</a:t>
            </a:r>
            <a:r>
              <a:rPr lang="de-DE" sz="5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de-DE" sz="51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next</a:t>
            </a:r>
            <a:r>
              <a:rPr lang="de-DE" sz="5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sp>
        <p:nvSpPr>
          <p:cNvPr id="5" name="Rechteck 4"/>
          <p:cNvSpPr/>
          <p:nvPr/>
        </p:nvSpPr>
        <p:spPr bwMode="auto">
          <a:xfrm>
            <a:off x="9072563" y="87002"/>
            <a:ext cx="964406" cy="5967327"/>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2922" y="5615838"/>
            <a:ext cx="1560949" cy="961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fld id="{FF4C92D7-0FCB-CD48-9A1F-0A5414487031}" type="slidenum">
              <a:rPr lang="en-US" smtClean="0"/>
              <a:t>48</a:t>
            </a:fld>
            <a:endParaRPr lang="en-US"/>
          </a:p>
        </p:txBody>
      </p:sp>
    </p:spTree>
    <p:extLst>
      <p:ext uri="{BB962C8B-B14F-4D97-AF65-F5344CB8AC3E}">
        <p14:creationId xmlns:p14="http://schemas.microsoft.com/office/powerpoint/2010/main" val="1339640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FF0000"/>
                </a:solidFill>
              </a:rPr>
              <a:t>Summary on Gamma Rays</a:t>
            </a:r>
          </a:p>
        </p:txBody>
      </p:sp>
      <p:sp>
        <p:nvSpPr>
          <p:cNvPr id="3" name="Inhaltsplatzhalter 2"/>
          <p:cNvSpPr>
            <a:spLocks noGrp="1"/>
          </p:cNvSpPr>
          <p:nvPr>
            <p:ph idx="1"/>
          </p:nvPr>
        </p:nvSpPr>
        <p:spPr/>
        <p:txBody>
          <a:bodyPr/>
          <a:lstStyle/>
          <a:p>
            <a:r>
              <a:rPr lang="de-DE" sz="5100" dirty="0"/>
              <a:t>CTA will open a </a:t>
            </a:r>
            <a:r>
              <a:rPr lang="de-DE" sz="5100" dirty="0" err="1"/>
              <a:t>new</a:t>
            </a:r>
            <a:r>
              <a:rPr lang="de-DE" sz="5100" dirty="0"/>
              <a:t> </a:t>
            </a:r>
            <a:r>
              <a:rPr lang="de-DE" sz="5100" dirty="0" err="1"/>
              <a:t>era</a:t>
            </a:r>
            <a:r>
              <a:rPr lang="de-DE" sz="5100" dirty="0"/>
              <a:t> in gamma-</a:t>
            </a:r>
            <a:r>
              <a:rPr lang="de-DE" sz="5100" dirty="0" err="1"/>
              <a:t>ray</a:t>
            </a:r>
            <a:r>
              <a:rPr lang="de-DE" sz="5100" dirty="0"/>
              <a:t> </a:t>
            </a:r>
            <a:r>
              <a:rPr lang="de-DE" sz="5100" dirty="0" err="1"/>
              <a:t>astronomy</a:t>
            </a:r>
            <a:endParaRPr lang="de-DE" sz="5100" dirty="0"/>
          </a:p>
          <a:p>
            <a:endParaRPr lang="de-DE" sz="1400" dirty="0"/>
          </a:p>
          <a:p>
            <a:r>
              <a:rPr lang="de-DE" sz="3400" dirty="0" err="1"/>
              <a:t>It</a:t>
            </a:r>
            <a:r>
              <a:rPr lang="de-DE" sz="3400" dirty="0"/>
              <a:t> will </a:t>
            </a:r>
            <a:r>
              <a:rPr lang="de-DE" sz="3400" dirty="0" err="1"/>
              <a:t>be</a:t>
            </a:r>
            <a:r>
              <a:rPr lang="de-DE" sz="3400" dirty="0"/>
              <a:t> </a:t>
            </a:r>
            <a:r>
              <a:rPr lang="de-DE" sz="3400" dirty="0" err="1"/>
              <a:t>flanked</a:t>
            </a:r>
            <a:r>
              <a:rPr lang="de-DE" sz="3400" dirty="0"/>
              <a:t> </a:t>
            </a:r>
            <a:r>
              <a:rPr lang="de-DE" sz="3400" dirty="0" err="1"/>
              <a:t>by</a:t>
            </a:r>
            <a:r>
              <a:rPr lang="de-DE" sz="3400" dirty="0"/>
              <a:t> </a:t>
            </a:r>
            <a:r>
              <a:rPr lang="de-DE" sz="3400" dirty="0" err="1"/>
              <a:t>wide</a:t>
            </a:r>
            <a:r>
              <a:rPr lang="de-DE" sz="3400" dirty="0"/>
              <a:t>-angle </a:t>
            </a:r>
            <a:r>
              <a:rPr lang="de-DE" sz="3400" dirty="0" err="1"/>
              <a:t>arrays</a:t>
            </a:r>
            <a:r>
              <a:rPr lang="de-DE" sz="3400" dirty="0"/>
              <a:t> like HAWC (</a:t>
            </a:r>
            <a:r>
              <a:rPr lang="de-DE" sz="3400" dirty="0" err="1"/>
              <a:t>TeV</a:t>
            </a:r>
            <a:r>
              <a:rPr lang="de-DE" sz="3400" dirty="0"/>
              <a:t> </a:t>
            </a:r>
            <a:r>
              <a:rPr lang="de-DE" sz="3400" dirty="0" err="1"/>
              <a:t>range</a:t>
            </a:r>
            <a:r>
              <a:rPr lang="de-DE" sz="3400" dirty="0"/>
              <a:t>), SWGO?  </a:t>
            </a:r>
            <a:r>
              <a:rPr lang="de-DE" sz="3400" dirty="0" err="1"/>
              <a:t>and</a:t>
            </a:r>
            <a:r>
              <a:rPr lang="de-DE" sz="3400" dirty="0"/>
              <a:t> LHAASO, TAIGA (</a:t>
            </a:r>
            <a:r>
              <a:rPr lang="de-DE" sz="3400" dirty="0" err="1"/>
              <a:t>reaching</a:t>
            </a:r>
            <a:r>
              <a:rPr lang="de-DE" sz="3400" dirty="0"/>
              <a:t> </a:t>
            </a:r>
            <a:r>
              <a:rPr lang="de-DE" sz="3400" dirty="0" err="1"/>
              <a:t>into</a:t>
            </a:r>
            <a:r>
              <a:rPr lang="de-DE" sz="3400" dirty="0"/>
              <a:t> </a:t>
            </a:r>
            <a:r>
              <a:rPr lang="de-DE" sz="3400" dirty="0" err="1"/>
              <a:t>PeV</a:t>
            </a:r>
            <a:r>
              <a:rPr lang="de-DE" sz="3400" dirty="0"/>
              <a:t> </a:t>
            </a:r>
            <a:r>
              <a:rPr lang="de-DE" sz="3400" dirty="0" err="1"/>
              <a:t>range</a:t>
            </a:r>
            <a:r>
              <a:rPr lang="de-DE" sz="3400" dirty="0"/>
              <a:t>)</a:t>
            </a:r>
          </a:p>
          <a:p>
            <a:endParaRPr lang="de-DE" sz="1400" dirty="0"/>
          </a:p>
          <a:p>
            <a:r>
              <a:rPr lang="de-DE" sz="3400" dirty="0"/>
              <a:t>Follow-</a:t>
            </a:r>
            <a:r>
              <a:rPr lang="de-DE" sz="3400" dirty="0" err="1"/>
              <a:t>up</a:t>
            </a:r>
            <a:r>
              <a:rPr lang="de-DE" sz="3400" dirty="0"/>
              <a:t> </a:t>
            </a:r>
            <a:r>
              <a:rPr lang="de-DE" sz="3400" dirty="0" err="1"/>
              <a:t>of</a:t>
            </a:r>
            <a:r>
              <a:rPr lang="de-DE" sz="3400" dirty="0"/>
              <a:t> Fermi </a:t>
            </a:r>
            <a:r>
              <a:rPr lang="de-DE" sz="3400" dirty="0" err="1"/>
              <a:t>satellite</a:t>
            </a:r>
            <a:r>
              <a:rPr lang="de-DE" sz="3400" dirty="0"/>
              <a:t> </a:t>
            </a:r>
            <a:r>
              <a:rPr lang="de-DE" sz="3400" dirty="0" err="1"/>
              <a:t>is</a:t>
            </a:r>
            <a:r>
              <a:rPr lang="de-DE" sz="3400" dirty="0"/>
              <a:t> still open</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49</a:t>
            </a:fld>
            <a:endParaRPr lang="en-US"/>
          </a:p>
        </p:txBody>
      </p:sp>
    </p:spTree>
    <p:extLst>
      <p:ext uri="{BB962C8B-B14F-4D97-AF65-F5344CB8AC3E}">
        <p14:creationId xmlns:p14="http://schemas.microsoft.com/office/powerpoint/2010/main" val="2812681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9144000" cy="6858000"/>
          </a:xfrm>
          <a:prstGeom prst="rect">
            <a:avLst/>
          </a:prstGeo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5</a:t>
            </a:fld>
            <a:endParaRPr lang="en-US"/>
          </a:p>
        </p:txBody>
      </p:sp>
    </p:spTree>
    <p:extLst>
      <p:ext uri="{BB962C8B-B14F-4D97-AF65-F5344CB8AC3E}">
        <p14:creationId xmlns:p14="http://schemas.microsoft.com/office/powerpoint/2010/main" val="4030057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9288" y="2669788"/>
            <a:ext cx="3589419" cy="3942905"/>
          </a:xfrm>
          <a:prstGeom prst="rect">
            <a:avLst/>
          </a:prstGeom>
          <a:noFill/>
        </p:spPr>
        <p:txBody>
          <a:bodyPr wrap="none" lIns="64291" tIns="32146" rIns="64291" bIns="32146" rtlCol="0">
            <a:spAutoFit/>
          </a:bodyPr>
          <a:lstStyle/>
          <a:p>
            <a:r>
              <a:rPr lang="de-DE" sz="5600" dirty="0">
                <a:solidFill>
                  <a:schemeClr val="bg1"/>
                </a:solidFill>
              </a:rPr>
              <a:t> Viktor Hess</a:t>
            </a:r>
          </a:p>
          <a:p>
            <a:endParaRPr lang="de-DE" sz="5600" dirty="0">
              <a:solidFill>
                <a:schemeClr val="bg1"/>
              </a:solidFill>
            </a:endParaRPr>
          </a:p>
          <a:p>
            <a:r>
              <a:rPr lang="de-DE" sz="5600" dirty="0">
                <a:solidFill>
                  <a:schemeClr val="bg1"/>
                </a:solidFill>
              </a:rPr>
              <a:t>      </a:t>
            </a:r>
            <a:r>
              <a:rPr lang="de-DE" sz="8800" dirty="0">
                <a:solidFill>
                  <a:schemeClr val="bg1"/>
                </a:solidFill>
              </a:rPr>
              <a:t>1912</a:t>
            </a:r>
          </a:p>
          <a:p>
            <a:pPr algn="r"/>
            <a:endParaRPr lang="de-DE" sz="1300" dirty="0">
              <a:solidFill>
                <a:schemeClr val="bg1"/>
              </a:solidFill>
            </a:endParaRPr>
          </a:p>
          <a:p>
            <a:pPr algn="r"/>
            <a:endParaRPr lang="de-DE" sz="1300" dirty="0">
              <a:solidFill>
                <a:schemeClr val="bg1"/>
              </a:solidFill>
            </a:endParaRPr>
          </a:p>
          <a:p>
            <a:pPr algn="r"/>
            <a:endParaRPr lang="de-DE" sz="13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cosmic</a:t>
            </a:r>
            <a:r>
              <a:rPr lang="de-DE" sz="1300" dirty="0">
                <a:solidFill>
                  <a:schemeClr val="bg1"/>
                </a:solidFill>
              </a:rPr>
              <a:t>  </a:t>
            </a:r>
            <a:r>
              <a:rPr lang="de-DE" sz="1300" dirty="0" err="1">
                <a:solidFill>
                  <a:schemeClr val="bg1"/>
                </a:solidFill>
              </a:rPr>
              <a:t>rays</a:t>
            </a:r>
            <a:endParaRPr lang="en-US" sz="1300" dirty="0">
              <a:solidFill>
                <a:schemeClr val="bg1"/>
              </a:solidFill>
            </a:endParaRPr>
          </a:p>
        </p:txBody>
      </p:sp>
      <p:pic>
        <p:nvPicPr>
          <p:cNvPr id="5" name="Picture 2" descr="hessbal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543" y="684208"/>
            <a:ext cx="4626702" cy="5882695"/>
          </a:xfrm>
          <a:prstGeom prst="rect">
            <a:avLst/>
          </a:prstGeom>
          <a:noFill/>
          <a:ln w="57150">
            <a:solidFill>
              <a:schemeClr val="tx1">
                <a:lumMod val="60000"/>
                <a:lumOff val="40000"/>
              </a:schemeClr>
            </a:solidFill>
            <a:miter lim="800000"/>
            <a:headEnd/>
            <a:tailEnd/>
          </a:ln>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50</a:t>
            </a:fld>
            <a:endParaRPr lang="en-US"/>
          </a:p>
        </p:txBody>
      </p:sp>
    </p:spTree>
    <p:extLst>
      <p:ext uri="{BB962C8B-B14F-4D97-AF65-F5344CB8AC3E}">
        <p14:creationId xmlns:p14="http://schemas.microsoft.com/office/powerpoint/2010/main" val="999329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70778" y="898293"/>
            <a:ext cx="3944283" cy="7020671"/>
          </a:xfrm>
          <a:prstGeom prst="rect">
            <a:avLst/>
          </a:prstGeom>
          <a:noFill/>
        </p:spPr>
        <p:txBody>
          <a:bodyPr wrap="none" lIns="64291" tIns="32146" rIns="64291" bIns="32146" rtlCol="0">
            <a:spAutoFit/>
          </a:bodyPr>
          <a:lstStyle/>
          <a:p>
            <a:r>
              <a:rPr lang="de-DE" sz="5600" dirty="0">
                <a:solidFill>
                  <a:schemeClr val="bg1"/>
                </a:solidFill>
              </a:rPr>
              <a:t> Pierre Auger</a:t>
            </a:r>
          </a:p>
          <a:p>
            <a:endParaRPr lang="de-DE" sz="5600" dirty="0">
              <a:solidFill>
                <a:schemeClr val="bg1"/>
              </a:solidFill>
            </a:endParaRPr>
          </a:p>
          <a:p>
            <a:endParaRPr lang="de-DE" sz="5600" dirty="0">
              <a:solidFill>
                <a:schemeClr val="bg1"/>
              </a:solidFill>
            </a:endParaRPr>
          </a:p>
          <a:p>
            <a:endParaRPr lang="de-DE" sz="5600" dirty="0">
              <a:solidFill>
                <a:schemeClr val="bg1"/>
              </a:solidFill>
            </a:endParaRPr>
          </a:p>
          <a:p>
            <a:r>
              <a:rPr lang="de-DE" sz="5600" dirty="0">
                <a:solidFill>
                  <a:schemeClr val="bg1"/>
                </a:solidFill>
              </a:rPr>
              <a:t>     </a:t>
            </a:r>
            <a:r>
              <a:rPr lang="de-DE" sz="8800" dirty="0">
                <a:solidFill>
                  <a:schemeClr val="bg1"/>
                </a:solidFill>
              </a:rPr>
              <a:t>1939</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r>
              <a:rPr lang="de-DE" sz="1300" dirty="0">
                <a:solidFill>
                  <a:schemeClr val="bg1"/>
                </a:solidFill>
              </a:rPr>
              <a:t>                      </a:t>
            </a: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cosmic</a:t>
            </a:r>
            <a:r>
              <a:rPr lang="de-DE" sz="1300" dirty="0">
                <a:solidFill>
                  <a:schemeClr val="bg1"/>
                </a:solidFill>
              </a:rPr>
              <a:t> </a:t>
            </a:r>
            <a:r>
              <a:rPr lang="de-DE" sz="1300" dirty="0" err="1">
                <a:solidFill>
                  <a:schemeClr val="bg1"/>
                </a:solidFill>
              </a:rPr>
              <a:t>air</a:t>
            </a:r>
            <a:r>
              <a:rPr lang="de-DE" sz="1300" dirty="0">
                <a:solidFill>
                  <a:schemeClr val="bg1"/>
                </a:solidFill>
              </a:rPr>
              <a:t> </a:t>
            </a:r>
            <a:r>
              <a:rPr lang="de-DE" sz="1300" dirty="0" err="1">
                <a:solidFill>
                  <a:schemeClr val="bg1"/>
                </a:solidFill>
              </a:rPr>
              <a:t>showers</a:t>
            </a:r>
            <a:r>
              <a:rPr lang="de-DE" sz="1300" dirty="0">
                <a:solidFill>
                  <a:schemeClr val="bg1"/>
                </a:solidFill>
              </a:rPr>
              <a:t>  </a:t>
            </a:r>
            <a:endParaRPr lang="en-US" sz="6700" dirty="0">
              <a:solidFill>
                <a:schemeClr val="bg1"/>
              </a:solidFill>
            </a:endParaRPr>
          </a:p>
          <a:p>
            <a:endParaRPr lang="en-US" sz="8800" dirty="0">
              <a:solidFill>
                <a:schemeClr val="bg1"/>
              </a:solidFill>
            </a:endParaRPr>
          </a:p>
        </p:txBody>
      </p:sp>
      <p:pic>
        <p:nvPicPr>
          <p:cNvPr id="13314" name="Picture 2" descr="X:\PierreAu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508" y="2163298"/>
            <a:ext cx="4281697" cy="4358588"/>
          </a:xfrm>
          <a:prstGeom prst="rect">
            <a:avLst/>
          </a:prstGeom>
          <a:noFill/>
          <a:ln w="57150">
            <a:solidFill>
              <a:schemeClr val="tx1">
                <a:lumMod val="60000"/>
                <a:lumOff val="40000"/>
              </a:schemeClr>
            </a:solidFill>
          </a:ln>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51</a:t>
            </a:fld>
            <a:endParaRPr lang="en-US"/>
          </a:p>
        </p:txBody>
      </p:sp>
    </p:spTree>
    <p:extLst>
      <p:ext uri="{BB962C8B-B14F-4D97-AF65-F5344CB8AC3E}">
        <p14:creationId xmlns:p14="http://schemas.microsoft.com/office/powerpoint/2010/main" val="132212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15900" y="-20701"/>
            <a:ext cx="4327077" cy="8744219"/>
          </a:xfrm>
          <a:prstGeom prst="rect">
            <a:avLst/>
          </a:prstGeom>
          <a:noFill/>
        </p:spPr>
        <p:txBody>
          <a:bodyPr wrap="none" lIns="64291" tIns="32146" rIns="64291" bIns="32146" rtlCol="0">
            <a:spAutoFit/>
          </a:bodyPr>
          <a:lstStyle/>
          <a:p>
            <a:r>
              <a:rPr lang="de-DE" sz="5600" dirty="0">
                <a:solidFill>
                  <a:schemeClr val="bg1"/>
                </a:solidFill>
              </a:rPr>
              <a:t> James Cronin</a:t>
            </a:r>
          </a:p>
          <a:p>
            <a:r>
              <a:rPr lang="de-DE" sz="5600" dirty="0">
                <a:solidFill>
                  <a:schemeClr val="bg1"/>
                </a:solidFill>
              </a:rPr>
              <a:t>Alan Watson</a:t>
            </a:r>
          </a:p>
          <a:p>
            <a:r>
              <a:rPr lang="de-DE" sz="5600" dirty="0">
                <a:solidFill>
                  <a:schemeClr val="bg1"/>
                </a:solidFill>
              </a:rPr>
              <a:t>Murat </a:t>
            </a:r>
            <a:r>
              <a:rPr lang="de-DE" sz="5600" dirty="0" err="1">
                <a:solidFill>
                  <a:schemeClr val="bg1"/>
                </a:solidFill>
              </a:rPr>
              <a:t>Boratav</a:t>
            </a:r>
            <a:endParaRPr lang="de-DE" sz="5600" dirty="0">
              <a:solidFill>
                <a:schemeClr val="bg1"/>
              </a:solidFill>
            </a:endParaRPr>
          </a:p>
          <a:p>
            <a:r>
              <a:rPr lang="de-DE" sz="5600" dirty="0">
                <a:solidFill>
                  <a:schemeClr val="bg1"/>
                </a:solidFill>
              </a:rPr>
              <a:t>(</a:t>
            </a:r>
            <a:r>
              <a:rPr lang="de-DE" sz="5600" dirty="0" err="1">
                <a:solidFill>
                  <a:schemeClr val="bg1"/>
                </a:solidFill>
              </a:rPr>
              <a:t>avec</a:t>
            </a:r>
            <a:r>
              <a:rPr lang="de-DE" sz="5600" dirty="0">
                <a:solidFill>
                  <a:schemeClr val="bg1"/>
                </a:solidFill>
              </a:rPr>
              <a:t> Antoine </a:t>
            </a:r>
          </a:p>
          <a:p>
            <a:r>
              <a:rPr lang="de-DE" sz="5600" dirty="0" err="1">
                <a:solidFill>
                  <a:schemeClr val="bg1"/>
                </a:solidFill>
              </a:rPr>
              <a:t>Letessier</a:t>
            </a:r>
            <a:r>
              <a:rPr lang="de-DE" sz="5600" dirty="0">
                <a:solidFill>
                  <a:schemeClr val="bg1"/>
                </a:solidFill>
              </a:rPr>
              <a:t>!)</a:t>
            </a:r>
          </a:p>
          <a:p>
            <a:endParaRPr lang="de-DE" sz="5600" dirty="0">
              <a:solidFill>
                <a:schemeClr val="bg1"/>
              </a:solidFill>
            </a:endParaRPr>
          </a:p>
          <a:p>
            <a:r>
              <a:rPr lang="de-DE" sz="5600" dirty="0">
                <a:solidFill>
                  <a:schemeClr val="bg1"/>
                </a:solidFill>
              </a:rPr>
              <a:t>     </a:t>
            </a:r>
            <a:r>
              <a:rPr lang="de-DE" sz="8800" dirty="0">
                <a:solidFill>
                  <a:schemeClr val="bg1"/>
                </a:solidFill>
              </a:rPr>
              <a:t>1989</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r>
              <a:rPr lang="de-DE" sz="1300" dirty="0">
                <a:solidFill>
                  <a:schemeClr val="bg1"/>
                </a:solidFill>
              </a:rPr>
              <a:t>                      </a:t>
            </a: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cosmic</a:t>
            </a:r>
            <a:r>
              <a:rPr lang="de-DE" sz="1300" dirty="0">
                <a:solidFill>
                  <a:schemeClr val="bg1"/>
                </a:solidFill>
              </a:rPr>
              <a:t> </a:t>
            </a:r>
            <a:r>
              <a:rPr lang="de-DE" sz="1300" dirty="0" err="1">
                <a:solidFill>
                  <a:schemeClr val="bg1"/>
                </a:solidFill>
              </a:rPr>
              <a:t>highest</a:t>
            </a:r>
            <a:r>
              <a:rPr lang="de-DE" sz="1300" dirty="0">
                <a:solidFill>
                  <a:schemeClr val="bg1"/>
                </a:solidFill>
              </a:rPr>
              <a:t> </a:t>
            </a:r>
            <a:r>
              <a:rPr lang="de-DE" sz="1300" dirty="0" err="1">
                <a:solidFill>
                  <a:schemeClr val="bg1"/>
                </a:solidFill>
              </a:rPr>
              <a:t>energy</a:t>
            </a:r>
            <a:r>
              <a:rPr lang="de-DE" sz="1300" dirty="0">
                <a:solidFill>
                  <a:schemeClr val="bg1"/>
                </a:solidFill>
              </a:rPr>
              <a:t>  </a:t>
            </a:r>
            <a:r>
              <a:rPr lang="de-DE" sz="1300" dirty="0" err="1">
                <a:solidFill>
                  <a:schemeClr val="bg1"/>
                </a:solidFill>
              </a:rPr>
              <a:t>air</a:t>
            </a:r>
            <a:r>
              <a:rPr lang="de-DE" sz="1300" dirty="0">
                <a:solidFill>
                  <a:schemeClr val="bg1"/>
                </a:solidFill>
              </a:rPr>
              <a:t> </a:t>
            </a:r>
            <a:r>
              <a:rPr lang="de-DE" sz="1300" dirty="0" err="1">
                <a:solidFill>
                  <a:schemeClr val="bg1"/>
                </a:solidFill>
              </a:rPr>
              <a:t>showers</a:t>
            </a:r>
            <a:r>
              <a:rPr lang="de-DE" sz="1300" dirty="0">
                <a:solidFill>
                  <a:schemeClr val="bg1"/>
                </a:solidFill>
              </a:rPr>
              <a:t>  </a:t>
            </a:r>
            <a:endParaRPr lang="en-US" sz="6700" dirty="0">
              <a:solidFill>
                <a:schemeClr val="bg1"/>
              </a:solidFill>
            </a:endParaRPr>
          </a:p>
          <a:p>
            <a:endParaRPr lang="en-US" sz="8800" dirty="0">
              <a:solidFill>
                <a:schemeClr val="bg1"/>
              </a:solidFill>
            </a:endParaRPr>
          </a:p>
        </p:txBody>
      </p:sp>
      <p:pic>
        <p:nvPicPr>
          <p:cNvPr id="3" name="Image 2"/>
          <p:cNvPicPr>
            <a:picLocks noChangeAspect="1"/>
          </p:cNvPicPr>
          <p:nvPr/>
        </p:nvPicPr>
        <p:blipFill>
          <a:blip r:embed="rId4"/>
          <a:stretch>
            <a:fillRect/>
          </a:stretch>
        </p:blipFill>
        <p:spPr>
          <a:xfrm>
            <a:off x="5836083" y="3559453"/>
            <a:ext cx="3092017" cy="2970497"/>
          </a:xfrm>
          <a:prstGeom prst="rect">
            <a:avLst/>
          </a:prstGeom>
        </p:spPr>
      </p:pic>
      <p:sp>
        <p:nvSpPr>
          <p:cNvPr id="4" name="Espace réservé du numéro de diapositive 3"/>
          <p:cNvSpPr>
            <a:spLocks noGrp="1"/>
          </p:cNvSpPr>
          <p:nvPr>
            <p:ph type="sldNum" sz="quarter" idx="12"/>
          </p:nvPr>
        </p:nvSpPr>
        <p:spPr/>
        <p:txBody>
          <a:bodyPr/>
          <a:lstStyle/>
          <a:p>
            <a:fld id="{FF4C92D7-0FCB-CD48-9A1F-0A5414487031}" type="slidenum">
              <a:rPr lang="en-US" smtClean="0"/>
              <a:t>52</a:t>
            </a:fld>
            <a:endParaRPr lang="en-US"/>
          </a:p>
        </p:txBody>
      </p:sp>
      <p:pic>
        <p:nvPicPr>
          <p:cNvPr id="5" name="Image 4"/>
          <p:cNvPicPr>
            <a:picLocks noChangeAspect="1"/>
          </p:cNvPicPr>
          <p:nvPr/>
        </p:nvPicPr>
        <p:blipFill>
          <a:blip r:embed="rId5"/>
          <a:stretch>
            <a:fillRect/>
          </a:stretch>
        </p:blipFill>
        <p:spPr>
          <a:xfrm>
            <a:off x="8242687" y="3179459"/>
            <a:ext cx="888225" cy="1014955"/>
          </a:xfrm>
          <a:prstGeom prst="rect">
            <a:avLst/>
          </a:prstGeom>
        </p:spPr>
      </p:pic>
    </p:spTree>
    <p:extLst>
      <p:ext uri="{BB962C8B-B14F-4D97-AF65-F5344CB8AC3E}">
        <p14:creationId xmlns:p14="http://schemas.microsoft.com/office/powerpoint/2010/main" val="2208037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04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FF4C92D7-0FCB-CD48-9A1F-0A5414487031}" type="slidenum">
              <a:rPr lang="en-US" smtClean="0"/>
              <a:t>53</a:t>
            </a:fld>
            <a:endParaRPr lang="en-US"/>
          </a:p>
        </p:txBody>
      </p:sp>
    </p:spTree>
    <p:extLst>
      <p:ext uri="{BB962C8B-B14F-4D97-AF65-F5344CB8AC3E}">
        <p14:creationId xmlns:p14="http://schemas.microsoft.com/office/powerpoint/2010/main" val="175312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5" y="1201977"/>
            <a:ext cx="8765120" cy="496018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141434" y="3277157"/>
            <a:ext cx="1721651" cy="1113511"/>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5" name="Rectangle 4"/>
          <p:cNvSpPr/>
          <p:nvPr/>
        </p:nvSpPr>
        <p:spPr bwMode="auto">
          <a:xfrm>
            <a:off x="4217542" y="2264875"/>
            <a:ext cx="1772288" cy="1012283"/>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6" name="Rectangle 5"/>
          <p:cNvSpPr/>
          <p:nvPr/>
        </p:nvSpPr>
        <p:spPr bwMode="auto">
          <a:xfrm>
            <a:off x="3524362" y="2417124"/>
            <a:ext cx="1075433" cy="404505"/>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8" name="Rectangle 7"/>
          <p:cNvSpPr/>
          <p:nvPr/>
        </p:nvSpPr>
        <p:spPr bwMode="auto">
          <a:xfrm>
            <a:off x="5702661" y="3264962"/>
            <a:ext cx="1114009" cy="1006390"/>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cxnSp>
        <p:nvCxnSpPr>
          <p:cNvPr id="10" name="Straight Arrow Connector 9"/>
          <p:cNvCxnSpPr/>
          <p:nvPr/>
        </p:nvCxnSpPr>
        <p:spPr bwMode="auto">
          <a:xfrm>
            <a:off x="115961" y="3603872"/>
            <a:ext cx="202547" cy="253071"/>
          </a:xfrm>
          <a:prstGeom prst="straightConnector1">
            <a:avLst/>
          </a:prstGeom>
          <a:solidFill>
            <a:schemeClr val="accent1"/>
          </a:solidFill>
          <a:ln w="5715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 name="Titel 3"/>
          <p:cNvSpPr>
            <a:spLocks noGrp="1"/>
          </p:cNvSpPr>
          <p:nvPr>
            <p:ph type="title"/>
          </p:nvPr>
        </p:nvSpPr>
        <p:spPr/>
        <p:txBody>
          <a:bodyPr/>
          <a:lstStyle/>
          <a:p>
            <a:r>
              <a:rPr lang="de-DE" dirty="0" err="1"/>
              <a:t>Spectrum</a:t>
            </a:r>
            <a:r>
              <a:rPr lang="de-DE" dirty="0"/>
              <a:t> </a:t>
            </a:r>
            <a:r>
              <a:rPr lang="de-DE" dirty="0" err="1"/>
              <a:t>of</a:t>
            </a:r>
            <a:r>
              <a:rPr lang="de-DE" dirty="0"/>
              <a:t> </a:t>
            </a:r>
            <a:r>
              <a:rPr lang="de-DE" dirty="0" err="1"/>
              <a:t>Cosmic</a:t>
            </a:r>
            <a:r>
              <a:rPr lang="de-DE" dirty="0"/>
              <a:t> Rays</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54</a:t>
            </a:fld>
            <a:endParaRPr lang="en-US"/>
          </a:p>
        </p:txBody>
      </p:sp>
    </p:spTree>
    <p:extLst>
      <p:ext uri="{BB962C8B-B14F-4D97-AF65-F5344CB8AC3E}">
        <p14:creationId xmlns:p14="http://schemas.microsoft.com/office/powerpoint/2010/main" val="3834230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5" y="1201977"/>
            <a:ext cx="8765120" cy="496018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141434" y="3277157"/>
            <a:ext cx="1721651" cy="1113511"/>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5" name="Rectangle 4"/>
          <p:cNvSpPr/>
          <p:nvPr/>
        </p:nvSpPr>
        <p:spPr bwMode="auto">
          <a:xfrm>
            <a:off x="4217542" y="2264875"/>
            <a:ext cx="1772288" cy="1012283"/>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6" name="Rectangle 5"/>
          <p:cNvSpPr/>
          <p:nvPr/>
        </p:nvSpPr>
        <p:spPr bwMode="auto">
          <a:xfrm>
            <a:off x="3524362" y="2417124"/>
            <a:ext cx="1075433" cy="404505"/>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8" name="Rectangle 7"/>
          <p:cNvSpPr/>
          <p:nvPr/>
        </p:nvSpPr>
        <p:spPr bwMode="auto">
          <a:xfrm>
            <a:off x="5702661" y="3264962"/>
            <a:ext cx="1114009" cy="1006390"/>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4" name="Rectangle 3"/>
          <p:cNvSpPr/>
          <p:nvPr/>
        </p:nvSpPr>
        <p:spPr bwMode="auto">
          <a:xfrm>
            <a:off x="1027423" y="1708119"/>
            <a:ext cx="3696487" cy="3947903"/>
          </a:xfrm>
          <a:prstGeom prst="rect">
            <a:avLst/>
          </a:prstGeom>
          <a:solidFill>
            <a:srgbClr val="B9E3FE">
              <a:alpha val="29020"/>
            </a:srgbClr>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dirty="0">
              <a:latin typeface="Impact" pitchFamily="34" charset="0"/>
            </a:endParaRPr>
          </a:p>
        </p:txBody>
      </p:sp>
      <p:sp>
        <p:nvSpPr>
          <p:cNvPr id="16" name="TextBox 15"/>
          <p:cNvSpPr txBox="1"/>
          <p:nvPr/>
        </p:nvSpPr>
        <p:spPr>
          <a:xfrm>
            <a:off x="1477202" y="1970372"/>
            <a:ext cx="2584877" cy="588140"/>
          </a:xfrm>
          <a:prstGeom prst="rect">
            <a:avLst/>
          </a:prstGeom>
          <a:solidFill>
            <a:srgbClr val="B9E3FE"/>
          </a:solidFill>
        </p:spPr>
        <p:txBody>
          <a:bodyPr wrap="square" lIns="64291" tIns="32146" rIns="64291" bIns="32146" rtlCol="0">
            <a:spAutoFit/>
          </a:bodyPr>
          <a:lstStyle/>
          <a:p>
            <a:r>
              <a:rPr lang="de-DE" sz="3400" dirty="0"/>
              <a:t> </a:t>
            </a:r>
            <a:r>
              <a:rPr lang="de-DE" sz="3400" dirty="0" err="1"/>
              <a:t>accelerators</a:t>
            </a:r>
            <a:endParaRPr lang="de-DE" sz="3400" dirty="0"/>
          </a:p>
        </p:txBody>
      </p:sp>
      <p:sp>
        <p:nvSpPr>
          <p:cNvPr id="18" name="TextBox 17"/>
          <p:cNvSpPr txBox="1"/>
          <p:nvPr/>
        </p:nvSpPr>
        <p:spPr>
          <a:xfrm>
            <a:off x="1128698" y="3620821"/>
            <a:ext cx="1447571" cy="680473"/>
          </a:xfrm>
          <a:prstGeom prst="rect">
            <a:avLst/>
          </a:prstGeom>
          <a:solidFill>
            <a:srgbClr val="B9E3FE">
              <a:alpha val="63137"/>
            </a:srgbClr>
          </a:solidFill>
        </p:spPr>
        <p:txBody>
          <a:bodyPr wrap="square" lIns="64291" tIns="32146" rIns="64291" bIns="32146" rtlCol="0">
            <a:spAutoFit/>
          </a:bodyPr>
          <a:lstStyle/>
          <a:p>
            <a:r>
              <a:rPr lang="de-DE" sz="2000" dirty="0"/>
              <a:t>   </a:t>
            </a:r>
            <a:r>
              <a:rPr lang="de-DE" sz="2000" dirty="0" err="1"/>
              <a:t>satellites</a:t>
            </a:r>
            <a:r>
              <a:rPr lang="de-DE" sz="2000" dirty="0"/>
              <a:t>,</a:t>
            </a:r>
          </a:p>
          <a:p>
            <a:r>
              <a:rPr lang="de-DE" sz="2000" dirty="0"/>
              <a:t>   </a:t>
            </a:r>
            <a:r>
              <a:rPr lang="de-DE" sz="2000" dirty="0" err="1"/>
              <a:t>balloons</a:t>
            </a:r>
            <a:r>
              <a:rPr lang="de-DE" sz="2000" dirty="0"/>
              <a:t> </a:t>
            </a:r>
          </a:p>
        </p:txBody>
      </p:sp>
      <p:sp>
        <p:nvSpPr>
          <p:cNvPr id="19" name="TextBox 18"/>
          <p:cNvSpPr txBox="1"/>
          <p:nvPr/>
        </p:nvSpPr>
        <p:spPr>
          <a:xfrm>
            <a:off x="2648081" y="3607974"/>
            <a:ext cx="4557033" cy="680473"/>
          </a:xfrm>
          <a:prstGeom prst="rect">
            <a:avLst/>
          </a:prstGeom>
          <a:solidFill>
            <a:srgbClr val="B9E3FE">
              <a:alpha val="61961"/>
            </a:srgbClr>
          </a:solidFill>
        </p:spPr>
        <p:txBody>
          <a:bodyPr wrap="square" lIns="64291" tIns="32146" rIns="64291" bIns="32146" rtlCol="0">
            <a:spAutoFit/>
          </a:bodyPr>
          <a:lstStyle/>
          <a:p>
            <a:r>
              <a:rPr lang="de-DE" sz="2000" dirty="0" err="1"/>
              <a:t>air</a:t>
            </a:r>
            <a:r>
              <a:rPr lang="de-DE" sz="2000" dirty="0"/>
              <a:t> </a:t>
            </a:r>
            <a:r>
              <a:rPr lang="de-DE" sz="2000" dirty="0" err="1"/>
              <a:t>shower</a:t>
            </a:r>
            <a:endParaRPr lang="de-DE" sz="2000" dirty="0"/>
          </a:p>
          <a:p>
            <a:r>
              <a:rPr lang="de-DE" sz="2000" dirty="0"/>
              <a:t>    </a:t>
            </a:r>
            <a:r>
              <a:rPr lang="de-DE" sz="2000" dirty="0" err="1"/>
              <a:t>arrays</a:t>
            </a:r>
            <a:endParaRPr lang="de-DE" sz="2000" dirty="0"/>
          </a:p>
        </p:txBody>
      </p:sp>
      <p:sp>
        <p:nvSpPr>
          <p:cNvPr id="17" name="TextBox 16"/>
          <p:cNvSpPr txBox="1"/>
          <p:nvPr/>
        </p:nvSpPr>
        <p:spPr>
          <a:xfrm>
            <a:off x="5943321" y="3737775"/>
            <a:ext cx="822335" cy="403474"/>
          </a:xfrm>
          <a:prstGeom prst="rect">
            <a:avLst/>
          </a:prstGeom>
          <a:solidFill>
            <a:schemeClr val="bg1"/>
          </a:solidFill>
        </p:spPr>
        <p:txBody>
          <a:bodyPr wrap="none" lIns="64291" tIns="32146" rIns="64291" bIns="32146" rtlCol="0">
            <a:spAutoFit/>
          </a:bodyPr>
          <a:lstStyle/>
          <a:p>
            <a:r>
              <a:rPr lang="de-DE" sz="2200" dirty="0" err="1"/>
              <a:t>Auger</a:t>
            </a:r>
            <a:endParaRPr lang="de-DE" sz="2200" dirty="0"/>
          </a:p>
        </p:txBody>
      </p:sp>
      <p:sp>
        <p:nvSpPr>
          <p:cNvPr id="14" name="Titel 3"/>
          <p:cNvSpPr>
            <a:spLocks noGrp="1"/>
          </p:cNvSpPr>
          <p:nvPr>
            <p:ph type="title"/>
          </p:nvPr>
        </p:nvSpPr>
        <p:spPr/>
        <p:txBody>
          <a:bodyPr/>
          <a:lstStyle/>
          <a:p>
            <a:r>
              <a:rPr lang="de-DE" dirty="0" err="1"/>
              <a:t>Spectrum</a:t>
            </a:r>
            <a:r>
              <a:rPr lang="de-DE" dirty="0"/>
              <a:t> </a:t>
            </a:r>
            <a:r>
              <a:rPr lang="de-DE" dirty="0" err="1"/>
              <a:t>of</a:t>
            </a:r>
            <a:r>
              <a:rPr lang="de-DE" dirty="0"/>
              <a:t> </a:t>
            </a:r>
            <a:r>
              <a:rPr lang="de-DE" dirty="0" err="1"/>
              <a:t>Cosmic</a:t>
            </a:r>
            <a:r>
              <a:rPr lang="de-DE" dirty="0"/>
              <a:t> Rays</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55</a:t>
            </a:fld>
            <a:endParaRPr lang="en-US"/>
          </a:p>
        </p:txBody>
      </p:sp>
    </p:spTree>
    <p:extLst>
      <p:ext uri="{BB962C8B-B14F-4D97-AF65-F5344CB8AC3E}">
        <p14:creationId xmlns:p14="http://schemas.microsoft.com/office/powerpoint/2010/main" val="741671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5" y="1201977"/>
            <a:ext cx="8765120" cy="496018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141434" y="3277157"/>
            <a:ext cx="1721651" cy="1113511"/>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5" name="Rectangle 4"/>
          <p:cNvSpPr/>
          <p:nvPr/>
        </p:nvSpPr>
        <p:spPr bwMode="auto">
          <a:xfrm>
            <a:off x="4217542" y="2264875"/>
            <a:ext cx="1772288" cy="1012283"/>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6" name="Rectangle 5"/>
          <p:cNvSpPr/>
          <p:nvPr/>
        </p:nvSpPr>
        <p:spPr bwMode="auto">
          <a:xfrm>
            <a:off x="3524362" y="2417124"/>
            <a:ext cx="1075433" cy="404505"/>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8" name="Rectangle 7"/>
          <p:cNvSpPr/>
          <p:nvPr/>
        </p:nvSpPr>
        <p:spPr bwMode="auto">
          <a:xfrm>
            <a:off x="5702661" y="3264962"/>
            <a:ext cx="1114009" cy="1006390"/>
          </a:xfrm>
          <a:prstGeom prst="rect">
            <a:avLst/>
          </a:prstGeom>
          <a:solidFill>
            <a:schemeClr val="bg1"/>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4" name="Rectangle 3"/>
          <p:cNvSpPr/>
          <p:nvPr/>
        </p:nvSpPr>
        <p:spPr bwMode="auto">
          <a:xfrm>
            <a:off x="1027423" y="1708119"/>
            <a:ext cx="3696487" cy="3947903"/>
          </a:xfrm>
          <a:prstGeom prst="rect">
            <a:avLst/>
          </a:prstGeom>
          <a:solidFill>
            <a:srgbClr val="B9E3FE">
              <a:alpha val="29020"/>
            </a:srgbClr>
          </a:solidFill>
          <a:ln w="9525"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dirty="0">
              <a:latin typeface="Impact" pitchFamily="34" charset="0"/>
            </a:endParaRPr>
          </a:p>
        </p:txBody>
      </p:sp>
      <p:sp>
        <p:nvSpPr>
          <p:cNvPr id="16" name="TextBox 15"/>
          <p:cNvSpPr txBox="1"/>
          <p:nvPr/>
        </p:nvSpPr>
        <p:spPr>
          <a:xfrm>
            <a:off x="1477202" y="1970372"/>
            <a:ext cx="2584877" cy="588140"/>
          </a:xfrm>
          <a:prstGeom prst="rect">
            <a:avLst/>
          </a:prstGeom>
          <a:solidFill>
            <a:srgbClr val="B9E3FE"/>
          </a:solidFill>
        </p:spPr>
        <p:txBody>
          <a:bodyPr wrap="square" lIns="64291" tIns="32146" rIns="64291" bIns="32146" rtlCol="0">
            <a:spAutoFit/>
          </a:bodyPr>
          <a:lstStyle/>
          <a:p>
            <a:r>
              <a:rPr lang="de-DE" sz="3400" dirty="0"/>
              <a:t> </a:t>
            </a:r>
            <a:r>
              <a:rPr lang="de-DE" sz="3400" dirty="0" err="1"/>
              <a:t>accelerators</a:t>
            </a:r>
            <a:endParaRPr lang="de-DE" sz="3400" dirty="0"/>
          </a:p>
        </p:txBody>
      </p:sp>
      <p:sp>
        <p:nvSpPr>
          <p:cNvPr id="18" name="TextBox 17"/>
          <p:cNvSpPr txBox="1"/>
          <p:nvPr/>
        </p:nvSpPr>
        <p:spPr>
          <a:xfrm>
            <a:off x="1128698" y="3620821"/>
            <a:ext cx="1447571" cy="680473"/>
          </a:xfrm>
          <a:prstGeom prst="rect">
            <a:avLst/>
          </a:prstGeom>
          <a:solidFill>
            <a:srgbClr val="B9E3FE">
              <a:alpha val="63137"/>
            </a:srgbClr>
          </a:solidFill>
        </p:spPr>
        <p:txBody>
          <a:bodyPr wrap="square" lIns="64291" tIns="32146" rIns="64291" bIns="32146" rtlCol="0">
            <a:spAutoFit/>
          </a:bodyPr>
          <a:lstStyle/>
          <a:p>
            <a:r>
              <a:rPr lang="de-DE" sz="2000" dirty="0"/>
              <a:t>   </a:t>
            </a:r>
            <a:r>
              <a:rPr lang="de-DE" sz="2000" dirty="0" err="1"/>
              <a:t>satellites</a:t>
            </a:r>
            <a:r>
              <a:rPr lang="de-DE" sz="2000" dirty="0"/>
              <a:t>,</a:t>
            </a:r>
          </a:p>
          <a:p>
            <a:r>
              <a:rPr lang="de-DE" sz="2000" dirty="0"/>
              <a:t>   </a:t>
            </a:r>
            <a:r>
              <a:rPr lang="de-DE" sz="2000" dirty="0" err="1"/>
              <a:t>balloons</a:t>
            </a:r>
            <a:r>
              <a:rPr lang="de-DE" sz="2000" dirty="0"/>
              <a:t> </a:t>
            </a:r>
          </a:p>
        </p:txBody>
      </p:sp>
      <p:sp>
        <p:nvSpPr>
          <p:cNvPr id="19" name="TextBox 18"/>
          <p:cNvSpPr txBox="1"/>
          <p:nvPr/>
        </p:nvSpPr>
        <p:spPr>
          <a:xfrm>
            <a:off x="2648081" y="3607974"/>
            <a:ext cx="4557033" cy="680473"/>
          </a:xfrm>
          <a:prstGeom prst="rect">
            <a:avLst/>
          </a:prstGeom>
          <a:solidFill>
            <a:srgbClr val="B9E3FE">
              <a:alpha val="61961"/>
            </a:srgbClr>
          </a:solidFill>
        </p:spPr>
        <p:txBody>
          <a:bodyPr wrap="square" lIns="64291" tIns="32146" rIns="64291" bIns="32146" rtlCol="0">
            <a:spAutoFit/>
          </a:bodyPr>
          <a:lstStyle/>
          <a:p>
            <a:r>
              <a:rPr lang="de-DE" sz="2000" dirty="0" err="1"/>
              <a:t>air</a:t>
            </a:r>
            <a:r>
              <a:rPr lang="de-DE" sz="2000" dirty="0"/>
              <a:t> </a:t>
            </a:r>
            <a:r>
              <a:rPr lang="de-DE" sz="2000" dirty="0" err="1"/>
              <a:t>shower</a:t>
            </a:r>
            <a:endParaRPr lang="de-DE" sz="2000" dirty="0"/>
          </a:p>
          <a:p>
            <a:r>
              <a:rPr lang="de-DE" sz="2000" dirty="0"/>
              <a:t>    </a:t>
            </a:r>
            <a:r>
              <a:rPr lang="de-DE" sz="2000" dirty="0" err="1"/>
              <a:t>arrays</a:t>
            </a:r>
            <a:endParaRPr lang="de-DE" sz="2000" dirty="0"/>
          </a:p>
        </p:txBody>
      </p:sp>
      <p:sp>
        <p:nvSpPr>
          <p:cNvPr id="17" name="TextBox 16"/>
          <p:cNvSpPr txBox="1"/>
          <p:nvPr/>
        </p:nvSpPr>
        <p:spPr>
          <a:xfrm>
            <a:off x="5943321" y="3737775"/>
            <a:ext cx="822335" cy="403474"/>
          </a:xfrm>
          <a:prstGeom prst="rect">
            <a:avLst/>
          </a:prstGeom>
          <a:solidFill>
            <a:schemeClr val="bg1"/>
          </a:solidFill>
        </p:spPr>
        <p:txBody>
          <a:bodyPr wrap="none" lIns="64291" tIns="32146" rIns="64291" bIns="32146" rtlCol="0">
            <a:spAutoFit/>
          </a:bodyPr>
          <a:lstStyle/>
          <a:p>
            <a:r>
              <a:rPr lang="de-DE" sz="2200" dirty="0" err="1"/>
              <a:t>Auger</a:t>
            </a:r>
            <a:endParaRPr lang="de-DE" sz="2200" dirty="0"/>
          </a:p>
        </p:txBody>
      </p:sp>
      <p:sp>
        <p:nvSpPr>
          <p:cNvPr id="14" name="TextBox 9"/>
          <p:cNvSpPr txBox="1"/>
          <p:nvPr/>
        </p:nvSpPr>
        <p:spPr>
          <a:xfrm>
            <a:off x="1497976" y="4410384"/>
            <a:ext cx="2203973" cy="926694"/>
          </a:xfrm>
          <a:prstGeom prst="rect">
            <a:avLst/>
          </a:prstGeom>
          <a:solidFill>
            <a:srgbClr val="FFFF99"/>
          </a:solidFill>
          <a:ln>
            <a:solidFill>
              <a:schemeClr val="tx1"/>
            </a:solidFill>
          </a:ln>
        </p:spPr>
        <p:txBody>
          <a:bodyPr wrap="none" lIns="64291" tIns="32146" rIns="64291" bIns="32146" rtlCol="0">
            <a:spAutoFit/>
          </a:bodyPr>
          <a:lstStyle/>
          <a:p>
            <a:r>
              <a:rPr lang="de-DE" sz="2800" dirty="0" err="1">
                <a:latin typeface="Bernard MT Condensed" panose="02050806060905020404" pitchFamily="18" charset="0"/>
              </a:rPr>
              <a:t>Current</a:t>
            </a:r>
            <a:r>
              <a:rPr lang="de-DE" sz="2800" dirty="0">
                <a:latin typeface="Bernard MT Condensed" panose="02050806060905020404" pitchFamily="18" charset="0"/>
              </a:rPr>
              <a:t> </a:t>
            </a:r>
            <a:r>
              <a:rPr lang="de-DE" sz="2800" dirty="0" err="1">
                <a:latin typeface="Bernard MT Condensed" panose="02050806060905020404" pitchFamily="18" charset="0"/>
              </a:rPr>
              <a:t>models</a:t>
            </a:r>
            <a:r>
              <a:rPr lang="de-DE" sz="2800" dirty="0">
                <a:latin typeface="Bernard MT Condensed" panose="02050806060905020404" pitchFamily="18" charset="0"/>
              </a:rPr>
              <a:t> </a:t>
            </a:r>
          </a:p>
          <a:p>
            <a:r>
              <a:rPr lang="de-DE" sz="2800" dirty="0">
                <a:latin typeface="Bernard MT Condensed" panose="02050806060905020404" pitchFamily="18" charset="0"/>
              </a:rPr>
              <a:t>   </a:t>
            </a:r>
            <a:r>
              <a:rPr lang="de-DE" sz="2800" dirty="0" err="1">
                <a:latin typeface="Bernard MT Condensed" panose="02050806060905020404" pitchFamily="18" charset="0"/>
              </a:rPr>
              <a:t>tuned</a:t>
            </a:r>
            <a:r>
              <a:rPr lang="de-DE" sz="2800" dirty="0">
                <a:latin typeface="Bernard MT Condensed" panose="02050806060905020404" pitchFamily="18" charset="0"/>
              </a:rPr>
              <a:t> </a:t>
            </a:r>
            <a:r>
              <a:rPr lang="de-DE" sz="2800" dirty="0" err="1">
                <a:latin typeface="Bernard MT Condensed" panose="02050806060905020404" pitchFamily="18" charset="0"/>
              </a:rPr>
              <a:t>here</a:t>
            </a:r>
            <a:endParaRPr lang="de-DE" sz="2800" dirty="0">
              <a:latin typeface="Bernard MT Condensed" panose="02050806060905020404" pitchFamily="18" charset="0"/>
            </a:endParaRPr>
          </a:p>
        </p:txBody>
      </p:sp>
      <p:sp>
        <p:nvSpPr>
          <p:cNvPr id="21" name="Titel 3"/>
          <p:cNvSpPr>
            <a:spLocks noGrp="1"/>
          </p:cNvSpPr>
          <p:nvPr>
            <p:ph type="title"/>
          </p:nvPr>
        </p:nvSpPr>
        <p:spPr/>
        <p:txBody>
          <a:bodyPr/>
          <a:lstStyle/>
          <a:p>
            <a:r>
              <a:rPr lang="de-DE" dirty="0" err="1"/>
              <a:t>Spectrum</a:t>
            </a:r>
            <a:r>
              <a:rPr lang="de-DE" dirty="0"/>
              <a:t> </a:t>
            </a:r>
            <a:r>
              <a:rPr lang="de-DE" dirty="0" err="1"/>
              <a:t>of</a:t>
            </a:r>
            <a:r>
              <a:rPr lang="de-DE" dirty="0"/>
              <a:t> </a:t>
            </a:r>
            <a:r>
              <a:rPr lang="de-DE" dirty="0" err="1"/>
              <a:t>Cosmic</a:t>
            </a:r>
            <a:r>
              <a:rPr lang="de-DE" dirty="0"/>
              <a:t> Rays</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56</a:t>
            </a:fld>
            <a:endParaRPr lang="en-US"/>
          </a:p>
        </p:txBody>
      </p:sp>
    </p:spTree>
    <p:extLst>
      <p:ext uri="{BB962C8B-B14F-4D97-AF65-F5344CB8AC3E}">
        <p14:creationId xmlns:p14="http://schemas.microsoft.com/office/powerpoint/2010/main" val="1042189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a:spLocks noGrp="1"/>
          </p:cNvSpPr>
          <p:nvPr>
            <p:ph idx="1"/>
          </p:nvPr>
        </p:nvSpPr>
        <p:spPr>
          <a:xfrm>
            <a:off x="330398" y="6105643"/>
            <a:ext cx="8804672" cy="987521"/>
          </a:xfrm>
        </p:spPr>
        <p:txBody>
          <a:bodyPr/>
          <a:lstStyle/>
          <a:p>
            <a:pPr>
              <a:buClr>
                <a:srgbClr val="FF0000"/>
              </a:buClr>
              <a:buFont typeface="Wingdings" pitchFamily="2" charset="2"/>
              <a:buChar char="§"/>
            </a:pPr>
            <a:r>
              <a:rPr lang="de-DE" sz="2500" dirty="0" err="1"/>
              <a:t>Compare</a:t>
            </a:r>
            <a:r>
              <a:rPr lang="de-DE" sz="2500" dirty="0"/>
              <a:t> </a:t>
            </a:r>
            <a:r>
              <a:rPr lang="de-DE" sz="2500" dirty="0" err="1"/>
              <a:t>to</a:t>
            </a:r>
            <a:r>
              <a:rPr lang="de-DE" sz="2500" dirty="0"/>
              <a:t> QCD </a:t>
            </a:r>
            <a:r>
              <a:rPr lang="de-DE" sz="2500" dirty="0" err="1"/>
              <a:t>and</a:t>
            </a:r>
            <a:r>
              <a:rPr lang="de-DE" sz="2500" dirty="0"/>
              <a:t> Glauber </a:t>
            </a:r>
            <a:r>
              <a:rPr lang="de-DE" sz="2500" dirty="0" err="1"/>
              <a:t>model</a:t>
            </a:r>
            <a:r>
              <a:rPr lang="de-DE" sz="2500" dirty="0"/>
              <a:t>, </a:t>
            </a:r>
            <a:r>
              <a:rPr lang="de-DE" sz="2500" dirty="0" err="1"/>
              <a:t>tuning</a:t>
            </a:r>
            <a:r>
              <a:rPr lang="de-DE" sz="2500" dirty="0"/>
              <a:t> EAS </a:t>
            </a:r>
            <a:r>
              <a:rPr lang="de-DE" sz="2500" dirty="0" err="1"/>
              <a:t>simulations</a:t>
            </a:r>
            <a:endParaRPr lang="de-DE" sz="2500" dirty="0"/>
          </a:p>
        </p:txBody>
      </p:sp>
      <p:pic>
        <p:nvPicPr>
          <p:cNvPr id="6" name="Picture 5" descr="protonProtonInel-PA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63" y="1714500"/>
            <a:ext cx="6656969" cy="4391144"/>
          </a:xfrm>
          <a:prstGeom prst="rect">
            <a:avLst/>
          </a:prstGeom>
        </p:spPr>
      </p:pic>
      <p:sp>
        <p:nvSpPr>
          <p:cNvPr id="13" name="TextBox 12"/>
          <p:cNvSpPr txBox="1"/>
          <p:nvPr/>
        </p:nvSpPr>
        <p:spPr>
          <a:xfrm>
            <a:off x="1697319" y="1046746"/>
            <a:ext cx="5481473" cy="497571"/>
          </a:xfrm>
          <a:prstGeom prst="rect">
            <a:avLst/>
          </a:prstGeom>
          <a:solidFill>
            <a:srgbClr val="FFFF99"/>
          </a:solidFill>
          <a:ln>
            <a:solidFill>
              <a:schemeClr val="tx1"/>
            </a:solidFill>
          </a:ln>
        </p:spPr>
        <p:txBody>
          <a:bodyPr wrap="none" lIns="64291" tIns="32146" rIns="64291" bIns="32146" rtlCol="0">
            <a:spAutoFit/>
          </a:bodyPr>
          <a:lstStyle/>
          <a:p>
            <a:r>
              <a:rPr lang="de-DE" sz="2800" dirty="0">
                <a:latin typeface="Bernard MT Condensed" pitchFamily="18" charset="0"/>
              </a:rPr>
              <a:t>pp </a:t>
            </a:r>
            <a:r>
              <a:rPr lang="de-DE" sz="2800" dirty="0" err="1">
                <a:latin typeface="Bernard MT Condensed" pitchFamily="18" charset="0"/>
              </a:rPr>
              <a:t>inel</a:t>
            </a:r>
            <a:r>
              <a:rPr lang="de-DE" sz="2800" dirty="0">
                <a:latin typeface="Bernard MT Condensed" pitchFamily="18" charset="0"/>
              </a:rPr>
              <a:t>. </a:t>
            </a:r>
            <a:r>
              <a:rPr lang="de-DE" sz="2800" dirty="0" err="1">
                <a:latin typeface="Bernard MT Condensed" pitchFamily="18" charset="0"/>
              </a:rPr>
              <a:t>cross</a:t>
            </a:r>
            <a:r>
              <a:rPr lang="de-DE" sz="2800" dirty="0">
                <a:latin typeface="Bernard MT Condensed" pitchFamily="18" charset="0"/>
              </a:rPr>
              <a:t> </a:t>
            </a:r>
            <a:r>
              <a:rPr lang="de-DE" sz="2800" dirty="0" err="1">
                <a:latin typeface="Bernard MT Condensed" pitchFamily="18" charset="0"/>
              </a:rPr>
              <a:t>section</a:t>
            </a:r>
            <a:r>
              <a:rPr lang="de-DE" sz="2800" dirty="0">
                <a:latin typeface="Bernard MT Condensed" pitchFamily="18" charset="0"/>
              </a:rPr>
              <a:t> </a:t>
            </a:r>
            <a:r>
              <a:rPr lang="de-DE" sz="2800" dirty="0" err="1">
                <a:latin typeface="Bernard MT Condensed" pitchFamily="18" charset="0"/>
              </a:rPr>
              <a:t>at</a:t>
            </a:r>
            <a:r>
              <a:rPr lang="de-DE" sz="2800" dirty="0">
                <a:latin typeface="Bernard MT Condensed" pitchFamily="18" charset="0"/>
              </a:rPr>
              <a:t> </a:t>
            </a:r>
            <a:r>
              <a:rPr lang="de-DE" sz="2800" dirty="0" err="1">
                <a:latin typeface="Bernard MT Condensed" pitchFamily="18" charset="0"/>
              </a:rPr>
              <a:t>sqrt</a:t>
            </a:r>
            <a:r>
              <a:rPr lang="de-DE" sz="2800" dirty="0">
                <a:latin typeface="Bernard MT Condensed" pitchFamily="18" charset="0"/>
              </a:rPr>
              <a:t>(s)=57 </a:t>
            </a:r>
            <a:r>
              <a:rPr lang="de-DE" sz="2800" dirty="0" err="1">
                <a:latin typeface="Bernard MT Condensed" pitchFamily="18" charset="0"/>
              </a:rPr>
              <a:t>TeV</a:t>
            </a:r>
            <a:endParaRPr lang="de-DE" sz="2800" dirty="0">
              <a:latin typeface="Bernard MT Condensed" pitchFamily="18" charset="0"/>
            </a:endParaRPr>
          </a:p>
        </p:txBody>
      </p:sp>
      <p:sp>
        <p:nvSpPr>
          <p:cNvPr id="7" name="Titel 4"/>
          <p:cNvSpPr>
            <a:spLocks noGrp="1"/>
          </p:cNvSpPr>
          <p:nvPr>
            <p:ph type="title"/>
          </p:nvPr>
        </p:nvSpPr>
        <p:spPr>
          <a:xfrm>
            <a:off x="457200" y="46716"/>
            <a:ext cx="8229600" cy="1143000"/>
          </a:xfrm>
        </p:spPr>
        <p:txBody>
          <a:bodyPr/>
          <a:lstStyle/>
          <a:p>
            <a:r>
              <a:rPr lang="de-DE" dirty="0" err="1"/>
              <a:t>Cosmic</a:t>
            </a:r>
            <a:r>
              <a:rPr lang="de-DE" dirty="0"/>
              <a:t> Rays </a:t>
            </a:r>
            <a:r>
              <a:rPr lang="de-DE" dirty="0" err="1"/>
              <a:t>and</a:t>
            </a:r>
            <a:r>
              <a:rPr lang="de-DE" dirty="0"/>
              <a:t> LHC</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57</a:t>
            </a:fld>
            <a:endParaRPr lang="en-US"/>
          </a:p>
        </p:txBody>
      </p:sp>
    </p:spTree>
    <p:extLst>
      <p:ext uri="{BB962C8B-B14F-4D97-AF65-F5344CB8AC3E}">
        <p14:creationId xmlns:p14="http://schemas.microsoft.com/office/powerpoint/2010/main" val="2618863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72" y="1125141"/>
            <a:ext cx="8810804" cy="5162643"/>
          </a:xfrm>
        </p:spPr>
        <p:txBody>
          <a:bodyPr/>
          <a:lstStyle/>
          <a:p>
            <a:pPr>
              <a:buClr>
                <a:srgbClr val="FF0000"/>
              </a:buClr>
              <a:buFont typeface="Wingdings" pitchFamily="2" charset="2"/>
              <a:buChar char="§"/>
            </a:pPr>
            <a:r>
              <a:rPr lang="de-DE" sz="2500" dirty="0"/>
              <a:t>Cooperation of particle- and CR-physicists has </a:t>
            </a:r>
            <a:r>
              <a:rPr lang="de-DE" sz="2500" dirty="0" err="1"/>
              <a:t>been</a:t>
            </a:r>
            <a:r>
              <a:rPr lang="de-DE" sz="2500" dirty="0"/>
              <a:t>      </a:t>
            </a:r>
            <a:r>
              <a:rPr lang="de-DE" sz="2500" dirty="0" err="1"/>
              <a:t>intensified</a:t>
            </a:r>
            <a:r>
              <a:rPr lang="de-DE" sz="2500" dirty="0"/>
              <a:t> over the last years.</a:t>
            </a:r>
          </a:p>
          <a:p>
            <a:pPr>
              <a:buClr>
                <a:srgbClr val="FF0000"/>
              </a:buClr>
              <a:buFont typeface="Wingdings" pitchFamily="2" charset="2"/>
              <a:buChar char="§"/>
            </a:pPr>
            <a:r>
              <a:rPr lang="de-DE" sz="2500" dirty="0" err="1"/>
              <a:t>Extremely</a:t>
            </a:r>
            <a:r>
              <a:rPr lang="de-DE" sz="2500" dirty="0"/>
              <a:t> useful for understanding CR </a:t>
            </a:r>
            <a:r>
              <a:rPr lang="de-DE" sz="2500" dirty="0" err="1"/>
              <a:t>nature</a:t>
            </a:r>
            <a:endParaRPr lang="de-DE" sz="2500" dirty="0"/>
          </a:p>
          <a:p>
            <a:pPr>
              <a:buClr>
                <a:srgbClr val="FF0000"/>
              </a:buClr>
              <a:buFont typeface="Wingdings" pitchFamily="2" charset="2"/>
              <a:buChar char="§"/>
            </a:pPr>
            <a:r>
              <a:rPr lang="de-DE" sz="2500" dirty="0" err="1"/>
              <a:t>Accelerator</a:t>
            </a:r>
            <a:r>
              <a:rPr lang="de-DE" sz="2500" dirty="0"/>
              <a:t> </a:t>
            </a:r>
            <a:r>
              <a:rPr lang="de-DE" sz="2500" dirty="0" err="1"/>
              <a:t>data</a:t>
            </a:r>
            <a:r>
              <a:rPr lang="de-DE" sz="2500" dirty="0"/>
              <a:t> </a:t>
            </a:r>
            <a:r>
              <a:rPr lang="de-DE" sz="2500" dirty="0" err="1"/>
              <a:t>helped</a:t>
            </a:r>
            <a:r>
              <a:rPr lang="de-DE" sz="2500" dirty="0"/>
              <a:t> improving </a:t>
            </a:r>
            <a:r>
              <a:rPr lang="de-DE" sz="2500" dirty="0" err="1"/>
              <a:t>shower</a:t>
            </a:r>
            <a:r>
              <a:rPr lang="de-DE" sz="2500" dirty="0"/>
              <a:t> </a:t>
            </a:r>
            <a:r>
              <a:rPr lang="de-DE" sz="2500" dirty="0" err="1"/>
              <a:t>models</a:t>
            </a:r>
            <a:r>
              <a:rPr lang="de-DE" sz="2500" dirty="0"/>
              <a:t>.                             Tools of CR </a:t>
            </a:r>
            <a:r>
              <a:rPr lang="de-DE" sz="2500" dirty="0" err="1"/>
              <a:t>community</a:t>
            </a:r>
            <a:r>
              <a:rPr lang="de-DE" sz="2500" dirty="0"/>
              <a:t> will also help better </a:t>
            </a:r>
            <a:r>
              <a:rPr lang="de-DE" sz="2500" dirty="0" err="1"/>
              <a:t>understanding</a:t>
            </a:r>
            <a:r>
              <a:rPr lang="de-DE" sz="2500" dirty="0"/>
              <a:t>   HE </a:t>
            </a:r>
            <a:r>
              <a:rPr lang="de-DE" sz="2500" dirty="0" err="1"/>
              <a:t>particle</a:t>
            </a:r>
            <a:r>
              <a:rPr lang="de-DE" sz="2500" dirty="0"/>
              <a:t>  </a:t>
            </a:r>
            <a:r>
              <a:rPr lang="de-DE" sz="2500" dirty="0" err="1"/>
              <a:t>interactions</a:t>
            </a:r>
            <a:r>
              <a:rPr lang="de-DE" sz="2500" dirty="0"/>
              <a:t>: </a:t>
            </a:r>
            <a:r>
              <a:rPr lang="de-DE" sz="2500" dirty="0" err="1"/>
              <a:t>models</a:t>
            </a:r>
            <a:r>
              <a:rPr lang="de-DE" sz="2500" dirty="0"/>
              <a:t>  </a:t>
            </a:r>
            <a:r>
              <a:rPr lang="de-DE" sz="2500" dirty="0" err="1"/>
              <a:t>sometimes</a:t>
            </a:r>
            <a:r>
              <a:rPr lang="de-DE" sz="2500" dirty="0"/>
              <a:t> </a:t>
            </a:r>
            <a:r>
              <a:rPr lang="de-DE" sz="2500" dirty="0" err="1"/>
              <a:t>better</a:t>
            </a:r>
            <a:r>
              <a:rPr lang="de-DE" sz="2500" dirty="0"/>
              <a:t> </a:t>
            </a:r>
            <a:r>
              <a:rPr lang="de-DE" sz="2500" dirty="0" err="1"/>
              <a:t>than</a:t>
            </a:r>
            <a:r>
              <a:rPr lang="de-DE" sz="2500" dirty="0"/>
              <a:t>               HEP models</a:t>
            </a:r>
          </a:p>
          <a:p>
            <a:pPr>
              <a:buClr>
                <a:srgbClr val="FF0000"/>
              </a:buClr>
              <a:buFont typeface="Wingdings" pitchFamily="2" charset="2"/>
              <a:buChar char="§"/>
            </a:pPr>
            <a:r>
              <a:rPr lang="de-DE" sz="2500" dirty="0"/>
              <a:t>Need common approach to </a:t>
            </a:r>
            <a:r>
              <a:rPr lang="de-DE" sz="2500" dirty="0" err="1"/>
              <a:t>understand</a:t>
            </a:r>
            <a:r>
              <a:rPr lang="de-DE" sz="2500" dirty="0"/>
              <a:t> </a:t>
            </a:r>
            <a:r>
              <a:rPr lang="de-DE" sz="2500" dirty="0" err="1"/>
              <a:t>muon</a:t>
            </a:r>
            <a:r>
              <a:rPr lang="de-DE" sz="2500" dirty="0"/>
              <a:t> </a:t>
            </a:r>
            <a:r>
              <a:rPr lang="de-DE" sz="2500" dirty="0" err="1"/>
              <a:t>excess</a:t>
            </a:r>
            <a:r>
              <a:rPr lang="de-DE" sz="2500" dirty="0"/>
              <a:t> in HE CR </a:t>
            </a:r>
            <a:r>
              <a:rPr lang="de-DE" sz="2500" dirty="0" err="1"/>
              <a:t>showers</a:t>
            </a:r>
            <a:endParaRPr lang="de-DE" sz="2500" dirty="0"/>
          </a:p>
          <a:p>
            <a:pPr>
              <a:buClr>
                <a:srgbClr val="FF0000"/>
              </a:buClr>
              <a:buFont typeface="Wingdings" pitchFamily="2" charset="2"/>
              <a:buChar char="§"/>
            </a:pPr>
            <a:endParaRPr lang="de-DE" sz="2500" dirty="0"/>
          </a:p>
          <a:p>
            <a:pPr>
              <a:buClr>
                <a:srgbClr val="FF0000"/>
              </a:buClr>
              <a:buFont typeface="Wingdings" pitchFamily="2" charset="2"/>
              <a:buChar char="§"/>
            </a:pPr>
            <a:r>
              <a:rPr lang="de-DE" sz="2500" dirty="0"/>
              <a:t>NA61/SHINE (</a:t>
            </a:r>
            <a:r>
              <a:rPr lang="de-DE" sz="1700" dirty="0"/>
              <a:t>SPS Heavy Ion and Neutrino Experiment</a:t>
            </a:r>
            <a:r>
              <a:rPr lang="de-DE" sz="2500" dirty="0"/>
              <a:t>):                                       important input data for cosmic ray and neutrino experiments. </a:t>
            </a:r>
            <a:endParaRPr lang="de-DE" sz="1400" dirty="0"/>
          </a:p>
          <a:p>
            <a:pPr marL="0" indent="0">
              <a:buClr>
                <a:srgbClr val="FF0000"/>
              </a:buClr>
              <a:buNone/>
            </a:pPr>
            <a:endParaRPr lang="de-DE" sz="2500" b="1" dirty="0"/>
          </a:p>
          <a:p>
            <a:endParaRPr lang="de-DE" dirty="0"/>
          </a:p>
        </p:txBody>
      </p:sp>
      <p:sp>
        <p:nvSpPr>
          <p:cNvPr id="5" name="Titel 4"/>
          <p:cNvSpPr>
            <a:spLocks noGrp="1"/>
          </p:cNvSpPr>
          <p:nvPr>
            <p:ph type="title"/>
          </p:nvPr>
        </p:nvSpPr>
        <p:spPr/>
        <p:txBody>
          <a:bodyPr/>
          <a:lstStyle/>
          <a:p>
            <a:r>
              <a:rPr lang="de-DE" b="1" dirty="0" err="1">
                <a:solidFill>
                  <a:srgbClr val="FF0000"/>
                </a:solidFill>
              </a:rPr>
              <a:t>Cosmic</a:t>
            </a:r>
            <a:r>
              <a:rPr lang="de-DE" b="1" dirty="0">
                <a:solidFill>
                  <a:srgbClr val="FF0000"/>
                </a:solidFill>
              </a:rPr>
              <a:t> Rays </a:t>
            </a:r>
            <a:r>
              <a:rPr lang="de-DE" b="1" dirty="0" err="1">
                <a:solidFill>
                  <a:srgbClr val="FF0000"/>
                </a:solidFill>
              </a:rPr>
              <a:t>and</a:t>
            </a:r>
            <a:r>
              <a:rPr lang="de-DE" b="1" dirty="0">
                <a:solidFill>
                  <a:srgbClr val="FF0000"/>
                </a:solidFill>
              </a:rPr>
              <a:t> LHC</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58</a:t>
            </a:fld>
            <a:endParaRPr lang="en-US"/>
          </a:p>
        </p:txBody>
      </p:sp>
    </p:spTree>
    <p:extLst>
      <p:ext uri="{BB962C8B-B14F-4D97-AF65-F5344CB8AC3E}">
        <p14:creationId xmlns:p14="http://schemas.microsoft.com/office/powerpoint/2010/main" val="2075892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 y="1017984"/>
            <a:ext cx="7958763" cy="5542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336382" y="1301982"/>
            <a:ext cx="8229600" cy="1143000"/>
          </a:xfrm>
        </p:spPr>
        <p:txBody>
          <a:bodyPr>
            <a:normAutofit fontScale="90000"/>
          </a:bodyPr>
          <a:lstStyle/>
          <a:p>
            <a:br>
              <a:rPr lang="de-DE" sz="3400" dirty="0">
                <a:solidFill>
                  <a:srgbClr val="00B0F0"/>
                </a:solidFill>
              </a:rPr>
            </a:br>
            <a:br>
              <a:rPr lang="de-DE" sz="3400" dirty="0">
                <a:solidFill>
                  <a:srgbClr val="00B0F0"/>
                </a:solidFill>
              </a:rPr>
            </a:br>
            <a:r>
              <a:rPr lang="de-DE" sz="3400" dirty="0"/>
              <a:t>Cut-off </a:t>
            </a:r>
            <a:r>
              <a:rPr lang="de-DE" sz="3400" dirty="0" err="1"/>
              <a:t>at</a:t>
            </a:r>
            <a:r>
              <a:rPr lang="de-DE" sz="3400" dirty="0"/>
              <a:t> </a:t>
            </a:r>
            <a:r>
              <a:rPr lang="de-DE" sz="3400" dirty="0" err="1"/>
              <a:t>highest</a:t>
            </a:r>
            <a:r>
              <a:rPr lang="de-DE" sz="3400" dirty="0"/>
              <a:t> </a:t>
            </a:r>
            <a:r>
              <a:rPr lang="de-DE" sz="3400" dirty="0" err="1"/>
              <a:t>energies</a:t>
            </a:r>
            <a:r>
              <a:rPr lang="de-DE" sz="3400" dirty="0"/>
              <a:t> </a:t>
            </a:r>
            <a:r>
              <a:rPr lang="de-DE" sz="3400" dirty="0" err="1"/>
              <a:t>confirmed</a:t>
            </a:r>
            <a:r>
              <a:rPr lang="de-DE" sz="3400" dirty="0"/>
              <a:t>, but …</a:t>
            </a:r>
            <a:br>
              <a:rPr lang="de-DE" sz="3400" dirty="0"/>
            </a:br>
            <a:br>
              <a:rPr lang="de-DE" sz="3400" dirty="0"/>
            </a:br>
            <a:br>
              <a:rPr lang="de-DE" sz="3400" dirty="0">
                <a:solidFill>
                  <a:srgbClr val="00B0F0"/>
                </a:solidFill>
              </a:rPr>
            </a:br>
            <a:br>
              <a:rPr lang="de-DE" sz="3400" dirty="0">
                <a:solidFill>
                  <a:srgbClr val="00B0F0"/>
                </a:solidFill>
              </a:rPr>
            </a:br>
            <a:r>
              <a:rPr lang="de-DE" sz="3400" dirty="0">
                <a:solidFill>
                  <a:schemeClr val="accent2">
                    <a:lumMod val="50000"/>
                  </a:schemeClr>
                </a:solidFill>
              </a:rPr>
              <a:t>                      </a:t>
            </a:r>
            <a:br>
              <a:rPr lang="de-DE" sz="3400" dirty="0">
                <a:solidFill>
                  <a:schemeClr val="accent2">
                    <a:lumMod val="50000"/>
                  </a:schemeClr>
                </a:solidFill>
              </a:rPr>
            </a:br>
            <a:r>
              <a:rPr lang="de-DE" sz="3400" dirty="0">
                <a:solidFill>
                  <a:schemeClr val="accent1">
                    <a:lumMod val="75000"/>
                  </a:schemeClr>
                </a:solidFill>
              </a:rPr>
              <a:t>                     … </a:t>
            </a:r>
            <a:r>
              <a:rPr lang="de-DE" sz="3400" dirty="0" err="1">
                <a:solidFill>
                  <a:schemeClr val="accent1">
                    <a:lumMod val="75000"/>
                  </a:schemeClr>
                </a:solidFill>
              </a:rPr>
              <a:t>is</a:t>
            </a:r>
            <a:r>
              <a:rPr lang="de-DE" sz="3400" dirty="0">
                <a:solidFill>
                  <a:schemeClr val="accent1">
                    <a:lumMod val="75000"/>
                  </a:schemeClr>
                </a:solidFill>
              </a:rPr>
              <a:t> </a:t>
            </a:r>
            <a:r>
              <a:rPr lang="de-DE" sz="3400" dirty="0" err="1">
                <a:solidFill>
                  <a:schemeClr val="accent1">
                    <a:lumMod val="75000"/>
                  </a:schemeClr>
                </a:solidFill>
              </a:rPr>
              <a:t>that</a:t>
            </a:r>
            <a:r>
              <a:rPr lang="de-DE" sz="3400" dirty="0">
                <a:solidFill>
                  <a:schemeClr val="accent1">
                    <a:lumMod val="75000"/>
                  </a:schemeClr>
                </a:solidFill>
              </a:rPr>
              <a:t> </a:t>
            </a:r>
            <a:r>
              <a:rPr lang="de-DE" sz="3400" dirty="0" err="1">
                <a:solidFill>
                  <a:schemeClr val="accent1">
                    <a:lumMod val="75000"/>
                  </a:schemeClr>
                </a:solidFill>
              </a:rPr>
              <a:t>the</a:t>
            </a:r>
            <a:r>
              <a:rPr lang="de-DE" sz="3400" dirty="0">
                <a:solidFill>
                  <a:schemeClr val="accent1">
                    <a:lumMod val="75000"/>
                  </a:schemeClr>
                </a:solidFill>
              </a:rPr>
              <a:t> GZK </a:t>
            </a:r>
            <a:r>
              <a:rPr lang="de-DE" sz="3400" dirty="0" err="1">
                <a:solidFill>
                  <a:schemeClr val="accent1">
                    <a:lumMod val="75000"/>
                  </a:schemeClr>
                </a:solidFill>
              </a:rPr>
              <a:t>cut</a:t>
            </a:r>
            <a:r>
              <a:rPr lang="de-DE" sz="3400" dirty="0">
                <a:solidFill>
                  <a:schemeClr val="accent1">
                    <a:lumMod val="75000"/>
                  </a:schemeClr>
                </a:solidFill>
              </a:rPr>
              <a:t>-off?</a:t>
            </a:r>
            <a:br>
              <a:rPr lang="de-DE" sz="3400" dirty="0">
                <a:solidFill>
                  <a:schemeClr val="accent1">
                    <a:lumMod val="75000"/>
                  </a:schemeClr>
                </a:solidFill>
              </a:rPr>
            </a:br>
            <a:br>
              <a:rPr lang="de-DE" sz="3400" dirty="0">
                <a:solidFill>
                  <a:schemeClr val="accent1">
                    <a:lumMod val="75000"/>
                  </a:schemeClr>
                </a:solidFill>
              </a:rPr>
            </a:br>
            <a:r>
              <a:rPr lang="de-DE" sz="3400" dirty="0">
                <a:solidFill>
                  <a:schemeClr val="accent1">
                    <a:lumMod val="75000"/>
                  </a:schemeClr>
                </a:solidFill>
              </a:rPr>
              <a:t>                     … </a:t>
            </a:r>
            <a:r>
              <a:rPr lang="de-DE" sz="3400" dirty="0" err="1">
                <a:solidFill>
                  <a:schemeClr val="accent1">
                    <a:lumMod val="75000"/>
                  </a:schemeClr>
                </a:solidFill>
              </a:rPr>
              <a:t>or</a:t>
            </a:r>
            <a:r>
              <a:rPr lang="de-DE" sz="3400" dirty="0">
                <a:solidFill>
                  <a:schemeClr val="accent1">
                    <a:lumMod val="75000"/>
                  </a:schemeClr>
                </a:solidFill>
              </a:rPr>
              <a:t> do </a:t>
            </a:r>
            <a:r>
              <a:rPr lang="de-DE" sz="3400" dirty="0" err="1">
                <a:solidFill>
                  <a:schemeClr val="accent1">
                    <a:lumMod val="75000"/>
                  </a:schemeClr>
                </a:solidFill>
              </a:rPr>
              <a:t>the</a:t>
            </a:r>
            <a:r>
              <a:rPr lang="de-DE" sz="3400" dirty="0">
                <a:solidFill>
                  <a:schemeClr val="accent1">
                    <a:lumMod val="75000"/>
                  </a:schemeClr>
                </a:solidFill>
              </a:rPr>
              <a:t> </a:t>
            </a:r>
            <a:r>
              <a:rPr lang="de-DE" sz="3400" dirty="0" err="1">
                <a:solidFill>
                  <a:schemeClr val="accent1">
                    <a:lumMod val="75000"/>
                  </a:schemeClr>
                </a:solidFill>
              </a:rPr>
              <a:t>sources</a:t>
            </a:r>
            <a:r>
              <a:rPr lang="de-DE" sz="3400" dirty="0">
                <a:solidFill>
                  <a:schemeClr val="accent1">
                    <a:lumMod val="75000"/>
                  </a:schemeClr>
                </a:solidFill>
              </a:rPr>
              <a:t> just </a:t>
            </a:r>
            <a:br>
              <a:rPr lang="de-DE" sz="3400" dirty="0">
                <a:solidFill>
                  <a:schemeClr val="accent1">
                    <a:lumMod val="75000"/>
                  </a:schemeClr>
                </a:solidFill>
              </a:rPr>
            </a:br>
            <a:r>
              <a:rPr lang="de-DE" sz="3400" dirty="0">
                <a:solidFill>
                  <a:schemeClr val="accent1">
                    <a:lumMod val="75000"/>
                  </a:schemeClr>
                </a:solidFill>
              </a:rPr>
              <a:t>                     </a:t>
            </a:r>
            <a:r>
              <a:rPr lang="de-DE" sz="3400" dirty="0" err="1">
                <a:solidFill>
                  <a:schemeClr val="accent1">
                    <a:lumMod val="75000"/>
                  </a:schemeClr>
                </a:solidFill>
              </a:rPr>
              <a:t>run</a:t>
            </a:r>
            <a:r>
              <a:rPr lang="de-DE" sz="3400" dirty="0">
                <a:solidFill>
                  <a:schemeClr val="accent1">
                    <a:lumMod val="75000"/>
                  </a:schemeClr>
                </a:solidFill>
              </a:rPr>
              <a:t> out </a:t>
            </a:r>
            <a:r>
              <a:rPr lang="de-DE" sz="3400" dirty="0" err="1">
                <a:solidFill>
                  <a:schemeClr val="accent1">
                    <a:lumMod val="75000"/>
                  </a:schemeClr>
                </a:solidFill>
              </a:rPr>
              <a:t>of</a:t>
            </a:r>
            <a:r>
              <a:rPr lang="de-DE" sz="3400" dirty="0">
                <a:solidFill>
                  <a:schemeClr val="accent1">
                    <a:lumMod val="75000"/>
                  </a:schemeClr>
                </a:solidFill>
              </a:rPr>
              <a:t> power?</a:t>
            </a:r>
          </a:p>
        </p:txBody>
      </p:sp>
      <p:sp>
        <p:nvSpPr>
          <p:cNvPr id="6" name="Rechteck 5"/>
          <p:cNvSpPr/>
          <p:nvPr/>
        </p:nvSpPr>
        <p:spPr bwMode="auto">
          <a:xfrm>
            <a:off x="0" y="937617"/>
            <a:ext cx="2205633" cy="535781"/>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r>
              <a:rPr lang="de-DE" sz="2000" dirty="0">
                <a:solidFill>
                  <a:srgbClr val="000000"/>
                </a:solidFill>
                <a:latin typeface="Calibri" panose="020F0502020204030204" pitchFamily="34" charset="0"/>
                <a:sym typeface="Gill Sans" charset="0"/>
              </a:rPr>
              <a:t>190 000 </a:t>
            </a:r>
            <a:r>
              <a:rPr lang="de-DE" sz="2000" dirty="0" err="1">
                <a:solidFill>
                  <a:srgbClr val="000000"/>
                </a:solidFill>
                <a:latin typeface="Calibri" panose="020F0502020204030204" pitchFamily="34" charset="0"/>
                <a:sym typeface="Gill Sans" charset="0"/>
              </a:rPr>
              <a:t>events</a:t>
            </a:r>
            <a:endParaRPr lang="de-DE" sz="2000" dirty="0">
              <a:solidFill>
                <a:srgbClr val="000000"/>
              </a:solidFill>
              <a:latin typeface="Calibri" panose="020F0502020204030204"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59</a:t>
            </a:fld>
            <a:endParaRPr lang="en-US"/>
          </a:p>
        </p:txBody>
      </p:sp>
    </p:spTree>
    <p:extLst>
      <p:ext uri="{BB962C8B-B14F-4D97-AF65-F5344CB8AC3E}">
        <p14:creationId xmlns:p14="http://schemas.microsoft.com/office/powerpoint/2010/main" val="139365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6</a:t>
            </a:fld>
            <a:endParaRPr lang="en-US"/>
          </a:p>
        </p:txBody>
      </p:sp>
      <p:pic>
        <p:nvPicPr>
          <p:cNvPr id="4" name="Image 3"/>
          <p:cNvPicPr>
            <a:picLocks noChangeAspect="1"/>
          </p:cNvPicPr>
          <p:nvPr/>
        </p:nvPicPr>
        <p:blipFill>
          <a:blip r:embed="rId2"/>
          <a:stretch>
            <a:fillRect/>
          </a:stretch>
        </p:blipFill>
        <p:spPr>
          <a:xfrm>
            <a:off x="1143000" y="1431060"/>
            <a:ext cx="6858000" cy="5426940"/>
          </a:xfrm>
          <a:prstGeom prst="rect">
            <a:avLst/>
          </a:prstGeom>
        </p:spPr>
      </p:pic>
      <p:sp>
        <p:nvSpPr>
          <p:cNvPr id="5" name="ZoneTexte 4"/>
          <p:cNvSpPr txBox="1"/>
          <p:nvPr/>
        </p:nvSpPr>
        <p:spPr>
          <a:xfrm>
            <a:off x="1143000" y="64160"/>
            <a:ext cx="7925780" cy="800219"/>
          </a:xfrm>
          <a:prstGeom prst="rect">
            <a:avLst/>
          </a:prstGeom>
          <a:noFill/>
        </p:spPr>
        <p:txBody>
          <a:bodyPr wrap="none" rtlCol="0">
            <a:spAutoFit/>
          </a:bodyPr>
          <a:lstStyle/>
          <a:p>
            <a:r>
              <a:rPr lang="en-US" sz="2800" b="1" dirty="0">
                <a:solidFill>
                  <a:srgbClr val="FF0000"/>
                </a:solidFill>
              </a:rPr>
              <a:t>Primary cosmic ray showers</a:t>
            </a:r>
            <a:r>
              <a:rPr lang="en-US" dirty="0"/>
              <a:t>:</a:t>
            </a:r>
          </a:p>
          <a:p>
            <a:r>
              <a:rPr lang="en-US" dirty="0"/>
              <a:t> detectors are on ground, on mountains, on balloons or in space, deep underwater</a:t>
            </a:r>
          </a:p>
        </p:txBody>
      </p:sp>
    </p:spTree>
    <p:extLst>
      <p:ext uri="{BB962C8B-B14F-4D97-AF65-F5344CB8AC3E}">
        <p14:creationId xmlns:p14="http://schemas.microsoft.com/office/powerpoint/2010/main" val="2348676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 y="1017984"/>
            <a:ext cx="7958763" cy="5542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fontScale="90000"/>
          </a:bodyPr>
          <a:lstStyle/>
          <a:p>
            <a:r>
              <a:rPr lang="de-DE" sz="3400" dirty="0"/>
              <a:t>Cut-off: </a:t>
            </a:r>
            <a:r>
              <a:rPr lang="de-DE" sz="3400" dirty="0" err="1"/>
              <a:t>how</a:t>
            </a:r>
            <a:r>
              <a:rPr lang="de-DE" sz="3400" dirty="0"/>
              <a:t> </a:t>
            </a:r>
            <a:r>
              <a:rPr lang="de-DE" sz="3400" dirty="0" err="1"/>
              <a:t>to</a:t>
            </a:r>
            <a:r>
              <a:rPr lang="de-DE" sz="3400" dirty="0"/>
              <a:t> </a:t>
            </a:r>
            <a:r>
              <a:rPr lang="de-DE" sz="3400" dirty="0" err="1"/>
              <a:t>undestand</a:t>
            </a:r>
            <a:r>
              <a:rPr lang="de-DE" sz="3400" dirty="0"/>
              <a:t> ist </a:t>
            </a:r>
            <a:r>
              <a:rPr lang="de-DE" sz="3400" dirty="0" err="1"/>
              <a:t>nature</a:t>
            </a:r>
            <a:br>
              <a:rPr lang="de-DE" sz="3400" dirty="0"/>
            </a:br>
            <a:br>
              <a:rPr lang="de-DE" sz="3400" dirty="0">
                <a:solidFill>
                  <a:srgbClr val="00B0F0"/>
                </a:solidFill>
              </a:rPr>
            </a:br>
            <a:br>
              <a:rPr lang="de-DE" sz="3400" dirty="0">
                <a:solidFill>
                  <a:srgbClr val="00B0F0"/>
                </a:solidFill>
              </a:rPr>
            </a:br>
            <a:br>
              <a:rPr lang="de-DE" sz="3400" dirty="0">
                <a:solidFill>
                  <a:srgbClr val="00B0F0"/>
                </a:solidFill>
              </a:rPr>
            </a:br>
            <a:br>
              <a:rPr lang="de-DE" sz="3400" dirty="0">
                <a:solidFill>
                  <a:srgbClr val="00B0F0"/>
                </a:solidFill>
              </a:rPr>
            </a:br>
            <a:br>
              <a:rPr lang="de-DE" sz="3400" dirty="0">
                <a:solidFill>
                  <a:srgbClr val="00B0F0"/>
                </a:solidFill>
              </a:rPr>
            </a:br>
            <a:r>
              <a:rPr lang="de-DE" sz="3400" dirty="0">
                <a:solidFill>
                  <a:srgbClr val="00B0F0"/>
                </a:solidFill>
              </a:rPr>
              <a:t>                      </a:t>
            </a:r>
          </a:p>
        </p:txBody>
      </p:sp>
      <p:sp>
        <p:nvSpPr>
          <p:cNvPr id="5" name="Inhaltsplatzhalter 2"/>
          <p:cNvSpPr>
            <a:spLocks noGrp="1"/>
          </p:cNvSpPr>
          <p:nvPr>
            <p:ph idx="1"/>
          </p:nvPr>
        </p:nvSpPr>
        <p:spPr>
          <a:xfrm>
            <a:off x="2068428" y="2801951"/>
            <a:ext cx="5036344" cy="2678906"/>
          </a:xfrm>
        </p:spPr>
        <p:txBody>
          <a:bodyPr>
            <a:normAutofit fontScale="85000" lnSpcReduction="20000"/>
          </a:bodyPr>
          <a:lstStyle/>
          <a:p>
            <a:r>
              <a:rPr lang="de-DE" dirty="0"/>
              <a:t>Need a </a:t>
            </a:r>
            <a:r>
              <a:rPr lang="de-DE" dirty="0" err="1"/>
              <a:t>better</a:t>
            </a:r>
            <a:r>
              <a:rPr lang="de-DE" dirty="0"/>
              <a:t> </a:t>
            </a:r>
            <a:r>
              <a:rPr lang="de-DE" dirty="0" err="1"/>
              <a:t>mass</a:t>
            </a:r>
            <a:r>
              <a:rPr lang="de-DE" dirty="0"/>
              <a:t> </a:t>
            </a:r>
            <a:r>
              <a:rPr lang="de-DE" dirty="0" err="1"/>
              <a:t>determination</a:t>
            </a:r>
            <a:r>
              <a:rPr lang="de-DE" dirty="0"/>
              <a:t>    </a:t>
            </a:r>
            <a:r>
              <a:rPr lang="de-DE" dirty="0" err="1"/>
              <a:t>to</a:t>
            </a:r>
            <a:r>
              <a:rPr lang="de-DE" dirty="0"/>
              <a:t> check </a:t>
            </a:r>
            <a:r>
              <a:rPr lang="de-DE" dirty="0" err="1"/>
              <a:t>how</a:t>
            </a:r>
            <a:r>
              <a:rPr lang="de-DE" dirty="0"/>
              <a:t> </a:t>
            </a:r>
            <a:r>
              <a:rPr lang="de-DE" dirty="0" err="1"/>
              <a:t>the</a:t>
            </a:r>
            <a:r>
              <a:rPr lang="de-DE" dirty="0"/>
              <a:t> </a:t>
            </a:r>
            <a:r>
              <a:rPr lang="de-DE" dirty="0" err="1"/>
              <a:t>cut</a:t>
            </a:r>
            <a:r>
              <a:rPr lang="de-DE" dirty="0"/>
              <a:t>-off </a:t>
            </a:r>
            <a:r>
              <a:rPr lang="de-DE" dirty="0" err="1"/>
              <a:t>depends</a:t>
            </a:r>
            <a:r>
              <a:rPr lang="de-DE" dirty="0"/>
              <a:t>            on </a:t>
            </a:r>
            <a:r>
              <a:rPr lang="de-DE" dirty="0" err="1"/>
              <a:t>particle</a:t>
            </a:r>
            <a:r>
              <a:rPr lang="de-DE" dirty="0"/>
              <a:t> </a:t>
            </a:r>
            <a:r>
              <a:rPr lang="de-DE" dirty="0" err="1"/>
              <a:t>mass</a:t>
            </a:r>
            <a:endParaRPr lang="de-DE" dirty="0"/>
          </a:p>
          <a:p>
            <a:r>
              <a:rPr lang="de-DE" dirty="0"/>
              <a:t>Need </a:t>
            </a:r>
            <a:r>
              <a:rPr lang="de-DE" dirty="0" err="1"/>
              <a:t>more</a:t>
            </a:r>
            <a:r>
              <a:rPr lang="de-DE" dirty="0"/>
              <a:t> </a:t>
            </a:r>
            <a:r>
              <a:rPr lang="de-DE" dirty="0" err="1"/>
              <a:t>statistics</a:t>
            </a:r>
            <a:r>
              <a:rPr lang="de-DE" dirty="0"/>
              <a:t> </a:t>
            </a:r>
            <a:r>
              <a:rPr lang="de-DE" dirty="0" err="1"/>
              <a:t>and</a:t>
            </a:r>
            <a:r>
              <a:rPr lang="de-DE" dirty="0"/>
              <a:t> </a:t>
            </a:r>
            <a:r>
              <a:rPr lang="de-DE" dirty="0" err="1"/>
              <a:t>first</a:t>
            </a:r>
            <a:r>
              <a:rPr lang="de-DE" dirty="0"/>
              <a:t> </a:t>
            </a:r>
            <a:r>
              <a:rPr lang="de-DE" dirty="0" err="1"/>
              <a:t>point</a:t>
            </a:r>
            <a:r>
              <a:rPr lang="de-DE" dirty="0"/>
              <a:t> </a:t>
            </a:r>
            <a:r>
              <a:rPr lang="de-DE" dirty="0" err="1"/>
              <a:t>sources</a:t>
            </a:r>
            <a:r>
              <a:rPr lang="de-DE" dirty="0"/>
              <a:t> </a:t>
            </a:r>
            <a:r>
              <a:rPr lang="de-DE" dirty="0" err="1"/>
              <a:t>to</a:t>
            </a:r>
            <a:r>
              <a:rPr lang="de-DE" dirty="0"/>
              <a:t> check </a:t>
            </a:r>
            <a:r>
              <a:rPr lang="de-DE" dirty="0" err="1"/>
              <a:t>how</a:t>
            </a:r>
            <a:r>
              <a:rPr lang="de-DE" dirty="0"/>
              <a:t> </a:t>
            </a:r>
            <a:r>
              <a:rPr lang="de-DE" dirty="0" err="1"/>
              <a:t>the</a:t>
            </a:r>
            <a:r>
              <a:rPr lang="de-DE" dirty="0"/>
              <a:t> </a:t>
            </a:r>
            <a:r>
              <a:rPr lang="de-DE" dirty="0" err="1"/>
              <a:t>cut</a:t>
            </a:r>
            <a:r>
              <a:rPr lang="de-DE" dirty="0"/>
              <a:t>-off </a:t>
            </a:r>
            <a:r>
              <a:rPr lang="de-DE" dirty="0" err="1"/>
              <a:t>depends</a:t>
            </a:r>
            <a:r>
              <a:rPr lang="de-DE" dirty="0"/>
              <a:t> on </a:t>
            </a:r>
            <a:r>
              <a:rPr lang="de-DE" dirty="0" err="1"/>
              <a:t>distance</a:t>
            </a:r>
            <a:r>
              <a:rPr lang="de-DE" dirty="0"/>
              <a:t> </a:t>
            </a:r>
          </a:p>
          <a:p>
            <a:endParaRPr lang="de-DE"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60</a:t>
            </a:fld>
            <a:endParaRPr lang="en-US"/>
          </a:p>
        </p:txBody>
      </p:sp>
    </p:spTree>
    <p:extLst>
      <p:ext uri="{BB962C8B-B14F-4D97-AF65-F5344CB8AC3E}">
        <p14:creationId xmlns:p14="http://schemas.microsoft.com/office/powerpoint/2010/main" val="3147258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4381" y="-17859"/>
            <a:ext cx="8229600" cy="1143000"/>
          </a:xfrm>
        </p:spPr>
        <p:txBody>
          <a:bodyPr>
            <a:normAutofit fontScale="90000"/>
          </a:bodyPr>
          <a:lstStyle/>
          <a:p>
            <a:r>
              <a:rPr lang="de-DE" dirty="0"/>
              <a:t>     Point </a:t>
            </a:r>
            <a:r>
              <a:rPr lang="de-DE" dirty="0" err="1"/>
              <a:t>Sources</a:t>
            </a:r>
            <a:r>
              <a:rPr lang="de-DE" dirty="0"/>
              <a:t>: </a:t>
            </a:r>
            <a:r>
              <a:rPr lang="de-DE" dirty="0" err="1"/>
              <a:t>Tantalizing</a:t>
            </a:r>
            <a:r>
              <a:rPr lang="de-DE" dirty="0"/>
              <a:t> </a:t>
            </a:r>
            <a:r>
              <a:rPr lang="de-DE" dirty="0" err="1"/>
              <a:t>hot</a:t>
            </a:r>
            <a:r>
              <a:rPr lang="de-DE" dirty="0"/>
              <a:t> </a:t>
            </a:r>
            <a:r>
              <a:rPr lang="de-DE" dirty="0" err="1"/>
              <a:t>spot</a:t>
            </a:r>
            <a:r>
              <a:rPr lang="de-DE" dirty="0"/>
              <a:t> at TA</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2" t="6519" r="-901"/>
          <a:stretch/>
        </p:blipFill>
        <p:spPr bwMode="auto">
          <a:xfrm>
            <a:off x="235366" y="1109720"/>
            <a:ext cx="8908634" cy="56257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hteck 5"/>
          <p:cNvSpPr/>
          <p:nvPr/>
        </p:nvSpPr>
        <p:spPr bwMode="auto">
          <a:xfrm>
            <a:off x="5965031" y="1017984"/>
            <a:ext cx="1500188" cy="642938"/>
          </a:xfrm>
          <a:prstGeom prst="rect">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61</a:t>
            </a:fld>
            <a:endParaRPr lang="en-US"/>
          </a:p>
        </p:txBody>
      </p:sp>
    </p:spTree>
    <p:extLst>
      <p:ext uri="{BB962C8B-B14F-4D97-AF65-F5344CB8AC3E}">
        <p14:creationId xmlns:p14="http://schemas.microsoft.com/office/powerpoint/2010/main" val="2939529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082"/>
            <a:ext cx="8229600" cy="1143000"/>
          </a:xfrm>
        </p:spPr>
        <p:txBody>
          <a:bodyPr>
            <a:normAutofit fontScale="90000"/>
          </a:bodyPr>
          <a:lstStyle/>
          <a:p>
            <a:r>
              <a:rPr lang="de-DE" b="1" dirty="0" err="1">
                <a:solidFill>
                  <a:srgbClr val="FF0000"/>
                </a:solidFill>
              </a:rPr>
              <a:t>What</a:t>
            </a:r>
            <a:r>
              <a:rPr lang="de-DE" b="1" dirty="0">
                <a:solidFill>
                  <a:srgbClr val="FF0000"/>
                </a:solidFill>
              </a:rPr>
              <a:t> after </a:t>
            </a:r>
            <a:r>
              <a:rPr lang="de-DE" b="1" dirty="0" err="1">
                <a:solidFill>
                  <a:srgbClr val="FF0000"/>
                </a:solidFill>
              </a:rPr>
              <a:t>results</a:t>
            </a:r>
            <a:r>
              <a:rPr lang="de-DE" b="1" dirty="0">
                <a:solidFill>
                  <a:srgbClr val="FF0000"/>
                </a:solidFill>
              </a:rPr>
              <a:t> </a:t>
            </a:r>
            <a:r>
              <a:rPr lang="de-DE" b="1" dirty="0" err="1">
                <a:solidFill>
                  <a:srgbClr val="FF0000"/>
                </a:solidFill>
              </a:rPr>
              <a:t>with</a:t>
            </a:r>
            <a:r>
              <a:rPr lang="de-DE" b="1" dirty="0">
                <a:solidFill>
                  <a:srgbClr val="FF0000"/>
                </a:solidFill>
              </a:rPr>
              <a:t> </a:t>
            </a:r>
            <a:r>
              <a:rPr lang="de-DE" b="1" dirty="0" err="1">
                <a:solidFill>
                  <a:srgbClr val="FF0000"/>
                </a:solidFill>
              </a:rPr>
              <a:t>upgraded</a:t>
            </a:r>
            <a:r>
              <a:rPr lang="de-DE" b="1" dirty="0">
                <a:solidFill>
                  <a:srgbClr val="FF0000"/>
                </a:solidFill>
              </a:rPr>
              <a:t> </a:t>
            </a:r>
            <a:r>
              <a:rPr lang="de-DE" b="1" dirty="0" err="1">
                <a:solidFill>
                  <a:srgbClr val="FF0000"/>
                </a:solidFill>
              </a:rPr>
              <a:t>arrays</a:t>
            </a:r>
            <a:r>
              <a:rPr lang="de-DE" b="1" dirty="0">
                <a:solidFill>
                  <a:srgbClr val="FF0000"/>
                </a:solidFill>
              </a:rPr>
              <a:t>?</a:t>
            </a:r>
          </a:p>
        </p:txBody>
      </p:sp>
      <p:sp>
        <p:nvSpPr>
          <p:cNvPr id="3" name="Inhaltsplatzhalter 2"/>
          <p:cNvSpPr>
            <a:spLocks noGrp="1"/>
          </p:cNvSpPr>
          <p:nvPr>
            <p:ph idx="1"/>
          </p:nvPr>
        </p:nvSpPr>
        <p:spPr>
          <a:xfrm>
            <a:off x="125016" y="1178719"/>
            <a:ext cx="8893969" cy="5250656"/>
          </a:xfrm>
        </p:spPr>
        <p:txBody>
          <a:bodyPr>
            <a:normAutofit fontScale="77500" lnSpcReduction="20000"/>
          </a:bodyPr>
          <a:lstStyle/>
          <a:p>
            <a:r>
              <a:rPr lang="en-US" sz="4200" dirty="0"/>
              <a:t>Ultrahigh-energy cosmic ray physics is at a turning point </a:t>
            </a:r>
          </a:p>
          <a:p>
            <a:r>
              <a:rPr lang="en-US" b="0" dirty="0"/>
              <a:t>High-energy cut-off has been clearly confirmed, but nature unclear</a:t>
            </a:r>
          </a:p>
          <a:p>
            <a:r>
              <a:rPr lang="en-US" b="0" dirty="0"/>
              <a:t>No point sources, but hot spot TA + “warm” spot Auger</a:t>
            </a:r>
          </a:p>
          <a:p>
            <a:r>
              <a:rPr lang="en-US" dirty="0"/>
              <a:t>Origin of the </a:t>
            </a:r>
            <a:r>
              <a:rPr lang="en-US" dirty="0" err="1"/>
              <a:t>muon</a:t>
            </a:r>
            <a:r>
              <a:rPr lang="en-US" dirty="0"/>
              <a:t> excess at high energies not understood</a:t>
            </a:r>
            <a:endParaRPr lang="en-US" b="0" dirty="0"/>
          </a:p>
          <a:p>
            <a:r>
              <a:rPr lang="en-US" b="0" dirty="0"/>
              <a:t>Detection and study of point sources was one of the two primary goals of Auger/TA. Would also be the primary motivation for any future </a:t>
            </a:r>
            <a:r>
              <a:rPr lang="en-US" b="0" dirty="0" err="1"/>
              <a:t>EeV</a:t>
            </a:r>
            <a:r>
              <a:rPr lang="en-US" b="0" dirty="0"/>
              <a:t> CR experiment –  ground based arrays of the 30 000 – 90 000 km² class or the space based JEM-EUSO.  </a:t>
            </a:r>
          </a:p>
          <a:p>
            <a:r>
              <a:rPr lang="en-US" b="0" dirty="0"/>
              <a:t>Key to move ahead in both directions: more precise mass assignment of individual events and the separation of a proton event sample which is minimally polluted by heavier nuclei. </a:t>
            </a:r>
          </a:p>
          <a:p>
            <a:endParaRPr lang="de-DE"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62</a:t>
            </a:fld>
            <a:endParaRPr lang="en-US"/>
          </a:p>
        </p:txBody>
      </p:sp>
    </p:spTree>
    <p:extLst>
      <p:ext uri="{BB962C8B-B14F-4D97-AF65-F5344CB8AC3E}">
        <p14:creationId xmlns:p14="http://schemas.microsoft.com/office/powerpoint/2010/main" val="3709913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9079" y="2669788"/>
            <a:ext cx="4574063" cy="3942905"/>
          </a:xfrm>
          <a:prstGeom prst="rect">
            <a:avLst/>
          </a:prstGeom>
          <a:noFill/>
        </p:spPr>
        <p:txBody>
          <a:bodyPr wrap="none" lIns="64291" tIns="32146" rIns="64291" bIns="32146" rtlCol="0">
            <a:spAutoFit/>
          </a:bodyPr>
          <a:lstStyle/>
          <a:p>
            <a:r>
              <a:rPr lang="de-DE" sz="5600" dirty="0">
                <a:solidFill>
                  <a:schemeClr val="bg1"/>
                </a:solidFill>
              </a:rPr>
              <a:t> Albert Einstein</a:t>
            </a:r>
          </a:p>
          <a:p>
            <a:endParaRPr lang="de-DE" sz="5600" dirty="0">
              <a:solidFill>
                <a:schemeClr val="bg1"/>
              </a:solidFill>
            </a:endParaRPr>
          </a:p>
          <a:p>
            <a:r>
              <a:rPr lang="de-DE" sz="5600" dirty="0">
                <a:solidFill>
                  <a:schemeClr val="bg1"/>
                </a:solidFill>
              </a:rPr>
              <a:t>           </a:t>
            </a:r>
            <a:r>
              <a:rPr lang="de-DE" sz="8800" dirty="0">
                <a:solidFill>
                  <a:schemeClr val="bg1"/>
                </a:solidFill>
              </a:rPr>
              <a:t>1916</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l"/>
            <a:r>
              <a:rPr lang="de-DE" sz="1300" dirty="0">
                <a:solidFill>
                  <a:schemeClr val="bg1"/>
                </a:solidFill>
              </a:rPr>
              <a:t>                                                      </a:t>
            </a:r>
            <a:r>
              <a:rPr lang="de-DE" sz="1300" dirty="0" err="1">
                <a:solidFill>
                  <a:schemeClr val="bg1"/>
                </a:solidFill>
              </a:rPr>
              <a:t>Prediction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gravitational</a:t>
            </a:r>
            <a:r>
              <a:rPr lang="de-DE" sz="1300" dirty="0">
                <a:solidFill>
                  <a:schemeClr val="bg1"/>
                </a:solidFill>
              </a:rPr>
              <a:t> </a:t>
            </a:r>
            <a:r>
              <a:rPr lang="de-DE" sz="1300" dirty="0" err="1">
                <a:solidFill>
                  <a:schemeClr val="bg1"/>
                </a:solidFill>
              </a:rPr>
              <a:t>waves</a:t>
            </a:r>
            <a:endParaRPr lang="en-US" sz="1300" dirty="0">
              <a:solidFill>
                <a:schemeClr val="bg1"/>
              </a:solidFill>
            </a:endParaRPr>
          </a:p>
        </p:txBody>
      </p:sp>
      <p:pic>
        <p:nvPicPr>
          <p:cNvPr id="12290" name="Picture 2" descr="C:\Documents and Settings\nb166\My Documents\My Pictures\220px-Einstein_1921_portrai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457" y="1556276"/>
            <a:ext cx="4010435" cy="5010801"/>
          </a:xfrm>
          <a:prstGeom prst="rect">
            <a:avLst/>
          </a:prstGeom>
          <a:noFill/>
          <a:ln w="57150">
            <a:solidFill>
              <a:schemeClr val="tx1"/>
            </a:solidFill>
          </a:ln>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63</a:t>
            </a:fld>
            <a:endParaRPr lang="en-US"/>
          </a:p>
        </p:txBody>
      </p:sp>
    </p:spTree>
    <p:extLst>
      <p:ext uri="{BB962C8B-B14F-4D97-AF65-F5344CB8AC3E}">
        <p14:creationId xmlns:p14="http://schemas.microsoft.com/office/powerpoint/2010/main" val="2412654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29340" y="594608"/>
            <a:ext cx="4436255" cy="6097341"/>
          </a:xfrm>
          <a:prstGeom prst="rect">
            <a:avLst/>
          </a:prstGeom>
          <a:noFill/>
        </p:spPr>
        <p:txBody>
          <a:bodyPr wrap="none" lIns="64291" tIns="32146" rIns="64291" bIns="32146" rtlCol="0">
            <a:spAutoFit/>
          </a:bodyPr>
          <a:lstStyle/>
          <a:p>
            <a:r>
              <a:rPr lang="de-DE" sz="5600" dirty="0">
                <a:solidFill>
                  <a:schemeClr val="bg1"/>
                </a:solidFill>
              </a:rPr>
              <a:t> Joseph Weber </a:t>
            </a:r>
          </a:p>
          <a:p>
            <a:endParaRPr lang="de-DE" sz="5600" dirty="0">
              <a:solidFill>
                <a:schemeClr val="bg1"/>
              </a:solidFill>
            </a:endParaRPr>
          </a:p>
          <a:p>
            <a:pPr algn="l"/>
            <a:r>
              <a:rPr lang="de-DE" sz="8800" dirty="0">
                <a:solidFill>
                  <a:schemeClr val="bg1"/>
                </a:solidFill>
              </a:rPr>
              <a:t>  1958</a:t>
            </a:r>
          </a:p>
          <a:p>
            <a:pPr algn="l"/>
            <a:endParaRPr lang="de-DE" sz="88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r>
              <a:rPr lang="de-DE" sz="1300" dirty="0">
                <a:solidFill>
                  <a:schemeClr val="bg1"/>
                </a:solidFill>
              </a:rPr>
              <a:t>    </a:t>
            </a:r>
          </a:p>
          <a:p>
            <a:pPr algn="l"/>
            <a:r>
              <a:rPr lang="de-DE" sz="1300" dirty="0">
                <a:solidFill>
                  <a:schemeClr val="bg1"/>
                </a:solidFill>
              </a:rPr>
              <a:t>                        Search </a:t>
            </a:r>
            <a:r>
              <a:rPr lang="de-DE" sz="1300" dirty="0" err="1">
                <a:solidFill>
                  <a:schemeClr val="bg1"/>
                </a:solidFill>
              </a:rPr>
              <a:t>for</a:t>
            </a:r>
            <a:r>
              <a:rPr lang="de-DE" sz="1300" dirty="0">
                <a:solidFill>
                  <a:schemeClr val="bg1"/>
                </a:solidFill>
              </a:rPr>
              <a:t> GW </a:t>
            </a:r>
            <a:r>
              <a:rPr lang="de-DE" sz="1300" dirty="0" err="1">
                <a:solidFill>
                  <a:schemeClr val="bg1"/>
                </a:solidFill>
              </a:rPr>
              <a:t>with</a:t>
            </a:r>
            <a:r>
              <a:rPr lang="de-DE" sz="1300" dirty="0">
                <a:solidFill>
                  <a:schemeClr val="bg1"/>
                </a:solidFill>
              </a:rPr>
              <a:t> a bar </a:t>
            </a:r>
            <a:r>
              <a:rPr lang="de-DE" sz="1300" dirty="0" err="1">
                <a:solidFill>
                  <a:schemeClr val="bg1"/>
                </a:solidFill>
              </a:rPr>
              <a:t>cylinder</a:t>
            </a:r>
            <a:endParaRPr lang="en-US" sz="1300" dirty="0">
              <a:solidFill>
                <a:schemeClr val="bg1"/>
              </a:solidFill>
            </a:endParaRPr>
          </a:p>
        </p:txBody>
      </p:sp>
      <p:pic>
        <p:nvPicPr>
          <p:cNvPr id="13314" name="Picture 2" descr="C:\Documents and Settings\nb166\My Documents\My Pictures\Gravwellen-weber.jpg"/>
          <p:cNvPicPr>
            <a:picLocks noChangeAspect="1" noChangeArrowheads="1"/>
          </p:cNvPicPr>
          <p:nvPr/>
        </p:nvPicPr>
        <p:blipFill rotWithShape="1">
          <a:blip r:embed="rId4">
            <a:extLst>
              <a:ext uri="{28A0092B-C50C-407E-A947-70E740481C1C}">
                <a14:useLocalDpi xmlns:a14="http://schemas.microsoft.com/office/drawing/2010/main" val="0"/>
              </a:ext>
            </a:extLst>
          </a:blip>
          <a:srcRect l="2465"/>
          <a:stretch/>
        </p:blipFill>
        <p:spPr bwMode="auto">
          <a:xfrm>
            <a:off x="3886054" y="1938387"/>
            <a:ext cx="4915861" cy="4610474"/>
          </a:xfrm>
          <a:prstGeom prst="rect">
            <a:avLst/>
          </a:prstGeom>
          <a:noFill/>
          <a:ln w="57150">
            <a:solidFill>
              <a:schemeClr val="tx1">
                <a:lumMod val="60000"/>
                <a:lumOff val="40000"/>
              </a:schemeClr>
            </a:solidFill>
          </a:ln>
          <a:extLst>
            <a:ext uri="{909E8E84-426E-40dd-AFC4-6F175D3DCCD1}">
              <a14:hiddenFill xmlns=""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64</a:t>
            </a:fld>
            <a:endParaRPr lang="en-US"/>
          </a:p>
        </p:txBody>
      </p:sp>
    </p:spTree>
    <p:extLst>
      <p:ext uri="{BB962C8B-B14F-4D97-AF65-F5344CB8AC3E}">
        <p14:creationId xmlns:p14="http://schemas.microsoft.com/office/powerpoint/2010/main" val="3524826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65</a:t>
            </a:fld>
            <a:endParaRPr lang="en-US"/>
          </a:p>
        </p:txBody>
      </p:sp>
      <p:grpSp>
        <p:nvGrpSpPr>
          <p:cNvPr id="3" name="Gruppieren 63"/>
          <p:cNvGrpSpPr/>
          <p:nvPr/>
        </p:nvGrpSpPr>
        <p:grpSpPr>
          <a:xfrm>
            <a:off x="-674762" y="-1059083"/>
            <a:ext cx="9645109" cy="8222159"/>
            <a:chOff x="3214678" y="3214686"/>
            <a:chExt cx="1973262" cy="1848635"/>
          </a:xfrm>
        </p:grpSpPr>
        <p:pic>
          <p:nvPicPr>
            <p:cNvPr id="4" name="Picture 7" descr="aerial"/>
            <p:cNvPicPr>
              <a:picLocks noChangeAspect="1" noChangeArrowheads="1"/>
            </p:cNvPicPr>
            <p:nvPr/>
          </p:nvPicPr>
          <p:blipFill>
            <a:blip r:embed="rId2" cstate="print"/>
            <a:srcRect/>
            <a:stretch>
              <a:fillRect/>
            </a:stretch>
          </p:blipFill>
          <p:spPr bwMode="auto">
            <a:xfrm>
              <a:off x="3500430" y="3646497"/>
              <a:ext cx="1512888" cy="1139825"/>
            </a:xfrm>
            <a:prstGeom prst="rect">
              <a:avLst/>
            </a:prstGeom>
            <a:noFill/>
            <a:ln w="9525">
              <a:noFill/>
              <a:miter lim="800000"/>
              <a:headEnd/>
              <a:tailEnd/>
            </a:ln>
          </p:spPr>
        </p:pic>
        <p:pic>
          <p:nvPicPr>
            <p:cNvPr id="5" name="Picture 8" descr="virgo_logo"/>
            <p:cNvPicPr>
              <a:picLocks noChangeAspect="1" noChangeArrowheads="1"/>
            </p:cNvPicPr>
            <p:nvPr/>
          </p:nvPicPr>
          <p:blipFill>
            <a:blip r:embed="rId3" cstate="print"/>
            <a:srcRect/>
            <a:stretch>
              <a:fillRect/>
            </a:stretch>
          </p:blipFill>
          <p:spPr bwMode="auto">
            <a:xfrm>
              <a:off x="3706813" y="3708388"/>
              <a:ext cx="936625" cy="150813"/>
            </a:xfrm>
            <a:prstGeom prst="rect">
              <a:avLst/>
            </a:prstGeom>
            <a:noFill/>
            <a:ln w="9525">
              <a:noFill/>
              <a:miter lim="800000"/>
              <a:headEnd/>
              <a:tailEnd/>
            </a:ln>
          </p:spPr>
        </p:pic>
        <p:sp>
          <p:nvSpPr>
            <p:cNvPr id="6" name="Text Box 20"/>
            <p:cNvSpPr txBox="1">
              <a:spLocks noChangeArrowheads="1"/>
            </p:cNvSpPr>
            <p:nvPr/>
          </p:nvSpPr>
          <p:spPr bwMode="auto">
            <a:xfrm>
              <a:off x="3214678" y="4786322"/>
              <a:ext cx="1973262" cy="276999"/>
            </a:xfrm>
            <a:prstGeom prst="rect">
              <a:avLst/>
            </a:prstGeom>
            <a:noFill/>
            <a:ln w="9525">
              <a:noFill/>
              <a:miter lim="800000"/>
              <a:headEnd/>
              <a:tailEnd/>
            </a:ln>
          </p:spPr>
          <p:txBody>
            <a:bodyPr>
              <a:spAutoFit/>
            </a:bodyPr>
            <a:lstStyle/>
            <a:p>
              <a:r>
                <a:rPr lang="it-IT" sz="1200" dirty="0" err="1">
                  <a:solidFill>
                    <a:schemeClr val="bg1"/>
                  </a:solidFill>
                  <a:latin typeface="Verdana" pitchFamily="34" charset="0"/>
                </a:rPr>
                <a:t>aVirgo</a:t>
              </a:r>
              <a:r>
                <a:rPr lang="it-IT" sz="1200" dirty="0">
                  <a:solidFill>
                    <a:schemeClr val="bg1"/>
                  </a:solidFill>
                  <a:latin typeface="Verdana" pitchFamily="34" charset="0"/>
                </a:rPr>
                <a:t>, Pisa 3 km</a:t>
              </a:r>
            </a:p>
          </p:txBody>
        </p:sp>
        <p:grpSp>
          <p:nvGrpSpPr>
            <p:cNvPr id="7" name="Gruppo 33"/>
            <p:cNvGrpSpPr/>
            <p:nvPr/>
          </p:nvGrpSpPr>
          <p:grpSpPr>
            <a:xfrm>
              <a:off x="4643438" y="3214686"/>
              <a:ext cx="214314" cy="214314"/>
              <a:chOff x="7858148" y="1785926"/>
              <a:chExt cx="214314" cy="214314"/>
            </a:xfrm>
          </p:grpSpPr>
          <p:cxnSp>
            <p:nvCxnSpPr>
              <p:cNvPr id="8"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0" name="ZoneTexte 9"/>
          <p:cNvSpPr txBox="1"/>
          <p:nvPr/>
        </p:nvSpPr>
        <p:spPr>
          <a:xfrm>
            <a:off x="976599" y="31671"/>
            <a:ext cx="6981607" cy="461665"/>
          </a:xfrm>
          <a:prstGeom prst="rect">
            <a:avLst/>
          </a:prstGeom>
          <a:noFill/>
        </p:spPr>
        <p:txBody>
          <a:bodyPr wrap="square" rtlCol="0">
            <a:spAutoFit/>
          </a:bodyPr>
          <a:lstStyle/>
          <a:p>
            <a:r>
              <a:rPr lang="en-US" sz="2400" b="1" dirty="0">
                <a:solidFill>
                  <a:srgbClr val="FF0000"/>
                </a:solidFill>
              </a:rPr>
              <a:t>Rapport du </a:t>
            </a:r>
            <a:r>
              <a:rPr lang="en-US" sz="2400" b="1" dirty="0" err="1">
                <a:solidFill>
                  <a:srgbClr val="FF0000"/>
                </a:solidFill>
              </a:rPr>
              <a:t>comité</a:t>
            </a:r>
            <a:r>
              <a:rPr lang="en-US" sz="2400" b="1" dirty="0">
                <a:solidFill>
                  <a:srgbClr val="FF0000"/>
                </a:solidFill>
              </a:rPr>
              <a:t> </a:t>
            </a:r>
            <a:r>
              <a:rPr lang="en-US" sz="2400" b="1" dirty="0" err="1">
                <a:solidFill>
                  <a:srgbClr val="FF0000"/>
                </a:solidFill>
              </a:rPr>
              <a:t>présidé</a:t>
            </a:r>
            <a:r>
              <a:rPr lang="en-US" sz="2400" b="1" dirty="0">
                <a:solidFill>
                  <a:srgbClr val="FF0000"/>
                </a:solidFill>
              </a:rPr>
              <a:t> par Patrick </a:t>
            </a:r>
            <a:r>
              <a:rPr lang="en-US" sz="2400" b="1" dirty="0" err="1">
                <a:solidFill>
                  <a:srgbClr val="FF0000"/>
                </a:solidFill>
              </a:rPr>
              <a:t>Fleury</a:t>
            </a:r>
            <a:r>
              <a:rPr lang="en-US" sz="2400" b="1" dirty="0">
                <a:solidFill>
                  <a:srgbClr val="FF0000"/>
                </a:solidFill>
              </a:rPr>
              <a:t> en 1990</a:t>
            </a:r>
          </a:p>
        </p:txBody>
      </p:sp>
    </p:spTree>
    <p:extLst>
      <p:ext uri="{BB962C8B-B14F-4D97-AF65-F5344CB8AC3E}">
        <p14:creationId xmlns:p14="http://schemas.microsoft.com/office/powerpoint/2010/main" val="42945844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7222" y="803673"/>
            <a:ext cx="9281223" cy="605432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latin typeface="Impact" pitchFamily="34" charset="0"/>
            </a:endParaRPr>
          </a:p>
        </p:txBody>
      </p:sp>
      <p:pic>
        <p:nvPicPr>
          <p:cNvPr id="56" name="Picture 3" descr="TerradiNotte"/>
          <p:cNvPicPr>
            <a:picLocks noChangeAspect="1" noChangeArrowheads="1"/>
          </p:cNvPicPr>
          <p:nvPr/>
        </p:nvPicPr>
        <p:blipFill>
          <a:blip r:embed="rId3" cstate="print"/>
          <a:srcRect/>
          <a:stretch>
            <a:fillRect/>
          </a:stretch>
        </p:blipFill>
        <p:spPr bwMode="auto">
          <a:xfrm>
            <a:off x="23986" y="2354133"/>
            <a:ext cx="9144000" cy="4102100"/>
          </a:xfrm>
          <a:prstGeom prst="rect">
            <a:avLst/>
          </a:prstGeom>
          <a:noFill/>
          <a:ln w="9525">
            <a:noFill/>
            <a:miter lim="800000"/>
            <a:headEnd/>
            <a:tailEnd/>
          </a:ln>
        </p:spPr>
      </p:pic>
      <p:grpSp>
        <p:nvGrpSpPr>
          <p:cNvPr id="57" name="Gruppieren 56"/>
          <p:cNvGrpSpPr/>
          <p:nvPr/>
        </p:nvGrpSpPr>
        <p:grpSpPr>
          <a:xfrm>
            <a:off x="3711821" y="1725860"/>
            <a:ext cx="1957988" cy="1428761"/>
            <a:chOff x="3532195" y="1785926"/>
            <a:chExt cx="1957988" cy="1428760"/>
          </a:xfrm>
        </p:grpSpPr>
        <p:pic>
          <p:nvPicPr>
            <p:cNvPr id="58" name="Picture 10" descr="Luftb3"/>
            <p:cNvPicPr>
              <a:picLocks noChangeAspect="1" noChangeArrowheads="1"/>
            </p:cNvPicPr>
            <p:nvPr/>
          </p:nvPicPr>
          <p:blipFill>
            <a:blip r:embed="rId4" cstate="print"/>
            <a:srcRect/>
            <a:stretch>
              <a:fillRect/>
            </a:stretch>
          </p:blipFill>
          <p:spPr bwMode="auto">
            <a:xfrm>
              <a:off x="3995738" y="2130413"/>
              <a:ext cx="1042987" cy="714375"/>
            </a:xfrm>
            <a:prstGeom prst="rect">
              <a:avLst/>
            </a:prstGeom>
            <a:noFill/>
            <a:ln w="9525">
              <a:noFill/>
              <a:miter lim="800000"/>
              <a:headEnd/>
              <a:tailEnd/>
            </a:ln>
          </p:spPr>
        </p:pic>
        <p:pic>
          <p:nvPicPr>
            <p:cNvPr id="59" name="Picture 11" descr="titel1"/>
            <p:cNvPicPr>
              <a:picLocks noChangeAspect="1" noChangeArrowheads="1"/>
            </p:cNvPicPr>
            <p:nvPr/>
          </p:nvPicPr>
          <p:blipFill>
            <a:blip r:embed="rId5" cstate="print"/>
            <a:srcRect/>
            <a:stretch>
              <a:fillRect/>
            </a:stretch>
          </p:blipFill>
          <p:spPr bwMode="auto">
            <a:xfrm>
              <a:off x="4356100" y="2124063"/>
              <a:ext cx="636588" cy="236538"/>
            </a:xfrm>
            <a:prstGeom prst="rect">
              <a:avLst/>
            </a:prstGeom>
            <a:noFill/>
            <a:ln w="9525">
              <a:noFill/>
              <a:miter lim="800000"/>
              <a:headEnd/>
              <a:tailEnd/>
            </a:ln>
          </p:spPr>
        </p:pic>
        <p:sp>
          <p:nvSpPr>
            <p:cNvPr id="60" name="Text Box 15"/>
            <p:cNvSpPr txBox="1">
              <a:spLocks noChangeArrowheads="1"/>
            </p:cNvSpPr>
            <p:nvPr/>
          </p:nvSpPr>
          <p:spPr bwMode="auto">
            <a:xfrm>
              <a:off x="3532195" y="1785926"/>
              <a:ext cx="1957988" cy="276999"/>
            </a:xfrm>
            <a:prstGeom prst="rect">
              <a:avLst/>
            </a:prstGeom>
            <a:noFill/>
            <a:ln w="9525">
              <a:noFill/>
              <a:miter lim="800000"/>
              <a:headEnd/>
              <a:tailEnd/>
            </a:ln>
          </p:spPr>
          <p:txBody>
            <a:bodyPr wrap="none">
              <a:spAutoFit/>
            </a:bodyPr>
            <a:lstStyle/>
            <a:p>
              <a:r>
                <a:rPr lang="it-IT" sz="1200" dirty="0">
                  <a:solidFill>
                    <a:srgbClr val="FFFFFF"/>
                  </a:solidFill>
                  <a:latin typeface="Verdana" pitchFamily="34" charset="0"/>
                </a:rPr>
                <a:t>GEO, Hannover, 600 m</a:t>
              </a:r>
            </a:p>
          </p:txBody>
        </p:sp>
        <p:grpSp>
          <p:nvGrpSpPr>
            <p:cNvPr id="61" name="Gruppo 30"/>
            <p:cNvGrpSpPr/>
            <p:nvPr/>
          </p:nvGrpSpPr>
          <p:grpSpPr>
            <a:xfrm>
              <a:off x="4357686" y="3000372"/>
              <a:ext cx="214314" cy="214314"/>
              <a:chOff x="7858148" y="1785926"/>
              <a:chExt cx="214314" cy="214314"/>
            </a:xfrm>
          </p:grpSpPr>
          <p:cxnSp>
            <p:nvCxnSpPr>
              <p:cNvPr id="62" name="Connettore 1 31"/>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1 32"/>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4" name="Gruppieren 63"/>
          <p:cNvGrpSpPr/>
          <p:nvPr/>
        </p:nvGrpSpPr>
        <p:grpSpPr>
          <a:xfrm>
            <a:off x="3214679" y="3214686"/>
            <a:ext cx="1973262" cy="1848635"/>
            <a:chOff x="3214678" y="3214686"/>
            <a:chExt cx="1973262" cy="1848635"/>
          </a:xfrm>
        </p:grpSpPr>
        <p:pic>
          <p:nvPicPr>
            <p:cNvPr id="65" name="Picture 7" descr="aerial"/>
            <p:cNvPicPr>
              <a:picLocks noChangeAspect="1" noChangeArrowheads="1"/>
            </p:cNvPicPr>
            <p:nvPr/>
          </p:nvPicPr>
          <p:blipFill>
            <a:blip r:embed="rId6" cstate="print"/>
            <a:srcRect/>
            <a:stretch>
              <a:fillRect/>
            </a:stretch>
          </p:blipFill>
          <p:spPr bwMode="auto">
            <a:xfrm>
              <a:off x="3500430" y="3646497"/>
              <a:ext cx="1512888" cy="1068387"/>
            </a:xfrm>
            <a:prstGeom prst="rect">
              <a:avLst/>
            </a:prstGeom>
            <a:noFill/>
            <a:ln w="9525">
              <a:noFill/>
              <a:miter lim="800000"/>
              <a:headEnd/>
              <a:tailEnd/>
            </a:ln>
          </p:spPr>
        </p:pic>
        <p:pic>
          <p:nvPicPr>
            <p:cNvPr id="66" name="Picture 8" descr="virgo_logo"/>
            <p:cNvPicPr>
              <a:picLocks noChangeAspect="1" noChangeArrowheads="1"/>
            </p:cNvPicPr>
            <p:nvPr/>
          </p:nvPicPr>
          <p:blipFill>
            <a:blip r:embed="rId7" cstate="print"/>
            <a:srcRect/>
            <a:stretch>
              <a:fillRect/>
            </a:stretch>
          </p:blipFill>
          <p:spPr bwMode="auto">
            <a:xfrm>
              <a:off x="3706813" y="3708388"/>
              <a:ext cx="936625" cy="150813"/>
            </a:xfrm>
            <a:prstGeom prst="rect">
              <a:avLst/>
            </a:prstGeom>
            <a:noFill/>
            <a:ln w="9525">
              <a:noFill/>
              <a:miter lim="800000"/>
              <a:headEnd/>
              <a:tailEnd/>
            </a:ln>
          </p:spPr>
        </p:pic>
        <p:sp>
          <p:nvSpPr>
            <p:cNvPr id="67" name="Text Box 20"/>
            <p:cNvSpPr txBox="1">
              <a:spLocks noChangeArrowheads="1"/>
            </p:cNvSpPr>
            <p:nvPr/>
          </p:nvSpPr>
          <p:spPr bwMode="auto">
            <a:xfrm>
              <a:off x="3214678" y="4786322"/>
              <a:ext cx="1973262" cy="276999"/>
            </a:xfrm>
            <a:prstGeom prst="rect">
              <a:avLst/>
            </a:prstGeom>
            <a:noFill/>
            <a:ln w="9525">
              <a:noFill/>
              <a:miter lim="800000"/>
              <a:headEnd/>
              <a:tailEnd/>
            </a:ln>
          </p:spPr>
          <p:txBody>
            <a:bodyPr>
              <a:spAutoFit/>
            </a:bodyPr>
            <a:lstStyle/>
            <a:p>
              <a:r>
                <a:rPr lang="it-IT" sz="1200" dirty="0" err="1">
                  <a:solidFill>
                    <a:schemeClr val="bg1"/>
                  </a:solidFill>
                  <a:latin typeface="Verdana" pitchFamily="34" charset="0"/>
                </a:rPr>
                <a:t>aVirgo</a:t>
              </a:r>
              <a:r>
                <a:rPr lang="it-IT" sz="1200" dirty="0">
                  <a:solidFill>
                    <a:schemeClr val="bg1"/>
                  </a:solidFill>
                  <a:latin typeface="Verdana" pitchFamily="34" charset="0"/>
                </a:rPr>
                <a:t>, Pisa 3 km</a:t>
              </a:r>
            </a:p>
          </p:txBody>
        </p:sp>
        <p:grpSp>
          <p:nvGrpSpPr>
            <p:cNvPr id="68" name="Gruppo 33"/>
            <p:cNvGrpSpPr/>
            <p:nvPr/>
          </p:nvGrpSpPr>
          <p:grpSpPr>
            <a:xfrm>
              <a:off x="4643438" y="3214686"/>
              <a:ext cx="214314" cy="214314"/>
              <a:chOff x="7858148" y="1785926"/>
              <a:chExt cx="214314" cy="214314"/>
            </a:xfrm>
          </p:grpSpPr>
          <p:cxnSp>
            <p:nvCxnSpPr>
              <p:cNvPr id="69"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1" name="Gruppieren 70"/>
          <p:cNvGrpSpPr/>
          <p:nvPr/>
        </p:nvGrpSpPr>
        <p:grpSpPr>
          <a:xfrm>
            <a:off x="-37577" y="1772817"/>
            <a:ext cx="1973262" cy="1585608"/>
            <a:chOff x="0" y="1800213"/>
            <a:chExt cx="1973262" cy="1585608"/>
          </a:xfrm>
        </p:grpSpPr>
        <p:pic>
          <p:nvPicPr>
            <p:cNvPr id="72" name="Picture 4" descr="HiResHanford_4"/>
            <p:cNvPicPr>
              <a:picLocks noChangeAspect="1" noChangeArrowheads="1"/>
            </p:cNvPicPr>
            <p:nvPr/>
          </p:nvPicPr>
          <p:blipFill>
            <a:blip r:embed="rId8" cstate="print"/>
            <a:srcRect/>
            <a:stretch>
              <a:fillRect/>
            </a:stretch>
          </p:blipFill>
          <p:spPr bwMode="auto">
            <a:xfrm>
              <a:off x="250825" y="1800213"/>
              <a:ext cx="1584325" cy="1116013"/>
            </a:xfrm>
            <a:prstGeom prst="rect">
              <a:avLst/>
            </a:prstGeom>
            <a:noFill/>
            <a:ln w="9525">
              <a:noFill/>
              <a:miter lim="800000"/>
              <a:headEnd/>
              <a:tailEnd/>
            </a:ln>
          </p:spPr>
        </p:pic>
        <p:pic>
          <p:nvPicPr>
            <p:cNvPr id="73" name="Picture 9" descr="ligo_logo"/>
            <p:cNvPicPr>
              <a:picLocks noChangeAspect="1" noChangeArrowheads="1"/>
            </p:cNvPicPr>
            <p:nvPr/>
          </p:nvPicPr>
          <p:blipFill>
            <a:blip r:embed="rId9" cstate="print"/>
            <a:srcRect/>
            <a:stretch>
              <a:fillRect/>
            </a:stretch>
          </p:blipFill>
          <p:spPr bwMode="auto">
            <a:xfrm>
              <a:off x="1331913" y="1831963"/>
              <a:ext cx="504825" cy="292100"/>
            </a:xfrm>
            <a:prstGeom prst="rect">
              <a:avLst/>
            </a:prstGeom>
            <a:noFill/>
            <a:ln w="9525">
              <a:noFill/>
              <a:miter lim="800000"/>
              <a:headEnd/>
              <a:tailEnd/>
            </a:ln>
          </p:spPr>
        </p:pic>
        <p:grpSp>
          <p:nvGrpSpPr>
            <p:cNvPr id="74" name="Gruppo 36"/>
            <p:cNvGrpSpPr/>
            <p:nvPr/>
          </p:nvGrpSpPr>
          <p:grpSpPr>
            <a:xfrm>
              <a:off x="714348" y="3143248"/>
              <a:ext cx="214314" cy="214314"/>
              <a:chOff x="7858148" y="1785926"/>
              <a:chExt cx="214314" cy="214314"/>
            </a:xfrm>
          </p:grpSpPr>
          <p:cxnSp>
            <p:nvCxnSpPr>
              <p:cNvPr id="76" name="Connettore 1 37"/>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ttore 1 38"/>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Text Box 17"/>
            <p:cNvSpPr txBox="1">
              <a:spLocks noChangeArrowheads="1"/>
            </p:cNvSpPr>
            <p:nvPr/>
          </p:nvSpPr>
          <p:spPr bwMode="auto">
            <a:xfrm>
              <a:off x="0" y="2924156"/>
              <a:ext cx="1973262" cy="461665"/>
            </a:xfrm>
            <a:prstGeom prst="rect">
              <a:avLst/>
            </a:prstGeom>
            <a:noFill/>
            <a:ln w="9525">
              <a:noFill/>
              <a:miter lim="800000"/>
              <a:headEnd/>
              <a:tailEnd/>
            </a:ln>
          </p:spPr>
          <p:txBody>
            <a:bodyPr>
              <a:spAutoFit/>
            </a:bodyPr>
            <a:lstStyle/>
            <a:p>
              <a:r>
                <a:rPr lang="it-IT" sz="1200" dirty="0">
                  <a:latin typeface="Verdana" pitchFamily="34" charset="0"/>
                </a:rPr>
                <a:t>LIGO Hanford, 4 km:  </a:t>
              </a:r>
              <a:r>
                <a:rPr lang="it-IT" sz="1200" dirty="0">
                  <a:solidFill>
                    <a:schemeClr val="bg1"/>
                  </a:solidFill>
                  <a:latin typeface="Verdana" pitchFamily="34" charset="0"/>
                </a:rPr>
                <a:t> </a:t>
              </a:r>
              <a:r>
                <a:rPr lang="it-IT" sz="1200" dirty="0" err="1">
                  <a:solidFill>
                    <a:schemeClr val="bg1"/>
                  </a:solidFill>
                  <a:latin typeface="Verdana" pitchFamily="34" charset="0"/>
                </a:rPr>
                <a:t>aLigo</a:t>
              </a:r>
              <a:r>
                <a:rPr lang="it-IT" sz="1200" dirty="0">
                  <a:solidFill>
                    <a:schemeClr val="bg1"/>
                  </a:solidFill>
                  <a:latin typeface="Verdana" pitchFamily="34" charset="0"/>
                </a:rPr>
                <a:t>, 4 km</a:t>
              </a:r>
            </a:p>
          </p:txBody>
        </p:sp>
      </p:grpSp>
      <p:grpSp>
        <p:nvGrpSpPr>
          <p:cNvPr id="78" name="Gruppieren 77"/>
          <p:cNvGrpSpPr/>
          <p:nvPr/>
        </p:nvGrpSpPr>
        <p:grpSpPr>
          <a:xfrm>
            <a:off x="250826" y="3500438"/>
            <a:ext cx="2525713" cy="1924812"/>
            <a:chOff x="250825" y="3500438"/>
            <a:chExt cx="2525713" cy="1924812"/>
          </a:xfrm>
        </p:grpSpPr>
        <p:pic>
          <p:nvPicPr>
            <p:cNvPr id="79" name="Picture 5" descr="LLOaerial"/>
            <p:cNvPicPr>
              <a:picLocks noChangeAspect="1" noChangeArrowheads="1"/>
            </p:cNvPicPr>
            <p:nvPr/>
          </p:nvPicPr>
          <p:blipFill>
            <a:blip r:embed="rId10" cstate="print"/>
            <a:srcRect/>
            <a:stretch>
              <a:fillRect/>
            </a:stretch>
          </p:blipFill>
          <p:spPr bwMode="auto">
            <a:xfrm>
              <a:off x="1187450" y="3995726"/>
              <a:ext cx="1589088" cy="1119187"/>
            </a:xfrm>
            <a:prstGeom prst="rect">
              <a:avLst/>
            </a:prstGeom>
            <a:noFill/>
            <a:ln w="3175">
              <a:noFill/>
              <a:miter lim="800000"/>
              <a:headEnd/>
              <a:tailEnd/>
            </a:ln>
          </p:spPr>
        </p:pic>
        <p:pic>
          <p:nvPicPr>
            <p:cNvPr id="80" name="Picture 6" descr="ligo_logo"/>
            <p:cNvPicPr>
              <a:picLocks noChangeAspect="1" noChangeArrowheads="1"/>
            </p:cNvPicPr>
            <p:nvPr/>
          </p:nvPicPr>
          <p:blipFill>
            <a:blip r:embed="rId9" cstate="print"/>
            <a:srcRect/>
            <a:stretch>
              <a:fillRect/>
            </a:stretch>
          </p:blipFill>
          <p:spPr bwMode="auto">
            <a:xfrm>
              <a:off x="2268538" y="3995726"/>
              <a:ext cx="503237" cy="292100"/>
            </a:xfrm>
            <a:prstGeom prst="rect">
              <a:avLst/>
            </a:prstGeom>
            <a:noFill/>
            <a:ln w="9525">
              <a:noFill/>
              <a:miter lim="800000"/>
              <a:headEnd/>
              <a:tailEnd/>
            </a:ln>
          </p:spPr>
        </p:pic>
        <p:sp>
          <p:nvSpPr>
            <p:cNvPr id="81" name="Text Box 19"/>
            <p:cNvSpPr txBox="1">
              <a:spLocks noChangeArrowheads="1"/>
            </p:cNvSpPr>
            <p:nvPr/>
          </p:nvSpPr>
          <p:spPr bwMode="auto">
            <a:xfrm>
              <a:off x="250825" y="5148251"/>
              <a:ext cx="1973263" cy="276999"/>
            </a:xfrm>
            <a:prstGeom prst="rect">
              <a:avLst/>
            </a:prstGeom>
            <a:noFill/>
            <a:ln w="9525">
              <a:noFill/>
              <a:miter lim="800000"/>
              <a:headEnd/>
              <a:tailEnd/>
            </a:ln>
          </p:spPr>
          <p:txBody>
            <a:bodyPr>
              <a:spAutoFit/>
            </a:bodyPr>
            <a:lstStyle/>
            <a:p>
              <a:r>
                <a:rPr lang="it-IT" sz="1200" dirty="0">
                  <a:latin typeface="Verdana" pitchFamily="34" charset="0"/>
                </a:rPr>
                <a:t>LIGO Livingston, 4 km</a:t>
              </a:r>
            </a:p>
          </p:txBody>
        </p:sp>
        <p:grpSp>
          <p:nvGrpSpPr>
            <p:cNvPr id="82" name="Gruppo 39"/>
            <p:cNvGrpSpPr/>
            <p:nvPr/>
          </p:nvGrpSpPr>
          <p:grpSpPr>
            <a:xfrm>
              <a:off x="1643042" y="3500438"/>
              <a:ext cx="214314" cy="214314"/>
              <a:chOff x="7858148" y="1785926"/>
              <a:chExt cx="214314" cy="214314"/>
            </a:xfrm>
          </p:grpSpPr>
          <p:cxnSp>
            <p:nvCxnSpPr>
              <p:cNvPr id="83" name="Connettore 1 40"/>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1 41"/>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85" name="Gruppieren 84"/>
          <p:cNvGrpSpPr/>
          <p:nvPr/>
        </p:nvGrpSpPr>
        <p:grpSpPr>
          <a:xfrm>
            <a:off x="7384669" y="3429002"/>
            <a:ext cx="1717913" cy="1789319"/>
            <a:chOff x="7384654" y="3429000"/>
            <a:chExt cx="1717909" cy="1789319"/>
          </a:xfrm>
        </p:grpSpPr>
        <p:pic>
          <p:nvPicPr>
            <p:cNvPr id="86" name="Picture 12" descr="tama_aerial"/>
            <p:cNvPicPr>
              <a:picLocks noChangeAspect="1" noChangeArrowheads="1"/>
            </p:cNvPicPr>
            <p:nvPr/>
          </p:nvPicPr>
          <p:blipFill>
            <a:blip r:embed="rId11" cstate="print"/>
            <a:srcRect/>
            <a:stretch>
              <a:fillRect/>
            </a:stretch>
          </p:blipFill>
          <p:spPr bwMode="auto">
            <a:xfrm>
              <a:off x="8027988" y="3852851"/>
              <a:ext cx="950912" cy="661987"/>
            </a:xfrm>
            <a:prstGeom prst="rect">
              <a:avLst/>
            </a:prstGeom>
            <a:noFill/>
            <a:ln w="3175">
              <a:solidFill>
                <a:schemeClr val="tx1"/>
              </a:solidFill>
              <a:miter lim="800000"/>
              <a:headEnd/>
              <a:tailEnd/>
            </a:ln>
          </p:spPr>
        </p:pic>
        <p:sp>
          <p:nvSpPr>
            <p:cNvPr id="87" name="Text Box 14"/>
            <p:cNvSpPr txBox="1">
              <a:spLocks noChangeArrowheads="1"/>
            </p:cNvSpPr>
            <p:nvPr/>
          </p:nvSpPr>
          <p:spPr bwMode="auto">
            <a:xfrm>
              <a:off x="7384654" y="4571988"/>
              <a:ext cx="1717909" cy="646331"/>
            </a:xfrm>
            <a:prstGeom prst="rect">
              <a:avLst/>
            </a:prstGeom>
            <a:noFill/>
            <a:ln w="9525">
              <a:noFill/>
              <a:miter lim="800000"/>
              <a:headEnd/>
              <a:tailEnd/>
            </a:ln>
          </p:spPr>
          <p:txBody>
            <a:bodyPr wrap="none">
              <a:spAutoFit/>
            </a:bodyPr>
            <a:lstStyle/>
            <a:p>
              <a:r>
                <a:rPr lang="it-IT" sz="1200" dirty="0">
                  <a:solidFill>
                    <a:schemeClr val="bg1"/>
                  </a:solidFill>
                  <a:latin typeface="Verdana" pitchFamily="34" charset="0"/>
                </a:rPr>
                <a:t>TAMA, Tokyo 300 m</a:t>
              </a:r>
            </a:p>
            <a:p>
              <a:r>
                <a:rPr lang="it-IT" sz="1200" dirty="0">
                  <a:solidFill>
                    <a:schemeClr val="bg1"/>
                  </a:solidFill>
                  <a:latin typeface="Verdana" pitchFamily="34" charset="0"/>
                </a:rPr>
                <a:t>KAGRA 3km </a:t>
              </a:r>
            </a:p>
            <a:p>
              <a:r>
                <a:rPr lang="it-IT" sz="1200" dirty="0" err="1">
                  <a:solidFill>
                    <a:schemeClr val="bg1"/>
                  </a:solidFill>
                  <a:latin typeface="Verdana" pitchFamily="34" charset="0"/>
                </a:rPr>
                <a:t>being</a:t>
              </a:r>
              <a:r>
                <a:rPr lang="it-IT" sz="1200" dirty="0">
                  <a:solidFill>
                    <a:schemeClr val="bg1"/>
                  </a:solidFill>
                  <a:latin typeface="Verdana" pitchFamily="34" charset="0"/>
                </a:rPr>
                <a:t> </a:t>
              </a:r>
              <a:r>
                <a:rPr lang="it-IT" sz="1200" dirty="0" err="1">
                  <a:solidFill>
                    <a:schemeClr val="bg1"/>
                  </a:solidFill>
                  <a:latin typeface="Verdana" pitchFamily="34" charset="0"/>
                </a:rPr>
                <a:t>started</a:t>
              </a:r>
              <a:endParaRPr lang="it-IT" sz="1200" dirty="0">
                <a:solidFill>
                  <a:schemeClr val="bg1"/>
                </a:solidFill>
                <a:latin typeface="Verdana" pitchFamily="34" charset="0"/>
              </a:endParaRPr>
            </a:p>
          </p:txBody>
        </p:sp>
        <p:grpSp>
          <p:nvGrpSpPr>
            <p:cNvPr id="88" name="Gruppo 42"/>
            <p:cNvGrpSpPr/>
            <p:nvPr/>
          </p:nvGrpSpPr>
          <p:grpSpPr>
            <a:xfrm>
              <a:off x="8358214" y="3429000"/>
              <a:ext cx="214314" cy="214314"/>
              <a:chOff x="7858148" y="1785926"/>
              <a:chExt cx="214314" cy="214314"/>
            </a:xfrm>
          </p:grpSpPr>
          <p:cxnSp>
            <p:nvCxnSpPr>
              <p:cNvPr id="89"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02" name="Picture 4"/>
          <p:cNvPicPr>
            <a:picLocks noChangeAspect="1" noChangeArrowheads="1"/>
          </p:cNvPicPr>
          <p:nvPr/>
        </p:nvPicPr>
        <p:blipFill>
          <a:blip r:embed="rId12" cstate="print"/>
          <a:srcRect/>
          <a:stretch>
            <a:fillRect/>
          </a:stretch>
        </p:blipFill>
        <p:spPr bwMode="auto">
          <a:xfrm>
            <a:off x="7850218" y="1104936"/>
            <a:ext cx="1015999" cy="1125538"/>
          </a:xfrm>
          <a:prstGeom prst="rect">
            <a:avLst/>
          </a:prstGeom>
          <a:noFill/>
          <a:ln w="9525">
            <a:noFill/>
            <a:round/>
            <a:headEnd/>
            <a:tailEnd/>
          </a:ln>
          <a:effectLst/>
        </p:spPr>
      </p:pic>
      <p:sp>
        <p:nvSpPr>
          <p:cNvPr id="3" name="Titel 2"/>
          <p:cNvSpPr>
            <a:spLocks noGrp="1"/>
          </p:cNvSpPr>
          <p:nvPr>
            <p:ph type="title"/>
          </p:nvPr>
        </p:nvSpPr>
        <p:spPr>
          <a:xfrm>
            <a:off x="420926" y="-346466"/>
            <a:ext cx="8229600" cy="1143000"/>
          </a:xfrm>
        </p:spPr>
        <p:txBody>
          <a:bodyPr>
            <a:normAutofit fontScale="90000"/>
          </a:bodyPr>
          <a:lstStyle/>
          <a:p>
            <a:r>
              <a:rPr lang="de-DE" dirty="0"/>
              <a:t>The </a:t>
            </a:r>
            <a:r>
              <a:rPr lang="de-DE" dirty="0" err="1"/>
              <a:t>current</a:t>
            </a:r>
            <a:r>
              <a:rPr lang="de-DE" dirty="0"/>
              <a:t> GW </a:t>
            </a:r>
            <a:r>
              <a:rPr lang="de-DE" dirty="0" err="1"/>
              <a:t>network</a:t>
            </a:r>
            <a:r>
              <a:rPr lang="de-DE" dirty="0"/>
              <a:t> </a:t>
            </a:r>
            <a:r>
              <a:rPr lang="de-DE" sz="3100" dirty="0" err="1"/>
              <a:t>of</a:t>
            </a:r>
            <a:r>
              <a:rPr lang="de-DE" sz="3100" dirty="0"/>
              <a:t> </a:t>
            </a:r>
            <a:r>
              <a:rPr lang="de-DE" sz="3100" dirty="0" err="1"/>
              <a:t>interferometers</a:t>
            </a:r>
            <a:endParaRPr lang="de-DE" sz="3100"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66</a:t>
            </a:fld>
            <a:endParaRPr lang="en-US"/>
          </a:p>
        </p:txBody>
      </p:sp>
    </p:spTree>
    <p:extLst>
      <p:ext uri="{BB962C8B-B14F-4D97-AF65-F5344CB8AC3E}">
        <p14:creationId xmlns:p14="http://schemas.microsoft.com/office/powerpoint/2010/main" val="2636060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7222" y="803673"/>
            <a:ext cx="9281223" cy="605432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latin typeface="Impact" pitchFamily="34" charset="0"/>
            </a:endParaRPr>
          </a:p>
        </p:txBody>
      </p:sp>
      <p:pic>
        <p:nvPicPr>
          <p:cNvPr id="56" name="Picture 3" descr="TerradiNotte"/>
          <p:cNvPicPr>
            <a:picLocks noChangeAspect="1" noChangeArrowheads="1"/>
          </p:cNvPicPr>
          <p:nvPr/>
        </p:nvPicPr>
        <p:blipFill>
          <a:blip r:embed="rId3" cstate="print"/>
          <a:srcRect/>
          <a:stretch>
            <a:fillRect/>
          </a:stretch>
        </p:blipFill>
        <p:spPr bwMode="auto">
          <a:xfrm>
            <a:off x="23986" y="2354133"/>
            <a:ext cx="9144000" cy="4102100"/>
          </a:xfrm>
          <a:prstGeom prst="rect">
            <a:avLst/>
          </a:prstGeom>
          <a:noFill/>
          <a:ln w="9525">
            <a:noFill/>
            <a:miter lim="800000"/>
            <a:headEnd/>
            <a:tailEnd/>
          </a:ln>
        </p:spPr>
      </p:pic>
      <p:grpSp>
        <p:nvGrpSpPr>
          <p:cNvPr id="57" name="Gruppieren 56"/>
          <p:cNvGrpSpPr/>
          <p:nvPr/>
        </p:nvGrpSpPr>
        <p:grpSpPr>
          <a:xfrm>
            <a:off x="3711821" y="1725860"/>
            <a:ext cx="1957988" cy="1428761"/>
            <a:chOff x="3532195" y="1785926"/>
            <a:chExt cx="1957988" cy="1428760"/>
          </a:xfrm>
        </p:grpSpPr>
        <p:pic>
          <p:nvPicPr>
            <p:cNvPr id="58" name="Picture 10" descr="Luftb3"/>
            <p:cNvPicPr>
              <a:picLocks noChangeAspect="1" noChangeArrowheads="1"/>
            </p:cNvPicPr>
            <p:nvPr/>
          </p:nvPicPr>
          <p:blipFill>
            <a:blip r:embed="rId4" cstate="print"/>
            <a:srcRect/>
            <a:stretch>
              <a:fillRect/>
            </a:stretch>
          </p:blipFill>
          <p:spPr bwMode="auto">
            <a:xfrm>
              <a:off x="3995738" y="2130413"/>
              <a:ext cx="1042987" cy="714375"/>
            </a:xfrm>
            <a:prstGeom prst="rect">
              <a:avLst/>
            </a:prstGeom>
            <a:noFill/>
            <a:ln w="9525">
              <a:noFill/>
              <a:miter lim="800000"/>
              <a:headEnd/>
              <a:tailEnd/>
            </a:ln>
          </p:spPr>
        </p:pic>
        <p:pic>
          <p:nvPicPr>
            <p:cNvPr id="59" name="Picture 11" descr="titel1"/>
            <p:cNvPicPr>
              <a:picLocks noChangeAspect="1" noChangeArrowheads="1"/>
            </p:cNvPicPr>
            <p:nvPr/>
          </p:nvPicPr>
          <p:blipFill>
            <a:blip r:embed="rId5" cstate="print"/>
            <a:srcRect/>
            <a:stretch>
              <a:fillRect/>
            </a:stretch>
          </p:blipFill>
          <p:spPr bwMode="auto">
            <a:xfrm>
              <a:off x="4356100" y="2124063"/>
              <a:ext cx="636588" cy="236538"/>
            </a:xfrm>
            <a:prstGeom prst="rect">
              <a:avLst/>
            </a:prstGeom>
            <a:noFill/>
            <a:ln w="9525">
              <a:noFill/>
              <a:miter lim="800000"/>
              <a:headEnd/>
              <a:tailEnd/>
            </a:ln>
          </p:spPr>
        </p:pic>
        <p:sp>
          <p:nvSpPr>
            <p:cNvPr id="60" name="Text Box 15"/>
            <p:cNvSpPr txBox="1">
              <a:spLocks noChangeArrowheads="1"/>
            </p:cNvSpPr>
            <p:nvPr/>
          </p:nvSpPr>
          <p:spPr bwMode="auto">
            <a:xfrm>
              <a:off x="3532195" y="1785926"/>
              <a:ext cx="1957988" cy="276999"/>
            </a:xfrm>
            <a:prstGeom prst="rect">
              <a:avLst/>
            </a:prstGeom>
            <a:noFill/>
            <a:ln w="9525">
              <a:noFill/>
              <a:miter lim="800000"/>
              <a:headEnd/>
              <a:tailEnd/>
            </a:ln>
          </p:spPr>
          <p:txBody>
            <a:bodyPr wrap="none">
              <a:spAutoFit/>
            </a:bodyPr>
            <a:lstStyle/>
            <a:p>
              <a:r>
                <a:rPr lang="it-IT" sz="1200" dirty="0">
                  <a:solidFill>
                    <a:srgbClr val="FFFFFF"/>
                  </a:solidFill>
                  <a:latin typeface="Verdana" pitchFamily="34" charset="0"/>
                </a:rPr>
                <a:t>GEO, Hannover, 600 m</a:t>
              </a:r>
            </a:p>
          </p:txBody>
        </p:sp>
        <p:grpSp>
          <p:nvGrpSpPr>
            <p:cNvPr id="61" name="Gruppo 30"/>
            <p:cNvGrpSpPr/>
            <p:nvPr/>
          </p:nvGrpSpPr>
          <p:grpSpPr>
            <a:xfrm>
              <a:off x="4357686" y="3000372"/>
              <a:ext cx="214314" cy="214314"/>
              <a:chOff x="7858148" y="1785926"/>
              <a:chExt cx="214314" cy="214314"/>
            </a:xfrm>
          </p:grpSpPr>
          <p:cxnSp>
            <p:nvCxnSpPr>
              <p:cNvPr id="62" name="Connettore 1 31"/>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1 32"/>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4" name="Gruppieren 63"/>
          <p:cNvGrpSpPr/>
          <p:nvPr/>
        </p:nvGrpSpPr>
        <p:grpSpPr>
          <a:xfrm>
            <a:off x="3214679" y="3214686"/>
            <a:ext cx="1973262" cy="1848635"/>
            <a:chOff x="3214678" y="3214686"/>
            <a:chExt cx="1973262" cy="1848635"/>
          </a:xfrm>
        </p:grpSpPr>
        <p:pic>
          <p:nvPicPr>
            <p:cNvPr id="65" name="Picture 7" descr="aerial"/>
            <p:cNvPicPr>
              <a:picLocks noChangeAspect="1" noChangeArrowheads="1"/>
            </p:cNvPicPr>
            <p:nvPr/>
          </p:nvPicPr>
          <p:blipFill>
            <a:blip r:embed="rId6" cstate="print"/>
            <a:srcRect/>
            <a:stretch>
              <a:fillRect/>
            </a:stretch>
          </p:blipFill>
          <p:spPr bwMode="auto">
            <a:xfrm>
              <a:off x="3500430" y="3646497"/>
              <a:ext cx="1512888" cy="1068387"/>
            </a:xfrm>
            <a:prstGeom prst="rect">
              <a:avLst/>
            </a:prstGeom>
            <a:noFill/>
            <a:ln w="9525">
              <a:noFill/>
              <a:miter lim="800000"/>
              <a:headEnd/>
              <a:tailEnd/>
            </a:ln>
          </p:spPr>
        </p:pic>
        <p:pic>
          <p:nvPicPr>
            <p:cNvPr id="66" name="Picture 8" descr="virgo_logo"/>
            <p:cNvPicPr>
              <a:picLocks noChangeAspect="1" noChangeArrowheads="1"/>
            </p:cNvPicPr>
            <p:nvPr/>
          </p:nvPicPr>
          <p:blipFill>
            <a:blip r:embed="rId7" cstate="print"/>
            <a:srcRect/>
            <a:stretch>
              <a:fillRect/>
            </a:stretch>
          </p:blipFill>
          <p:spPr bwMode="auto">
            <a:xfrm>
              <a:off x="3706813" y="3708388"/>
              <a:ext cx="936625" cy="150813"/>
            </a:xfrm>
            <a:prstGeom prst="rect">
              <a:avLst/>
            </a:prstGeom>
            <a:noFill/>
            <a:ln w="9525">
              <a:noFill/>
              <a:miter lim="800000"/>
              <a:headEnd/>
              <a:tailEnd/>
            </a:ln>
          </p:spPr>
        </p:pic>
        <p:sp>
          <p:nvSpPr>
            <p:cNvPr id="67" name="Text Box 20"/>
            <p:cNvSpPr txBox="1">
              <a:spLocks noChangeArrowheads="1"/>
            </p:cNvSpPr>
            <p:nvPr/>
          </p:nvSpPr>
          <p:spPr bwMode="auto">
            <a:xfrm>
              <a:off x="3214678" y="4786322"/>
              <a:ext cx="1973262" cy="276999"/>
            </a:xfrm>
            <a:prstGeom prst="rect">
              <a:avLst/>
            </a:prstGeom>
            <a:noFill/>
            <a:ln w="9525">
              <a:noFill/>
              <a:miter lim="800000"/>
              <a:headEnd/>
              <a:tailEnd/>
            </a:ln>
          </p:spPr>
          <p:txBody>
            <a:bodyPr>
              <a:spAutoFit/>
            </a:bodyPr>
            <a:lstStyle/>
            <a:p>
              <a:r>
                <a:rPr lang="it-IT" sz="1200" dirty="0" err="1">
                  <a:solidFill>
                    <a:schemeClr val="bg1"/>
                  </a:solidFill>
                  <a:latin typeface="Verdana" pitchFamily="34" charset="0"/>
                </a:rPr>
                <a:t>aVirgo</a:t>
              </a:r>
              <a:r>
                <a:rPr lang="it-IT" sz="1200" dirty="0">
                  <a:solidFill>
                    <a:schemeClr val="bg1"/>
                  </a:solidFill>
                  <a:latin typeface="Verdana" pitchFamily="34" charset="0"/>
                </a:rPr>
                <a:t>, Pisa 3 km</a:t>
              </a:r>
            </a:p>
          </p:txBody>
        </p:sp>
        <p:grpSp>
          <p:nvGrpSpPr>
            <p:cNvPr id="68" name="Gruppo 33"/>
            <p:cNvGrpSpPr/>
            <p:nvPr/>
          </p:nvGrpSpPr>
          <p:grpSpPr>
            <a:xfrm>
              <a:off x="4643438" y="3214686"/>
              <a:ext cx="214314" cy="214314"/>
              <a:chOff x="7858148" y="1785926"/>
              <a:chExt cx="214314" cy="214314"/>
            </a:xfrm>
          </p:grpSpPr>
          <p:cxnSp>
            <p:nvCxnSpPr>
              <p:cNvPr id="69"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1" name="Gruppieren 70"/>
          <p:cNvGrpSpPr/>
          <p:nvPr/>
        </p:nvGrpSpPr>
        <p:grpSpPr>
          <a:xfrm>
            <a:off x="-37577" y="1772817"/>
            <a:ext cx="1973262" cy="1585608"/>
            <a:chOff x="0" y="1800213"/>
            <a:chExt cx="1973262" cy="1585608"/>
          </a:xfrm>
        </p:grpSpPr>
        <p:pic>
          <p:nvPicPr>
            <p:cNvPr id="72" name="Picture 4" descr="HiResHanford_4"/>
            <p:cNvPicPr>
              <a:picLocks noChangeAspect="1" noChangeArrowheads="1"/>
            </p:cNvPicPr>
            <p:nvPr/>
          </p:nvPicPr>
          <p:blipFill>
            <a:blip r:embed="rId8" cstate="print"/>
            <a:srcRect/>
            <a:stretch>
              <a:fillRect/>
            </a:stretch>
          </p:blipFill>
          <p:spPr bwMode="auto">
            <a:xfrm>
              <a:off x="250825" y="1800213"/>
              <a:ext cx="1584325" cy="1116013"/>
            </a:xfrm>
            <a:prstGeom prst="rect">
              <a:avLst/>
            </a:prstGeom>
            <a:noFill/>
            <a:ln w="9525">
              <a:noFill/>
              <a:miter lim="800000"/>
              <a:headEnd/>
              <a:tailEnd/>
            </a:ln>
          </p:spPr>
        </p:pic>
        <p:pic>
          <p:nvPicPr>
            <p:cNvPr id="73" name="Picture 9" descr="ligo_logo"/>
            <p:cNvPicPr>
              <a:picLocks noChangeAspect="1" noChangeArrowheads="1"/>
            </p:cNvPicPr>
            <p:nvPr/>
          </p:nvPicPr>
          <p:blipFill>
            <a:blip r:embed="rId9" cstate="print"/>
            <a:srcRect/>
            <a:stretch>
              <a:fillRect/>
            </a:stretch>
          </p:blipFill>
          <p:spPr bwMode="auto">
            <a:xfrm>
              <a:off x="1331913" y="1831963"/>
              <a:ext cx="504825" cy="292100"/>
            </a:xfrm>
            <a:prstGeom prst="rect">
              <a:avLst/>
            </a:prstGeom>
            <a:noFill/>
            <a:ln w="9525">
              <a:noFill/>
              <a:miter lim="800000"/>
              <a:headEnd/>
              <a:tailEnd/>
            </a:ln>
          </p:spPr>
        </p:pic>
        <p:grpSp>
          <p:nvGrpSpPr>
            <p:cNvPr id="74" name="Gruppo 36"/>
            <p:cNvGrpSpPr/>
            <p:nvPr/>
          </p:nvGrpSpPr>
          <p:grpSpPr>
            <a:xfrm>
              <a:off x="714348" y="3143248"/>
              <a:ext cx="214314" cy="214314"/>
              <a:chOff x="7858148" y="1785926"/>
              <a:chExt cx="214314" cy="214314"/>
            </a:xfrm>
          </p:grpSpPr>
          <p:cxnSp>
            <p:nvCxnSpPr>
              <p:cNvPr id="76" name="Connettore 1 37"/>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ttore 1 38"/>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Text Box 17"/>
            <p:cNvSpPr txBox="1">
              <a:spLocks noChangeArrowheads="1"/>
            </p:cNvSpPr>
            <p:nvPr/>
          </p:nvSpPr>
          <p:spPr bwMode="auto">
            <a:xfrm>
              <a:off x="0" y="2924156"/>
              <a:ext cx="1973262" cy="461665"/>
            </a:xfrm>
            <a:prstGeom prst="rect">
              <a:avLst/>
            </a:prstGeom>
            <a:noFill/>
            <a:ln w="9525">
              <a:noFill/>
              <a:miter lim="800000"/>
              <a:headEnd/>
              <a:tailEnd/>
            </a:ln>
          </p:spPr>
          <p:txBody>
            <a:bodyPr>
              <a:spAutoFit/>
            </a:bodyPr>
            <a:lstStyle/>
            <a:p>
              <a:r>
                <a:rPr lang="it-IT" sz="1200" dirty="0">
                  <a:latin typeface="Verdana" pitchFamily="34" charset="0"/>
                </a:rPr>
                <a:t>LIGO Hanford, 4 km:  </a:t>
              </a:r>
              <a:r>
                <a:rPr lang="it-IT" sz="1200" dirty="0">
                  <a:solidFill>
                    <a:schemeClr val="bg1"/>
                  </a:solidFill>
                  <a:latin typeface="Verdana" pitchFamily="34" charset="0"/>
                </a:rPr>
                <a:t> </a:t>
              </a:r>
              <a:r>
                <a:rPr lang="it-IT" sz="1200" dirty="0" err="1">
                  <a:solidFill>
                    <a:schemeClr val="bg1"/>
                  </a:solidFill>
                  <a:latin typeface="Verdana" pitchFamily="34" charset="0"/>
                </a:rPr>
                <a:t>aLigo</a:t>
              </a:r>
              <a:r>
                <a:rPr lang="it-IT" sz="1200" dirty="0">
                  <a:solidFill>
                    <a:schemeClr val="bg1"/>
                  </a:solidFill>
                  <a:latin typeface="Verdana" pitchFamily="34" charset="0"/>
                </a:rPr>
                <a:t>, 4 km</a:t>
              </a:r>
            </a:p>
          </p:txBody>
        </p:sp>
      </p:grpSp>
      <p:grpSp>
        <p:nvGrpSpPr>
          <p:cNvPr id="78" name="Gruppieren 77"/>
          <p:cNvGrpSpPr/>
          <p:nvPr/>
        </p:nvGrpSpPr>
        <p:grpSpPr>
          <a:xfrm>
            <a:off x="250826" y="3500438"/>
            <a:ext cx="2525713" cy="1924812"/>
            <a:chOff x="250825" y="3500438"/>
            <a:chExt cx="2525713" cy="1924812"/>
          </a:xfrm>
        </p:grpSpPr>
        <p:pic>
          <p:nvPicPr>
            <p:cNvPr id="79" name="Picture 5" descr="LLOaerial"/>
            <p:cNvPicPr>
              <a:picLocks noChangeAspect="1" noChangeArrowheads="1"/>
            </p:cNvPicPr>
            <p:nvPr/>
          </p:nvPicPr>
          <p:blipFill>
            <a:blip r:embed="rId10" cstate="print"/>
            <a:srcRect/>
            <a:stretch>
              <a:fillRect/>
            </a:stretch>
          </p:blipFill>
          <p:spPr bwMode="auto">
            <a:xfrm>
              <a:off x="1187450" y="3995726"/>
              <a:ext cx="1589088" cy="1119187"/>
            </a:xfrm>
            <a:prstGeom prst="rect">
              <a:avLst/>
            </a:prstGeom>
            <a:noFill/>
            <a:ln w="3175">
              <a:noFill/>
              <a:miter lim="800000"/>
              <a:headEnd/>
              <a:tailEnd/>
            </a:ln>
          </p:spPr>
        </p:pic>
        <p:pic>
          <p:nvPicPr>
            <p:cNvPr id="80" name="Picture 6" descr="ligo_logo"/>
            <p:cNvPicPr>
              <a:picLocks noChangeAspect="1" noChangeArrowheads="1"/>
            </p:cNvPicPr>
            <p:nvPr/>
          </p:nvPicPr>
          <p:blipFill>
            <a:blip r:embed="rId9" cstate="print"/>
            <a:srcRect/>
            <a:stretch>
              <a:fillRect/>
            </a:stretch>
          </p:blipFill>
          <p:spPr bwMode="auto">
            <a:xfrm>
              <a:off x="2268538" y="3995726"/>
              <a:ext cx="503237" cy="292100"/>
            </a:xfrm>
            <a:prstGeom prst="rect">
              <a:avLst/>
            </a:prstGeom>
            <a:noFill/>
            <a:ln w="9525">
              <a:noFill/>
              <a:miter lim="800000"/>
              <a:headEnd/>
              <a:tailEnd/>
            </a:ln>
          </p:spPr>
        </p:pic>
        <p:sp>
          <p:nvSpPr>
            <p:cNvPr id="81" name="Text Box 19"/>
            <p:cNvSpPr txBox="1">
              <a:spLocks noChangeArrowheads="1"/>
            </p:cNvSpPr>
            <p:nvPr/>
          </p:nvSpPr>
          <p:spPr bwMode="auto">
            <a:xfrm>
              <a:off x="250825" y="5148251"/>
              <a:ext cx="1973263" cy="276999"/>
            </a:xfrm>
            <a:prstGeom prst="rect">
              <a:avLst/>
            </a:prstGeom>
            <a:noFill/>
            <a:ln w="9525">
              <a:noFill/>
              <a:miter lim="800000"/>
              <a:headEnd/>
              <a:tailEnd/>
            </a:ln>
          </p:spPr>
          <p:txBody>
            <a:bodyPr>
              <a:spAutoFit/>
            </a:bodyPr>
            <a:lstStyle/>
            <a:p>
              <a:r>
                <a:rPr lang="it-IT" sz="1200" dirty="0">
                  <a:latin typeface="Verdana" pitchFamily="34" charset="0"/>
                </a:rPr>
                <a:t>LIGO Livingston, 4 km</a:t>
              </a:r>
            </a:p>
          </p:txBody>
        </p:sp>
        <p:grpSp>
          <p:nvGrpSpPr>
            <p:cNvPr id="82" name="Gruppo 39"/>
            <p:cNvGrpSpPr/>
            <p:nvPr/>
          </p:nvGrpSpPr>
          <p:grpSpPr>
            <a:xfrm>
              <a:off x="1643042" y="3500438"/>
              <a:ext cx="214314" cy="214314"/>
              <a:chOff x="7858148" y="1785926"/>
              <a:chExt cx="214314" cy="214314"/>
            </a:xfrm>
          </p:grpSpPr>
          <p:cxnSp>
            <p:nvCxnSpPr>
              <p:cNvPr id="83" name="Connettore 1 40"/>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1 41"/>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86" name="Picture 12" descr="tama_aerial"/>
          <p:cNvPicPr>
            <a:picLocks noChangeAspect="1" noChangeArrowheads="1"/>
          </p:cNvPicPr>
          <p:nvPr/>
        </p:nvPicPr>
        <p:blipFill>
          <a:blip r:embed="rId11" cstate="print"/>
          <a:srcRect/>
          <a:stretch>
            <a:fillRect/>
          </a:stretch>
        </p:blipFill>
        <p:spPr bwMode="auto">
          <a:xfrm>
            <a:off x="7733110" y="3852852"/>
            <a:ext cx="1245810" cy="867282"/>
          </a:xfrm>
          <a:prstGeom prst="rect">
            <a:avLst/>
          </a:prstGeom>
          <a:noFill/>
          <a:ln w="3175">
            <a:solidFill>
              <a:schemeClr val="accent1"/>
            </a:solidFill>
            <a:miter lim="800000"/>
            <a:headEnd/>
            <a:tailEnd/>
          </a:ln>
        </p:spPr>
      </p:pic>
      <p:sp>
        <p:nvSpPr>
          <p:cNvPr id="87" name="Text Box 14"/>
          <p:cNvSpPr txBox="1">
            <a:spLocks noChangeArrowheads="1"/>
          </p:cNvSpPr>
          <p:nvPr/>
        </p:nvSpPr>
        <p:spPr bwMode="auto">
          <a:xfrm>
            <a:off x="7655312" y="4571990"/>
            <a:ext cx="1065866" cy="618918"/>
          </a:xfrm>
          <a:prstGeom prst="rect">
            <a:avLst/>
          </a:prstGeom>
          <a:noFill/>
          <a:ln w="9525">
            <a:noFill/>
            <a:miter lim="800000"/>
            <a:headEnd/>
            <a:tailEnd/>
          </a:ln>
        </p:spPr>
        <p:txBody>
          <a:bodyPr wrap="none" lIns="64291" tIns="32146" rIns="64291" bIns="32146">
            <a:spAutoFit/>
          </a:bodyPr>
          <a:lstStyle/>
          <a:p>
            <a:endParaRPr lang="it-IT" sz="1200" dirty="0">
              <a:solidFill>
                <a:schemeClr val="bg1"/>
              </a:solidFill>
              <a:latin typeface="Verdana" pitchFamily="34" charset="0"/>
            </a:endParaRPr>
          </a:p>
          <a:p>
            <a:r>
              <a:rPr lang="it-IT" sz="1200" dirty="0">
                <a:solidFill>
                  <a:schemeClr val="bg1"/>
                </a:solidFill>
                <a:latin typeface="Verdana" pitchFamily="34" charset="0"/>
              </a:rPr>
              <a:t>KAGRA 3km </a:t>
            </a:r>
          </a:p>
          <a:p>
            <a:endParaRPr lang="it-IT" sz="1200" dirty="0">
              <a:solidFill>
                <a:schemeClr val="bg1"/>
              </a:solidFill>
              <a:latin typeface="Verdana" pitchFamily="34" charset="0"/>
            </a:endParaRPr>
          </a:p>
        </p:txBody>
      </p:sp>
      <p:grpSp>
        <p:nvGrpSpPr>
          <p:cNvPr id="88" name="Gruppo 42"/>
          <p:cNvGrpSpPr/>
          <p:nvPr/>
        </p:nvGrpSpPr>
        <p:grpSpPr>
          <a:xfrm>
            <a:off x="8358233" y="3429001"/>
            <a:ext cx="214315" cy="214314"/>
            <a:chOff x="7858148" y="1785926"/>
            <a:chExt cx="214314" cy="214314"/>
          </a:xfrm>
        </p:grpSpPr>
        <p:cxnSp>
          <p:nvCxnSpPr>
            <p:cNvPr id="89"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2" name="Picture 4"/>
          <p:cNvPicPr>
            <a:picLocks noChangeAspect="1" noChangeArrowheads="1"/>
          </p:cNvPicPr>
          <p:nvPr/>
        </p:nvPicPr>
        <p:blipFill>
          <a:blip r:embed="rId12" cstate="print"/>
          <a:srcRect/>
          <a:stretch>
            <a:fillRect/>
          </a:stretch>
        </p:blipFill>
        <p:spPr bwMode="auto">
          <a:xfrm>
            <a:off x="7850218" y="1104936"/>
            <a:ext cx="1015999" cy="1125538"/>
          </a:xfrm>
          <a:prstGeom prst="rect">
            <a:avLst/>
          </a:prstGeom>
          <a:noFill/>
          <a:ln w="9525">
            <a:noFill/>
            <a:round/>
            <a:headEnd/>
            <a:tailEnd/>
          </a:ln>
          <a:effectLst/>
        </p:spPr>
      </p:pic>
      <p:sp>
        <p:nvSpPr>
          <p:cNvPr id="3" name="Titel 2"/>
          <p:cNvSpPr>
            <a:spLocks noGrp="1"/>
          </p:cNvSpPr>
          <p:nvPr>
            <p:ph type="title"/>
          </p:nvPr>
        </p:nvSpPr>
        <p:spPr>
          <a:xfrm>
            <a:off x="457200" y="0"/>
            <a:ext cx="8229600" cy="1143000"/>
          </a:xfrm>
        </p:spPr>
        <p:txBody>
          <a:bodyPr/>
          <a:lstStyle/>
          <a:p>
            <a:r>
              <a:rPr lang="de-DE" dirty="0"/>
              <a:t>The GW </a:t>
            </a:r>
            <a:r>
              <a:rPr lang="de-DE" dirty="0" err="1"/>
              <a:t>network</a:t>
            </a:r>
            <a:r>
              <a:rPr lang="de-DE" dirty="0"/>
              <a:t> in 4-5 </a:t>
            </a:r>
            <a:r>
              <a:rPr lang="de-DE" dirty="0" err="1"/>
              <a:t>years</a:t>
            </a:r>
            <a:endParaRPr lang="de-DE" dirty="0"/>
          </a:p>
        </p:txBody>
      </p:sp>
      <p:grpSp>
        <p:nvGrpSpPr>
          <p:cNvPr id="40" name="Gruppo 42"/>
          <p:cNvGrpSpPr/>
          <p:nvPr/>
        </p:nvGrpSpPr>
        <p:grpSpPr>
          <a:xfrm>
            <a:off x="6554391" y="4071614"/>
            <a:ext cx="214315" cy="214314"/>
            <a:chOff x="7858148" y="1785926"/>
            <a:chExt cx="214314" cy="214314"/>
          </a:xfrm>
        </p:grpSpPr>
        <p:cxnSp>
          <p:nvCxnSpPr>
            <p:cNvPr id="41"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 Box 14"/>
          <p:cNvSpPr txBox="1">
            <a:spLocks noChangeArrowheads="1"/>
          </p:cNvSpPr>
          <p:nvPr/>
        </p:nvSpPr>
        <p:spPr bwMode="auto">
          <a:xfrm>
            <a:off x="5951486" y="4477943"/>
            <a:ext cx="963906" cy="248866"/>
          </a:xfrm>
          <a:prstGeom prst="rect">
            <a:avLst/>
          </a:prstGeom>
          <a:noFill/>
          <a:ln w="9525">
            <a:noFill/>
            <a:miter lim="800000"/>
            <a:headEnd/>
            <a:tailEnd/>
          </a:ln>
        </p:spPr>
        <p:txBody>
          <a:bodyPr wrap="none" lIns="64291" tIns="32146" rIns="64291" bIns="32146">
            <a:spAutoFit/>
          </a:bodyPr>
          <a:lstStyle/>
          <a:p>
            <a:r>
              <a:rPr lang="it-IT" sz="1200" dirty="0">
                <a:solidFill>
                  <a:schemeClr val="bg1"/>
                </a:solidFill>
                <a:latin typeface="Verdana" pitchFamily="34" charset="0"/>
              </a:rPr>
              <a:t>LIGO India</a:t>
            </a:r>
          </a:p>
        </p:txBody>
      </p:sp>
      <p:grpSp>
        <p:nvGrpSpPr>
          <p:cNvPr id="44" name="Gruppo 42"/>
          <p:cNvGrpSpPr/>
          <p:nvPr/>
        </p:nvGrpSpPr>
        <p:grpSpPr>
          <a:xfrm>
            <a:off x="8105624" y="5272643"/>
            <a:ext cx="214315" cy="214314"/>
            <a:chOff x="7858148" y="1785926"/>
            <a:chExt cx="214314" cy="214314"/>
          </a:xfrm>
        </p:grpSpPr>
        <p:cxnSp>
          <p:nvCxnSpPr>
            <p:cNvPr id="45"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4"/>
          <p:cNvSpPr txBox="1">
            <a:spLocks noChangeArrowheads="1"/>
          </p:cNvSpPr>
          <p:nvPr/>
        </p:nvSpPr>
        <p:spPr bwMode="auto">
          <a:xfrm>
            <a:off x="7503026" y="5625704"/>
            <a:ext cx="1263628" cy="248866"/>
          </a:xfrm>
          <a:prstGeom prst="rect">
            <a:avLst/>
          </a:prstGeom>
          <a:noFill/>
          <a:ln w="9525">
            <a:noFill/>
            <a:miter lim="800000"/>
            <a:headEnd/>
            <a:tailEnd/>
          </a:ln>
        </p:spPr>
        <p:txBody>
          <a:bodyPr wrap="none" lIns="64291" tIns="32146" rIns="64291" bIns="32146">
            <a:spAutoFit/>
          </a:bodyPr>
          <a:lstStyle/>
          <a:p>
            <a:r>
              <a:rPr lang="it-IT" sz="1200" dirty="0">
                <a:solidFill>
                  <a:schemeClr val="bg1"/>
                </a:solidFill>
                <a:latin typeface="Verdana" pitchFamily="34" charset="0"/>
              </a:rPr>
              <a:t>GW Australia ?</a:t>
            </a:r>
          </a:p>
        </p:txBody>
      </p:sp>
      <p:pic>
        <p:nvPicPr>
          <p:cNvPr id="48" name="Picture 12"/>
          <p:cNvPicPr>
            <a:picLocks noChangeAspect="1" noChangeArrowheads="1"/>
          </p:cNvPicPr>
          <p:nvPr/>
        </p:nvPicPr>
        <p:blipFill>
          <a:blip r:embed="rId13" cstate="print">
            <a:alphaModFix amt="50000"/>
            <a:extLst>
              <a:ext uri="{28A0092B-C50C-407E-A947-70E740481C1C}">
                <a14:useLocalDpi xmlns:a14="http://schemas.microsoft.com/office/drawing/2010/main" val="0"/>
              </a:ext>
            </a:extLst>
          </a:blip>
          <a:srcRect/>
          <a:stretch>
            <a:fillRect/>
          </a:stretch>
        </p:blipFill>
        <p:spPr bwMode="auto">
          <a:xfrm>
            <a:off x="5792672" y="4786321"/>
            <a:ext cx="1281533" cy="1067945"/>
          </a:xfrm>
          <a:prstGeom prst="rect">
            <a:avLst/>
          </a:prstGeom>
          <a:noFill/>
          <a:ln w="3175">
            <a:solidFill>
              <a:schemeClr val="accent1"/>
            </a:solidFill>
            <a:miter lim="800000"/>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Espace réservé du numéro de diapositive 3"/>
          <p:cNvSpPr>
            <a:spLocks noGrp="1"/>
          </p:cNvSpPr>
          <p:nvPr>
            <p:ph type="sldNum" sz="quarter" idx="12"/>
          </p:nvPr>
        </p:nvSpPr>
        <p:spPr/>
        <p:txBody>
          <a:bodyPr/>
          <a:lstStyle/>
          <a:p>
            <a:fld id="{FF4C92D7-0FCB-CD48-9A1F-0A5414487031}" type="slidenum">
              <a:rPr lang="en-US" smtClean="0"/>
              <a:t>67</a:t>
            </a:fld>
            <a:endParaRPr lang="en-US"/>
          </a:p>
        </p:txBody>
      </p:sp>
    </p:spTree>
    <p:extLst>
      <p:ext uri="{BB962C8B-B14F-4D97-AF65-F5344CB8AC3E}">
        <p14:creationId xmlns:p14="http://schemas.microsoft.com/office/powerpoint/2010/main" val="443706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184" b="1184"/>
          <a:stretch>
            <a:fillRect/>
          </a:stretch>
        </p:blipFill>
        <p:spPr>
          <a:xfrm>
            <a:off x="1" y="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68</a:t>
            </a:fld>
            <a:endParaRPr lang="en-US"/>
          </a:p>
        </p:txBody>
      </p:sp>
    </p:spTree>
    <p:extLst>
      <p:ext uri="{BB962C8B-B14F-4D97-AF65-F5344CB8AC3E}">
        <p14:creationId xmlns:p14="http://schemas.microsoft.com/office/powerpoint/2010/main" val="885902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516" b="1516"/>
          <a:stretch>
            <a:fillRect/>
          </a:stretch>
        </p:blipFill>
        <p:spPr>
          <a:xfrm>
            <a:off x="0" y="1628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69</a:t>
            </a:fld>
            <a:endParaRPr lang="en-US"/>
          </a:p>
        </p:txBody>
      </p:sp>
    </p:spTree>
    <p:extLst>
      <p:ext uri="{BB962C8B-B14F-4D97-AF65-F5344CB8AC3E}">
        <p14:creationId xmlns:p14="http://schemas.microsoft.com/office/powerpoint/2010/main" val="1441377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3"/>
          <a:srcRect t="1149" b="1149"/>
          <a:stretch>
            <a:fillRect/>
          </a:stretch>
        </p:blipFill>
        <p:spPr>
          <a:xfrm>
            <a:off x="0" y="9028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7</a:t>
            </a:fld>
            <a:endParaRPr lang="en-US"/>
          </a:p>
        </p:txBody>
      </p:sp>
    </p:spTree>
    <p:extLst>
      <p:ext uri="{BB962C8B-B14F-4D97-AF65-F5344CB8AC3E}">
        <p14:creationId xmlns:p14="http://schemas.microsoft.com/office/powerpoint/2010/main" val="3370800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618" y="284098"/>
            <a:ext cx="8229600" cy="1143000"/>
          </a:xfrm>
        </p:spPr>
        <p:txBody>
          <a:bodyPr/>
          <a:lstStyle/>
          <a:p>
            <a:r>
              <a:rPr lang="en-US" b="1" dirty="0"/>
              <a:t>Black holes as dark matter?</a:t>
            </a:r>
          </a:p>
        </p:txBody>
      </p:sp>
      <p:sp>
        <p:nvSpPr>
          <p:cNvPr id="3" name="Espace réservé du contenu 2"/>
          <p:cNvSpPr>
            <a:spLocks noGrp="1"/>
          </p:cNvSpPr>
          <p:nvPr>
            <p:ph idx="1"/>
          </p:nvPr>
        </p:nvSpPr>
        <p:spPr>
          <a:xfrm>
            <a:off x="457200" y="1600200"/>
            <a:ext cx="8229600" cy="5121275"/>
          </a:xfrm>
        </p:spPr>
        <p:txBody>
          <a:bodyPr>
            <a:normAutofit fontScale="85000" lnSpcReduction="10000"/>
          </a:bodyPr>
          <a:lstStyle/>
          <a:p>
            <a:r>
              <a:rPr lang="en-US" dirty="0"/>
              <a:t>Most events seen by LIGO/VIRGO are coalescence of few tens of solar masses black holes (excellent laboratory to test General Relativity)! Could these black holes be the dark matter in the universe?</a:t>
            </a:r>
          </a:p>
          <a:p>
            <a:r>
              <a:rPr lang="en-US" dirty="0"/>
              <a:t>Very recently the EROS collaboration, combining its data with MACHO, has shown that the dark matter in the halo of our galaxy cannot be made of compact objects of masses between 10</a:t>
            </a:r>
            <a:r>
              <a:rPr lang="en-US" baseline="30000" dirty="0"/>
              <a:t>-6</a:t>
            </a:r>
            <a:r>
              <a:rPr lang="en-US" dirty="0"/>
              <a:t> and 10</a:t>
            </a:r>
            <a:r>
              <a:rPr lang="en-US" baseline="30000" dirty="0"/>
              <a:t>3</a:t>
            </a:r>
            <a:r>
              <a:rPr lang="en-US" dirty="0"/>
              <a:t> solar masses</a:t>
            </a:r>
          </a:p>
          <a:p>
            <a:r>
              <a:rPr lang="en-US" dirty="0"/>
              <a:t>This is based on observations of millions of stars in the LMC, looking (during 10 years) at the occurrence of alignments between us, a dark compact object in the halo of our galaxy and a star in the LMC.</a:t>
            </a:r>
          </a:p>
          <a:p>
            <a:pPr lvl="4"/>
            <a:r>
              <a:rPr lang="en-US" dirty="0" err="1"/>
              <a:t>Thèse</a:t>
            </a:r>
            <a:r>
              <a:rPr lang="en-US" dirty="0"/>
              <a:t> 2021: Tristan </a:t>
            </a:r>
            <a:r>
              <a:rPr lang="en-US" dirty="0" err="1"/>
              <a:t>Blaineau</a:t>
            </a:r>
            <a:r>
              <a:rPr lang="en-US" dirty="0"/>
              <a:t>, </a:t>
            </a:r>
            <a:r>
              <a:rPr lang="en-US" dirty="0" err="1"/>
              <a:t>directeur</a:t>
            </a:r>
            <a:r>
              <a:rPr lang="en-US" dirty="0"/>
              <a:t> de </a:t>
            </a:r>
            <a:r>
              <a:rPr lang="en-US" dirty="0" err="1"/>
              <a:t>thèse</a:t>
            </a:r>
            <a:r>
              <a:rPr lang="en-US" dirty="0"/>
              <a:t>: Marc </a:t>
            </a:r>
            <a:r>
              <a:rPr lang="en-US" dirty="0" err="1"/>
              <a:t>Moniez</a:t>
            </a:r>
            <a:endParaRPr lang="en-US"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70</a:t>
            </a:fld>
            <a:endParaRPr lang="en-US"/>
          </a:p>
        </p:txBody>
      </p:sp>
      <p:pic>
        <p:nvPicPr>
          <p:cNvPr id="5" name="Image 4"/>
          <p:cNvPicPr>
            <a:picLocks noChangeAspect="1"/>
          </p:cNvPicPr>
          <p:nvPr/>
        </p:nvPicPr>
        <p:blipFill>
          <a:blip r:embed="rId2"/>
          <a:stretch>
            <a:fillRect/>
          </a:stretch>
        </p:blipFill>
        <p:spPr>
          <a:xfrm>
            <a:off x="6792528" y="0"/>
            <a:ext cx="2351472" cy="1701254"/>
          </a:xfrm>
          <a:prstGeom prst="rect">
            <a:avLst/>
          </a:prstGeom>
        </p:spPr>
      </p:pic>
    </p:spTree>
    <p:extLst>
      <p:ext uri="{BB962C8B-B14F-4D97-AF65-F5344CB8AC3E}">
        <p14:creationId xmlns:p14="http://schemas.microsoft.com/office/powerpoint/2010/main" val="1242770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161" b="1161"/>
          <a:stretch>
            <a:fillRect/>
          </a:stretch>
        </p:blipFill>
        <p:spPr>
          <a:xfrm>
            <a:off x="0" y="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71</a:t>
            </a:fld>
            <a:endParaRPr lang="en-US"/>
          </a:p>
        </p:txBody>
      </p:sp>
    </p:spTree>
    <p:extLst>
      <p:ext uri="{BB962C8B-B14F-4D97-AF65-F5344CB8AC3E}">
        <p14:creationId xmlns:p14="http://schemas.microsoft.com/office/powerpoint/2010/main" val="4039605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36525"/>
            <a:ext cx="9144000" cy="6858000"/>
          </a:xfrm>
          <a:prstGeom prst="rect">
            <a:avLst/>
          </a:prstGeo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72</a:t>
            </a:fld>
            <a:endParaRPr lang="en-US"/>
          </a:p>
        </p:txBody>
      </p:sp>
    </p:spTree>
    <p:extLst>
      <p:ext uri="{BB962C8B-B14F-4D97-AF65-F5344CB8AC3E}">
        <p14:creationId xmlns:p14="http://schemas.microsoft.com/office/powerpoint/2010/main" val="35145203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FF0000"/>
                </a:solidFill>
              </a:rPr>
              <a:t>High and ultra </a:t>
            </a:r>
            <a:r>
              <a:rPr lang="fr-FR" b="1" dirty="0" err="1">
                <a:solidFill>
                  <a:srgbClr val="FF0000"/>
                </a:solidFill>
              </a:rPr>
              <a:t>high</a:t>
            </a:r>
            <a:r>
              <a:rPr lang="fr-FR" b="1" dirty="0">
                <a:solidFill>
                  <a:srgbClr val="FF0000"/>
                </a:solidFill>
              </a:rPr>
              <a:t> </a:t>
            </a:r>
            <a:r>
              <a:rPr lang="fr-FR" b="1" dirty="0" err="1">
                <a:solidFill>
                  <a:srgbClr val="FF0000"/>
                </a:solidFill>
              </a:rPr>
              <a:t>energy</a:t>
            </a:r>
            <a:r>
              <a:rPr lang="fr-FR" b="1" dirty="0">
                <a:solidFill>
                  <a:srgbClr val="FF0000"/>
                </a:solidFill>
              </a:rPr>
              <a:t> </a:t>
            </a:r>
            <a:r>
              <a:rPr lang="fr-FR" b="1" dirty="0" err="1">
                <a:solidFill>
                  <a:srgbClr val="FF0000"/>
                </a:solidFill>
              </a:rPr>
              <a:t>multi-messenger</a:t>
            </a:r>
            <a:r>
              <a:rPr lang="fr-FR" b="1" dirty="0">
                <a:solidFill>
                  <a:srgbClr val="FF0000"/>
                </a:solidFill>
              </a:rPr>
              <a:t> </a:t>
            </a:r>
            <a:r>
              <a:rPr lang="fr-FR" b="1" dirty="0" err="1">
                <a:solidFill>
                  <a:srgbClr val="FF0000"/>
                </a:solidFill>
              </a:rPr>
              <a:t>astronomy</a:t>
            </a:r>
            <a:endParaRPr lang="fr-FR" b="1" dirty="0">
              <a:solidFill>
                <a:srgbClr val="FF0000"/>
              </a:solidFill>
            </a:endParaRPr>
          </a:p>
        </p:txBody>
      </p:sp>
      <p:sp>
        <p:nvSpPr>
          <p:cNvPr id="3" name="Espace réservé du contenu 2"/>
          <p:cNvSpPr>
            <a:spLocks noGrp="1"/>
          </p:cNvSpPr>
          <p:nvPr>
            <p:ph idx="1"/>
          </p:nvPr>
        </p:nvSpPr>
        <p:spPr>
          <a:xfrm>
            <a:off x="457200" y="1600200"/>
            <a:ext cx="8229600" cy="5026891"/>
          </a:xfrm>
        </p:spPr>
        <p:txBody>
          <a:bodyPr>
            <a:normAutofit fontScale="70000" lnSpcReduction="20000"/>
          </a:bodyPr>
          <a:lstStyle/>
          <a:p>
            <a:r>
              <a:rPr lang="en-US" dirty="0"/>
              <a:t>Gamma ray astronomy paved the way, gives the reference map of the high energy sky (Thousands of sources): CTA next  very large infrastructure</a:t>
            </a:r>
          </a:p>
          <a:p>
            <a:r>
              <a:rPr lang="en-US" dirty="0"/>
              <a:t>Strong evidence for extraterrestrial </a:t>
            </a:r>
            <a:r>
              <a:rPr lang="en-US" dirty="0" err="1"/>
              <a:t>TeV</a:t>
            </a:r>
            <a:r>
              <a:rPr lang="en-US" dirty="0"/>
              <a:t> to </a:t>
            </a:r>
            <a:r>
              <a:rPr lang="en-US" dirty="0" err="1"/>
              <a:t>PeV</a:t>
            </a:r>
            <a:r>
              <a:rPr lang="en-US" dirty="0"/>
              <a:t> neutrinos. Probably pointing to a new class of </a:t>
            </a:r>
            <a:r>
              <a:rPr lang="en-US" dirty="0" err="1"/>
              <a:t>blazars</a:t>
            </a:r>
            <a:r>
              <a:rPr lang="en-US" dirty="0"/>
              <a:t> (mergers?).</a:t>
            </a:r>
          </a:p>
          <a:p>
            <a:r>
              <a:rPr lang="en-US" dirty="0"/>
              <a:t>Cut-off of the cosmic ray high energy spectrum seen: composition (p or Fe) and </a:t>
            </a:r>
            <a:r>
              <a:rPr lang="en-US" dirty="0" err="1"/>
              <a:t>muon</a:t>
            </a:r>
            <a:r>
              <a:rPr lang="en-US" dirty="0"/>
              <a:t> production near the cut-off debated. Origin unknown.</a:t>
            </a:r>
          </a:p>
          <a:p>
            <a:r>
              <a:rPr lang="en-US" dirty="0"/>
              <a:t>Gravitational waves is entering the game and open new questions: origin of 30 solar masses black holes, gamma ray bursts, </a:t>
            </a:r>
            <a:r>
              <a:rPr lang="en-US" dirty="0" err="1"/>
              <a:t>hypernovae</a:t>
            </a:r>
            <a:r>
              <a:rPr lang="en-US" dirty="0"/>
              <a:t> and neutron stars collapses … </a:t>
            </a:r>
          </a:p>
          <a:p>
            <a:r>
              <a:rPr lang="en-US" dirty="0"/>
              <a:t>Multi messenger approach crucial, including gravitational waves and conventional astronomy (open data policy, virtual observatories including these new messengers will help)</a:t>
            </a:r>
          </a:p>
          <a:p>
            <a:r>
              <a:rPr lang="en-US" dirty="0"/>
              <a:t>This is a new astronomy: the astronomy of the most violent phenomena in the Universe today!!</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73</a:t>
            </a:fld>
            <a:endParaRPr lang="en-US"/>
          </a:p>
        </p:txBody>
      </p:sp>
    </p:spTree>
    <p:extLst>
      <p:ext uri="{BB962C8B-B14F-4D97-AF65-F5344CB8AC3E}">
        <p14:creationId xmlns:p14="http://schemas.microsoft.com/office/powerpoint/2010/main" val="2230655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solidFill>
                  <a:srgbClr val="FF0000"/>
                </a:solidFill>
              </a:rPr>
              <a:t>Features of Particle astrophysics</a:t>
            </a:r>
          </a:p>
        </p:txBody>
      </p:sp>
      <p:sp>
        <p:nvSpPr>
          <p:cNvPr id="3" name="Espace réservé du contenu 2"/>
          <p:cNvSpPr>
            <a:spLocks noGrp="1"/>
          </p:cNvSpPr>
          <p:nvPr>
            <p:ph idx="1"/>
          </p:nvPr>
        </p:nvSpPr>
        <p:spPr/>
        <p:txBody>
          <a:bodyPr>
            <a:normAutofit fontScale="92500" lnSpcReduction="10000"/>
          </a:bodyPr>
          <a:lstStyle/>
          <a:p>
            <a:r>
              <a:rPr lang="en-US" dirty="0"/>
              <a:t>Collaborative</a:t>
            </a:r>
          </a:p>
          <a:p>
            <a:r>
              <a:rPr lang="en-US" dirty="0"/>
              <a:t>Innovative (creating new instruments)</a:t>
            </a:r>
          </a:p>
          <a:p>
            <a:r>
              <a:rPr lang="en-US" dirty="0"/>
              <a:t>Stimulating</a:t>
            </a:r>
          </a:p>
          <a:p>
            <a:r>
              <a:rPr lang="en-US" dirty="0"/>
              <a:t>“</a:t>
            </a:r>
            <a:r>
              <a:rPr lang="en-US" dirty="0" err="1"/>
              <a:t>coopetition</a:t>
            </a:r>
            <a:r>
              <a:rPr lang="en-US" dirty="0"/>
              <a:t>”</a:t>
            </a:r>
          </a:p>
          <a:p>
            <a:r>
              <a:rPr lang="en-US" dirty="0"/>
              <a:t>Search for Unity (explanations, class of objects, laws) within Diversity (objects in the sky): observational cosmology is a success in that direction</a:t>
            </a:r>
          </a:p>
          <a:p>
            <a:r>
              <a:rPr lang="en-US" dirty="0"/>
              <a:t>Guided by curiosity: serendipity plays a role</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74</a:t>
            </a:fld>
            <a:endParaRPr lang="en-US"/>
          </a:p>
        </p:txBody>
      </p:sp>
    </p:spTree>
    <p:extLst>
      <p:ext uri="{BB962C8B-B14F-4D97-AF65-F5344CB8AC3E}">
        <p14:creationId xmlns:p14="http://schemas.microsoft.com/office/powerpoint/2010/main" val="855424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solidFill>
                  <a:srgbClr val="FF0000"/>
                </a:solidFill>
              </a:rPr>
              <a:t>A fascinating field</a:t>
            </a:r>
          </a:p>
        </p:txBody>
      </p:sp>
      <p:sp>
        <p:nvSpPr>
          <p:cNvPr id="3" name="Espace réservé du contenu 2"/>
          <p:cNvSpPr>
            <a:spLocks noGrp="1"/>
          </p:cNvSpPr>
          <p:nvPr>
            <p:ph idx="1"/>
          </p:nvPr>
        </p:nvSpPr>
        <p:spPr/>
        <p:txBody>
          <a:bodyPr/>
          <a:lstStyle/>
          <a:p>
            <a:r>
              <a:rPr lang="en-US" dirty="0"/>
              <a:t>Bold</a:t>
            </a:r>
          </a:p>
          <a:p>
            <a:r>
              <a:rPr lang="en-US" dirty="0"/>
              <a:t>Inclusive and participative (developing countries, gender </a:t>
            </a:r>
            <a:r>
              <a:rPr lang="en-US" dirty="0" err="1"/>
              <a:t>balance,young</a:t>
            </a:r>
            <a:r>
              <a:rPr lang="en-US" dirty="0"/>
              <a:t> people, local community)</a:t>
            </a:r>
          </a:p>
          <a:p>
            <a:r>
              <a:rPr lang="en-US" dirty="0"/>
              <a:t>Interdisciplinary</a:t>
            </a:r>
          </a:p>
          <a:p>
            <a:r>
              <a:rPr lang="en-US" dirty="0"/>
              <a:t>Incredible locations and instruments</a:t>
            </a:r>
          </a:p>
          <a:p>
            <a:r>
              <a:rPr lang="en-US" dirty="0"/>
              <a:t>Rich in discoveries</a:t>
            </a:r>
          </a:p>
          <a:p>
            <a:r>
              <a:rPr lang="en-US" dirty="0"/>
              <a:t>Sometimes disruptive</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75</a:t>
            </a:fld>
            <a:endParaRPr lang="en-US"/>
          </a:p>
        </p:txBody>
      </p:sp>
    </p:spTree>
    <p:extLst>
      <p:ext uri="{BB962C8B-B14F-4D97-AF65-F5344CB8AC3E}">
        <p14:creationId xmlns:p14="http://schemas.microsoft.com/office/powerpoint/2010/main" val="3526017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629" y="274638"/>
            <a:ext cx="8556171" cy="1143000"/>
          </a:xfrm>
        </p:spPr>
        <p:txBody>
          <a:bodyPr>
            <a:normAutofit fontScale="90000"/>
          </a:bodyPr>
          <a:lstStyle/>
          <a:p>
            <a:r>
              <a:rPr lang="en-US" b="1" dirty="0">
                <a:solidFill>
                  <a:srgbClr val="FF0000"/>
                </a:solidFill>
              </a:rPr>
              <a:t>International Year of Basic Sciences for Sustainable Development in 2022/2023</a:t>
            </a:r>
          </a:p>
        </p:txBody>
      </p:sp>
      <p:sp>
        <p:nvSpPr>
          <p:cNvPr id="3" name="Espace réservé du contenu 2"/>
          <p:cNvSpPr>
            <a:spLocks noGrp="1"/>
          </p:cNvSpPr>
          <p:nvPr>
            <p:ph idx="1"/>
          </p:nvPr>
        </p:nvSpPr>
        <p:spPr>
          <a:xfrm>
            <a:off x="457200" y="1624627"/>
            <a:ext cx="8229600" cy="4756150"/>
          </a:xfrm>
        </p:spPr>
        <p:txBody>
          <a:bodyPr>
            <a:normAutofit fontScale="85000" lnSpcReduction="10000"/>
          </a:bodyPr>
          <a:lstStyle/>
          <a:p>
            <a:r>
              <a:rPr lang="en-US" dirty="0"/>
              <a:t>Long term curiosity driven sciences, source of knowledge, of disruptive </a:t>
            </a:r>
            <a:r>
              <a:rPr lang="en-US" dirty="0" err="1"/>
              <a:t>discoveies</a:t>
            </a:r>
            <a:r>
              <a:rPr lang="en-US" dirty="0"/>
              <a:t>  and of applications  for future generations (</a:t>
            </a:r>
            <a:r>
              <a:rPr lang="en-US" dirty="0" err="1"/>
              <a:t>astroparticle</a:t>
            </a:r>
            <a:r>
              <a:rPr lang="en-US" dirty="0"/>
              <a:t> physics is an example). Re-enchant </a:t>
            </a:r>
            <a:r>
              <a:rPr lang="en-US"/>
              <a:t>our world.</a:t>
            </a:r>
            <a:endParaRPr lang="en-US" dirty="0"/>
          </a:p>
          <a:p>
            <a:r>
              <a:rPr lang="en-US" dirty="0"/>
              <a:t>IUPAP (International Union of Pure and Applied Physics) is taking the lead for the proclamation of an International Year of Basic Sciences for Sustainable Development)</a:t>
            </a:r>
          </a:p>
          <a:p>
            <a:r>
              <a:rPr lang="en-US" dirty="0"/>
              <a:t>It was recommended by the UNESCO Executive Board and soon by the UNESCO General Conference. The proclamation happened on December 2nd 2021! The Year will extend over 2022 and 2023</a:t>
            </a:r>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76</a:t>
            </a:fld>
            <a:endParaRPr lang="en-US"/>
          </a:p>
        </p:txBody>
      </p:sp>
    </p:spTree>
    <p:extLst>
      <p:ext uri="{BB962C8B-B14F-4D97-AF65-F5344CB8AC3E}">
        <p14:creationId xmlns:p14="http://schemas.microsoft.com/office/powerpoint/2010/main" val="1966610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0" y="0"/>
            <a:ext cx="9144000" cy="6858000"/>
          </a:xfrm>
          <a:prstGeom prst="rect">
            <a:avLst/>
          </a:prstGeom>
          <a:solidFill>
            <a:schemeClr val="tx1"/>
          </a:solidFill>
          <a:ln w="25400" cap="flat" cmpd="sng" algn="ctr">
            <a:solidFill>
              <a:srgbClr val="000000"/>
            </a:solid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4" name="Rechteck 3"/>
          <p:cNvSpPr/>
          <p:nvPr/>
        </p:nvSpPr>
        <p:spPr>
          <a:xfrm>
            <a:off x="183059" y="642937"/>
            <a:ext cx="6532826" cy="5189400"/>
          </a:xfrm>
          <a:prstGeom prst="rect">
            <a:avLst/>
          </a:prstGeom>
          <a:noFill/>
        </p:spPr>
        <p:txBody>
          <a:bodyPr wrap="none" lIns="64291" tIns="32146" rIns="64291" bIns="3214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endParaRPr lang="de-DE" sz="3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l"/>
            <a:endParaRPr lang="de-DE"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l"/>
            <a:r>
              <a:rPr lang="de-DE" sz="281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end</a:t>
            </a:r>
          </a:p>
        </p:txBody>
      </p:sp>
    </p:spTree>
    <p:extLst>
      <p:ext uri="{BB962C8B-B14F-4D97-AF65-F5344CB8AC3E}">
        <p14:creationId xmlns:p14="http://schemas.microsoft.com/office/powerpoint/2010/main" val="4146171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solidFill>
                  <a:srgbClr val="FF0000"/>
                </a:solidFill>
              </a:rPr>
              <a:t>Motivations</a:t>
            </a:r>
          </a:p>
        </p:txBody>
      </p:sp>
      <p:sp>
        <p:nvSpPr>
          <p:cNvPr id="3" name="Espace réservé du contenu 2"/>
          <p:cNvSpPr>
            <a:spLocks noGrp="1"/>
          </p:cNvSpPr>
          <p:nvPr>
            <p:ph idx="1"/>
          </p:nvPr>
        </p:nvSpPr>
        <p:spPr>
          <a:xfrm>
            <a:off x="457200" y="1600200"/>
            <a:ext cx="8229600" cy="4756150"/>
          </a:xfrm>
        </p:spPr>
        <p:txBody>
          <a:bodyPr>
            <a:normAutofit fontScale="77500" lnSpcReduction="20000"/>
          </a:bodyPr>
          <a:lstStyle/>
          <a:p>
            <a:r>
              <a:rPr lang="en-US" dirty="0"/>
              <a:t>Spectra, composition and origins of cosmic rays (super/</a:t>
            </a:r>
            <a:r>
              <a:rPr lang="en-US" dirty="0" err="1"/>
              <a:t>hypernovae</a:t>
            </a:r>
            <a:r>
              <a:rPr lang="en-US" dirty="0"/>
              <a:t>, Active </a:t>
            </a:r>
            <a:r>
              <a:rPr lang="en-US" dirty="0" err="1"/>
              <a:t>Galacitic</a:t>
            </a:r>
            <a:r>
              <a:rPr lang="en-US" dirty="0"/>
              <a:t> Nuclei, coalescence..)</a:t>
            </a:r>
          </a:p>
          <a:p>
            <a:r>
              <a:rPr lang="en-US" dirty="0"/>
              <a:t>Learn about acceleration mechanisms in the Universe (jets)</a:t>
            </a:r>
          </a:p>
          <a:p>
            <a:r>
              <a:rPr lang="en-US" dirty="0"/>
              <a:t>Search for new physics beyond the reach of accelerators</a:t>
            </a:r>
          </a:p>
          <a:p>
            <a:r>
              <a:rPr lang="en-US" dirty="0"/>
              <a:t>Indirect detection of dark matter particles, through their annihilation into gamma rays or neutrinos, or in the form of dark matter black holes detected recently through their gravitational coalescence</a:t>
            </a:r>
          </a:p>
          <a:p>
            <a:r>
              <a:rPr lang="en-US" dirty="0"/>
              <a:t>Started in the 80’s with underground searches for proton decay(10</a:t>
            </a:r>
            <a:r>
              <a:rPr lang="en-US" baseline="30000" dirty="0"/>
              <a:t>30</a:t>
            </a:r>
            <a:r>
              <a:rPr lang="en-US" dirty="0"/>
              <a:t> years expectation) detectors, atmospheric </a:t>
            </a:r>
            <a:r>
              <a:rPr lang="en-US" dirty="0" err="1"/>
              <a:t>Tcherenkov</a:t>
            </a:r>
            <a:r>
              <a:rPr lang="en-US" dirty="0"/>
              <a:t> gamma ray detectors, solar neutrino deficit (Chlorine experiment) and ultra high energy cosmic ray anomaly (events beyond the Greisen, </a:t>
            </a:r>
            <a:r>
              <a:rPr lang="en-US" dirty="0" err="1"/>
              <a:t>Zatsepine</a:t>
            </a:r>
            <a:r>
              <a:rPr lang="en-US" dirty="0"/>
              <a:t>, </a:t>
            </a:r>
            <a:r>
              <a:rPr lang="en-US" dirty="0" err="1"/>
              <a:t>Kouznine</a:t>
            </a:r>
            <a:r>
              <a:rPr lang="en-US" dirty="0"/>
              <a:t> GZK  cut-off observed by </a:t>
            </a:r>
            <a:r>
              <a:rPr lang="en-US" dirty="0" err="1"/>
              <a:t>Haverah</a:t>
            </a:r>
            <a:r>
              <a:rPr lang="en-US" dirty="0"/>
              <a:t> Park and AGASA EAS)</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8</a:t>
            </a:fld>
            <a:endParaRPr lang="en-US"/>
          </a:p>
        </p:txBody>
      </p:sp>
    </p:spTree>
    <p:extLst>
      <p:ext uri="{BB962C8B-B14F-4D97-AF65-F5344CB8AC3E}">
        <p14:creationId xmlns:p14="http://schemas.microsoft.com/office/powerpoint/2010/main" val="2603159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55065"/>
            <a:ext cx="9144000" cy="1143000"/>
          </a:xfrm>
        </p:spPr>
        <p:txBody>
          <a:bodyPr>
            <a:normAutofit fontScale="90000"/>
          </a:bodyPr>
          <a:lstStyle/>
          <a:p>
            <a:r>
              <a:rPr lang="en-US" b="1" dirty="0">
                <a:solidFill>
                  <a:srgbClr val="FF0000"/>
                </a:solidFill>
              </a:rPr>
              <a:t>Proton lifetime experiments</a:t>
            </a:r>
            <a:br>
              <a:rPr lang="en-US" b="1" dirty="0">
                <a:solidFill>
                  <a:srgbClr val="FF0000"/>
                </a:solidFill>
              </a:rPr>
            </a:br>
            <a:r>
              <a:rPr lang="en-US" b="1" dirty="0">
                <a:solidFill>
                  <a:srgbClr val="FF0000"/>
                </a:solidFill>
              </a:rPr>
              <a:t>IMB 1981 (</a:t>
            </a:r>
            <a:r>
              <a:rPr lang="en-US" b="1" dirty="0" err="1">
                <a:solidFill>
                  <a:srgbClr val="FF0000"/>
                </a:solidFill>
              </a:rPr>
              <a:t>Sulak</a:t>
            </a:r>
            <a:r>
              <a:rPr lang="en-US" b="1" dirty="0">
                <a:solidFill>
                  <a:srgbClr val="FF0000"/>
                </a:solidFill>
              </a:rPr>
              <a:t>..), </a:t>
            </a:r>
            <a:r>
              <a:rPr lang="en-US" b="1" dirty="0" err="1">
                <a:solidFill>
                  <a:srgbClr val="FF0000"/>
                </a:solidFill>
              </a:rPr>
              <a:t>Kamiokande</a:t>
            </a:r>
            <a:r>
              <a:rPr lang="en-US" b="1" dirty="0">
                <a:solidFill>
                  <a:srgbClr val="FF0000"/>
                </a:solidFill>
              </a:rPr>
              <a:t> (1983, </a:t>
            </a:r>
            <a:r>
              <a:rPr lang="en-US" b="1" dirty="0" err="1">
                <a:solidFill>
                  <a:srgbClr val="FF0000"/>
                </a:solidFill>
              </a:rPr>
              <a:t>Koshiba</a:t>
            </a:r>
            <a:r>
              <a:rPr lang="mr-IN" b="1" dirty="0">
                <a:solidFill>
                  <a:srgbClr val="FF0000"/>
                </a:solidFill>
              </a:rPr>
              <a:t>…</a:t>
            </a:r>
            <a:r>
              <a:rPr lang="fr-FR" b="1" dirty="0">
                <a:solidFill>
                  <a:srgbClr val="FF0000"/>
                </a:solidFill>
              </a:rPr>
              <a:t>): </a:t>
            </a:r>
            <a:r>
              <a:rPr lang="fr-FR" b="1" dirty="0" err="1">
                <a:solidFill>
                  <a:srgbClr val="FF0000"/>
                </a:solidFill>
              </a:rPr>
              <a:t>also</a:t>
            </a:r>
            <a:r>
              <a:rPr lang="fr-FR" b="1" dirty="0">
                <a:solidFill>
                  <a:srgbClr val="FF0000"/>
                </a:solidFill>
              </a:rPr>
              <a:t> good muon and neutrino detectors</a:t>
            </a:r>
            <a:endParaRPr lang="en-US" b="1" dirty="0">
              <a:solidFill>
                <a:srgbClr val="FF0000"/>
              </a:solidFill>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9</a:t>
            </a:fld>
            <a:endParaRPr lang="en-US"/>
          </a:p>
        </p:txBody>
      </p:sp>
      <p:pic>
        <p:nvPicPr>
          <p:cNvPr id="7" name="Espace réservé du contenu 6"/>
          <p:cNvPicPr>
            <a:picLocks noGrp="1" noChangeAspect="1"/>
          </p:cNvPicPr>
          <p:nvPr>
            <p:ph idx="1"/>
          </p:nvPr>
        </p:nvPicPr>
        <p:blipFill>
          <a:blip r:embed="rId3"/>
          <a:srcRect l="20038" r="20038"/>
          <a:stretch>
            <a:fillRect/>
          </a:stretch>
        </p:blipFill>
        <p:spPr>
          <a:xfrm>
            <a:off x="699120" y="2323277"/>
            <a:ext cx="7359343" cy="4505861"/>
          </a:xfrm>
        </p:spPr>
      </p:pic>
    </p:spTree>
    <p:extLst>
      <p:ext uri="{BB962C8B-B14F-4D97-AF65-F5344CB8AC3E}">
        <p14:creationId xmlns:p14="http://schemas.microsoft.com/office/powerpoint/2010/main" val="132736367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19052</TotalTime>
  <Words>3218</Words>
  <Application>Microsoft Macintosh PowerPoint</Application>
  <PresentationFormat>Affichage à l'écran (4:3)</PresentationFormat>
  <Paragraphs>629</Paragraphs>
  <Slides>77</Slides>
  <Notes>23</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77</vt:i4>
      </vt:variant>
    </vt:vector>
  </HeadingPairs>
  <TitlesOfParts>
    <vt:vector size="94" baseType="lpstr">
      <vt:lpstr>Arial</vt:lpstr>
      <vt:lpstr>Bernard MT Condensed</vt:lpstr>
      <vt:lpstr>Calibri</vt:lpstr>
      <vt:lpstr>Comic Sans MS</vt:lpstr>
      <vt:lpstr>FreesiaUPC</vt:lpstr>
      <vt:lpstr>Gill Sans</vt:lpstr>
      <vt:lpstr>Helvetica Neue Light</vt:lpstr>
      <vt:lpstr>Impact</vt:lpstr>
      <vt:lpstr>Optima</vt:lpstr>
      <vt:lpstr>Symbol</vt:lpstr>
      <vt:lpstr>Tahoma</vt:lpstr>
      <vt:lpstr>Times</vt:lpstr>
      <vt:lpstr>Times New Roman</vt:lpstr>
      <vt:lpstr>Verdana</vt:lpstr>
      <vt:lpstr>Wingdings</vt:lpstr>
      <vt:lpstr>Thème Office</vt:lpstr>
      <vt:lpstr>…quation</vt:lpstr>
      <vt:lpstr>History of Particle Astrophysics  Multi messenger astronomy, past and present with a view to the Future    </vt:lpstr>
      <vt:lpstr>Présentation PowerPoint</vt:lpstr>
      <vt:lpstr>WHAT IS PARTICLE ASTROPHYSICS</vt:lpstr>
      <vt:lpstr>Présentation PowerPoint</vt:lpstr>
      <vt:lpstr>Présentation PowerPoint</vt:lpstr>
      <vt:lpstr>Présentation PowerPoint</vt:lpstr>
      <vt:lpstr>Présentation PowerPoint</vt:lpstr>
      <vt:lpstr>Motivations</vt:lpstr>
      <vt:lpstr>Proton lifetime experiments IMB 1981 (Sulak..), Kamiokande (1983, Koshiba…): also good muon and neutrino detectors</vt:lpstr>
      <vt:lpstr>Expérience durée de vie du proton LSM 1983 (Rousset, Barloutaud, Julian..)</vt:lpstr>
      <vt:lpstr>Présentation PowerPoint</vt:lpstr>
      <vt:lpstr>Two important results in 1985</vt:lpstr>
      <vt:lpstr>Présentation PowerPoint</vt:lpstr>
      <vt:lpstr>Expected Solar Neutrino Spectrum (J. Bahcall)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High energy neutrino detectors: neutrinos come from below and interact in the rock or in water/ice</vt:lpstr>
      <vt:lpstr>Baikal, Mediterranean Sea, South Pole </vt:lpstr>
      <vt:lpstr>IceCube Neutrino Observatory</vt:lpstr>
      <vt:lpstr>Follow-up Analysis: HESE  (High Energy Starting Event)</vt:lpstr>
      <vt:lpstr>Follow-up Analysis: HESE  (High Energy Starting Event)</vt:lpstr>
      <vt:lpstr>2.6 PeV !</vt:lpstr>
      <vt:lpstr>Présentation PowerPoint</vt:lpstr>
      <vt:lpstr>Présentation PowerPoint</vt:lpstr>
      <vt:lpstr>Phase 2.0:  ORCA and ARCA              (2022?)</vt:lpstr>
      <vt:lpstr>Conclusions HE neutrinos</vt:lpstr>
      <vt:lpstr>Présentation PowerPoint</vt:lpstr>
      <vt:lpstr>Présentation PowerPoint</vt:lpstr>
      <vt:lpstr>Présentation PowerPoint</vt:lpstr>
      <vt:lpstr>Présentation PowerPoint</vt:lpstr>
      <vt:lpstr>3rd generation Imaging Air Cherenkov  telescopes</vt:lpstr>
      <vt:lpstr>Présentation PowerPoint</vt:lpstr>
      <vt:lpstr>Présentation PowerPoint</vt:lpstr>
      <vt:lpstr>Présentation PowerPoint</vt:lpstr>
      <vt:lpstr>Présentation PowerPoint</vt:lpstr>
      <vt:lpstr>Présentation PowerPoint</vt:lpstr>
      <vt:lpstr>Summary on Gamma Rays</vt:lpstr>
      <vt:lpstr>Présentation PowerPoint</vt:lpstr>
      <vt:lpstr>Présentation PowerPoint</vt:lpstr>
      <vt:lpstr>Présentation PowerPoint</vt:lpstr>
      <vt:lpstr>Présentation PowerPoint</vt:lpstr>
      <vt:lpstr>Spectrum of Cosmic Rays</vt:lpstr>
      <vt:lpstr>Spectrum of Cosmic Rays</vt:lpstr>
      <vt:lpstr>Spectrum of Cosmic Rays</vt:lpstr>
      <vt:lpstr>Cosmic Rays and LHC</vt:lpstr>
      <vt:lpstr>Cosmic Rays and LHC</vt:lpstr>
      <vt:lpstr>  Cut-off at highest energies confirmed, but …                                                … is that the GZK cut-off?                       … or do the sources just                       run out of power?</vt:lpstr>
      <vt:lpstr>Cut-off: how to undestand ist nature                            </vt:lpstr>
      <vt:lpstr>     Point Sources: Tantalizing hot spot at TA</vt:lpstr>
      <vt:lpstr>What after results with upgraded arrays?</vt:lpstr>
      <vt:lpstr>Présentation PowerPoint</vt:lpstr>
      <vt:lpstr>Présentation PowerPoint</vt:lpstr>
      <vt:lpstr>Présentation PowerPoint</vt:lpstr>
      <vt:lpstr>The current GW network of interferometers</vt:lpstr>
      <vt:lpstr>The GW network in 4-5 years</vt:lpstr>
      <vt:lpstr>Présentation PowerPoint</vt:lpstr>
      <vt:lpstr>Présentation PowerPoint</vt:lpstr>
      <vt:lpstr>Black holes as dark matter?</vt:lpstr>
      <vt:lpstr>Présentation PowerPoint</vt:lpstr>
      <vt:lpstr>Présentation PowerPoint</vt:lpstr>
      <vt:lpstr>High and ultra high energy multi-messenger astronomy</vt:lpstr>
      <vt:lpstr>Features of Particle astrophysics</vt:lpstr>
      <vt:lpstr>A fascinating field</vt:lpstr>
      <vt:lpstr>International Year of Basic Sciences for Sustainable Development in 2022/2023</vt:lpstr>
      <vt:lpstr>Présentation PowerPoint</vt:lpstr>
    </vt:vector>
  </TitlesOfParts>
  <Company>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Particle Astrophysics, Multi Messenger Astronomy </dc:title>
  <dc:creator>Michel SPIRO</dc:creator>
  <cp:lastModifiedBy>Michel Spiro</cp:lastModifiedBy>
  <cp:revision>195</cp:revision>
  <dcterms:created xsi:type="dcterms:W3CDTF">2019-10-16T13:25:48Z</dcterms:created>
  <dcterms:modified xsi:type="dcterms:W3CDTF">2022-04-04T06:56:58Z</dcterms:modified>
</cp:coreProperties>
</file>