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80" r:id="rId3"/>
    <p:sldId id="272" r:id="rId4"/>
    <p:sldId id="265" r:id="rId5"/>
    <p:sldId id="267" r:id="rId6"/>
    <p:sldId id="279" r:id="rId7"/>
    <p:sldId id="257" r:id="rId8"/>
    <p:sldId id="264" r:id="rId9"/>
    <p:sldId id="277" r:id="rId10"/>
    <p:sldId id="268" r:id="rId11"/>
    <p:sldId id="270" r:id="rId12"/>
    <p:sldId id="273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A1B"/>
    <a:srgbClr val="F7C76D"/>
    <a:srgbClr val="8ECF5E"/>
    <a:srgbClr val="EB9494"/>
    <a:srgbClr val="FED8BA"/>
    <a:srgbClr val="1F77B4"/>
    <a:srgbClr val="D0E2F3"/>
    <a:srgbClr val="FFFFFF"/>
    <a:srgbClr val="C8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06F41B-F398-9349-B51F-60158046C2E7}" v="48" dt="2022-06-21T13:00:51.1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24"/>
    <p:restoredTop sz="96327"/>
  </p:normalViewPr>
  <p:slideViewPr>
    <p:cSldViewPr snapToGrid="0" snapToObjects="1">
      <p:cViewPr varScale="1">
        <p:scale>
          <a:sx n="72" d="100"/>
          <a:sy n="72" d="100"/>
        </p:scale>
        <p:origin x="21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1DF8-F998-934A-BA8B-00D80240D402}" type="datetimeFigureOut">
              <a:rPr lang="en-US" smtClean="0"/>
              <a:t>6/21/22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C03D7-575E-614D-80A5-454F11070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15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6C9A-FF7A-664A-8C15-87E83CCE9054}" type="datetime1">
              <a:rPr lang="en-AU" smtClean="0"/>
              <a:t>21/6/2022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15DA1-8B76-CE42-B7BC-44D32E3F3549}" type="datetime1">
              <a:rPr lang="en-AU" smtClean="0"/>
              <a:t>21/6/2022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B30B-FB30-D54E-9C89-8866861CE960}" type="datetime1">
              <a:rPr lang="en-AU" smtClean="0"/>
              <a:t>21/6/2022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8B44-73BF-3B48-9489-8435CDB4FD08}" type="datetime1">
              <a:rPr lang="en-AU" smtClean="0"/>
              <a:t>21/6/2022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6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AEC1-A304-E74D-A97B-C17251EE7802}" type="datetime1">
              <a:rPr lang="en-AU" smtClean="0"/>
              <a:t>21/6/2022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AF942-9D3A-CE48-BF2A-4FD817DAE05B}" type="datetime1">
              <a:rPr lang="en-AU" smtClean="0"/>
              <a:t>21/6/2022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7EBB-6E6E-B74D-9D0B-320EAEF6087B}" type="datetime1">
              <a:rPr lang="en-AU" smtClean="0"/>
              <a:t>21/6/2022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074-AE86-5341-84BB-25C64D099665}" type="datetime1">
              <a:rPr lang="en-AU" smtClean="0"/>
              <a:t>21/6/2022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0E1-5F42-F54C-A671-4EF46964509A}" type="datetime1">
              <a:rPr lang="en-AU" smtClean="0"/>
              <a:t>21/6/2022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21A5-797C-044C-ABD0-7A7FBE6ADBC3}" type="datetime1">
              <a:rPr lang="en-AU" smtClean="0"/>
              <a:t>21/6/2022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BE4-0ABB-CA48-B77D-F567C4FAB2C5}" type="datetime1">
              <a:rPr lang="en-AU" smtClean="0"/>
              <a:t>21/6/2022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1B43A-374C-1A4E-960C-60545E5E1E87}" type="datetime1">
              <a:rPr lang="en-AU" smtClean="0"/>
              <a:t>21/6/2022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Alice Desmons, UNSW Australia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34D9A-DB48-4845-B067-FB29B2D9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5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0.png"/><Relationship Id="rId7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9C8D46-54D8-4DF1-99A2-E651C7B13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12BF4D-F47A-41C1-85FC-652E412D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8591">
            <a:off x="7897613" y="684022"/>
            <a:ext cx="5330585" cy="5218721"/>
          </a:xfrm>
          <a:custGeom>
            <a:avLst/>
            <a:gdLst>
              <a:gd name="connsiteX0" fmla="*/ 4721855 w 5330585"/>
              <a:gd name="connsiteY0" fmla="*/ 4361426 h 5218721"/>
              <a:gd name="connsiteX1" fmla="*/ 3457542 w 5330585"/>
              <a:gd name="connsiteY1" fmla="*/ 5211667 h 5218721"/>
              <a:gd name="connsiteX2" fmla="*/ 3430109 w 5330585"/>
              <a:gd name="connsiteY2" fmla="*/ 5218721 h 5218721"/>
              <a:gd name="connsiteX3" fmla="*/ 0 w 5330585"/>
              <a:gd name="connsiteY3" fmla="*/ 2647363 h 5218721"/>
              <a:gd name="connsiteX4" fmla="*/ 12834 w 5330585"/>
              <a:gd name="connsiteY4" fmla="*/ 2393199 h 5218721"/>
              <a:gd name="connsiteX5" fmla="*/ 2664828 w 5330585"/>
              <a:gd name="connsiteY5" fmla="*/ 0 h 5218721"/>
              <a:gd name="connsiteX6" fmla="*/ 5330585 w 5330585"/>
              <a:gd name="connsiteY6" fmla="*/ 2665757 h 5218721"/>
              <a:gd name="connsiteX7" fmla="*/ 4721855 w 5330585"/>
              <a:gd name="connsiteY7" fmla="*/ 4361426 h 52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0585" h="5218721">
                <a:moveTo>
                  <a:pt x="4721855" y="4361426"/>
                </a:moveTo>
                <a:cubicBezTo>
                  <a:pt x="4395896" y="4756397"/>
                  <a:pt x="3958379" y="5055891"/>
                  <a:pt x="3457542" y="5211667"/>
                </a:cubicBezTo>
                <a:lnTo>
                  <a:pt x="3430109" y="5218721"/>
                </a:lnTo>
                <a:lnTo>
                  <a:pt x="0" y="2647363"/>
                </a:lnTo>
                <a:lnTo>
                  <a:pt x="12834" y="2393199"/>
                </a:lnTo>
                <a:cubicBezTo>
                  <a:pt x="149347" y="1048975"/>
                  <a:pt x="1284587" y="0"/>
                  <a:pt x="2664828" y="0"/>
                </a:cubicBezTo>
                <a:cubicBezTo>
                  <a:pt x="4137085" y="0"/>
                  <a:pt x="5330585" y="1193500"/>
                  <a:pt x="5330585" y="2665757"/>
                </a:cubicBezTo>
                <a:cubicBezTo>
                  <a:pt x="5330585" y="3309870"/>
                  <a:pt x="5102142" y="3900626"/>
                  <a:pt x="4721855" y="4361426"/>
                </a:cubicBezTo>
                <a:close/>
              </a:path>
            </a:pathLst>
          </a:custGeom>
          <a:gradFill>
            <a:gsLst>
              <a:gs pos="16000">
                <a:srgbClr val="000000">
                  <a:alpha val="41000"/>
                </a:srgbClr>
              </a:gs>
              <a:gs pos="85000">
                <a:schemeClr val="accent1">
                  <a:alpha val="2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65981" cy="44808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FBF53F-BBBA-4974-AD72-0E8CD294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622" y="-2"/>
            <a:ext cx="12179371" cy="6400796"/>
          </a:xfrm>
          <a:prstGeom prst="rect">
            <a:avLst/>
          </a:prstGeom>
          <a:gradFill>
            <a:gsLst>
              <a:gs pos="4500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68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461" y="0"/>
            <a:ext cx="3214360" cy="6858000"/>
          </a:xfrm>
          <a:prstGeom prst="rect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86000">
                <a:schemeClr val="accent1">
                  <a:alpha val="3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262DD-8B37-8076-14D3-8EF3D5270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5798" y="1356626"/>
            <a:ext cx="10007601" cy="2779619"/>
          </a:xfrm>
        </p:spPr>
        <p:txBody>
          <a:bodyPr anchor="b">
            <a:normAutofit/>
          </a:bodyPr>
          <a:lstStyle/>
          <a:p>
            <a:pPr algn="l"/>
            <a:r>
              <a:rPr lang="en-AU" sz="4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Identifying galaxies with tidal features using self-supervised machine learning</a:t>
            </a:r>
            <a:br>
              <a:rPr lang="en-AU" sz="4800" b="1" dirty="0"/>
            </a:b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6C084-44D1-70AF-9BC7-582C4DD2D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4245" y="4716296"/>
            <a:ext cx="4193860" cy="540059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Alice Desmons, UNSW Australia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682C-FC27-97A7-CE6C-86C54DD8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044B7-0ED5-83EE-A930-7BB0A489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8CD0-2A2B-C39F-A75C-52870931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venir Book" panose="02000503020000020003" pitchFamily="2" charset="0"/>
                <a:cs typeface="Times New Roman" panose="02020603050405020304" pitchFamily="18" charset="0"/>
              </a:rPr>
              <a:t>Classifier Results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D290A-110E-A029-C3C4-581AF225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500B9F-0CC0-25B8-C11D-AA84E017109B}"/>
              </a:ext>
            </a:extLst>
          </p:cNvPr>
          <p:cNvCxnSpPr>
            <a:cxnSpLocks/>
          </p:cNvCxnSpPr>
          <p:nvPr/>
        </p:nvCxnSpPr>
        <p:spPr>
          <a:xfrm>
            <a:off x="2560420" y="3970198"/>
            <a:ext cx="669489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C88A04-4060-56BB-85A4-F2FFF7E2F13F}"/>
              </a:ext>
            </a:extLst>
          </p:cNvPr>
          <p:cNvSpPr txBox="1"/>
          <p:nvPr/>
        </p:nvSpPr>
        <p:spPr>
          <a:xfrm>
            <a:off x="2115929" y="3784832"/>
            <a:ext cx="324099" cy="37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A82BE7-B359-E864-5CEA-DC82233E9AD9}"/>
              </a:ext>
            </a:extLst>
          </p:cNvPr>
          <p:cNvSpPr txBox="1"/>
          <p:nvPr/>
        </p:nvSpPr>
        <p:spPr>
          <a:xfrm>
            <a:off x="9331452" y="3784831"/>
            <a:ext cx="324099" cy="37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FD23E2-9DC8-B066-D51D-5DD664938EB1}"/>
              </a:ext>
            </a:extLst>
          </p:cNvPr>
          <p:cNvCxnSpPr>
            <a:cxnSpLocks/>
          </p:cNvCxnSpPr>
          <p:nvPr/>
        </p:nvCxnSpPr>
        <p:spPr>
          <a:xfrm flipV="1">
            <a:off x="2700441" y="3970198"/>
            <a:ext cx="0" cy="724107"/>
          </a:xfrm>
          <a:prstGeom prst="straightConnector1">
            <a:avLst/>
          </a:prstGeom>
          <a:ln>
            <a:solidFill>
              <a:srgbClr val="1F77B4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D93614-A106-E49A-E011-620E00C4B19F}"/>
              </a:ext>
            </a:extLst>
          </p:cNvPr>
          <p:cNvCxnSpPr>
            <a:cxnSpLocks/>
          </p:cNvCxnSpPr>
          <p:nvPr/>
        </p:nvCxnSpPr>
        <p:spPr>
          <a:xfrm>
            <a:off x="3644447" y="3417058"/>
            <a:ext cx="1" cy="560499"/>
          </a:xfrm>
          <a:prstGeom prst="straightConnector1">
            <a:avLst/>
          </a:prstGeom>
          <a:ln>
            <a:solidFill>
              <a:srgbClr val="00B05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9D05EA-F72A-5F9A-0F3F-204E0D477063}"/>
              </a:ext>
            </a:extLst>
          </p:cNvPr>
          <p:cNvCxnSpPr>
            <a:cxnSpLocks/>
          </p:cNvCxnSpPr>
          <p:nvPr/>
        </p:nvCxnSpPr>
        <p:spPr>
          <a:xfrm flipV="1">
            <a:off x="8788191" y="3985317"/>
            <a:ext cx="0" cy="535539"/>
          </a:xfrm>
          <a:prstGeom prst="straightConnector1">
            <a:avLst/>
          </a:prstGeom>
          <a:ln>
            <a:solidFill>
              <a:srgbClr val="FED8BA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BD4E45-3468-A033-D7D7-E71A44855C71}"/>
              </a:ext>
            </a:extLst>
          </p:cNvPr>
          <p:cNvSpPr txBox="1"/>
          <p:nvPr/>
        </p:nvSpPr>
        <p:spPr>
          <a:xfrm>
            <a:off x="1148335" y="3515607"/>
            <a:ext cx="202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  <a:cs typeface="Times New Roman" panose="02020603050405020304" pitchFamily="18" charset="0"/>
              </a:rPr>
              <a:t>No tidal features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9D6982-67BC-33FF-DE17-CEC73051793D}"/>
              </a:ext>
            </a:extLst>
          </p:cNvPr>
          <p:cNvSpPr txBox="1"/>
          <p:nvPr/>
        </p:nvSpPr>
        <p:spPr>
          <a:xfrm>
            <a:off x="8653442" y="3466218"/>
            <a:ext cx="168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  <a:cs typeface="Times New Roman" panose="02020603050405020304" pitchFamily="18" charset="0"/>
              </a:rPr>
              <a:t>Tidal features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57BEE4-A413-B5FB-E884-D3B15857C428}"/>
              </a:ext>
            </a:extLst>
          </p:cNvPr>
          <p:cNvCxnSpPr>
            <a:cxnSpLocks/>
          </p:cNvCxnSpPr>
          <p:nvPr/>
        </p:nvCxnSpPr>
        <p:spPr>
          <a:xfrm>
            <a:off x="6843656" y="3573147"/>
            <a:ext cx="0" cy="397051"/>
          </a:xfrm>
          <a:prstGeom prst="straightConnector1">
            <a:avLst/>
          </a:prstGeom>
          <a:ln>
            <a:solidFill>
              <a:srgbClr val="00B0F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6EFCB0-4383-29A4-1F1A-7764D5093266}"/>
              </a:ext>
            </a:extLst>
          </p:cNvPr>
          <p:cNvCxnSpPr>
            <a:cxnSpLocks/>
          </p:cNvCxnSpPr>
          <p:nvPr/>
        </p:nvCxnSpPr>
        <p:spPr>
          <a:xfrm flipV="1">
            <a:off x="5434065" y="3969530"/>
            <a:ext cx="1" cy="469120"/>
          </a:xfrm>
          <a:prstGeom prst="straightConnector1">
            <a:avLst/>
          </a:prstGeom>
          <a:ln>
            <a:solidFill>
              <a:srgbClr val="EB9494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0CB596F-381A-A795-3F0E-F1434245B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565" y="4459382"/>
            <a:ext cx="1797251" cy="1774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F21FC-F0BA-5AF5-145A-C77654A64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859" y="4430892"/>
            <a:ext cx="1792043" cy="17920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2E2FDD-BF2A-6207-8DCB-82B2C972F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634" y="1796147"/>
            <a:ext cx="1792043" cy="17696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FEBC76-1ADC-EEF3-42A3-0E9FE5A3B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943" y="1762051"/>
            <a:ext cx="1655007" cy="16550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5013BA-06F6-C44A-1505-EA1C414BF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420" y="4621963"/>
            <a:ext cx="1792041" cy="17696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0A9C1-153D-4BC1-14E7-CBA5EE9F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4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8CD0-2A2B-C39F-A75C-52870931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venir Book" panose="02000503020000020003" pitchFamily="2" charset="0"/>
                <a:cs typeface="Times New Roman" panose="02020603050405020304" pitchFamily="18" charset="0"/>
              </a:rPr>
              <a:t>New Tidal Feature Candidates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D290A-110E-A029-C3C4-581AF225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28B62-1949-4647-508C-A980D86AD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799" y="1800268"/>
            <a:ext cx="2009731" cy="2009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C0C74-8593-C82B-2EBA-7C2458946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074" y="4137090"/>
            <a:ext cx="2009731" cy="200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96FF2-185D-1576-FD3A-76C7B0C02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075" y="1781218"/>
            <a:ext cx="2009731" cy="2009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C0436E-3600-F371-6265-272085E96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799" y="4137092"/>
            <a:ext cx="2009729" cy="2009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9D8596-E918-2503-D334-FF4B36C13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523" y="1809929"/>
            <a:ext cx="2009730" cy="1981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6DC0C4-829F-BEF8-7820-DA2DB966C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523" y="4156142"/>
            <a:ext cx="2009730" cy="2009730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89153766-982B-9B9D-F659-8BA680F44D35}"/>
              </a:ext>
            </a:extLst>
          </p:cNvPr>
          <p:cNvSpPr/>
          <p:nvPr/>
        </p:nvSpPr>
        <p:spPr>
          <a:xfrm rot="20918996">
            <a:off x="5155896" y="5511177"/>
            <a:ext cx="846895" cy="143831"/>
          </a:xfrm>
          <a:custGeom>
            <a:avLst/>
            <a:gdLst>
              <a:gd name="connsiteX0" fmla="*/ 0 w 781050"/>
              <a:gd name="connsiteY0" fmla="*/ 66675 h 220093"/>
              <a:gd name="connsiteX1" fmla="*/ 447675 w 781050"/>
              <a:gd name="connsiteY1" fmla="*/ 219075 h 220093"/>
              <a:gd name="connsiteX2" fmla="*/ 781050 w 781050"/>
              <a:gd name="connsiteY2" fmla="*/ 0 h 2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20093">
                <a:moveTo>
                  <a:pt x="0" y="66675"/>
                </a:moveTo>
                <a:cubicBezTo>
                  <a:pt x="158750" y="148431"/>
                  <a:pt x="317500" y="230187"/>
                  <a:pt x="447675" y="219075"/>
                </a:cubicBezTo>
                <a:cubicBezTo>
                  <a:pt x="577850" y="207963"/>
                  <a:pt x="679450" y="103981"/>
                  <a:pt x="781050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CF92E597-D9EF-9E0A-3EB8-7818207F6327}"/>
              </a:ext>
            </a:extLst>
          </p:cNvPr>
          <p:cNvSpPr/>
          <p:nvPr/>
        </p:nvSpPr>
        <p:spPr>
          <a:xfrm rot="1875152">
            <a:off x="3241642" y="5710375"/>
            <a:ext cx="825533" cy="175787"/>
          </a:xfrm>
          <a:custGeom>
            <a:avLst/>
            <a:gdLst>
              <a:gd name="connsiteX0" fmla="*/ 0 w 781050"/>
              <a:gd name="connsiteY0" fmla="*/ 66675 h 220093"/>
              <a:gd name="connsiteX1" fmla="*/ 447675 w 781050"/>
              <a:gd name="connsiteY1" fmla="*/ 219075 h 220093"/>
              <a:gd name="connsiteX2" fmla="*/ 781050 w 781050"/>
              <a:gd name="connsiteY2" fmla="*/ 0 h 2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20093">
                <a:moveTo>
                  <a:pt x="0" y="66675"/>
                </a:moveTo>
                <a:cubicBezTo>
                  <a:pt x="158750" y="148431"/>
                  <a:pt x="317500" y="230187"/>
                  <a:pt x="447675" y="219075"/>
                </a:cubicBezTo>
                <a:cubicBezTo>
                  <a:pt x="577850" y="207963"/>
                  <a:pt x="679450" y="103981"/>
                  <a:pt x="781050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513CE8CE-30B0-4CB2-E450-6E88513CF4DE}"/>
              </a:ext>
            </a:extLst>
          </p:cNvPr>
          <p:cNvSpPr/>
          <p:nvPr/>
        </p:nvSpPr>
        <p:spPr>
          <a:xfrm rot="18976177" flipV="1">
            <a:off x="5406144" y="2029446"/>
            <a:ext cx="552515" cy="45719"/>
          </a:xfrm>
          <a:custGeom>
            <a:avLst/>
            <a:gdLst>
              <a:gd name="connsiteX0" fmla="*/ 0 w 781050"/>
              <a:gd name="connsiteY0" fmla="*/ 66675 h 220093"/>
              <a:gd name="connsiteX1" fmla="*/ 447675 w 781050"/>
              <a:gd name="connsiteY1" fmla="*/ 219075 h 220093"/>
              <a:gd name="connsiteX2" fmla="*/ 781050 w 781050"/>
              <a:gd name="connsiteY2" fmla="*/ 0 h 2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20093">
                <a:moveTo>
                  <a:pt x="0" y="66675"/>
                </a:moveTo>
                <a:cubicBezTo>
                  <a:pt x="158750" y="148431"/>
                  <a:pt x="317500" y="230187"/>
                  <a:pt x="447675" y="219075"/>
                </a:cubicBezTo>
                <a:cubicBezTo>
                  <a:pt x="577850" y="207963"/>
                  <a:pt x="679450" y="103981"/>
                  <a:pt x="781050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1684EAD-9A9D-A350-4D86-5A613BB66D4F}"/>
              </a:ext>
            </a:extLst>
          </p:cNvPr>
          <p:cNvSpPr/>
          <p:nvPr/>
        </p:nvSpPr>
        <p:spPr>
          <a:xfrm>
            <a:off x="2324100" y="2352214"/>
            <a:ext cx="742950" cy="896447"/>
          </a:xfrm>
          <a:custGeom>
            <a:avLst/>
            <a:gdLst>
              <a:gd name="connsiteX0" fmla="*/ 0 w 742950"/>
              <a:gd name="connsiteY0" fmla="*/ 0 h 896447"/>
              <a:gd name="connsiteX1" fmla="*/ 190500 w 742950"/>
              <a:gd name="connsiteY1" fmla="*/ 857250 h 896447"/>
              <a:gd name="connsiteX2" fmla="*/ 714375 w 742950"/>
              <a:gd name="connsiteY2" fmla="*/ 762000 h 896447"/>
              <a:gd name="connsiteX3" fmla="*/ 714375 w 742950"/>
              <a:gd name="connsiteY3" fmla="*/ 762000 h 896447"/>
              <a:gd name="connsiteX4" fmla="*/ 742950 w 742950"/>
              <a:gd name="connsiteY4" fmla="*/ 762000 h 89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896447">
                <a:moveTo>
                  <a:pt x="0" y="0"/>
                </a:moveTo>
                <a:cubicBezTo>
                  <a:pt x="35719" y="365125"/>
                  <a:pt x="71438" y="730250"/>
                  <a:pt x="190500" y="857250"/>
                </a:cubicBezTo>
                <a:cubicBezTo>
                  <a:pt x="309562" y="984250"/>
                  <a:pt x="714375" y="762000"/>
                  <a:pt x="714375" y="762000"/>
                </a:cubicBezTo>
                <a:lnTo>
                  <a:pt x="714375" y="762000"/>
                </a:lnTo>
                <a:lnTo>
                  <a:pt x="742950" y="762000"/>
                </a:lnTo>
              </a:path>
            </a:pathLst>
          </a:cu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6466838-F34A-8981-F607-764DF003AE12}"/>
              </a:ext>
            </a:extLst>
          </p:cNvPr>
          <p:cNvSpPr/>
          <p:nvPr/>
        </p:nvSpPr>
        <p:spPr>
          <a:xfrm>
            <a:off x="8647088" y="2624373"/>
            <a:ext cx="487387" cy="485775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D0AC0F4-958D-63F5-3C8A-74A7A9FA0A91}"/>
              </a:ext>
            </a:extLst>
          </p:cNvPr>
          <p:cNvSpPr/>
          <p:nvPr/>
        </p:nvSpPr>
        <p:spPr>
          <a:xfrm>
            <a:off x="8761389" y="4232342"/>
            <a:ext cx="554062" cy="373049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F417323A-ED44-3AE6-89FB-479B3854430C}"/>
              </a:ext>
            </a:extLst>
          </p:cNvPr>
          <p:cNvSpPr/>
          <p:nvPr/>
        </p:nvSpPr>
        <p:spPr>
          <a:xfrm rot="4804133">
            <a:off x="7678709" y="4683452"/>
            <a:ext cx="846895" cy="143831"/>
          </a:xfrm>
          <a:custGeom>
            <a:avLst/>
            <a:gdLst>
              <a:gd name="connsiteX0" fmla="*/ 0 w 781050"/>
              <a:gd name="connsiteY0" fmla="*/ 66675 h 220093"/>
              <a:gd name="connsiteX1" fmla="*/ 447675 w 781050"/>
              <a:gd name="connsiteY1" fmla="*/ 219075 h 220093"/>
              <a:gd name="connsiteX2" fmla="*/ 781050 w 781050"/>
              <a:gd name="connsiteY2" fmla="*/ 0 h 2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20093">
                <a:moveTo>
                  <a:pt x="0" y="66675"/>
                </a:moveTo>
                <a:cubicBezTo>
                  <a:pt x="158750" y="148431"/>
                  <a:pt x="317500" y="230187"/>
                  <a:pt x="447675" y="219075"/>
                </a:cubicBezTo>
                <a:cubicBezTo>
                  <a:pt x="577850" y="207963"/>
                  <a:pt x="679450" y="103981"/>
                  <a:pt x="781050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A6C8AA8-5F43-779A-6329-ADF2A7309FE7}"/>
              </a:ext>
            </a:extLst>
          </p:cNvPr>
          <p:cNvSpPr/>
          <p:nvPr/>
        </p:nvSpPr>
        <p:spPr>
          <a:xfrm>
            <a:off x="4995006" y="2889587"/>
            <a:ext cx="323021" cy="315037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7423D-17FB-566D-4937-C3A9A62D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8CD0-2A2B-C39F-A75C-52870931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venir Book" panose="02000503020000020003" pitchFamily="2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D290A-110E-A029-C3C4-581AF225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FC28D-DDEA-B61E-325D-350B3763A434}"/>
              </a:ext>
            </a:extLst>
          </p:cNvPr>
          <p:cNvSpPr txBox="1"/>
          <p:nvPr/>
        </p:nvSpPr>
        <p:spPr>
          <a:xfrm>
            <a:off x="846663" y="2134109"/>
            <a:ext cx="7268632" cy="97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venir Book" panose="02000503020000020003" pitchFamily="2" charset="0"/>
                <a:cs typeface="Times New Roman" panose="02020603050405020304" pitchFamily="18" charset="0"/>
              </a:rPr>
              <a:t>Using self-supervised learning to identify galaxies with tidal features</a:t>
            </a:r>
          </a:p>
        </p:txBody>
      </p:sp>
      <p:pic>
        <p:nvPicPr>
          <p:cNvPr id="30" name="Picture 29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8A806891-0E61-1C72-57F3-D4DEE9361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448" y="2438909"/>
            <a:ext cx="2946399" cy="29463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10F437-CD41-1D2C-C44F-8F5A292411E8}"/>
              </a:ext>
            </a:extLst>
          </p:cNvPr>
          <p:cNvSpPr txBox="1"/>
          <p:nvPr/>
        </p:nvSpPr>
        <p:spPr>
          <a:xfrm>
            <a:off x="846663" y="3284901"/>
            <a:ext cx="7268630" cy="97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venir Book" panose="02000503020000020003" pitchFamily="2" charset="0"/>
                <a:cs typeface="Times New Roman" panose="02020603050405020304" pitchFamily="18" charset="0"/>
              </a:rPr>
              <a:t>An essential tool for sorting through massive datasets (e.g. Vera C. Rubin Observatory’s LSST Survey)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20F758-752C-A949-D2F9-8A3A8FC93163}"/>
              </a:ext>
            </a:extLst>
          </p:cNvPr>
          <p:cNvSpPr txBox="1"/>
          <p:nvPr/>
        </p:nvSpPr>
        <p:spPr>
          <a:xfrm>
            <a:off x="846662" y="4435693"/>
            <a:ext cx="7268631" cy="97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venir Book" panose="02000503020000020003" pitchFamily="2" charset="0"/>
                <a:cs typeface="Times New Roman" panose="02020603050405020304" pitchFamily="18" charset="0"/>
              </a:rPr>
              <a:t>Using this tool to identify sets of galaxies with tidal features and deepen our understanding of galaxy evolution.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B0ED59-2B27-6E0B-7460-461BB169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9C8D46-54D8-4DF1-99A2-E651C7B13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12BF4D-F47A-41C1-85FC-652E412D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8591">
            <a:off x="7897613" y="684022"/>
            <a:ext cx="5330585" cy="5218721"/>
          </a:xfrm>
          <a:custGeom>
            <a:avLst/>
            <a:gdLst>
              <a:gd name="connsiteX0" fmla="*/ 4721855 w 5330585"/>
              <a:gd name="connsiteY0" fmla="*/ 4361426 h 5218721"/>
              <a:gd name="connsiteX1" fmla="*/ 3457542 w 5330585"/>
              <a:gd name="connsiteY1" fmla="*/ 5211667 h 5218721"/>
              <a:gd name="connsiteX2" fmla="*/ 3430109 w 5330585"/>
              <a:gd name="connsiteY2" fmla="*/ 5218721 h 5218721"/>
              <a:gd name="connsiteX3" fmla="*/ 0 w 5330585"/>
              <a:gd name="connsiteY3" fmla="*/ 2647363 h 5218721"/>
              <a:gd name="connsiteX4" fmla="*/ 12834 w 5330585"/>
              <a:gd name="connsiteY4" fmla="*/ 2393199 h 5218721"/>
              <a:gd name="connsiteX5" fmla="*/ 2664828 w 5330585"/>
              <a:gd name="connsiteY5" fmla="*/ 0 h 5218721"/>
              <a:gd name="connsiteX6" fmla="*/ 5330585 w 5330585"/>
              <a:gd name="connsiteY6" fmla="*/ 2665757 h 5218721"/>
              <a:gd name="connsiteX7" fmla="*/ 4721855 w 5330585"/>
              <a:gd name="connsiteY7" fmla="*/ 4361426 h 52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0585" h="5218721">
                <a:moveTo>
                  <a:pt x="4721855" y="4361426"/>
                </a:moveTo>
                <a:cubicBezTo>
                  <a:pt x="4395896" y="4756397"/>
                  <a:pt x="3958379" y="5055891"/>
                  <a:pt x="3457542" y="5211667"/>
                </a:cubicBezTo>
                <a:lnTo>
                  <a:pt x="3430109" y="5218721"/>
                </a:lnTo>
                <a:lnTo>
                  <a:pt x="0" y="2647363"/>
                </a:lnTo>
                <a:lnTo>
                  <a:pt x="12834" y="2393199"/>
                </a:lnTo>
                <a:cubicBezTo>
                  <a:pt x="149347" y="1048975"/>
                  <a:pt x="1284587" y="0"/>
                  <a:pt x="2664828" y="0"/>
                </a:cubicBezTo>
                <a:cubicBezTo>
                  <a:pt x="4137085" y="0"/>
                  <a:pt x="5330585" y="1193500"/>
                  <a:pt x="5330585" y="2665757"/>
                </a:cubicBezTo>
                <a:cubicBezTo>
                  <a:pt x="5330585" y="3309870"/>
                  <a:pt x="5102142" y="3900626"/>
                  <a:pt x="4721855" y="4361426"/>
                </a:cubicBezTo>
                <a:close/>
              </a:path>
            </a:pathLst>
          </a:custGeom>
          <a:gradFill>
            <a:gsLst>
              <a:gs pos="16000">
                <a:srgbClr val="000000">
                  <a:alpha val="41000"/>
                </a:srgbClr>
              </a:gs>
              <a:gs pos="85000">
                <a:schemeClr val="accent1">
                  <a:alpha val="2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65981" cy="44808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FBF53F-BBBA-4974-AD72-0E8CD294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622" y="-2"/>
            <a:ext cx="12179371" cy="6400796"/>
          </a:xfrm>
          <a:prstGeom prst="rect">
            <a:avLst/>
          </a:prstGeom>
          <a:gradFill>
            <a:gsLst>
              <a:gs pos="4500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68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262DD-8B37-8076-14D3-8EF3D5270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641" y="2383806"/>
            <a:ext cx="9619264" cy="1504950"/>
          </a:xfrm>
        </p:spPr>
        <p:txBody>
          <a:bodyPr anchor="b">
            <a:normAutofit/>
          </a:bodyPr>
          <a:lstStyle/>
          <a:p>
            <a:r>
              <a:rPr lang="en-AU" sz="4800" dirty="0">
                <a:solidFill>
                  <a:schemeClr val="bg2"/>
                </a:solidFill>
                <a:latin typeface="Avenir Book" panose="02000503020000020003" pitchFamily="2" charset="0"/>
                <a:cs typeface="Times New Roman" panose="02020603050405020304" pitchFamily="18" charset="0"/>
              </a:rPr>
              <a:t>Any Questions?</a:t>
            </a:r>
            <a:endParaRPr lang="en-US" sz="4800" dirty="0">
              <a:solidFill>
                <a:srgbClr val="FFFFFF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6C084-44D1-70AF-9BC7-582C4DD2D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1940" y="4823808"/>
            <a:ext cx="4601460" cy="126511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Alice Desmons, UNSW Australia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461" y="0"/>
            <a:ext cx="3214360" cy="6858000"/>
          </a:xfrm>
          <a:prstGeom prst="rect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86000">
                <a:schemeClr val="accent1">
                  <a:alpha val="3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682C-FC27-97A7-CE6C-86C54DD8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8E681-BD89-A687-F287-F8D6D1B5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13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661CA4-D716-EBE2-86CC-3114DD232C7C}"/>
              </a:ext>
            </a:extLst>
          </p:cNvPr>
          <p:cNvSpPr txBox="1">
            <a:spLocks/>
          </p:cNvSpPr>
          <p:nvPr/>
        </p:nvSpPr>
        <p:spPr>
          <a:xfrm>
            <a:off x="1043038" y="1174126"/>
            <a:ext cx="9619264" cy="1504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>
                <a:solidFill>
                  <a:schemeClr val="bg2"/>
                </a:solidFill>
                <a:latin typeface="Avenir Book" panose="02000503020000020003" pitchFamily="2" charset="0"/>
                <a:cs typeface="Times New Roman" panose="02020603050405020304" pitchFamily="18" charset="0"/>
              </a:rPr>
              <a:t>Thank You!</a:t>
            </a:r>
            <a:endParaRPr lang="en-US" sz="4800" dirty="0">
              <a:solidFill>
                <a:srgbClr val="FFFFFF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9C8D46-54D8-4DF1-99A2-E651C7B13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12BF4D-F47A-41C1-85FC-652E412D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8591">
            <a:off x="7897613" y="684022"/>
            <a:ext cx="5330585" cy="5218721"/>
          </a:xfrm>
          <a:custGeom>
            <a:avLst/>
            <a:gdLst>
              <a:gd name="connsiteX0" fmla="*/ 4721855 w 5330585"/>
              <a:gd name="connsiteY0" fmla="*/ 4361426 h 5218721"/>
              <a:gd name="connsiteX1" fmla="*/ 3457542 w 5330585"/>
              <a:gd name="connsiteY1" fmla="*/ 5211667 h 5218721"/>
              <a:gd name="connsiteX2" fmla="*/ 3430109 w 5330585"/>
              <a:gd name="connsiteY2" fmla="*/ 5218721 h 5218721"/>
              <a:gd name="connsiteX3" fmla="*/ 0 w 5330585"/>
              <a:gd name="connsiteY3" fmla="*/ 2647363 h 5218721"/>
              <a:gd name="connsiteX4" fmla="*/ 12834 w 5330585"/>
              <a:gd name="connsiteY4" fmla="*/ 2393199 h 5218721"/>
              <a:gd name="connsiteX5" fmla="*/ 2664828 w 5330585"/>
              <a:gd name="connsiteY5" fmla="*/ 0 h 5218721"/>
              <a:gd name="connsiteX6" fmla="*/ 5330585 w 5330585"/>
              <a:gd name="connsiteY6" fmla="*/ 2665757 h 5218721"/>
              <a:gd name="connsiteX7" fmla="*/ 4721855 w 5330585"/>
              <a:gd name="connsiteY7" fmla="*/ 4361426 h 52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0585" h="5218721">
                <a:moveTo>
                  <a:pt x="4721855" y="4361426"/>
                </a:moveTo>
                <a:cubicBezTo>
                  <a:pt x="4395896" y="4756397"/>
                  <a:pt x="3958379" y="5055891"/>
                  <a:pt x="3457542" y="5211667"/>
                </a:cubicBezTo>
                <a:lnTo>
                  <a:pt x="3430109" y="5218721"/>
                </a:lnTo>
                <a:lnTo>
                  <a:pt x="0" y="2647363"/>
                </a:lnTo>
                <a:lnTo>
                  <a:pt x="12834" y="2393199"/>
                </a:lnTo>
                <a:cubicBezTo>
                  <a:pt x="149347" y="1048975"/>
                  <a:pt x="1284587" y="0"/>
                  <a:pt x="2664828" y="0"/>
                </a:cubicBezTo>
                <a:cubicBezTo>
                  <a:pt x="4137085" y="0"/>
                  <a:pt x="5330585" y="1193500"/>
                  <a:pt x="5330585" y="2665757"/>
                </a:cubicBezTo>
                <a:cubicBezTo>
                  <a:pt x="5330585" y="3309870"/>
                  <a:pt x="5102142" y="3900626"/>
                  <a:pt x="4721855" y="4361426"/>
                </a:cubicBezTo>
                <a:close/>
              </a:path>
            </a:pathLst>
          </a:custGeom>
          <a:gradFill>
            <a:gsLst>
              <a:gs pos="16000">
                <a:srgbClr val="000000">
                  <a:alpha val="41000"/>
                </a:srgbClr>
              </a:gs>
              <a:gs pos="85000">
                <a:schemeClr val="accent1">
                  <a:alpha val="2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65981" cy="44808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FBF53F-BBBA-4974-AD72-0E8CD294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622" y="-2"/>
            <a:ext cx="12179371" cy="6400796"/>
          </a:xfrm>
          <a:prstGeom prst="rect">
            <a:avLst/>
          </a:prstGeom>
          <a:gradFill>
            <a:gsLst>
              <a:gs pos="4500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68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461" y="0"/>
            <a:ext cx="3214360" cy="6858000"/>
          </a:xfrm>
          <a:prstGeom prst="rect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86000">
                <a:schemeClr val="accent1">
                  <a:alpha val="3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262DD-8B37-8076-14D3-8EF3D5270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5798" y="1356626"/>
            <a:ext cx="10007601" cy="2779619"/>
          </a:xfrm>
        </p:spPr>
        <p:txBody>
          <a:bodyPr anchor="b">
            <a:normAutofit/>
          </a:bodyPr>
          <a:lstStyle/>
          <a:p>
            <a:pPr algn="l"/>
            <a:r>
              <a:rPr lang="en-AU" sz="4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Identifying galaxies with tidal features using self-supervised machine learning</a:t>
            </a:r>
            <a:br>
              <a:rPr lang="en-AU" sz="4800" b="1" dirty="0"/>
            </a:b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6C084-44D1-70AF-9BC7-582C4DD2D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4245" y="4716296"/>
            <a:ext cx="4193860" cy="540059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Alice Desmons, UNSW Australia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682C-FC27-97A7-CE6C-86C54DD8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8CA310-5410-900D-66F4-4B41F7ED3BA0}"/>
              </a:ext>
            </a:extLst>
          </p:cNvPr>
          <p:cNvGrpSpPr/>
          <p:nvPr/>
        </p:nvGrpSpPr>
        <p:grpSpPr>
          <a:xfrm>
            <a:off x="2798960" y="2138692"/>
            <a:ext cx="2683866" cy="3481370"/>
            <a:chOff x="2044750" y="2213811"/>
            <a:chExt cx="2683866" cy="3481370"/>
          </a:xfrm>
        </p:grpSpPr>
        <p:pic>
          <p:nvPicPr>
            <p:cNvPr id="11" name="Picture 4" descr="Detecting Tidal Features to Uncover Galaxy Interactions (2021-55) |  Corporate">
              <a:extLst>
                <a:ext uri="{FF2B5EF4-FFF2-40B4-BE49-F238E27FC236}">
                  <a16:creationId xmlns:a16="http://schemas.microsoft.com/office/drawing/2014/main" id="{ABE3D78E-612A-6268-7546-8D7D042D1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" t="5763" r="60422" b="33961"/>
            <a:stretch/>
          </p:blipFill>
          <p:spPr bwMode="auto">
            <a:xfrm>
              <a:off x="2044750" y="2213811"/>
              <a:ext cx="2683866" cy="2820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BBD6E8-E948-C399-66FA-6532DEE14F9F}"/>
                </a:ext>
              </a:extLst>
            </p:cNvPr>
            <p:cNvSpPr txBox="1"/>
            <p:nvPr/>
          </p:nvSpPr>
          <p:spPr>
            <a:xfrm>
              <a:off x="2276527" y="5048850"/>
              <a:ext cx="2227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Prof. Sarah Brough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UNSW Australia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D6DFA0-2B10-618B-FE39-6B9C5747D583}"/>
              </a:ext>
            </a:extLst>
          </p:cNvPr>
          <p:cNvGrpSpPr/>
          <p:nvPr/>
        </p:nvGrpSpPr>
        <p:grpSpPr>
          <a:xfrm>
            <a:off x="6754315" y="2138692"/>
            <a:ext cx="2683866" cy="3481370"/>
            <a:chOff x="7118375" y="2213811"/>
            <a:chExt cx="2683866" cy="3481370"/>
          </a:xfrm>
        </p:grpSpPr>
        <p:pic>
          <p:nvPicPr>
            <p:cNvPr id="15" name="Picture 6" descr="Detecting Tidal Features to Uncover Galaxy Interactions (2021-55) |  Corporate">
              <a:extLst>
                <a:ext uri="{FF2B5EF4-FFF2-40B4-BE49-F238E27FC236}">
                  <a16:creationId xmlns:a16="http://schemas.microsoft.com/office/drawing/2014/main" id="{3C8296A6-0419-5F27-CEAF-F7096B92A2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1" t="3579" r="5091" b="14175"/>
            <a:stretch/>
          </p:blipFill>
          <p:spPr bwMode="auto">
            <a:xfrm>
              <a:off x="7118375" y="2213811"/>
              <a:ext cx="2683866" cy="2820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DD03E0-B962-96DC-21E1-B94359626323}"/>
                </a:ext>
              </a:extLst>
            </p:cNvPr>
            <p:cNvSpPr txBox="1"/>
            <p:nvPr/>
          </p:nvSpPr>
          <p:spPr>
            <a:xfrm>
              <a:off x="7281973" y="5048850"/>
              <a:ext cx="23163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Dr Francois Lanusse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CEA </a:t>
              </a:r>
              <a:r>
                <a:rPr lang="en-US" dirty="0" err="1">
                  <a:solidFill>
                    <a:schemeClr val="bg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Saclay</a:t>
              </a:r>
              <a:endParaRPr lang="en-US" dirty="0">
                <a:solidFill>
                  <a:schemeClr val="bg1"/>
                </a:solidFill>
                <a:latin typeface="Avenir Book" panose="02000503020000020003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044B7-0ED5-83EE-A930-7BB0A489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8CD0-2A2B-C39F-A75C-52870931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venir Book" panose="02000503020000020003" pitchFamily="2" charset="0"/>
              </a:rPr>
              <a:t>The Hierarchical Merger Model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2BA5-4440-DD83-AB09-9785FB25B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pic>
        <p:nvPicPr>
          <p:cNvPr id="4" name="Merger_sim.mp4" descr="Merger_sim.mp4">
            <a:hlinkClick r:id="" action="ppaction://media"/>
            <a:extLst>
              <a:ext uri="{FF2B5EF4-FFF2-40B4-BE49-F238E27FC236}">
                <a16:creationId xmlns:a16="http://schemas.microsoft.com/office/drawing/2014/main" id="{CB6BD24B-E3D5-72E0-29F1-B09B79602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1348" y="3239558"/>
            <a:ext cx="5298252" cy="29802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FCA08F-D614-BBE0-BF24-832A853750C6}"/>
              </a:ext>
            </a:extLst>
          </p:cNvPr>
          <p:cNvSpPr txBox="1"/>
          <p:nvPr/>
        </p:nvSpPr>
        <p:spPr>
          <a:xfrm>
            <a:off x="1371599" y="6051348"/>
            <a:ext cx="28675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Originally Figure 6 in Lacey and Cole (1993)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D0B7F5-EE0B-B730-E263-34C8B9096AE9}"/>
              </a:ext>
            </a:extLst>
          </p:cNvPr>
          <p:cNvSpPr txBox="1"/>
          <p:nvPr/>
        </p:nvSpPr>
        <p:spPr>
          <a:xfrm>
            <a:off x="4582373" y="3135849"/>
            <a:ext cx="2006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Some time in the past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9D7C3D-D79D-35DC-6482-497F482634EA}"/>
              </a:ext>
            </a:extLst>
          </p:cNvPr>
          <p:cNvSpPr txBox="1"/>
          <p:nvPr/>
        </p:nvSpPr>
        <p:spPr>
          <a:xfrm>
            <a:off x="4582373" y="5465793"/>
            <a:ext cx="669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Today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B9C19-1F7F-4A4E-D4F3-E83D5A074E08}"/>
              </a:ext>
            </a:extLst>
          </p:cNvPr>
          <p:cNvGrpSpPr/>
          <p:nvPr/>
        </p:nvGrpSpPr>
        <p:grpSpPr>
          <a:xfrm>
            <a:off x="618449" y="1942467"/>
            <a:ext cx="3963924" cy="3861880"/>
            <a:chOff x="5679449" y="1308602"/>
            <a:chExt cx="3963924" cy="3861880"/>
          </a:xfrm>
        </p:grpSpPr>
        <p:pic>
          <p:nvPicPr>
            <p:cNvPr id="23" name="Picture 22" descr="A black and white logo&#10;&#10;Description automatically generated with medium confidence">
              <a:extLst>
                <a:ext uri="{FF2B5EF4-FFF2-40B4-BE49-F238E27FC236}">
                  <a16:creationId xmlns:a16="http://schemas.microsoft.com/office/drawing/2014/main" id="{20450D52-1E4D-2DD0-126A-00C16C6B9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" t="1641" r="8436" b="2504"/>
            <a:stretch/>
          </p:blipFill>
          <p:spPr>
            <a:xfrm>
              <a:off x="5679449" y="1308602"/>
              <a:ext cx="3963924" cy="386188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23AACA-4D5B-65B6-6530-B275BD807406}"/>
                </a:ext>
              </a:extLst>
            </p:cNvPr>
            <p:cNvSpPr txBox="1"/>
            <p:nvPr/>
          </p:nvSpPr>
          <p:spPr>
            <a:xfrm>
              <a:off x="5695109" y="3702768"/>
              <a:ext cx="563542" cy="14267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B3226-21C7-8FFD-C978-7A5F1337BBC3}"/>
              </a:ext>
            </a:extLst>
          </p:cNvPr>
          <p:cNvGrpSpPr/>
          <p:nvPr/>
        </p:nvGrpSpPr>
        <p:grpSpPr>
          <a:xfrm>
            <a:off x="761999" y="3873407"/>
            <a:ext cx="815863" cy="1723128"/>
            <a:chOff x="5397769" y="3969697"/>
            <a:chExt cx="815863" cy="17231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C12487-57BC-C1F0-1B02-8569089FF9FE}"/>
                </a:ext>
              </a:extLst>
            </p:cNvPr>
            <p:cNvSpPr txBox="1"/>
            <p:nvPr/>
          </p:nvSpPr>
          <p:spPr>
            <a:xfrm>
              <a:off x="5397769" y="3969697"/>
              <a:ext cx="384327" cy="17217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60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D6FBC9-07DC-C102-DACC-41C702ABD97D}"/>
                </a:ext>
              </a:extLst>
            </p:cNvPr>
            <p:cNvGrpSpPr/>
            <p:nvPr/>
          </p:nvGrpSpPr>
          <p:grpSpPr>
            <a:xfrm>
              <a:off x="5591714" y="3971030"/>
              <a:ext cx="621918" cy="1721795"/>
              <a:chOff x="4727643" y="3696511"/>
              <a:chExt cx="621918" cy="1721795"/>
            </a:xfrm>
            <a:solidFill>
              <a:schemeClr val="bg1"/>
            </a:solidFill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20E70B-3DFE-DC12-0F49-BBE2EAF48A4E}"/>
                  </a:ext>
                </a:extLst>
              </p:cNvPr>
              <p:cNvSpPr txBox="1"/>
              <p:nvPr/>
            </p:nvSpPr>
            <p:spPr>
              <a:xfrm>
                <a:off x="4752923" y="4702480"/>
                <a:ext cx="596638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Time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6D4E0A5-AF38-17DA-D4A1-1EAD1D47AB2B}"/>
                  </a:ext>
                </a:extLst>
              </p:cNvPr>
              <p:cNvCxnSpPr/>
              <p:nvPr/>
            </p:nvCxnSpPr>
            <p:spPr>
              <a:xfrm>
                <a:off x="4727643" y="3696511"/>
                <a:ext cx="0" cy="1721795"/>
              </a:xfrm>
              <a:prstGeom prst="straightConnector1">
                <a:avLst/>
              </a:prstGeom>
              <a:grpFill/>
              <a:ln w="2857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202A9-4A26-BE32-05B2-176FFCA7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8CD0-2A2B-C39F-A75C-52870931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venir Book" panose="02000503020000020003" pitchFamily="2" charset="0"/>
              </a:rPr>
              <a:t>Tidal Features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FA273-6AFC-1646-9E5E-C467016B6DFD}"/>
              </a:ext>
            </a:extLst>
          </p:cNvPr>
          <p:cNvGrpSpPr/>
          <p:nvPr/>
        </p:nvGrpSpPr>
        <p:grpSpPr>
          <a:xfrm>
            <a:off x="2853915" y="1734421"/>
            <a:ext cx="4621502" cy="4621929"/>
            <a:chOff x="3785249" y="1734634"/>
            <a:chExt cx="4621502" cy="4621929"/>
          </a:xfrm>
        </p:grpSpPr>
        <p:pic>
          <p:nvPicPr>
            <p:cNvPr id="17" name="Content Placeholder 4" descr="A picture containing text, outdoor object, star, night sky&#10;&#10;Description automatically generated">
              <a:extLst>
                <a:ext uri="{FF2B5EF4-FFF2-40B4-BE49-F238E27FC236}">
                  <a16:creationId xmlns:a16="http://schemas.microsoft.com/office/drawing/2014/main" id="{19171AD7-DDC7-4D9A-982F-33EFB7BE8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4045812"/>
              <a:ext cx="2310751" cy="2310751"/>
            </a:xfrm>
            <a:prstGeom prst="rect">
              <a:avLst/>
            </a:prstGeom>
          </p:spPr>
        </p:pic>
        <p:pic>
          <p:nvPicPr>
            <p:cNvPr id="19" name="Picture 18" descr="A group of stars in space&#10;&#10;Description automatically generated with low confidence">
              <a:extLst>
                <a:ext uri="{FF2B5EF4-FFF2-40B4-BE49-F238E27FC236}">
                  <a16:creationId xmlns:a16="http://schemas.microsoft.com/office/drawing/2014/main" id="{D53DAED6-96B6-1DFC-5B1B-296F26BFE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734634"/>
              <a:ext cx="2310751" cy="2310751"/>
            </a:xfrm>
            <a:prstGeom prst="rect">
              <a:avLst/>
            </a:prstGeom>
          </p:spPr>
        </p:pic>
        <p:pic>
          <p:nvPicPr>
            <p:cNvPr id="21" name="Picture 20" descr="A group of stars in space&#10;&#10;Description automatically generated with low confidence">
              <a:extLst>
                <a:ext uri="{FF2B5EF4-FFF2-40B4-BE49-F238E27FC236}">
                  <a16:creationId xmlns:a16="http://schemas.microsoft.com/office/drawing/2014/main" id="{2F0FAF6C-5B79-A7DF-A4A0-0994E504D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5249" y="4045812"/>
              <a:ext cx="2310751" cy="2310751"/>
            </a:xfrm>
            <a:prstGeom prst="rect">
              <a:avLst/>
            </a:prstGeom>
          </p:spPr>
        </p:pic>
        <p:pic>
          <p:nvPicPr>
            <p:cNvPr id="22" name="Picture 21" descr="A picture containing text, star, outdoor object, night sky&#10;&#10;Description automatically generated">
              <a:extLst>
                <a:ext uri="{FF2B5EF4-FFF2-40B4-BE49-F238E27FC236}">
                  <a16:creationId xmlns:a16="http://schemas.microsoft.com/office/drawing/2014/main" id="{B112FB83-ED50-6C59-E4C1-E1CC4D74C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5249" y="1734634"/>
              <a:ext cx="2310751" cy="231075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714360-6F8A-356E-0ED2-F92732938373}"/>
                  </a:ext>
                </a:extLst>
              </p:cNvPr>
              <p:cNvSpPr txBox="1"/>
              <p:nvPr/>
            </p:nvSpPr>
            <p:spPr>
              <a:xfrm>
                <a:off x="8115299" y="2348771"/>
                <a:ext cx="3636434" cy="926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venir Book" panose="02000503020000020003" pitchFamily="2" charset="0"/>
                    <a:cs typeface="Times New Roman" panose="02020603050405020304" pitchFamily="18" charset="0"/>
                  </a:rPr>
                  <a:t>Tidal Feature Surface Brightness: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≥ 27 </m:t>
                      </m:r>
                      <m:r>
                        <m:rPr>
                          <m:nor/>
                        </m:rPr>
                        <a:rPr lang="en-AU" b="0" i="0" smtClean="0">
                          <a:latin typeface="Avenir Book" panose="02000503020000020003" pitchFamily="2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mag</m:t>
                      </m:r>
                      <m:r>
                        <m:rPr>
                          <m:nor/>
                        </m:rPr>
                        <a:rPr lang="en-AU" b="0" i="0" smtClean="0">
                          <a:latin typeface="Avenir Book" panose="02000503020000020003" pitchFamily="2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AU" b="0" i="0" smtClean="0">
                              <a:latin typeface="Avenir Book" panose="02000503020000020003" pitchFamily="2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arcsec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Avenir Book" panose="02000503020000020003" pitchFamily="2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>
                  <a:latin typeface="Avenir Book" panose="02000503020000020003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714360-6F8A-356E-0ED2-F92732938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5299" y="2348771"/>
                <a:ext cx="3636434" cy="926600"/>
              </a:xfrm>
              <a:prstGeom prst="rect">
                <a:avLst/>
              </a:prstGeom>
              <a:blipFill>
                <a:blip r:embed="rId6"/>
                <a:stretch>
                  <a:fillRect t="-2703" r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9443134-DC8C-FC27-3F21-0AFAC6F5103B}"/>
              </a:ext>
            </a:extLst>
          </p:cNvPr>
          <p:cNvSpPr txBox="1"/>
          <p:nvPr/>
        </p:nvSpPr>
        <p:spPr>
          <a:xfrm>
            <a:off x="7999612" y="4732340"/>
            <a:ext cx="3752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  <a:cs typeface="Times New Roman" panose="02020603050405020304" pitchFamily="18" charset="0"/>
              </a:rPr>
              <a:t>Vera C. Rubin Observatory’s Legacy Survey of Space and Time: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  <a:cs typeface="Times New Roman" panose="02020603050405020304" pitchFamily="18" charset="0"/>
              </a:rPr>
              <a:t>2024 – 2034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  <a:cs typeface="Times New Roman" panose="02020603050405020304" pitchFamily="18" charset="0"/>
              </a:rPr>
              <a:t>∼60 petabytes of images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5F9EF9-09DD-02F2-B39B-A5B2E4B7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DCD56-30A9-F6A2-D28A-B4FACDDDF1F3}"/>
              </a:ext>
            </a:extLst>
          </p:cNvPr>
          <p:cNvSpPr txBox="1"/>
          <p:nvPr/>
        </p:nvSpPr>
        <p:spPr>
          <a:xfrm>
            <a:off x="237067" y="3722220"/>
            <a:ext cx="2616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venir Book" panose="02000503020000020003" pitchFamily="2" charset="0"/>
                <a:cs typeface="Times New Roman" panose="02020603050405020304" pitchFamily="18" charset="0"/>
              </a:rPr>
              <a:t>Hyper </a:t>
            </a:r>
            <a:r>
              <a:rPr lang="en-AU" dirty="0" err="1">
                <a:latin typeface="Avenir Book" panose="02000503020000020003" pitchFamily="2" charset="0"/>
                <a:cs typeface="Times New Roman" panose="02020603050405020304" pitchFamily="18" charset="0"/>
              </a:rPr>
              <a:t>Suprime</a:t>
            </a:r>
            <a:r>
              <a:rPr lang="en-AU" dirty="0">
                <a:latin typeface="Avenir Book" panose="02000503020000020003" pitchFamily="2" charset="0"/>
                <a:cs typeface="Times New Roman" panose="02020603050405020304" pitchFamily="18" charset="0"/>
              </a:rPr>
              <a:t>-Cam Subaru Strategic program </a:t>
            </a:r>
            <a:endParaRPr lang="en-US" dirty="0">
              <a:latin typeface="Avenir Book" panose="02000503020000020003" pitchFamily="2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2D86A1-86E9-08EC-F9F2-48FA0A77AA99}"/>
                  </a:ext>
                </a:extLst>
              </p:cNvPr>
              <p:cNvSpPr txBox="1"/>
              <p:nvPr/>
            </p:nvSpPr>
            <p:spPr>
              <a:xfrm>
                <a:off x="8082900" y="3218552"/>
                <a:ext cx="36364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venir Book" panose="02000503020000020003" pitchFamily="2" charset="0"/>
                    <a:cs typeface="Times New Roman" panose="02020603050405020304" pitchFamily="18" charset="0"/>
                  </a:rPr>
                  <a:t>SDSS brightness limit: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23.5 </m:t>
                      </m:r>
                      <m:r>
                        <m:rPr>
                          <m:nor/>
                        </m:rPr>
                        <a:rPr lang="en-AU" b="0" i="0" smtClean="0">
                          <a:latin typeface="Avenir Book" panose="02000503020000020003" pitchFamily="2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mag</m:t>
                      </m:r>
                      <m:r>
                        <m:rPr>
                          <m:nor/>
                        </m:rPr>
                        <a:rPr lang="en-AU" b="0" i="0" smtClean="0">
                          <a:latin typeface="Avenir Book" panose="02000503020000020003" pitchFamily="2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AU" b="0" i="0" smtClean="0">
                              <a:latin typeface="Avenir Book" panose="02000503020000020003" pitchFamily="2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arcsec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Avenir Book" panose="02000503020000020003" pitchFamily="2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>
                  <a:latin typeface="Avenir Book" panose="02000503020000020003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2D86A1-86E9-08EC-F9F2-48FA0A77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900" y="3218552"/>
                <a:ext cx="3636434" cy="923330"/>
              </a:xfrm>
              <a:prstGeom prst="rect">
                <a:avLst/>
              </a:prstGeom>
              <a:blipFill>
                <a:blip r:embed="rId7"/>
                <a:stretch>
                  <a:fillRect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E4D45-3132-36B6-0DD8-7C345E52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8CD0-2A2B-C39F-A75C-52870931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venir Book" panose="02000503020000020003" pitchFamily="2" charset="0"/>
              </a:rPr>
              <a:t>Machine Learning - The Basics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488A3-D062-B153-A2D3-E73CC09FEE4D}"/>
              </a:ext>
            </a:extLst>
          </p:cNvPr>
          <p:cNvSpPr txBox="1"/>
          <p:nvPr/>
        </p:nvSpPr>
        <p:spPr>
          <a:xfrm>
            <a:off x="1136112" y="2092810"/>
            <a:ext cx="2813318" cy="369332"/>
          </a:xfrm>
          <a:prstGeom prst="rect">
            <a:avLst/>
          </a:prstGeom>
          <a:solidFill>
            <a:srgbClr val="92D050">
              <a:alpha val="5375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Supervised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17B017-E62A-C3CF-FFCA-22BCB3D90FB8}"/>
              </a:ext>
            </a:extLst>
          </p:cNvPr>
          <p:cNvSpPr txBox="1"/>
          <p:nvPr/>
        </p:nvSpPr>
        <p:spPr>
          <a:xfrm>
            <a:off x="8433743" y="2084490"/>
            <a:ext cx="2813318" cy="369332"/>
          </a:xfrm>
          <a:prstGeom prst="rect">
            <a:avLst/>
          </a:prstGeom>
          <a:solidFill>
            <a:schemeClr val="accent3">
              <a:alpha val="5375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Unsupervised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365FED-F2AA-FB2E-043B-815D6CB901BC}"/>
              </a:ext>
            </a:extLst>
          </p:cNvPr>
          <p:cNvSpPr txBox="1"/>
          <p:nvPr/>
        </p:nvSpPr>
        <p:spPr>
          <a:xfrm>
            <a:off x="4722908" y="3437703"/>
            <a:ext cx="2813318" cy="369332"/>
          </a:xfrm>
          <a:prstGeom prst="rect">
            <a:avLst/>
          </a:prstGeom>
          <a:solidFill>
            <a:schemeClr val="accent1">
              <a:alpha val="5375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Self-Supervised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EF1C4-4A50-E0AE-3FC8-69FBE8F6C4F4}"/>
              </a:ext>
            </a:extLst>
          </p:cNvPr>
          <p:cNvSpPr txBox="1"/>
          <p:nvPr/>
        </p:nvSpPr>
        <p:spPr>
          <a:xfrm>
            <a:off x="1131505" y="2547211"/>
            <a:ext cx="281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Labelled training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7FBE3A-FD34-052C-B8FD-6AE9A08FC6E5}"/>
              </a:ext>
            </a:extLst>
          </p:cNvPr>
          <p:cNvSpPr txBox="1"/>
          <p:nvPr/>
        </p:nvSpPr>
        <p:spPr>
          <a:xfrm>
            <a:off x="8442472" y="2546168"/>
            <a:ext cx="266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Un-labelled training data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FAB77F-7843-834D-BB9C-0AA14CE61EC1}"/>
              </a:ext>
            </a:extLst>
          </p:cNvPr>
          <p:cNvGrpSpPr/>
          <p:nvPr/>
        </p:nvGrpSpPr>
        <p:grpSpPr>
          <a:xfrm>
            <a:off x="1631665" y="4466631"/>
            <a:ext cx="1733953" cy="1175870"/>
            <a:chOff x="620141" y="4631542"/>
            <a:chExt cx="2220336" cy="163669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76B714-5C94-6145-3EE8-5A6E896352CB}"/>
                </a:ext>
              </a:extLst>
            </p:cNvPr>
            <p:cNvSpPr/>
            <p:nvPr/>
          </p:nvSpPr>
          <p:spPr>
            <a:xfrm>
              <a:off x="620141" y="5207923"/>
              <a:ext cx="1031942" cy="1060314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8061CD4-BBA8-34B1-B32A-2736CE81F0C7}"/>
                </a:ext>
              </a:extLst>
            </p:cNvPr>
            <p:cNvSpPr/>
            <p:nvPr/>
          </p:nvSpPr>
          <p:spPr>
            <a:xfrm>
              <a:off x="1493400" y="4631542"/>
              <a:ext cx="1347077" cy="138132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9798820-DEEB-0A30-8001-7D6BFD6DA9AA}"/>
                </a:ext>
              </a:extLst>
            </p:cNvPr>
            <p:cNvSpPr/>
            <p:nvPr/>
          </p:nvSpPr>
          <p:spPr>
            <a:xfrm>
              <a:off x="982236" y="5702080"/>
              <a:ext cx="72000" cy="72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35362E2-EC6E-0D98-8407-0746AF975531}"/>
                </a:ext>
              </a:extLst>
            </p:cNvPr>
            <p:cNvSpPr/>
            <p:nvPr/>
          </p:nvSpPr>
          <p:spPr>
            <a:xfrm>
              <a:off x="1314467" y="5786143"/>
              <a:ext cx="72000" cy="72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44F50C8-205C-581F-FFEE-4BB312A7B458}"/>
                </a:ext>
              </a:extLst>
            </p:cNvPr>
            <p:cNvSpPr/>
            <p:nvPr/>
          </p:nvSpPr>
          <p:spPr>
            <a:xfrm>
              <a:off x="1354074" y="5610690"/>
              <a:ext cx="72000" cy="72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5C0DFBA-5551-5D0C-67F8-414F4FBFEB38}"/>
                </a:ext>
              </a:extLst>
            </p:cNvPr>
            <p:cNvSpPr/>
            <p:nvPr/>
          </p:nvSpPr>
          <p:spPr>
            <a:xfrm>
              <a:off x="1054236" y="5430733"/>
              <a:ext cx="72000" cy="72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019CE04-EB84-0EAB-F0BF-49C7F299F849}"/>
                </a:ext>
              </a:extLst>
            </p:cNvPr>
            <p:cNvSpPr/>
            <p:nvPr/>
          </p:nvSpPr>
          <p:spPr>
            <a:xfrm>
              <a:off x="900583" y="5942872"/>
              <a:ext cx="72000" cy="72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B71EFB5-FCE5-7A21-A82C-A9B0384CB30B}"/>
                </a:ext>
              </a:extLst>
            </p:cNvPr>
            <p:cNvSpPr/>
            <p:nvPr/>
          </p:nvSpPr>
          <p:spPr>
            <a:xfrm>
              <a:off x="1147404" y="5908875"/>
              <a:ext cx="72000" cy="72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BEB58AC-D997-F0E9-E12D-32CC1AF8FD8F}"/>
                </a:ext>
              </a:extLst>
            </p:cNvPr>
            <p:cNvSpPr/>
            <p:nvPr/>
          </p:nvSpPr>
          <p:spPr>
            <a:xfrm>
              <a:off x="821594" y="5560836"/>
              <a:ext cx="72000" cy="72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DCEF2A72-3F09-32CD-A76D-E6A9D9D476FF}"/>
                </a:ext>
              </a:extLst>
            </p:cNvPr>
            <p:cNvSpPr/>
            <p:nvPr/>
          </p:nvSpPr>
          <p:spPr>
            <a:xfrm>
              <a:off x="1931346" y="4990290"/>
              <a:ext cx="107005" cy="108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9B9BAEBF-19AA-8FBE-B0AC-1EB75B91FD98}"/>
                </a:ext>
              </a:extLst>
            </p:cNvPr>
            <p:cNvSpPr/>
            <p:nvPr/>
          </p:nvSpPr>
          <p:spPr>
            <a:xfrm>
              <a:off x="2166938" y="4858142"/>
              <a:ext cx="107005" cy="108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2C3C7C43-6004-1221-1627-E0538C59E5BE}"/>
                </a:ext>
              </a:extLst>
            </p:cNvPr>
            <p:cNvSpPr/>
            <p:nvPr/>
          </p:nvSpPr>
          <p:spPr>
            <a:xfrm>
              <a:off x="2208998" y="5193627"/>
              <a:ext cx="107005" cy="108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908A0A56-C010-B400-B236-EAB559951181}"/>
                </a:ext>
              </a:extLst>
            </p:cNvPr>
            <p:cNvSpPr/>
            <p:nvPr/>
          </p:nvSpPr>
          <p:spPr>
            <a:xfrm>
              <a:off x="2388546" y="5447490"/>
              <a:ext cx="107005" cy="108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riangle 40">
              <a:extLst>
                <a:ext uri="{FF2B5EF4-FFF2-40B4-BE49-F238E27FC236}">
                  <a16:creationId xmlns:a16="http://schemas.microsoft.com/office/drawing/2014/main" id="{BEE444F3-AF44-E9B6-541A-B50705D483C3}"/>
                </a:ext>
              </a:extLst>
            </p:cNvPr>
            <p:cNvSpPr/>
            <p:nvPr/>
          </p:nvSpPr>
          <p:spPr>
            <a:xfrm>
              <a:off x="1791409" y="5466733"/>
              <a:ext cx="107005" cy="108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FB9E7177-3665-D637-7E78-EA5EBA760F00}"/>
                </a:ext>
              </a:extLst>
            </p:cNvPr>
            <p:cNvSpPr/>
            <p:nvPr/>
          </p:nvSpPr>
          <p:spPr>
            <a:xfrm>
              <a:off x="2129141" y="5732143"/>
              <a:ext cx="107005" cy="108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6C8A6E91-DE92-5B85-930E-3DE5D2F552AF}"/>
                </a:ext>
              </a:extLst>
            </p:cNvPr>
            <p:cNvSpPr/>
            <p:nvPr/>
          </p:nvSpPr>
          <p:spPr>
            <a:xfrm>
              <a:off x="2576412" y="5183451"/>
              <a:ext cx="107005" cy="108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5A129DA-FC43-7B87-9776-36399946F289}"/>
              </a:ext>
            </a:extLst>
          </p:cNvPr>
          <p:cNvGrpSpPr/>
          <p:nvPr/>
        </p:nvGrpSpPr>
        <p:grpSpPr>
          <a:xfrm>
            <a:off x="9018414" y="4489304"/>
            <a:ext cx="1643975" cy="1282259"/>
            <a:chOff x="8278238" y="4787801"/>
            <a:chExt cx="1926509" cy="14962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B697FDA-27CC-828F-61D9-AC6839677F05}"/>
                </a:ext>
              </a:extLst>
            </p:cNvPr>
            <p:cNvCxnSpPr/>
            <p:nvPr/>
          </p:nvCxnSpPr>
          <p:spPr>
            <a:xfrm>
              <a:off x="8278238" y="4966875"/>
              <a:ext cx="894945" cy="419857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D80EAC4-797C-A9D5-5447-B16292D6FB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3183" y="4928079"/>
              <a:ext cx="797668" cy="463558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85DB49B-A2E2-DC43-71CE-E2EAFA2A7F6C}"/>
                </a:ext>
              </a:extLst>
            </p:cNvPr>
            <p:cNvCxnSpPr>
              <a:cxnSpLocks/>
            </p:cNvCxnSpPr>
            <p:nvPr/>
          </p:nvCxnSpPr>
          <p:spPr>
            <a:xfrm>
              <a:off x="9173183" y="5386732"/>
              <a:ext cx="466928" cy="897336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2619CAA-533F-C44E-8CFC-F18A68790D1F}"/>
                </a:ext>
              </a:extLst>
            </p:cNvPr>
            <p:cNvSpPr/>
            <p:nvPr/>
          </p:nvSpPr>
          <p:spPr>
            <a:xfrm>
              <a:off x="9843719" y="5269482"/>
              <a:ext cx="56228" cy="5172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E8C83F8-A469-BA29-7A75-850E13536A81}"/>
                </a:ext>
              </a:extLst>
            </p:cNvPr>
            <p:cNvSpPr/>
            <p:nvPr/>
          </p:nvSpPr>
          <p:spPr>
            <a:xfrm>
              <a:off x="9447988" y="5452390"/>
              <a:ext cx="56228" cy="5172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24CF16-7142-3C0F-27D3-B598AD609F8F}"/>
                </a:ext>
              </a:extLst>
            </p:cNvPr>
            <p:cNvSpPr/>
            <p:nvPr/>
          </p:nvSpPr>
          <p:spPr>
            <a:xfrm>
              <a:off x="9721139" y="5778410"/>
              <a:ext cx="56228" cy="5172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49D5151-B86D-5FB7-5E95-16C936B8A0E1}"/>
                </a:ext>
              </a:extLst>
            </p:cNvPr>
            <p:cNvSpPr/>
            <p:nvPr/>
          </p:nvSpPr>
          <p:spPr>
            <a:xfrm>
              <a:off x="10049537" y="5778410"/>
              <a:ext cx="56228" cy="5172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99B0E10-1ADA-6300-B207-CAC2B0BAA286}"/>
                </a:ext>
              </a:extLst>
            </p:cNvPr>
            <p:cNvSpPr/>
            <p:nvPr/>
          </p:nvSpPr>
          <p:spPr>
            <a:xfrm>
              <a:off x="9798083" y="5548050"/>
              <a:ext cx="56228" cy="5172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EFFF948-761E-A6A8-00D7-3351E7526EA8}"/>
                </a:ext>
              </a:extLst>
            </p:cNvPr>
            <p:cNvSpPr/>
            <p:nvPr/>
          </p:nvSpPr>
          <p:spPr>
            <a:xfrm>
              <a:off x="10148519" y="5574282"/>
              <a:ext cx="56228" cy="5172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3EF0DB-0D80-87C7-B018-8BC21A98E20D}"/>
                </a:ext>
              </a:extLst>
            </p:cNvPr>
            <p:cNvSpPr/>
            <p:nvPr/>
          </p:nvSpPr>
          <p:spPr>
            <a:xfrm>
              <a:off x="9834183" y="5988656"/>
              <a:ext cx="56228" cy="5172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A83509C-9F1C-1906-7957-A33F6641C288}"/>
                </a:ext>
              </a:extLst>
            </p:cNvPr>
            <p:cNvSpPr/>
            <p:nvPr/>
          </p:nvSpPr>
          <p:spPr>
            <a:xfrm>
              <a:off x="8987097" y="5507402"/>
              <a:ext cx="56228" cy="5172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CE823FA-A6E7-59E1-D5DD-EDB9CA236C2C}"/>
                </a:ext>
              </a:extLst>
            </p:cNvPr>
            <p:cNvSpPr/>
            <p:nvPr/>
          </p:nvSpPr>
          <p:spPr>
            <a:xfrm>
              <a:off x="8759145" y="5610656"/>
              <a:ext cx="56228" cy="5172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45C2556-9B73-1547-DD93-4B8F5EEFF875}"/>
                </a:ext>
              </a:extLst>
            </p:cNvPr>
            <p:cNvSpPr/>
            <p:nvPr/>
          </p:nvSpPr>
          <p:spPr>
            <a:xfrm>
              <a:off x="8454009" y="5807544"/>
              <a:ext cx="56228" cy="5172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6BC3788-B94D-C17B-CEF4-DC626C7E8B27}"/>
                </a:ext>
              </a:extLst>
            </p:cNvPr>
            <p:cNvSpPr/>
            <p:nvPr/>
          </p:nvSpPr>
          <p:spPr>
            <a:xfrm>
              <a:off x="9121975" y="5957053"/>
              <a:ext cx="56228" cy="5172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B849A2A-EFA0-4440-1E6F-A003EBBE938C}"/>
                </a:ext>
              </a:extLst>
            </p:cNvPr>
            <p:cNvSpPr/>
            <p:nvPr/>
          </p:nvSpPr>
          <p:spPr>
            <a:xfrm>
              <a:off x="8767708" y="6044774"/>
              <a:ext cx="56228" cy="5172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A956E6A-0433-F030-8008-6CFC335CF4C0}"/>
                </a:ext>
              </a:extLst>
            </p:cNvPr>
            <p:cNvSpPr/>
            <p:nvPr/>
          </p:nvSpPr>
          <p:spPr>
            <a:xfrm>
              <a:off x="8510237" y="5295346"/>
              <a:ext cx="56228" cy="5172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59DE5A1-3FD8-02D2-833F-DCAAD48E45A3}"/>
                </a:ext>
              </a:extLst>
            </p:cNvPr>
            <p:cNvSpPr/>
            <p:nvPr/>
          </p:nvSpPr>
          <p:spPr>
            <a:xfrm>
              <a:off x="9023912" y="5726682"/>
              <a:ext cx="56228" cy="5172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21C283-F43D-60A4-FFC4-08EDCB5BE03D}"/>
                </a:ext>
              </a:extLst>
            </p:cNvPr>
            <p:cNvSpPr/>
            <p:nvPr/>
          </p:nvSpPr>
          <p:spPr>
            <a:xfrm>
              <a:off x="9079631" y="5035368"/>
              <a:ext cx="56228" cy="51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37E58AF-BE7A-A0E7-B54A-391041B66186}"/>
                </a:ext>
              </a:extLst>
            </p:cNvPr>
            <p:cNvSpPr/>
            <p:nvPr/>
          </p:nvSpPr>
          <p:spPr>
            <a:xfrm>
              <a:off x="9202260" y="5178591"/>
              <a:ext cx="56228" cy="51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A699E47-8F50-C28D-E835-A069C484AE97}"/>
                </a:ext>
              </a:extLst>
            </p:cNvPr>
            <p:cNvSpPr/>
            <p:nvPr/>
          </p:nvSpPr>
          <p:spPr>
            <a:xfrm>
              <a:off x="9373712" y="4949813"/>
              <a:ext cx="56228" cy="51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116725A-6F5A-0089-8F5B-2281911F635A}"/>
                </a:ext>
              </a:extLst>
            </p:cNvPr>
            <p:cNvSpPr/>
            <p:nvPr/>
          </p:nvSpPr>
          <p:spPr>
            <a:xfrm>
              <a:off x="8717647" y="4936106"/>
              <a:ext cx="56228" cy="51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FE2A194-B10E-63ED-7FAB-754F5140DBB8}"/>
                </a:ext>
              </a:extLst>
            </p:cNvPr>
            <p:cNvSpPr/>
            <p:nvPr/>
          </p:nvSpPr>
          <p:spPr>
            <a:xfrm>
              <a:off x="9043325" y="4787801"/>
              <a:ext cx="56228" cy="51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D26736-6A25-3B3B-00D1-C34C9CD60094}"/>
                </a:ext>
              </a:extLst>
            </p:cNvPr>
            <p:cNvSpPr/>
            <p:nvPr/>
          </p:nvSpPr>
          <p:spPr>
            <a:xfrm>
              <a:off x="8870047" y="5088506"/>
              <a:ext cx="56228" cy="51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3127FA1-E95D-F80E-7349-12DDB3F53C6D}"/>
                </a:ext>
              </a:extLst>
            </p:cNvPr>
            <p:cNvSpPr/>
            <p:nvPr/>
          </p:nvSpPr>
          <p:spPr>
            <a:xfrm>
              <a:off x="9568619" y="5008013"/>
              <a:ext cx="56228" cy="51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9730EF24-5DE9-D5E8-0F41-F38ED84A4ABB}"/>
              </a:ext>
            </a:extLst>
          </p:cNvPr>
          <p:cNvSpPr txBox="1"/>
          <p:nvPr/>
        </p:nvSpPr>
        <p:spPr>
          <a:xfrm>
            <a:off x="4722908" y="3876255"/>
            <a:ext cx="2665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Mostly un-labelled 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Pattern finding and classification</a:t>
            </a:r>
          </a:p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71" name="Footer Placeholder 70">
            <a:extLst>
              <a:ext uri="{FF2B5EF4-FFF2-40B4-BE49-F238E27FC236}">
                <a16:creationId xmlns:a16="http://schemas.microsoft.com/office/drawing/2014/main" id="{6673CDA3-4352-2DFF-8744-47143006B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F2EDB-00C8-2AF9-01AA-2579281C295B}"/>
              </a:ext>
            </a:extLst>
          </p:cNvPr>
          <p:cNvSpPr txBox="1"/>
          <p:nvPr/>
        </p:nvSpPr>
        <p:spPr>
          <a:xfrm>
            <a:off x="1131504" y="2999919"/>
            <a:ext cx="290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Learns to map inputs to corresponding outputs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87579-8423-E9CD-B505-57756E77719C}"/>
              </a:ext>
            </a:extLst>
          </p:cNvPr>
          <p:cNvSpPr txBox="1"/>
          <p:nvPr/>
        </p:nvSpPr>
        <p:spPr>
          <a:xfrm>
            <a:off x="1117581" y="3656359"/>
            <a:ext cx="27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Good for classification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53A63-139E-00BE-8639-05B47B6B8047}"/>
              </a:ext>
            </a:extLst>
          </p:cNvPr>
          <p:cNvSpPr txBox="1"/>
          <p:nvPr/>
        </p:nvSpPr>
        <p:spPr>
          <a:xfrm>
            <a:off x="8431876" y="3121569"/>
            <a:ext cx="2835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Learns to find patterns in its 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BFE9BC-B8EF-C52C-D83D-02FAC5FA83AC}"/>
              </a:ext>
            </a:extLst>
          </p:cNvPr>
          <p:cNvSpPr txBox="1"/>
          <p:nvPr/>
        </p:nvSpPr>
        <p:spPr>
          <a:xfrm>
            <a:off x="8411694" y="3792225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Good for clustering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3BCC79B-6F90-2F9D-71D7-AAEE91079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1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7" grpId="0"/>
      <p:bldP spid="24" grpId="0"/>
      <p:bldP spid="70" grpId="0"/>
      <p:bldP spid="3" grpId="0"/>
      <p:bldP spid="4" grpId="0"/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8CD0-2A2B-C39F-A75C-52870931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venir Book" panose="02000503020000020003" pitchFamily="2" charset="0"/>
              </a:rPr>
              <a:t>Inspiration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4D99E-58BE-A047-E64B-3F8A29F2DD71}"/>
              </a:ext>
            </a:extLst>
          </p:cNvPr>
          <p:cNvSpPr txBox="1"/>
          <p:nvPr/>
        </p:nvSpPr>
        <p:spPr>
          <a:xfrm>
            <a:off x="4274694" y="1782871"/>
            <a:ext cx="3781158" cy="879423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Chen et al. (2020)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Self-Supervised Model Architecture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A7D7BA-B7B0-E938-B433-0106EF6E5D33}"/>
              </a:ext>
            </a:extLst>
          </p:cNvPr>
          <p:cNvSpPr txBox="1"/>
          <p:nvPr/>
        </p:nvSpPr>
        <p:spPr>
          <a:xfrm>
            <a:off x="1478150" y="2847733"/>
            <a:ext cx="3882903" cy="783005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Hayat et al. (2021)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1.2 Million SDSS galaxies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7E6A47-5FAA-B593-B240-AFB286B63CC3}"/>
              </a:ext>
            </a:extLst>
          </p:cNvPr>
          <p:cNvSpPr txBox="1"/>
          <p:nvPr/>
        </p:nvSpPr>
        <p:spPr>
          <a:xfrm>
            <a:off x="459351" y="4750579"/>
            <a:ext cx="2488794" cy="609889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Check against Galaxy Zoo 2 labels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57EE4-B64A-1155-0213-53DF039424DA}"/>
              </a:ext>
            </a:extLst>
          </p:cNvPr>
          <p:cNvSpPr txBox="1"/>
          <p:nvPr/>
        </p:nvSpPr>
        <p:spPr>
          <a:xfrm>
            <a:off x="3504784" y="4761026"/>
            <a:ext cx="2794416" cy="609888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Check against SDSS spectroscopic redshifts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F880D0-F426-4294-84AD-9BA82B6F483B}"/>
              </a:ext>
            </a:extLst>
          </p:cNvPr>
          <p:cNvSpPr txBox="1"/>
          <p:nvPr/>
        </p:nvSpPr>
        <p:spPr>
          <a:xfrm>
            <a:off x="6971747" y="2847733"/>
            <a:ext cx="4067710" cy="783005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800" kern="12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Stein et al. (2021)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3.5 Million </a:t>
            </a:r>
            <a:r>
              <a:rPr lang="en-US" dirty="0" err="1">
                <a:solidFill>
                  <a:schemeClr val="tx1"/>
                </a:solidFill>
                <a:latin typeface="Avenir Book" panose="02000503020000020003" pitchFamily="2" charset="0"/>
              </a:rPr>
              <a:t>DECaLS</a:t>
            </a:r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 galaxies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800" kern="12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20DAEA-9D5E-D2BB-D1E1-4A1451AC8262}"/>
              </a:ext>
            </a:extLst>
          </p:cNvPr>
          <p:cNvSpPr txBox="1"/>
          <p:nvPr/>
        </p:nvSpPr>
        <p:spPr>
          <a:xfrm>
            <a:off x="7007701" y="3903899"/>
            <a:ext cx="4067715" cy="609889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Identify strong gravitational lens candidates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F70BB8-3FD1-B99D-EC39-90773A7FB8B5}"/>
              </a:ext>
            </a:extLst>
          </p:cNvPr>
          <p:cNvCxnSpPr>
            <a:cxnSpLocks/>
          </p:cNvCxnSpPr>
          <p:nvPr/>
        </p:nvCxnSpPr>
        <p:spPr>
          <a:xfrm>
            <a:off x="6165273" y="2653581"/>
            <a:ext cx="0" cy="68674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74A3284-519B-A427-D26B-48C45386A203}"/>
              </a:ext>
            </a:extLst>
          </p:cNvPr>
          <p:cNvCxnSpPr>
            <a:cxnSpLocks/>
          </p:cNvCxnSpPr>
          <p:nvPr/>
        </p:nvCxnSpPr>
        <p:spPr>
          <a:xfrm flipH="1">
            <a:off x="5363984" y="3340323"/>
            <a:ext cx="160257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9B1D44-D855-EF80-B206-31295248B26B}"/>
              </a:ext>
            </a:extLst>
          </p:cNvPr>
          <p:cNvCxnSpPr>
            <a:cxnSpLocks/>
          </p:cNvCxnSpPr>
          <p:nvPr/>
        </p:nvCxnSpPr>
        <p:spPr>
          <a:xfrm>
            <a:off x="4823594" y="3630738"/>
            <a:ext cx="0" cy="27316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D2AE3E-6C0F-B57D-BD74-85D17FD75AEB}"/>
              </a:ext>
            </a:extLst>
          </p:cNvPr>
          <p:cNvCxnSpPr>
            <a:cxnSpLocks/>
          </p:cNvCxnSpPr>
          <p:nvPr/>
        </p:nvCxnSpPr>
        <p:spPr>
          <a:xfrm>
            <a:off x="2342839" y="4489268"/>
            <a:ext cx="2" cy="25580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096B917-D1F2-29BB-17BC-5B8D96E379C3}"/>
              </a:ext>
            </a:extLst>
          </p:cNvPr>
          <p:cNvCxnSpPr>
            <a:cxnSpLocks/>
          </p:cNvCxnSpPr>
          <p:nvPr/>
        </p:nvCxnSpPr>
        <p:spPr>
          <a:xfrm>
            <a:off x="2342841" y="3634593"/>
            <a:ext cx="2" cy="25580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116D8A-A4E3-E176-1DB2-43F2243924A7}"/>
              </a:ext>
            </a:extLst>
          </p:cNvPr>
          <p:cNvSpPr txBox="1"/>
          <p:nvPr/>
        </p:nvSpPr>
        <p:spPr>
          <a:xfrm>
            <a:off x="338683" y="3903899"/>
            <a:ext cx="2894040" cy="609889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Classify galaxy morphology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FF99B89-548E-C778-A195-BA11E8822A1E}"/>
              </a:ext>
            </a:extLst>
          </p:cNvPr>
          <p:cNvCxnSpPr>
            <a:cxnSpLocks/>
          </p:cNvCxnSpPr>
          <p:nvPr/>
        </p:nvCxnSpPr>
        <p:spPr>
          <a:xfrm>
            <a:off x="4664863" y="4438259"/>
            <a:ext cx="0" cy="3123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C145AF2-3D88-9FC8-C209-23979DA2F065}"/>
              </a:ext>
            </a:extLst>
          </p:cNvPr>
          <p:cNvCxnSpPr>
            <a:cxnSpLocks/>
          </p:cNvCxnSpPr>
          <p:nvPr/>
        </p:nvCxnSpPr>
        <p:spPr>
          <a:xfrm>
            <a:off x="8891302" y="3635532"/>
            <a:ext cx="2" cy="25580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1D3CFBD-9C71-0280-FBA4-E040C26F8D85}"/>
              </a:ext>
            </a:extLst>
          </p:cNvPr>
          <p:cNvSpPr txBox="1"/>
          <p:nvPr/>
        </p:nvSpPr>
        <p:spPr>
          <a:xfrm>
            <a:off x="3355585" y="3886632"/>
            <a:ext cx="3180682" cy="598872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Estimate photometric redshift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D290A-110E-A029-C3C4-581AF225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E04842-2EC6-F78B-4FFD-814EF2E2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6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26A589-1710-E8D1-1F8A-3F10DA4A91FC}"/>
              </a:ext>
            </a:extLst>
          </p:cNvPr>
          <p:cNvGrpSpPr/>
          <p:nvPr/>
        </p:nvGrpSpPr>
        <p:grpSpPr>
          <a:xfrm>
            <a:off x="917185" y="1818421"/>
            <a:ext cx="4449030" cy="4745040"/>
            <a:chOff x="1676400" y="1333500"/>
            <a:chExt cx="4419600" cy="4861560"/>
          </a:xfrm>
        </p:grpSpPr>
        <p:pic>
          <p:nvPicPr>
            <p:cNvPr id="32" name="Picture 31" descr="Chart, line chart&#10;&#10;Description automatically generated">
              <a:extLst>
                <a:ext uri="{FF2B5EF4-FFF2-40B4-BE49-F238E27FC236}">
                  <a16:creationId xmlns:a16="http://schemas.microsoft.com/office/drawing/2014/main" id="{2CBB67BA-CB88-10C1-F495-C8AB7EC28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1333500"/>
              <a:ext cx="4419600" cy="4861560"/>
            </a:xfrm>
            <a:prstGeom prst="rect">
              <a:avLst/>
            </a:prstGeom>
          </p:spPr>
        </p:pic>
        <p:pic>
          <p:nvPicPr>
            <p:cNvPr id="34" name="Picture 3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11BB053-E1DE-229A-6B3B-377A0A8B9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r="3518" b="-2070"/>
            <a:stretch/>
          </p:blipFill>
          <p:spPr>
            <a:xfrm>
              <a:off x="2780984" y="1638300"/>
              <a:ext cx="3126835" cy="745024"/>
            </a:xfrm>
            <a:prstGeom prst="rect">
              <a:avLst/>
            </a:prstGeom>
          </p:spPr>
        </p:pic>
      </p:grpSp>
      <p:pic>
        <p:nvPicPr>
          <p:cNvPr id="7" name="Picture 6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BCAB0841-68D6-9BD2-1BC6-45B14F34B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491" y="4783423"/>
            <a:ext cx="5678401" cy="153226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A16BF7C-0C4F-5423-C57C-EE99BA3ECBE2}"/>
              </a:ext>
            </a:extLst>
          </p:cNvPr>
          <p:cNvSpPr txBox="1"/>
          <p:nvPr/>
        </p:nvSpPr>
        <p:spPr>
          <a:xfrm>
            <a:off x="8160691" y="6364661"/>
            <a:ext cx="2743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Originally Figure 3 in Stein et al. (2021a)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388E90-22A1-33E5-E6AC-5CF8DD060295}"/>
              </a:ext>
            </a:extLst>
          </p:cNvPr>
          <p:cNvSpPr txBox="1"/>
          <p:nvPr/>
        </p:nvSpPr>
        <p:spPr>
          <a:xfrm>
            <a:off x="1281370" y="1661474"/>
            <a:ext cx="262913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Originally Figure 4 in Hayat et al. (2021)</a:t>
            </a:r>
          </a:p>
        </p:txBody>
      </p:sp>
    </p:spTree>
    <p:extLst>
      <p:ext uri="{BB962C8B-B14F-4D97-AF65-F5344CB8AC3E}">
        <p14:creationId xmlns:p14="http://schemas.microsoft.com/office/powerpoint/2010/main" val="930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0" grpId="0" animBg="1"/>
      <p:bldP spid="30" grpId="0" animBg="1"/>
      <p:bldP spid="35" grpId="0" animBg="1"/>
      <p:bldP spid="38" grpId="0" animBg="1"/>
      <p:bldP spid="22" grpId="0" animBg="1"/>
      <p:bldP spid="18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8CD0-2A2B-C39F-A75C-52870931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1663106"/>
            <a:ext cx="3201366" cy="1472368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venir Book" panose="02000503020000020003" pitchFamily="2" charset="0"/>
              </a:rPr>
              <a:t>The Model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C18672F-A7B9-6904-2E6D-968226B85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32" r="7141" b="45229"/>
          <a:stretch/>
        </p:blipFill>
        <p:spPr>
          <a:xfrm>
            <a:off x="7201774" y="665775"/>
            <a:ext cx="4572001" cy="30379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725ED71-DA69-EDD3-7E27-C3DECC136FC4}"/>
              </a:ext>
            </a:extLst>
          </p:cNvPr>
          <p:cNvSpPr txBox="1"/>
          <p:nvPr/>
        </p:nvSpPr>
        <p:spPr>
          <a:xfrm>
            <a:off x="9146160" y="6212500"/>
            <a:ext cx="262913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Originally Figure 1 in Hayat et al. (2021)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2E59B11-78ED-CBBA-882C-CB13D8868100}"/>
              </a:ext>
            </a:extLst>
          </p:cNvPr>
          <p:cNvCxnSpPr/>
          <p:nvPr/>
        </p:nvCxnSpPr>
        <p:spPr>
          <a:xfrm>
            <a:off x="6557818" y="1936230"/>
            <a:ext cx="20874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F2DD563-A97A-6359-32DE-CA6CC03EB07E}"/>
              </a:ext>
            </a:extLst>
          </p:cNvPr>
          <p:cNvGrpSpPr/>
          <p:nvPr/>
        </p:nvGrpSpPr>
        <p:grpSpPr>
          <a:xfrm>
            <a:off x="4300485" y="1078111"/>
            <a:ext cx="2174205" cy="1481722"/>
            <a:chOff x="4300485" y="1078111"/>
            <a:chExt cx="2174205" cy="1481722"/>
          </a:xfrm>
        </p:grpSpPr>
        <p:pic>
          <p:nvPicPr>
            <p:cNvPr id="23" name="Content Placeholder 10">
              <a:extLst>
                <a:ext uri="{FF2B5EF4-FFF2-40B4-BE49-F238E27FC236}">
                  <a16:creationId xmlns:a16="http://schemas.microsoft.com/office/drawing/2014/main" id="{4626E819-F06E-D630-46A8-745FD5722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3" t="17615" r="46143" b="67261"/>
            <a:stretch/>
          </p:blipFill>
          <p:spPr>
            <a:xfrm>
              <a:off x="5437010" y="1203151"/>
              <a:ext cx="1037680" cy="1028254"/>
            </a:xfrm>
            <a:prstGeom prst="rect">
              <a:avLst/>
            </a:prstGeom>
          </p:spPr>
        </p:pic>
        <p:pic>
          <p:nvPicPr>
            <p:cNvPr id="22" name="Content Placeholder 10">
              <a:extLst>
                <a:ext uri="{FF2B5EF4-FFF2-40B4-BE49-F238E27FC236}">
                  <a16:creationId xmlns:a16="http://schemas.microsoft.com/office/drawing/2014/main" id="{EDB1F1DB-FEDC-9049-A28A-2D76CAE03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3" t="17615" r="46143" b="67261"/>
            <a:stretch/>
          </p:blipFill>
          <p:spPr>
            <a:xfrm>
              <a:off x="5272291" y="1312627"/>
              <a:ext cx="1037680" cy="1028254"/>
            </a:xfrm>
            <a:prstGeom prst="rect">
              <a:avLst/>
            </a:prstGeom>
          </p:spPr>
        </p:pic>
        <p:pic>
          <p:nvPicPr>
            <p:cNvPr id="21" name="Content Placeholder 10">
              <a:extLst>
                <a:ext uri="{FF2B5EF4-FFF2-40B4-BE49-F238E27FC236}">
                  <a16:creationId xmlns:a16="http://schemas.microsoft.com/office/drawing/2014/main" id="{90AC89BF-9599-5912-419F-79B060224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3" t="17615" r="46143" b="67261"/>
            <a:stretch/>
          </p:blipFill>
          <p:spPr>
            <a:xfrm>
              <a:off x="5107573" y="1422103"/>
              <a:ext cx="1037680" cy="1028254"/>
            </a:xfrm>
            <a:prstGeom prst="rect">
              <a:avLst/>
            </a:prstGeom>
          </p:spPr>
        </p:pic>
        <p:pic>
          <p:nvPicPr>
            <p:cNvPr id="19" name="Content Placeholder 10">
              <a:extLst>
                <a:ext uri="{FF2B5EF4-FFF2-40B4-BE49-F238E27FC236}">
                  <a16:creationId xmlns:a16="http://schemas.microsoft.com/office/drawing/2014/main" id="{491D2F14-41CA-FF98-04DA-9749FCF86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3" t="17615" r="46143" b="67261"/>
            <a:stretch/>
          </p:blipFill>
          <p:spPr>
            <a:xfrm>
              <a:off x="4942855" y="1531579"/>
              <a:ext cx="1037680" cy="1028254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39BBD37-BCC4-B34E-8B4F-39DCF1812D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585" y="1084201"/>
              <a:ext cx="675306" cy="5324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ABF407D-02DA-A456-4A1C-9E1FD3A0DB44}"/>
                </a:ext>
              </a:extLst>
            </p:cNvPr>
            <p:cNvSpPr txBox="1"/>
            <p:nvPr/>
          </p:nvSpPr>
          <p:spPr>
            <a:xfrm rot="19244558">
              <a:off x="4300485" y="1078111"/>
              <a:ext cx="11544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 bands (</a:t>
              </a:r>
              <a:r>
                <a:rPr lang="en-US" sz="1200" i="1" dirty="0" err="1"/>
                <a:t>grizy</a:t>
              </a:r>
              <a:r>
                <a:rPr lang="en-US" sz="1200" dirty="0"/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A0CB1E-222B-0FA0-3283-69AC79A67020}"/>
              </a:ext>
            </a:extLst>
          </p:cNvPr>
          <p:cNvGrpSpPr/>
          <p:nvPr/>
        </p:nvGrpSpPr>
        <p:grpSpPr>
          <a:xfrm>
            <a:off x="4227466" y="1641054"/>
            <a:ext cx="1588351" cy="1471554"/>
            <a:chOff x="4227466" y="1641054"/>
            <a:chExt cx="1588351" cy="1471554"/>
          </a:xfrm>
        </p:grpSpPr>
        <p:pic>
          <p:nvPicPr>
            <p:cNvPr id="17" name="Content Placeholder 10">
              <a:extLst>
                <a:ext uri="{FF2B5EF4-FFF2-40B4-BE49-F238E27FC236}">
                  <a16:creationId xmlns:a16="http://schemas.microsoft.com/office/drawing/2014/main" id="{0F4E02A7-18EA-F13E-8476-341069525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3" t="17615" r="46143" b="67261"/>
            <a:stretch/>
          </p:blipFill>
          <p:spPr>
            <a:xfrm>
              <a:off x="4778137" y="1641054"/>
              <a:ext cx="1037680" cy="1028254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A4E9B64-7211-2DFE-FBD2-8D8B86576D56}"/>
                </a:ext>
              </a:extLst>
            </p:cNvPr>
            <p:cNvCxnSpPr>
              <a:cxnSpLocks/>
            </p:cNvCxnSpPr>
            <p:nvPr/>
          </p:nvCxnSpPr>
          <p:spPr>
            <a:xfrm>
              <a:off x="4618182" y="1717278"/>
              <a:ext cx="0" cy="9520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307E6E2-754F-9928-C3E5-C9BED0E706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0582" y="2821708"/>
              <a:ext cx="104523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5A8314-89CE-A702-E386-EC4C20EB8022}"/>
                </a:ext>
              </a:extLst>
            </p:cNvPr>
            <p:cNvSpPr txBox="1"/>
            <p:nvPr/>
          </p:nvSpPr>
          <p:spPr>
            <a:xfrm>
              <a:off x="5060288" y="2835609"/>
              <a:ext cx="4219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55A578-08F9-D7A2-41A8-D48AE1542E9A}"/>
                </a:ext>
              </a:extLst>
            </p:cNvPr>
            <p:cNvSpPr txBox="1"/>
            <p:nvPr/>
          </p:nvSpPr>
          <p:spPr>
            <a:xfrm>
              <a:off x="4227466" y="2092905"/>
              <a:ext cx="457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128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D22D16E-BCD7-86EB-613E-21796709D5E3}"/>
                  </a:ext>
                </a:extLst>
              </p:cNvPr>
              <p:cNvSpPr txBox="1"/>
              <p:nvPr/>
            </p:nvSpPr>
            <p:spPr>
              <a:xfrm>
                <a:off x="7217637" y="1649093"/>
                <a:ext cx="7599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200" dirty="0"/>
                  <a:t> 45,000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D22D16E-BCD7-86EB-613E-21796709D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637" y="1649093"/>
                <a:ext cx="759969" cy="276999"/>
              </a:xfrm>
              <a:prstGeom prst="rect">
                <a:avLst/>
              </a:prstGeom>
              <a:blipFill>
                <a:blip r:embed="rId3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C4822E4A-6E21-F430-2F21-34237CC167C9}"/>
              </a:ext>
            </a:extLst>
          </p:cNvPr>
          <p:cNvSpPr txBox="1"/>
          <p:nvPr/>
        </p:nvSpPr>
        <p:spPr>
          <a:xfrm>
            <a:off x="4476749" y="3611336"/>
            <a:ext cx="222226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venir Book" panose="02000503020000020003" pitchFamily="2" charset="0"/>
              </a:rPr>
              <a:t>Our Augmentations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Flipping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Blurring each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Gaussian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Zoom 90-110%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56D3CDD3-9E95-206D-5119-176E0D52A5BC}"/>
              </a:ext>
            </a:extLst>
          </p:cNvPr>
          <p:cNvSpPr/>
          <p:nvPr/>
        </p:nvSpPr>
        <p:spPr>
          <a:xfrm>
            <a:off x="6557818" y="3595658"/>
            <a:ext cx="275006" cy="1530524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7878D902-E395-8CC9-C921-B339083E6BE1}"/>
              </a:ext>
            </a:extLst>
          </p:cNvPr>
          <p:cNvCxnSpPr>
            <a:cxnSpLocks/>
          </p:cNvCxnSpPr>
          <p:nvPr/>
        </p:nvCxnSpPr>
        <p:spPr>
          <a:xfrm flipV="1">
            <a:off x="6877621" y="3241421"/>
            <a:ext cx="720000" cy="1116000"/>
          </a:xfrm>
          <a:prstGeom prst="bentConnector3">
            <a:avLst>
              <a:gd name="adj1" fmla="val 3075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itle 1">
            <a:extLst>
              <a:ext uri="{FF2B5EF4-FFF2-40B4-BE49-F238E27FC236}">
                <a16:creationId xmlns:a16="http://schemas.microsoft.com/office/drawing/2014/main" id="{6AAFFD12-E5A7-960E-9DF2-8FD7E1A7726D}"/>
              </a:ext>
            </a:extLst>
          </p:cNvPr>
          <p:cNvSpPr txBox="1">
            <a:spLocks/>
          </p:cNvSpPr>
          <p:nvPr/>
        </p:nvSpPr>
        <p:spPr>
          <a:xfrm>
            <a:off x="383580" y="3094884"/>
            <a:ext cx="3201366" cy="608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  <a:latin typeface="Avenir Book" panose="02000503020000020003" pitchFamily="2" charset="0"/>
              </a:rPr>
              <a:t>Encoder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EE388B-C88D-784C-3932-D38776EAD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pic>
        <p:nvPicPr>
          <p:cNvPr id="32" name="Content Placeholder 10">
            <a:extLst>
              <a:ext uri="{FF2B5EF4-FFF2-40B4-BE49-F238E27FC236}">
                <a16:creationId xmlns:a16="http://schemas.microsoft.com/office/drawing/2014/main" id="{693C4410-2511-F954-8751-59F4352E9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2" t="53104" r="7141" b="10321"/>
          <a:stretch/>
        </p:blipFill>
        <p:spPr>
          <a:xfrm>
            <a:off x="7201774" y="3611336"/>
            <a:ext cx="4572001" cy="2028665"/>
          </a:xfrm>
          <a:prstGeom prst="rect">
            <a:avLst/>
          </a:prstGeom>
        </p:spPr>
      </p:pic>
      <p:pic>
        <p:nvPicPr>
          <p:cNvPr id="33" name="Content Placeholder 10">
            <a:extLst>
              <a:ext uri="{FF2B5EF4-FFF2-40B4-BE49-F238E27FC236}">
                <a16:creationId xmlns:a16="http://schemas.microsoft.com/office/drawing/2014/main" id="{EE4E8D29-B748-6E27-4016-BABDF6E75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2" t="89084" r="7141"/>
          <a:stretch/>
        </p:blipFill>
        <p:spPr>
          <a:xfrm>
            <a:off x="7201774" y="5607006"/>
            <a:ext cx="4572001" cy="6054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14D3B-1905-0E29-9A16-016EE95B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4" grpId="0"/>
      <p:bldP spid="55" grpId="0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8CD0-2A2B-C39F-A75C-52870931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1663106"/>
            <a:ext cx="3201366" cy="1472368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venir Book" panose="02000503020000020003" pitchFamily="2" charset="0"/>
              </a:rPr>
              <a:t>The Model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6AAFFD12-E5A7-960E-9DF2-8FD7E1A7726D}"/>
              </a:ext>
            </a:extLst>
          </p:cNvPr>
          <p:cNvSpPr txBox="1">
            <a:spLocks/>
          </p:cNvSpPr>
          <p:nvPr/>
        </p:nvSpPr>
        <p:spPr>
          <a:xfrm>
            <a:off x="383580" y="3094884"/>
            <a:ext cx="3201366" cy="608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  <a:latin typeface="Avenir Book" panose="02000503020000020003" pitchFamily="2" charset="0"/>
              </a:rPr>
              <a:t>Classifier</a:t>
            </a:r>
          </a:p>
        </p:txBody>
      </p:sp>
      <p:pic>
        <p:nvPicPr>
          <p:cNvPr id="32" name="Content Placeholder 10">
            <a:extLst>
              <a:ext uri="{FF2B5EF4-FFF2-40B4-BE49-F238E27FC236}">
                <a16:creationId xmlns:a16="http://schemas.microsoft.com/office/drawing/2014/main" id="{FD5BBDC1-222A-BD92-C6FB-C3509EB08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182" t="78225" r="13921" b="18877"/>
          <a:stretch/>
        </p:blipFill>
        <p:spPr>
          <a:xfrm>
            <a:off x="7954490" y="864895"/>
            <a:ext cx="2088876" cy="264487"/>
          </a:xfrm>
          <a:prstGeom prst="rect">
            <a:avLst/>
          </a:prstGeom>
        </p:spPr>
      </p:pic>
      <p:pic>
        <p:nvPicPr>
          <p:cNvPr id="33" name="Content Placeholder 10">
            <a:extLst>
              <a:ext uri="{FF2B5EF4-FFF2-40B4-BE49-F238E27FC236}">
                <a16:creationId xmlns:a16="http://schemas.microsoft.com/office/drawing/2014/main" id="{6E6F95CF-9FBB-9A23-3182-33A9FFBE9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68" t="81313" r="18917" b="14948"/>
          <a:stretch/>
        </p:blipFill>
        <p:spPr>
          <a:xfrm>
            <a:off x="7471223" y="1144651"/>
            <a:ext cx="2088876" cy="333577"/>
          </a:xfrm>
          <a:prstGeom prst="rect">
            <a:avLst/>
          </a:prstGeom>
        </p:spPr>
      </p:pic>
      <p:pic>
        <p:nvPicPr>
          <p:cNvPr id="34" name="Content Placeholder 10">
            <a:extLst>
              <a:ext uri="{FF2B5EF4-FFF2-40B4-BE49-F238E27FC236}">
                <a16:creationId xmlns:a16="http://schemas.microsoft.com/office/drawing/2014/main" id="{9A3F3F80-F8F3-D5CE-85E5-7FAD79A0C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0" t="84552" r="23662" b="10785"/>
          <a:stretch/>
        </p:blipFill>
        <p:spPr>
          <a:xfrm>
            <a:off x="7199089" y="1473097"/>
            <a:ext cx="1844212" cy="3755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2F7904-21D8-0820-4CD7-6989071EE9B9}"/>
              </a:ext>
            </a:extLst>
          </p:cNvPr>
          <p:cNvGrpSpPr/>
          <p:nvPr/>
        </p:nvGrpSpPr>
        <p:grpSpPr>
          <a:xfrm>
            <a:off x="7485928" y="1907322"/>
            <a:ext cx="1270535" cy="1521678"/>
            <a:chOff x="7485928" y="1907322"/>
            <a:chExt cx="1270535" cy="1521678"/>
          </a:xfrm>
        </p:grpSpPr>
        <p:sp>
          <p:nvSpPr>
            <p:cNvPr id="35" name="Trapezium 34">
              <a:extLst>
                <a:ext uri="{FF2B5EF4-FFF2-40B4-BE49-F238E27FC236}">
                  <a16:creationId xmlns:a16="http://schemas.microsoft.com/office/drawing/2014/main" id="{35D3F769-E330-B31C-4DB0-646E71F6DB8E}"/>
                </a:ext>
              </a:extLst>
            </p:cNvPr>
            <p:cNvSpPr/>
            <p:nvPr/>
          </p:nvSpPr>
          <p:spPr>
            <a:xfrm rot="10800000">
              <a:off x="7485928" y="2456848"/>
              <a:ext cx="1270535" cy="972152"/>
            </a:xfrm>
            <a:prstGeom prst="trapezoid">
              <a:avLst/>
            </a:prstGeom>
            <a:solidFill>
              <a:srgbClr val="D0E2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1D5673-0939-B1FA-18DC-6DE52B6919C2}"/>
                </a:ext>
              </a:extLst>
            </p:cNvPr>
            <p:cNvSpPr txBox="1"/>
            <p:nvPr/>
          </p:nvSpPr>
          <p:spPr>
            <a:xfrm>
              <a:off x="7688058" y="2644385"/>
              <a:ext cx="866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Linear</a:t>
              </a:r>
            </a:p>
            <a:p>
              <a:r>
                <a:rPr lang="en-US" sz="1400" dirty="0"/>
                <a:t>Classifier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3C18E2A-C109-612D-F0C8-7B78D071B46E}"/>
                </a:ext>
              </a:extLst>
            </p:cNvPr>
            <p:cNvCxnSpPr>
              <a:cxnSpLocks/>
            </p:cNvCxnSpPr>
            <p:nvPr/>
          </p:nvCxnSpPr>
          <p:spPr>
            <a:xfrm>
              <a:off x="8121195" y="1907322"/>
              <a:ext cx="0" cy="46257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C64A887-DCB9-AB59-5DCC-B0BE9B1AD538}"/>
                  </a:ext>
                </a:extLst>
              </p:cNvPr>
              <p:cNvSpPr txBox="1"/>
              <p:nvPr/>
            </p:nvSpPr>
            <p:spPr>
              <a:xfrm>
                <a:off x="9043301" y="1482825"/>
                <a:ext cx="413886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C64A887-DCB9-AB59-5DCC-B0BE9B1AD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301" y="1482825"/>
                <a:ext cx="413886" cy="357534"/>
              </a:xfrm>
              <a:prstGeom prst="rect">
                <a:avLst/>
              </a:prstGeom>
              <a:blipFill>
                <a:blip r:embed="rId3"/>
                <a:stretch>
                  <a:fillRect r="-58824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813998D-B1C5-31F7-E9BA-79403A6D988A}"/>
                  </a:ext>
                </a:extLst>
              </p:cNvPr>
              <p:cNvSpPr txBox="1"/>
              <p:nvPr/>
            </p:nvSpPr>
            <p:spPr>
              <a:xfrm>
                <a:off x="9457187" y="1164404"/>
                <a:ext cx="413886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813998D-B1C5-31F7-E9BA-79403A6D9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187" y="1164404"/>
                <a:ext cx="413886" cy="357534"/>
              </a:xfrm>
              <a:prstGeom prst="rect">
                <a:avLst/>
              </a:prstGeom>
              <a:blipFill>
                <a:blip r:embed="rId4"/>
                <a:stretch>
                  <a:fillRect r="-5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EE3B0F-D793-5A12-008B-4715165FD2B5}"/>
                  </a:ext>
                </a:extLst>
              </p:cNvPr>
              <p:cNvSpPr txBox="1"/>
              <p:nvPr/>
            </p:nvSpPr>
            <p:spPr>
              <a:xfrm>
                <a:off x="9974258" y="806870"/>
                <a:ext cx="413886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EE3B0F-D793-5A12-008B-4715165FD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258" y="806870"/>
                <a:ext cx="413886" cy="357534"/>
              </a:xfrm>
              <a:prstGeom prst="rect">
                <a:avLst/>
              </a:prstGeom>
              <a:blipFill>
                <a:blip r:embed="rId5"/>
                <a:stretch>
                  <a:fillRect r="-60606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1E505D7-CD6B-1EFE-F6B7-A411066550CC}"/>
              </a:ext>
            </a:extLst>
          </p:cNvPr>
          <p:cNvGrpSpPr/>
          <p:nvPr/>
        </p:nvGrpSpPr>
        <p:grpSpPr>
          <a:xfrm>
            <a:off x="5838626" y="3515952"/>
            <a:ext cx="4368664" cy="1936376"/>
            <a:chOff x="5838626" y="3515952"/>
            <a:chExt cx="4368664" cy="1936376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5FDDE11-C156-A087-093B-F0B8ADCE259A}"/>
                </a:ext>
              </a:extLst>
            </p:cNvPr>
            <p:cNvCxnSpPr>
              <a:cxnSpLocks/>
            </p:cNvCxnSpPr>
            <p:nvPr/>
          </p:nvCxnSpPr>
          <p:spPr>
            <a:xfrm>
              <a:off x="8129326" y="3515952"/>
              <a:ext cx="15726" cy="75343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29F8B0E-45B5-9E0E-F232-3FC4907FA792}"/>
                </a:ext>
              </a:extLst>
            </p:cNvPr>
            <p:cNvCxnSpPr/>
            <p:nvPr/>
          </p:nvCxnSpPr>
          <p:spPr>
            <a:xfrm>
              <a:off x="7100614" y="4644933"/>
              <a:ext cx="2088876" cy="0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DEA10AD-5224-915C-B3A0-9FA3767BABA5}"/>
                    </a:ext>
                  </a:extLst>
                </p:cNvPr>
                <p:cNvSpPr txBox="1"/>
                <p:nvPr/>
              </p:nvSpPr>
              <p:spPr>
                <a:xfrm>
                  <a:off x="7468274" y="5094794"/>
                  <a:ext cx="413886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𝑜𝑢𝑡𝑝𝑢𝑡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DEA10AD-5224-915C-B3A0-9FA3767BAB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8274" y="5094794"/>
                  <a:ext cx="413886" cy="357534"/>
                </a:xfrm>
                <a:prstGeom prst="rect">
                  <a:avLst/>
                </a:prstGeom>
                <a:blipFill>
                  <a:blip r:embed="rId6"/>
                  <a:stretch>
                    <a:fillRect r="-8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E5C2A3B-A0B1-5093-5D6B-A31621D4CF8A}"/>
                    </a:ext>
                  </a:extLst>
                </p:cNvPr>
                <p:cNvSpPr txBox="1"/>
                <p:nvPr/>
              </p:nvSpPr>
              <p:spPr>
                <a:xfrm>
                  <a:off x="7904679" y="4771660"/>
                  <a:ext cx="413886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𝑜𝑢𝑡𝑝𝑢𝑡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E5C2A3B-A0B1-5093-5D6B-A31621D4CF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679" y="4771660"/>
                  <a:ext cx="413886" cy="357534"/>
                </a:xfrm>
                <a:prstGeom prst="rect">
                  <a:avLst/>
                </a:prstGeom>
                <a:blipFill>
                  <a:blip r:embed="rId7"/>
                  <a:stretch>
                    <a:fillRect r="-79412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27BE98F-14F1-5159-C5DF-C570311C370E}"/>
                    </a:ext>
                  </a:extLst>
                </p:cNvPr>
                <p:cNvSpPr txBox="1"/>
                <p:nvPr/>
              </p:nvSpPr>
              <p:spPr>
                <a:xfrm>
                  <a:off x="8960172" y="4905246"/>
                  <a:ext cx="413886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𝑜𝑢𝑡𝑝𝑢𝑡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27BE98F-14F1-5159-C5DF-C570311C3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0172" y="4905246"/>
                  <a:ext cx="413886" cy="357534"/>
                </a:xfrm>
                <a:prstGeom prst="rect">
                  <a:avLst/>
                </a:prstGeom>
                <a:blipFill>
                  <a:blip r:embed="rId8"/>
                  <a:stretch>
                    <a:fillRect r="-7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33601ED-2CE2-1A9E-3737-B8EF4E3B152F}"/>
                </a:ext>
              </a:extLst>
            </p:cNvPr>
            <p:cNvSpPr txBox="1"/>
            <p:nvPr/>
          </p:nvSpPr>
          <p:spPr>
            <a:xfrm>
              <a:off x="6776515" y="4459564"/>
              <a:ext cx="324099" cy="37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9841B35-63E7-4DEF-E2EB-37B8AE9E4CE7}"/>
                </a:ext>
              </a:extLst>
            </p:cNvPr>
            <p:cNvSpPr txBox="1"/>
            <p:nvPr/>
          </p:nvSpPr>
          <p:spPr>
            <a:xfrm>
              <a:off x="9212009" y="4459565"/>
              <a:ext cx="324099" cy="37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5A02454-452A-D89B-BC79-301BB995E7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1223" y="4644933"/>
              <a:ext cx="0" cy="724107"/>
            </a:xfrm>
            <a:prstGeom prst="straightConnector1">
              <a:avLst/>
            </a:prstGeom>
            <a:ln>
              <a:solidFill>
                <a:srgbClr val="1F77B4"/>
              </a:solidFill>
              <a:tailEnd type="oval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7E7C138-E061-31B9-6C24-66B134AFF4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54271" y="4644933"/>
              <a:ext cx="219" cy="393372"/>
            </a:xfrm>
            <a:prstGeom prst="straightConnector1">
              <a:avLst/>
            </a:prstGeom>
            <a:ln>
              <a:solidFill>
                <a:srgbClr val="EB9494"/>
              </a:solidFill>
              <a:tailEnd type="oval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4D233F7-86CF-8A22-3E74-BA3DB15DC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1535" y="4644933"/>
              <a:ext cx="0" cy="535539"/>
            </a:xfrm>
            <a:prstGeom prst="straightConnector1">
              <a:avLst/>
            </a:prstGeom>
            <a:ln>
              <a:solidFill>
                <a:srgbClr val="FED8BA"/>
              </a:solidFill>
              <a:tailEnd type="oval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B3704E2-B786-E9EC-2B2C-60F43DE994B5}"/>
                </a:ext>
              </a:extLst>
            </p:cNvPr>
            <p:cNvSpPr txBox="1"/>
            <p:nvPr/>
          </p:nvSpPr>
          <p:spPr>
            <a:xfrm>
              <a:off x="5838626" y="4109395"/>
              <a:ext cx="181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 tidal </a:t>
              </a:r>
              <a:r>
                <a:rPr lang="en-US" dirty="0">
                  <a:latin typeface="Avenir Book" panose="02000503020000020003" pitchFamily="2" charset="0"/>
                </a:rPr>
                <a:t>features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CE66081-5958-C1E1-FFBC-91D9107C349C}"/>
                </a:ext>
              </a:extLst>
            </p:cNvPr>
            <p:cNvSpPr txBox="1"/>
            <p:nvPr/>
          </p:nvSpPr>
          <p:spPr>
            <a:xfrm>
              <a:off x="8707083" y="4114785"/>
              <a:ext cx="1500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Tidal </a:t>
              </a:r>
              <a:r>
                <a:rPr lang="en-US" dirty="0">
                  <a:latin typeface="Avenir Book" panose="02000503020000020003" pitchFamily="2" charset="0"/>
                </a:rPr>
                <a:t>features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ACE55A-5C79-1D5A-7772-08C078A8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E6035-574A-F619-030E-41A043E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8CD0-2A2B-C39F-A75C-52870931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venir Book" panose="02000503020000020003" pitchFamily="2" charset="0"/>
                <a:cs typeface="Times New Roman" panose="02020603050405020304" pitchFamily="18" charset="0"/>
              </a:rPr>
              <a:t>Evaluating the Classifier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D290A-110E-A029-C3C4-581AF225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Desmons, UNSW Australia</a:t>
            </a:r>
          </a:p>
        </p:txBody>
      </p:sp>
      <p:pic>
        <p:nvPicPr>
          <p:cNvPr id="60" name="Picture 4">
            <a:extLst>
              <a:ext uri="{FF2B5EF4-FFF2-40B4-BE49-F238E27FC236}">
                <a16:creationId xmlns:a16="http://schemas.microsoft.com/office/drawing/2014/main" id="{B2FA49EF-D134-CD2D-9CCB-6F514819A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634" t="557" b="-266"/>
          <a:stretch/>
        </p:blipFill>
        <p:spPr bwMode="auto">
          <a:xfrm>
            <a:off x="2615549" y="1650780"/>
            <a:ext cx="6325016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F09BA259-1856-2162-FD04-077294032630}"/>
              </a:ext>
            </a:extLst>
          </p:cNvPr>
          <p:cNvSpPr/>
          <p:nvPr/>
        </p:nvSpPr>
        <p:spPr>
          <a:xfrm>
            <a:off x="2702082" y="2652628"/>
            <a:ext cx="189976" cy="1652862"/>
          </a:xfrm>
          <a:prstGeom prst="rect">
            <a:avLst/>
          </a:prstGeom>
          <a:solidFill>
            <a:schemeClr val="accent6">
              <a:alpha val="29612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1641E99-C9F3-9C82-B1A3-53E44BB4CEAF}"/>
              </a:ext>
            </a:extLst>
          </p:cNvPr>
          <p:cNvSpPr/>
          <p:nvPr/>
        </p:nvSpPr>
        <p:spPr>
          <a:xfrm rot="5400000">
            <a:off x="5946963" y="4884421"/>
            <a:ext cx="240923" cy="1504950"/>
          </a:xfrm>
          <a:prstGeom prst="rect">
            <a:avLst/>
          </a:prstGeom>
          <a:solidFill>
            <a:schemeClr val="accent6">
              <a:alpha val="29612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B7940A0-F861-E352-307B-B7530CF34E63}"/>
              </a:ext>
            </a:extLst>
          </p:cNvPr>
          <p:cNvCxnSpPr>
            <a:cxnSpLocks/>
          </p:cNvCxnSpPr>
          <p:nvPr/>
        </p:nvCxnSpPr>
        <p:spPr>
          <a:xfrm flipV="1">
            <a:off x="6053877" y="5713548"/>
            <a:ext cx="0" cy="346457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F79F237-97A9-5E54-FDEC-D27F0FDC6C91}"/>
              </a:ext>
            </a:extLst>
          </p:cNvPr>
          <p:cNvCxnSpPr>
            <a:cxnSpLocks/>
          </p:cNvCxnSpPr>
          <p:nvPr/>
        </p:nvCxnSpPr>
        <p:spPr>
          <a:xfrm flipV="1">
            <a:off x="1963661" y="3349945"/>
            <a:ext cx="738421" cy="3550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213F356-243C-22AC-CE31-53BA9B8B9048}"/>
              </a:ext>
            </a:extLst>
          </p:cNvPr>
          <p:cNvSpPr txBox="1"/>
          <p:nvPr/>
        </p:nvSpPr>
        <p:spPr>
          <a:xfrm>
            <a:off x="196532" y="4814747"/>
            <a:ext cx="2187741" cy="923330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Galaxies correctly identified as having tidal features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B89DF93-AB58-7DF7-5455-60AA42FF082E}"/>
              </a:ext>
            </a:extLst>
          </p:cNvPr>
          <p:cNvCxnSpPr>
            <a:cxnSpLocks/>
          </p:cNvCxnSpPr>
          <p:nvPr/>
        </p:nvCxnSpPr>
        <p:spPr>
          <a:xfrm>
            <a:off x="1963661" y="3349945"/>
            <a:ext cx="0" cy="1460462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DBEC8E3-1964-DE1F-E80F-F63722350E61}"/>
              </a:ext>
            </a:extLst>
          </p:cNvPr>
          <p:cNvSpPr txBox="1"/>
          <p:nvPr/>
        </p:nvSpPr>
        <p:spPr>
          <a:xfrm>
            <a:off x="9510291" y="5425111"/>
            <a:ext cx="2450885" cy="923330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Galaxies incorrectly identified as having tidal features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732C1D7-6913-D42C-3C4D-C2967EECE4F1}"/>
              </a:ext>
            </a:extLst>
          </p:cNvPr>
          <p:cNvCxnSpPr>
            <a:cxnSpLocks/>
          </p:cNvCxnSpPr>
          <p:nvPr/>
        </p:nvCxnSpPr>
        <p:spPr>
          <a:xfrm>
            <a:off x="6053877" y="6060005"/>
            <a:ext cx="3456414" cy="0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4FD11B65-A54C-0245-0766-587D220EDEDF}"/>
              </a:ext>
            </a:extLst>
          </p:cNvPr>
          <p:cNvSpPr/>
          <p:nvPr/>
        </p:nvSpPr>
        <p:spPr>
          <a:xfrm>
            <a:off x="2625367" y="2184400"/>
            <a:ext cx="6654100" cy="29802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71434B1-EDE3-5078-1E1A-12CCFF87A510}"/>
              </a:ext>
            </a:extLst>
          </p:cNvPr>
          <p:cNvGrpSpPr/>
          <p:nvPr/>
        </p:nvGrpSpPr>
        <p:grpSpPr>
          <a:xfrm>
            <a:off x="2832790" y="3481743"/>
            <a:ext cx="6467152" cy="945149"/>
            <a:chOff x="5002235" y="4426271"/>
            <a:chExt cx="6467152" cy="945149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1220804-3F08-87A7-97BE-6610DE75EE2E}"/>
                </a:ext>
              </a:extLst>
            </p:cNvPr>
            <p:cNvCxnSpPr>
              <a:cxnSpLocks/>
              <a:stCxn id="102" idx="3"/>
              <a:endCxn id="103" idx="1"/>
            </p:cNvCxnSpPr>
            <p:nvPr/>
          </p:nvCxnSpPr>
          <p:spPr>
            <a:xfrm flipV="1">
              <a:off x="5646628" y="4611639"/>
              <a:ext cx="5252611" cy="4434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3029F84-B013-3BB3-9DB1-CAB9683F164D}"/>
                </a:ext>
              </a:extLst>
            </p:cNvPr>
            <p:cNvSpPr txBox="1"/>
            <p:nvPr/>
          </p:nvSpPr>
          <p:spPr>
            <a:xfrm>
              <a:off x="5322529" y="4430705"/>
              <a:ext cx="324099" cy="37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BD98350-85CB-63B5-10D1-9C8C7C14008E}"/>
                </a:ext>
              </a:extLst>
            </p:cNvPr>
            <p:cNvSpPr txBox="1"/>
            <p:nvPr/>
          </p:nvSpPr>
          <p:spPr>
            <a:xfrm>
              <a:off x="10899239" y="4426271"/>
              <a:ext cx="324099" cy="37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D238787-0C43-7BCC-5C38-E82DA1ED5D55}"/>
                </a:ext>
              </a:extLst>
            </p:cNvPr>
            <p:cNvSpPr txBox="1"/>
            <p:nvPr/>
          </p:nvSpPr>
          <p:spPr>
            <a:xfrm>
              <a:off x="5002235" y="4725089"/>
              <a:ext cx="1130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No tidal features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FD8884C-8527-105B-085B-F1DF9E9E12AC}"/>
                </a:ext>
              </a:extLst>
            </p:cNvPr>
            <p:cNvSpPr txBox="1"/>
            <p:nvPr/>
          </p:nvSpPr>
          <p:spPr>
            <a:xfrm>
              <a:off x="10469989" y="4713161"/>
              <a:ext cx="9993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Tidal features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5FE1AD6-8C96-4EF3-73BA-8CC7488DE290}"/>
              </a:ext>
            </a:extLst>
          </p:cNvPr>
          <p:cNvGrpSpPr/>
          <p:nvPr/>
        </p:nvGrpSpPr>
        <p:grpSpPr>
          <a:xfrm>
            <a:off x="4855206" y="2400369"/>
            <a:ext cx="2471258" cy="1978760"/>
            <a:chOff x="4855206" y="2400369"/>
            <a:chExt cx="2471258" cy="1978760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CF9A749-B2ED-860B-B1E1-359434218992}"/>
                </a:ext>
              </a:extLst>
            </p:cNvPr>
            <p:cNvSpPr txBox="1"/>
            <p:nvPr/>
          </p:nvSpPr>
          <p:spPr>
            <a:xfrm>
              <a:off x="6227983" y="3165279"/>
              <a:ext cx="1082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+ output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897F34A-0E67-B7A2-F5DF-FCF7C34C4717}"/>
                </a:ext>
              </a:extLst>
            </p:cNvPr>
            <p:cNvSpPr txBox="1"/>
            <p:nvPr/>
          </p:nvSpPr>
          <p:spPr>
            <a:xfrm>
              <a:off x="4855206" y="3146930"/>
              <a:ext cx="1142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- output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9531488-2B8D-F3F7-BAD8-D8DDAE3069E8}"/>
                </a:ext>
              </a:extLst>
            </p:cNvPr>
            <p:cNvGrpSpPr/>
            <p:nvPr/>
          </p:nvGrpSpPr>
          <p:grpSpPr>
            <a:xfrm>
              <a:off x="5036688" y="2400369"/>
              <a:ext cx="2133600" cy="1978760"/>
              <a:chOff x="5036688" y="2400369"/>
              <a:chExt cx="2133600" cy="1978760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28F542C-37C2-B40F-7BE8-73C6E16F70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2726267"/>
                <a:ext cx="32902" cy="1652862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6420C100-EC57-66A2-3C53-014A4D2DB05E}"/>
                  </a:ext>
                </a:extLst>
              </p:cNvPr>
              <p:cNvSpPr txBox="1"/>
              <p:nvPr/>
            </p:nvSpPr>
            <p:spPr>
              <a:xfrm>
                <a:off x="5036688" y="2400369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venir Book" panose="02000503020000020003" pitchFamily="2" charset="0"/>
                  </a:rPr>
                  <a:t>Threshold</a:t>
                </a:r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4204E8E-2B93-9633-390C-5F21D1C68050}"/>
                </a:ext>
              </a:extLst>
            </p:cNvPr>
            <p:cNvCxnSpPr/>
            <p:nvPr/>
          </p:nvCxnSpPr>
          <p:spPr>
            <a:xfrm>
              <a:off x="6282267" y="3207945"/>
              <a:ext cx="1044197" cy="0"/>
            </a:xfrm>
            <a:prstGeom prst="straightConnector1">
              <a:avLst/>
            </a:prstGeom>
            <a:ln w="38100">
              <a:solidFill>
                <a:srgbClr val="69DA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7829B219-B9E8-183B-FA37-DA754EF062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0667" y="3207945"/>
              <a:ext cx="1031510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2263D-31EF-DFE0-F44B-82D3FE62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4D9A-DB48-4845-B067-FB29B2D917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6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1207 0.0011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1992 -0.0025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5" grpId="0" animBg="1"/>
      <p:bldP spid="77" grpId="0" animBg="1"/>
      <p:bldP spid="99" grpId="0" animBg="1"/>
      <p:bldP spid="9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37488</TotalTime>
  <Words>461</Words>
  <Application>Microsoft Macintosh PowerPoint</Application>
  <PresentationFormat>Widescreen</PresentationFormat>
  <Paragraphs>125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Avenir Book</vt:lpstr>
      <vt:lpstr>Calibri</vt:lpstr>
      <vt:lpstr>Calibri Light</vt:lpstr>
      <vt:lpstr>Cambria Math</vt:lpstr>
      <vt:lpstr>Times New Roman</vt:lpstr>
      <vt:lpstr>Office Theme</vt:lpstr>
      <vt:lpstr>Identifying galaxies with tidal features using self-supervised machine learning </vt:lpstr>
      <vt:lpstr>Identifying galaxies with tidal features using self-supervised machine learning </vt:lpstr>
      <vt:lpstr>The Hierarchical Merger Model</vt:lpstr>
      <vt:lpstr>Tidal Features</vt:lpstr>
      <vt:lpstr>Machine Learning - The Basics</vt:lpstr>
      <vt:lpstr>Inspiration</vt:lpstr>
      <vt:lpstr>The Model</vt:lpstr>
      <vt:lpstr>The Model</vt:lpstr>
      <vt:lpstr>Evaluating the Classifier</vt:lpstr>
      <vt:lpstr>Classifier Results</vt:lpstr>
      <vt:lpstr>New Tidal Feature Candidates</vt:lpstr>
      <vt:lpstr>Summary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samples of merging galaxies using self-supervised machine learning </dc:title>
  <dc:creator>Alice Desmons</dc:creator>
  <cp:lastModifiedBy>Alice Desmons</cp:lastModifiedBy>
  <cp:revision>7</cp:revision>
  <dcterms:created xsi:type="dcterms:W3CDTF">2022-05-18T22:45:35Z</dcterms:created>
  <dcterms:modified xsi:type="dcterms:W3CDTF">2022-06-21T13:00:58Z</dcterms:modified>
</cp:coreProperties>
</file>