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64" r:id="rId4"/>
    <p:sldId id="266" r:id="rId5"/>
    <p:sldId id="259" r:id="rId6"/>
    <p:sldId id="271" r:id="rId7"/>
    <p:sldId id="260" r:id="rId8"/>
    <p:sldId id="269" r:id="rId9"/>
    <p:sldId id="262" r:id="rId10"/>
    <p:sldId id="272" r:id="rId11"/>
    <p:sldId id="306" r:id="rId12"/>
    <p:sldId id="322" r:id="rId13"/>
    <p:sldId id="339" r:id="rId14"/>
    <p:sldId id="343" r:id="rId15"/>
    <p:sldId id="344" r:id="rId16"/>
    <p:sldId id="347" r:id="rId17"/>
    <p:sldId id="348" r:id="rId18"/>
    <p:sldId id="349" r:id="rId19"/>
    <p:sldId id="257" r:id="rId20"/>
  </p:sldIdLst>
  <p:sldSz cx="9144000" cy="6858000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2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822924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3820320"/>
            <a:ext cx="822924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424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57200" y="382032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74240" y="382032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239640" y="98064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022080" y="98064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382032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3239640" y="382032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6022080" y="382032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457200" y="980640"/>
            <a:ext cx="8229240" cy="543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8229240" cy="543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4015800" cy="543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980640"/>
            <a:ext cx="4015800" cy="543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936000" y="0"/>
            <a:ext cx="7380000" cy="3802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980640"/>
            <a:ext cx="4015800" cy="543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82032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980640"/>
            <a:ext cx="8229240" cy="5436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4015800" cy="543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82032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57200" y="3820320"/>
            <a:ext cx="822924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822924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57200" y="3820320"/>
            <a:ext cx="822924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82032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674240" y="382032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3239640" y="98064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6022080" y="98064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457200" y="382032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body"/>
          </p:nvPr>
        </p:nvSpPr>
        <p:spPr>
          <a:xfrm>
            <a:off x="3239640" y="382032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 type="body"/>
          </p:nvPr>
        </p:nvSpPr>
        <p:spPr>
          <a:xfrm>
            <a:off x="6022080" y="3820320"/>
            <a:ext cx="26496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30"/>
            <a:ext cx="8229600" cy="5437162"/>
          </a:xfrm>
          <a:prstGeom prst="rect">
            <a:avLst/>
          </a:prstGeom>
        </p:spPr>
        <p:txBody>
          <a:bodyPr/>
          <a:lstStyle>
            <a:lvl1pPr marL="85725" indent="-85725">
              <a:defRPr sz="12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44500" indent="-101600">
              <a:buFont typeface="Arial" panose="020B0604020202020204" pitchFamily="34" charset="0"/>
              <a:buChar char="•"/>
              <a:defRPr sz="110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803275" indent="-117475">
              <a:defRPr sz="105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162050" indent="-133350">
              <a:defRPr sz="105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520825" indent="-149225">
              <a:defRPr sz="105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71800" y="6516000"/>
            <a:ext cx="5184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r>
              <a:rPr lang="fr-FR"/>
              <a:t>IN2P3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>
            <a:lvl1pPr>
              <a:defRPr sz="1200"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88E2FC32-ED7C-FA4B-94C4-3D0E5B749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5656" y="6516000"/>
            <a:ext cx="115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fld id="{2286A1D0-96F7-294A-BDF0-BB132E9CC2D8}" type="datetime1">
              <a:rPr lang="fr-FR" smtClean="0"/>
              <a:pPr/>
              <a:t>28/03/2022</a:t>
            </a:fld>
            <a:endParaRPr lang="en-GB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0FE2E31-FA02-3C4D-A384-3B4F60B7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04" y="0"/>
            <a:ext cx="7380312" cy="8203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4029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8229240" cy="543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4015800" cy="543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980640"/>
            <a:ext cx="4015800" cy="543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936000" y="0"/>
            <a:ext cx="7380000" cy="3802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980640"/>
            <a:ext cx="4015800" cy="543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82032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4015800" cy="543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82032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980640"/>
            <a:ext cx="401580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820320"/>
            <a:ext cx="8229240" cy="2593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24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ti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stomShape 1" hidden="1"/>
          <p:cNvSpPr/>
          <p:nvPr/>
        </p:nvSpPr>
        <p:spPr>
          <a:xfrm>
            <a:off x="0" y="116640"/>
            <a:ext cx="9143640" cy="63756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2" hidden="1"/>
          <p:cNvSpPr/>
          <p:nvPr/>
        </p:nvSpPr>
        <p:spPr>
          <a:xfrm>
            <a:off x="2977560" y="260640"/>
            <a:ext cx="4762440" cy="34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 11"/>
          <p:cNvPicPr/>
          <p:nvPr/>
        </p:nvPicPr>
        <p:blipFill>
          <a:blip r:embed="rId14"/>
          <a:stretch/>
        </p:blipFill>
        <p:spPr>
          <a:xfrm>
            <a:off x="107640" y="6285960"/>
            <a:ext cx="459360" cy="459360"/>
          </a:xfrm>
          <a:prstGeom prst="rect">
            <a:avLst/>
          </a:prstGeom>
          <a:ln>
            <a:noFill/>
          </a:ln>
        </p:spPr>
      </p:pic>
      <p:sp>
        <p:nvSpPr>
          <p:cNvPr id="3" name="CustomShape 3"/>
          <p:cNvSpPr/>
          <p:nvPr/>
        </p:nvSpPr>
        <p:spPr>
          <a:xfrm>
            <a:off x="0" y="5079960"/>
            <a:ext cx="9143640" cy="187200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Line 4"/>
          <p:cNvSpPr/>
          <p:nvPr/>
        </p:nvSpPr>
        <p:spPr>
          <a:xfrm flipH="1">
            <a:off x="6984720" y="5749920"/>
            <a:ext cx="1979640" cy="360"/>
          </a:xfrm>
          <a:prstGeom prst="line">
            <a:avLst/>
          </a:prstGeom>
          <a:ln>
            <a:solidFill>
              <a:srgbClr val="62C4D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5"/>
          <p:cNvSpPr/>
          <p:nvPr/>
        </p:nvSpPr>
        <p:spPr>
          <a:xfrm>
            <a:off x="6710400" y="1386360"/>
            <a:ext cx="2339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fr-FR" sz="1800" b="0" strike="noStrike" spc="-1">
                <a:solidFill>
                  <a:srgbClr val="1B4367"/>
                </a:solidFill>
                <a:latin typeface="Arial Narrow"/>
              </a:rPr>
              <a:t>in2p3.cnrs.fr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>
            <a:off x="2123640" y="332640"/>
            <a:ext cx="69332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ctr"/>
          <a:lstStyle/>
          <a:p>
            <a:pPr algn="r">
              <a:lnSpc>
                <a:spcPct val="100000"/>
              </a:lnSpc>
            </a:pPr>
            <a:r>
              <a:rPr lang="fr-FR" sz="3600" b="0" strike="noStrike" spc="-1">
                <a:solidFill>
                  <a:srgbClr val="E75112"/>
                </a:solidFill>
                <a:latin typeface="Arial Narrow"/>
                <a:ea typeface="ＭＳ Ｐゴシック"/>
              </a:rPr>
              <a:t>Institut national de physique nucléaire </a:t>
            </a:r>
            <a:endParaRPr lang="fr-FR" sz="36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fr-FR" sz="3600" b="0" strike="noStrike" spc="-1">
                <a:solidFill>
                  <a:srgbClr val="E75112"/>
                </a:solidFill>
                <a:latin typeface="Arial Narrow"/>
                <a:ea typeface="ＭＳ Ｐゴシック"/>
              </a:rPr>
              <a:t>et de physique des particules</a:t>
            </a:r>
            <a:endParaRPr lang="fr-FR" sz="3600" b="0" strike="noStrike" spc="-1">
              <a:latin typeface="Arial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ftr"/>
          </p:nvPr>
        </p:nvSpPr>
        <p:spPr>
          <a:xfrm>
            <a:off x="1187640" y="6516000"/>
            <a:ext cx="6767640" cy="359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1200" b="1" strike="noStrike" spc="-1">
                <a:solidFill>
                  <a:srgbClr val="FFFFFF"/>
                </a:solidFill>
                <a:latin typeface="Arial Narrow"/>
              </a:rPr>
              <a:t>Lieu - </a:t>
            </a:r>
            <a:fld id="{4AA69564-33DD-424A-A3C8-00C8C170EBA6}" type="datetime1">
              <a:rPr lang="fr-FR" sz="1200" b="1" strike="noStrike" spc="-1">
                <a:solidFill>
                  <a:srgbClr val="FFFFFF"/>
                </a:solidFill>
                <a:latin typeface="Arial Narrow"/>
              </a:rPr>
              <a:t>28/03/2022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8" name="PlaceHolder 8"/>
          <p:cNvSpPr>
            <a:spLocks noGrp="1"/>
          </p:cNvSpPr>
          <p:nvPr>
            <p:ph type="title"/>
          </p:nvPr>
        </p:nvSpPr>
        <p:spPr>
          <a:xfrm>
            <a:off x="1669680" y="5196960"/>
            <a:ext cx="7380000" cy="464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fr-FR" sz="3200" b="0" strike="noStrike" spc="-1">
                <a:solidFill>
                  <a:srgbClr val="FFFFFF"/>
                </a:solidFill>
                <a:latin typeface="Arial Narrow"/>
              </a:rPr>
              <a:t>Titre de la présentation</a:t>
            </a:r>
            <a:endParaRPr lang="fr-FR" sz="3200" b="0" strike="noStrike" spc="-1">
              <a:solidFill>
                <a:srgbClr val="00294B"/>
              </a:solidFill>
              <a:latin typeface="Calibri"/>
            </a:endParaRPr>
          </a:p>
        </p:txBody>
      </p:sp>
      <p:pic>
        <p:nvPicPr>
          <p:cNvPr id="9" name="Image 2"/>
          <p:cNvPicPr/>
          <p:nvPr/>
        </p:nvPicPr>
        <p:blipFill>
          <a:blip r:embed="rId15"/>
          <a:stretch/>
        </p:blipFill>
        <p:spPr>
          <a:xfrm>
            <a:off x="0" y="1845000"/>
            <a:ext cx="9156960" cy="3311640"/>
          </a:xfrm>
          <a:prstGeom prst="rect">
            <a:avLst/>
          </a:prstGeom>
          <a:ln>
            <a:noFill/>
          </a:ln>
        </p:spPr>
      </p:pic>
      <p:sp>
        <p:nvSpPr>
          <p:cNvPr id="10" name="CustomShape 9"/>
          <p:cNvSpPr/>
          <p:nvPr/>
        </p:nvSpPr>
        <p:spPr>
          <a:xfrm>
            <a:off x="5366880" y="4109040"/>
            <a:ext cx="3776760" cy="13093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FFFFFF"/>
                </a:solidFill>
                <a:latin typeface="Calibri"/>
              </a:rPr>
              <a:t>Visite des équipes thématiques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FFFFFF"/>
                </a:solidFill>
                <a:latin typeface="Calibri"/>
              </a:rPr>
              <a:t>Astroparticules &amp; cosmologie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1" name="Image 5"/>
          <p:cNvPicPr/>
          <p:nvPr/>
        </p:nvPicPr>
        <p:blipFill>
          <a:blip r:embed="rId16"/>
          <a:stretch/>
        </p:blipFill>
        <p:spPr>
          <a:xfrm>
            <a:off x="227160" y="182880"/>
            <a:ext cx="1442160" cy="1442160"/>
          </a:xfrm>
          <a:prstGeom prst="rect">
            <a:avLst/>
          </a:prstGeom>
          <a:ln>
            <a:noFill/>
          </a:ln>
        </p:spPr>
      </p:pic>
      <p:sp>
        <p:nvSpPr>
          <p:cNvPr id="12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294B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294B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500" b="0" strike="noStrike" spc="-1">
                <a:solidFill>
                  <a:srgbClr val="00294B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500" b="0" strike="noStrike" spc="-1">
                <a:solidFill>
                  <a:srgbClr val="00294B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294B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294B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294B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0" y="116640"/>
            <a:ext cx="9143640" cy="63756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CustomShape 2"/>
          <p:cNvSpPr/>
          <p:nvPr/>
        </p:nvSpPr>
        <p:spPr>
          <a:xfrm>
            <a:off x="2977560" y="260640"/>
            <a:ext cx="4762440" cy="34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" name="Image 11"/>
          <p:cNvPicPr/>
          <p:nvPr/>
        </p:nvPicPr>
        <p:blipFill>
          <a:blip r:embed="rId15"/>
          <a:stretch/>
        </p:blipFill>
        <p:spPr>
          <a:xfrm>
            <a:off x="107640" y="6285960"/>
            <a:ext cx="459360" cy="459360"/>
          </a:xfrm>
          <a:prstGeom prst="rect">
            <a:avLst/>
          </a:prstGeom>
          <a:ln>
            <a:noFill/>
          </a:ln>
        </p:spPr>
      </p:pic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57200" y="980640"/>
            <a:ext cx="8229240" cy="543672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>
                <a:solidFill>
                  <a:srgbClr val="0070C0"/>
                </a:solidFill>
                <a:latin typeface="Verdana"/>
                <a:ea typeface="Verdana"/>
              </a:rPr>
              <a:t>Modifiez les styles du texte du masque</a:t>
            </a:r>
            <a:endParaRPr lang="fr-FR" sz="1200" b="0" strike="noStrike" spc="-1">
              <a:solidFill>
                <a:srgbClr val="00294B"/>
              </a:solidFill>
              <a:latin typeface="Calibri"/>
            </a:endParaRP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fr-FR" sz="1100" b="0" strike="noStrike" spc="-1">
                <a:solidFill>
                  <a:srgbClr val="00294B"/>
                </a:solidFill>
                <a:latin typeface="Verdana"/>
                <a:ea typeface="Verdana"/>
              </a:rPr>
              <a:t>Deuxième niveau</a:t>
            </a:r>
            <a:endParaRPr lang="fr-FR" sz="1100" b="0" strike="noStrike" spc="-1">
              <a:solidFill>
                <a:srgbClr val="00294B"/>
              </a:solidFill>
              <a:latin typeface="Calibri"/>
            </a:endParaRPr>
          </a:p>
          <a:p>
            <a:pPr marL="803160" lvl="2" indent="-117000">
              <a:lnSpc>
                <a:spcPct val="100000"/>
              </a:lnSpc>
              <a:spcBef>
                <a:spcPts val="210"/>
              </a:spcBef>
              <a:buClr>
                <a:srgbClr val="00294B"/>
              </a:buClr>
              <a:buFont typeface="Arial"/>
              <a:buChar char="•"/>
            </a:pPr>
            <a:r>
              <a:rPr lang="fr-FR" sz="1050" b="0" strike="noStrike" spc="-1">
                <a:solidFill>
                  <a:srgbClr val="00294B"/>
                </a:solidFill>
                <a:latin typeface="Verdana"/>
                <a:ea typeface="Verdana"/>
              </a:rPr>
              <a:t>Troisième niveau</a:t>
            </a:r>
            <a:endParaRPr lang="fr-FR" sz="1050" b="0" strike="noStrike" spc="-1">
              <a:solidFill>
                <a:srgbClr val="00294B"/>
              </a:solidFill>
              <a:latin typeface="Calibri"/>
            </a:endParaRPr>
          </a:p>
          <a:p>
            <a:pPr marL="1162080" lvl="3" indent="-132840">
              <a:lnSpc>
                <a:spcPct val="100000"/>
              </a:lnSpc>
              <a:spcBef>
                <a:spcPts val="210"/>
              </a:spcBef>
              <a:buClr>
                <a:srgbClr val="00294B"/>
              </a:buClr>
              <a:buFont typeface="Arial"/>
              <a:buChar char="–"/>
            </a:pPr>
            <a:r>
              <a:rPr lang="fr-FR" sz="1050" b="0" strike="noStrike" spc="-1">
                <a:solidFill>
                  <a:srgbClr val="00294B"/>
                </a:solidFill>
                <a:latin typeface="Verdana"/>
                <a:ea typeface="Verdana"/>
              </a:rPr>
              <a:t>Quatrième niveau</a:t>
            </a:r>
            <a:endParaRPr lang="fr-FR" sz="1050" b="0" strike="noStrike" spc="-1">
              <a:solidFill>
                <a:srgbClr val="00294B"/>
              </a:solidFill>
              <a:latin typeface="Calibri"/>
            </a:endParaRPr>
          </a:p>
          <a:p>
            <a:pPr marL="1521000" lvl="4" indent="-149040">
              <a:lnSpc>
                <a:spcPct val="100000"/>
              </a:lnSpc>
              <a:spcBef>
                <a:spcPts val="210"/>
              </a:spcBef>
              <a:buClr>
                <a:srgbClr val="00294B"/>
              </a:buClr>
              <a:buFont typeface="Arial"/>
              <a:buChar char="»"/>
            </a:pPr>
            <a:r>
              <a:rPr lang="fr-FR" sz="1050" b="0" strike="noStrike" spc="-1">
                <a:solidFill>
                  <a:srgbClr val="00294B"/>
                </a:solidFill>
                <a:latin typeface="Verdana"/>
                <a:ea typeface="Verdana"/>
              </a:rPr>
              <a:t>Cinquième niveau</a:t>
            </a:r>
            <a:endParaRPr lang="fr-FR" sz="1050" b="0" strike="noStrike" spc="-1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ftr"/>
          </p:nvPr>
        </p:nvSpPr>
        <p:spPr>
          <a:xfrm>
            <a:off x="2771640" y="6516000"/>
            <a:ext cx="5183640" cy="359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1200" b="1" strike="noStrike" spc="-1">
                <a:solidFill>
                  <a:srgbClr val="00294B"/>
                </a:solidFill>
                <a:latin typeface="Arial Narrow"/>
              </a:rPr>
              <a:t>Lieu - 23/03/2022</a:t>
            </a:r>
            <a:endParaRPr lang="fr-FR" sz="1200" b="0" strike="noStrike" spc="-1">
              <a:latin typeface="Times New Roman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sldNum"/>
          </p:nvPr>
        </p:nvSpPr>
        <p:spPr>
          <a:xfrm>
            <a:off x="8316360" y="6516000"/>
            <a:ext cx="719640" cy="3596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F884AA1-E17E-49C5-9C95-52C771776EE8}" type="slidenum">
              <a:rPr lang="fr-FR" sz="1200" b="0" strike="noStrike" spc="-1">
                <a:solidFill>
                  <a:srgbClr val="00294B"/>
                </a:solidFill>
                <a:latin typeface="Arial Narrow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5" name="PlaceHolder 6"/>
          <p:cNvSpPr>
            <a:spLocks noGrp="1"/>
          </p:cNvSpPr>
          <p:nvPr>
            <p:ph type="dt"/>
          </p:nvPr>
        </p:nvSpPr>
        <p:spPr>
          <a:xfrm>
            <a:off x="1475640" y="6516000"/>
            <a:ext cx="1151640" cy="359640"/>
          </a:xfrm>
          <a:prstGeom prst="rect">
            <a:avLst/>
          </a:prstGeom>
        </p:spPr>
        <p:txBody>
          <a:bodyPr anchor="ctr"/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 type="title"/>
          </p:nvPr>
        </p:nvSpPr>
        <p:spPr>
          <a:xfrm>
            <a:off x="936000" y="0"/>
            <a:ext cx="7380000" cy="8200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latin typeface="Arial Narrow"/>
              </a:rPr>
              <a:t>Modifiez le style du titre</a:t>
            </a:r>
            <a:endParaRPr lang="fr-FR" sz="28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os.sissa.it/395/1181/pdf" TargetMode="External"/><Relationship Id="rId3" Type="http://schemas.openxmlformats.org/officeDocument/2006/relationships/hyperlink" Target="https://arxiv.org/abs/2112.07542" TargetMode="External"/><Relationship Id="rId7" Type="http://schemas.openxmlformats.org/officeDocument/2006/relationships/hyperlink" Target="https://pos.sissa.it/395/194/pdf" TargetMode="External"/><Relationship Id="rId2" Type="http://schemas.openxmlformats.org/officeDocument/2006/relationships/hyperlink" Target="https://hal.archives-ouvertes.fr/tel-02991529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pos.sissa.it/395/211/pdf" TargetMode="External"/><Relationship Id="rId5" Type="http://schemas.openxmlformats.org/officeDocument/2006/relationships/hyperlink" Target="https://arxiv.org/abs/1810.09994" TargetMode="External"/><Relationship Id="rId4" Type="http://schemas.openxmlformats.org/officeDocument/2006/relationships/hyperlink" Target="https://arxiv.org/abs/2202.06846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su.cnrs.fr/sites/institut_insu/files/news/2021-04/Prospective_INSU_AA_2019.pdf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1679040" y="5469120"/>
            <a:ext cx="7380000" cy="1236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  <a:spcBef>
                <a:spcPts val="360"/>
              </a:spcBef>
            </a:pPr>
            <a:r>
              <a:rPr lang="fr-FR" i="1" spc="-1" dirty="0">
                <a:solidFill>
                  <a:srgbClr val="FFFFFF"/>
                </a:solidFill>
                <a:latin typeface="Arial Narrow"/>
              </a:rPr>
              <a:t>LPNHE</a:t>
            </a:r>
            <a:br>
              <a:rPr dirty="0"/>
            </a:br>
            <a:endParaRPr lang="fr-FR" sz="1800" b="0" strike="noStrike" spc="-1" dirty="0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1763640" y="5135760"/>
            <a:ext cx="7380000" cy="6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fr-FR" sz="3000" b="0" strike="noStrike" spc="-1" dirty="0">
                <a:solidFill>
                  <a:srgbClr val="FFFFFF"/>
                </a:solidFill>
                <a:latin typeface="Arial Narrow"/>
              </a:rPr>
              <a:t>GRAND</a:t>
            </a:r>
            <a:endParaRPr lang="fr-FR" sz="3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83820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276984" y="821724"/>
            <a:ext cx="2867016" cy="4953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9"/>
          <p:cNvCxnSpPr/>
          <p:nvPr/>
        </p:nvCxnSpPr>
        <p:spPr>
          <a:xfrm>
            <a:off x="0" y="83820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black-hole-emitting-jet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927562">
            <a:off x="7104319" y="3446822"/>
            <a:ext cx="2000990" cy="167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necteur droit 7"/>
          <p:cNvCxnSpPr/>
          <p:nvPr/>
        </p:nvCxnSpPr>
        <p:spPr>
          <a:xfrm>
            <a:off x="6553200" y="3733800"/>
            <a:ext cx="1752600" cy="399534"/>
          </a:xfrm>
          <a:prstGeom prst="line">
            <a:avLst/>
          </a:prstGeom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0" y="83820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706369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 descr="black-hole-emitting-jet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927562">
            <a:off x="7104319" y="3446822"/>
            <a:ext cx="2000990" cy="167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5" name="Connecteur droit 34"/>
          <p:cNvCxnSpPr/>
          <p:nvPr/>
        </p:nvCxnSpPr>
        <p:spPr>
          <a:xfrm>
            <a:off x="6553200" y="3733800"/>
            <a:ext cx="1600200" cy="381000"/>
          </a:xfrm>
          <a:prstGeom prst="line">
            <a:avLst/>
          </a:prstGeom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/>
          <p:cNvGrpSpPr/>
          <p:nvPr/>
        </p:nvGrpSpPr>
        <p:grpSpPr>
          <a:xfrm>
            <a:off x="4191000" y="1752605"/>
            <a:ext cx="2781224" cy="1904994"/>
            <a:chOff x="2517355" y="1321453"/>
            <a:chExt cx="2984602" cy="2099692"/>
          </a:xfrm>
        </p:grpSpPr>
        <p:cxnSp>
          <p:nvCxnSpPr>
            <p:cNvPr id="37" name="Connecteur droit 36"/>
            <p:cNvCxnSpPr/>
            <p:nvPr/>
          </p:nvCxnSpPr>
          <p:spPr>
            <a:xfrm>
              <a:off x="4289910" y="2695191"/>
              <a:ext cx="680609" cy="725954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e 37"/>
            <p:cNvGrpSpPr/>
            <p:nvPr/>
          </p:nvGrpSpPr>
          <p:grpSpPr>
            <a:xfrm>
              <a:off x="2517355" y="1321453"/>
              <a:ext cx="2984602" cy="1396641"/>
              <a:chOff x="2304221" y="1432956"/>
              <a:chExt cx="3403321" cy="1409495"/>
            </a:xfrm>
          </p:grpSpPr>
          <p:pic>
            <p:nvPicPr>
              <p:cNvPr id="39" name="Picture 2" descr="Résultat de recherche d'images pour &quot;deep inelastic scattering&quot;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89"/>
              <a:stretch/>
            </p:blipFill>
            <p:spPr bwMode="auto">
              <a:xfrm>
                <a:off x="2304221" y="1432956"/>
                <a:ext cx="3403321" cy="140949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ZoneTexte 39"/>
              <p:cNvSpPr txBox="1"/>
              <p:nvPr/>
            </p:nvSpPr>
            <p:spPr>
              <a:xfrm>
                <a:off x="4890825" y="1448998"/>
                <a:ext cx="324128" cy="276998"/>
              </a:xfrm>
              <a:prstGeom prst="rect">
                <a:avLst/>
              </a:prstGeom>
              <a:solidFill>
                <a:srgbClr val="FFFFFF"/>
              </a:solidFill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Symbol" panose="05050102010706020507" pitchFamily="18" charset="2"/>
                  </a:rPr>
                  <a:t>t</a:t>
                </a:r>
                <a:r>
                  <a:rPr lang="fr-FR" sz="1200" b="1" baseline="30000" dirty="0"/>
                  <a:t>±</a:t>
                </a:r>
                <a:endParaRPr lang="en-US" sz="1200" b="1" baseline="30000" dirty="0"/>
              </a:p>
            </p:txBody>
          </p:sp>
        </p:grpSp>
      </p:grpSp>
      <p:grpSp>
        <p:nvGrpSpPr>
          <p:cNvPr id="41" name="Groupe 40"/>
          <p:cNvGrpSpPr/>
          <p:nvPr/>
        </p:nvGrpSpPr>
        <p:grpSpPr>
          <a:xfrm>
            <a:off x="2346955" y="3305471"/>
            <a:ext cx="3079633" cy="2333329"/>
            <a:chOff x="5355070" y="367542"/>
            <a:chExt cx="2257366" cy="2070708"/>
          </a:xfrm>
        </p:grpSpPr>
        <p:cxnSp>
          <p:nvCxnSpPr>
            <p:cNvPr id="42" name="Connecteur droit 41"/>
            <p:cNvCxnSpPr/>
            <p:nvPr/>
          </p:nvCxnSpPr>
          <p:spPr>
            <a:xfrm>
              <a:off x="6898469" y="367542"/>
              <a:ext cx="385972" cy="842849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6" descr="https://upload.wikimedia.org/wikipedia/commons/thumb/1/11/Feynman_diagram_of_decay_of_tau_lepton.svg/2000px-Feynman_diagram_of_decay_of_tau_lepton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070" y="1124744"/>
              <a:ext cx="2257366" cy="13135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</p:pic>
      </p:grpSp>
      <p:grpSp>
        <p:nvGrpSpPr>
          <p:cNvPr id="44" name="Groupe 43"/>
          <p:cNvGrpSpPr/>
          <p:nvPr/>
        </p:nvGrpSpPr>
        <p:grpSpPr>
          <a:xfrm>
            <a:off x="4518120" y="4913956"/>
            <a:ext cx="968645" cy="656882"/>
            <a:chOff x="6743929" y="1709859"/>
            <a:chExt cx="930848" cy="582949"/>
          </a:xfrm>
        </p:grpSpPr>
        <p:grpSp>
          <p:nvGrpSpPr>
            <p:cNvPr id="45" name="Groupe 44"/>
            <p:cNvGrpSpPr/>
            <p:nvPr/>
          </p:nvGrpSpPr>
          <p:grpSpPr>
            <a:xfrm>
              <a:off x="6743929" y="1709859"/>
              <a:ext cx="924415" cy="304329"/>
              <a:chOff x="6439234" y="1815487"/>
              <a:chExt cx="924415" cy="304329"/>
            </a:xfrm>
          </p:grpSpPr>
          <p:sp>
            <p:nvSpPr>
              <p:cNvPr id="47" name="Ellipse 46"/>
              <p:cNvSpPr/>
              <p:nvPr/>
            </p:nvSpPr>
            <p:spPr>
              <a:xfrm>
                <a:off x="7081059" y="1815487"/>
                <a:ext cx="282590" cy="3039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6439234" y="1815848"/>
                <a:ext cx="282590" cy="3039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Ellipse 45"/>
            <p:cNvSpPr/>
            <p:nvPr/>
          </p:nvSpPr>
          <p:spPr>
            <a:xfrm>
              <a:off x="7392187" y="1988840"/>
              <a:ext cx="282590" cy="3039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9148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9098" y="914400"/>
            <a:ext cx="4788691" cy="3065811"/>
          </a:xfrm>
        </p:spPr>
        <p:txBody>
          <a:bodyPr>
            <a:normAutofit/>
          </a:bodyPr>
          <a:lstStyle/>
          <a:p>
            <a:r>
              <a:rPr lang="fr-FR" dirty="0" err="1"/>
              <a:t>Huge</a:t>
            </a:r>
            <a:r>
              <a:rPr lang="fr-FR" dirty="0"/>
              <a:t> effort for end-to-end simulation </a:t>
            </a:r>
          </a:p>
          <a:p>
            <a:pPr marL="0" indent="0">
              <a:buNone/>
            </a:pPr>
            <a:r>
              <a:rPr lang="fr-FR" dirty="0"/>
              <a:t>DANTON </a:t>
            </a:r>
            <a:r>
              <a:rPr lang="fr-FR" sz="1100" dirty="0" err="1">
                <a:solidFill>
                  <a:srgbClr val="A6A6A6"/>
                </a:solidFill>
              </a:rPr>
              <a:t>Niess</a:t>
            </a:r>
            <a:r>
              <a:rPr lang="fr-FR" sz="1100" dirty="0">
                <a:solidFill>
                  <a:srgbClr val="A6A6A6"/>
                </a:solidFill>
              </a:rPr>
              <a:t> &amp; Martineau-Huynh arXiv:1810.01978</a:t>
            </a:r>
          </a:p>
          <a:p>
            <a:pPr marL="0" indent="0">
              <a:buNone/>
            </a:pPr>
            <a:r>
              <a:rPr lang="fr-FR" dirty="0" err="1"/>
              <a:t>RadioMorphing</a:t>
            </a:r>
            <a:r>
              <a:rPr lang="fr-FR" dirty="0"/>
              <a:t> </a:t>
            </a:r>
            <a:r>
              <a:rPr lang="fr-FR" dirty="0" err="1">
                <a:solidFill>
                  <a:srgbClr val="A6A6A6"/>
                </a:solidFill>
              </a:rPr>
              <a:t>Zilles</a:t>
            </a:r>
            <a:r>
              <a:rPr lang="fr-FR" dirty="0">
                <a:solidFill>
                  <a:srgbClr val="A6A6A6"/>
                </a:solidFill>
              </a:rPr>
              <a:t> et al. arXiv:1811.01750</a:t>
            </a:r>
            <a:endParaRPr lang="fr-FR" sz="800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fr-FR" dirty="0"/>
              <a:t>on a 10000 </a:t>
            </a:r>
            <a:r>
              <a:rPr lang="fr-FR" dirty="0" err="1"/>
              <a:t>antennas</a:t>
            </a:r>
            <a:r>
              <a:rPr lang="fr-FR" dirty="0"/>
              <a:t> </a:t>
            </a:r>
            <a:r>
              <a:rPr lang="fr-FR" dirty="0" err="1"/>
              <a:t>hotspot</a:t>
            </a:r>
            <a:r>
              <a:rPr lang="fr-FR" dirty="0"/>
              <a:t> (GRAND10k)</a:t>
            </a:r>
          </a:p>
          <a:p>
            <a:pPr>
              <a:buFont typeface="Wingdings"/>
              <a:buChar char="è"/>
            </a:pPr>
            <a:r>
              <a:rPr lang="fr-FR" dirty="0" err="1">
                <a:sym typeface="Wingdings" panose="05000000000000000000" pitchFamily="2" charset="2"/>
              </a:rPr>
              <a:t>Sensitivity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/>
              <a:t>in IceCube2015 range.</a:t>
            </a:r>
          </a:p>
          <a:p>
            <a:pPr marL="285750" indent="-285750"/>
            <a:r>
              <a:rPr lang="fr-FR" b="1" dirty="0"/>
              <a:t>Go for x20!! </a:t>
            </a:r>
            <a:r>
              <a:rPr lang="fr-FR" b="1" dirty="0">
                <a:sym typeface="Wingdings" panose="05000000000000000000" pitchFamily="2" charset="2"/>
              </a:rPr>
              <a:t> </a:t>
            </a:r>
            <a:r>
              <a:rPr lang="fr-FR" b="1" dirty="0"/>
              <a:t>Network of o(20) </a:t>
            </a:r>
            <a:r>
              <a:rPr lang="fr-FR" b="1" dirty="0" err="1"/>
              <a:t>subarrays</a:t>
            </a:r>
            <a:r>
              <a:rPr lang="fr-FR" b="1" dirty="0"/>
              <a:t> of o(10000) </a:t>
            </a:r>
            <a:r>
              <a:rPr lang="fr-FR" b="1" dirty="0" err="1"/>
              <a:t>antennas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sparse</a:t>
            </a:r>
            <a:r>
              <a:rPr lang="fr-FR" b="1" dirty="0"/>
              <a:t> </a:t>
            </a:r>
            <a:r>
              <a:rPr lang="fr-FR" b="1" dirty="0" err="1"/>
              <a:t>density</a:t>
            </a:r>
            <a:r>
              <a:rPr lang="fr-FR" b="1" dirty="0"/>
              <a:t> (1/km²) at </a:t>
            </a:r>
            <a:r>
              <a:rPr lang="fr-FR" b="1" dirty="0" err="1"/>
              <a:t>various</a:t>
            </a:r>
            <a:r>
              <a:rPr lang="fr-FR" b="1" dirty="0"/>
              <a:t> favorable locations </a:t>
            </a:r>
            <a:r>
              <a:rPr lang="fr-FR" b="1" dirty="0" err="1"/>
              <a:t>around</a:t>
            </a:r>
            <a:r>
              <a:rPr lang="fr-FR" b="1" dirty="0"/>
              <a:t> the world (« </a:t>
            </a:r>
            <a:r>
              <a:rPr lang="fr-FR" b="1" dirty="0" err="1"/>
              <a:t>hotspots</a:t>
            </a:r>
            <a:r>
              <a:rPr lang="fr-FR" b="1" dirty="0"/>
              <a:t> »)</a:t>
            </a:r>
            <a:endParaRPr lang="en-US" b="1" dirty="0"/>
          </a:p>
          <a:p>
            <a:pPr marL="285750" indent="-285750"/>
            <a:r>
              <a:rPr lang="fr-FR" dirty="0" err="1"/>
              <a:t>Sensitivity</a:t>
            </a:r>
            <a:r>
              <a:rPr lang="fr-FR" dirty="0"/>
              <a:t> of full </a:t>
            </a:r>
            <a:r>
              <a:rPr lang="fr-FR" dirty="0" err="1"/>
              <a:t>array</a:t>
            </a:r>
            <a:r>
              <a:rPr lang="fr-FR" dirty="0"/>
              <a:t> good </a:t>
            </a:r>
            <a:r>
              <a:rPr lang="fr-FR" dirty="0" err="1"/>
              <a:t>enough</a:t>
            </a:r>
            <a:r>
              <a:rPr lang="fr-FR" dirty="0"/>
              <a:t> for GRAND to </a:t>
            </a:r>
            <a:r>
              <a:rPr lang="fr-FR" dirty="0" err="1"/>
              <a:t>detect</a:t>
            </a:r>
            <a:r>
              <a:rPr lang="fr-FR" dirty="0"/>
              <a:t> </a:t>
            </a:r>
            <a:r>
              <a:rPr lang="fr-FR" dirty="0" err="1"/>
              <a:t>cosmogenic</a:t>
            </a:r>
            <a:r>
              <a:rPr lang="fr-FR" dirty="0"/>
              <a:t> neutrinos for standard </a:t>
            </a:r>
            <a:r>
              <a:rPr lang="fr-FR" dirty="0" err="1"/>
              <a:t>hypothesis</a:t>
            </a:r>
            <a:endParaRPr lang="fr-FR" dirty="0"/>
          </a:p>
          <a:p>
            <a:pPr>
              <a:buFont typeface="Wingdings"/>
              <a:buChar char="è"/>
            </a:pPr>
            <a:endParaRPr lang="fr-FR" b="1" dirty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4955343" y="46832"/>
            <a:ext cx="3883857" cy="3305968"/>
            <a:chOff x="150576" y="2952120"/>
            <a:chExt cx="5181600" cy="388620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76" y="2952120"/>
              <a:ext cx="5181600" cy="388620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270686" y="4430239"/>
              <a:ext cx="266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10 000km² 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HotSpot1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4973840" y="3198384"/>
            <a:ext cx="4167871" cy="3659616"/>
            <a:chOff x="4876800" y="3198384"/>
            <a:chExt cx="4337104" cy="3659616"/>
          </a:xfrm>
        </p:grpSpPr>
        <p:grpSp>
          <p:nvGrpSpPr>
            <p:cNvPr id="7" name="Groupe 6"/>
            <p:cNvGrpSpPr/>
            <p:nvPr/>
          </p:nvGrpSpPr>
          <p:grpSpPr>
            <a:xfrm>
              <a:off x="4876800" y="3460738"/>
              <a:ext cx="4337104" cy="3397262"/>
              <a:chOff x="76200" y="3020837"/>
              <a:chExt cx="5181600" cy="3685291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00" y="3020837"/>
                <a:ext cx="5181600" cy="3685291"/>
              </a:xfrm>
              <a:prstGeom prst="rect">
                <a:avLst/>
              </a:prstGeom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2261093" y="5791200"/>
                <a:ext cx="16943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fr-FR" b="1" dirty="0">
                    <a:solidFill>
                      <a:srgbClr val="FF0000"/>
                    </a:solidFill>
                  </a:rPr>
                  <a:t> CC interaction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3080428" y="5052919"/>
                <a:ext cx="890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t</a:t>
                </a:r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decay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1219200" y="3669268"/>
                <a:ext cx="1813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>
                    <a:solidFill>
                      <a:srgbClr val="0070C0"/>
                    </a:solidFill>
                  </a:rPr>
                  <a:t>Trigged</a:t>
                </a:r>
                <a:r>
                  <a:rPr lang="fr-FR" b="1" dirty="0">
                    <a:solidFill>
                      <a:srgbClr val="0070C0"/>
                    </a:solidFill>
                  </a:rPr>
                  <a:t> </a:t>
                </a:r>
                <a:r>
                  <a:rPr lang="fr-FR" b="1" dirty="0" err="1">
                    <a:solidFill>
                      <a:srgbClr val="0070C0"/>
                    </a:solidFill>
                  </a:rPr>
                  <a:t>antennas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525162" y="3124200"/>
                <a:ext cx="21650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</a:t>
                </a:r>
                <a:r>
                  <a:rPr lang="fr-FR" baseline="-25000" dirty="0">
                    <a:latin typeface="Symbol" panose="05050102010706020507" pitchFamily="18" charset="2"/>
                  </a:rPr>
                  <a:t>n</a:t>
                </a:r>
                <a:r>
                  <a:rPr lang="fr-FR" dirty="0"/>
                  <a:t> = 2 10</a:t>
                </a:r>
                <a:r>
                  <a:rPr lang="fr-FR" baseline="30000" dirty="0"/>
                  <a:t>19</a:t>
                </a:r>
                <a:r>
                  <a:rPr lang="fr-FR" dirty="0"/>
                  <a:t>eV; </a:t>
                </a:r>
                <a:r>
                  <a:rPr lang="fr-FR" dirty="0">
                    <a:latin typeface="Symbol" panose="05050102010706020507" pitchFamily="18" charset="2"/>
                  </a:rPr>
                  <a:t>q</a:t>
                </a:r>
                <a:r>
                  <a:rPr lang="fr-FR" dirty="0"/>
                  <a:t> = 93°</a:t>
                </a:r>
                <a:endParaRPr lang="en-US" dirty="0"/>
              </a:p>
            </p:txBody>
          </p:sp>
        </p:grpSp>
        <p:sp>
          <p:nvSpPr>
            <p:cNvPr id="30" name="ZoneTexte 29"/>
            <p:cNvSpPr txBox="1"/>
            <p:nvPr/>
          </p:nvSpPr>
          <p:spPr>
            <a:xfrm>
              <a:off x="4876800" y="3198384"/>
              <a:ext cx="41590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A </a:t>
              </a:r>
              <a:r>
                <a:rPr lang="fr-FR" sz="1600" dirty="0" err="1"/>
                <a:t>simulated</a:t>
              </a:r>
              <a:r>
                <a:rPr lang="fr-FR" sz="1600" dirty="0"/>
                <a:t> neutrino </a:t>
              </a:r>
              <a:r>
                <a:rPr lang="fr-FR" sz="1600" dirty="0" err="1"/>
                <a:t>event</a:t>
              </a:r>
              <a:r>
                <a:rPr lang="fr-FR" sz="1600" dirty="0"/>
                <a:t> in a GRAND </a:t>
              </a:r>
              <a:r>
                <a:rPr lang="fr-FR" sz="1600" dirty="0" err="1"/>
                <a:t>hotspot</a:t>
              </a:r>
              <a:endParaRPr lang="en-US" sz="1600" dirty="0"/>
            </a:p>
          </p:txBody>
        </p:sp>
      </p:grp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46" y="2819400"/>
            <a:ext cx="4081854" cy="402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76200"/>
            <a:ext cx="5105400" cy="1096168"/>
          </a:xfrm>
        </p:spPr>
        <p:txBody>
          <a:bodyPr>
            <a:normAutofit/>
          </a:bodyPr>
          <a:lstStyle/>
          <a:p>
            <a:r>
              <a:rPr lang="fr-FR" dirty="0"/>
              <a:t>GRAND </a:t>
            </a:r>
            <a:r>
              <a:rPr lang="fr-FR" dirty="0" err="1"/>
              <a:t>proposal</a:t>
            </a:r>
            <a:endParaRPr lang="en-US" dirty="0"/>
          </a:p>
        </p:txBody>
      </p:sp>
      <p:sp>
        <p:nvSpPr>
          <p:cNvPr id="34" name="Flèche droite rayée 33"/>
          <p:cNvSpPr/>
          <p:nvPr/>
        </p:nvSpPr>
        <p:spPr>
          <a:xfrm rot="5400000">
            <a:off x="7353292" y="3816735"/>
            <a:ext cx="685800" cy="1262880"/>
          </a:xfrm>
          <a:prstGeom prst="striped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296216" y="3968647"/>
            <a:ext cx="4649319" cy="2851150"/>
            <a:chOff x="296216" y="3968647"/>
            <a:chExt cx="4649319" cy="2851150"/>
          </a:xfrm>
        </p:grpSpPr>
        <p:pic>
          <p:nvPicPr>
            <p:cNvPr id="36" name="Picture 2" descr="Résultat de recherche d'images pour &quot;world&quot;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16" y="3968647"/>
              <a:ext cx="4649319" cy="285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3516438" y="46544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92638" y="48068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45038" y="48830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56040" y="4765819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668838" y="45782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672916" y="4707199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9361" y="5781675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298318" y="57212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298318" y="58736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877532" y="5729950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721026" y="5967433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721026" y="5815033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721026" y="5662633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46240" y="4791075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298986" y="4673847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34164" y="4544889"/>
              <a:ext cx="92479" cy="9197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ZoneTexte 52"/>
            <p:cNvSpPr txBox="1"/>
            <p:nvPr/>
          </p:nvSpPr>
          <p:spPr>
            <a:xfrm rot="20808245">
              <a:off x="1987208" y="6167269"/>
              <a:ext cx="1982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Not </a:t>
              </a:r>
              <a:r>
                <a:rPr lang="fr-FR" dirty="0" err="1">
                  <a:solidFill>
                    <a:srgbClr val="FF0000"/>
                  </a:solidFill>
                </a:rPr>
                <a:t>contractual</a:t>
              </a:r>
              <a:r>
                <a:rPr lang="fr-FR" dirty="0">
                  <a:solidFill>
                    <a:srgbClr val="FF0000"/>
                  </a:solidFill>
                </a:rPr>
                <a:t>!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49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b="5264"/>
          <a:stretch/>
        </p:blipFill>
        <p:spPr bwMode="auto">
          <a:xfrm>
            <a:off x="-5300" y="0"/>
            <a:ext cx="914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GRANDProto300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rgbClr val="D9D9D9">
              <a:alpha val="47059"/>
            </a:srgbClr>
          </a:solidFill>
          <a:ln>
            <a:solidFill>
              <a:srgbClr val="A6A6A6">
                <a:alpha val="23922"/>
              </a:srgbClr>
            </a:solidFill>
          </a:ln>
        </p:spPr>
        <p:txBody>
          <a:bodyPr>
            <a:normAutofit/>
          </a:bodyPr>
          <a:lstStyle/>
          <a:p>
            <a:r>
              <a:rPr lang="fr-FR" sz="3200" dirty="0"/>
              <a:t>A </a:t>
            </a:r>
            <a:r>
              <a:rPr lang="fr-FR" sz="3200" dirty="0" err="1"/>
              <a:t>pathfinder</a:t>
            </a:r>
            <a:r>
              <a:rPr lang="fr-FR" sz="3200" dirty="0"/>
              <a:t> for GRAND:</a:t>
            </a:r>
          </a:p>
          <a:p>
            <a:pPr lvl="1"/>
            <a:r>
              <a:rPr lang="fr-FR" sz="2800" dirty="0" err="1"/>
              <a:t>Validate</a:t>
            </a:r>
            <a:r>
              <a:rPr lang="fr-FR" sz="2800" dirty="0"/>
              <a:t> </a:t>
            </a:r>
            <a:r>
              <a:rPr lang="fr-FR" sz="2800" dirty="0" err="1"/>
              <a:t>principle</a:t>
            </a:r>
            <a:r>
              <a:rPr lang="fr-FR" sz="2800" dirty="0"/>
              <a:t> of </a:t>
            </a:r>
            <a:r>
              <a:rPr lang="fr-FR" sz="2800" dirty="0" err="1"/>
              <a:t>autonomous</a:t>
            </a:r>
            <a:r>
              <a:rPr lang="fr-FR" sz="2800" dirty="0"/>
              <a:t> </a:t>
            </a:r>
            <a:r>
              <a:rPr lang="fr-FR" sz="2800" dirty="0" err="1"/>
              <a:t>radiodetection</a:t>
            </a:r>
            <a:r>
              <a:rPr lang="fr-FR" sz="2800" dirty="0"/>
              <a:t> of </a:t>
            </a:r>
            <a:r>
              <a:rPr lang="fr-FR" sz="2800" dirty="0" err="1"/>
              <a:t>inclined</a:t>
            </a:r>
            <a:r>
              <a:rPr lang="fr-FR" sz="2800" dirty="0"/>
              <a:t> air </a:t>
            </a:r>
            <a:r>
              <a:rPr lang="fr-FR" sz="2800" dirty="0" err="1"/>
              <a:t>showers</a:t>
            </a:r>
            <a:endParaRPr lang="fr-FR" sz="2800" dirty="0"/>
          </a:p>
          <a:p>
            <a:pPr lvl="1"/>
            <a:r>
              <a:rPr lang="fr-FR" sz="2800" dirty="0" err="1"/>
              <a:t>Determine</a:t>
            </a:r>
            <a:r>
              <a:rPr lang="fr-FR" sz="2800" dirty="0"/>
              <a:t> performances for </a:t>
            </a:r>
            <a:r>
              <a:rPr lang="fr-FR" sz="2800" dirty="0" err="1"/>
              <a:t>shower</a:t>
            </a:r>
            <a:r>
              <a:rPr lang="fr-FR" sz="2800" dirty="0"/>
              <a:t> identification, reconstruction (direction, nature and </a:t>
            </a:r>
            <a:r>
              <a:rPr lang="fr-FR" sz="2800" dirty="0" err="1"/>
              <a:t>energy</a:t>
            </a:r>
            <a:r>
              <a:rPr lang="fr-FR" sz="2800" dirty="0"/>
              <a:t>)</a:t>
            </a:r>
          </a:p>
          <a:p>
            <a:pPr lvl="1"/>
            <a:r>
              <a:rPr lang="fr-FR" sz="2800" dirty="0" err="1"/>
              <a:t>Develop</a:t>
            </a:r>
            <a:r>
              <a:rPr lang="fr-FR" sz="2800" dirty="0"/>
              <a:t> </a:t>
            </a:r>
            <a:r>
              <a:rPr lang="fr-FR" sz="2800" dirty="0" err="1"/>
              <a:t>procedure</a:t>
            </a:r>
            <a:r>
              <a:rPr lang="fr-FR" sz="2800" dirty="0"/>
              <a:t> for calibration &amp; monitoring (time and amplitude). </a:t>
            </a:r>
            <a:r>
              <a:rPr lang="fr-FR" sz="2800" dirty="0" err="1"/>
              <a:t>Evaluate</a:t>
            </a:r>
            <a:r>
              <a:rPr lang="fr-FR" sz="2800" dirty="0"/>
              <a:t> </a:t>
            </a:r>
            <a:r>
              <a:rPr lang="fr-FR" sz="2800" dirty="0" err="1"/>
              <a:t>ground</a:t>
            </a:r>
            <a:r>
              <a:rPr lang="fr-FR" sz="2800" dirty="0"/>
              <a:t> </a:t>
            </a:r>
            <a:r>
              <a:rPr lang="fr-FR" sz="2800" dirty="0" err="1"/>
              <a:t>effects</a:t>
            </a:r>
            <a:r>
              <a:rPr lang="fr-FR" sz="2800" dirty="0"/>
              <a:t>.</a:t>
            </a:r>
          </a:p>
          <a:p>
            <a:pPr lvl="1"/>
            <a:r>
              <a:rPr lang="fr-FR" sz="2800" dirty="0" err="1"/>
              <a:t>Testbench</a:t>
            </a:r>
            <a:r>
              <a:rPr lang="fr-FR" sz="2800" dirty="0"/>
              <a:t> for trigger and data </a:t>
            </a:r>
            <a:r>
              <a:rPr lang="fr-FR" sz="2800" dirty="0" err="1"/>
              <a:t>transfer</a:t>
            </a:r>
            <a:r>
              <a:rPr lang="fr-FR" sz="2800" dirty="0"/>
              <a:t> for </a:t>
            </a:r>
            <a:r>
              <a:rPr lang="fr-FR" sz="2800" dirty="0" err="1"/>
              <a:t>later</a:t>
            </a:r>
            <a:r>
              <a:rPr lang="fr-FR" sz="2800" dirty="0"/>
              <a:t> stages.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1568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1143000"/>
          </a:xfrm>
        </p:spPr>
        <p:txBody>
          <a:bodyPr/>
          <a:lstStyle/>
          <a:p>
            <a:r>
              <a:rPr lang="fr-FR" dirty="0"/>
              <a:t>Production </a:t>
            </a:r>
            <a:r>
              <a:rPr lang="fr-FR" dirty="0" err="1"/>
              <a:t>status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249362"/>
            <a:ext cx="8229600" cy="4525963"/>
          </a:xfrm>
        </p:spPr>
        <p:txBody>
          <a:bodyPr/>
          <a:lstStyle/>
          <a:p>
            <a:r>
              <a:rPr lang="fr-FR" dirty="0" err="1"/>
              <a:t>Gearing</a:t>
            </a:r>
            <a:r>
              <a:rPr lang="fr-FR" dirty="0"/>
              <a:t> up for </a:t>
            </a:r>
            <a:r>
              <a:rPr lang="fr-FR" dirty="0" err="1"/>
              <a:t>deployment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13" y="990600"/>
            <a:ext cx="3119996" cy="527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9467"/>
            <a:ext cx="3657600" cy="243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52927"/>
            <a:ext cx="3173091" cy="250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817158" y="1186934"/>
            <a:ext cx="2953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100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units</a:t>
            </a:r>
            <a:r>
              <a:rPr lang="fr-FR" dirty="0"/>
              <a:t> </a:t>
            </a:r>
            <a:r>
              <a:rPr lang="fr-FR" dirty="0" err="1"/>
              <a:t>produced</a:t>
            </a:r>
            <a:endParaRPr lang="fr-FR" dirty="0"/>
          </a:p>
          <a:p>
            <a:r>
              <a:rPr lang="fr-FR" dirty="0"/>
              <a:t>(</a:t>
            </a:r>
            <a:r>
              <a:rPr lang="fr-FR" dirty="0" err="1"/>
              <a:t>Xi’An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48006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/>
              <a:t>Front-End </a:t>
            </a:r>
            <a:r>
              <a:rPr lang="fr-FR" b="1" dirty="0" err="1"/>
              <a:t>electronics</a:t>
            </a:r>
            <a:endParaRPr lang="fr-FR" b="1" dirty="0"/>
          </a:p>
          <a:p>
            <a:pPr algn="r"/>
            <a:r>
              <a:rPr lang="fr-FR" dirty="0"/>
              <a:t>(</a:t>
            </a:r>
            <a:r>
              <a:rPr lang="fr-FR" dirty="0" err="1"/>
              <a:t>dev</a:t>
            </a:r>
            <a:r>
              <a:rPr lang="fr-FR" dirty="0"/>
              <a:t>: </a:t>
            </a:r>
            <a:r>
              <a:rPr lang="fr-FR" dirty="0" err="1"/>
              <a:t>Nijmegen</a:t>
            </a:r>
            <a:r>
              <a:rPr lang="fr-FR" dirty="0"/>
              <a:t>, </a:t>
            </a:r>
            <a:r>
              <a:rPr lang="fr-FR" dirty="0" err="1"/>
              <a:t>prod</a:t>
            </a:r>
            <a:r>
              <a:rPr lang="fr-FR" dirty="0"/>
              <a:t>: NAOC)</a:t>
            </a:r>
          </a:p>
          <a:p>
            <a:pPr algn="r"/>
            <a:r>
              <a:rPr lang="fr-FR" dirty="0"/>
              <a:t>500MS/s </a:t>
            </a:r>
            <a:r>
              <a:rPr lang="fr-FR" dirty="0" err="1"/>
              <a:t>digitization</a:t>
            </a:r>
            <a:endParaRPr lang="fr-FR" dirty="0"/>
          </a:p>
          <a:p>
            <a:pPr algn="r"/>
            <a:r>
              <a:rPr lang="fr-FR" dirty="0"/>
              <a:t>+ L1 trigger</a:t>
            </a:r>
          </a:p>
          <a:p>
            <a:pPr algn="r"/>
            <a:r>
              <a:rPr lang="fr-FR" b="1" dirty="0"/>
              <a:t>100 </a:t>
            </a:r>
            <a:r>
              <a:rPr lang="fr-FR" b="1" dirty="0" err="1"/>
              <a:t>boards</a:t>
            </a:r>
            <a:r>
              <a:rPr lang="fr-FR" b="1" dirty="0"/>
              <a:t> </a:t>
            </a:r>
            <a:r>
              <a:rPr lang="fr-FR" dirty="0" err="1"/>
              <a:t>produced</a:t>
            </a:r>
            <a:r>
              <a:rPr lang="fr-FR" dirty="0"/>
              <a:t> (validation </a:t>
            </a:r>
            <a:r>
              <a:rPr lang="fr-FR" dirty="0" err="1"/>
              <a:t>ongoing</a:t>
            </a:r>
            <a:r>
              <a:rPr lang="fr-F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79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GRANDProto300 site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9259" r="7620" b="11400"/>
          <a:stretch/>
        </p:blipFill>
        <p:spPr bwMode="auto">
          <a:xfrm>
            <a:off x="228601" y="1143000"/>
            <a:ext cx="552278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228600" y="4648200"/>
            <a:ext cx="4267200" cy="1477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Radio-quiet site</a:t>
            </a:r>
          </a:p>
          <a:p>
            <a:r>
              <a:rPr lang="fr-FR" sz="1800" dirty="0"/>
              <a:t>At the </a:t>
            </a:r>
            <a:r>
              <a:rPr lang="fr-FR" sz="1800" dirty="0" err="1"/>
              <a:t>crosspoint</a:t>
            </a:r>
            <a:r>
              <a:rPr lang="fr-FR" sz="1800" dirty="0"/>
              <a:t> of Gobi </a:t>
            </a:r>
            <a:r>
              <a:rPr lang="fr-FR" sz="1800" dirty="0" err="1"/>
              <a:t>desert</a:t>
            </a:r>
            <a:r>
              <a:rPr lang="fr-FR" sz="1800" dirty="0"/>
              <a:t> &amp; Tibetan Plateau</a:t>
            </a:r>
          </a:p>
          <a:p>
            <a:r>
              <a:rPr lang="fr-FR" sz="1800" dirty="0"/>
              <a:t>Excellent support by local </a:t>
            </a:r>
            <a:r>
              <a:rPr lang="fr-FR" sz="1800" dirty="0" err="1"/>
              <a:t>authorities</a:t>
            </a:r>
            <a:endParaRPr lang="fr-FR" sz="1800" dirty="0"/>
          </a:p>
          <a:p>
            <a:r>
              <a:rPr lang="en-US" sz="1800" dirty="0"/>
              <a:t>Contract in discussion</a:t>
            </a:r>
            <a:endParaRPr lang="fr-FR" sz="18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3" y="1105062"/>
            <a:ext cx="3166875" cy="28165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94" y="3913359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 flipH="1" flipV="1">
            <a:off x="2819400" y="2971800"/>
            <a:ext cx="1892467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35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328" y="-107496"/>
            <a:ext cx="9287328" cy="696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164" y="829998"/>
            <a:ext cx="1575236" cy="46540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Test </a:t>
            </a:r>
            <a:r>
              <a:rPr lang="fr-FR" dirty="0" err="1">
                <a:solidFill>
                  <a:srgbClr val="FF0000"/>
                </a:solidFill>
              </a:rPr>
              <a:t>antenna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28600" y="1295400"/>
            <a:ext cx="762000" cy="1371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/>
          <p:cNvGrpSpPr/>
          <p:nvPr/>
        </p:nvGrpSpPr>
        <p:grpSpPr>
          <a:xfrm>
            <a:off x="5538383" y="2054423"/>
            <a:ext cx="1243417" cy="688777"/>
            <a:chOff x="5538383" y="2054423"/>
            <a:chExt cx="1243417" cy="688777"/>
          </a:xfrm>
        </p:grpSpPr>
        <p:sp>
          <p:nvSpPr>
            <p:cNvPr id="15" name="ZoneTexte 14"/>
            <p:cNvSpPr txBox="1"/>
            <p:nvPr/>
          </p:nvSpPr>
          <p:spPr>
            <a:xfrm>
              <a:off x="5538383" y="2054423"/>
              <a:ext cx="1243417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solidFill>
                    <a:srgbClr val="FF0000"/>
                  </a:solidFill>
                </a:rPr>
                <a:t>Firsty</a:t>
              </a:r>
              <a:r>
                <a:rPr lang="fr-FR" sz="1400" dirty="0">
                  <a:solidFill>
                    <a:srgbClr val="FF0000"/>
                  </a:solidFill>
                </a:rPr>
                <a:t> </a:t>
              </a:r>
              <a:r>
                <a:rPr lang="fr-FR" sz="1400" dirty="0" err="1">
                  <a:solidFill>
                    <a:srgbClr val="FF0000"/>
                  </a:solidFill>
                </a:rPr>
                <a:t>physicist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>
              <a:off x="5791200" y="2362200"/>
              <a:ext cx="571062" cy="381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/>
          <p:cNvGrpSpPr/>
          <p:nvPr/>
        </p:nvGrpSpPr>
        <p:grpSpPr>
          <a:xfrm>
            <a:off x="4767942" y="2221468"/>
            <a:ext cx="4538429" cy="4636532"/>
            <a:chOff x="4974589" y="2221468"/>
            <a:chExt cx="4538429" cy="463653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14"/>
            <a:stretch/>
          </p:blipFill>
          <p:spPr bwMode="auto">
            <a:xfrm>
              <a:off x="4974589" y="4572000"/>
              <a:ext cx="4538429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5334000" y="3972580"/>
              <a:ext cx="131933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solidFill>
                    <a:srgbClr val="FF0000"/>
                  </a:solidFill>
                </a:rPr>
                <a:t>Receiving</a:t>
              </a:r>
              <a:r>
                <a:rPr lang="fr-FR" sz="1400" dirty="0">
                  <a:solidFill>
                    <a:srgbClr val="FF0000"/>
                  </a:solidFill>
                </a:rPr>
                <a:t> </a:t>
              </a:r>
              <a:r>
                <a:rPr lang="fr-FR" sz="1400" dirty="0" err="1">
                  <a:solidFill>
                    <a:srgbClr val="FF0000"/>
                  </a:solidFill>
                </a:rPr>
                <a:t>WiFi</a:t>
              </a:r>
              <a:r>
                <a:rPr lang="fr-FR" sz="1400" dirty="0">
                  <a:solidFill>
                    <a:srgbClr val="FF0000"/>
                  </a:solidFill>
                </a:rPr>
                <a:t> </a:t>
              </a:r>
            </a:p>
            <a:p>
              <a:r>
                <a:rPr lang="fr-FR" sz="1400" dirty="0" err="1">
                  <a:solidFill>
                    <a:srgbClr val="FF0000"/>
                  </a:solidFill>
                </a:rPr>
                <a:t>antenna</a:t>
              </a:r>
              <a:r>
                <a:rPr lang="fr-FR" sz="1400" dirty="0">
                  <a:solidFill>
                    <a:srgbClr val="FF0000"/>
                  </a:solidFill>
                </a:rPr>
                <a:t> (</a:t>
              </a:r>
              <a:r>
                <a:rPr lang="fr-FR" sz="1400" dirty="0" err="1">
                  <a:solidFill>
                    <a:srgbClr val="FF0000"/>
                  </a:solidFill>
                </a:rPr>
                <a:t>coms</a:t>
              </a:r>
              <a:r>
                <a:rPr lang="fr-FR" sz="1400" dirty="0">
                  <a:solidFill>
                    <a:srgbClr val="FF0000"/>
                  </a:solidFill>
                </a:rPr>
                <a:t>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 flipV="1">
              <a:off x="7924800" y="2667000"/>
              <a:ext cx="511447" cy="190797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7954804" y="2221468"/>
              <a:ext cx="1167243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DAQ room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2672748" y="76200"/>
            <a:ext cx="57854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4 prototype </a:t>
            </a:r>
            <a:r>
              <a:rPr lang="fr-FR" sz="2200" dirty="0" err="1"/>
              <a:t>antennas</a:t>
            </a:r>
            <a:r>
              <a:rPr lang="fr-FR" sz="2200" dirty="0"/>
              <a:t> </a:t>
            </a:r>
            <a:r>
              <a:rPr lang="fr-FR" sz="2200" dirty="0" err="1"/>
              <a:t>installed</a:t>
            </a:r>
            <a:r>
              <a:rPr lang="fr-FR" sz="2200" dirty="0"/>
              <a:t> in August 2019</a:t>
            </a:r>
          </a:p>
          <a:p>
            <a:r>
              <a:rPr lang="fr-FR" sz="2200" dirty="0"/>
              <a:t>- </a:t>
            </a:r>
            <a:r>
              <a:rPr lang="fr-FR" sz="2200" dirty="0" err="1"/>
              <a:t>Coms</a:t>
            </a:r>
            <a:r>
              <a:rPr lang="fr-FR" sz="2200" dirty="0"/>
              <a:t> (</a:t>
            </a:r>
            <a:r>
              <a:rPr lang="fr-FR" sz="2200" dirty="0" err="1"/>
              <a:t>WiFi</a:t>
            </a:r>
            <a:r>
              <a:rPr lang="fr-FR" sz="2200" dirty="0"/>
              <a:t>) OK</a:t>
            </a:r>
          </a:p>
          <a:p>
            <a:r>
              <a:rPr lang="fr-FR" sz="2200" dirty="0"/>
              <a:t>- Issues </a:t>
            </a:r>
            <a:r>
              <a:rPr lang="fr-FR" sz="2200" dirty="0" err="1"/>
              <a:t>with</a:t>
            </a:r>
            <a:r>
              <a:rPr lang="fr-FR" sz="2200" dirty="0"/>
              <a:t> AC/DC </a:t>
            </a:r>
            <a:r>
              <a:rPr lang="fr-FR" sz="2200" dirty="0" err="1"/>
              <a:t>converter</a:t>
            </a:r>
            <a:r>
              <a:rPr lang="fr-FR" sz="2200" dirty="0"/>
              <a:t> </a:t>
            </a:r>
            <a:r>
              <a:rPr lang="fr-FR" sz="2200" dirty="0" err="1"/>
              <a:t>identified</a:t>
            </a:r>
            <a:r>
              <a:rPr lang="fr-FR" sz="2200" dirty="0"/>
              <a:t> &amp; </a:t>
            </a:r>
            <a:r>
              <a:rPr lang="fr-FR" sz="2200" dirty="0" err="1"/>
              <a:t>fixed</a:t>
            </a:r>
            <a:endParaRPr lang="fr-FR" sz="2200" dirty="0"/>
          </a:p>
          <a:p>
            <a:r>
              <a:rPr lang="fr-FR" sz="2200" b="1" dirty="0"/>
              <a:t>*** all </a:t>
            </a:r>
            <a:r>
              <a:rPr lang="fr-FR" sz="2200" b="1" dirty="0" err="1"/>
              <a:t>freezed</a:t>
            </a:r>
            <a:r>
              <a:rPr lang="fr-FR" sz="2200" b="1" dirty="0"/>
              <a:t> </a:t>
            </a:r>
            <a:r>
              <a:rPr lang="fr-FR" sz="2200" b="1" dirty="0" err="1"/>
              <a:t>since</a:t>
            </a:r>
            <a:r>
              <a:rPr lang="fr-FR" sz="2200" b="1" dirty="0"/>
              <a:t> </a:t>
            </a:r>
            <a:r>
              <a:rPr lang="fr-FR" sz="2200" b="1" dirty="0" err="1"/>
              <a:t>then</a:t>
            </a:r>
            <a:r>
              <a:rPr lang="fr-FR" sz="2200" b="1" dirty="0"/>
              <a:t> ***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64285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06680"/>
            <a:ext cx="8229600" cy="1143000"/>
          </a:xfrm>
        </p:spPr>
        <p:txBody>
          <a:bodyPr/>
          <a:lstStyle/>
          <a:p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GP300?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28" y="2743200"/>
            <a:ext cx="455042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3992319" cy="229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5140" y="1295400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dirty="0" err="1"/>
              <a:t>Completing</a:t>
            </a:r>
            <a:r>
              <a:rPr lang="fr-FR" sz="2400" dirty="0"/>
              <a:t> the GP300 radio detector </a:t>
            </a:r>
            <a:r>
              <a:rPr lang="fr-FR" sz="2400" dirty="0" err="1"/>
              <a:t>with</a:t>
            </a:r>
            <a:r>
              <a:rPr lang="fr-FR" sz="2400" dirty="0"/>
              <a:t> an (</a:t>
            </a:r>
            <a:r>
              <a:rPr lang="fr-FR" sz="2400" dirty="0" err="1"/>
              <a:t>independant</a:t>
            </a:r>
            <a:r>
              <a:rPr lang="fr-FR" sz="2400" dirty="0"/>
              <a:t>)  </a:t>
            </a:r>
            <a:r>
              <a:rPr lang="fr-FR" sz="2400" dirty="0" err="1"/>
              <a:t>particle</a:t>
            </a:r>
            <a:r>
              <a:rPr lang="fr-FR" sz="2400" dirty="0"/>
              <a:t> detector </a:t>
            </a:r>
            <a:r>
              <a:rPr lang="fr-FR" sz="2400" dirty="0" err="1"/>
              <a:t>array</a:t>
            </a:r>
            <a:r>
              <a:rPr lang="fr-FR" sz="2400" dirty="0"/>
              <a:t> (</a:t>
            </a:r>
            <a:r>
              <a:rPr lang="fr-FR" sz="2400" dirty="0" err="1"/>
              <a:t>after</a:t>
            </a:r>
            <a:r>
              <a:rPr lang="fr-FR" sz="2400" dirty="0"/>
              <a:t> 2022)?</a:t>
            </a:r>
          </a:p>
          <a:p>
            <a:pPr lvl="1"/>
            <a:r>
              <a:rPr lang="fr-FR" sz="2000" dirty="0"/>
              <a:t>Simulations </a:t>
            </a:r>
            <a:r>
              <a:rPr lang="fr-FR" sz="2000" dirty="0" err="1"/>
              <a:t>assuming</a:t>
            </a:r>
            <a:r>
              <a:rPr lang="fr-FR" sz="2000" dirty="0"/>
              <a:t> 300 tanks </a:t>
            </a:r>
            <a:r>
              <a:rPr lang="fr-FR" sz="2000" i="1" dirty="0"/>
              <a:t>a la</a:t>
            </a:r>
            <a:r>
              <a:rPr lang="fr-FR" sz="2000" dirty="0"/>
              <a:t> AUGER (B. Zhang, Penn State)</a:t>
            </a:r>
          </a:p>
          <a:p>
            <a:pPr marL="457200" lvl="1" indent="0">
              <a:buNone/>
            </a:pPr>
            <a:r>
              <a:rPr lang="fr-FR" dirty="0">
                <a:latin typeface="Symbol" panose="05050102010706020507" pitchFamily="18" charset="2"/>
                <a:sym typeface="Wingdings" panose="05000000000000000000" pitchFamily="2" charset="2"/>
              </a:rPr>
              <a:t> </a:t>
            </a:r>
            <a:r>
              <a:rPr lang="fr-FR" b="1" dirty="0">
                <a:latin typeface="Symbol" panose="05050102010706020507" pitchFamily="18" charset="2"/>
              </a:rPr>
              <a:t>e</a:t>
            </a:r>
            <a:r>
              <a:rPr lang="fr-FR" sz="2000" b="1" dirty="0"/>
              <a:t>&gt;20% for E&gt;10</a:t>
            </a:r>
            <a:r>
              <a:rPr lang="fr-FR" sz="2000" b="1" baseline="30000" dirty="0"/>
              <a:t>16</a:t>
            </a:r>
            <a:r>
              <a:rPr lang="fr-FR" sz="2000" b="1" dirty="0"/>
              <a:t>eV &amp; </a:t>
            </a:r>
            <a:r>
              <a:rPr lang="fr-FR" sz="2000" b="1" dirty="0">
                <a:latin typeface="Symbol" panose="05050102010706020507" pitchFamily="18" charset="2"/>
              </a:rPr>
              <a:t>q</a:t>
            </a:r>
            <a:r>
              <a:rPr lang="fr-FR" sz="2000" b="1" dirty="0"/>
              <a:t>&lt;75° </a:t>
            </a:r>
            <a:r>
              <a:rPr lang="fr-FR" sz="2000" b="1" dirty="0">
                <a:sym typeface="Wingdings" panose="05000000000000000000" pitchFamily="2" charset="2"/>
              </a:rPr>
              <a:t></a:t>
            </a:r>
            <a:endParaRPr lang="fr-FR" sz="2000" b="1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2552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76200" y="304800"/>
            <a:ext cx="5858970" cy="2943999"/>
            <a:chOff x="313230" y="228600"/>
            <a:chExt cx="5858970" cy="2943999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30" y="228600"/>
              <a:ext cx="5701089" cy="272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38200" y="2895600"/>
              <a:ext cx="5334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err="1">
                  <a:solidFill>
                    <a:schemeClr val="bg1">
                      <a:lumMod val="65000"/>
                    </a:schemeClr>
                  </a:solidFill>
                </a:rPr>
                <a:t>Zas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, New Journal of Physics 7, 1302013130 (2005).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5562600" y="685800"/>
            <a:ext cx="3581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Only</a:t>
            </a:r>
            <a:r>
              <a:rPr lang="fr-FR" dirty="0"/>
              <a:t> muons </a:t>
            </a:r>
            <a:r>
              <a:rPr lang="fr-FR" dirty="0" err="1"/>
              <a:t>reach</a:t>
            </a:r>
            <a:r>
              <a:rPr lang="fr-FR" dirty="0"/>
              <a:t> </a:t>
            </a:r>
            <a:r>
              <a:rPr lang="fr-FR" dirty="0" err="1"/>
              <a:t>ground</a:t>
            </a:r>
            <a:r>
              <a:rPr lang="fr-FR" dirty="0"/>
              <a:t> for </a:t>
            </a:r>
            <a:r>
              <a:rPr lang="fr-FR" dirty="0">
                <a:latin typeface="Symbol" panose="05050102010706020507" pitchFamily="18" charset="2"/>
              </a:rPr>
              <a:t>q</a:t>
            </a:r>
            <a:r>
              <a:rPr lang="fr-FR" dirty="0"/>
              <a:t>&gt;65°</a:t>
            </a:r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 Independent </a:t>
            </a:r>
            <a:r>
              <a:rPr lang="fr-FR" b="1" dirty="0" err="1">
                <a:solidFill>
                  <a:srgbClr val="FF0000"/>
                </a:solidFill>
                <a:sym typeface="Wingdings" panose="05000000000000000000" pitchFamily="2" charset="2"/>
              </a:rPr>
              <a:t>shower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-by-</a:t>
            </a:r>
            <a:r>
              <a:rPr lang="fr-FR" b="1" dirty="0" err="1">
                <a:solidFill>
                  <a:srgbClr val="FF0000"/>
                </a:solidFill>
                <a:sym typeface="Wingdings" panose="05000000000000000000" pitchFamily="2" charset="2"/>
              </a:rPr>
              <a:t>shower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b="1" dirty="0" err="1">
                <a:solidFill>
                  <a:srgbClr val="FF0000"/>
                </a:solidFill>
                <a:sym typeface="Wingdings" panose="05000000000000000000" pitchFamily="2" charset="2"/>
              </a:rPr>
              <a:t>measurement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 of EAS </a:t>
            </a:r>
            <a:r>
              <a:rPr lang="fr-FR" b="1" dirty="0" err="1">
                <a:solidFill>
                  <a:srgbClr val="FF0000"/>
                </a:solidFill>
                <a:sym typeface="Wingdings" panose="05000000000000000000" pitchFamily="2" charset="2"/>
              </a:rPr>
              <a:t>muonic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 and </a:t>
            </a:r>
            <a:r>
              <a:rPr lang="fr-FR" b="1" dirty="0" err="1">
                <a:solidFill>
                  <a:srgbClr val="FF0000"/>
                </a:solidFill>
                <a:sym typeface="Wingdings" panose="05000000000000000000" pitchFamily="2" charset="2"/>
              </a:rPr>
              <a:t>electronic</a:t>
            </a:r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 components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4800" y="6488668"/>
            <a:ext cx="429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Improved</a:t>
            </a:r>
            <a:r>
              <a:rPr lang="fr-FR" dirty="0"/>
              <a:t> </a:t>
            </a:r>
            <a:r>
              <a:rPr lang="fr-FR" dirty="0" err="1"/>
              <a:t>handle</a:t>
            </a:r>
            <a:r>
              <a:rPr lang="fr-FR" dirty="0"/>
              <a:t> for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determination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5679108" y="6488668"/>
            <a:ext cx="266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Little-explored</a:t>
            </a:r>
            <a:r>
              <a:rPr lang="fr-FR" dirty="0"/>
              <a:t> (E, </a:t>
            </a:r>
            <a:r>
              <a:rPr lang="fr-FR" dirty="0">
                <a:latin typeface="Symbol" panose="05050102010706020507" pitchFamily="18" charset="2"/>
              </a:rPr>
              <a:t>q</a:t>
            </a:r>
            <a:r>
              <a:rPr lang="fr-FR" dirty="0"/>
              <a:t>) range</a:t>
            </a:r>
            <a:endParaRPr lang="en-US" dirty="0"/>
          </a:p>
        </p:txBody>
      </p:sp>
      <p:grpSp>
        <p:nvGrpSpPr>
          <p:cNvPr id="11" name="Groupe 10"/>
          <p:cNvGrpSpPr/>
          <p:nvPr/>
        </p:nvGrpSpPr>
        <p:grpSpPr>
          <a:xfrm>
            <a:off x="5412442" y="3123883"/>
            <a:ext cx="3606259" cy="3429317"/>
            <a:chOff x="5412442" y="2971483"/>
            <a:chExt cx="3606259" cy="3429317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442" y="2971483"/>
              <a:ext cx="3606259" cy="342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815012" y="6047601"/>
              <a:ext cx="11824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>
                  <a:solidFill>
                    <a:schemeClr val="bg1">
                      <a:lumMod val="65000"/>
                    </a:schemeClr>
                  </a:solidFill>
                </a:rPr>
                <a:t>Plot by T. </a:t>
              </a:r>
              <a:r>
                <a:rPr lang="fr-FR" sz="1200" dirty="0" err="1">
                  <a:solidFill>
                    <a:schemeClr val="bg1">
                      <a:lumMod val="65000"/>
                    </a:schemeClr>
                  </a:solidFill>
                </a:rPr>
                <a:t>Pierog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4491480" y="609600"/>
            <a:ext cx="859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Muons</a:t>
            </a:r>
          </a:p>
          <a:p>
            <a:r>
              <a:rPr lang="fr-FR" sz="1400" dirty="0">
                <a:solidFill>
                  <a:srgbClr val="FF0000"/>
                </a:solidFill>
              </a:rPr>
              <a:t>Electrons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7303"/>
            <a:ext cx="4821858" cy="29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3433" y="6242022"/>
            <a:ext cx="2075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Holt et al, arXiv:1905.01409v1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4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22536" r="34976" b="25379"/>
          <a:stretch/>
        </p:blipFill>
        <p:spPr>
          <a:xfrm>
            <a:off x="6453" y="857250"/>
            <a:ext cx="6858000" cy="5167750"/>
          </a:xfrm>
          <a:prstGeom prst="rect">
            <a:avLst/>
          </a:prstGeom>
        </p:spPr>
      </p:pic>
      <p:cxnSp>
        <p:nvCxnSpPr>
          <p:cNvPr id="8" name="Connecteur droit 7"/>
          <p:cNvCxnSpPr>
            <a:endCxn id="13" idx="1"/>
          </p:cNvCxnSpPr>
          <p:nvPr/>
        </p:nvCxnSpPr>
        <p:spPr>
          <a:xfrm flipV="1">
            <a:off x="549389" y="1901954"/>
            <a:ext cx="6288" cy="22390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osange 9"/>
          <p:cNvSpPr/>
          <p:nvPr/>
        </p:nvSpPr>
        <p:spPr>
          <a:xfrm>
            <a:off x="117341" y="1733405"/>
            <a:ext cx="432048" cy="35757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Losange 10"/>
          <p:cNvSpPr/>
          <p:nvPr/>
        </p:nvSpPr>
        <p:spPr>
          <a:xfrm>
            <a:off x="549389" y="1733405"/>
            <a:ext cx="432048" cy="35757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Losange 11"/>
          <p:cNvSpPr/>
          <p:nvPr/>
        </p:nvSpPr>
        <p:spPr>
          <a:xfrm>
            <a:off x="241877" y="1733405"/>
            <a:ext cx="317748" cy="35757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Losange 12"/>
          <p:cNvSpPr/>
          <p:nvPr/>
        </p:nvSpPr>
        <p:spPr>
          <a:xfrm>
            <a:off x="555677" y="1723169"/>
            <a:ext cx="317748" cy="35757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549389" y="1614512"/>
            <a:ext cx="0" cy="27680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be 16"/>
          <p:cNvSpPr/>
          <p:nvPr/>
        </p:nvSpPr>
        <p:spPr>
          <a:xfrm>
            <a:off x="363755" y="3614024"/>
            <a:ext cx="381186" cy="270030"/>
          </a:xfrm>
          <a:prstGeom prst="cub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Lune 17"/>
          <p:cNvSpPr/>
          <p:nvPr/>
        </p:nvSpPr>
        <p:spPr>
          <a:xfrm>
            <a:off x="554348" y="2252993"/>
            <a:ext cx="216024" cy="378042"/>
          </a:xfrm>
          <a:prstGeom prst="mo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Rectangle 20"/>
          <p:cNvSpPr/>
          <p:nvPr/>
        </p:nvSpPr>
        <p:spPr>
          <a:xfrm>
            <a:off x="549391" y="986937"/>
            <a:ext cx="2773376" cy="455968"/>
          </a:xfrm>
          <a:prstGeom prst="wedgeRectCallout">
            <a:avLst>
              <a:gd name="adj1" fmla="val -41222"/>
              <a:gd name="adj2" fmla="val 247522"/>
            </a:avLst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Communication </a:t>
            </a:r>
            <a:r>
              <a:rPr lang="fr-FR" sz="1000" b="1" dirty="0" err="1">
                <a:solidFill>
                  <a:schemeClr val="tx1"/>
                </a:solidFill>
              </a:rPr>
              <a:t>with</a:t>
            </a:r>
            <a:r>
              <a:rPr lang="fr-FR" sz="1000" b="1" dirty="0">
                <a:solidFill>
                  <a:schemeClr val="tx1"/>
                </a:solidFill>
              </a:rPr>
              <a:t> DAQ </a:t>
            </a:r>
          </a:p>
          <a:p>
            <a:pPr algn="ctr"/>
            <a:r>
              <a:rPr lang="fr-FR" sz="1000" b="1" dirty="0">
                <a:solidFill>
                  <a:srgbClr val="0070C0"/>
                </a:solidFill>
              </a:rPr>
              <a:t>GP300: </a:t>
            </a:r>
            <a:r>
              <a:rPr lang="fr-FR" sz="1000" b="1" dirty="0" err="1">
                <a:solidFill>
                  <a:srgbClr val="0070C0"/>
                </a:solidFill>
              </a:rPr>
              <a:t>Ubiquity</a:t>
            </a:r>
            <a:r>
              <a:rPr lang="fr-FR" sz="1000" b="1" dirty="0">
                <a:solidFill>
                  <a:srgbClr val="0070C0"/>
                </a:solidFill>
              </a:rPr>
              <a:t> Bullet. Range:  ~10kms.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0" t="27840" r="58400" b="44800"/>
          <a:stretch/>
        </p:blipFill>
        <p:spPr bwMode="auto">
          <a:xfrm>
            <a:off x="5784314" y="1501591"/>
            <a:ext cx="899400" cy="148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be 21"/>
          <p:cNvSpPr/>
          <p:nvPr/>
        </p:nvSpPr>
        <p:spPr>
          <a:xfrm>
            <a:off x="5655415" y="3815731"/>
            <a:ext cx="886681" cy="457430"/>
          </a:xfrm>
          <a:prstGeom prst="cube">
            <a:avLst>
              <a:gd name="adj" fmla="val 12365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763426" y="3549137"/>
            <a:ext cx="378042" cy="3845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5" name="Connecteur droit 24"/>
          <p:cNvCxnSpPr>
            <a:stCxn id="1026" idx="1"/>
          </p:cNvCxnSpPr>
          <p:nvPr/>
        </p:nvCxnSpPr>
        <p:spPr>
          <a:xfrm flipH="1">
            <a:off x="5763427" y="2244573"/>
            <a:ext cx="20888" cy="14258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1026" idx="3"/>
            <a:endCxn id="23" idx="7"/>
          </p:cNvCxnSpPr>
          <p:nvPr/>
        </p:nvCxnSpPr>
        <p:spPr>
          <a:xfrm flipH="1">
            <a:off x="6086105" y="2244573"/>
            <a:ext cx="597609" cy="1360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903337" y="3614024"/>
            <a:ext cx="76113" cy="238701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ZoneTexte 28"/>
          <p:cNvSpPr txBox="1"/>
          <p:nvPr/>
        </p:nvSpPr>
        <p:spPr>
          <a:xfrm>
            <a:off x="0" y="3031234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GP300 unit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92796" y="4313197"/>
            <a:ext cx="4123352" cy="1666211"/>
          </a:xfrm>
          <a:prstGeom prst="wedgeRectCallout">
            <a:avLst>
              <a:gd name="adj1" fmla="val -36201"/>
              <a:gd name="adj2" fmla="val -75605"/>
            </a:avLst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err="1">
                <a:solidFill>
                  <a:schemeClr val="tx1"/>
                </a:solidFill>
              </a:rPr>
              <a:t>FrontEnd</a:t>
            </a:r>
            <a:r>
              <a:rPr lang="fr-FR" sz="1000" b="1" dirty="0">
                <a:solidFill>
                  <a:schemeClr val="tx1"/>
                </a:solidFill>
              </a:rPr>
              <a:t> </a:t>
            </a:r>
            <a:r>
              <a:rPr lang="fr-FR" sz="1000" b="1" dirty="0" err="1">
                <a:solidFill>
                  <a:schemeClr val="tx1"/>
                </a:solidFill>
              </a:rPr>
              <a:t>electronics</a:t>
            </a:r>
            <a:r>
              <a:rPr lang="fr-FR" sz="1000" b="1" dirty="0">
                <a:solidFill>
                  <a:schemeClr val="tx1"/>
                </a:solidFill>
              </a:rPr>
              <a:t>: signal </a:t>
            </a:r>
            <a:r>
              <a:rPr lang="fr-FR" sz="1000" b="1" dirty="0" err="1">
                <a:solidFill>
                  <a:schemeClr val="tx1"/>
                </a:solidFill>
              </a:rPr>
              <a:t>digitisation</a:t>
            </a:r>
            <a:r>
              <a:rPr lang="fr-FR" sz="1000" b="1" dirty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fr-FR" sz="1000" b="1" i="1" dirty="0" err="1">
                <a:solidFill>
                  <a:schemeClr val="tx1"/>
                </a:solidFill>
              </a:rPr>
              <a:t>level</a:t>
            </a:r>
            <a:r>
              <a:rPr lang="fr-FR" sz="1000" b="1" i="1" dirty="0">
                <a:solidFill>
                  <a:schemeClr val="tx1"/>
                </a:solidFill>
              </a:rPr>
              <a:t>-one</a:t>
            </a:r>
            <a:r>
              <a:rPr lang="fr-FR" sz="1000" b="1" dirty="0">
                <a:solidFill>
                  <a:schemeClr val="tx1"/>
                </a:solidFill>
              </a:rPr>
              <a:t> trigger &amp; </a:t>
            </a:r>
            <a:r>
              <a:rPr lang="fr-FR" sz="1000" b="1" i="1" dirty="0" err="1">
                <a:solidFill>
                  <a:schemeClr val="tx1"/>
                </a:solidFill>
              </a:rPr>
              <a:t>level-two</a:t>
            </a:r>
            <a:r>
              <a:rPr lang="fr-FR" sz="1000" b="1" i="1" dirty="0">
                <a:solidFill>
                  <a:schemeClr val="tx1"/>
                </a:solidFill>
              </a:rPr>
              <a:t> </a:t>
            </a:r>
            <a:r>
              <a:rPr lang="fr-FR" sz="1000" b="1" dirty="0">
                <a:solidFill>
                  <a:schemeClr val="tx1"/>
                </a:solidFill>
              </a:rPr>
              <a:t>trigger info formation</a:t>
            </a:r>
          </a:p>
          <a:p>
            <a:r>
              <a:rPr lang="fr-FR" sz="1000" b="1" dirty="0">
                <a:solidFill>
                  <a:srgbClr val="0070C0"/>
                </a:solidFill>
              </a:rPr>
              <a:t>GP300: </a:t>
            </a:r>
            <a:r>
              <a:rPr lang="fr-FR" sz="1000" b="1" i="1" dirty="0" err="1">
                <a:solidFill>
                  <a:srgbClr val="0070C0"/>
                </a:solidFill>
              </a:rPr>
              <a:t>level</a:t>
            </a:r>
            <a:r>
              <a:rPr lang="fr-FR" sz="1000" b="1" i="1" dirty="0">
                <a:solidFill>
                  <a:srgbClr val="0070C0"/>
                </a:solidFill>
              </a:rPr>
              <a:t>-one</a:t>
            </a:r>
            <a:r>
              <a:rPr lang="fr-FR" sz="1000" b="1" dirty="0">
                <a:solidFill>
                  <a:srgbClr val="0070C0"/>
                </a:solidFill>
              </a:rPr>
              <a:t> trigger </a:t>
            </a:r>
            <a:r>
              <a:rPr lang="fr-FR" sz="1000" b="1" dirty="0" err="1">
                <a:solidFill>
                  <a:srgbClr val="0070C0"/>
                </a:solidFill>
              </a:rPr>
              <a:t>issued</a:t>
            </a:r>
            <a:r>
              <a:rPr lang="fr-FR" sz="1000" b="1" dirty="0">
                <a:solidFill>
                  <a:srgbClr val="0070C0"/>
                </a:solidFill>
              </a:rPr>
              <a:t> </a:t>
            </a:r>
            <a:r>
              <a:rPr lang="fr-FR" sz="1000" b="1" dirty="0" err="1">
                <a:solidFill>
                  <a:srgbClr val="0070C0"/>
                </a:solidFill>
              </a:rPr>
              <a:t>when</a:t>
            </a:r>
            <a:r>
              <a:rPr lang="fr-FR" sz="1000" b="1" dirty="0">
                <a:solidFill>
                  <a:srgbClr val="0070C0"/>
                </a:solidFill>
              </a:rPr>
              <a:t> pulse </a:t>
            </a:r>
            <a:r>
              <a:rPr lang="fr-FR" sz="1000" b="1" dirty="0" err="1">
                <a:solidFill>
                  <a:srgbClr val="0070C0"/>
                </a:solidFill>
              </a:rPr>
              <a:t>exceeds</a:t>
            </a:r>
            <a:r>
              <a:rPr lang="fr-FR" sz="1000" b="1" dirty="0">
                <a:solidFill>
                  <a:srgbClr val="0070C0"/>
                </a:solidFill>
              </a:rPr>
              <a:t> </a:t>
            </a:r>
            <a:r>
              <a:rPr lang="fr-FR" sz="1000" b="1" dirty="0" err="1">
                <a:solidFill>
                  <a:srgbClr val="0070C0"/>
                </a:solidFill>
              </a:rPr>
              <a:t>threshold</a:t>
            </a:r>
            <a:r>
              <a:rPr lang="fr-FR" sz="1000" b="1" dirty="0">
                <a:solidFill>
                  <a:srgbClr val="0070C0"/>
                </a:solidFill>
              </a:rPr>
              <a:t> (</a:t>
            </a:r>
            <a:r>
              <a:rPr lang="fr-FR" sz="1000" b="1" dirty="0" err="1">
                <a:solidFill>
                  <a:srgbClr val="0070C0"/>
                </a:solidFill>
              </a:rPr>
              <a:t>typically</a:t>
            </a:r>
            <a:r>
              <a:rPr lang="fr-FR" sz="1000" b="1" dirty="0">
                <a:solidFill>
                  <a:srgbClr val="0070C0"/>
                </a:solidFill>
              </a:rPr>
              <a:t> 5 x </a:t>
            </a:r>
            <a:r>
              <a:rPr lang="fr-FR" sz="1000" b="1" dirty="0" err="1">
                <a:solidFill>
                  <a:srgbClr val="0070C0"/>
                </a:solidFill>
              </a:rPr>
              <a:t>stationnary</a:t>
            </a:r>
            <a:r>
              <a:rPr lang="fr-FR" sz="1000" b="1" dirty="0">
                <a:solidFill>
                  <a:srgbClr val="0070C0"/>
                </a:solidFill>
              </a:rPr>
              <a:t> noise). </a:t>
            </a:r>
            <a:r>
              <a:rPr lang="fr-FR" sz="1000" b="1" i="1" dirty="0" err="1">
                <a:solidFill>
                  <a:srgbClr val="0070C0"/>
                </a:solidFill>
              </a:rPr>
              <a:t>Level</a:t>
            </a:r>
            <a:r>
              <a:rPr lang="fr-FR" sz="1000" b="1" i="1" dirty="0">
                <a:solidFill>
                  <a:srgbClr val="0070C0"/>
                </a:solidFill>
              </a:rPr>
              <a:t>-one</a:t>
            </a:r>
            <a:r>
              <a:rPr lang="fr-FR" sz="1000" b="1" dirty="0">
                <a:solidFill>
                  <a:srgbClr val="0070C0"/>
                </a:solidFill>
              </a:rPr>
              <a:t> trigger info: GPS time </a:t>
            </a:r>
            <a:r>
              <a:rPr lang="fr-FR" sz="1000" b="1" dirty="0" err="1">
                <a:solidFill>
                  <a:srgbClr val="0070C0"/>
                </a:solidFill>
              </a:rPr>
              <a:t>stamp</a:t>
            </a:r>
            <a:r>
              <a:rPr lang="fr-FR" sz="1000" b="1" dirty="0">
                <a:solidFill>
                  <a:srgbClr val="0070C0"/>
                </a:solidFill>
              </a:rPr>
              <a:t> (4By). </a:t>
            </a:r>
            <a:r>
              <a:rPr lang="fr-FR" sz="1000" b="1" i="1" dirty="0" err="1">
                <a:solidFill>
                  <a:srgbClr val="0070C0"/>
                </a:solidFill>
              </a:rPr>
              <a:t>Level-two</a:t>
            </a:r>
            <a:r>
              <a:rPr lang="fr-FR" sz="1000" b="1" dirty="0">
                <a:solidFill>
                  <a:srgbClr val="0070C0"/>
                </a:solidFill>
              </a:rPr>
              <a:t> trigger info: 3µs </a:t>
            </a:r>
            <a:r>
              <a:rPr lang="fr-FR" sz="1000" b="1" dirty="0" err="1">
                <a:solidFill>
                  <a:srgbClr val="0070C0"/>
                </a:solidFill>
              </a:rPr>
              <a:t>timetraces</a:t>
            </a:r>
            <a:r>
              <a:rPr lang="fr-FR" sz="1000" b="1" dirty="0">
                <a:solidFill>
                  <a:srgbClr val="0070C0"/>
                </a:solidFill>
              </a:rPr>
              <a:t> for 3 channels (10kBy ).</a:t>
            </a:r>
          </a:p>
          <a:p>
            <a:pPr algn="ctr"/>
            <a:r>
              <a:rPr lang="fr-FR" sz="1000" b="1" dirty="0">
                <a:solidFill>
                  <a:srgbClr val="007434"/>
                </a:solidFill>
              </a:rPr>
              <a:t>NUTRIG:  </a:t>
            </a:r>
            <a:r>
              <a:rPr lang="fr-FR" sz="1000" b="1" i="1" dirty="0" err="1">
                <a:solidFill>
                  <a:srgbClr val="007434"/>
                </a:solidFill>
              </a:rPr>
              <a:t>level</a:t>
            </a:r>
            <a:r>
              <a:rPr lang="fr-FR" sz="1000" b="1" i="1" dirty="0">
                <a:solidFill>
                  <a:srgbClr val="007434"/>
                </a:solidFill>
              </a:rPr>
              <a:t>-one</a:t>
            </a:r>
            <a:r>
              <a:rPr lang="fr-FR" sz="1000" b="1" dirty="0">
                <a:solidFill>
                  <a:srgbClr val="007434"/>
                </a:solidFill>
              </a:rPr>
              <a:t> trigger </a:t>
            </a:r>
            <a:r>
              <a:rPr lang="fr-FR" sz="1000" b="1" dirty="0" err="1">
                <a:solidFill>
                  <a:srgbClr val="007434"/>
                </a:solidFill>
              </a:rPr>
              <a:t>issued</a:t>
            </a:r>
            <a:r>
              <a:rPr lang="fr-FR" sz="1000" b="1" dirty="0">
                <a:solidFill>
                  <a:srgbClr val="007434"/>
                </a:solidFill>
              </a:rPr>
              <a:t> if </a:t>
            </a:r>
            <a:r>
              <a:rPr lang="fr-FR" sz="1000" b="1" dirty="0" err="1">
                <a:solidFill>
                  <a:srgbClr val="007434"/>
                </a:solidFill>
              </a:rPr>
              <a:t>extracted</a:t>
            </a:r>
            <a:r>
              <a:rPr lang="fr-FR" sz="1000" b="1" dirty="0">
                <a:solidFill>
                  <a:srgbClr val="007434"/>
                </a:solidFill>
              </a:rPr>
              <a:t> </a:t>
            </a:r>
            <a:r>
              <a:rPr lang="fr-FR" sz="1000" b="1" dirty="0" err="1">
                <a:solidFill>
                  <a:srgbClr val="007434"/>
                </a:solidFill>
              </a:rPr>
              <a:t>transient</a:t>
            </a:r>
            <a:r>
              <a:rPr lang="fr-FR" sz="1000" b="1" dirty="0">
                <a:solidFill>
                  <a:srgbClr val="007434"/>
                </a:solidFill>
              </a:rPr>
              <a:t> signal compatible </a:t>
            </a:r>
            <a:r>
              <a:rPr lang="fr-FR" sz="1000" b="1" dirty="0" err="1">
                <a:solidFill>
                  <a:srgbClr val="007434"/>
                </a:solidFill>
              </a:rPr>
              <a:t>with</a:t>
            </a:r>
            <a:r>
              <a:rPr lang="fr-FR" sz="1000" b="1" dirty="0">
                <a:solidFill>
                  <a:srgbClr val="007434"/>
                </a:solidFill>
              </a:rPr>
              <a:t> air-</a:t>
            </a:r>
            <a:r>
              <a:rPr lang="fr-FR" sz="1000" b="1" dirty="0" err="1">
                <a:solidFill>
                  <a:srgbClr val="007434"/>
                </a:solidFill>
              </a:rPr>
              <a:t>shower</a:t>
            </a:r>
            <a:r>
              <a:rPr lang="fr-FR" sz="1000" b="1" dirty="0">
                <a:solidFill>
                  <a:srgbClr val="007434"/>
                </a:solidFill>
              </a:rPr>
              <a:t> pulses (</a:t>
            </a:r>
            <a:r>
              <a:rPr lang="fr-FR" sz="1000" b="1" dirty="0" err="1">
                <a:solidFill>
                  <a:srgbClr val="007434"/>
                </a:solidFill>
              </a:rPr>
              <a:t>obj</a:t>
            </a:r>
            <a:r>
              <a:rPr lang="fr-FR" sz="1000" b="1" dirty="0">
                <a:solidFill>
                  <a:srgbClr val="007434"/>
                </a:solidFill>
              </a:rPr>
              <a:t> B). </a:t>
            </a:r>
            <a:r>
              <a:rPr lang="fr-FR" sz="1000" b="1" i="1" dirty="0" err="1">
                <a:solidFill>
                  <a:srgbClr val="007434"/>
                </a:solidFill>
              </a:rPr>
              <a:t>Level</a:t>
            </a:r>
            <a:r>
              <a:rPr lang="fr-FR" sz="1000" b="1" i="1" dirty="0">
                <a:solidFill>
                  <a:srgbClr val="007434"/>
                </a:solidFill>
              </a:rPr>
              <a:t>-one</a:t>
            </a:r>
            <a:r>
              <a:rPr lang="fr-FR" sz="1000" b="1" dirty="0">
                <a:solidFill>
                  <a:srgbClr val="007434"/>
                </a:solidFill>
              </a:rPr>
              <a:t> trigger info to </a:t>
            </a:r>
            <a:r>
              <a:rPr lang="fr-FR" sz="1000" b="1" dirty="0" err="1">
                <a:solidFill>
                  <a:srgbClr val="007434"/>
                </a:solidFill>
              </a:rPr>
              <a:t>be</a:t>
            </a:r>
            <a:r>
              <a:rPr lang="fr-FR" sz="1000" b="1" dirty="0">
                <a:solidFill>
                  <a:srgbClr val="007434"/>
                </a:solidFill>
              </a:rPr>
              <a:t> </a:t>
            </a:r>
            <a:r>
              <a:rPr lang="fr-FR" sz="1000" b="1" dirty="0" err="1">
                <a:solidFill>
                  <a:srgbClr val="007434"/>
                </a:solidFill>
              </a:rPr>
              <a:t>defined</a:t>
            </a:r>
            <a:r>
              <a:rPr lang="fr-FR" sz="1000" b="1" dirty="0">
                <a:solidFill>
                  <a:srgbClr val="007434"/>
                </a:solidFill>
              </a:rPr>
              <a:t> (</a:t>
            </a:r>
            <a:r>
              <a:rPr lang="fr-FR" sz="1000" b="1" dirty="0" err="1">
                <a:solidFill>
                  <a:srgbClr val="007434"/>
                </a:solidFill>
              </a:rPr>
              <a:t>obj</a:t>
            </a:r>
            <a:r>
              <a:rPr lang="fr-FR" sz="1000" b="1" dirty="0">
                <a:solidFill>
                  <a:srgbClr val="007434"/>
                </a:solidFill>
              </a:rPr>
              <a:t> B &amp; C). Target size: 10By. </a:t>
            </a:r>
          </a:p>
          <a:p>
            <a:pPr algn="ctr"/>
            <a:r>
              <a:rPr lang="fr-FR" sz="1000" b="1" i="1" dirty="0" err="1">
                <a:solidFill>
                  <a:srgbClr val="007434"/>
                </a:solidFill>
              </a:rPr>
              <a:t>Level-two</a:t>
            </a:r>
            <a:r>
              <a:rPr lang="fr-FR" sz="1000" b="1" dirty="0">
                <a:solidFill>
                  <a:srgbClr val="007434"/>
                </a:solidFill>
              </a:rPr>
              <a:t> trigger info:  to </a:t>
            </a:r>
            <a:r>
              <a:rPr lang="fr-FR" sz="1000" b="1" dirty="0" err="1">
                <a:solidFill>
                  <a:srgbClr val="007434"/>
                </a:solidFill>
              </a:rPr>
              <a:t>be</a:t>
            </a:r>
            <a:r>
              <a:rPr lang="fr-FR" sz="1000" b="1" dirty="0">
                <a:solidFill>
                  <a:srgbClr val="007434"/>
                </a:solidFill>
              </a:rPr>
              <a:t> </a:t>
            </a:r>
            <a:r>
              <a:rPr lang="fr-FR" sz="1000" b="1" dirty="0" err="1">
                <a:solidFill>
                  <a:srgbClr val="007434"/>
                </a:solidFill>
              </a:rPr>
              <a:t>defined</a:t>
            </a:r>
            <a:r>
              <a:rPr lang="fr-FR" sz="1000" b="1" dirty="0">
                <a:solidFill>
                  <a:srgbClr val="007434"/>
                </a:solidFill>
              </a:rPr>
              <a:t>. Possible </a:t>
            </a:r>
            <a:r>
              <a:rPr lang="fr-FR" sz="1000" b="1" dirty="0" err="1">
                <a:solidFill>
                  <a:srgbClr val="007434"/>
                </a:solidFill>
              </a:rPr>
              <a:t>target</a:t>
            </a:r>
            <a:r>
              <a:rPr lang="fr-FR" sz="1000" b="1" dirty="0">
                <a:solidFill>
                  <a:srgbClr val="007434"/>
                </a:solidFill>
              </a:rPr>
              <a:t> size: 500By. 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03186" y="982587"/>
            <a:ext cx="2592288" cy="552380"/>
          </a:xfrm>
          <a:prstGeom prst="wedgeRectCallout">
            <a:avLst>
              <a:gd name="adj1" fmla="val 46092"/>
              <a:gd name="adj2" fmla="val 104516"/>
            </a:avLst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Communication </a:t>
            </a:r>
            <a:r>
              <a:rPr lang="fr-FR" sz="1000" b="1" dirty="0" err="1">
                <a:solidFill>
                  <a:schemeClr val="tx1"/>
                </a:solidFill>
              </a:rPr>
              <a:t>with</a:t>
            </a:r>
            <a:r>
              <a:rPr lang="fr-FR" sz="1000" b="1" dirty="0">
                <a:solidFill>
                  <a:schemeClr val="tx1"/>
                </a:solidFill>
              </a:rPr>
              <a:t> GP300 </a:t>
            </a:r>
            <a:r>
              <a:rPr lang="fr-FR" sz="1000" b="1" dirty="0" err="1">
                <a:solidFill>
                  <a:schemeClr val="tx1"/>
                </a:solidFill>
              </a:rPr>
              <a:t>units</a:t>
            </a:r>
            <a:endParaRPr lang="fr-FR" sz="1000" b="1" dirty="0">
              <a:solidFill>
                <a:schemeClr val="tx1"/>
              </a:solidFill>
            </a:endParaRPr>
          </a:p>
          <a:p>
            <a:pPr algn="ctr"/>
            <a:r>
              <a:rPr lang="fr-FR" sz="1000" b="1" dirty="0">
                <a:solidFill>
                  <a:srgbClr val="0070C0"/>
                </a:solidFill>
              </a:rPr>
              <a:t>GP300: 5 </a:t>
            </a:r>
            <a:r>
              <a:rPr lang="fr-FR" sz="1000" b="1" dirty="0" err="1">
                <a:solidFill>
                  <a:srgbClr val="0070C0"/>
                </a:solidFill>
              </a:rPr>
              <a:t>Ubiquity</a:t>
            </a:r>
            <a:r>
              <a:rPr lang="fr-FR" sz="1000" b="1" dirty="0">
                <a:solidFill>
                  <a:srgbClr val="0070C0"/>
                </a:solidFill>
              </a:rPr>
              <a:t> </a:t>
            </a:r>
            <a:r>
              <a:rPr lang="fr-FR" sz="1000" b="1" dirty="0" err="1">
                <a:solidFill>
                  <a:srgbClr val="0070C0"/>
                </a:solidFill>
              </a:rPr>
              <a:t>AirMax</a:t>
            </a:r>
            <a:r>
              <a:rPr lang="fr-FR" sz="1000" b="1" dirty="0">
                <a:solidFill>
                  <a:srgbClr val="0070C0"/>
                </a:solidFill>
              </a:rPr>
              <a:t> Rocket for 300 </a:t>
            </a:r>
            <a:r>
              <a:rPr lang="fr-FR" sz="1000" b="1" dirty="0" err="1">
                <a:solidFill>
                  <a:srgbClr val="0070C0"/>
                </a:solidFill>
              </a:rPr>
              <a:t>units</a:t>
            </a:r>
            <a:r>
              <a:rPr lang="fr-FR" sz="1000" b="1" dirty="0">
                <a:solidFill>
                  <a:srgbClr val="0070C0"/>
                </a:solidFill>
              </a:rPr>
              <a:t>. Max </a:t>
            </a:r>
            <a:r>
              <a:rPr lang="fr-FR" sz="1000" b="1" dirty="0" err="1">
                <a:solidFill>
                  <a:srgbClr val="0070C0"/>
                </a:solidFill>
              </a:rPr>
              <a:t>throughput</a:t>
            </a:r>
            <a:r>
              <a:rPr lang="fr-FR" sz="1000" b="1" dirty="0">
                <a:solidFill>
                  <a:srgbClr val="0070C0"/>
                </a:solidFill>
              </a:rPr>
              <a:t>: 190MBy/s in total.  </a:t>
            </a:r>
            <a:endParaRPr lang="en-US" sz="1000" b="1" dirty="0">
              <a:solidFill>
                <a:srgbClr val="0070C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51258" y="4313197"/>
            <a:ext cx="2519387" cy="1665472"/>
          </a:xfrm>
          <a:prstGeom prst="wedgeRectCallout">
            <a:avLst>
              <a:gd name="adj1" fmla="val 23355"/>
              <a:gd name="adj2" fmla="val -57801"/>
            </a:avLst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</a:rPr>
              <a:t>DAQ room: </a:t>
            </a:r>
            <a:r>
              <a:rPr lang="fr-FR" sz="1000" b="1" i="1" dirty="0" err="1">
                <a:solidFill>
                  <a:schemeClr val="tx1"/>
                </a:solidFill>
              </a:rPr>
              <a:t>level-two</a:t>
            </a:r>
            <a:r>
              <a:rPr lang="fr-FR" sz="1000" b="1" dirty="0">
                <a:solidFill>
                  <a:schemeClr val="tx1"/>
                </a:solidFill>
              </a:rPr>
              <a:t> trigger </a:t>
            </a:r>
          </a:p>
          <a:p>
            <a:pPr algn="ctr"/>
            <a:r>
              <a:rPr lang="fr-FR" sz="1000" b="1" dirty="0">
                <a:solidFill>
                  <a:schemeClr val="tx1"/>
                </a:solidFill>
              </a:rPr>
              <a:t>and data </a:t>
            </a:r>
            <a:r>
              <a:rPr lang="fr-FR" sz="1000" b="1" dirty="0" err="1">
                <a:solidFill>
                  <a:schemeClr val="tx1"/>
                </a:solidFill>
              </a:rPr>
              <a:t>recording</a:t>
            </a:r>
            <a:endParaRPr lang="fr-FR" sz="1000" b="1" dirty="0">
              <a:solidFill>
                <a:schemeClr val="tx1"/>
              </a:solidFill>
            </a:endParaRPr>
          </a:p>
          <a:p>
            <a:pPr algn="ctr"/>
            <a:r>
              <a:rPr lang="fr-FR" sz="1000" b="1" dirty="0">
                <a:solidFill>
                  <a:srgbClr val="0070C0"/>
                </a:solidFill>
              </a:rPr>
              <a:t>GP300:  </a:t>
            </a:r>
            <a:r>
              <a:rPr lang="fr-FR" sz="1000" b="1" i="1" dirty="0" err="1">
                <a:solidFill>
                  <a:srgbClr val="0070C0"/>
                </a:solidFill>
              </a:rPr>
              <a:t>level-two</a:t>
            </a:r>
            <a:r>
              <a:rPr lang="fr-FR" sz="1000" b="1" dirty="0">
                <a:solidFill>
                  <a:srgbClr val="0070C0"/>
                </a:solidFill>
              </a:rPr>
              <a:t> trigger </a:t>
            </a:r>
            <a:r>
              <a:rPr lang="fr-FR" sz="1000" b="1" dirty="0" err="1">
                <a:solidFill>
                  <a:srgbClr val="0070C0"/>
                </a:solidFill>
              </a:rPr>
              <a:t>issued</a:t>
            </a:r>
            <a:r>
              <a:rPr lang="fr-FR" sz="1000" b="1" dirty="0">
                <a:solidFill>
                  <a:srgbClr val="0070C0"/>
                </a:solidFill>
              </a:rPr>
              <a:t> if  5+ GPS time </a:t>
            </a:r>
            <a:r>
              <a:rPr lang="fr-FR" sz="1000" b="1" dirty="0" err="1">
                <a:solidFill>
                  <a:srgbClr val="0070C0"/>
                </a:solidFill>
              </a:rPr>
              <a:t>stamps</a:t>
            </a:r>
            <a:r>
              <a:rPr lang="fr-FR" sz="1000" b="1" dirty="0">
                <a:solidFill>
                  <a:srgbClr val="0070C0"/>
                </a:solidFill>
              </a:rPr>
              <a:t> </a:t>
            </a:r>
            <a:r>
              <a:rPr lang="fr-FR" sz="1000" b="1" dirty="0" err="1">
                <a:solidFill>
                  <a:srgbClr val="0070C0"/>
                </a:solidFill>
              </a:rPr>
              <a:t>from</a:t>
            </a:r>
            <a:r>
              <a:rPr lang="fr-FR" sz="1000" b="1" dirty="0">
                <a:solidFill>
                  <a:srgbClr val="0070C0"/>
                </a:solidFill>
              </a:rPr>
              <a:t> </a:t>
            </a:r>
            <a:r>
              <a:rPr lang="fr-FR" sz="1000" b="1" i="1" dirty="0" err="1">
                <a:solidFill>
                  <a:srgbClr val="0070C0"/>
                </a:solidFill>
              </a:rPr>
              <a:t>level</a:t>
            </a:r>
            <a:r>
              <a:rPr lang="fr-FR" sz="1000" b="1" i="1" dirty="0">
                <a:solidFill>
                  <a:srgbClr val="0070C0"/>
                </a:solidFill>
              </a:rPr>
              <a:t>-one</a:t>
            </a:r>
            <a:r>
              <a:rPr lang="fr-FR" sz="1000" b="1" dirty="0">
                <a:solidFill>
                  <a:srgbClr val="0070C0"/>
                </a:solidFill>
              </a:rPr>
              <a:t> triggers are in causal </a:t>
            </a:r>
            <a:r>
              <a:rPr lang="fr-FR" sz="1000" b="1" dirty="0" err="1">
                <a:solidFill>
                  <a:srgbClr val="0070C0"/>
                </a:solidFill>
              </a:rPr>
              <a:t>coincidence</a:t>
            </a:r>
            <a:r>
              <a:rPr lang="fr-FR" sz="1000" b="1" dirty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fr-FR" sz="1000" b="1" dirty="0">
                <a:solidFill>
                  <a:srgbClr val="00823B"/>
                </a:solidFill>
              </a:rPr>
              <a:t>NUTRIG: </a:t>
            </a:r>
            <a:r>
              <a:rPr lang="fr-FR" sz="1000" b="1" i="1" dirty="0" err="1">
                <a:solidFill>
                  <a:srgbClr val="00823B"/>
                </a:solidFill>
              </a:rPr>
              <a:t>level-two</a:t>
            </a:r>
            <a:r>
              <a:rPr lang="fr-FR" sz="1000" b="1" dirty="0">
                <a:solidFill>
                  <a:srgbClr val="00823B"/>
                </a:solidFill>
              </a:rPr>
              <a:t> trigger </a:t>
            </a:r>
            <a:r>
              <a:rPr lang="fr-FR" sz="1000" b="1" dirty="0" err="1">
                <a:solidFill>
                  <a:srgbClr val="00823B"/>
                </a:solidFill>
              </a:rPr>
              <a:t>issued</a:t>
            </a:r>
            <a:r>
              <a:rPr lang="fr-FR" sz="1000" b="1" dirty="0">
                <a:solidFill>
                  <a:srgbClr val="00823B"/>
                </a:solidFill>
              </a:rPr>
              <a:t> if </a:t>
            </a:r>
            <a:r>
              <a:rPr lang="fr-FR" sz="1000" b="1" dirty="0" err="1">
                <a:solidFill>
                  <a:srgbClr val="00823B"/>
                </a:solidFill>
              </a:rPr>
              <a:t>combined</a:t>
            </a:r>
            <a:r>
              <a:rPr lang="fr-FR" sz="1000" b="1" dirty="0">
                <a:solidFill>
                  <a:srgbClr val="00823B"/>
                </a:solidFill>
              </a:rPr>
              <a:t> </a:t>
            </a:r>
            <a:r>
              <a:rPr lang="fr-FR" sz="1000" b="1" i="1" dirty="0" err="1">
                <a:solidFill>
                  <a:srgbClr val="00823B"/>
                </a:solidFill>
              </a:rPr>
              <a:t>level</a:t>
            </a:r>
            <a:r>
              <a:rPr lang="fr-FR" sz="1000" b="1" i="1" dirty="0">
                <a:solidFill>
                  <a:srgbClr val="00823B"/>
                </a:solidFill>
              </a:rPr>
              <a:t>-one</a:t>
            </a:r>
            <a:r>
              <a:rPr lang="fr-FR" sz="1000" b="1" dirty="0">
                <a:solidFill>
                  <a:srgbClr val="00823B"/>
                </a:solidFill>
              </a:rPr>
              <a:t> trigger infos compatible </a:t>
            </a:r>
            <a:r>
              <a:rPr lang="fr-FR" sz="1000" b="1" dirty="0" err="1">
                <a:solidFill>
                  <a:srgbClr val="00823B"/>
                </a:solidFill>
              </a:rPr>
              <a:t>with</a:t>
            </a:r>
            <a:r>
              <a:rPr lang="fr-FR" sz="1000" b="1" dirty="0">
                <a:solidFill>
                  <a:srgbClr val="00823B"/>
                </a:solidFill>
              </a:rPr>
              <a:t> air </a:t>
            </a:r>
            <a:r>
              <a:rPr lang="fr-FR" sz="1000" b="1" dirty="0" err="1">
                <a:solidFill>
                  <a:srgbClr val="00823B"/>
                </a:solidFill>
              </a:rPr>
              <a:t>shower</a:t>
            </a:r>
            <a:r>
              <a:rPr lang="fr-FR" sz="1000" b="1" dirty="0">
                <a:solidFill>
                  <a:srgbClr val="00823B"/>
                </a:solidFill>
              </a:rPr>
              <a:t> model (</a:t>
            </a:r>
            <a:r>
              <a:rPr lang="fr-FR" sz="1000" b="1" dirty="0" err="1">
                <a:solidFill>
                  <a:srgbClr val="00823B"/>
                </a:solidFill>
              </a:rPr>
              <a:t>obj</a:t>
            </a:r>
            <a:r>
              <a:rPr lang="fr-FR" sz="1000" b="1" dirty="0">
                <a:solidFill>
                  <a:srgbClr val="00823B"/>
                </a:solidFill>
              </a:rPr>
              <a:t> C).</a:t>
            </a:r>
          </a:p>
          <a:p>
            <a:pPr algn="ctr"/>
            <a:r>
              <a:rPr lang="fr-FR" sz="1000" b="1" i="1" dirty="0" err="1">
                <a:solidFill>
                  <a:schemeClr val="tx1"/>
                </a:solidFill>
              </a:rPr>
              <a:t>Level-two</a:t>
            </a:r>
            <a:r>
              <a:rPr lang="fr-FR" sz="1000" b="1" dirty="0">
                <a:solidFill>
                  <a:schemeClr val="tx1"/>
                </a:solidFill>
              </a:rPr>
              <a:t> trigger infos </a:t>
            </a:r>
            <a:r>
              <a:rPr lang="fr-FR" sz="1000" b="1" dirty="0" err="1">
                <a:solidFill>
                  <a:schemeClr val="tx1"/>
                </a:solidFill>
              </a:rPr>
              <a:t>saved</a:t>
            </a:r>
            <a:r>
              <a:rPr lang="fr-FR" sz="1000" b="1" dirty="0">
                <a:solidFill>
                  <a:schemeClr val="tx1"/>
                </a:solidFill>
              </a:rPr>
              <a:t> to </a:t>
            </a:r>
            <a:r>
              <a:rPr lang="fr-FR" sz="1000" b="1" dirty="0" err="1">
                <a:solidFill>
                  <a:schemeClr val="tx1"/>
                </a:solidFill>
              </a:rPr>
              <a:t>disk</a:t>
            </a:r>
            <a:r>
              <a:rPr lang="fr-FR" sz="1000" b="1" dirty="0">
                <a:solidFill>
                  <a:schemeClr val="tx1"/>
                </a:solidFill>
              </a:rPr>
              <a:t> for offline </a:t>
            </a:r>
            <a:r>
              <a:rPr lang="fr-FR" sz="1000" b="1" dirty="0" err="1">
                <a:solidFill>
                  <a:schemeClr val="tx1"/>
                </a:solidFill>
              </a:rPr>
              <a:t>analysis</a:t>
            </a:r>
            <a:r>
              <a:rPr lang="fr-FR" sz="1000" b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2091019" y="1604922"/>
            <a:ext cx="2448682" cy="1266430"/>
            <a:chOff x="1449129" y="1067555"/>
            <a:chExt cx="3231020" cy="2083785"/>
          </a:xfrm>
        </p:grpSpPr>
        <p:sp>
          <p:nvSpPr>
            <p:cNvPr id="5" name="Triangle isocèle 4"/>
            <p:cNvSpPr/>
            <p:nvPr/>
          </p:nvSpPr>
          <p:spPr>
            <a:xfrm rot="5400000">
              <a:off x="2054080" y="525272"/>
              <a:ext cx="2083785" cy="3168352"/>
            </a:xfrm>
            <a:prstGeom prst="triangle">
              <a:avLst>
                <a:gd name="adj" fmla="val 49684"/>
              </a:avLst>
            </a:prstGeom>
            <a:solidFill>
              <a:srgbClr val="FFFFFF">
                <a:alpha val="65098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49129" y="1319790"/>
              <a:ext cx="2706391" cy="1291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900" b="1" i="1" dirty="0" err="1"/>
                <a:t>Level</a:t>
              </a:r>
              <a:r>
                <a:rPr lang="fr-FR" sz="900" b="1" i="1" dirty="0"/>
                <a:t>-one</a:t>
              </a:r>
              <a:r>
                <a:rPr lang="fr-FR" sz="900" b="1" dirty="0"/>
                <a:t> trigger </a:t>
              </a:r>
            </a:p>
            <a:p>
              <a:r>
                <a:rPr lang="fr-FR" sz="900" b="1" dirty="0"/>
                <a:t>info </a:t>
              </a:r>
              <a:r>
                <a:rPr lang="fr-FR" sz="900" b="1" dirty="0" err="1"/>
                <a:t>from</a:t>
              </a:r>
              <a:r>
                <a:rPr lang="fr-FR" sz="900" b="1" dirty="0"/>
                <a:t> unit to DAQ </a:t>
              </a:r>
            </a:p>
            <a:p>
              <a:r>
                <a:rPr lang="fr-FR" sz="900" b="1" dirty="0">
                  <a:solidFill>
                    <a:srgbClr val="0070C0"/>
                  </a:solidFill>
                </a:rPr>
                <a:t>GP300 rate: 1kHz x 4By = 4kBy/s.</a:t>
              </a:r>
              <a:r>
                <a:rPr lang="fr-FR" sz="900" b="1" dirty="0"/>
                <a:t> </a:t>
              </a:r>
            </a:p>
            <a:p>
              <a:r>
                <a:rPr lang="fr-FR" sz="900" b="1" dirty="0">
                  <a:solidFill>
                    <a:srgbClr val="007434"/>
                  </a:solidFill>
                </a:rPr>
                <a:t>NUTRIG </a:t>
              </a:r>
              <a:r>
                <a:rPr lang="fr-FR" sz="900" b="1" dirty="0" err="1">
                  <a:solidFill>
                    <a:srgbClr val="007434"/>
                  </a:solidFill>
                </a:rPr>
                <a:t>target</a:t>
              </a:r>
              <a:r>
                <a:rPr lang="fr-FR" sz="900" b="1" dirty="0">
                  <a:solidFill>
                    <a:srgbClr val="007434"/>
                  </a:solidFill>
                </a:rPr>
                <a:t> rate: </a:t>
              </a:r>
            </a:p>
            <a:p>
              <a:r>
                <a:rPr lang="fr-FR" sz="900" b="1" dirty="0">
                  <a:solidFill>
                    <a:srgbClr val="007434"/>
                  </a:solidFill>
                </a:rPr>
                <a:t>100Hz x 10By = 1kBy/s.</a:t>
              </a:r>
              <a:endParaRPr lang="en-US" sz="900" b="1" dirty="0">
                <a:solidFill>
                  <a:srgbClr val="007434"/>
                </a:solidFill>
              </a:endParaRPr>
            </a:p>
          </p:txBody>
        </p:sp>
      </p:grpSp>
      <p:sp>
        <p:nvSpPr>
          <p:cNvPr id="45" name="Triangle isocèle 44"/>
          <p:cNvSpPr/>
          <p:nvPr/>
        </p:nvSpPr>
        <p:spPr>
          <a:xfrm rot="5400000" flipH="1" flipV="1">
            <a:off x="3117565" y="1624988"/>
            <a:ext cx="1280318" cy="2432489"/>
          </a:xfrm>
          <a:prstGeom prst="triangle">
            <a:avLst>
              <a:gd name="adj" fmla="val 49684"/>
            </a:avLst>
          </a:prstGeom>
          <a:solidFill>
            <a:srgbClr val="BFBFBF">
              <a:alpha val="64706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308240" y="2572281"/>
            <a:ext cx="159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b="1" i="1" dirty="0" err="1"/>
              <a:t>Level-two</a:t>
            </a:r>
            <a:r>
              <a:rPr lang="fr-FR" sz="1000" b="1" dirty="0"/>
              <a:t> trigger </a:t>
            </a:r>
          </a:p>
          <a:p>
            <a:pPr algn="r"/>
            <a:r>
              <a:rPr lang="fr-FR" sz="1000" b="1" dirty="0" err="1"/>
              <a:t>request</a:t>
            </a:r>
            <a:r>
              <a:rPr lang="fr-FR" sz="1000" b="1" dirty="0"/>
              <a:t> </a:t>
            </a:r>
            <a:r>
              <a:rPr lang="fr-FR" sz="1000" b="1" dirty="0" err="1"/>
              <a:t>from</a:t>
            </a:r>
            <a:r>
              <a:rPr lang="fr-FR" sz="1000" b="1" dirty="0"/>
              <a:t> DAQ to </a:t>
            </a:r>
            <a:r>
              <a:rPr lang="fr-FR" sz="1000" b="1" dirty="0" err="1"/>
              <a:t>units</a:t>
            </a:r>
            <a:r>
              <a:rPr lang="fr-FR" sz="1000" b="1" dirty="0"/>
              <a:t> </a:t>
            </a:r>
            <a:r>
              <a:rPr lang="fr-FR" sz="1000" b="1" dirty="0" err="1"/>
              <a:t>with</a:t>
            </a:r>
            <a:r>
              <a:rPr lang="fr-FR" sz="1000" b="1" dirty="0"/>
              <a:t> </a:t>
            </a:r>
            <a:r>
              <a:rPr lang="fr-FR" sz="1000" b="1" i="1" dirty="0" err="1"/>
              <a:t>level</a:t>
            </a:r>
            <a:r>
              <a:rPr lang="fr-FR" sz="1000" b="1" i="1" dirty="0"/>
              <a:t>-one</a:t>
            </a:r>
            <a:r>
              <a:rPr lang="fr-FR" sz="1000" b="1" dirty="0"/>
              <a:t> triggers</a:t>
            </a:r>
            <a:endParaRPr lang="en-US" sz="1000" b="1" dirty="0"/>
          </a:p>
        </p:txBody>
      </p:sp>
      <p:grpSp>
        <p:nvGrpSpPr>
          <p:cNvPr id="47" name="Groupe 46"/>
          <p:cNvGrpSpPr/>
          <p:nvPr/>
        </p:nvGrpSpPr>
        <p:grpSpPr>
          <a:xfrm>
            <a:off x="2816902" y="2984787"/>
            <a:ext cx="2424876" cy="1266430"/>
            <a:chOff x="1449129" y="1015476"/>
            <a:chExt cx="3199608" cy="2083785"/>
          </a:xfrm>
        </p:grpSpPr>
        <p:sp>
          <p:nvSpPr>
            <p:cNvPr id="48" name="Triangle isocèle 47"/>
            <p:cNvSpPr/>
            <p:nvPr/>
          </p:nvSpPr>
          <p:spPr>
            <a:xfrm rot="5400000">
              <a:off x="2022668" y="473193"/>
              <a:ext cx="2083785" cy="3168352"/>
            </a:xfrm>
            <a:prstGeom prst="triangle">
              <a:avLst>
                <a:gd name="adj" fmla="val 49684"/>
              </a:avLst>
            </a:prstGeom>
            <a:solidFill>
              <a:schemeClr val="bg1">
                <a:lumMod val="50000"/>
                <a:alpha val="65098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49129" y="1319790"/>
              <a:ext cx="2945978" cy="174713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fr-FR" sz="900" b="1" i="1" dirty="0" err="1"/>
                <a:t>Level-two</a:t>
              </a:r>
              <a:r>
                <a:rPr lang="fr-FR" sz="900" b="1" dirty="0"/>
                <a:t> trigger </a:t>
              </a:r>
            </a:p>
            <a:p>
              <a:r>
                <a:rPr lang="fr-FR" sz="900" b="1" dirty="0"/>
                <a:t>info </a:t>
              </a:r>
              <a:r>
                <a:rPr lang="fr-FR" sz="900" b="1" dirty="0" err="1"/>
                <a:t>from</a:t>
              </a:r>
              <a:r>
                <a:rPr lang="fr-FR" sz="900" b="1" dirty="0"/>
                <a:t> unit to DAQ </a:t>
              </a:r>
            </a:p>
            <a:p>
              <a:r>
                <a:rPr lang="fr-FR" sz="900" b="1" dirty="0">
                  <a:solidFill>
                    <a:srgbClr val="0070C0"/>
                  </a:solidFill>
                </a:rPr>
                <a:t>GP300 rate: 10Hz x 10kBy = 100kBy/s.</a:t>
              </a:r>
              <a:r>
                <a:rPr lang="fr-FR" sz="900" b="1" dirty="0"/>
                <a:t> </a:t>
              </a:r>
            </a:p>
            <a:p>
              <a:r>
                <a:rPr lang="fr-FR" sz="900" b="1" dirty="0">
                  <a:solidFill>
                    <a:srgbClr val="007E39"/>
                  </a:solidFill>
                </a:rPr>
                <a:t>NUTRIG possible </a:t>
              </a:r>
              <a:r>
                <a:rPr lang="fr-FR" sz="900" b="1" dirty="0" err="1">
                  <a:solidFill>
                    <a:srgbClr val="007E39"/>
                  </a:solidFill>
                </a:rPr>
                <a:t>target</a:t>
              </a:r>
              <a:r>
                <a:rPr lang="fr-FR" sz="900" b="1" dirty="0">
                  <a:solidFill>
                    <a:srgbClr val="007E39"/>
                  </a:solidFill>
                </a:rPr>
                <a:t> rate: </a:t>
              </a:r>
            </a:p>
            <a:p>
              <a:r>
                <a:rPr lang="fr-FR" sz="900" b="1" dirty="0">
                  <a:solidFill>
                    <a:srgbClr val="007E39"/>
                  </a:solidFill>
                </a:rPr>
                <a:t>1Hz x 500By </a:t>
              </a:r>
            </a:p>
            <a:p>
              <a:r>
                <a:rPr lang="fr-FR" sz="900" b="1" dirty="0">
                  <a:solidFill>
                    <a:srgbClr val="007E39"/>
                  </a:solidFill>
                </a:rPr>
                <a:t>= 500By/s.</a:t>
              </a:r>
              <a:endParaRPr lang="en-US" sz="900" b="1" dirty="0">
                <a:solidFill>
                  <a:srgbClr val="007E39"/>
                </a:solidFill>
              </a:endParaRPr>
            </a:p>
          </p:txBody>
        </p:sp>
      </p:grpSp>
      <p:cxnSp>
        <p:nvCxnSpPr>
          <p:cNvPr id="20" name="Connecteur droit avec flèche 19"/>
          <p:cNvCxnSpPr/>
          <p:nvPr/>
        </p:nvCxnSpPr>
        <p:spPr>
          <a:xfrm>
            <a:off x="714553" y="2404460"/>
            <a:ext cx="5203940" cy="1350150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5653785" y="3905944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DAQ room</a:t>
            </a:r>
            <a:endParaRPr lang="en-US" sz="1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DB855B3-E0A7-4299-91CD-E8CE9A7E055E}"/>
              </a:ext>
            </a:extLst>
          </p:cNvPr>
          <p:cNvSpPr txBox="1"/>
          <p:nvPr/>
        </p:nvSpPr>
        <p:spPr>
          <a:xfrm>
            <a:off x="7120890" y="1442904"/>
            <a:ext cx="18155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GP300 (nominal) rate:</a:t>
            </a:r>
          </a:p>
          <a:p>
            <a:r>
              <a:rPr lang="fr-FR" sz="1200" b="1" dirty="0">
                <a:solidFill>
                  <a:srgbClr val="0070C0"/>
                </a:solidFill>
              </a:rPr>
              <a:t>L1: 4kBy/s/unit</a:t>
            </a:r>
          </a:p>
          <a:p>
            <a:r>
              <a:rPr lang="fr-FR" sz="1200" b="1" dirty="0">
                <a:solidFill>
                  <a:srgbClr val="0070C0"/>
                </a:solidFill>
              </a:rPr>
              <a:t>L2: 100kBy/s/unit</a:t>
            </a:r>
          </a:p>
          <a:p>
            <a:pPr marL="214313" indent="-214313">
              <a:buFont typeface="Wingdings" panose="05000000000000000000" pitchFamily="2" charset="2"/>
              <a:buChar char="è"/>
            </a:pPr>
            <a:r>
              <a:rPr lang="fr-FR" sz="1200" b="1" dirty="0">
                <a:solidFill>
                  <a:srgbClr val="0070C0"/>
                </a:solidFill>
                <a:sym typeface="Wingdings" panose="05000000000000000000" pitchFamily="2" charset="2"/>
              </a:rPr>
              <a:t>104kBy/s/unit</a:t>
            </a:r>
          </a:p>
          <a:p>
            <a:pPr marL="214313" indent="-214313">
              <a:buFont typeface="Wingdings" panose="05000000000000000000" pitchFamily="2" charset="2"/>
              <a:buChar char="è"/>
            </a:pPr>
            <a:endParaRPr lang="fr-FR" sz="1200" dirty="0"/>
          </a:p>
          <a:p>
            <a:r>
              <a:rPr lang="fr-FR" sz="1200" b="1" u="sng" dirty="0">
                <a:solidFill>
                  <a:srgbClr val="00B050"/>
                </a:solidFill>
              </a:rPr>
              <a:t>NUTRIG </a:t>
            </a:r>
            <a:r>
              <a:rPr lang="fr-FR" sz="1200" b="1" u="sng" dirty="0" err="1">
                <a:solidFill>
                  <a:srgbClr val="00B050"/>
                </a:solidFill>
              </a:rPr>
              <a:t>target</a:t>
            </a:r>
            <a:r>
              <a:rPr lang="fr-FR" sz="1200" b="1" u="sng" dirty="0">
                <a:solidFill>
                  <a:srgbClr val="00B050"/>
                </a:solidFill>
              </a:rPr>
              <a:t>:</a:t>
            </a:r>
          </a:p>
          <a:p>
            <a:r>
              <a:rPr lang="fr-FR" sz="1200" b="1" dirty="0">
                <a:solidFill>
                  <a:srgbClr val="00B050"/>
                </a:solidFill>
              </a:rPr>
              <a:t>L1: 1kBy/s/unit</a:t>
            </a:r>
          </a:p>
          <a:p>
            <a:r>
              <a:rPr lang="fr-FR" sz="1200" b="1" dirty="0">
                <a:solidFill>
                  <a:srgbClr val="00B050"/>
                </a:solidFill>
              </a:rPr>
              <a:t>L2: 500By/s/unit</a:t>
            </a:r>
          </a:p>
          <a:p>
            <a:pPr marL="214313" indent="-214313">
              <a:buFont typeface="Wingdings" panose="05000000000000000000" pitchFamily="2" charset="2"/>
              <a:buChar char="è"/>
            </a:pPr>
            <a:r>
              <a:rPr lang="fr-FR" sz="1200" b="1" dirty="0">
                <a:solidFill>
                  <a:srgbClr val="00B050"/>
                </a:solidFill>
                <a:sym typeface="Wingdings" panose="05000000000000000000" pitchFamily="2" charset="2"/>
              </a:rPr>
              <a:t>1.5kBy/s/unit</a:t>
            </a:r>
          </a:p>
          <a:p>
            <a:pPr marL="214313" indent="-214313">
              <a:buFont typeface="Wingdings" panose="05000000000000000000" pitchFamily="2" charset="2"/>
              <a:buChar char="è"/>
            </a:pPr>
            <a:endParaRPr lang="fr-FR" sz="1200" b="1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r>
              <a:rPr lang="fr-FR" sz="1200" b="1" dirty="0">
                <a:sym typeface="Wingdings" panose="05000000000000000000" pitchFamily="2" charset="2"/>
              </a:rPr>
              <a:t>NUTRIG goal (2025):</a:t>
            </a:r>
          </a:p>
          <a:p>
            <a:r>
              <a:rPr lang="fr-FR" sz="1200" dirty="0" err="1">
                <a:sym typeface="Wingdings" panose="05000000000000000000" pitchFamily="2" charset="2"/>
              </a:rPr>
              <a:t>Optimized</a:t>
            </a:r>
            <a:r>
              <a:rPr lang="fr-FR" sz="1200" dirty="0">
                <a:sym typeface="Wingdings" panose="05000000000000000000" pitchFamily="2" charset="2"/>
              </a:rPr>
              <a:t> trigger </a:t>
            </a:r>
            <a:r>
              <a:rPr lang="fr-FR" sz="1200" dirty="0" err="1">
                <a:sym typeface="Wingdings" panose="05000000000000000000" pitchFamily="2" charset="2"/>
              </a:rPr>
              <a:t>methods</a:t>
            </a:r>
            <a:r>
              <a:rPr lang="fr-FR" sz="1200" dirty="0">
                <a:sym typeface="Wingdings" panose="05000000000000000000" pitchFamily="2" charset="2"/>
              </a:rPr>
              <a:t> for </a:t>
            </a:r>
            <a:r>
              <a:rPr lang="fr-FR" sz="1200" dirty="0" err="1">
                <a:sym typeface="Wingdings" panose="05000000000000000000" pitchFamily="2" charset="2"/>
              </a:rPr>
              <a:t>autonomous</a:t>
            </a:r>
            <a:r>
              <a:rPr lang="fr-FR" sz="1200" dirty="0">
                <a:sym typeface="Wingdings" panose="05000000000000000000" pitchFamily="2" charset="2"/>
              </a:rPr>
              <a:t> radio </a:t>
            </a:r>
            <a:r>
              <a:rPr lang="fr-FR" sz="1200" dirty="0" err="1">
                <a:sym typeface="Wingdings" panose="05000000000000000000" pitchFamily="2" charset="2"/>
              </a:rPr>
              <a:t>arrays</a:t>
            </a:r>
            <a:endParaRPr lang="fr-FR" sz="1200" dirty="0">
              <a:sym typeface="Wingdings" panose="05000000000000000000" pitchFamily="2" charset="2"/>
            </a:endParaRPr>
          </a:p>
          <a:p>
            <a:r>
              <a:rPr lang="fr-FR" sz="1200" dirty="0">
                <a:sym typeface="Wingdings" panose="05000000000000000000" pitchFamily="2" charset="2"/>
              </a:rPr>
              <a:t>+</a:t>
            </a:r>
          </a:p>
          <a:p>
            <a:r>
              <a:rPr lang="fr-FR" sz="1200" dirty="0" err="1">
                <a:sym typeface="Wingdings" panose="05000000000000000000" pitchFamily="2" charset="2"/>
              </a:rPr>
              <a:t>Precise</a:t>
            </a:r>
            <a:r>
              <a:rPr lang="fr-FR" sz="1200" dirty="0">
                <a:sym typeface="Wingdings" panose="05000000000000000000" pitchFamily="2" charset="2"/>
              </a:rPr>
              <a:t> quantitative </a:t>
            </a:r>
            <a:r>
              <a:rPr lang="fr-FR" sz="1200" dirty="0" err="1">
                <a:sym typeface="Wingdings" panose="05000000000000000000" pitchFamily="2" charset="2"/>
              </a:rPr>
              <a:t>evaluation</a:t>
            </a:r>
            <a:r>
              <a:rPr lang="fr-FR" sz="1200" dirty="0">
                <a:sym typeface="Wingdings" panose="05000000000000000000" pitchFamily="2" charset="2"/>
              </a:rPr>
              <a:t> of data rate</a:t>
            </a:r>
          </a:p>
          <a:p>
            <a:pPr marL="214313" indent="-214313">
              <a:buFont typeface="Wingdings" panose="05000000000000000000" pitchFamily="2" charset="2"/>
              <a:buChar char="è"/>
            </a:pPr>
            <a:endParaRPr lang="fr-FR" sz="12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3467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" indent="-92075">
              <a:lnSpc>
                <a:spcPct val="90000"/>
              </a:lnSpc>
              <a:buClr>
                <a:srgbClr val="0070C0"/>
              </a:buClr>
            </a:pPr>
            <a:r>
              <a:rPr lang="en-US" sz="1200" spc="-1" dirty="0" err="1">
                <a:latin typeface="Verdana"/>
                <a:ea typeface="Verdana"/>
              </a:rPr>
              <a:t>Responsable</a:t>
            </a:r>
            <a:r>
              <a:rPr lang="en-US" sz="1200" spc="-1" dirty="0">
                <a:latin typeface="Verdana"/>
                <a:ea typeface="Verdana"/>
              </a:rPr>
              <a:t> </a:t>
            </a:r>
            <a:r>
              <a:rPr lang="en-US" sz="1200" spc="-1" dirty="0" err="1">
                <a:latin typeface="Verdana"/>
                <a:ea typeface="Verdana"/>
              </a:rPr>
              <a:t>scientifique</a:t>
            </a:r>
            <a:r>
              <a:rPr lang="en-US" sz="1200" spc="-1" dirty="0">
                <a:latin typeface="Verdana"/>
                <a:ea typeface="Verdana"/>
              </a:rPr>
              <a:t> de </a:t>
            </a:r>
            <a:r>
              <a:rPr lang="en-US" sz="1200" spc="-1" dirty="0" err="1">
                <a:latin typeface="Verdana"/>
                <a:ea typeface="Verdana"/>
              </a:rPr>
              <a:t>l’équipe</a:t>
            </a:r>
            <a:r>
              <a:rPr lang="en-US" sz="1200" spc="-1" dirty="0">
                <a:latin typeface="Verdana"/>
                <a:ea typeface="Verdana"/>
              </a:rPr>
              <a:t> : </a:t>
            </a:r>
            <a:r>
              <a:rPr lang="en-US" spc="-1" dirty="0">
                <a:latin typeface="Verdana"/>
                <a:ea typeface="Verdana"/>
              </a:rPr>
              <a:t>Olivier Martineau</a:t>
            </a:r>
            <a:endParaRPr lang="en-US" sz="1200" spc="-1" dirty="0">
              <a:latin typeface="Verdana"/>
              <a:ea typeface="Verdana"/>
            </a:endParaRPr>
          </a:p>
          <a:p>
            <a:pPr marL="0" indent="0">
              <a:lnSpc>
                <a:spcPct val="90000"/>
              </a:lnSpc>
              <a:buClr>
                <a:srgbClr val="0070C0"/>
              </a:buClr>
              <a:buNone/>
            </a:pPr>
            <a:endParaRPr lang="en-US" sz="1200" spc="-1" dirty="0">
              <a:latin typeface="Arial"/>
            </a:endParaRPr>
          </a:p>
          <a:p>
            <a:pPr marL="92075" indent="-92075">
              <a:spcBef>
                <a:spcPts val="300"/>
              </a:spcBef>
            </a:pPr>
            <a:r>
              <a:rPr lang="en-US" sz="1200" spc="-1" dirty="0">
                <a:latin typeface="Verdana"/>
                <a:ea typeface="Verdana"/>
              </a:rPr>
              <a:t>Budget </a:t>
            </a:r>
            <a:r>
              <a:rPr lang="en-US" sz="1200" spc="-1" dirty="0" err="1">
                <a:latin typeface="Verdana"/>
                <a:ea typeface="Verdana"/>
              </a:rPr>
              <a:t>annuel</a:t>
            </a:r>
            <a:r>
              <a:rPr lang="en-US" sz="1200" spc="-1" dirty="0">
                <a:latin typeface="Verdana"/>
                <a:ea typeface="Verdana"/>
              </a:rPr>
              <a:t> </a:t>
            </a:r>
            <a:r>
              <a:rPr lang="en-US" sz="1200" spc="-1" dirty="0" err="1">
                <a:latin typeface="Verdana"/>
                <a:ea typeface="Verdana"/>
              </a:rPr>
              <a:t>soutien</a:t>
            </a:r>
            <a:r>
              <a:rPr lang="en-US" sz="1200" spc="-1" dirty="0">
                <a:latin typeface="Verdana"/>
                <a:ea typeface="Verdana"/>
              </a:rPr>
              <a:t> </a:t>
            </a:r>
            <a:r>
              <a:rPr lang="en-US" sz="1200" spc="-1" dirty="0" err="1">
                <a:latin typeface="Verdana"/>
                <a:ea typeface="Verdana"/>
              </a:rPr>
              <a:t>équipe</a:t>
            </a:r>
            <a:r>
              <a:rPr lang="en-US" sz="1200" spc="-1" dirty="0">
                <a:latin typeface="Verdana"/>
                <a:ea typeface="Verdana"/>
              </a:rPr>
              <a:t> (hors budget </a:t>
            </a:r>
            <a:r>
              <a:rPr lang="en-US" sz="1200" spc="-1" dirty="0" err="1">
                <a:latin typeface="Verdana"/>
                <a:ea typeface="Verdana"/>
              </a:rPr>
              <a:t>projets</a:t>
            </a:r>
            <a:r>
              <a:rPr lang="en-US" sz="1200" spc="-1" dirty="0">
                <a:latin typeface="Verdana"/>
                <a:ea typeface="Verdana"/>
              </a:rPr>
              <a:t>) : 0k€ </a:t>
            </a:r>
            <a:r>
              <a:rPr lang="en-US" sz="1200" spc="-1" dirty="0" err="1">
                <a:latin typeface="Verdana"/>
                <a:ea typeface="Verdana"/>
              </a:rPr>
              <a:t>en</a:t>
            </a:r>
            <a:r>
              <a:rPr lang="en-US" sz="1200" spc="-1" dirty="0">
                <a:latin typeface="Verdana"/>
                <a:ea typeface="Verdana"/>
              </a:rPr>
              <a:t> AP, </a:t>
            </a:r>
            <a:r>
              <a:rPr lang="en-US" sz="1200" spc="-1" dirty="0" err="1">
                <a:latin typeface="Verdana"/>
                <a:ea typeface="Verdana"/>
              </a:rPr>
              <a:t>soutien</a:t>
            </a:r>
            <a:r>
              <a:rPr lang="en-US" sz="1200" spc="-1" dirty="0">
                <a:latin typeface="Verdana"/>
                <a:ea typeface="Verdana"/>
              </a:rPr>
              <a:t> </a:t>
            </a:r>
            <a:r>
              <a:rPr lang="en-US" spc="-1" dirty="0">
                <a:latin typeface="Verdana"/>
                <a:ea typeface="Verdana"/>
              </a:rPr>
              <a:t>via ANR (350k€ sur 3 </a:t>
            </a:r>
            <a:r>
              <a:rPr lang="en-US" spc="-1" dirty="0" err="1">
                <a:latin typeface="Verdana"/>
                <a:ea typeface="Verdana"/>
              </a:rPr>
              <a:t>ans</a:t>
            </a:r>
            <a:r>
              <a:rPr lang="en-US" spc="-1" dirty="0">
                <a:latin typeface="Verdana"/>
                <a:ea typeface="Verdana"/>
              </a:rPr>
              <a:t>), SU (100k€/2ans),</a:t>
            </a:r>
            <a:r>
              <a:rPr lang="en-US" sz="1200" spc="-1" dirty="0">
                <a:latin typeface="Verdana"/>
                <a:ea typeface="Verdana"/>
              </a:rPr>
              <a:t> PNHE (6k€ </a:t>
            </a:r>
            <a:r>
              <a:rPr lang="en-US" sz="1200" spc="-1" dirty="0" err="1">
                <a:latin typeface="Verdana"/>
                <a:ea typeface="Verdana"/>
              </a:rPr>
              <a:t>en</a:t>
            </a:r>
            <a:r>
              <a:rPr lang="en-US" sz="1200" spc="-1" dirty="0">
                <a:latin typeface="Verdana"/>
                <a:ea typeface="Verdana"/>
              </a:rPr>
              <a:t> 2021 &amp; 2022) et </a:t>
            </a:r>
            <a:r>
              <a:rPr lang="en-US" spc="-1" dirty="0">
                <a:latin typeface="Verdana"/>
                <a:ea typeface="Verdana"/>
              </a:rPr>
              <a:t>FCPPL (~3k€ </a:t>
            </a:r>
            <a:r>
              <a:rPr lang="en-US" spc="-1" dirty="0" err="1">
                <a:latin typeface="Verdana"/>
                <a:ea typeface="Verdana"/>
              </a:rPr>
              <a:t>avant</a:t>
            </a:r>
            <a:r>
              <a:rPr lang="en-US" spc="-1" dirty="0">
                <a:latin typeface="Verdana"/>
                <a:ea typeface="Verdana"/>
              </a:rPr>
              <a:t> </a:t>
            </a:r>
            <a:r>
              <a:rPr lang="en-US" spc="-1" dirty="0" err="1">
                <a:latin typeface="Verdana"/>
                <a:ea typeface="Verdana"/>
              </a:rPr>
              <a:t>Covid</a:t>
            </a:r>
            <a:r>
              <a:rPr lang="en-US" spc="-1" dirty="0">
                <a:latin typeface="Verdana"/>
                <a:ea typeface="Verdana"/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ts val="300"/>
              </a:spcBef>
              <a:buNone/>
            </a:pPr>
            <a:endParaRPr lang="en-US" sz="1200" spc="-1" dirty="0">
              <a:latin typeface="Verdana"/>
              <a:ea typeface="Verdana"/>
            </a:endParaRPr>
          </a:p>
          <a:p>
            <a:pPr marL="0" indent="0">
              <a:lnSpc>
                <a:spcPct val="90000"/>
              </a:lnSpc>
              <a:spcBef>
                <a:spcPts val="300"/>
              </a:spcBef>
              <a:buNone/>
            </a:pPr>
            <a:r>
              <a:rPr lang="en-US" sz="1200" b="1" u="sng" spc="-1" dirty="0" err="1">
                <a:latin typeface="Verdana"/>
                <a:ea typeface="Verdana"/>
              </a:rPr>
              <a:t>Liste</a:t>
            </a:r>
            <a:r>
              <a:rPr lang="en-US" sz="1200" b="1" u="sng" spc="-1" dirty="0">
                <a:latin typeface="Verdana"/>
                <a:ea typeface="Verdana"/>
              </a:rPr>
              <a:t> des </a:t>
            </a:r>
            <a:r>
              <a:rPr lang="en-US" sz="1200" b="1" u="sng" spc="-1" dirty="0" err="1">
                <a:latin typeface="Verdana"/>
                <a:ea typeface="Verdana"/>
              </a:rPr>
              <a:t>chercheurs</a:t>
            </a:r>
            <a:r>
              <a:rPr lang="en-US" sz="1200" b="1" u="sng" spc="-1" dirty="0">
                <a:latin typeface="Verdana"/>
                <a:ea typeface="Verdana"/>
              </a:rPr>
              <a:t> de </a:t>
            </a:r>
            <a:r>
              <a:rPr lang="en-US" sz="1200" b="1" u="sng" spc="-1" dirty="0" err="1">
                <a:latin typeface="Verdana"/>
                <a:ea typeface="Verdana"/>
              </a:rPr>
              <a:t>l’équipe</a:t>
            </a:r>
            <a:r>
              <a:rPr lang="en-US" sz="1200" b="1" u="sng" spc="-1" dirty="0">
                <a:latin typeface="Verdana"/>
                <a:ea typeface="Verdana"/>
              </a:rPr>
              <a:t> :</a:t>
            </a:r>
            <a:endParaRPr lang="en-US" sz="1200" spc="-1" dirty="0">
              <a:latin typeface="Verdana"/>
              <a:ea typeface="Verdana"/>
            </a:endParaRP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</a:pPr>
            <a:r>
              <a:rPr lang="en-US" spc="-1" dirty="0">
                <a:latin typeface="Verdana"/>
                <a:ea typeface="Verdana"/>
              </a:rPr>
              <a:t>1</a:t>
            </a:r>
            <a:r>
              <a:rPr lang="en-US" sz="1200" spc="-1" dirty="0">
                <a:latin typeface="Verdana"/>
                <a:ea typeface="Verdana"/>
              </a:rPr>
              <a:t> permanent + 2</a:t>
            </a:r>
            <a:endParaRPr lang="en-US" sz="1200" spc="-1" dirty="0">
              <a:latin typeface="Arial"/>
            </a:endParaRPr>
          </a:p>
          <a:p>
            <a:pPr marL="357188" lvl="2" indent="-92075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</a:pPr>
            <a:r>
              <a:rPr lang="en-US" sz="1200" spc="-1" dirty="0">
                <a:solidFill>
                  <a:srgbClr val="000000"/>
                </a:solidFill>
                <a:latin typeface="Verdana"/>
                <a:ea typeface="Verdana"/>
              </a:rPr>
              <a:t>Olivier Martineau, MCF, HDR </a:t>
            </a:r>
            <a:r>
              <a:rPr lang="en-US" sz="1200" spc="-1" dirty="0" err="1">
                <a:solidFill>
                  <a:srgbClr val="000000"/>
                </a:solidFill>
                <a:latin typeface="Verdana"/>
                <a:ea typeface="Verdana"/>
              </a:rPr>
              <a:t>juillet</a:t>
            </a:r>
            <a:r>
              <a:rPr lang="en-US" sz="1200" spc="-1" dirty="0">
                <a:solidFill>
                  <a:srgbClr val="000000"/>
                </a:solidFill>
                <a:latin typeface="Verdana"/>
                <a:ea typeface="Verdana"/>
              </a:rPr>
              <a:t> 2021.</a:t>
            </a:r>
          </a:p>
          <a:p>
            <a:pPr marL="357188" lvl="2" indent="-92075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</a:pPr>
            <a:r>
              <a:rPr lang="en-US" sz="1200" spc="-1" dirty="0">
                <a:solidFill>
                  <a:srgbClr val="000000"/>
                </a:solidFill>
                <a:latin typeface="Verdana"/>
                <a:ea typeface="Verdana"/>
              </a:rPr>
              <a:t>Implication à 10% de J </a:t>
            </a:r>
            <a:r>
              <a:rPr lang="en-US" sz="1200" spc="-1" dirty="0" err="1">
                <a:solidFill>
                  <a:srgbClr val="000000"/>
                </a:solidFill>
                <a:latin typeface="Verdana"/>
                <a:ea typeface="Verdana"/>
              </a:rPr>
              <a:t>Bolmont</a:t>
            </a:r>
            <a:r>
              <a:rPr lang="en-US" sz="1200" spc="-1" dirty="0">
                <a:solidFill>
                  <a:srgbClr val="000000"/>
                </a:solidFill>
                <a:latin typeface="Verdana"/>
                <a:ea typeface="Verdana"/>
              </a:rPr>
              <a:t> (</a:t>
            </a:r>
            <a:r>
              <a:rPr lang="en-US" sz="1200" spc="-1" dirty="0" err="1">
                <a:solidFill>
                  <a:srgbClr val="000000"/>
                </a:solidFill>
                <a:latin typeface="Verdana"/>
                <a:ea typeface="Verdana"/>
              </a:rPr>
              <a:t>MdC</a:t>
            </a:r>
            <a:r>
              <a:rPr lang="en-US" sz="1200" spc="-1" dirty="0">
                <a:solidFill>
                  <a:srgbClr val="000000"/>
                </a:solidFill>
                <a:latin typeface="Verdana"/>
                <a:ea typeface="Verdana"/>
              </a:rPr>
              <a:t> HDR) sur ANR NUTRIG</a:t>
            </a:r>
          </a:p>
          <a:p>
            <a:pPr marL="357188" lvl="2" indent="-92075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</a:pPr>
            <a:r>
              <a:rPr lang="en-US" sz="1200" spc="-1" dirty="0">
                <a:solidFill>
                  <a:schemeClr val="tx1"/>
                </a:solidFill>
                <a:latin typeface="Arial"/>
              </a:rPr>
              <a:t>Synergies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évidentes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avec HESS/CTA  (Jean-Philippe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Lenain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, CR HDR  &amp; Julien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Bolmont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) </a:t>
            </a:r>
          </a:p>
          <a:p>
            <a:pPr marL="0" indent="0">
              <a:lnSpc>
                <a:spcPct val="90000"/>
              </a:lnSpc>
              <a:spcBef>
                <a:spcPts val="300"/>
              </a:spcBef>
              <a:buNone/>
            </a:pPr>
            <a:endParaRPr lang="en-US" sz="1200" spc="-1" dirty="0">
              <a:latin typeface="Arial"/>
            </a:endParaRP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Font typeface="Arial"/>
              <a:buChar char="•"/>
            </a:pPr>
            <a:r>
              <a:rPr lang="en-US" spc="-1" dirty="0">
                <a:latin typeface="Verdana"/>
                <a:ea typeface="Verdana"/>
              </a:rPr>
              <a:t>1</a:t>
            </a:r>
            <a:r>
              <a:rPr lang="en-US" sz="1200" spc="-1" dirty="0">
                <a:latin typeface="Verdana"/>
                <a:ea typeface="Verdana"/>
              </a:rPr>
              <a:t> post-</a:t>
            </a:r>
            <a:r>
              <a:rPr lang="en-US" sz="1200" spc="-1" dirty="0" err="1">
                <a:latin typeface="Verdana"/>
                <a:ea typeface="Verdana"/>
              </a:rPr>
              <a:t>doctorante</a:t>
            </a:r>
            <a:r>
              <a:rPr lang="en-US" sz="1200" spc="-1" dirty="0">
                <a:latin typeface="Verdana"/>
                <a:ea typeface="Verdana"/>
              </a:rPr>
              <a:t> (+1)</a:t>
            </a:r>
            <a:endParaRPr lang="en-US" sz="1200" spc="-1" dirty="0">
              <a:solidFill>
                <a:srgbClr val="000000"/>
              </a:solidFill>
              <a:latin typeface="Verdana"/>
              <a:ea typeface="Verdana"/>
            </a:endParaRPr>
          </a:p>
          <a:p>
            <a:pPr marL="357188" lvl="2" indent="-92075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Font typeface="Arial"/>
              <a:buChar char="•"/>
            </a:pP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Sandra Le Coz (Sorbonne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Université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),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depuis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octobre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2021 pour 2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ans</a:t>
            </a:r>
            <a:endParaRPr lang="en-US" sz="1200" spc="-1" dirty="0">
              <a:solidFill>
                <a:schemeClr val="tx1"/>
              </a:solidFill>
              <a:latin typeface="Verdana"/>
              <a:ea typeface="Verdana"/>
            </a:endParaRPr>
          </a:p>
          <a:p>
            <a:pPr marL="357188" lvl="2" indent="-92075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Font typeface="Arial"/>
              <a:buChar char="•"/>
            </a:pP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1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postdoctorant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(ANR NUTRIG) à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partir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de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septembre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2022 (Pablo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Corréa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,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IceCube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,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Bruxelles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)</a:t>
            </a:r>
            <a:endParaRPr lang="en-US" sz="1200" spc="-1" dirty="0">
              <a:solidFill>
                <a:schemeClr val="tx1"/>
              </a:solidFill>
              <a:latin typeface="Arial"/>
            </a:endParaRPr>
          </a:p>
          <a:p>
            <a:pPr marL="92075" indent="-92075">
              <a:lnSpc>
                <a:spcPct val="90000"/>
              </a:lnSpc>
              <a:spcBef>
                <a:spcPts val="300"/>
              </a:spcBef>
            </a:pPr>
            <a:endParaRPr lang="en-US" sz="1200" spc="-1" dirty="0">
              <a:latin typeface="Arial"/>
            </a:endParaRPr>
          </a:p>
          <a:p>
            <a:pPr marL="92075" indent="-92075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Font typeface="Arial"/>
              <a:buChar char="•"/>
            </a:pPr>
            <a:r>
              <a:rPr lang="en-US" spc="-1" dirty="0">
                <a:latin typeface="Verdana"/>
                <a:ea typeface="Verdana"/>
              </a:rPr>
              <a:t>1</a:t>
            </a:r>
            <a:r>
              <a:rPr lang="en-US" sz="1200" spc="-1" dirty="0">
                <a:latin typeface="Verdana"/>
                <a:ea typeface="Verdana"/>
              </a:rPr>
              <a:t> </a:t>
            </a:r>
            <a:r>
              <a:rPr lang="en-US" sz="1200" spc="-1" dirty="0" err="1">
                <a:latin typeface="Verdana"/>
                <a:ea typeface="Verdana"/>
              </a:rPr>
              <a:t>doctorant</a:t>
            </a:r>
            <a:r>
              <a:rPr lang="en-US" sz="1200" spc="-1" dirty="0">
                <a:latin typeface="Verdana"/>
                <a:ea typeface="Verdana"/>
              </a:rPr>
              <a:t> (+ 1 + 1)</a:t>
            </a:r>
            <a:r>
              <a:rPr lang="en-US" sz="1200" spc="-1" dirty="0">
                <a:solidFill>
                  <a:srgbClr val="000000"/>
                </a:solidFill>
                <a:latin typeface="Verdana"/>
                <a:ea typeface="Verdana"/>
              </a:rPr>
              <a:t> </a:t>
            </a:r>
          </a:p>
          <a:p>
            <a:pPr marL="357188" lvl="2" indent="-92075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Font typeface="Arial"/>
              <a:buChar char="•"/>
            </a:pP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Simon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Chiche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(ED A&amp;A), co-direction Kumiko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Kotera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(IAP) et Olivier Martineau,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depuis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octobre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2020</a:t>
            </a:r>
            <a:endParaRPr lang="en-US" sz="1200" spc="-1" dirty="0">
              <a:solidFill>
                <a:schemeClr val="tx1"/>
              </a:solidFill>
              <a:latin typeface="Arial"/>
            </a:endParaRPr>
          </a:p>
          <a:p>
            <a:pPr marL="357188" lvl="2" indent="-92075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Font typeface="Arial"/>
              <a:buChar char="•"/>
            </a:pPr>
            <a:r>
              <a:rPr lang="en-US" sz="1200" u="sng" spc="-1" dirty="0">
                <a:solidFill>
                  <a:schemeClr val="tx1"/>
                </a:solidFill>
                <a:latin typeface="Arial"/>
              </a:rPr>
              <a:t>Marion </a:t>
            </a:r>
            <a:r>
              <a:rPr lang="en-US" sz="1200" u="sng" spc="-1" dirty="0" err="1">
                <a:solidFill>
                  <a:schemeClr val="tx1"/>
                </a:solidFill>
                <a:latin typeface="Arial"/>
              </a:rPr>
              <a:t>Guelfand</a:t>
            </a:r>
            <a:r>
              <a:rPr lang="en-US" sz="1200" u="sng" spc="-1" dirty="0">
                <a:solidFill>
                  <a:schemeClr val="tx1"/>
                </a:solidFill>
                <a:latin typeface="Arial"/>
              </a:rPr>
              <a:t> (ANR NUTRIG), 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à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partir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d’octobre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2022 (co-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encadrement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de OM avec K.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Kotera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@ IAP et S.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Prunet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@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Obs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Cote d’Azur)</a:t>
            </a:r>
          </a:p>
          <a:p>
            <a:pPr marL="357188" lvl="2" indent="-92075">
              <a:spcBef>
                <a:spcPts val="300"/>
              </a:spcBef>
              <a:buClr>
                <a:srgbClr val="0070C0"/>
              </a:buClr>
              <a:buFont typeface="Arial"/>
              <a:buChar char="•"/>
            </a:pPr>
            <a:r>
              <a:rPr lang="en-US" sz="1200" spc="-1" dirty="0">
                <a:solidFill>
                  <a:schemeClr val="tx1"/>
                </a:solidFill>
                <a:latin typeface="Arial"/>
              </a:rPr>
              <a:t>Un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doctorant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(CEA) à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partir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d’octobre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2022 (co-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encadrement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 de OM avec A. Benoit-Levy, CEA-LIST)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IN2P3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86A1D0-96F7-294A-BDF0-BB132E9CC2D8}" type="datetime1">
              <a:rPr lang="fr-FR" smtClean="0"/>
              <a:pPr/>
              <a:t>28/03/2022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Composition de l’équipe de recherche</a:t>
            </a:r>
          </a:p>
        </p:txBody>
      </p:sp>
    </p:spTree>
    <p:extLst>
      <p:ext uri="{BB962C8B-B14F-4D97-AF65-F5344CB8AC3E}">
        <p14:creationId xmlns:p14="http://schemas.microsoft.com/office/powerpoint/2010/main" val="2079906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Coopérations/collaborations principales avec l’extérieur (avec équipes locales, nationales, internationales)</a:t>
            </a:r>
            <a:endParaRPr lang="en-US" dirty="0"/>
          </a:p>
          <a:p>
            <a:pPr lvl="1"/>
            <a:r>
              <a:rPr lang="en-US" dirty="0"/>
              <a:t>Collaboration </a:t>
            </a:r>
            <a:r>
              <a:rPr lang="en-US" dirty="0" err="1"/>
              <a:t>quotidienne</a:t>
            </a:r>
            <a:r>
              <a:rPr lang="en-US" dirty="0"/>
              <a:t> avec le </a:t>
            </a:r>
            <a:r>
              <a:rPr lang="en-US" dirty="0" err="1"/>
              <a:t>groupe</a:t>
            </a:r>
            <a:r>
              <a:rPr lang="en-US" dirty="0"/>
              <a:t> GRAND de </a:t>
            </a:r>
            <a:r>
              <a:rPr lang="en-US" dirty="0" err="1"/>
              <a:t>l’IAP</a:t>
            </a:r>
            <a:r>
              <a:rPr lang="en-US" dirty="0"/>
              <a:t>: K. </a:t>
            </a:r>
            <a:r>
              <a:rPr lang="en-US" dirty="0" err="1"/>
              <a:t>Kotera</a:t>
            </a:r>
            <a:r>
              <a:rPr lang="en-US" dirty="0"/>
              <a:t>, S. </a:t>
            </a:r>
            <a:r>
              <a:rPr lang="en-US" dirty="0" err="1"/>
              <a:t>Chiche</a:t>
            </a:r>
            <a:r>
              <a:rPr lang="en-US" dirty="0"/>
              <a:t>, E. </a:t>
            </a:r>
            <a:r>
              <a:rPr lang="en-US" dirty="0" err="1"/>
              <a:t>Hivon</a:t>
            </a:r>
            <a:r>
              <a:rPr lang="en-US" dirty="0"/>
              <a:t> (IR) + V. </a:t>
            </a:r>
            <a:r>
              <a:rPr lang="en-US" dirty="0" err="1"/>
              <a:t>Niess</a:t>
            </a:r>
            <a:r>
              <a:rPr lang="en-US" dirty="0"/>
              <a:t> @ LPC Clermont + S. </a:t>
            </a:r>
            <a:r>
              <a:rPr lang="en-US" dirty="0" err="1"/>
              <a:t>Prunet</a:t>
            </a:r>
            <a:r>
              <a:rPr lang="en-US" dirty="0"/>
              <a:t> (</a:t>
            </a:r>
            <a:r>
              <a:rPr lang="en-US" dirty="0" err="1"/>
              <a:t>Obs</a:t>
            </a:r>
            <a:r>
              <a:rPr lang="en-US" dirty="0"/>
              <a:t> Cote d’Azur)</a:t>
            </a:r>
          </a:p>
          <a:p>
            <a:pPr lvl="1"/>
            <a:r>
              <a:rPr lang="en-US" dirty="0"/>
              <a:t>Collaboration avec Karlsruhe Institute of Technology via ANR-DFG PRCI NUTRIG</a:t>
            </a:r>
          </a:p>
          <a:p>
            <a:pPr lvl="1"/>
            <a:r>
              <a:rPr lang="en-US" dirty="0"/>
              <a:t>Liens </a:t>
            </a:r>
            <a:r>
              <a:rPr lang="en-US" dirty="0" err="1"/>
              <a:t>très</a:t>
            </a:r>
            <a:r>
              <a:rPr lang="en-US" dirty="0"/>
              <a:t> forts avec Radboud U (Nijmegen, Hollande), NAOC (</a:t>
            </a:r>
            <a:r>
              <a:rPr lang="en-US" dirty="0" err="1"/>
              <a:t>Pékin</a:t>
            </a:r>
            <a:r>
              <a:rPr lang="en-US" dirty="0"/>
              <a:t>), Purple Mountain Observatory (</a:t>
            </a:r>
            <a:r>
              <a:rPr lang="en-US" dirty="0" err="1"/>
              <a:t>Nankin</a:t>
            </a:r>
            <a:r>
              <a:rPr lang="en-US" dirty="0"/>
              <a:t>) et U. Warsaw (</a:t>
            </a:r>
            <a:r>
              <a:rPr lang="en-US" dirty="0" err="1"/>
              <a:t>Pologne</a:t>
            </a:r>
            <a:r>
              <a:rPr lang="en-US" dirty="0"/>
              <a:t>) pour </a:t>
            </a:r>
            <a:r>
              <a:rPr lang="en-US" dirty="0" err="1"/>
              <a:t>analyse</a:t>
            </a:r>
            <a:r>
              <a:rPr lang="en-US" dirty="0"/>
              <a:t> &amp; hard GRAND</a:t>
            </a:r>
          </a:p>
          <a:p>
            <a:pPr lvl="1"/>
            <a:r>
              <a:rPr lang="en-US" dirty="0"/>
              <a:t>OM co-PI du </a:t>
            </a:r>
            <a:r>
              <a:rPr lang="en-US" dirty="0" err="1"/>
              <a:t>projet</a:t>
            </a:r>
            <a:r>
              <a:rPr lang="en-US" dirty="0"/>
              <a:t> GRAND avec K. </a:t>
            </a:r>
            <a:r>
              <a:rPr lang="en-US" dirty="0" err="1"/>
              <a:t>Kotera</a:t>
            </a:r>
            <a:r>
              <a:rPr lang="en-US" dirty="0"/>
              <a:t> et </a:t>
            </a:r>
            <a:r>
              <a:rPr lang="en-US" dirty="0" err="1"/>
              <a:t>XiangPing</a:t>
            </a:r>
            <a:r>
              <a:rPr lang="en-US" dirty="0"/>
              <a:t> Wu (NAOC): </a:t>
            </a:r>
            <a:r>
              <a:rPr lang="en-US" dirty="0" err="1"/>
              <a:t>rôle</a:t>
            </a:r>
            <a:r>
              <a:rPr lang="en-US" dirty="0"/>
              <a:t> central dans la collaboration (~80 </a:t>
            </a:r>
            <a:r>
              <a:rPr lang="en-US" dirty="0" err="1"/>
              <a:t>personnes</a:t>
            </a:r>
            <a:r>
              <a:rPr lang="en-US" dirty="0"/>
              <a:t>, 15 </a:t>
            </a:r>
            <a:r>
              <a:rPr lang="en-US" dirty="0" err="1"/>
              <a:t>instituts</a:t>
            </a:r>
            <a:r>
              <a:rPr lang="en-US" dirty="0"/>
              <a:t>)</a:t>
            </a:r>
            <a:endParaRPr lang="fr-FR" dirty="0"/>
          </a:p>
          <a:p>
            <a:endParaRPr lang="fr-FR" dirty="0"/>
          </a:p>
          <a:p>
            <a:r>
              <a:rPr lang="fr-FR" dirty="0"/>
              <a:t>Visiteurs de longue durée (&gt;3 mois) depuis 3 ans (sabbatiques, cofinancés, ...)</a:t>
            </a:r>
          </a:p>
          <a:p>
            <a:pPr lvl="1"/>
            <a:r>
              <a:rPr lang="en-US" dirty="0"/>
              <a:t>@IAP: M. </a:t>
            </a:r>
            <a:r>
              <a:rPr lang="en-US" dirty="0" err="1"/>
              <a:t>Tueros</a:t>
            </a:r>
            <a:r>
              <a:rPr lang="en-US" dirty="0"/>
              <a:t> 2018-2021, M. Mostafa 09/2021-01/2022</a:t>
            </a:r>
            <a:endParaRPr lang="fr-FR" dirty="0"/>
          </a:p>
          <a:p>
            <a:endParaRPr lang="fr-FR" dirty="0"/>
          </a:p>
          <a:p>
            <a:r>
              <a:rPr lang="fr-FR" dirty="0"/>
              <a:t>Participations à la communication, à la vulgarisation, à l’enseignement (pour les CNRS)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Responsabilités hors projets (laboratoire, université, sites, comités, …)</a:t>
            </a:r>
          </a:p>
          <a:p>
            <a:pPr lvl="1"/>
            <a:r>
              <a:rPr lang="en-US" dirty="0"/>
              <a:t>OM </a:t>
            </a:r>
            <a:r>
              <a:rPr lang="en-US" dirty="0" err="1"/>
              <a:t>membre</a:t>
            </a:r>
            <a:r>
              <a:rPr lang="en-US" dirty="0"/>
              <a:t> de la section 01 du </a:t>
            </a:r>
            <a:r>
              <a:rPr lang="en-US" dirty="0" err="1"/>
              <a:t>Comité</a:t>
            </a:r>
            <a:r>
              <a:rPr lang="en-US" dirty="0"/>
              <a:t> National CNRS </a:t>
            </a:r>
            <a:r>
              <a:rPr lang="en-US" dirty="0" err="1"/>
              <a:t>depuis</a:t>
            </a:r>
            <a:r>
              <a:rPr lang="en-US" dirty="0"/>
              <a:t> </a:t>
            </a:r>
            <a:r>
              <a:rPr lang="en-US" dirty="0" err="1"/>
              <a:t>janvier</a:t>
            </a:r>
            <a:r>
              <a:rPr lang="en-US" dirty="0"/>
              <a:t> 2020</a:t>
            </a:r>
            <a:endParaRPr lang="fr-FR" dirty="0"/>
          </a:p>
          <a:p>
            <a:pPr lvl="1"/>
            <a:r>
              <a:rPr lang="en-US" dirty="0"/>
              <a:t>(OM co-</a:t>
            </a:r>
            <a:r>
              <a:rPr lang="en-US" dirty="0" err="1"/>
              <a:t>directeur</a:t>
            </a:r>
            <a:r>
              <a:rPr lang="en-US" dirty="0"/>
              <a:t> du LIA FCPPL 2011-2017)</a:t>
            </a:r>
            <a:endParaRPr lang="fr-FR" dirty="0"/>
          </a:p>
          <a:p>
            <a:endParaRPr lang="fr-FR" dirty="0"/>
          </a:p>
          <a:p>
            <a:r>
              <a:rPr lang="fr-FR" dirty="0"/>
              <a:t>Organisations d’écoles, de workshops, conférences, ... (2019-2021) </a:t>
            </a:r>
          </a:p>
          <a:p>
            <a:pPr lvl="1"/>
            <a:r>
              <a:rPr lang="fr-FR" dirty="0"/>
              <a:t>OM membre du SOC VHEPU (</a:t>
            </a:r>
            <a:r>
              <a:rPr lang="fr-FR" dirty="0" err="1"/>
              <a:t>Moriond</a:t>
            </a:r>
            <a:r>
              <a:rPr lang="fr-FR" dirty="0"/>
              <a:t> 2022)</a:t>
            </a:r>
          </a:p>
          <a:p>
            <a:pPr lvl="1"/>
            <a:r>
              <a:rPr lang="fr-FR" dirty="0"/>
              <a:t>OM organisateur des workshops GRAND 2022 (LPNHE), 2020 (Karlsruhe, Allemagne) et 2019 (</a:t>
            </a:r>
            <a:r>
              <a:rPr lang="fr-FR" dirty="0" err="1"/>
              <a:t>DunHuang</a:t>
            </a:r>
            <a:r>
              <a:rPr lang="fr-FR" dirty="0"/>
              <a:t>, Chine) </a:t>
            </a:r>
            <a:br>
              <a:rPr lang="fr-FR" dirty="0"/>
            </a:b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IN2P3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86A1D0-96F7-294A-BDF0-BB132E9CC2D8}" type="datetime1">
              <a:rPr lang="fr-FR" smtClean="0"/>
              <a:pPr/>
              <a:t>28/03/2022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Activités de l’équipe de recherche</a:t>
            </a:r>
          </a:p>
        </p:txBody>
      </p:sp>
    </p:spTree>
    <p:extLst>
      <p:ext uri="{BB962C8B-B14F-4D97-AF65-F5344CB8AC3E}">
        <p14:creationId xmlns:p14="http://schemas.microsoft.com/office/powerpoint/2010/main" val="222118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57200" y="980640"/>
            <a:ext cx="8229240" cy="5535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241"/>
              </a:spcBef>
            </a:pPr>
            <a:r>
              <a:rPr lang="fr-FR" sz="1200" b="0" i="1" strike="noStrike" spc="-1" dirty="0">
                <a:solidFill>
                  <a:srgbClr val="E75112"/>
                </a:solidFill>
                <a:latin typeface="Verdana"/>
                <a:ea typeface="Verdana"/>
              </a:rPr>
              <a:t>A dupliquer pour chaque projet (inclus master projets, ANR/ERC/CNES/</a:t>
            </a:r>
            <a:r>
              <a:rPr lang="fr-FR" sz="1200" b="0" i="1" strike="noStrike" spc="-1" dirty="0" err="1">
                <a:solidFill>
                  <a:srgbClr val="E75112"/>
                </a:solidFill>
                <a:latin typeface="Verdana"/>
                <a:ea typeface="Verdana"/>
              </a:rPr>
              <a:t>Labex</a:t>
            </a:r>
            <a:r>
              <a:rPr lang="fr-FR" sz="1200" b="0" i="1" strike="noStrike" spc="-1" dirty="0">
                <a:solidFill>
                  <a:srgbClr val="E75112"/>
                </a:solidFill>
                <a:latin typeface="Verdana"/>
                <a:ea typeface="Verdana"/>
              </a:rPr>
              <a:t>/…, théorie, R&amp;D)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Responsable scientifique de labo du projet : </a:t>
            </a:r>
            <a:r>
              <a:rPr lang="fr-FR" sz="1200" spc="-1" dirty="0">
                <a:solidFill>
                  <a:srgbClr val="0070C0"/>
                </a:solidFill>
                <a:latin typeface="Verdana"/>
                <a:ea typeface="Verdana"/>
              </a:rPr>
              <a:t>Olivier Martineau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Responsable technique de labo du (master) projet : Jean-Marc Colley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r>
              <a:rPr lang="fr-FR" sz="1200" b="1" u="sng" strike="noStrike" spc="-1" dirty="0">
                <a:solidFill>
                  <a:srgbClr val="0070C0"/>
                </a:solidFill>
                <a:uFillTx/>
                <a:latin typeface="Verdana"/>
                <a:ea typeface="Verdana"/>
              </a:rPr>
              <a:t>Liste des chercheurs de l’équipe impliqués dans le projet :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Permanents </a:t>
            </a:r>
            <a:r>
              <a:rPr lang="fr-FR" sz="1200" b="0" strike="noStrike" spc="-1" dirty="0">
                <a:solidFill>
                  <a:srgbClr val="00294B"/>
                </a:solidFill>
                <a:latin typeface="Verdana"/>
                <a:ea typeface="Verdana"/>
              </a:rPr>
              <a:t>[prénom, nom, %ETPT dans le projet, (responsabilité)] 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fr-FR" sz="1100" b="0" strike="noStrike" spc="-1" dirty="0">
                <a:solidFill>
                  <a:srgbClr val="00294B"/>
                </a:solidFill>
                <a:latin typeface="Verdana"/>
                <a:ea typeface="Verdana"/>
              </a:rPr>
              <a:t>Olivier Martineau (100% temps de recherche), responsable scientifique</a:t>
            </a: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fr-FR" sz="1100" spc="-1" dirty="0">
                <a:solidFill>
                  <a:srgbClr val="00294B"/>
                </a:solidFill>
                <a:latin typeface="Verdana"/>
                <a:ea typeface="Verdana"/>
              </a:rPr>
              <a:t>Julien </a:t>
            </a:r>
            <a:r>
              <a:rPr lang="fr-FR" sz="1100" spc="-1" dirty="0" err="1">
                <a:solidFill>
                  <a:srgbClr val="00294B"/>
                </a:solidFill>
                <a:latin typeface="Verdana"/>
                <a:ea typeface="Verdana"/>
              </a:rPr>
              <a:t>Bolmont</a:t>
            </a:r>
            <a:r>
              <a:rPr lang="fr-FR" sz="1100" spc="-1" dirty="0">
                <a:solidFill>
                  <a:srgbClr val="00294B"/>
                </a:solidFill>
                <a:latin typeface="Verdana"/>
                <a:ea typeface="Verdana"/>
              </a:rPr>
              <a:t> (10% du temps de recherche), développement du banc de test NUTRIG @ LPNHE</a:t>
            </a: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 dirty="0" err="1">
                <a:solidFill>
                  <a:srgbClr val="0070C0"/>
                </a:solidFill>
                <a:latin typeface="Verdana"/>
                <a:ea typeface="Verdana"/>
              </a:rPr>
              <a:t>Post-doctorants</a:t>
            </a: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 </a:t>
            </a:r>
            <a:r>
              <a:rPr lang="fr-FR" sz="1200" b="0" strike="noStrike" spc="-1" dirty="0">
                <a:solidFill>
                  <a:srgbClr val="00294B"/>
                </a:solidFill>
                <a:latin typeface="Verdana"/>
                <a:ea typeface="Verdana"/>
              </a:rPr>
              <a:t>[prénom, nom, %ETPT dans le projet, (responsabilité)] 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fr-FR" sz="1100" b="0" strike="noStrike" spc="-1" dirty="0">
                <a:solidFill>
                  <a:srgbClr val="00294B"/>
                </a:solidFill>
                <a:latin typeface="Verdana"/>
                <a:ea typeface="Verdana"/>
              </a:rPr>
              <a:t>Sandra Le Coz 100%, développement trigger niveau 1 pour NUTRIG</a:t>
            </a: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fr-FR" sz="1100" spc="-1" dirty="0">
                <a:solidFill>
                  <a:srgbClr val="00294B"/>
                </a:solidFill>
                <a:latin typeface="Verdana"/>
                <a:ea typeface="Verdana"/>
              </a:rPr>
              <a:t>Pablo </a:t>
            </a:r>
            <a:r>
              <a:rPr lang="fr-FR" sz="1100" spc="-1" dirty="0" err="1">
                <a:solidFill>
                  <a:srgbClr val="00294B"/>
                </a:solidFill>
                <a:latin typeface="Verdana"/>
                <a:ea typeface="Verdana"/>
              </a:rPr>
              <a:t>Corea</a:t>
            </a:r>
            <a:r>
              <a:rPr lang="fr-FR" sz="1100" spc="-1" dirty="0">
                <a:solidFill>
                  <a:srgbClr val="00294B"/>
                </a:solidFill>
                <a:latin typeface="Verdana"/>
                <a:ea typeface="Verdana"/>
              </a:rPr>
              <a:t> (100% à partir de septembre 2022), responsable du banc de test @ </a:t>
            </a:r>
            <a:r>
              <a:rPr lang="fr-FR" sz="1100" spc="-1" dirty="0" err="1">
                <a:solidFill>
                  <a:srgbClr val="00294B"/>
                </a:solidFill>
                <a:latin typeface="Verdana"/>
                <a:ea typeface="Verdana"/>
              </a:rPr>
              <a:t>Radiotelescope</a:t>
            </a:r>
            <a:r>
              <a:rPr lang="fr-FR" sz="1100" spc="-1" dirty="0">
                <a:solidFill>
                  <a:srgbClr val="00294B"/>
                </a:solidFill>
                <a:latin typeface="Verdana"/>
                <a:ea typeface="Verdana"/>
              </a:rPr>
              <a:t> de Nançay</a:t>
            </a: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Doctorants </a:t>
            </a:r>
            <a:r>
              <a:rPr lang="fr-FR" sz="1200" b="0" strike="noStrike" spc="-1" dirty="0">
                <a:solidFill>
                  <a:srgbClr val="00294B"/>
                </a:solidFill>
                <a:latin typeface="Verdana"/>
                <a:ea typeface="Verdana"/>
              </a:rPr>
              <a:t>[prénom, nom, sujet, %ETPT dans le projet, (responsabilité)] 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Simon Chiche,50% sur développement de méthodes de reconstruction</a:t>
            </a: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Marion </a:t>
            </a:r>
            <a:r>
              <a:rPr lang="fr-FR" sz="1100" b="0" strike="noStrike" spc="-1" dirty="0" err="1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Guelfand</a:t>
            </a: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50% sur méthode de reconstruction/analyse online &amp; offline à partir d’octobre 2022</a:t>
            </a: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en-US" sz="1100" spc="-1" dirty="0" err="1">
                <a:latin typeface="Verdana" panose="020B0604030504040204" pitchFamily="34" charset="0"/>
                <a:ea typeface="Verdana" panose="020B0604030504040204" pitchFamily="34" charset="0"/>
              </a:rPr>
              <a:t>Doctorant</a:t>
            </a:r>
            <a:r>
              <a:rPr lang="en-US" sz="1100" spc="-1" dirty="0">
                <a:latin typeface="Verdana" panose="020B0604030504040204" pitchFamily="34" charset="0"/>
                <a:ea typeface="Verdana" panose="020B0604030504040204" pitchFamily="34" charset="0"/>
              </a:rPr>
              <a:t> CEA 100% sur des </a:t>
            </a:r>
            <a:r>
              <a:rPr lang="en-US" sz="1100" spc="-1" dirty="0" err="1">
                <a:latin typeface="Verdana" panose="020B0604030504040204" pitchFamily="34" charset="0"/>
                <a:ea typeface="Verdana" panose="020B0604030504040204" pitchFamily="34" charset="0"/>
              </a:rPr>
              <a:t>développement</a:t>
            </a:r>
            <a:r>
              <a:rPr lang="en-US" sz="1100" spc="-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spc="-1" dirty="0" err="1">
                <a:latin typeface="Verdana" panose="020B0604030504040204" pitchFamily="34" charset="0"/>
                <a:ea typeface="Verdana" panose="020B0604030504040204" pitchFamily="34" charset="0"/>
              </a:rPr>
              <a:t>amont</a:t>
            </a:r>
            <a:r>
              <a:rPr lang="en-US" sz="1100" spc="-1" dirty="0">
                <a:latin typeface="Verdana" panose="020B0604030504040204" pitchFamily="34" charset="0"/>
                <a:ea typeface="Verdana" panose="020B0604030504040204" pitchFamily="34" charset="0"/>
              </a:rPr>
              <a:t> du ML pour trigger radio,</a:t>
            </a:r>
            <a:endParaRPr lang="fr-FR" sz="1100" b="0" strike="noStrike" spc="-1" dirty="0">
              <a:solidFill>
                <a:srgbClr val="00294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r>
              <a:rPr lang="fr-FR" sz="1200" b="1" u="sng" strike="noStrike" spc="-1" dirty="0">
                <a:solidFill>
                  <a:srgbClr val="0070C0"/>
                </a:solidFill>
                <a:uFillTx/>
                <a:latin typeface="Verdana"/>
                <a:ea typeface="Verdana"/>
              </a:rPr>
              <a:t>Liste des ingénieurs et techniciens du laboratoire impliqués dans le projet :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spc="-1" dirty="0">
                <a:solidFill>
                  <a:srgbClr val="0070C0"/>
                </a:solidFill>
                <a:latin typeface="Verdana"/>
                <a:ea typeface="Verdana"/>
              </a:rPr>
              <a:t>3</a:t>
            </a: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 permanents </a:t>
            </a:r>
            <a:r>
              <a:rPr lang="fr-FR" sz="1200" b="0" strike="noStrike" spc="-1" dirty="0">
                <a:solidFill>
                  <a:srgbClr val="00294B"/>
                </a:solidFill>
                <a:latin typeface="Verdana"/>
                <a:ea typeface="Verdana"/>
              </a:rPr>
              <a:t>[prénom, nom, qualité (IR, IE, AI, T), %ETPT dans le projet, (responsabilité)] 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fr-FR" sz="1100" spc="-1" dirty="0">
                <a:solidFill>
                  <a:srgbClr val="00294B"/>
                </a:solidFill>
                <a:latin typeface="Verdana"/>
                <a:ea typeface="Verdana"/>
              </a:rPr>
              <a:t>Jean-Marc Colley 80%, responsable technique pour NUTRIG</a:t>
            </a: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fr-FR" sz="1100" spc="-1" dirty="0">
                <a:solidFill>
                  <a:srgbClr val="00294B"/>
                </a:solidFill>
                <a:latin typeface="Verdana"/>
                <a:ea typeface="Verdana"/>
              </a:rPr>
              <a:t>François Legrand, 50% sur développement software pour NUTRIG/GRAND (à confirmer)</a:t>
            </a:r>
          </a:p>
          <a:p>
            <a:pPr marL="444600" lvl="1" indent="-101160">
              <a:lnSpc>
                <a:spcPct val="100000"/>
              </a:lnSpc>
              <a:spcBef>
                <a:spcPts val="221"/>
              </a:spcBef>
              <a:buClr>
                <a:srgbClr val="00294B"/>
              </a:buClr>
              <a:buFont typeface="Arial"/>
              <a:buChar char="•"/>
            </a:pPr>
            <a:r>
              <a:rPr lang="fr-FR" sz="1100" b="0" strike="noStrike" spc="-1" dirty="0">
                <a:solidFill>
                  <a:srgbClr val="00294B"/>
                </a:solidFill>
                <a:latin typeface="Verdana"/>
                <a:ea typeface="Verdana"/>
              </a:rPr>
              <a:t>Vincent Voi</a:t>
            </a:r>
            <a:r>
              <a:rPr lang="fr-FR" sz="1100" spc="-1" dirty="0">
                <a:solidFill>
                  <a:srgbClr val="00294B"/>
                </a:solidFill>
                <a:latin typeface="Verdana"/>
                <a:ea typeface="Verdana"/>
              </a:rPr>
              <a:t>sin, 30% sur bancs de test (NUTRIG &amp; timing pour GRAND) (à confirmer)</a:t>
            </a: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100" b="0" strike="noStrike" spc="-1" dirty="0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936000" y="0"/>
            <a:ext cx="7380000" cy="820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FFFFFF"/>
                </a:solidFill>
                <a:latin typeface="Arial Narrow"/>
              </a:rPr>
              <a:t>Implication dans les projets: NUTRIG/GRAND</a:t>
            </a:r>
            <a:endParaRPr lang="fr-FR" sz="2800" b="0" strike="noStrike" spc="-1" dirty="0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980730"/>
            <a:ext cx="8229600" cy="5535270"/>
          </a:xfrm>
        </p:spPr>
        <p:txBody>
          <a:bodyPr/>
          <a:lstStyle/>
          <a:p>
            <a:pPr marL="0" indent="0">
              <a:buNone/>
            </a:pPr>
            <a:r>
              <a:rPr lang="fr-FR" i="1" dirty="0" err="1">
                <a:solidFill>
                  <a:schemeClr val="accent3"/>
                </a:solidFill>
              </a:rPr>
              <a:t>Status</a:t>
            </a:r>
            <a:r>
              <a:rPr lang="fr-FR" i="1" dirty="0">
                <a:solidFill>
                  <a:schemeClr val="accent3"/>
                </a:solidFill>
              </a:rPr>
              <a:t> de mai 2021:</a:t>
            </a:r>
          </a:p>
          <a:p>
            <a:endParaRPr lang="fr-FR" dirty="0"/>
          </a:p>
          <a:p>
            <a:r>
              <a:rPr lang="en-US" b="1" dirty="0" err="1"/>
              <a:t>Depuis</a:t>
            </a:r>
            <a:r>
              <a:rPr lang="en-US" b="1" dirty="0"/>
              <a:t> 2013, naissance et structuration d’un </a:t>
            </a:r>
            <a:r>
              <a:rPr lang="en-US" b="1" dirty="0" err="1"/>
              <a:t>projet</a:t>
            </a:r>
            <a:r>
              <a:rPr lang="en-US" b="1" dirty="0"/>
              <a:t> </a:t>
            </a:r>
            <a:r>
              <a:rPr lang="en-US" b="1" dirty="0" err="1"/>
              <a:t>ambitieux</a:t>
            </a:r>
            <a:r>
              <a:rPr lang="en-US" b="1" dirty="0"/>
              <a:t>. </a:t>
            </a:r>
            <a:r>
              <a:rPr lang="en-US" dirty="0" err="1"/>
              <a:t>Activité</a:t>
            </a:r>
            <a:r>
              <a:rPr lang="en-US" dirty="0"/>
              <a:t> </a:t>
            </a:r>
            <a:r>
              <a:rPr lang="en-US" dirty="0" err="1"/>
              <a:t>isolée</a:t>
            </a:r>
            <a:r>
              <a:rPr lang="en-US" dirty="0"/>
              <a:t> de OM @ LPNHE </a:t>
            </a:r>
            <a:r>
              <a:rPr lang="en-US" dirty="0" err="1"/>
              <a:t>jusqu’en</a:t>
            </a:r>
            <a:r>
              <a:rPr lang="en-US" dirty="0"/>
              <a:t> 2019.</a:t>
            </a:r>
            <a:endParaRPr lang="en-US" b="1" dirty="0"/>
          </a:p>
          <a:p>
            <a:endParaRPr lang="en-US" dirty="0"/>
          </a:p>
          <a:p>
            <a:r>
              <a:rPr lang="en-US" dirty="0" err="1"/>
              <a:t>Finalisation</a:t>
            </a:r>
            <a:r>
              <a:rPr lang="en-US" dirty="0"/>
              <a:t> de </a:t>
            </a:r>
            <a:r>
              <a:rPr lang="en-US" dirty="0" err="1"/>
              <a:t>l’expérience</a:t>
            </a:r>
            <a:r>
              <a:rPr lang="en-US" dirty="0"/>
              <a:t> </a:t>
            </a:r>
            <a:r>
              <a:rPr lang="en-US" b="1" dirty="0"/>
              <a:t>TREND</a:t>
            </a:r>
            <a:r>
              <a:rPr lang="en-US" dirty="0"/>
              <a:t> (fin des </a:t>
            </a:r>
            <a:r>
              <a:rPr lang="en-US" dirty="0" err="1"/>
              <a:t>prises</a:t>
            </a:r>
            <a:r>
              <a:rPr lang="en-US" dirty="0"/>
              <a:t> de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2013, publication finale </a:t>
            </a:r>
            <a:r>
              <a:rPr lang="en-US" dirty="0" err="1"/>
              <a:t>en</a:t>
            </a:r>
            <a:r>
              <a:rPr lang="en-US" dirty="0"/>
              <a:t> 2018) qui </a:t>
            </a:r>
            <a:r>
              <a:rPr lang="en-US" dirty="0" err="1"/>
              <a:t>ouvre</a:t>
            </a:r>
            <a:r>
              <a:rPr lang="en-US" dirty="0"/>
              <a:t> la </a:t>
            </a:r>
            <a:r>
              <a:rPr lang="en-US" dirty="0" err="1"/>
              <a:t>voie</a:t>
            </a:r>
            <a:r>
              <a:rPr lang="en-US" dirty="0"/>
              <a:t> à la </a:t>
            </a:r>
            <a:r>
              <a:rPr lang="en-US" dirty="0" err="1"/>
              <a:t>détection</a:t>
            </a:r>
            <a:r>
              <a:rPr lang="en-US" dirty="0"/>
              <a:t> radio </a:t>
            </a:r>
            <a:r>
              <a:rPr lang="en-US" u="sng" dirty="0" err="1"/>
              <a:t>autonome</a:t>
            </a:r>
            <a:r>
              <a:rPr lang="en-US" dirty="0"/>
              <a:t> des </a:t>
            </a:r>
            <a:r>
              <a:rPr lang="en-US" dirty="0" err="1"/>
              <a:t>gerbes</a:t>
            </a:r>
            <a:r>
              <a:rPr lang="en-US" dirty="0"/>
              <a:t> </a:t>
            </a:r>
            <a:r>
              <a:rPr lang="en-US" dirty="0" err="1"/>
              <a:t>atmosphériques</a:t>
            </a:r>
            <a:r>
              <a:rPr lang="en-US" dirty="0"/>
              <a:t> et </a:t>
            </a:r>
            <a:r>
              <a:rPr lang="en-US" dirty="0" err="1"/>
              <a:t>donc</a:t>
            </a:r>
            <a:r>
              <a:rPr lang="en-US" dirty="0"/>
              <a:t> au </a:t>
            </a:r>
            <a:r>
              <a:rPr lang="en-US" dirty="0" err="1"/>
              <a:t>projet</a:t>
            </a:r>
            <a:r>
              <a:rPr lang="en-US" dirty="0"/>
              <a:t> GRAND.</a:t>
            </a:r>
          </a:p>
          <a:p>
            <a:endParaRPr lang="en-US" dirty="0"/>
          </a:p>
          <a:p>
            <a:r>
              <a:rPr lang="en-US" dirty="0" err="1"/>
              <a:t>Définition</a:t>
            </a:r>
            <a:r>
              <a:rPr lang="en-US" dirty="0"/>
              <a:t> du </a:t>
            </a:r>
            <a:r>
              <a:rPr lang="en-US" dirty="0" err="1"/>
              <a:t>projet</a:t>
            </a:r>
            <a:r>
              <a:rPr lang="en-US" dirty="0"/>
              <a:t> </a:t>
            </a:r>
            <a:r>
              <a:rPr lang="en-US" b="1" dirty="0"/>
              <a:t>GRAND</a:t>
            </a:r>
            <a:r>
              <a:rPr lang="en-US" dirty="0"/>
              <a:t> (workshop LPNHE </a:t>
            </a:r>
            <a:r>
              <a:rPr lang="en-US" dirty="0" err="1"/>
              <a:t>février</a:t>
            </a:r>
            <a:r>
              <a:rPr lang="en-US" dirty="0"/>
              <a:t> 2015)</a:t>
            </a:r>
          </a:p>
          <a:p>
            <a:endParaRPr lang="en-US" dirty="0"/>
          </a:p>
          <a:p>
            <a:r>
              <a:rPr lang="en-US" dirty="0"/>
              <a:t>Mise </a:t>
            </a:r>
            <a:r>
              <a:rPr lang="en-US" dirty="0" err="1"/>
              <a:t>en</a:t>
            </a:r>
            <a:r>
              <a:rPr lang="en-US" dirty="0"/>
              <a:t> place </a:t>
            </a:r>
            <a:r>
              <a:rPr lang="en-US" dirty="0" err="1"/>
              <a:t>d’une</a:t>
            </a:r>
            <a:r>
              <a:rPr lang="en-US" dirty="0"/>
              <a:t> </a:t>
            </a:r>
            <a:r>
              <a:rPr lang="en-US" dirty="0" err="1"/>
              <a:t>chaine</a:t>
            </a:r>
            <a:r>
              <a:rPr lang="en-US" dirty="0"/>
              <a:t> de simulation </a:t>
            </a:r>
            <a:r>
              <a:rPr lang="en-US" dirty="0" err="1"/>
              <a:t>complète</a:t>
            </a:r>
            <a:r>
              <a:rPr lang="en-US" dirty="0"/>
              <a:t> de la </a:t>
            </a:r>
            <a:r>
              <a:rPr lang="en-US" dirty="0" err="1"/>
              <a:t>sensibilité</a:t>
            </a:r>
            <a:r>
              <a:rPr lang="en-US" dirty="0"/>
              <a:t> du </a:t>
            </a:r>
            <a:r>
              <a:rPr lang="en-US" dirty="0" err="1"/>
              <a:t>détecteur</a:t>
            </a:r>
            <a:r>
              <a:rPr lang="en-US" dirty="0"/>
              <a:t> GRAND aux neutrinos </a:t>
            </a:r>
            <a:r>
              <a:rPr lang="en-US" dirty="0" err="1"/>
              <a:t>hautes</a:t>
            </a:r>
            <a:r>
              <a:rPr lang="en-US" dirty="0"/>
              <a:t> energies (V. </a:t>
            </a:r>
            <a:r>
              <a:rPr lang="en-US" dirty="0" err="1"/>
              <a:t>Niess</a:t>
            </a:r>
            <a:r>
              <a:rPr lang="en-US" dirty="0"/>
              <a:t> @ LPC, A. Zilles @ IAP, O. Martineau @ LPNHE)</a:t>
            </a:r>
          </a:p>
          <a:p>
            <a:endParaRPr lang="en-US" dirty="0"/>
          </a:p>
          <a:p>
            <a:r>
              <a:rPr lang="en-US" dirty="0"/>
              <a:t>Design, R&amp;D et production du prototype </a:t>
            </a:r>
            <a:r>
              <a:rPr lang="en-US" b="1" dirty="0"/>
              <a:t>GRANDProto300</a:t>
            </a:r>
            <a:r>
              <a:rPr lang="en-US" dirty="0"/>
              <a:t>, </a:t>
            </a:r>
            <a:r>
              <a:rPr lang="en-US" dirty="0" err="1"/>
              <a:t>réseau</a:t>
            </a:r>
            <a:r>
              <a:rPr lang="en-US" dirty="0"/>
              <a:t> de 300 </a:t>
            </a:r>
            <a:r>
              <a:rPr lang="en-US" dirty="0" err="1"/>
              <a:t>antennes</a:t>
            </a:r>
            <a:r>
              <a:rPr lang="en-US" dirty="0"/>
              <a:t> et </a:t>
            </a:r>
            <a:r>
              <a:rPr lang="en-US" dirty="0" err="1"/>
              <a:t>démonstrateur</a:t>
            </a:r>
            <a:r>
              <a:rPr lang="en-US" dirty="0"/>
              <a:t> pour GRAND (Radboud U @ Nijmegen, </a:t>
            </a:r>
            <a:r>
              <a:rPr lang="en-US" dirty="0" err="1"/>
              <a:t>XiDian</a:t>
            </a:r>
            <a:r>
              <a:rPr lang="en-US" dirty="0"/>
              <a:t> U @ </a:t>
            </a:r>
            <a:r>
              <a:rPr lang="en-US" dirty="0" err="1"/>
              <a:t>Xi’An</a:t>
            </a:r>
            <a:r>
              <a:rPr lang="en-US" dirty="0"/>
              <a:t> et Purple Mountain Observatory @ </a:t>
            </a:r>
            <a:r>
              <a:rPr lang="en-US" dirty="0" err="1"/>
              <a:t>Nankin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u="sng" dirty="0"/>
              <a:t>pas de participation de l’IN2P3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2015-7: prestation de service pour le design et la production de </a:t>
            </a:r>
            <a:r>
              <a:rPr lang="en-US" dirty="0" err="1"/>
              <a:t>l’électronique</a:t>
            </a:r>
            <a:r>
              <a:rPr lang="en-US" dirty="0"/>
              <a:t> Front-End pour </a:t>
            </a:r>
            <a:r>
              <a:rPr lang="en-US" dirty="0" err="1"/>
              <a:t>l’expérience</a:t>
            </a:r>
            <a:r>
              <a:rPr lang="en-US" dirty="0"/>
              <a:t> </a:t>
            </a:r>
            <a:r>
              <a:rPr lang="en-US" b="1" dirty="0"/>
              <a:t>GRANDProto35</a:t>
            </a:r>
            <a:r>
              <a:rPr lang="en-US" dirty="0"/>
              <a:t> (35k€ pour le LPNHE)</a:t>
            </a:r>
          </a:p>
          <a:p>
            <a:endParaRPr lang="en-US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IN2P3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86A1D0-96F7-294A-BDF0-BB132E9CC2D8}" type="datetime1">
              <a:rPr lang="fr-FR" smtClean="0"/>
              <a:pPr/>
              <a:t>28/03/2022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Faits marquants du projet GRAND </a:t>
            </a:r>
          </a:p>
        </p:txBody>
      </p:sp>
    </p:spTree>
    <p:extLst>
      <p:ext uri="{BB962C8B-B14F-4D97-AF65-F5344CB8AC3E}">
        <p14:creationId xmlns:p14="http://schemas.microsoft.com/office/powerpoint/2010/main" val="1645422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457200" y="980640"/>
            <a:ext cx="8229240" cy="5535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spcBef>
                <a:spcPts val="241"/>
              </a:spcBef>
            </a:pPr>
            <a:r>
              <a:rPr lang="fr-FR" sz="1200" i="1" dirty="0">
                <a:solidFill>
                  <a:schemeClr val="accent3"/>
                </a:solidFill>
              </a:rPr>
              <a:t>Depuis mai 2021:</a:t>
            </a:r>
            <a:endParaRPr lang="fr-FR" sz="1200" spc="-1" dirty="0">
              <a:solidFill>
                <a:srgbClr val="00294B"/>
              </a:solidFill>
              <a:latin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241"/>
              </a:spcBef>
              <a:buFontTx/>
              <a:buChar char="-"/>
            </a:pPr>
            <a:r>
              <a:rPr lang="fr-FR" sz="1200" b="0" strike="noStrike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Obtention du </a:t>
            </a:r>
            <a:r>
              <a:rPr lang="fr-FR" sz="1200" strike="noStrike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financement ANR </a:t>
            </a:r>
            <a:r>
              <a:rPr lang="fr-FR" sz="1200" b="0" strike="noStrike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pour le </a:t>
            </a:r>
            <a:r>
              <a:rPr lang="fr-FR" sz="1200" b="1" u="sng" strike="noStrike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projet NUTRIG</a:t>
            </a:r>
          </a:p>
          <a:p>
            <a:pPr marL="628650" lvl="1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Financement: 350k€ sur 3 ans</a:t>
            </a:r>
            <a:endParaRPr lang="fr-FR" sz="1200" b="0" strike="noStrike" spc="-1" dirty="0">
              <a:solidFill>
                <a:schemeClr val="accent1">
                  <a:lumMod val="75000"/>
                  <a:lumOff val="25000"/>
                </a:schemeClr>
              </a:solidFill>
              <a:latin typeface="Calibri"/>
            </a:endParaRPr>
          </a:p>
          <a:p>
            <a:pPr marL="1085850" lvl="2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1 postdoc (2 ans)</a:t>
            </a:r>
          </a:p>
          <a:p>
            <a:pPr marL="1085850" lvl="2" indent="-171450">
              <a:spcBef>
                <a:spcPts val="241"/>
              </a:spcBef>
              <a:buFontTx/>
              <a:buChar char="-"/>
            </a:pPr>
            <a:r>
              <a:rPr lang="fr-FR" sz="1200" b="0" strike="noStrike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1 thèse</a:t>
            </a:r>
          </a:p>
          <a:p>
            <a:pPr marL="1085850" lvl="2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25k€ de budget mission</a:t>
            </a:r>
          </a:p>
          <a:p>
            <a:pPr marL="1085850" lvl="2" indent="-171450">
              <a:spcBef>
                <a:spcPts val="241"/>
              </a:spcBef>
              <a:buFontTx/>
              <a:buChar char="-"/>
            </a:pPr>
            <a:r>
              <a:rPr lang="fr-FR" sz="1200" b="0" strike="noStrike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8k€ de budget matériel</a:t>
            </a:r>
          </a:p>
          <a:p>
            <a:pPr marL="628650" lvl="1" indent="-171450">
              <a:spcBef>
                <a:spcPts val="241"/>
              </a:spcBef>
              <a:buFontTx/>
              <a:buChar char="-"/>
            </a:pPr>
            <a:endParaRPr lang="fr-FR" sz="1200" b="0" strike="noStrike" spc="-1" dirty="0">
              <a:solidFill>
                <a:schemeClr val="accent1">
                  <a:lumMod val="75000"/>
                  <a:lumOff val="25000"/>
                </a:schemeClr>
              </a:solidFill>
              <a:latin typeface="Calibri"/>
            </a:endParaRPr>
          </a:p>
          <a:p>
            <a:pPr marL="628650" lvl="1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Objectifs: prospective pour des méthodes de trigger avancées pour réseau radio géant</a:t>
            </a:r>
          </a:p>
          <a:p>
            <a:pPr marL="1085850" lvl="2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Identification d’impulsions issues de gerbes atmosphériques</a:t>
            </a:r>
          </a:p>
          <a:p>
            <a:pPr marL="1085850" lvl="2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Reconstruction en ligne  d’événements pour sélection de signaux de gerbes</a:t>
            </a:r>
          </a:p>
          <a:p>
            <a:pPr marL="1085850" lvl="2" indent="-171450">
              <a:spcBef>
                <a:spcPts val="241"/>
              </a:spcBef>
              <a:buFontTx/>
              <a:buChar char="-"/>
            </a:pPr>
            <a:endParaRPr lang="fr-FR" sz="1200" spc="-1" dirty="0">
              <a:solidFill>
                <a:schemeClr val="accent1">
                  <a:lumMod val="75000"/>
                  <a:lumOff val="25000"/>
                </a:schemeClr>
              </a:solidFill>
              <a:latin typeface="Calibri"/>
            </a:endParaRPr>
          </a:p>
          <a:p>
            <a:pPr marL="628650" lvl="1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Moyens:</a:t>
            </a:r>
          </a:p>
          <a:p>
            <a:pPr marL="1085850" lvl="2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Banc de test LPNHE (développement soft front end)</a:t>
            </a:r>
          </a:p>
          <a:p>
            <a:pPr marL="1085850" lvl="2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Setup de 4 unités @ radio-observatoire de Nançay (test en conditions réelles)</a:t>
            </a:r>
          </a:p>
          <a:p>
            <a:pPr lvl="2">
              <a:spcBef>
                <a:spcPts val="241"/>
              </a:spcBef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sym typeface="Wingdings" panose="05000000000000000000" pitchFamily="2" charset="2"/>
              </a:rPr>
              <a:t> Mise en œuvre initiée en mars 2022</a:t>
            </a:r>
            <a:endParaRPr lang="fr-FR" sz="1200" spc="-1" dirty="0">
              <a:solidFill>
                <a:schemeClr val="accent1">
                  <a:lumMod val="75000"/>
                  <a:lumOff val="25000"/>
                </a:schemeClr>
              </a:solidFill>
              <a:latin typeface="Calibri"/>
            </a:endParaRPr>
          </a:p>
          <a:p>
            <a:pPr marL="171450" indent="-171450">
              <a:spcBef>
                <a:spcPts val="241"/>
              </a:spcBef>
              <a:buFontTx/>
              <a:buChar char="-"/>
            </a:pPr>
            <a:endParaRPr lang="fr-FR" sz="1200" spc="-1" dirty="0">
              <a:solidFill>
                <a:schemeClr val="accent1">
                  <a:lumMod val="75000"/>
                  <a:lumOff val="25000"/>
                </a:schemeClr>
              </a:solidFill>
              <a:latin typeface="Calibri"/>
            </a:endParaRPr>
          </a:p>
          <a:p>
            <a:pPr marL="171450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Evaluation positive de GRAND @ </a:t>
            </a:r>
            <a:r>
              <a:rPr lang="fr-FR" sz="1200" b="1" u="sng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Conseil Scientifique LPNHE </a:t>
            </a: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</a:rPr>
              <a:t>(novembre 2021)</a:t>
            </a:r>
          </a:p>
          <a:p>
            <a:pPr marL="628650" lvl="1" indent="-171450">
              <a:spcBef>
                <a:spcPts val="241"/>
              </a:spcBef>
              <a:buFont typeface="Wingdings" panose="05000000000000000000" pitchFamily="2" charset="2"/>
              <a:buChar char="è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sym typeface="Wingdings" panose="05000000000000000000" pitchFamily="2" charset="2"/>
              </a:rPr>
              <a:t>Soutien technique sur NUTRIG (et GRAND)</a:t>
            </a:r>
          </a:p>
          <a:p>
            <a:pPr marL="628650" lvl="1" indent="-171450">
              <a:spcBef>
                <a:spcPts val="241"/>
              </a:spcBef>
              <a:buFont typeface="Wingdings" panose="05000000000000000000" pitchFamily="2" charset="2"/>
              <a:buChar char="è"/>
            </a:pPr>
            <a:endParaRPr lang="fr-FR" sz="1200" spc="-1" dirty="0">
              <a:solidFill>
                <a:schemeClr val="accent1">
                  <a:lumMod val="75000"/>
                  <a:lumOff val="25000"/>
                </a:schemeClr>
              </a:solidFill>
              <a:latin typeface="Calibri"/>
              <a:sym typeface="Wingdings" panose="05000000000000000000" pitchFamily="2" charset="2"/>
            </a:endParaRPr>
          </a:p>
          <a:p>
            <a:pPr marL="171450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sym typeface="Wingdings" panose="05000000000000000000" pitchFamily="2" charset="2"/>
              </a:rPr>
              <a:t>Difficultés persistantes en Chine sur le déploiement du réseau GRANDProto300 (</a:t>
            </a:r>
            <a:r>
              <a:rPr lang="fr-FR" sz="1200" spc="-1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sym typeface="Wingdings" panose="05000000000000000000" pitchFamily="2" charset="2"/>
              </a:rPr>
              <a:t>Covid</a:t>
            </a: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sym typeface="Wingdings" panose="05000000000000000000" pitchFamily="2" charset="2"/>
              </a:rPr>
              <a:t> et lourdeurs administratives)</a:t>
            </a:r>
          </a:p>
          <a:p>
            <a:pPr marL="628650" lvl="1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sym typeface="Wingdings" panose="05000000000000000000" pitchFamily="2" charset="2"/>
              </a:rPr>
              <a:t>Solution temporaire trouvée (13 unités, pour </a:t>
            </a:r>
            <a:r>
              <a:rPr lang="fr-FR" sz="1200" spc="-1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sym typeface="Wingdings" panose="05000000000000000000" pitchFamily="2" charset="2"/>
              </a:rPr>
              <a:t>debugging</a:t>
            </a: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sym typeface="Wingdings" panose="05000000000000000000" pitchFamily="2" charset="2"/>
              </a:rPr>
              <a:t>)</a:t>
            </a:r>
          </a:p>
          <a:p>
            <a:pPr marL="628650" lvl="1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sym typeface="Wingdings" panose="05000000000000000000" pitchFamily="2" charset="2"/>
              </a:rPr>
              <a:t>Solution espérée à l’été pour l’étape GP300</a:t>
            </a:r>
          </a:p>
          <a:p>
            <a:pPr marL="628650" lvl="1" indent="-171450">
              <a:spcBef>
                <a:spcPts val="241"/>
              </a:spcBef>
              <a:buFontTx/>
              <a:buChar char="-"/>
            </a:pPr>
            <a:r>
              <a:rPr lang="fr-FR" sz="1200" spc="-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sym typeface="Wingdings" panose="05000000000000000000" pitchFamily="2" charset="2"/>
              </a:rPr>
              <a:t>Veille active sur des alternatives (Mongolie &amp; Argentine)</a:t>
            </a:r>
          </a:p>
          <a:p>
            <a:pPr marL="628650" lvl="1" indent="-171450">
              <a:spcBef>
                <a:spcPts val="241"/>
              </a:spcBef>
              <a:buFontTx/>
              <a:buChar char="-"/>
            </a:pPr>
            <a:endParaRPr lang="fr-FR" sz="1200" spc="-1" dirty="0">
              <a:solidFill>
                <a:srgbClr val="00294B"/>
              </a:solidFill>
              <a:latin typeface="Calibri"/>
            </a:endParaRPr>
          </a:p>
          <a:p>
            <a:pPr marL="1085850" lvl="2" indent="-171450">
              <a:spcBef>
                <a:spcPts val="241"/>
              </a:spcBef>
              <a:buFontTx/>
              <a:buChar char="-"/>
            </a:pPr>
            <a:endParaRPr lang="fr-FR" sz="1200" spc="-1" dirty="0">
              <a:solidFill>
                <a:srgbClr val="00294B"/>
              </a:solidFill>
              <a:latin typeface="Calibri"/>
            </a:endParaRPr>
          </a:p>
          <a:p>
            <a:pPr marL="628650" lvl="1" indent="-171450">
              <a:spcBef>
                <a:spcPts val="241"/>
              </a:spcBef>
              <a:buFontTx/>
              <a:buChar char="-"/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936000" y="0"/>
            <a:ext cx="7380000" cy="820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FFFFFF"/>
                </a:solidFill>
                <a:latin typeface="Arial Narrow"/>
              </a:rPr>
              <a:t>Activités et faits marquants du projet GRAND </a:t>
            </a:r>
            <a:endParaRPr lang="fr-FR" sz="2800" b="0" strike="noStrike" spc="-1" dirty="0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640" y="808010"/>
            <a:ext cx="9144000" cy="5437162"/>
          </a:xfrm>
        </p:spPr>
        <p:txBody>
          <a:bodyPr/>
          <a:lstStyle/>
          <a:p>
            <a:r>
              <a:rPr lang="fr-FR" dirty="0"/>
              <a:t>Thèses récentes soutenues dans l'équipe (2018-2021)</a:t>
            </a:r>
          </a:p>
          <a:p>
            <a:pPr marL="357188" lvl="2" indent="-92075">
              <a:spcBef>
                <a:spcPts val="300"/>
              </a:spcBef>
              <a:buClr>
                <a:srgbClr val="0070C0"/>
              </a:buClr>
              <a:buFont typeface="Arial"/>
              <a:buChar char="•"/>
            </a:pPr>
            <a:r>
              <a:rPr lang="en-US" sz="1200" spc="-1" dirty="0">
                <a:solidFill>
                  <a:schemeClr val="tx1"/>
                </a:solidFill>
                <a:latin typeface="Arial"/>
              </a:rPr>
              <a:t>Valentin </a:t>
            </a:r>
            <a:r>
              <a:rPr lang="en-US" sz="1200" spc="-1" dirty="0" err="1">
                <a:solidFill>
                  <a:schemeClr val="tx1"/>
                </a:solidFill>
                <a:latin typeface="Arial"/>
              </a:rPr>
              <a:t>Decoene</a:t>
            </a:r>
            <a:r>
              <a:rPr lang="en-US" sz="1200" spc="-1" dirty="0">
                <a:solidFill>
                  <a:schemeClr val="tx1"/>
                </a:solidFill>
                <a:latin typeface="Arial"/>
              </a:rPr>
              <a:t>, 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,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phénoménologie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+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développement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de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méthodes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d’analyse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de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données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pour GRAND + FRBs, co-direction Kumiko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Kotera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(IAP) et Olivier Martineau,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soutenue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en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septembre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2020 (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mais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toujours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présent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et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actif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dans le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groupe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).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PostDoc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@ Penn State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depuis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</a:t>
            </a:r>
            <a:r>
              <a:rPr lang="en-US" sz="1200" spc="-1" dirty="0" err="1">
                <a:solidFill>
                  <a:schemeClr val="tx1"/>
                </a:solidFill>
                <a:latin typeface="Verdana"/>
                <a:ea typeface="Verdana"/>
              </a:rPr>
              <a:t>septembre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</a:rPr>
              <a:t> 2021 </a:t>
            </a:r>
            <a:r>
              <a:rPr lang="en-US" sz="1200" spc="-1" dirty="0">
                <a:solidFill>
                  <a:schemeClr val="tx1"/>
                </a:solidFill>
                <a:latin typeface="Verdana"/>
                <a:ea typeface="Verdana"/>
                <a:hlinkClick r:id="rId2"/>
              </a:rPr>
              <a:t>https://hal.archives-ouvertes.fr/tel-02991529</a:t>
            </a:r>
            <a:endParaRPr lang="fr-FR" dirty="0"/>
          </a:p>
          <a:p>
            <a:r>
              <a:rPr lang="fr-FR" dirty="0"/>
              <a:t>3 publications emblématiques de l’équipe dans revues à comité de lecture (2018-2021)</a:t>
            </a:r>
          </a:p>
          <a:p>
            <a:pPr lvl="1"/>
            <a:r>
              <a:rPr lang="en-US" dirty="0" err="1"/>
              <a:t>Méthode</a:t>
            </a:r>
            <a:r>
              <a:rPr lang="en-US" dirty="0"/>
              <a:t> de reconstruction </a:t>
            </a:r>
            <a:r>
              <a:rPr lang="en-US" dirty="0" err="1"/>
              <a:t>novatrice</a:t>
            </a:r>
            <a:r>
              <a:rPr lang="en-US" dirty="0"/>
              <a:t> pour les </a:t>
            </a:r>
            <a:r>
              <a:rPr lang="en-US" dirty="0" err="1"/>
              <a:t>gerbes</a:t>
            </a:r>
            <a:r>
              <a:rPr lang="en-US" dirty="0"/>
              <a:t> </a:t>
            </a:r>
            <a:r>
              <a:rPr lang="en-US" dirty="0" err="1"/>
              <a:t>inclinées</a:t>
            </a:r>
            <a:endParaRPr lang="en-US" dirty="0"/>
          </a:p>
          <a:p>
            <a:pPr lvl="2"/>
            <a:r>
              <a:rPr lang="en-US" dirty="0"/>
              <a:t>V. </a:t>
            </a:r>
            <a:r>
              <a:rPr lang="en-US" dirty="0" err="1"/>
              <a:t>Decone</a:t>
            </a:r>
            <a:r>
              <a:rPr lang="en-US" dirty="0"/>
              <a:t>, O. Martineau-Huynh et Matias </a:t>
            </a:r>
            <a:r>
              <a:rPr lang="en-US" dirty="0" err="1"/>
              <a:t>Tueros</a:t>
            </a:r>
            <a:r>
              <a:rPr lang="en-US" dirty="0"/>
              <a:t>, “Radio </a:t>
            </a:r>
            <a:r>
              <a:rPr lang="en-US" dirty="0" err="1"/>
              <a:t>wavefront</a:t>
            </a:r>
            <a:r>
              <a:rPr lang="en-US" dirty="0"/>
              <a:t> of very inclined air showers observed with extended and sparse radio arrays”, </a:t>
            </a:r>
            <a:r>
              <a:rPr lang="en-US" dirty="0" err="1"/>
              <a:t>soumis</a:t>
            </a:r>
            <a:r>
              <a:rPr lang="en-US" dirty="0"/>
              <a:t> à </a:t>
            </a:r>
            <a:r>
              <a:rPr lang="en-US" dirty="0" err="1"/>
              <a:t>Astropart</a:t>
            </a:r>
            <a:r>
              <a:rPr lang="en-US" dirty="0"/>
              <a:t>. Phys, </a:t>
            </a:r>
            <a:r>
              <a:rPr lang="en-US" dirty="0">
                <a:hlinkClick r:id="rId3"/>
              </a:rPr>
              <a:t>https://arxiv.org/abs/2112.07542</a:t>
            </a:r>
            <a:endParaRPr lang="en-US" dirty="0"/>
          </a:p>
          <a:p>
            <a:pPr lvl="1"/>
            <a:r>
              <a:rPr lang="en-US" dirty="0"/>
              <a:t>Etude </a:t>
            </a:r>
            <a:r>
              <a:rPr lang="en-US" dirty="0" err="1"/>
              <a:t>détaillée</a:t>
            </a:r>
            <a:r>
              <a:rPr lang="en-US" dirty="0"/>
              <a:t> du signal de polarization des </a:t>
            </a:r>
            <a:r>
              <a:rPr lang="en-US" dirty="0" err="1"/>
              <a:t>gerbes</a:t>
            </a:r>
            <a:r>
              <a:rPr lang="en-US" dirty="0"/>
              <a:t> inclines et son utilization pour le trigger &amp; la reconstruction</a:t>
            </a:r>
          </a:p>
          <a:p>
            <a:pPr lvl="2"/>
            <a:r>
              <a:rPr lang="en-US" dirty="0"/>
              <a:t>S. </a:t>
            </a:r>
            <a:r>
              <a:rPr lang="en-US" dirty="0" err="1"/>
              <a:t>Chiche</a:t>
            </a:r>
            <a:r>
              <a:rPr lang="en-US" dirty="0"/>
              <a:t> et al., Polarization signatures in radio for inclined cosmic ray induced air shower identification, </a:t>
            </a:r>
            <a:r>
              <a:rPr lang="en-US" dirty="0" err="1"/>
              <a:t>accépté</a:t>
            </a:r>
            <a:r>
              <a:rPr lang="en-US" dirty="0"/>
              <a:t> dans </a:t>
            </a:r>
            <a:r>
              <a:rPr lang="en-US" dirty="0" err="1"/>
              <a:t>Astropart</a:t>
            </a:r>
            <a:r>
              <a:rPr lang="en-US" dirty="0"/>
              <a:t>. Phys, </a:t>
            </a:r>
            <a:r>
              <a:rPr lang="en-US" dirty="0">
                <a:hlinkClick r:id="rId4"/>
              </a:rPr>
              <a:t>https://arxiv.org/abs/2202.06846</a:t>
            </a:r>
            <a:endParaRPr lang="en-US" dirty="0"/>
          </a:p>
          <a:p>
            <a:pPr lvl="1"/>
            <a:r>
              <a:rPr lang="en-US" dirty="0"/>
              <a:t>White paper du </a:t>
            </a:r>
            <a:r>
              <a:rPr lang="en-US" dirty="0" err="1"/>
              <a:t>projet</a:t>
            </a:r>
            <a:r>
              <a:rPr lang="en-US" dirty="0"/>
              <a:t> GRAND. 163 citations </a:t>
            </a:r>
            <a:r>
              <a:rPr lang="en-US" dirty="0" err="1"/>
              <a:t>en</a:t>
            </a:r>
            <a:r>
              <a:rPr lang="en-US" dirty="0"/>
              <a:t> 3.5 ans. OM </a:t>
            </a:r>
            <a:r>
              <a:rPr lang="en-US" dirty="0" err="1"/>
              <a:t>responsable</a:t>
            </a:r>
            <a:r>
              <a:rPr lang="en-US" dirty="0"/>
              <a:t> de la </a:t>
            </a:r>
            <a:r>
              <a:rPr lang="en-US" dirty="0" err="1"/>
              <a:t>rédaction</a:t>
            </a:r>
            <a:r>
              <a:rPr lang="en-US" dirty="0"/>
              <a:t> des </a:t>
            </a:r>
            <a:r>
              <a:rPr lang="en-US" dirty="0" err="1"/>
              <a:t>chapitres</a:t>
            </a:r>
            <a:r>
              <a:rPr lang="en-US" dirty="0"/>
              <a:t> “detector design &amp; performance” et “Construction stages”. </a:t>
            </a:r>
          </a:p>
          <a:p>
            <a:pPr lvl="2"/>
            <a:r>
              <a:rPr lang="en-US" dirty="0"/>
              <a:t>J. Alvarez-Muniz et al., “the Giant Radio Array for Neutrino Detection: science and design”, Science China, 63, 219501 (2020) </a:t>
            </a:r>
            <a:r>
              <a:rPr lang="en-US" dirty="0">
                <a:hlinkClick r:id="rId5"/>
              </a:rPr>
              <a:t>https://arxiv.org/abs/1810.09994</a:t>
            </a:r>
            <a:endParaRPr lang="en-US" dirty="0"/>
          </a:p>
          <a:p>
            <a:r>
              <a:rPr lang="fr-FR" dirty="0"/>
              <a:t>3 publications récentes de conférence à forte contribution de l'équipe (2018-2021) :</a:t>
            </a:r>
          </a:p>
          <a:p>
            <a:pPr lvl="1"/>
            <a:r>
              <a:rPr lang="fr-FR" dirty="0"/>
              <a:t>Présentation d’une méthode de reconstruction des données radio GRAND @ ICRC2021 (travail de thèse de V. </a:t>
            </a:r>
            <a:r>
              <a:rPr lang="fr-FR" dirty="0" err="1"/>
              <a:t>Decoene</a:t>
            </a:r>
            <a:r>
              <a:rPr lang="fr-FR" dirty="0"/>
              <a:t>)</a:t>
            </a:r>
          </a:p>
          <a:p>
            <a:pPr lvl="2"/>
            <a:r>
              <a:rPr lang="fr-FR" dirty="0"/>
              <a:t>V. </a:t>
            </a:r>
            <a:r>
              <a:rPr lang="fr-FR" dirty="0" err="1"/>
              <a:t>Decoene</a:t>
            </a:r>
            <a:r>
              <a:rPr lang="fr-FR" dirty="0"/>
              <a:t>, O. Martineau-Huynh, M. </a:t>
            </a:r>
            <a:r>
              <a:rPr lang="fr-FR" dirty="0" err="1"/>
              <a:t>Tueros</a:t>
            </a:r>
            <a:r>
              <a:rPr lang="fr-FR" dirty="0"/>
              <a:t> &amp; S. Chiche, </a:t>
            </a:r>
            <a:r>
              <a:rPr lang="fr-FR" dirty="0">
                <a:hlinkClick r:id="rId6"/>
              </a:rPr>
              <a:t>https://pos.sissa.it/395/211/pdf</a:t>
            </a:r>
            <a:endParaRPr lang="fr-FR" dirty="0"/>
          </a:p>
          <a:p>
            <a:pPr lvl="1"/>
            <a:r>
              <a:rPr lang="fr-FR" dirty="0"/>
              <a:t>Présentation d’une version améliorée du </a:t>
            </a:r>
            <a:r>
              <a:rPr lang="fr-FR" dirty="0" err="1"/>
              <a:t>RadioMorphing</a:t>
            </a:r>
            <a:r>
              <a:rPr lang="fr-FR" dirty="0"/>
              <a:t>, méthode semi analytique de calcul des impulsions radio @ ICRC2021 (</a:t>
            </a:r>
            <a:r>
              <a:rPr lang="fr-FR" dirty="0" err="1"/>
              <a:t>travil</a:t>
            </a:r>
            <a:r>
              <a:rPr lang="fr-FR" dirty="0"/>
              <a:t> de thèse de S. Chiche)</a:t>
            </a:r>
          </a:p>
          <a:p>
            <a:pPr lvl="2"/>
            <a:r>
              <a:rPr lang="fr-FR" dirty="0"/>
              <a:t>S. Chiche et al., </a:t>
            </a:r>
            <a:r>
              <a:rPr lang="fr-FR" dirty="0">
                <a:hlinkClick r:id="rId7"/>
              </a:rPr>
              <a:t>https://pos.sissa.it/395/194/pdf</a:t>
            </a:r>
            <a:endParaRPr lang="fr-FR" dirty="0"/>
          </a:p>
          <a:p>
            <a:pPr lvl="1"/>
            <a:r>
              <a:rPr lang="fr-FR" dirty="0"/>
              <a:t>Présentation générale du projet GRAND @ ICRC2021</a:t>
            </a:r>
          </a:p>
          <a:p>
            <a:pPr lvl="2"/>
            <a:r>
              <a:rPr lang="en-US" dirty="0"/>
              <a:t>K</a:t>
            </a:r>
            <a:r>
              <a:rPr lang="fr-FR" dirty="0"/>
              <a:t>. </a:t>
            </a:r>
            <a:r>
              <a:rPr lang="fr-FR" dirty="0" err="1"/>
              <a:t>Kotera</a:t>
            </a:r>
            <a:r>
              <a:rPr lang="fr-FR" dirty="0"/>
              <a:t> for the GRAND collab, </a:t>
            </a:r>
            <a:r>
              <a:rPr lang="fr-FR" dirty="0">
                <a:hlinkClick r:id="rId8"/>
              </a:rPr>
              <a:t>https://pos.sissa.it/395/1181/pdf</a:t>
            </a:r>
            <a:endParaRPr lang="fr-FR" dirty="0"/>
          </a:p>
          <a:p>
            <a:r>
              <a:rPr lang="fr-FR" dirty="0"/>
              <a:t>Passages aux conseils scientifiques de labo (3 ans)</a:t>
            </a:r>
          </a:p>
          <a:p>
            <a:pPr lvl="1"/>
            <a:r>
              <a:rPr lang="en-US" dirty="0"/>
              <a:t>Fait à </a:t>
            </a:r>
            <a:r>
              <a:rPr lang="en-US" dirty="0" err="1"/>
              <a:t>l’automne</a:t>
            </a:r>
            <a:r>
              <a:rPr lang="en-US" dirty="0"/>
              <a:t> 2021.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IN2P3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86A1D0-96F7-294A-BDF0-BB132E9CC2D8}" type="datetime1">
              <a:rPr lang="fr-FR" smtClean="0"/>
              <a:pPr/>
              <a:t>28/03/2022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Production scientifique de l’équipe</a:t>
            </a:r>
          </a:p>
        </p:txBody>
      </p:sp>
    </p:spTree>
    <p:extLst>
      <p:ext uri="{BB962C8B-B14F-4D97-AF65-F5344CB8AC3E}">
        <p14:creationId xmlns:p14="http://schemas.microsoft.com/office/powerpoint/2010/main" val="1180931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457200" y="980640"/>
            <a:ext cx="8229240" cy="5436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Evolution scientifique de l’équipe dans les prochaines années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241"/>
              </a:spcBef>
              <a:buFontTx/>
              <a:buChar char="-"/>
            </a:pPr>
            <a:r>
              <a:rPr lang="fr-FR" sz="1100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priorité, projet NUTRIG (développement, optimisation des stratégies trigger, évaluation puis proposition d’une architecture physique)</a:t>
            </a:r>
          </a:p>
          <a:p>
            <a:pPr>
              <a:lnSpc>
                <a:spcPct val="100000"/>
              </a:lnSpc>
              <a:spcBef>
                <a:spcPts val="241"/>
              </a:spcBef>
            </a:pP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Analyse des données GP300 (reconstruction, physique des rayons cosmiques à la transition gal – </a:t>
            </a:r>
            <a:r>
              <a:rPr lang="fr-FR" sz="1100" b="0" strike="noStrike" spc="-1" dirty="0" err="1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extragal</a:t>
            </a: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241"/>
              </a:spcBef>
            </a:pPr>
            <a:r>
              <a:rPr lang="fr-FR" sz="1100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Proposition d’une solution améliorée sur le trigger time </a:t>
            </a:r>
            <a:r>
              <a:rPr lang="fr-FR" sz="1100" spc="-1" dirty="0" err="1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tagging</a:t>
            </a:r>
            <a:r>
              <a:rPr lang="fr-FR" sz="1100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(?)</a:t>
            </a:r>
            <a:endParaRPr lang="fr-FR" sz="1100" b="0" strike="noStrike" spc="-1" dirty="0">
              <a:solidFill>
                <a:srgbClr val="00294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Nouveaux projets en vue (inclus réponse aux appels ANR, Europe, appel d’offre locaux, …) 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Potentiellement implication plus forte dans les développement trigger via une ERC </a:t>
            </a:r>
            <a:r>
              <a:rPr lang="fr-FR" sz="1100" b="0" strike="noStrike" spc="-1" dirty="0" err="1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synergy</a:t>
            </a: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avec IAP, </a:t>
            </a:r>
            <a:r>
              <a:rPr lang="fr-FR" sz="1100" b="0" strike="noStrike" spc="-1" dirty="0" err="1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Radboud</a:t>
            </a: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 &amp; Penn State (sélectionné pour phase 2)</a:t>
            </a: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Evolution de la composition de l’équipe (départs/arrivées permanents, docs, post-docs, …)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241"/>
              </a:spcBef>
              <a:buFontTx/>
              <a:buChar char="-"/>
            </a:pP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Arrivées: </a:t>
            </a:r>
            <a:r>
              <a:rPr lang="fr-FR" sz="1100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241"/>
              </a:spcBef>
            </a:pP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+ 2 doctorants &amp; 1 post-doc</a:t>
            </a:r>
          </a:p>
          <a:p>
            <a:pPr>
              <a:lnSpc>
                <a:spcPct val="100000"/>
              </a:lnSpc>
              <a:spcBef>
                <a:spcPts val="241"/>
              </a:spcBef>
            </a:pPr>
            <a:r>
              <a:rPr lang="fr-FR" sz="1100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Soutien technique LPNHE sur NUTRIG (~1.5 FTE ?)</a:t>
            </a:r>
            <a:endParaRPr lang="fr-FR" sz="1100" b="0" strike="noStrike" spc="-1" dirty="0">
              <a:solidFill>
                <a:srgbClr val="00294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r>
              <a:rPr lang="fr-FR" sz="1100" b="0" strike="noStrike" spc="-1" dirty="0">
                <a:solidFill>
                  <a:srgbClr val="0029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Départs Fin de thèse de S. Chiche en septembre 2023</a:t>
            </a: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Attente vis-à-vis de l’IN2P3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spcBef>
                <a:spcPts val="241"/>
              </a:spcBef>
            </a:pP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A court/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moyen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terme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ie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après les 1ers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résultats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de GRANDProto300),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reconnaissance et un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soutien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projet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GRAND, déjà soutenu par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l’INSU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cf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https://www.insu.cnrs.fr/sites/institut_insu/files/news/2021-04/Prospective_INSU_AA_2019.pdf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) et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plusieurs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partenaires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et structures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Europe (Radboud U, Hollande, APPEC, European Strategy for Particle Physics) .</a:t>
            </a:r>
            <a:endParaRPr lang="fr-FR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  <a:p>
            <a:pPr marL="85680" indent="-85320">
              <a:lnSpc>
                <a:spcPct val="100000"/>
              </a:lnSpc>
              <a:spcBef>
                <a:spcPts val="241"/>
              </a:spcBef>
              <a:buClr>
                <a:srgbClr val="0070C0"/>
              </a:buClr>
              <a:buFont typeface="Arial"/>
              <a:buChar char="•"/>
            </a:pPr>
            <a:r>
              <a:rPr lang="fr-FR" sz="1200" b="0" strike="noStrike" spc="-1" dirty="0">
                <a:solidFill>
                  <a:srgbClr val="0070C0"/>
                </a:solidFill>
                <a:latin typeface="Verdana"/>
                <a:ea typeface="Verdana"/>
              </a:rPr>
              <a:t>Autres...</a:t>
            </a:r>
            <a:endParaRPr lang="fr-FR" sz="1200" b="0" strike="noStrike" spc="-1" dirty="0">
              <a:solidFill>
                <a:srgbClr val="00294B"/>
              </a:solidFill>
              <a:latin typeface="Calibri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936000" y="0"/>
            <a:ext cx="7380000" cy="8200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latin typeface="Arial Narrow"/>
              </a:rPr>
              <a:t>Evolution anticipée de l’équipe (3-5 ans)</a:t>
            </a:r>
            <a:endParaRPr lang="fr-FR" sz="2800" b="0" strike="noStrike" spc="-1">
              <a:solidFill>
                <a:srgbClr val="00294B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Tous les documents jugés utiles pour la discussion</a:t>
            </a:r>
          </a:p>
          <a:p>
            <a:pPr lvl="1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IN2P3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86A1D0-96F7-294A-BDF0-BB132E9CC2D8}" type="datetime1">
              <a:rPr lang="fr-FR" smtClean="0"/>
              <a:pPr/>
              <a:t>28/03/2022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Pages additionnelles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D6D4F2-4F5A-4F6A-A92F-9D5215FF6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7" t="146" r="18111" b="2827"/>
          <a:stretch/>
        </p:blipFill>
        <p:spPr>
          <a:xfrm>
            <a:off x="745140" y="1254056"/>
            <a:ext cx="7762240" cy="57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56487"/>
      </a:dk2>
      <a:lt2>
        <a:srgbClr val="FFFFFF"/>
      </a:lt2>
      <a:accent1>
        <a:srgbClr val="00294B"/>
      </a:accent1>
      <a:accent2>
        <a:srgbClr val="456487"/>
      </a:accent2>
      <a:accent3>
        <a:srgbClr val="E75112"/>
      </a:accent3>
      <a:accent4>
        <a:srgbClr val="62C4DD"/>
      </a:accent4>
      <a:accent5>
        <a:srgbClr val="000000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4079</TotalTime>
  <Words>2509</Words>
  <Application>Microsoft Office PowerPoint</Application>
  <PresentationFormat>Affichage à l'écran (4:3)</PresentationFormat>
  <Paragraphs>269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9" baseType="lpstr">
      <vt:lpstr>ＭＳ Ｐゴシック</vt:lpstr>
      <vt:lpstr>Arial</vt:lpstr>
      <vt:lpstr>Arial Narrow</vt:lpstr>
      <vt:lpstr>Calibri</vt:lpstr>
      <vt:lpstr>DejaVu Sans</vt:lpstr>
      <vt:lpstr>Symbol</vt:lpstr>
      <vt:lpstr>Times New Roman</vt:lpstr>
      <vt:lpstr>Verdana</vt:lpstr>
      <vt:lpstr>Wingdings</vt:lpstr>
      <vt:lpstr>Office Theme</vt:lpstr>
      <vt:lpstr>Office Theme</vt:lpstr>
      <vt:lpstr>Présentation PowerPoint</vt:lpstr>
      <vt:lpstr>Composition de l’équipe de recherche</vt:lpstr>
      <vt:lpstr>Activités de l’équipe de recherche</vt:lpstr>
      <vt:lpstr>Présentation PowerPoint</vt:lpstr>
      <vt:lpstr>Faits marquants du projet GRAND </vt:lpstr>
      <vt:lpstr>Présentation PowerPoint</vt:lpstr>
      <vt:lpstr>Production scientifique de l’équipe</vt:lpstr>
      <vt:lpstr>Présentation PowerPoint</vt:lpstr>
      <vt:lpstr>Pages additionnelles</vt:lpstr>
      <vt:lpstr>Présentation PowerPoint</vt:lpstr>
      <vt:lpstr>GRAND proposal</vt:lpstr>
      <vt:lpstr>GRANDProto300</vt:lpstr>
      <vt:lpstr>Production status</vt:lpstr>
      <vt:lpstr>GRANDProto300 site</vt:lpstr>
      <vt:lpstr>Présentation PowerPoint</vt:lpstr>
      <vt:lpstr>Physics with GP300?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Vincent POIREAU</dc:creator>
  <dc:description/>
  <cp:lastModifiedBy>Olivier Martineau</cp:lastModifiedBy>
  <cp:revision>151</cp:revision>
  <dcterms:created xsi:type="dcterms:W3CDTF">2021-03-29T17:19:26Z</dcterms:created>
  <dcterms:modified xsi:type="dcterms:W3CDTF">2022-03-29T08:03:17Z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