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0_48A8C087.xml" ContentType="application/vnd.ms-powerpoint.comments+xml"/>
  <Override PartName="/ppt/notesSlides/notesSlide3.xml" ContentType="application/vnd.openxmlformats-officedocument.presentationml.notesSlide+xml"/>
  <Override PartName="/ppt/comments/modernComment_17A_419ACC0E.xml" ContentType="application/vnd.ms-powerpoint.comments+xml"/>
  <Override PartName="/ppt/comments/modernComment_17D_6F355019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</p:sldMasterIdLst>
  <p:notesMasterIdLst>
    <p:notesMasterId r:id="rId19"/>
  </p:notesMasterIdLst>
  <p:handoutMasterIdLst>
    <p:handoutMasterId r:id="rId20"/>
  </p:handoutMasterIdLst>
  <p:sldIdLst>
    <p:sldId id="303" r:id="rId5"/>
    <p:sldId id="304" r:id="rId6"/>
    <p:sldId id="371" r:id="rId7"/>
    <p:sldId id="337" r:id="rId8"/>
    <p:sldId id="391" r:id="rId9"/>
    <p:sldId id="376" r:id="rId10"/>
    <p:sldId id="377" r:id="rId11"/>
    <p:sldId id="378" r:id="rId12"/>
    <p:sldId id="379" r:id="rId13"/>
    <p:sldId id="381" r:id="rId14"/>
    <p:sldId id="373" r:id="rId15"/>
    <p:sldId id="374" r:id="rId16"/>
    <p:sldId id="394" r:id="rId17"/>
    <p:sldId id="382" r:id="rId18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195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060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2926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84035E-AAEC-4744-B119-C7232A139D08}" name="JUTIER Ludyvine" initials="JL" userId="S::ludyvine.jutier@irsn.fr::d42aed98-76ab-4d7d-86ec-6666455aa42d" providerId="AD"/>
  <p188:author id="{962BB7B0-8C8A-5A86-AFA1-4FEF1D3671E9}" name="LECOMTE Catherine" initials="LC" userId="S::catherine.lecomte-pradines@irsn.fr::f56c207c-dee8-4a7d-abe6-d8d605e96824" providerId="AD"/>
  <p188:author id="{A4076CF7-44C7-0543-1AA8-2EC974594629}" name="GILBIN Rodolphe" initials="GR" userId="S::rodolphe.gilbin@irsn.fr::3e0b0ba8-2380-414b-9d44-ce7d3681c4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1E2"/>
    <a:srgbClr val="7AA0D5"/>
    <a:srgbClr val="00598F"/>
    <a:srgbClr val="808080"/>
    <a:srgbClr val="FF8E00"/>
    <a:srgbClr val="B90066"/>
    <a:srgbClr val="FFFFFF"/>
    <a:srgbClr val="7D9ED5"/>
    <a:srgbClr val="071E4F"/>
    <a:srgbClr val="04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30_48A8C0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AE31FD-187B-405E-AC3B-014A6C4B674A}" authorId="{1484035E-AAEC-4744-B119-C7232A139D08}" status="resolved" created="2022-05-20T12:09:26.487">
    <pc:sldMkLst xmlns:pc="http://schemas.microsoft.com/office/powerpoint/2013/main/command">
      <pc:docMk/>
      <pc:sldMk cId="1219018887" sldId="304"/>
    </pc:sldMkLst>
    <p188:txBody>
      <a:bodyPr/>
      <a:lstStyle/>
      <a:p>
        <a:r>
          <a:rPr lang="en-US"/>
          <a:t>Je garderais le terme 'officiel' à savoir pôles opérationnels.</a:t>
        </a:r>
      </a:p>
    </p188:txBody>
  </p188:cm>
  <p188:cm id="{24B7BD0F-CF5F-4EBD-9BBF-AEDBFAA2844E}" authorId="{1484035E-AAEC-4744-B119-C7232A139D08}" status="resolved" created="2022-05-20T12:10:50.114">
    <pc:sldMkLst xmlns:pc="http://schemas.microsoft.com/office/powerpoint/2013/main/command">
      <pc:docMk/>
      <pc:sldMk cId="1219018887" sldId="304"/>
    </pc:sldMkLst>
    <p188:txBody>
      <a:bodyPr/>
      <a:lstStyle/>
      <a:p>
        <a:r>
          <a:rPr lang="en-US"/>
          <a:t>J'arrondirais à 40%.</a:t>
        </a:r>
      </a:p>
    </p188:txBody>
  </p188:cm>
</p188:cmLst>
</file>

<file path=ppt/comments/modernComment_17A_419ACC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C60BBF-DE46-4B45-A3B3-F4B7BDC55D95}" authorId="{962BB7B0-8C8A-5A86-AFA1-4FEF1D3671E9}" status="resolved" created="2022-05-20T16:10:42.3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00663822" sldId="378"/>
      <ac:spMk id="12" creationId="{00000000-0000-0000-0000-000000000000}"/>
    </ac:deMkLst>
    <p188:txBody>
      <a:bodyPr/>
      <a:lstStyle/>
      <a:p>
        <a:r>
          <a:rPr lang="en-US"/>
          <a:t>Il me semble que le modèle C. elegans est abandonné ?</a:t>
        </a:r>
      </a:p>
    </p188:txBody>
  </p188:cm>
</p188:cmLst>
</file>

<file path=ppt/comments/modernComment_17D_6F3550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8E1D2C-4754-4CDC-A1AA-BA68F33AF107}" authorId="{962BB7B0-8C8A-5A86-AFA1-4FEF1D3671E9}" status="resolved" created="2022-05-20T16:28:37.091">
    <pc:sldMkLst xmlns:pc="http://schemas.microsoft.com/office/powerpoint/2013/main/command">
      <pc:docMk/>
      <pc:sldMk cId="1865764889" sldId="381"/>
    </pc:sldMkLst>
    <p188:txBody>
      <a:bodyPr/>
      <a:lstStyle/>
      <a:p>
        <a:r>
          <a:rPr lang="en-US"/>
          <a:t>Il ne faudra pas oublier de faire mention des activités du SEDRE (post-mines ?...). Est-ce que tu penses que ce serait utile de soumettre le PPT à Christophe Debayle en lui proposant éventuellement de complèter la partie opportunités 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A9774-3946-4D43-A174-90470104B7E7}" type="doc">
      <dgm:prSet loTypeId="urn:microsoft.com/office/officeart/2005/8/layout/cycle1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A35C8C29-430B-4B1E-AC1C-36DFEE4CB353}">
      <dgm:prSet phldrT="[Texte]" custT="1"/>
      <dgm:spPr/>
      <dgm:t>
        <a:bodyPr/>
        <a:lstStyle/>
        <a:p>
          <a:r>
            <a:rPr lang="fr-FR" sz="1200" dirty="0"/>
            <a:t>Observations </a:t>
          </a:r>
          <a:r>
            <a:rPr lang="fr-FR" sz="1200" i="1" dirty="0"/>
            <a:t>in situ</a:t>
          </a:r>
        </a:p>
      </dgm:t>
    </dgm:pt>
    <dgm:pt modelId="{D6F468C1-5B91-4E6C-B68A-DD099ED8089D}" type="parTrans" cxnId="{3622D8D9-27D0-4C91-878B-CF81114767F1}">
      <dgm:prSet/>
      <dgm:spPr/>
      <dgm:t>
        <a:bodyPr/>
        <a:lstStyle/>
        <a:p>
          <a:endParaRPr lang="fr-FR" sz="4000"/>
        </a:p>
      </dgm:t>
    </dgm:pt>
    <dgm:pt modelId="{71689042-DE23-472A-BB7B-AE7C3A2DE678}" type="sibTrans" cxnId="{3622D8D9-27D0-4C91-878B-CF81114767F1}">
      <dgm:prSet/>
      <dgm:spPr/>
      <dgm:t>
        <a:bodyPr/>
        <a:lstStyle/>
        <a:p>
          <a:endParaRPr lang="fr-FR" sz="4000"/>
        </a:p>
      </dgm:t>
    </dgm:pt>
    <dgm:pt modelId="{9DD59E2D-5B91-4DD4-8E3F-CEF3BA0B89E0}">
      <dgm:prSet phldrT="[Texte]" custT="1"/>
      <dgm:spPr/>
      <dgm:t>
        <a:bodyPr/>
        <a:lstStyle/>
        <a:p>
          <a:r>
            <a:rPr lang="fr-FR" sz="1200"/>
            <a:t>Outils de </a:t>
          </a:r>
          <a:r>
            <a:rPr lang="fr-FR" sz="1200" err="1"/>
            <a:t>modélisa-tion</a:t>
          </a:r>
          <a:r>
            <a:rPr lang="fr-FR" sz="1200"/>
            <a:t> et bases de données</a:t>
          </a:r>
        </a:p>
      </dgm:t>
    </dgm:pt>
    <dgm:pt modelId="{0C3027B4-C3EE-4BEF-8178-40CDB75E59BF}" type="parTrans" cxnId="{1EE6D446-777F-449A-8142-EC177DA918E8}">
      <dgm:prSet/>
      <dgm:spPr/>
      <dgm:t>
        <a:bodyPr/>
        <a:lstStyle/>
        <a:p>
          <a:endParaRPr lang="fr-FR" sz="4000"/>
        </a:p>
      </dgm:t>
    </dgm:pt>
    <dgm:pt modelId="{E1362654-F2DB-4A7B-BB3D-7936533CA2BD}" type="sibTrans" cxnId="{1EE6D446-777F-449A-8142-EC177DA918E8}">
      <dgm:prSet/>
      <dgm:spPr/>
      <dgm:t>
        <a:bodyPr/>
        <a:lstStyle/>
        <a:p>
          <a:endParaRPr lang="fr-FR" sz="4000"/>
        </a:p>
      </dgm:t>
    </dgm:pt>
    <dgm:pt modelId="{17454840-6883-447D-9E55-5871581126DB}">
      <dgm:prSet phldrT="[Texte]" custT="1"/>
      <dgm:spPr/>
      <dgm:t>
        <a:bodyPr/>
        <a:lstStyle/>
        <a:p>
          <a:r>
            <a:rPr lang="fr-FR" sz="1200"/>
            <a:t>Approche </a:t>
          </a:r>
          <a:r>
            <a:rPr lang="fr-FR" sz="1200" err="1"/>
            <a:t>expéri-mentale</a:t>
          </a:r>
          <a:endParaRPr lang="fr-FR" sz="1200"/>
        </a:p>
      </dgm:t>
    </dgm:pt>
    <dgm:pt modelId="{18D4C7D4-7084-4E7A-8673-2144EF0814AB}" type="parTrans" cxnId="{72F9B3A5-FC45-4FF0-8C97-F5A37AAB3F31}">
      <dgm:prSet/>
      <dgm:spPr/>
      <dgm:t>
        <a:bodyPr/>
        <a:lstStyle/>
        <a:p>
          <a:endParaRPr lang="fr-FR" sz="4000"/>
        </a:p>
      </dgm:t>
    </dgm:pt>
    <dgm:pt modelId="{FD908D1B-BF5A-4753-A3A2-410001F2BDBC}" type="sibTrans" cxnId="{72F9B3A5-FC45-4FF0-8C97-F5A37AAB3F31}">
      <dgm:prSet/>
      <dgm:spPr/>
      <dgm:t>
        <a:bodyPr/>
        <a:lstStyle/>
        <a:p>
          <a:endParaRPr lang="fr-FR" sz="4000"/>
        </a:p>
      </dgm:t>
    </dgm:pt>
    <dgm:pt modelId="{8B64E58B-A001-4105-83A6-A470DF6F3416}" type="pres">
      <dgm:prSet presAssocID="{B2FA9774-3946-4D43-A174-90470104B7E7}" presName="cycle" presStyleCnt="0">
        <dgm:presLayoutVars>
          <dgm:dir/>
          <dgm:resizeHandles val="exact"/>
        </dgm:presLayoutVars>
      </dgm:prSet>
      <dgm:spPr/>
    </dgm:pt>
    <dgm:pt modelId="{B1088F41-AD0B-437F-B73F-E9C382B557D0}" type="pres">
      <dgm:prSet presAssocID="{A35C8C29-430B-4B1E-AC1C-36DFEE4CB353}" presName="dummy" presStyleCnt="0"/>
      <dgm:spPr/>
    </dgm:pt>
    <dgm:pt modelId="{A9F7F3E8-33B7-417D-AAD8-9565AC0AD517}" type="pres">
      <dgm:prSet presAssocID="{A35C8C29-430B-4B1E-AC1C-36DFEE4CB353}" presName="node" presStyleLbl="revTx" presStyleIdx="0" presStyleCnt="3" custScaleX="123725">
        <dgm:presLayoutVars>
          <dgm:bulletEnabled val="1"/>
        </dgm:presLayoutVars>
      </dgm:prSet>
      <dgm:spPr/>
    </dgm:pt>
    <dgm:pt modelId="{3A002A50-7C5D-42D7-96BB-C235364A4ECA}" type="pres">
      <dgm:prSet presAssocID="{71689042-DE23-472A-BB7B-AE7C3A2DE678}" presName="sibTrans" presStyleLbl="node1" presStyleIdx="0" presStyleCnt="3"/>
      <dgm:spPr/>
    </dgm:pt>
    <dgm:pt modelId="{B695EF2E-9CFC-4B5E-835E-F00823872ADE}" type="pres">
      <dgm:prSet presAssocID="{9DD59E2D-5B91-4DD4-8E3F-CEF3BA0B89E0}" presName="dummy" presStyleCnt="0"/>
      <dgm:spPr/>
    </dgm:pt>
    <dgm:pt modelId="{7C85E6B9-4428-4CED-B571-95113CAE4EA1}" type="pres">
      <dgm:prSet presAssocID="{9DD59E2D-5B91-4DD4-8E3F-CEF3BA0B89E0}" presName="node" presStyleLbl="revTx" presStyleIdx="1" presStyleCnt="3" custScaleX="122267" custRadScaleRad="98078">
        <dgm:presLayoutVars>
          <dgm:bulletEnabled val="1"/>
        </dgm:presLayoutVars>
      </dgm:prSet>
      <dgm:spPr/>
    </dgm:pt>
    <dgm:pt modelId="{137257FB-6DEE-4B4A-B69A-A92C64FE6D85}" type="pres">
      <dgm:prSet presAssocID="{E1362654-F2DB-4A7B-BB3D-7936533CA2BD}" presName="sibTrans" presStyleLbl="node1" presStyleIdx="1" presStyleCnt="3"/>
      <dgm:spPr/>
    </dgm:pt>
    <dgm:pt modelId="{43E82D70-B95A-4772-BF55-C5CB5732264C}" type="pres">
      <dgm:prSet presAssocID="{17454840-6883-447D-9E55-5871581126DB}" presName="dummy" presStyleCnt="0"/>
      <dgm:spPr/>
    </dgm:pt>
    <dgm:pt modelId="{36C95771-D25A-4C8A-A31B-1B49074612D2}" type="pres">
      <dgm:prSet presAssocID="{17454840-6883-447D-9E55-5871581126DB}" presName="node" presStyleLbl="revTx" presStyleIdx="2" presStyleCnt="3">
        <dgm:presLayoutVars>
          <dgm:bulletEnabled val="1"/>
        </dgm:presLayoutVars>
      </dgm:prSet>
      <dgm:spPr/>
    </dgm:pt>
    <dgm:pt modelId="{39486AE6-A590-43D9-AAB3-4124CF1CFA3D}" type="pres">
      <dgm:prSet presAssocID="{FD908D1B-BF5A-4753-A3A2-410001F2BDBC}" presName="sibTrans" presStyleLbl="node1" presStyleIdx="2" presStyleCnt="3"/>
      <dgm:spPr/>
    </dgm:pt>
  </dgm:ptLst>
  <dgm:cxnLst>
    <dgm:cxn modelId="{3542FE07-0479-4F46-B0F6-F8300B78EE60}" type="presOf" srcId="{9DD59E2D-5B91-4DD4-8E3F-CEF3BA0B89E0}" destId="{7C85E6B9-4428-4CED-B571-95113CAE4EA1}" srcOrd="0" destOrd="0" presId="urn:microsoft.com/office/officeart/2005/8/layout/cycle1"/>
    <dgm:cxn modelId="{26DB3420-B1FB-4BC4-A0B6-F75C3C08AB53}" type="presOf" srcId="{FD908D1B-BF5A-4753-A3A2-410001F2BDBC}" destId="{39486AE6-A590-43D9-AAB3-4124CF1CFA3D}" srcOrd="0" destOrd="0" presId="urn:microsoft.com/office/officeart/2005/8/layout/cycle1"/>
    <dgm:cxn modelId="{8100A039-2C4A-443C-9BB5-1DB595CD80B9}" type="presOf" srcId="{17454840-6883-447D-9E55-5871581126DB}" destId="{36C95771-D25A-4C8A-A31B-1B49074612D2}" srcOrd="0" destOrd="0" presId="urn:microsoft.com/office/officeart/2005/8/layout/cycle1"/>
    <dgm:cxn modelId="{A8FEEA65-5251-4286-90CD-2B16BBDC38F4}" type="presOf" srcId="{A35C8C29-430B-4B1E-AC1C-36DFEE4CB353}" destId="{A9F7F3E8-33B7-417D-AAD8-9565AC0AD517}" srcOrd="0" destOrd="0" presId="urn:microsoft.com/office/officeart/2005/8/layout/cycle1"/>
    <dgm:cxn modelId="{1EE6D446-777F-449A-8142-EC177DA918E8}" srcId="{B2FA9774-3946-4D43-A174-90470104B7E7}" destId="{9DD59E2D-5B91-4DD4-8E3F-CEF3BA0B89E0}" srcOrd="1" destOrd="0" parTransId="{0C3027B4-C3EE-4BEF-8178-40CDB75E59BF}" sibTransId="{E1362654-F2DB-4A7B-BB3D-7936533CA2BD}"/>
    <dgm:cxn modelId="{3C129791-CB5F-4258-B6A4-0323ABA8EA93}" type="presOf" srcId="{B2FA9774-3946-4D43-A174-90470104B7E7}" destId="{8B64E58B-A001-4105-83A6-A470DF6F3416}" srcOrd="0" destOrd="0" presId="urn:microsoft.com/office/officeart/2005/8/layout/cycle1"/>
    <dgm:cxn modelId="{05D80BA1-51B3-470B-86C0-583A9CB0E550}" type="presOf" srcId="{71689042-DE23-472A-BB7B-AE7C3A2DE678}" destId="{3A002A50-7C5D-42D7-96BB-C235364A4ECA}" srcOrd="0" destOrd="0" presId="urn:microsoft.com/office/officeart/2005/8/layout/cycle1"/>
    <dgm:cxn modelId="{72F9B3A5-FC45-4FF0-8C97-F5A37AAB3F31}" srcId="{B2FA9774-3946-4D43-A174-90470104B7E7}" destId="{17454840-6883-447D-9E55-5871581126DB}" srcOrd="2" destOrd="0" parTransId="{18D4C7D4-7084-4E7A-8673-2144EF0814AB}" sibTransId="{FD908D1B-BF5A-4753-A3A2-410001F2BDBC}"/>
    <dgm:cxn modelId="{3622D8D9-27D0-4C91-878B-CF81114767F1}" srcId="{B2FA9774-3946-4D43-A174-90470104B7E7}" destId="{A35C8C29-430B-4B1E-AC1C-36DFEE4CB353}" srcOrd="0" destOrd="0" parTransId="{D6F468C1-5B91-4E6C-B68A-DD099ED8089D}" sibTransId="{71689042-DE23-472A-BB7B-AE7C3A2DE678}"/>
    <dgm:cxn modelId="{1F5D7DFC-D4FA-4E33-9B9D-C6B2FB9D20D8}" type="presOf" srcId="{E1362654-F2DB-4A7B-BB3D-7936533CA2BD}" destId="{137257FB-6DEE-4B4A-B69A-A92C64FE6D85}" srcOrd="0" destOrd="0" presId="urn:microsoft.com/office/officeart/2005/8/layout/cycle1"/>
    <dgm:cxn modelId="{CB7699E4-0700-4155-80CD-FD0372AD0B92}" type="presParOf" srcId="{8B64E58B-A001-4105-83A6-A470DF6F3416}" destId="{B1088F41-AD0B-437F-B73F-E9C382B557D0}" srcOrd="0" destOrd="0" presId="urn:microsoft.com/office/officeart/2005/8/layout/cycle1"/>
    <dgm:cxn modelId="{290EAD91-EBF4-444B-9F0F-15E5B3C7DD2A}" type="presParOf" srcId="{8B64E58B-A001-4105-83A6-A470DF6F3416}" destId="{A9F7F3E8-33B7-417D-AAD8-9565AC0AD517}" srcOrd="1" destOrd="0" presId="urn:microsoft.com/office/officeart/2005/8/layout/cycle1"/>
    <dgm:cxn modelId="{ADDDC818-E240-4E99-9C43-3112E45FC13E}" type="presParOf" srcId="{8B64E58B-A001-4105-83A6-A470DF6F3416}" destId="{3A002A50-7C5D-42D7-96BB-C235364A4ECA}" srcOrd="2" destOrd="0" presId="urn:microsoft.com/office/officeart/2005/8/layout/cycle1"/>
    <dgm:cxn modelId="{126C5535-BAA1-4B94-8C23-3EC0E858FD30}" type="presParOf" srcId="{8B64E58B-A001-4105-83A6-A470DF6F3416}" destId="{B695EF2E-9CFC-4B5E-835E-F00823872ADE}" srcOrd="3" destOrd="0" presId="urn:microsoft.com/office/officeart/2005/8/layout/cycle1"/>
    <dgm:cxn modelId="{BD43287F-1A30-43CF-92A7-7E58939D316E}" type="presParOf" srcId="{8B64E58B-A001-4105-83A6-A470DF6F3416}" destId="{7C85E6B9-4428-4CED-B571-95113CAE4EA1}" srcOrd="4" destOrd="0" presId="urn:microsoft.com/office/officeart/2005/8/layout/cycle1"/>
    <dgm:cxn modelId="{6A2A43D8-FA24-46C9-8CD2-E6CBD7A1E409}" type="presParOf" srcId="{8B64E58B-A001-4105-83A6-A470DF6F3416}" destId="{137257FB-6DEE-4B4A-B69A-A92C64FE6D85}" srcOrd="5" destOrd="0" presId="urn:microsoft.com/office/officeart/2005/8/layout/cycle1"/>
    <dgm:cxn modelId="{C2AA74FD-2E1D-4EF5-8FB7-FADBFE62E15B}" type="presParOf" srcId="{8B64E58B-A001-4105-83A6-A470DF6F3416}" destId="{43E82D70-B95A-4772-BF55-C5CB5732264C}" srcOrd="6" destOrd="0" presId="urn:microsoft.com/office/officeart/2005/8/layout/cycle1"/>
    <dgm:cxn modelId="{910330CC-3B72-4251-BE19-B8CE95C9F42B}" type="presParOf" srcId="{8B64E58B-A001-4105-83A6-A470DF6F3416}" destId="{36C95771-D25A-4C8A-A31B-1B49074612D2}" srcOrd="7" destOrd="0" presId="urn:microsoft.com/office/officeart/2005/8/layout/cycle1"/>
    <dgm:cxn modelId="{E55C9E5A-3F50-4E54-A3C9-4695A0EA2A5B}" type="presParOf" srcId="{8B64E58B-A001-4105-83A6-A470DF6F3416}" destId="{39486AE6-A590-43D9-AAB3-4124CF1CFA3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7F3E8-33B7-417D-AAD8-9565AC0AD517}">
      <dsp:nvSpPr>
        <dsp:cNvPr id="0" name=""/>
        <dsp:cNvSpPr/>
      </dsp:nvSpPr>
      <dsp:spPr>
        <a:xfrm>
          <a:off x="1569515" y="171372"/>
          <a:ext cx="1082979" cy="87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Observations </a:t>
          </a:r>
          <a:r>
            <a:rPr lang="fr-FR" sz="1200" i="1" kern="1200" dirty="0"/>
            <a:t>in situ</a:t>
          </a:r>
        </a:p>
      </dsp:txBody>
      <dsp:txXfrm>
        <a:off x="1569515" y="171372"/>
        <a:ext cx="1082979" cy="875311"/>
      </dsp:txXfrm>
    </dsp:sp>
    <dsp:sp modelId="{3A002A50-7C5D-42D7-96BB-C235364A4ECA}">
      <dsp:nvSpPr>
        <dsp:cNvPr id="0" name=""/>
        <dsp:cNvSpPr/>
      </dsp:nvSpPr>
      <dsp:spPr>
        <a:xfrm>
          <a:off x="341569" y="-22265"/>
          <a:ext cx="2068758" cy="2068758"/>
        </a:xfrm>
        <a:prstGeom prst="circularArrow">
          <a:avLst>
            <a:gd name="adj1" fmla="val 8251"/>
            <a:gd name="adj2" fmla="val 576303"/>
            <a:gd name="adj3" fmla="val 2484142"/>
            <a:gd name="adj4" fmla="val 139945"/>
            <a:gd name="adj5" fmla="val 9626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5E6B9-4428-4CED-B571-95113CAE4EA1}">
      <dsp:nvSpPr>
        <dsp:cNvPr id="0" name=""/>
        <dsp:cNvSpPr/>
      </dsp:nvSpPr>
      <dsp:spPr>
        <a:xfrm>
          <a:off x="840234" y="1429250"/>
          <a:ext cx="1070217" cy="87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Outils de </a:t>
          </a:r>
          <a:r>
            <a:rPr lang="fr-FR" sz="1200" kern="1200" err="1"/>
            <a:t>modélisa-tion</a:t>
          </a:r>
          <a:r>
            <a:rPr lang="fr-FR" sz="1200" kern="1200"/>
            <a:t> et bases de données</a:t>
          </a:r>
        </a:p>
      </dsp:txBody>
      <dsp:txXfrm>
        <a:off x="840234" y="1429250"/>
        <a:ext cx="1070217" cy="875311"/>
      </dsp:txXfrm>
    </dsp:sp>
    <dsp:sp modelId="{137257FB-6DEE-4B4A-B69A-A92C64FE6D85}">
      <dsp:nvSpPr>
        <dsp:cNvPr id="0" name=""/>
        <dsp:cNvSpPr/>
      </dsp:nvSpPr>
      <dsp:spPr>
        <a:xfrm>
          <a:off x="340358" y="-22265"/>
          <a:ext cx="2068758" cy="2068758"/>
        </a:xfrm>
        <a:prstGeom prst="circularArrow">
          <a:avLst>
            <a:gd name="adj1" fmla="val 8251"/>
            <a:gd name="adj2" fmla="val 576303"/>
            <a:gd name="adj3" fmla="val 10083752"/>
            <a:gd name="adj4" fmla="val 7739555"/>
            <a:gd name="adj5" fmla="val 9626"/>
          </a:avLst>
        </a:prstGeom>
        <a:solidFill>
          <a:schemeClr val="accent2">
            <a:shade val="50000"/>
            <a:hueOff val="116442"/>
            <a:satOff val="15748"/>
            <a:lumOff val="24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95771-D25A-4C8A-A31B-1B49074612D2}">
      <dsp:nvSpPr>
        <dsp:cNvPr id="0" name=""/>
        <dsp:cNvSpPr/>
      </dsp:nvSpPr>
      <dsp:spPr>
        <a:xfrm>
          <a:off x="202024" y="171372"/>
          <a:ext cx="875311" cy="87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Approche </a:t>
          </a:r>
          <a:r>
            <a:rPr lang="fr-FR" sz="1200" kern="1200" err="1"/>
            <a:t>expéri-mentale</a:t>
          </a:r>
          <a:endParaRPr lang="fr-FR" sz="1200" kern="1200"/>
        </a:p>
      </dsp:txBody>
      <dsp:txXfrm>
        <a:off x="202024" y="171372"/>
        <a:ext cx="875311" cy="875311"/>
      </dsp:txXfrm>
    </dsp:sp>
    <dsp:sp modelId="{39486AE6-A590-43D9-AAB3-4124CF1CFA3D}">
      <dsp:nvSpPr>
        <dsp:cNvPr id="0" name=""/>
        <dsp:cNvSpPr/>
      </dsp:nvSpPr>
      <dsp:spPr>
        <a:xfrm>
          <a:off x="340963" y="-615"/>
          <a:ext cx="2068758" cy="2068758"/>
        </a:xfrm>
        <a:prstGeom prst="circularArrow">
          <a:avLst>
            <a:gd name="adj1" fmla="val 8251"/>
            <a:gd name="adj2" fmla="val 576303"/>
            <a:gd name="adj3" fmla="val 16416510"/>
            <a:gd name="adj4" fmla="val 14967771"/>
            <a:gd name="adj5" fmla="val 9626"/>
          </a:avLst>
        </a:prstGeom>
        <a:solidFill>
          <a:schemeClr val="accent2">
            <a:shade val="50000"/>
            <a:hueOff val="116442"/>
            <a:satOff val="15748"/>
            <a:lumOff val="24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5FBFB4-0382-9A40-A092-F3D511B0C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B7B2B-904F-5348-83D7-C08183C585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F594-6D82-0142-BF5D-B53C487D1A5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99067A-EE96-6149-8690-0819FCDDAB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8C896B-8394-EB4C-A415-C5D21C882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AF20-22EF-B845-8AF0-E9D5F3E5E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FC937C-F306-F044-82C7-DA5AFE2A7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1165C9-DD6E-5543-8006-E04A4A08C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B1B253-BA49-444F-98ED-ABDEFB10EB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6068307-81A8-AB4B-83A9-B792F999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14D90A7-A4F2-814B-852E-3C59D555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4C3068AE-EDD4-4978-A5A6-FB19BEA97D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7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198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572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694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181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396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UV-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FBD36F-EC78-334E-B64B-D7A41F91E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5077B1-E734-F842-835D-1C544433B554}"/>
              </a:ext>
            </a:extLst>
          </p:cNvPr>
          <p:cNvSpPr/>
          <p:nvPr userDrawn="1"/>
        </p:nvSpPr>
        <p:spPr>
          <a:xfrm>
            <a:off x="494110" y="1203742"/>
            <a:ext cx="8649890" cy="3492083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548C19-04A5-8C4F-B3D1-B455B5F53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/>
              <a:t>CLIQUEZ POUR </a:t>
            </a:r>
            <a:br>
              <a:rPr lang="fr-FR"/>
            </a:br>
            <a:r>
              <a:rPr lang="fr-FR" err="1"/>
              <a:t>ModifieR</a:t>
            </a:r>
            <a:r>
              <a:rPr lang="fr-FR"/>
              <a:t> le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6820B23-0CC6-3544-86BC-7A13B7E1DB5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Cliquez pour modifier le 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EE7ACF-9711-4610-A4D3-ECAABB34A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D285E1-67D9-420A-9610-D078713CC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397C53-F3CC-4434-AB5E-85DB4BF2A1B0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31497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UV-sans 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8B5CD4-1270-4145-89EB-D4BF2E8DBD56}"/>
              </a:ext>
            </a:extLst>
          </p:cNvPr>
          <p:cNvSpPr/>
          <p:nvPr userDrawn="1"/>
        </p:nvSpPr>
        <p:spPr>
          <a:xfrm>
            <a:off x="494110" y="1203742"/>
            <a:ext cx="8649890" cy="347676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DBDE32-FF5A-4816-B364-7CC2247E1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AD4CEDC0-F0B4-44D9-8532-86A478858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/>
              <a:t>CLIQUEZ POUR </a:t>
            </a:r>
            <a:br>
              <a:rPr lang="fr-FR"/>
            </a:br>
            <a:r>
              <a:rPr lang="fr-FR" err="1"/>
              <a:t>ModifieR</a:t>
            </a:r>
            <a:r>
              <a:rPr lang="fr-FR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D361A2-EA8E-43A0-AF00-8A8828301D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Cliquez pour modifier le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A558F0-7CF6-4B5F-9B16-D1597AA28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4288C11-4D8D-4B2A-9089-E89D568DF03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283822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UV-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/>
              <a:t>Cliquez ou glissez pour ajouter une image de fond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7BB058-14E7-4AFB-9459-D47C80EDC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F3248ECF-3070-4A6F-A639-39D6E2CE3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/>
              <a:t>CLIQUEZ POUR </a:t>
            </a:r>
            <a:br>
              <a:rPr lang="fr-FR"/>
            </a:br>
            <a:r>
              <a:rPr lang="fr-FR" err="1"/>
              <a:t>ModifieR</a:t>
            </a:r>
            <a:r>
              <a:rPr lang="fr-FR"/>
              <a:t> le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3690193-E7E8-459C-9FD9-E7C01946BB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Cliquez pour modifier le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9BE1FE-BED2-4A47-99A2-C1F74D8C4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1BC834-C737-4A71-9B6A-73F34E26B3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8562FB-DB35-42C6-8B67-1DD0734A659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31981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UV-sans 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/>
              <a:t>Cliquez ou glissez pour ajouter une image de fond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5F7F26-2A4A-4458-A017-FF665DA63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4FB0DAAC-6527-4047-A0D8-D8E8BB001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/>
              <a:t>CLIQUEZ POUR </a:t>
            </a:r>
            <a:br>
              <a:rPr lang="fr-FR"/>
            </a:br>
            <a:r>
              <a:rPr lang="fr-FR" err="1"/>
              <a:t>ModifieR</a:t>
            </a:r>
            <a:r>
              <a:rPr lang="fr-FR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945DF2E-EC0D-4126-AD2E-9CFB6E06EA7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Cliquez pour modifier le 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625AA0-B610-4C4D-B4EB-18912BA4F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0C650B-FB89-426D-B685-7839561D9804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192149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2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Titre,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0C18F-9A7B-7147-8C94-E1342907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D86B4-466B-BD42-92B8-4D73954B48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80441" y="1654175"/>
            <a:ext cx="174625" cy="373062"/>
            <a:chOff x="507" y="1029"/>
            <a:chExt cx="110" cy="23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183BF54-D0A0-674B-A734-F560D03A7A5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7" y="1029"/>
              <a:ext cx="11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D06D18C-DB51-484B-BBAF-24F14FDB8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" y="1042"/>
              <a:ext cx="99" cy="211"/>
            </a:xfrm>
            <a:custGeom>
              <a:avLst/>
              <a:gdLst>
                <a:gd name="T0" fmla="*/ 381 w 381"/>
                <a:gd name="T1" fmla="*/ 825 h 825"/>
                <a:gd name="T2" fmla="*/ 381 w 381"/>
                <a:gd name="T3" fmla="*/ 825 h 825"/>
                <a:gd name="T4" fmla="*/ 0 w 381"/>
                <a:gd name="T5" fmla="*/ 825 h 825"/>
                <a:gd name="T6" fmla="*/ 0 w 381"/>
                <a:gd name="T7" fmla="*/ 0 h 825"/>
                <a:gd name="T8" fmla="*/ 375 w 381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825">
                  <a:moveTo>
                    <a:pt x="381" y="825"/>
                  </a:moveTo>
                  <a:lnTo>
                    <a:pt x="381" y="825"/>
                  </a:lnTo>
                  <a:lnTo>
                    <a:pt x="0" y="825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noFill/>
            <a:ln w="444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B5E69F-633C-452A-8B2B-0E249B9A463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à modifier globalement dans "Insertion" / "En-tête/Pied" - Mois 20XX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27E546-88E3-4851-9A6E-08837991BC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9CA8B37-30B9-4C7E-B723-2AEF940CEA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2730" y="1843087"/>
            <a:ext cx="7749778" cy="270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EAFB813-0B68-41D3-9012-C51E87943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6306" y="1275164"/>
            <a:ext cx="7696200" cy="396000"/>
          </a:xfrm>
          <a:prstGeom prst="rect">
            <a:avLst/>
          </a:prstGeom>
          <a:blipFill dpi="0" rotWithShape="1">
            <a:blip r:embed="rId2"/>
            <a:srcRect/>
            <a:tile tx="0" ty="0" sx="24000" sy="24000" flip="none" algn="tl"/>
          </a:blipFill>
        </p:spPr>
        <p:txBody>
          <a:bodyPr lIns="144000" tIns="360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425" b="1" cap="all" baseline="0">
                <a:solidFill>
                  <a:schemeClr val="accent3"/>
                </a:solidFill>
              </a:defRPr>
            </a:lvl1pPr>
            <a:lvl2pPr marL="135719" indent="0">
              <a:buFont typeface="Arial" panose="020B0604020202020204" pitchFamily="34" charset="0"/>
              <a:buNone/>
              <a:defRPr/>
            </a:lvl2pPr>
            <a:lvl3pPr marL="269057" indent="0">
              <a:buNone/>
              <a:defRPr/>
            </a:lvl3pPr>
            <a:lvl4pPr marL="404773" indent="0">
              <a:buNone/>
              <a:defRPr/>
            </a:lvl4pPr>
            <a:lvl5pPr marL="538109" indent="0">
              <a:buNone/>
              <a:defRPr/>
            </a:lvl5pPr>
          </a:lstStyle>
          <a:p>
            <a:pPr lv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60254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 à modifier globalement dans "Insertion" / "En-tête/Pied" - Mois 20XX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prstGeom prst="rect">
            <a:avLst/>
          </a:prstGeo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46D51D9-98EF-4537-AE6B-C7D98DB0A39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AF23B2-878C-4C66-82CA-F50338EEB96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50B3DEB-F6E9-4C0D-A664-4998EDB3F60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281075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2E9D6-1F60-D349-BD9F-1EA92008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A1E58C-F0BF-427D-90B8-66FE61E2B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DCOM - Présentation institutionnelle – Mai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5C09D0-3190-402C-A75C-601FF9A4A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83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4" r:id="rId6"/>
    <p:sldLayoutId id="2147483826" r:id="rId7"/>
    <p:sldLayoutId id="2147483827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>
          <a:solidFill>
            <a:srgbClr val="87B1E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0" fontAlgn="base" hangingPunct="0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300" indent="-132148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2pPr>
      <a:lvl3pPr marL="798830" indent="-12500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3pPr>
      <a:lvl4pPr marL="110479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–"/>
        <a:defRPr sz="1200" b="0" i="0">
          <a:solidFill>
            <a:schemeClr val="tx1"/>
          </a:solidFill>
          <a:latin typeface="Calibri" panose="020F0502020204030204" pitchFamily="34" charset="0"/>
        </a:defRPr>
      </a:lvl4pPr>
      <a:lvl5pPr marL="141075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»"/>
        <a:defRPr sz="12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311" userDrawn="1">
          <p15:clr>
            <a:srgbClr val="F26B43"/>
          </p15:clr>
        </p15:guide>
        <p15:guide id="3" pos="5414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8/10/relationships/comments" Target="../comments/modernComment_17D_6F3550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microsoft.com/office/2007/relationships/diagramDrawing" Target="../diagrams/drawing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3.png"/><Relationship Id="rId9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dolphe.gilbin@irsn.f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0_48A8C08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8/10/relationships/comments" Target="../comments/modernComment_17A_419ACC0E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A6B3F1F-A241-47F5-BAC5-FA3ACB05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766" y="1586135"/>
            <a:ext cx="4468944" cy="938971"/>
          </a:xfrm>
        </p:spPr>
        <p:txBody>
          <a:bodyPr/>
          <a:lstStyle/>
          <a:p>
            <a:r>
              <a:rPr lang="fr-FR"/>
              <a:t>Rapport d’évaluation du groupe thématique de recherche </a:t>
            </a:r>
            <a:br>
              <a:rPr lang="fr-FR"/>
            </a:br>
            <a:r>
              <a:rPr lang="fr-FR"/>
              <a:t>« Risques environnementaux »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BA6B3F1F-A241-47F5-BAC5-FA3ACB0599DA}"/>
              </a:ext>
            </a:extLst>
          </p:cNvPr>
          <p:cNvSpPr txBox="1">
            <a:spLocks/>
          </p:cNvSpPr>
          <p:nvPr/>
        </p:nvSpPr>
        <p:spPr>
          <a:xfrm>
            <a:off x="1438166" y="1490334"/>
            <a:ext cx="4468944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866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73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59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464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sz="2400"/>
              <a:t>Ambitions de l’IRSN dans le domaine des transferts des radionucléides dans l’environnement</a:t>
            </a:r>
          </a:p>
          <a:p>
            <a:endParaRPr lang="fr-FR" sz="1800" cap="none"/>
          </a:p>
          <a:p>
            <a:r>
              <a:rPr lang="fr-FR" sz="1800" cap="none"/>
              <a:t>Rodolphe Gilbin</a:t>
            </a:r>
            <a:br>
              <a:rPr lang="fr-FR" sz="1800" cap="none"/>
            </a:br>
            <a:r>
              <a:rPr lang="fr-FR" sz="1200" b="0" i="1" cap="none"/>
              <a:t>rodolphe.gilbin@irsn.fr</a:t>
            </a:r>
            <a:br>
              <a:rPr lang="fr-FR" sz="1200" b="0" i="1" cap="none"/>
            </a:br>
            <a:br>
              <a:rPr lang="fr-FR" sz="1200" b="0" i="1" cap="none"/>
            </a:br>
            <a:r>
              <a:rPr lang="fr-FR" sz="1800" b="0" cap="none"/>
              <a:t>Service de recherche sur les transferts et les effets des radionucléides sur les écosystèmes</a:t>
            </a:r>
            <a:br>
              <a:rPr lang="fr-FR" sz="1800" b="0" cap="none"/>
            </a:br>
            <a:endParaRPr lang="fr-FR" sz="1800" b="0" i="1" cap="non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5" t="22148" r="26572" b="39130"/>
          <a:stretch>
            <a:fillRect/>
          </a:stretch>
        </p:blipFill>
        <p:spPr bwMode="auto">
          <a:xfrm>
            <a:off x="5178607" y="1046248"/>
            <a:ext cx="4041593" cy="34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3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Modèles pour la gestion de crise et la surveillance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64808" y="794024"/>
            <a:ext cx="5244674" cy="357326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 defTabSz="684610" eaLnBrk="1" hangingPunct="1">
              <a:lnSpc>
                <a:spcPts val="1500"/>
              </a:lnSpc>
              <a:buNone/>
            </a:pPr>
            <a:r>
              <a:rPr lang="fr-FR" altLang="fr-FR" sz="1400">
                <a:latin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fr-FR" altLang="fr-FR" sz="1400">
                <a:latin typeface="Calibri"/>
                <a:cs typeface="Calibri"/>
              </a:rPr>
              <a:t>Adapter le degré de finesse / réponse appropriée aux enjeux</a:t>
            </a:r>
          </a:p>
          <a:p>
            <a:pPr marL="132080" indent="-132080" defTabSz="684610" eaLnBrk="1" hangingPunct="1">
              <a:lnSpc>
                <a:spcPts val="1500"/>
              </a:lnSpc>
            </a:pPr>
            <a:r>
              <a:rPr lang="fr-FR" sz="1400">
                <a:latin typeface="Calibri"/>
                <a:cs typeface="Calibri"/>
              </a:rPr>
              <a:t>Maîtrise des incertitudes / domaine d’application des modèles</a:t>
            </a:r>
            <a:endParaRPr lang="fr-FR" altLang="fr-FR" sz="1400" b="1">
              <a:solidFill>
                <a:srgbClr val="87B1E2"/>
              </a:solidFill>
              <a:latin typeface="Calibri"/>
              <a:cs typeface="Calibri"/>
            </a:endParaRP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b="1" err="1">
                <a:solidFill>
                  <a:srgbClr val="87B1E2"/>
                </a:solidFill>
                <a:latin typeface="Calibri"/>
                <a:cs typeface="Calibri"/>
              </a:rPr>
              <a:t>Intercomparaison</a:t>
            </a: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 </a:t>
            </a:r>
            <a:r>
              <a:rPr lang="fr-FR" altLang="fr-FR">
                <a:latin typeface="Calibri"/>
                <a:cs typeface="Calibri"/>
              </a:rPr>
              <a:t>de modèles, modélisation inverse et incertitudes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approche globale de l’exposition </a:t>
            </a:r>
            <a:r>
              <a:rPr lang="fr-FR" altLang="fr-FR">
                <a:latin typeface="Calibri"/>
                <a:cs typeface="Calibri"/>
              </a:rPr>
              <a:t>(formes de </a:t>
            </a:r>
            <a:r>
              <a:rPr lang="fr-FR" altLang="fr-FR" err="1">
                <a:latin typeface="Calibri"/>
                <a:cs typeface="Calibri"/>
              </a:rPr>
              <a:t>RNs</a:t>
            </a:r>
            <a:r>
              <a:rPr lang="fr-FR" altLang="fr-FR">
                <a:latin typeface="Calibri"/>
                <a:cs typeface="Calibri"/>
              </a:rPr>
              <a:t>, dynamique temporelle, rejets accidentels)</a:t>
            </a:r>
          </a:p>
          <a:p>
            <a:pPr marL="132080" indent="-132080" defTabSz="684610" eaLnBrk="1" hangingPunct="1">
              <a:lnSpc>
                <a:spcPts val="1500"/>
              </a:lnSpc>
            </a:pPr>
            <a:r>
              <a:rPr lang="fr-FR" altLang="fr-FR" sz="1400">
                <a:latin typeface="Calibri"/>
                <a:cs typeface="Calibri"/>
              </a:rPr>
              <a:t>Prise en compte de conditions particulières (interfaces, transport de sédiments, influence du changement climatique …)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>
                <a:latin typeface="Calibri"/>
                <a:cs typeface="Calibri"/>
              </a:rPr>
              <a:t>prévisions </a:t>
            </a: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hydrodynamiques </a:t>
            </a:r>
            <a:r>
              <a:rPr lang="fr-FR" altLang="fr-FR">
                <a:latin typeface="Calibri"/>
                <a:cs typeface="Calibri"/>
              </a:rPr>
              <a:t>de dispersion marine, modèles </a:t>
            </a: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hydro-sédimentaires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>
                <a:latin typeface="Calibri"/>
                <a:cs typeface="Calibri"/>
              </a:rPr>
              <a:t>transferts de radionucléides dans un </a:t>
            </a: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continuum hydrique et sédimentaire </a:t>
            </a:r>
            <a:r>
              <a:rPr lang="fr-FR" altLang="fr-FR">
                <a:latin typeface="Calibri"/>
                <a:cs typeface="Calibri"/>
              </a:rPr>
              <a:t>(lessivage des bassins versants, réseaux hydrographiques complexes, réactivité estuarienne)</a:t>
            </a:r>
            <a:endParaRPr lang="fr-FR" altLang="fr-FR" b="1">
              <a:solidFill>
                <a:srgbClr val="87B1E2"/>
              </a:solidFill>
              <a:latin typeface="Calibri"/>
              <a:cs typeface="Calibri"/>
            </a:endParaRPr>
          </a:p>
          <a:p>
            <a:pPr marL="132080" indent="-132080" defTabSz="684610" eaLnBrk="1" hangingPunct="1">
              <a:lnSpc>
                <a:spcPts val="1500"/>
              </a:lnSpc>
            </a:pPr>
            <a:r>
              <a:rPr lang="fr-FR" sz="1400">
                <a:latin typeface="Calibri"/>
                <a:cs typeface="Calibri"/>
              </a:rPr>
              <a:t>Représentativité à des échelles spatiales et temporelles étendues et s</a:t>
            </a:r>
            <a:r>
              <a:rPr lang="fr-FR" altLang="fr-FR" sz="1400">
                <a:latin typeface="Calibri"/>
                <a:cs typeface="Calibri"/>
              </a:rPr>
              <a:t>tratégies de caractérisation in situ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géostatistiques</a:t>
            </a:r>
            <a:r>
              <a:rPr lang="fr-FR" altLang="fr-FR">
                <a:latin typeface="Calibri"/>
                <a:cs typeface="Calibri"/>
              </a:rPr>
              <a:t> pour la caractérisation des dépôts/sites contaminés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reconstruction des concentrations </a:t>
            </a:r>
            <a:r>
              <a:rPr lang="fr-FR" altLang="fr-FR">
                <a:latin typeface="Calibri"/>
                <a:cs typeface="Calibri"/>
              </a:rPr>
              <a:t>des radionucléides ayant transité dans les fleuves </a:t>
            </a:r>
            <a:endParaRPr lang="fr-FR" altLang="fr-FR">
              <a:cs typeface="Calibri"/>
            </a:endParaRP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b="1">
                <a:solidFill>
                  <a:srgbClr val="87B1E2"/>
                </a:solidFill>
                <a:latin typeface="Calibri"/>
                <a:cs typeface="Calibri"/>
              </a:rPr>
              <a:t>Intégration multi-milieux </a:t>
            </a:r>
            <a:r>
              <a:rPr lang="fr-FR" altLang="fr-FR">
                <a:latin typeface="Calibri"/>
                <a:cs typeface="Calibri"/>
              </a:rPr>
              <a:t>(forêts, impact aux écosystèmes, résolution spatiale et temporelle, incertitudes)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endParaRPr lang="fr-FR" altLang="fr-FR">
              <a:cs typeface="Calibri" panose="020F0502020204030204" pitchFamily="34" charset="0"/>
            </a:endParaRPr>
          </a:p>
          <a:p>
            <a:pPr marL="539115" lvl="1" indent="-132080" defTabSz="684610" eaLnBrk="1" hangingPunct="1">
              <a:lnSpc>
                <a:spcPts val="1500"/>
              </a:lnSpc>
            </a:pPr>
            <a:endParaRPr lang="fr-FR" altLang="fr-FR"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22195" r="17782" b="19698"/>
          <a:stretch/>
        </p:blipFill>
        <p:spPr>
          <a:xfrm>
            <a:off x="5970898" y="939089"/>
            <a:ext cx="1473920" cy="12003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 descr="https://medias.pourlascience.fr/api/v1/images/view/5ef4cf3dd286c256b04f09e9/wide_730/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2"/>
          <a:stretch/>
        </p:blipFill>
        <p:spPr bwMode="auto">
          <a:xfrm>
            <a:off x="7792599" y="1321722"/>
            <a:ext cx="1186408" cy="16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8" y="3694851"/>
            <a:ext cx="1742007" cy="12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8813" y="2152879"/>
            <a:ext cx="1923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 E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vènement de dispersion du ruthénium (2017)</a:t>
            </a:r>
          </a:p>
          <a:p>
            <a:pPr algn="r"/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Recyclage du césium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b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forêt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Dispersion d’un rejet  de</a:t>
            </a:r>
            <a:b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  </a:t>
            </a:r>
            <a:r>
              <a:rPr lang="fr-FR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137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Cs venant du Rhône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38C1E-00A9-4877-B077-4A1F03E91CC5}"/>
              </a:ext>
            </a:extLst>
          </p:cNvPr>
          <p:cNvSpPr/>
          <p:nvPr/>
        </p:nvSpPr>
        <p:spPr>
          <a:xfrm>
            <a:off x="7734285" y="3089669"/>
            <a:ext cx="2576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Cartographie</a:t>
            </a:r>
          </a:p>
          <a:p>
            <a:r>
              <a:rPr lang="fr-FR" sz="1200" dirty="0">
                <a:latin typeface="Calibri" panose="020F0502020204030204" pitchFamily="34" charset="0"/>
              </a:rPr>
              <a:t>des débits de dose </a:t>
            </a:r>
          </a:p>
          <a:p>
            <a:r>
              <a:rPr lang="fr-FR" sz="1200" dirty="0">
                <a:latin typeface="Calibri" panose="020F0502020204030204" pitchFamily="34" charset="0"/>
              </a:rPr>
              <a:t>à Fukushima </a:t>
            </a:r>
            <a:r>
              <a:rPr lang="fr-FR" sz="1200" dirty="0">
                <a:latin typeface="Calibri" panose="020F0502020204030204" pitchFamily="34" charset="0"/>
                <a:sym typeface="Wingdings" panose="05000000000000000000" pitchFamily="2" charset="2"/>
              </a:rPr>
              <a:t>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11F083-2439-4CBD-BD60-215DAF28E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285" y="3741557"/>
            <a:ext cx="1339585" cy="11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48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CC42-2A76-42FE-B24D-4333A242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5" y="194562"/>
            <a:ext cx="8654797" cy="431957"/>
          </a:xfrm>
        </p:spPr>
        <p:txBody>
          <a:bodyPr/>
          <a:lstStyle/>
          <a:p>
            <a:r>
              <a:rPr lang="fr-FR" sz="2000"/>
              <a:t>Stratégie de développement des activités de recherche</a:t>
            </a:r>
            <a:br>
              <a:rPr lang="fr-FR" sz="2000"/>
            </a:br>
            <a:endParaRPr lang="fr-FR" sz="20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87" y="1008155"/>
            <a:ext cx="1962665" cy="16580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86" y="2321077"/>
            <a:ext cx="1791566" cy="21190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79" y="3231497"/>
            <a:ext cx="956638" cy="1658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2396" y="992253"/>
            <a:ext cx="2446013" cy="35331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378" y="3592555"/>
            <a:ext cx="1771286" cy="12805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265" y="1436495"/>
            <a:ext cx="3449998" cy="3533130"/>
          </a:xfrm>
          <a:prstGeom prst="rect">
            <a:avLst/>
          </a:prstGeom>
        </p:spPr>
      </p:pic>
      <p:sp>
        <p:nvSpPr>
          <p:cNvPr id="87" name="Les missions de DCOM en externe">
            <a:extLst>
              <a:ext uri="{FF2B5EF4-FFF2-40B4-BE49-F238E27FC236}">
                <a16:creationId xmlns:a16="http://schemas.microsoft.com/office/drawing/2014/main" id="{4725C5F6-F1D2-4F51-9CA0-163E9CF0212B}"/>
              </a:ext>
            </a:extLst>
          </p:cNvPr>
          <p:cNvSpPr txBox="1">
            <a:spLocks/>
          </p:cNvSpPr>
          <p:nvPr/>
        </p:nvSpPr>
        <p:spPr>
          <a:xfrm>
            <a:off x="2862390" y="992253"/>
            <a:ext cx="1512723" cy="28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5" tIns="22275" rIns="22275" bIns="22275" anchor="t">
            <a:no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fr-FR" sz="1052">
                <a:solidFill>
                  <a:schemeClr val="accent2">
                    <a:lumMod val="75000"/>
                  </a:schemeClr>
                </a:solidFill>
                <a:latin typeface="+mn-lt"/>
                <a:cs typeface="Calibri"/>
              </a:rPr>
              <a:t>Région</a:t>
            </a:r>
          </a:p>
          <a:p>
            <a:r>
              <a:rPr lang="fr-FR" sz="1052">
                <a:solidFill>
                  <a:schemeClr val="accent2">
                    <a:lumMod val="75000"/>
                  </a:schemeClr>
                </a:solidFill>
                <a:latin typeface="+mn-lt"/>
                <a:cs typeface="Calibri"/>
              </a:rPr>
              <a:t>parisienne</a:t>
            </a:r>
          </a:p>
        </p:txBody>
      </p:sp>
      <p:sp>
        <p:nvSpPr>
          <p:cNvPr id="88" name="Les missions de DCOM en externe">
            <a:extLst>
              <a:ext uri="{FF2B5EF4-FFF2-40B4-BE49-F238E27FC236}">
                <a16:creationId xmlns:a16="http://schemas.microsoft.com/office/drawing/2014/main" id="{4725C5F6-F1D2-4F51-9CA0-163E9CF0212B}"/>
              </a:ext>
            </a:extLst>
          </p:cNvPr>
          <p:cNvSpPr txBox="1">
            <a:spLocks/>
          </p:cNvSpPr>
          <p:nvPr/>
        </p:nvSpPr>
        <p:spPr>
          <a:xfrm>
            <a:off x="6633902" y="4510566"/>
            <a:ext cx="1512723" cy="28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5" tIns="22275" rIns="22275" bIns="22275" anchor="t">
            <a:no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fr-FR" sz="1052">
                <a:solidFill>
                  <a:schemeClr val="accent5">
                    <a:lumMod val="75000"/>
                  </a:schemeClr>
                </a:solidFill>
                <a:latin typeface="+mn-lt"/>
                <a:cs typeface="Calibri"/>
              </a:rPr>
              <a:t>Cherbourg</a:t>
            </a:r>
          </a:p>
        </p:txBody>
      </p:sp>
      <p:sp>
        <p:nvSpPr>
          <p:cNvPr id="91" name="Les missions de DCOM en externe">
            <a:extLst>
              <a:ext uri="{FF2B5EF4-FFF2-40B4-BE49-F238E27FC236}">
                <a16:creationId xmlns:a16="http://schemas.microsoft.com/office/drawing/2014/main" id="{19D17123-1521-44E4-AAC4-D2E311554CC0}"/>
              </a:ext>
            </a:extLst>
          </p:cNvPr>
          <p:cNvSpPr txBox="1">
            <a:spLocks/>
          </p:cNvSpPr>
          <p:nvPr/>
        </p:nvSpPr>
        <p:spPr>
          <a:xfrm>
            <a:off x="7374361" y="1790893"/>
            <a:ext cx="1512723" cy="28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5" tIns="22275" rIns="22275" bIns="22275" anchor="t">
            <a:no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fr-FR" sz="1052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Collaborations</a:t>
            </a: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315994014"/>
              </p:ext>
            </p:extLst>
          </p:nvPr>
        </p:nvGraphicFramePr>
        <p:xfrm>
          <a:off x="3355304" y="1315917"/>
          <a:ext cx="2854519" cy="232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1" name="Les missions de DCOM en externe">
            <a:extLst>
              <a:ext uri="{FF2B5EF4-FFF2-40B4-BE49-F238E27FC236}">
                <a16:creationId xmlns:a16="http://schemas.microsoft.com/office/drawing/2014/main" id="{4725C5F6-F1D2-4F51-9CA0-163E9CF0212B}"/>
              </a:ext>
            </a:extLst>
          </p:cNvPr>
          <p:cNvSpPr txBox="1">
            <a:spLocks/>
          </p:cNvSpPr>
          <p:nvPr/>
        </p:nvSpPr>
        <p:spPr>
          <a:xfrm>
            <a:off x="1134966" y="1008155"/>
            <a:ext cx="1512723" cy="28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5" tIns="22275" rIns="22275" bIns="22275" anchor="t">
            <a:no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fr-FR" sz="1052">
                <a:solidFill>
                  <a:schemeClr val="accent6">
                    <a:lumMod val="75000"/>
                  </a:schemeClr>
                </a:solidFill>
                <a:latin typeface="+mn-lt"/>
                <a:cs typeface="Calibri"/>
              </a:rPr>
              <a:t>Cadarache</a:t>
            </a:r>
          </a:p>
        </p:txBody>
      </p:sp>
    </p:spTree>
    <p:extLst>
      <p:ext uri="{BB962C8B-B14F-4D97-AF65-F5344CB8AC3E}">
        <p14:creationId xmlns:p14="http://schemas.microsoft.com/office/powerpoint/2010/main" val="25776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1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1C139-3E87-480E-B356-FB1C9D72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-11835"/>
            <a:ext cx="7749778" cy="431957"/>
          </a:xfrm>
        </p:spPr>
        <p:txBody>
          <a:bodyPr/>
          <a:lstStyle/>
          <a:p>
            <a:r>
              <a:rPr lang="fr-FR" dirty="0"/>
              <a:t>Rôle de NEEDS pour l’IRSN (1/2)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18251" y="519649"/>
            <a:ext cx="8485824" cy="4419744"/>
          </a:xfrm>
          <a:prstGeom prst="rect">
            <a:avLst/>
          </a:prstGeom>
        </p:spPr>
        <p:txBody>
          <a:bodyPr/>
          <a:lstStyle/>
          <a:p>
            <a:pPr defTabSz="684610" eaLnBrk="1" hangingPunct="1">
              <a:lnSpc>
                <a:spcPts val="1500"/>
              </a:lnSpc>
            </a:pPr>
            <a:r>
              <a:rPr lang="fr-FR" altLang="fr-FR" sz="1600" dirty="0"/>
              <a:t>Levier pour le développement de recherches d’intérêt commun / pérennisation des connaissances</a:t>
            </a:r>
            <a:br>
              <a:rPr lang="fr-FR" altLang="fr-FR" sz="1600" dirty="0"/>
            </a:b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b="1" dirty="0">
                <a:solidFill>
                  <a:srgbClr val="87B1E2"/>
                </a:solidFill>
              </a:rPr>
              <a:t>Approches mécanistes et intégrées </a:t>
            </a:r>
            <a:r>
              <a:rPr lang="fr-FR" altLang="fr-FR" sz="1600" dirty="0"/>
              <a:t>pour identifier les sources, les interactions et les transferts des radionucléides (eaux-sol-plantes, hydrosystèmes de surface – aquifères, bassins versants, chaînes trophiques). ex. du projet structurant INSPECT</a:t>
            </a:r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Développement d’</a:t>
            </a:r>
            <a:r>
              <a:rPr lang="fr-FR" altLang="fr-FR" sz="1600" b="1" dirty="0">
                <a:solidFill>
                  <a:srgbClr val="87B1E2"/>
                </a:solidFill>
              </a:rPr>
              <a:t>outils analytiques pour la caractérisation </a:t>
            </a:r>
            <a:r>
              <a:rPr lang="fr-FR" altLang="fr-FR" sz="1600" dirty="0"/>
              <a:t>environnementale (représentativité spatio-temporelle)</a:t>
            </a:r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Analyse des </a:t>
            </a:r>
            <a:r>
              <a:rPr lang="fr-FR" altLang="fr-FR" sz="1600" b="1" dirty="0">
                <a:solidFill>
                  <a:srgbClr val="87B1E2"/>
                </a:solidFill>
              </a:rPr>
              <a:t>changements environnementaux </a:t>
            </a:r>
            <a:r>
              <a:rPr lang="fr-FR" altLang="fr-FR" sz="1600" dirty="0"/>
              <a:t>(biodiversité, fonctionnement des écosystèmes, changements climatiques)</a:t>
            </a:r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Prise en compte des radionucléides dans l’approche des </a:t>
            </a:r>
            <a:r>
              <a:rPr lang="fr-FR" altLang="fr-FR" sz="1600" b="1" dirty="0">
                <a:solidFill>
                  <a:srgbClr val="87B1E2"/>
                </a:solidFill>
              </a:rPr>
              <a:t>contaminations multiples et Environnement-Santé </a:t>
            </a:r>
            <a:r>
              <a:rPr lang="fr-FR" altLang="fr-FR" sz="1600" dirty="0"/>
              <a:t>(</a:t>
            </a:r>
            <a:r>
              <a:rPr lang="fr-FR" altLang="fr-FR" sz="1600" dirty="0" err="1"/>
              <a:t>exposome</a:t>
            </a:r>
            <a:r>
              <a:rPr lang="fr-FR" altLang="fr-FR" sz="1600" dirty="0"/>
              <a:t>)</a:t>
            </a:r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Rapprochement avec les </a:t>
            </a:r>
            <a:r>
              <a:rPr lang="fr-FR" altLang="fr-FR" sz="1600" b="1" dirty="0">
                <a:solidFill>
                  <a:srgbClr val="87B1E2"/>
                </a:solidFill>
              </a:rPr>
              <a:t>communautés d’experts dans les domaines émergents à l’IRSN</a:t>
            </a:r>
            <a:r>
              <a:rPr lang="fr-FR" altLang="fr-FR" sz="1600" dirty="0"/>
              <a:t> :</a:t>
            </a:r>
            <a:r>
              <a:rPr lang="fr-FR" altLang="fr-FR" sz="1600" b="1" dirty="0">
                <a:solidFill>
                  <a:srgbClr val="87B1E2"/>
                </a:solidFill>
              </a:rPr>
              <a:t> </a:t>
            </a:r>
            <a:r>
              <a:rPr lang="fr-FR" altLang="fr-FR" sz="1600" dirty="0"/>
              <a:t>changements climatiques, transports sédimentaires, transfert dans les chaines trophiques …</a:t>
            </a:r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Intégration des </a:t>
            </a:r>
            <a:r>
              <a:rPr lang="fr-FR" altLang="fr-FR" sz="1600" b="1" dirty="0">
                <a:solidFill>
                  <a:srgbClr val="87B1E2"/>
                </a:solidFill>
              </a:rPr>
              <a:t>diverses dimensions du risque : </a:t>
            </a:r>
            <a:r>
              <a:rPr lang="fr-FR" altLang="fr-FR" sz="1600" dirty="0" err="1"/>
              <a:t>exposome</a:t>
            </a:r>
            <a:r>
              <a:rPr lang="fr-FR" altLang="fr-FR" sz="1600" dirty="0"/>
              <a:t>, biodiversité, enjeux et services des territoires, enjeux économiques…</a:t>
            </a:r>
            <a:br>
              <a:rPr lang="fr-FR" altLang="fr-FR" sz="1600" dirty="0"/>
            </a:br>
            <a:r>
              <a:rPr lang="fr-FR" altLang="fr-FR" sz="1600" dirty="0"/>
              <a:t>et vision plus large de l’environnement (ressources,  services écosystémiques) </a:t>
            </a:r>
          </a:p>
        </p:txBody>
      </p:sp>
    </p:spTree>
    <p:extLst>
      <p:ext uri="{BB962C8B-B14F-4D97-AF65-F5344CB8AC3E}">
        <p14:creationId xmlns:p14="http://schemas.microsoft.com/office/powerpoint/2010/main" val="262299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1C139-3E87-480E-B356-FB1C9D72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-11835"/>
            <a:ext cx="7749778" cy="431957"/>
          </a:xfrm>
        </p:spPr>
        <p:txBody>
          <a:bodyPr/>
          <a:lstStyle/>
          <a:p>
            <a:r>
              <a:rPr lang="fr-FR" dirty="0"/>
              <a:t>Rôle de NEEDS pour l’IRSN (2/2)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18251" y="694153"/>
            <a:ext cx="8485824" cy="1236502"/>
          </a:xfrm>
          <a:prstGeom prst="rect">
            <a:avLst/>
          </a:prstGeom>
        </p:spPr>
        <p:txBody>
          <a:bodyPr/>
          <a:lstStyle/>
          <a:p>
            <a:pPr defTabSz="684610" eaLnBrk="1" hangingPunct="1">
              <a:lnSpc>
                <a:spcPts val="1500"/>
              </a:lnSpc>
            </a:pPr>
            <a:r>
              <a:rPr lang="fr-FR" altLang="fr-FR" sz="1600" dirty="0"/>
              <a:t>Partage de plateformes expérimentales, analytiques et zones ateliers : </a:t>
            </a:r>
            <a:r>
              <a:rPr lang="fr-FR" altLang="fr-FR" sz="1600" b="1" dirty="0">
                <a:solidFill>
                  <a:srgbClr val="87B1E2"/>
                </a:solidFill>
              </a:rPr>
              <a:t>observatoires  </a:t>
            </a:r>
            <a:r>
              <a:rPr lang="fr-FR" altLang="fr-FR" sz="1600" dirty="0"/>
              <a:t>(sites miniers, post-accidentel)</a:t>
            </a:r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600" dirty="0"/>
              <a:t>Complémentarité des compétences, partage de méthodologies, communautés d’usagers pour l’</a:t>
            </a:r>
            <a:r>
              <a:rPr lang="fr-FR" altLang="fr-FR" sz="1600" b="1" dirty="0">
                <a:solidFill>
                  <a:srgbClr val="87B1E2"/>
                </a:solidFill>
              </a:rPr>
              <a:t>accès aux données environnementales </a:t>
            </a:r>
            <a:r>
              <a:rPr lang="fr-FR" altLang="fr-FR" sz="1600" dirty="0"/>
              <a:t>et la </a:t>
            </a:r>
            <a:r>
              <a:rPr lang="fr-FR" altLang="fr-FR" sz="1600" b="1" dirty="0">
                <a:solidFill>
                  <a:srgbClr val="87B1E2"/>
                </a:solidFill>
              </a:rPr>
              <a:t>modélisation</a:t>
            </a:r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600" dirty="0"/>
              <a:t>Priorisation des sujets d’intérêt au regard des perspectives et des enjeux </a:t>
            </a:r>
            <a:br>
              <a:rPr lang="fr-FR" altLang="fr-FR" sz="1600" dirty="0"/>
            </a:b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partage des </a:t>
            </a:r>
            <a:r>
              <a:rPr lang="fr-FR" altLang="fr-FR" sz="1600" b="1" dirty="0">
                <a:solidFill>
                  <a:srgbClr val="87B1E2"/>
                </a:solidFill>
              </a:rPr>
              <a:t>verrous scientifiques à lever </a:t>
            </a:r>
            <a:r>
              <a:rPr lang="fr-FR" altLang="fr-FR" sz="1600" dirty="0"/>
              <a:t>(saut de connaissances, retours sur nos travaux et outils …)</a:t>
            </a:r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identification des </a:t>
            </a:r>
            <a:r>
              <a:rPr lang="fr-FR" altLang="fr-FR" sz="1600" b="1" dirty="0">
                <a:solidFill>
                  <a:srgbClr val="87B1E2"/>
                </a:solidFill>
              </a:rPr>
              <a:t>biais majeurs </a:t>
            </a:r>
            <a:r>
              <a:rPr lang="fr-FR" altLang="fr-FR" sz="1600" dirty="0"/>
              <a:t>dans la modélisations des transferts et pour la radioprotection </a:t>
            </a:r>
            <a:r>
              <a:rPr lang="fr-FR" altLang="fr-FR" sz="1600" b="1" dirty="0"/>
              <a:t>:</a:t>
            </a:r>
            <a:r>
              <a:rPr lang="fr-FR" altLang="fr-FR" sz="1600" b="1" dirty="0">
                <a:solidFill>
                  <a:srgbClr val="87B1E2"/>
                </a:solidFill>
              </a:rPr>
              <a:t> sensibilité et incertitudes </a:t>
            </a:r>
            <a:endParaRPr lang="fr-FR" altLang="fr-FR" sz="1600" dirty="0"/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dirty="0"/>
              <a:t>prise en compte de </a:t>
            </a:r>
            <a:r>
              <a:rPr lang="fr-FR" altLang="fr-FR" sz="1600" b="1" dirty="0">
                <a:solidFill>
                  <a:srgbClr val="87B1E2"/>
                </a:solidFill>
              </a:rPr>
              <a:t>l’impact socioéconomique </a:t>
            </a:r>
            <a:r>
              <a:rPr lang="fr-FR" altLang="fr-FR" sz="1600" dirty="0"/>
              <a:t>et des </a:t>
            </a:r>
            <a:r>
              <a:rPr lang="fr-FR" altLang="fr-FR" sz="1600" b="1" dirty="0">
                <a:solidFill>
                  <a:srgbClr val="87B1E2"/>
                </a:solidFill>
              </a:rPr>
              <a:t>vulnérabilités</a:t>
            </a:r>
            <a:r>
              <a:rPr lang="fr-FR" altLang="fr-FR" sz="1600" dirty="0"/>
              <a:t> des territoires</a:t>
            </a:r>
          </a:p>
          <a:p>
            <a:pPr marL="407152" lvl="1" indent="0" defTabSz="684610" eaLnBrk="1" hangingPunct="1">
              <a:lnSpc>
                <a:spcPts val="1500"/>
              </a:lnSpc>
              <a:buNone/>
            </a:pPr>
            <a:endParaRPr lang="fr-FR" altLang="fr-FR" sz="1600" dirty="0"/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sz="1600" b="1" dirty="0">
                <a:solidFill>
                  <a:srgbClr val="87B1E2"/>
                </a:solidFill>
              </a:rPr>
              <a:t>intérêt sociétal </a:t>
            </a:r>
            <a:r>
              <a:rPr lang="fr-FR" altLang="fr-FR" sz="1600" dirty="0"/>
              <a:t>sur la présence de radionucléides dans l’environnement et les expositions environnementales</a:t>
            </a:r>
          </a:p>
        </p:txBody>
      </p:sp>
    </p:spTree>
    <p:extLst>
      <p:ext uri="{BB962C8B-B14F-4D97-AF65-F5344CB8AC3E}">
        <p14:creationId xmlns:p14="http://schemas.microsoft.com/office/powerpoint/2010/main" val="260780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1C139-3E87-480E-B356-FB1C9D72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 de votre attention 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68643" y="6504677"/>
            <a:ext cx="12073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1700">
                <a:solidFill>
                  <a:schemeClr val="tx2"/>
                </a:solidFill>
                <a:latin typeface="+mn-lt"/>
              </a:rPr>
              <a:t>Cadarache</a:t>
            </a:r>
            <a:endParaRPr lang="fr-FR" sz="17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5" t="22148" r="26572" b="39130"/>
          <a:stretch>
            <a:fillRect/>
          </a:stretch>
        </p:blipFill>
        <p:spPr bwMode="auto">
          <a:xfrm>
            <a:off x="5178607" y="1046248"/>
            <a:ext cx="4041593" cy="34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560372" y="1199513"/>
            <a:ext cx="8424602" cy="3119438"/>
          </a:xfrm>
          <a:prstGeom prst="rect">
            <a:avLst/>
          </a:prstGeom>
        </p:spPr>
        <p:txBody>
          <a:bodyPr/>
          <a:lstStyle/>
          <a:p>
            <a:pPr marL="0" indent="0" defTabSz="684610" eaLnBrk="1" hangingPunct="1">
              <a:lnSpc>
                <a:spcPts val="1500"/>
              </a:lnSpc>
              <a:buNone/>
            </a:pPr>
            <a:r>
              <a:rPr lang="fr-FR" altLang="fr-FR"/>
              <a:t>Recherche à l’IRSN sur les risques environnementaux</a:t>
            </a:r>
          </a:p>
          <a:p>
            <a:pPr marL="0" indent="0" defTabSz="684610" eaLnBrk="1" hangingPunct="1">
              <a:lnSpc>
                <a:spcPts val="1500"/>
              </a:lnSpc>
              <a:buNone/>
            </a:pPr>
            <a:r>
              <a:rPr lang="fr-FR" altLang="fr-FR" sz="1200"/>
              <a:t>Contact:</a:t>
            </a:r>
          </a:p>
          <a:p>
            <a:pPr marL="0" indent="0" defTabSz="684610" eaLnBrk="1" hangingPunct="1">
              <a:lnSpc>
                <a:spcPts val="1500"/>
              </a:lnSpc>
              <a:buNone/>
            </a:pPr>
            <a:r>
              <a:rPr lang="fr-FR" altLang="fr-FR" sz="1200" b="1"/>
              <a:t>Rodolphe GILBIN	</a:t>
            </a:r>
            <a:r>
              <a:rPr lang="fr-FR" altLang="fr-FR" sz="1200" b="1">
                <a:hlinkClick r:id="rId3"/>
              </a:rPr>
              <a:t>rodolphe.gilbin@irsn.fr</a:t>
            </a:r>
            <a:br>
              <a:rPr lang="fr-FR" altLang="fr-FR" sz="1200"/>
            </a:br>
            <a:r>
              <a:rPr lang="fr-FR" altLang="fr-FR" sz="1200"/>
              <a:t>	</a:t>
            </a:r>
            <a:br>
              <a:rPr lang="fr-FR" altLang="fr-FR" sz="1200" i="1"/>
            </a:br>
            <a:r>
              <a:rPr lang="fr-FR" altLang="fr-FR" sz="1200" i="1"/>
              <a:t>	Chef du service de recherche sur les transferts</a:t>
            </a:r>
            <a:br>
              <a:rPr lang="fr-FR" altLang="fr-FR" sz="1200" i="1"/>
            </a:br>
            <a:r>
              <a:rPr lang="fr-FR" altLang="fr-FR" sz="1200" i="1"/>
              <a:t>	et les effets des radionucléides dans les écosystèmes</a:t>
            </a:r>
          </a:p>
          <a:p>
            <a:pPr marL="0" indent="0" defTabSz="684610" eaLnBrk="1" hangingPunct="1">
              <a:lnSpc>
                <a:spcPts val="1500"/>
              </a:lnSpc>
              <a:buNone/>
            </a:pPr>
            <a:r>
              <a:rPr lang="fr-FR" altLang="fr-FR" sz="1200" i="1"/>
              <a:t>	Animateur du Groupe Thématique de Recherche</a:t>
            </a:r>
            <a:br>
              <a:rPr lang="fr-FR" altLang="fr-FR" sz="1200" i="1"/>
            </a:br>
            <a:r>
              <a:rPr lang="fr-FR" altLang="fr-FR" sz="1200" i="1"/>
              <a:t>	</a:t>
            </a:r>
            <a:br>
              <a:rPr lang="fr-FR" altLang="fr-FR" sz="1200" i="1"/>
            </a:br>
            <a:r>
              <a:rPr lang="fr-FR" altLang="fr-FR" sz="1200" i="1"/>
              <a:t>	Alliance Européenne en Radioécologie</a:t>
            </a:r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46588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403622"/>
            <a:ext cx="8893175" cy="651272"/>
          </a:xfrm>
          <a:prstGeom prst="rect">
            <a:avLst/>
          </a:prstGeom>
        </p:spPr>
        <p:txBody>
          <a:bodyPr/>
          <a:lstStyle/>
          <a:p>
            <a:pPr defTabSz="684610" eaLnBrk="1" hangingPunct="1"/>
            <a:r>
              <a:rPr lang="fr-FR" altLang="fr-FR"/>
              <a:t>L’IRSN – Expert public des risques nucléaires et radiologiques</a:t>
            </a:r>
          </a:p>
        </p:txBody>
      </p:sp>
      <p:sp>
        <p:nvSpPr>
          <p:cNvPr id="3174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64807" y="881111"/>
            <a:ext cx="8424602" cy="31194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132080" indent="-132080" defTabSz="684610" eaLnBrk="1" hangingPunct="1">
              <a:lnSpc>
                <a:spcPts val="1500"/>
              </a:lnSpc>
            </a:pPr>
            <a:r>
              <a:rPr lang="fr-FR" altLang="fr-FR" sz="1550" dirty="0">
                <a:latin typeface="Calibri"/>
                <a:cs typeface="Calibri"/>
              </a:rPr>
              <a:t>Etablissement Public à caractère Industriel et Commercial (EPIC) sous la tutelle conjointe de</a:t>
            </a:r>
            <a:br>
              <a:rPr lang="fr-FR" altLang="fr-FR" sz="1550" dirty="0"/>
            </a:br>
            <a:r>
              <a:rPr lang="fr-FR" altLang="fr-FR" sz="1550" dirty="0">
                <a:latin typeface="Calibri"/>
                <a:cs typeface="Calibri"/>
              </a:rPr>
              <a:t>5 ministres (Environnement, Défense, Energie, Recherche, Santé)</a:t>
            </a:r>
            <a:endParaRPr lang="en-US" sz="1550" dirty="0">
              <a:latin typeface="Calibri"/>
              <a:cs typeface="Calibri"/>
            </a:endParaRPr>
          </a:p>
          <a:p>
            <a:pPr marL="132080" indent="-132080" defTabSz="684610" eaLnBrk="1" hangingPunct="1">
              <a:lnSpc>
                <a:spcPts val="1500"/>
              </a:lnSpc>
            </a:pPr>
            <a:r>
              <a:rPr lang="fr-FR" altLang="fr-FR" sz="1550" dirty="0">
                <a:latin typeface="Calibri"/>
                <a:cs typeface="Calibri"/>
              </a:rPr>
              <a:t>Principales missions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dirty="0">
                <a:latin typeface="Calibri"/>
                <a:cs typeface="Calibri"/>
              </a:rPr>
              <a:t>Définition et mise en œuvre de </a:t>
            </a:r>
            <a:r>
              <a:rPr lang="fr-FR" altLang="fr-FR" b="1" dirty="0">
                <a:solidFill>
                  <a:srgbClr val="0070C0"/>
                </a:solidFill>
                <a:latin typeface="Calibri"/>
                <a:cs typeface="Calibri"/>
              </a:rPr>
              <a:t>programmes de recherches</a:t>
            </a:r>
            <a:r>
              <a:rPr lang="fr-FR" altLang="fr-FR" b="1" dirty="0">
                <a:latin typeface="Calibri"/>
                <a:cs typeface="Calibri"/>
              </a:rPr>
              <a:t> </a:t>
            </a:r>
            <a:r>
              <a:rPr lang="fr-FR" altLang="fr-FR" dirty="0">
                <a:latin typeface="Calibri"/>
                <a:cs typeface="Calibri"/>
              </a:rPr>
              <a:t>(40% du budget de l’IRSN)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i="1" dirty="0">
                <a:latin typeface="Calibri"/>
                <a:cs typeface="Calibri"/>
              </a:rPr>
              <a:t>Contribution à la </a:t>
            </a:r>
            <a:r>
              <a:rPr lang="fr-FR" altLang="fr-FR" b="1" i="1" dirty="0">
                <a:solidFill>
                  <a:srgbClr val="0070C0"/>
                </a:solidFill>
                <a:latin typeface="Calibri"/>
                <a:cs typeface="Calibri"/>
              </a:rPr>
              <a:t>formation et à l’enseignement</a:t>
            </a:r>
            <a:r>
              <a:rPr lang="fr-FR" altLang="fr-FR" b="1" i="1" dirty="0">
                <a:latin typeface="Calibri"/>
                <a:cs typeface="Calibri"/>
              </a:rPr>
              <a:t>, </a:t>
            </a:r>
            <a:r>
              <a:rPr lang="fr-FR" altLang="fr-FR" b="1" i="1" dirty="0">
                <a:solidFill>
                  <a:srgbClr val="0070C0"/>
                </a:solidFill>
                <a:latin typeface="Calibri"/>
                <a:cs typeface="Calibri"/>
              </a:rPr>
              <a:t>l’information du public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i="1" dirty="0">
                <a:latin typeface="Calibri"/>
                <a:cs typeface="Calibri"/>
              </a:rPr>
              <a:t>Appui opérationnel en cas de </a:t>
            </a:r>
            <a:r>
              <a:rPr lang="fr-FR" altLang="fr-FR" b="1" i="1" dirty="0">
                <a:solidFill>
                  <a:srgbClr val="0070C0"/>
                </a:solidFill>
                <a:latin typeface="Calibri"/>
                <a:cs typeface="Calibri"/>
              </a:rPr>
              <a:t>crise ou de situation d’urgence </a:t>
            </a:r>
            <a:r>
              <a:rPr lang="fr-FR" altLang="fr-FR" i="1" dirty="0">
                <a:latin typeface="Calibri"/>
                <a:cs typeface="Calibri"/>
              </a:rPr>
              <a:t>radiologique,</a:t>
            </a:r>
            <a:br>
              <a:rPr lang="fr-FR" altLang="fr-FR" i="1" dirty="0">
                <a:latin typeface="Calibri"/>
                <a:cs typeface="Calibri"/>
              </a:rPr>
            </a:br>
            <a:r>
              <a:rPr lang="fr-FR" altLang="fr-FR" b="1" i="1" dirty="0">
                <a:solidFill>
                  <a:srgbClr val="0070C0"/>
                </a:solidFill>
                <a:latin typeface="Calibri"/>
                <a:cs typeface="Calibri"/>
              </a:rPr>
              <a:t>appui technique aux pouvoirs publics </a:t>
            </a:r>
            <a:r>
              <a:rPr lang="fr-FR" altLang="fr-FR" i="1" dirty="0">
                <a:latin typeface="Calibri"/>
                <a:cs typeface="Calibri"/>
              </a:rPr>
              <a:t>et</a:t>
            </a:r>
            <a:r>
              <a:rPr lang="fr-FR" altLang="fr-FR" b="1" i="1" dirty="0">
                <a:solidFill>
                  <a:srgbClr val="0070C0"/>
                </a:solidFill>
                <a:latin typeface="Calibri"/>
                <a:cs typeface="Calibri"/>
              </a:rPr>
              <a:t> réalisation d’expertises</a:t>
            </a:r>
            <a:br>
              <a:rPr lang="fr-FR" altLang="fr-FR" i="1" dirty="0">
                <a:latin typeface="Calibri"/>
                <a:cs typeface="Calibri"/>
              </a:rPr>
            </a:br>
            <a:r>
              <a:rPr lang="fr-FR" altLang="fr-FR" i="1" dirty="0">
                <a:latin typeface="Calibri"/>
                <a:cs typeface="Calibri"/>
              </a:rPr>
              <a:t>pour des organismes publics ou privés (France/international)</a:t>
            </a:r>
          </a:p>
          <a:p>
            <a:pPr marL="407035" lvl="1" indent="0" defTabSz="684610" eaLnBrk="1" hangingPunct="1">
              <a:lnSpc>
                <a:spcPts val="1500"/>
              </a:lnSpc>
              <a:buNone/>
            </a:pPr>
            <a:endParaRPr lang="fr-FR" altLang="fr-FR" dirty="0">
              <a:cs typeface="Calibri" panose="020F0502020204030204" pitchFamily="34" charset="0"/>
            </a:endParaRPr>
          </a:p>
          <a:p>
            <a:pPr marL="132080" indent="-132080" defTabSz="684610">
              <a:lnSpc>
                <a:spcPts val="1500"/>
              </a:lnSpc>
              <a:spcBef>
                <a:spcPct val="50000"/>
              </a:spcBef>
            </a:pPr>
            <a:r>
              <a:rPr lang="fr-FR" altLang="fr-FR" sz="1550" dirty="0">
                <a:latin typeface="Calibri"/>
                <a:cs typeface="Calibri"/>
              </a:rPr>
              <a:t>3 pôles opérationnels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b="1" dirty="0">
                <a:solidFill>
                  <a:srgbClr val="0070C0"/>
                </a:solidFill>
                <a:latin typeface="Calibri"/>
                <a:cs typeface="Calibri"/>
              </a:rPr>
              <a:t>Santé &amp; Environnement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dirty="0">
                <a:latin typeface="Calibri"/>
                <a:cs typeface="Calibri"/>
              </a:rPr>
              <a:t>Sûreté Nucléaire (installations, transport)</a:t>
            </a:r>
          </a:p>
          <a:p>
            <a:pPr marL="539115" lvl="1" indent="-132080" defTabSz="684610" eaLnBrk="1" hangingPunct="1">
              <a:lnSpc>
                <a:spcPts val="1500"/>
              </a:lnSpc>
            </a:pPr>
            <a:r>
              <a:rPr lang="fr-FR" altLang="fr-FR" dirty="0">
                <a:latin typeface="Calibri"/>
                <a:cs typeface="Calibri"/>
              </a:rPr>
              <a:t>Sécurité / défense</a:t>
            </a:r>
          </a:p>
          <a:p>
            <a:pPr marL="407035" lvl="1" indent="0" defTabSz="684610" eaLnBrk="1" hangingPunct="1">
              <a:lnSpc>
                <a:spcPts val="1500"/>
              </a:lnSpc>
              <a:buNone/>
            </a:pPr>
            <a:endParaRPr lang="fr-FR" altLang="fr-FR" dirty="0"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46" y="1211675"/>
            <a:ext cx="1040246" cy="1464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40212" y="2687777"/>
            <a:ext cx="17491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>
                <a:solidFill>
                  <a:srgbClr val="0070C0"/>
                </a:solidFill>
                <a:latin typeface="Calibri" panose="020F0502020204030204" pitchFamily="34" charset="0"/>
              </a:rPr>
              <a:t>https://www.irsn.fr/FR/Larecherche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7108" y="3643409"/>
            <a:ext cx="421230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Groupes Thématiques de Recherche (GTR)</a:t>
            </a:r>
          </a:p>
          <a:p>
            <a:r>
              <a:rPr lang="fr-FR" sz="1100" b="1" i="1" dirty="0">
                <a:solidFill>
                  <a:srgbClr val="0070C0"/>
                </a:solidFill>
                <a:latin typeface="Calibri" panose="020F0502020204030204" pitchFamily="34" charset="0"/>
              </a:rPr>
              <a:t>- Stockage géologique des déchets</a:t>
            </a: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Risques environnementaux</a:t>
            </a:r>
          </a:p>
          <a:p>
            <a:r>
              <a:rPr lang="fr-FR" sz="1100" b="1" i="1" dirty="0">
                <a:solidFill>
                  <a:srgbClr val="0070C0"/>
                </a:solidFill>
                <a:latin typeface="Calibri" panose="020F0502020204030204" pitchFamily="34" charset="0"/>
              </a:rPr>
              <a:t>- Risques naturels</a:t>
            </a:r>
          </a:p>
          <a:p>
            <a:r>
              <a:rPr lang="fr-FR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Dosimétries</a:t>
            </a:r>
          </a:p>
          <a:p>
            <a:r>
              <a:rPr lang="fr-FR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Radiobiologie, radiopathologie / Thérapie cellulaire</a:t>
            </a:r>
          </a:p>
          <a:p>
            <a:r>
              <a:rPr lang="fr-FR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Radiotoxicologie</a:t>
            </a:r>
            <a:r>
              <a:rPr lang="fr-FR" sz="1100" i="1" dirty="0">
                <a:latin typeface="Calibri" panose="020F0502020204030204" pitchFamily="34" charset="0"/>
                <a:cs typeface="Calibri" panose="020F0502020204030204" pitchFamily="34" charset="0"/>
              </a:rPr>
              <a:t> des expositions chroniques</a:t>
            </a:r>
          </a:p>
          <a:p>
            <a:r>
              <a:rPr lang="fr-FR" sz="1100" i="1" dirty="0">
                <a:latin typeface="Calibri" panose="020F0502020204030204" pitchFamily="34" charset="0"/>
                <a:cs typeface="Calibri" panose="020F0502020204030204" pitchFamily="34" charset="0"/>
              </a:rPr>
              <a:t>- Épidémiologie des rayonnements ionisants</a:t>
            </a:r>
            <a:endParaRPr lang="fr-FR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arenthèse ouvrante 15"/>
          <p:cNvSpPr/>
          <p:nvPr/>
        </p:nvSpPr>
        <p:spPr>
          <a:xfrm flipV="1">
            <a:off x="4883782" y="3896718"/>
            <a:ext cx="55312" cy="1155840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677111" y="3150350"/>
            <a:ext cx="4572000" cy="4815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2148" indent="-132148" defTabSz="684610">
              <a:lnSpc>
                <a:spcPts val="15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575">
                <a:latin typeface="Calibri" panose="020F0502020204030204" pitchFamily="34" charset="0"/>
              </a:rPr>
              <a:t>Des recherches finalisées en synergie avec l’expertise en Radioprotection</a:t>
            </a:r>
            <a:endParaRPr lang="fr-FR" sz="1575">
              <a:latin typeface="Calibri" panose="020F0502020204030204" pitchFamily="34" charset="0"/>
            </a:endParaRPr>
          </a:p>
        </p:txBody>
      </p:sp>
      <p:cxnSp>
        <p:nvCxnSpPr>
          <p:cNvPr id="5" name="Connecteur en angle 4"/>
          <p:cNvCxnSpPr>
            <a:cxnSpLocks/>
            <a:stCxn id="16" idx="1"/>
          </p:cNvCxnSpPr>
          <p:nvPr/>
        </p:nvCxnSpPr>
        <p:spPr>
          <a:xfrm rot="10800000">
            <a:off x="2910840" y="3317182"/>
            <a:ext cx="1972942" cy="1157456"/>
          </a:xfrm>
          <a:prstGeom prst="bentConnector3">
            <a:avLst>
              <a:gd name="adj1" fmla="val 16012"/>
            </a:avLst>
          </a:prstGeom>
          <a:ln w="2222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188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403622"/>
            <a:ext cx="8893175" cy="651272"/>
          </a:xfrm>
          <a:prstGeom prst="rect">
            <a:avLst/>
          </a:prstGeom>
        </p:spPr>
        <p:txBody>
          <a:bodyPr/>
          <a:lstStyle/>
          <a:p>
            <a:pPr defTabSz="684610" eaLnBrk="1" hangingPunct="1"/>
            <a:r>
              <a:rPr lang="fr-FR" altLang="fr-FR"/>
              <a:t>La recherche à l’IRSN sur les « risques environnementaux »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560426" y="1393489"/>
            <a:ext cx="3583577" cy="3591212"/>
            <a:chOff x="5560426" y="1393489"/>
            <a:chExt cx="3583577" cy="3591212"/>
          </a:xfrm>
        </p:grpSpPr>
        <p:grpSp>
          <p:nvGrpSpPr>
            <p:cNvPr id="7" name="Groupe 6"/>
            <p:cNvGrpSpPr/>
            <p:nvPr/>
          </p:nvGrpSpPr>
          <p:grpSpPr>
            <a:xfrm>
              <a:off x="5560426" y="1762033"/>
              <a:ext cx="2675755" cy="3222668"/>
              <a:chOff x="5560426" y="2143505"/>
              <a:chExt cx="2675755" cy="3222668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5560426" y="2143505"/>
                <a:ext cx="2675755" cy="3222668"/>
                <a:chOff x="7283636" y="2754212"/>
                <a:chExt cx="3567673" cy="4296890"/>
              </a:xfrm>
            </p:grpSpPr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510"/>
                <a:stretch/>
              </p:blipFill>
              <p:spPr>
                <a:xfrm>
                  <a:off x="7352711" y="2754212"/>
                  <a:ext cx="3498598" cy="4296890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8332353" y="3666300"/>
                  <a:ext cx="248400" cy="24840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900" b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25" t="41713" r="47846" b="52228"/>
                <a:stretch/>
              </p:blipFill>
              <p:spPr>
                <a:xfrm>
                  <a:off x="8608941" y="3793009"/>
                  <a:ext cx="790577" cy="260933"/>
                </a:xfrm>
                <a:prstGeom prst="rect">
                  <a:avLst/>
                </a:prstGeom>
              </p:spPr>
            </p:pic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25" t="41713" r="47846" b="52228"/>
                <a:stretch/>
              </p:blipFill>
              <p:spPr>
                <a:xfrm>
                  <a:off x="8869786" y="5495925"/>
                  <a:ext cx="1360063" cy="467730"/>
                </a:xfrm>
                <a:prstGeom prst="rect">
                  <a:avLst/>
                </a:prstGeom>
              </p:spPr>
            </p:pic>
            <p:pic>
              <p:nvPicPr>
                <p:cNvPr id="15" name="Image 14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25" t="41713" r="47846" b="52228"/>
                <a:stretch/>
              </p:blipFill>
              <p:spPr>
                <a:xfrm>
                  <a:off x="9843574" y="5192541"/>
                  <a:ext cx="684374" cy="569029"/>
                </a:xfrm>
                <a:prstGeom prst="rect">
                  <a:avLst/>
                </a:prstGeom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25" t="41713" r="47846" b="52228"/>
                <a:stretch/>
              </p:blipFill>
              <p:spPr>
                <a:xfrm>
                  <a:off x="10012346" y="5609105"/>
                  <a:ext cx="637804" cy="117509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9703603" y="5373925"/>
                  <a:ext cx="524488" cy="540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>
                      <a:solidFill>
                        <a:schemeClr val="tx1"/>
                      </a:solidFill>
                    </a:rPr>
                    <a:t>47</a:t>
                  </a:r>
                </a:p>
              </p:txBody>
            </p:sp>
            <p:sp>
              <p:nvSpPr>
                <p:cNvPr id="18" name="Ellipse 17"/>
                <p:cNvSpPr/>
                <p:nvPr/>
              </p:nvSpPr>
              <p:spPr>
                <a:xfrm>
                  <a:off x="8255793" y="3661537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Ellipse 18"/>
                <p:cNvSpPr/>
                <p:nvPr/>
              </p:nvSpPr>
              <p:spPr>
                <a:xfrm>
                  <a:off x="9353278" y="3907141"/>
                  <a:ext cx="72000" cy="7200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375" b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25" t="41713" r="47846" b="52228"/>
                <a:stretch/>
              </p:blipFill>
              <p:spPr>
                <a:xfrm>
                  <a:off x="9222287" y="3907422"/>
                  <a:ext cx="211150" cy="260933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9359936" y="4068251"/>
                  <a:ext cx="79200" cy="79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30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9209248" y="4068251"/>
                  <a:ext cx="136800" cy="1368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525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9176042" y="3791009"/>
                  <a:ext cx="262800" cy="262800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675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10239735" y="5841925"/>
                  <a:ext cx="72000" cy="72000"/>
                </a:xfrm>
                <a:prstGeom prst="ellipse">
                  <a:avLst/>
                </a:prstGeom>
                <a:solidFill>
                  <a:srgbClr val="92D050"/>
                </a:solidFill>
                <a:ln w="12700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825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283636" y="4870794"/>
                  <a:ext cx="956917" cy="8907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" name="ZoneTexte 8"/>
              <p:cNvSpPr txBox="1"/>
              <p:nvPr/>
            </p:nvSpPr>
            <p:spPr>
              <a:xfrm>
                <a:off x="6254676" y="2757983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1400">
                    <a:latin typeface="+mn-lt"/>
                  </a:rPr>
                  <a:t>10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894575" y="285412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1400">
                    <a:latin typeface="+mn-lt"/>
                  </a:rPr>
                  <a:t>11</a:t>
                </a:r>
              </a:p>
            </p:txBody>
          </p:sp>
        </p:grpSp>
        <p:sp>
          <p:nvSpPr>
            <p:cNvPr id="26" name="Espace réservé du numéro de diapositive 3">
              <a:extLst>
                <a:ext uri="{FF2B5EF4-FFF2-40B4-BE49-F238E27FC236}">
                  <a16:creationId xmlns:a16="http://schemas.microsoft.com/office/drawing/2014/main" id="{793A2698-53F4-4309-9215-8E5305E47CFC}"/>
                </a:ext>
              </a:extLst>
            </p:cNvPr>
            <p:cNvSpPr txBox="1">
              <a:spLocks/>
            </p:cNvSpPr>
            <p:nvPr/>
          </p:nvSpPr>
          <p:spPr>
            <a:xfrm>
              <a:off x="8623301" y="4282305"/>
              <a:ext cx="520702" cy="273844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3428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685732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02859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37146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714331" algn="l" defTabSz="68573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057195" algn="l" defTabSz="68573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2400060" algn="l" defTabSz="68573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2742926" algn="l" defTabSz="68573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fr-FR" sz="750" cap="all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24087" y="1393489"/>
              <a:ext cx="2283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rgbClr val="0070C0"/>
                  </a:solidFill>
                  <a:latin typeface="Calibri" panose="020F0502020204030204" pitchFamily="34" charset="0"/>
                </a:rPr>
                <a:t>10 laboratoires / 5 implantations</a:t>
              </a:r>
            </a:p>
            <a:p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(ETPT/site, année 2019)</a:t>
              </a:r>
              <a:endParaRPr lang="fr-FR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05417" y="1874446"/>
              <a:ext cx="723275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200" ker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 </a:t>
              </a:r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LRC</a:t>
              </a:r>
            </a:p>
            <a:p>
              <a:endParaRPr lang="fr-FR" sz="12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 </a:t>
              </a:r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BERAD</a:t>
              </a:r>
            </a:p>
            <a:p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 </a:t>
              </a:r>
              <a:r>
                <a:rPr 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LELI</a:t>
              </a:r>
            </a:p>
            <a:p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 </a:t>
              </a:r>
              <a:r>
                <a:rPr 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BMCA</a:t>
              </a:r>
            </a:p>
            <a:p>
              <a:endParaRPr lang="fr-FR" sz="1200" ker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FR" altLang="fr-FR" sz="1200" ker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 </a:t>
              </a:r>
              <a:r>
                <a:rPr 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LMRE</a:t>
              </a:r>
            </a:p>
            <a:p>
              <a:endParaRPr lang="fr-FR" sz="1200" ker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FR" altLang="fr-FR" sz="1200" kern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 </a:t>
              </a:r>
              <a:r>
                <a:rPr 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LPMA</a:t>
              </a:r>
            </a:p>
            <a:p>
              <a:pPr marL="171450" indent="-171450">
                <a:buFont typeface="Wingdings" panose="05000000000000000000" pitchFamily="2" charset="2"/>
                <a:buChar char=""/>
              </a:pPr>
              <a:endParaRPr lang="fr-FR" sz="1200" ker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FR" altLang="fr-FR" sz="1200" kern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 </a:t>
              </a:r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LECO</a:t>
              </a:r>
            </a:p>
            <a:p>
              <a:r>
                <a:rPr lang="fr-FR" altLang="fr-FR" sz="1200" kern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</a:t>
              </a:r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LRTA</a:t>
              </a:r>
            </a:p>
            <a:p>
              <a:r>
                <a:rPr lang="fr-FR" altLang="fr-FR" sz="1200" kern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</a:t>
              </a:r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LR2T</a:t>
              </a:r>
            </a:p>
            <a:p>
              <a:r>
                <a:rPr lang="fr-FR" altLang="fr-FR" sz="1200" kern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</a:t>
              </a:r>
              <a:r>
                <a:rPr lang="fr-FR" altLang="fr-FR" sz="1200" ker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1200" kern="0">
                  <a:latin typeface="Calibri" panose="020F0502020204030204" pitchFamily="34" charset="0"/>
                  <a:cs typeface="Calibri" panose="020F0502020204030204" pitchFamily="34" charset="0"/>
                </a:rPr>
                <a:t>LEREN</a:t>
              </a:r>
              <a:endParaRPr lang="fr-FR" sz="12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"/>
              </a:pPr>
              <a:endParaRPr lang="fr-FR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8380481" y="2362863"/>
              <a:ext cx="0" cy="4007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8376687" y="3769642"/>
              <a:ext cx="3794" cy="668190"/>
            </a:xfrm>
            <a:prstGeom prst="line">
              <a:avLst/>
            </a:prstGeom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24" idx="7"/>
            </p:cNvCxnSpPr>
            <p:nvPr/>
          </p:nvCxnSpPr>
          <p:spPr>
            <a:xfrm flipV="1">
              <a:off x="7823592" y="3778882"/>
              <a:ext cx="553095" cy="306844"/>
            </a:xfrm>
            <a:prstGeom prst="line">
              <a:avLst/>
            </a:prstGeom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22" idx="2"/>
            </p:cNvCxnSpPr>
            <p:nvPr/>
          </p:nvCxnSpPr>
          <p:spPr>
            <a:xfrm>
              <a:off x="7055935" y="2850162"/>
              <a:ext cx="1376249" cy="620544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21" idx="2"/>
            </p:cNvCxnSpPr>
            <p:nvPr/>
          </p:nvCxnSpPr>
          <p:spPr>
            <a:xfrm>
              <a:off x="7147351" y="2806962"/>
              <a:ext cx="1284833" cy="308176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7163420" y="2367037"/>
              <a:ext cx="1213267" cy="1771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>
              <a:off x="6533264" y="2025638"/>
              <a:ext cx="1906264" cy="52781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4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64807" y="1054631"/>
            <a:ext cx="8424602" cy="31194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132080" indent="-132080" defTabSz="684610">
              <a:lnSpc>
                <a:spcPts val="1500"/>
              </a:lnSpc>
              <a:spcBef>
                <a:spcPct val="50000"/>
              </a:spcBef>
            </a:pPr>
            <a:r>
              <a:rPr lang="fr-FR" altLang="fr-FR" sz="1550" dirty="0">
                <a:latin typeface="Calibri"/>
                <a:cs typeface="Calibri"/>
              </a:rPr>
              <a:t>Env. 100 personnes réparties dans 10 laboratoires, sur 5 sites</a:t>
            </a:r>
            <a:br>
              <a:rPr lang="fr-FR" altLang="fr-FR" sz="1550" dirty="0"/>
            </a:br>
            <a:r>
              <a:rPr lang="fr-FR" altLang="fr-FR" sz="1200" kern="1200" dirty="0">
                <a:latin typeface="Calibri"/>
                <a:cs typeface="Calibri"/>
              </a:rPr>
              <a:t>env. </a:t>
            </a:r>
            <a:r>
              <a:rPr lang="fr-FR" altLang="fr-FR" sz="1200" b="1" kern="1200" dirty="0">
                <a:solidFill>
                  <a:srgbClr val="0070C0"/>
                </a:solidFill>
                <a:latin typeface="Calibri"/>
                <a:cs typeface="Calibri"/>
              </a:rPr>
              <a:t>50 chercheurs </a:t>
            </a:r>
            <a:r>
              <a:rPr lang="fr-FR" altLang="fr-FR" sz="1200" dirty="0">
                <a:latin typeface="Calibri"/>
                <a:cs typeface="Calibri"/>
              </a:rPr>
              <a:t>(13 </a:t>
            </a:r>
            <a:r>
              <a:rPr lang="fr-FR" altLang="fr-FR" sz="1200" dirty="0" err="1">
                <a:latin typeface="Calibri"/>
                <a:cs typeface="Calibri"/>
              </a:rPr>
              <a:t>HDRs</a:t>
            </a:r>
            <a:r>
              <a:rPr lang="fr-FR" altLang="fr-FR" sz="1200" dirty="0">
                <a:latin typeface="Calibri"/>
                <a:cs typeface="Calibri"/>
              </a:rPr>
              <a:t>), </a:t>
            </a:r>
            <a:r>
              <a:rPr lang="fr-FR" altLang="fr-FR" sz="1200" b="1" kern="1200" dirty="0">
                <a:solidFill>
                  <a:srgbClr val="0070C0"/>
                </a:solidFill>
                <a:latin typeface="Calibri"/>
                <a:cs typeface="Calibri"/>
              </a:rPr>
              <a:t>16 doctorants</a:t>
            </a:r>
            <a:r>
              <a:rPr lang="fr-FR" altLang="fr-FR" sz="1200" dirty="0">
                <a:latin typeface="Calibri"/>
                <a:cs typeface="Calibri"/>
              </a:rPr>
              <a:t>, </a:t>
            </a:r>
            <a:r>
              <a:rPr lang="fr-FR" altLang="fr-FR" sz="1200" b="1" kern="1200" dirty="0">
                <a:solidFill>
                  <a:srgbClr val="0070C0"/>
                </a:solidFill>
                <a:latin typeface="Calibri"/>
                <a:cs typeface="Calibri"/>
              </a:rPr>
              <a:t>4 post-docs</a:t>
            </a:r>
            <a:br>
              <a:rPr lang="fr-FR" altLang="fr-FR" sz="1200" b="1" kern="1200" dirty="0"/>
            </a:br>
            <a:r>
              <a:rPr lang="fr-FR" altLang="fr-FR" sz="1200" kern="1200" dirty="0">
                <a:latin typeface="Calibri"/>
                <a:cs typeface="Calibri"/>
              </a:rPr>
              <a:t>env. </a:t>
            </a:r>
            <a:r>
              <a:rPr lang="fr-FR" altLang="fr-FR" sz="1200" b="1" kern="1200" dirty="0">
                <a:solidFill>
                  <a:srgbClr val="0070C0"/>
                </a:solidFill>
                <a:latin typeface="Calibri"/>
                <a:cs typeface="Calibri"/>
              </a:rPr>
              <a:t>50 publications </a:t>
            </a:r>
            <a:r>
              <a:rPr lang="fr-FR" altLang="fr-FR" sz="1200" kern="1200" dirty="0">
                <a:latin typeface="Calibri"/>
                <a:cs typeface="Calibri"/>
              </a:rPr>
              <a:t>annuelles</a:t>
            </a:r>
            <a:endParaRPr lang="en-US" dirty="0">
              <a:latin typeface="Calibri"/>
              <a:cs typeface="Calibri"/>
            </a:endParaRPr>
          </a:p>
          <a:p>
            <a:pPr marL="0" indent="0" defTabSz="684610">
              <a:lnSpc>
                <a:spcPts val="1500"/>
              </a:lnSpc>
              <a:spcBef>
                <a:spcPct val="50000"/>
              </a:spcBef>
              <a:buNone/>
            </a:pPr>
            <a:endParaRPr lang="fr-FR" altLang="fr-FR" sz="1200" b="1" kern="1200" dirty="0">
              <a:solidFill>
                <a:srgbClr val="0070C0"/>
              </a:solidFill>
            </a:endParaRPr>
          </a:p>
          <a:p>
            <a:pPr marL="132080" indent="-132080" defTabSz="684610">
              <a:lnSpc>
                <a:spcPts val="1500"/>
              </a:lnSpc>
              <a:spcBef>
                <a:spcPct val="50000"/>
              </a:spcBef>
            </a:pPr>
            <a:r>
              <a:rPr lang="fr-FR" altLang="fr-FR" sz="1550" dirty="0">
                <a:latin typeface="Calibri"/>
                <a:cs typeface="Calibri"/>
              </a:rPr>
              <a:t>Budget de 2580 k€/an hors main d’œuvre</a:t>
            </a:r>
            <a:br>
              <a:rPr lang="fr-FR" altLang="fr-FR" sz="1550" dirty="0"/>
            </a:br>
            <a:r>
              <a:rPr lang="fr-FR" altLang="fr-FR" sz="1200" b="1" dirty="0">
                <a:solidFill>
                  <a:srgbClr val="0070C0"/>
                </a:solidFill>
                <a:latin typeface="Calibri"/>
                <a:cs typeface="Calibri"/>
              </a:rPr>
              <a:t>47% en partenariat </a:t>
            </a:r>
            <a:r>
              <a:rPr lang="fr-FR" altLang="fr-FR" sz="1200" dirty="0">
                <a:latin typeface="Calibri"/>
                <a:cs typeface="Calibri"/>
              </a:rPr>
              <a:t>national, industriel et européen</a:t>
            </a:r>
          </a:p>
          <a:p>
            <a:pPr marL="0" indent="0" defTabSz="684610">
              <a:lnSpc>
                <a:spcPts val="1500"/>
              </a:lnSpc>
              <a:spcBef>
                <a:spcPct val="50000"/>
              </a:spcBef>
              <a:buNone/>
            </a:pPr>
            <a:endParaRPr lang="fr-FR" altLang="fr-FR" sz="1200" dirty="0"/>
          </a:p>
          <a:p>
            <a:pPr marL="132080" indent="-132080" defTabSz="684610">
              <a:lnSpc>
                <a:spcPts val="1500"/>
              </a:lnSpc>
              <a:spcBef>
                <a:spcPct val="50000"/>
              </a:spcBef>
            </a:pPr>
            <a:endParaRPr lang="fr-FR" altLang="fr-FR" dirty="0">
              <a:cs typeface="Calibri" panose="020F0502020204030204" pitchFamily="34" charset="0"/>
            </a:endParaRPr>
          </a:p>
          <a:p>
            <a:pPr marL="132080" indent="-132080" defTabSz="684610">
              <a:lnSpc>
                <a:spcPts val="1500"/>
              </a:lnSpc>
              <a:spcBef>
                <a:spcPct val="50000"/>
              </a:spcBef>
            </a:pPr>
            <a:endParaRPr lang="fr-FR" altLang="fr-FR" dirty="0">
              <a:cs typeface="Calibri" panose="020F0502020204030204" pitchFamily="34" charset="0"/>
            </a:endParaRPr>
          </a:p>
          <a:p>
            <a:pPr marL="132080" indent="-132080" defTabSz="684610">
              <a:lnSpc>
                <a:spcPts val="1500"/>
              </a:lnSpc>
              <a:spcBef>
                <a:spcPct val="50000"/>
              </a:spcBef>
            </a:pPr>
            <a:endParaRPr lang="fr-FR" altLang="fr-FR" dirty="0">
              <a:cs typeface="Calibri" panose="020F0502020204030204" pitchFamily="34" charset="0"/>
            </a:endParaRPr>
          </a:p>
          <a:p>
            <a:pPr marL="132080" indent="-132080" defTabSz="684610">
              <a:lnSpc>
                <a:spcPts val="1500"/>
              </a:lnSpc>
              <a:spcBef>
                <a:spcPct val="50000"/>
              </a:spcBef>
            </a:pPr>
            <a:r>
              <a:rPr lang="fr-FR" altLang="fr-FR" sz="1550" dirty="0">
                <a:latin typeface="Calibri"/>
                <a:cs typeface="Calibri"/>
              </a:rPr>
              <a:t>Evolution des enjeux</a:t>
            </a:r>
          </a:p>
          <a:p>
            <a:pPr marL="539115" lvl="1" indent="-132080" defTabSz="684610">
              <a:lnSpc>
                <a:spcPts val="1500"/>
              </a:lnSpc>
            </a:pPr>
            <a:r>
              <a:rPr lang="fr-FR" altLang="fr-FR" dirty="0">
                <a:solidFill>
                  <a:srgbClr val="0070C0"/>
                </a:solidFill>
                <a:latin typeface="Calibri"/>
                <a:cs typeface="Calibri"/>
              </a:rPr>
              <a:t>Radioprotection des </a:t>
            </a:r>
            <a:r>
              <a:rPr lang="fr-FR" altLang="fr-FR" b="1" dirty="0">
                <a:solidFill>
                  <a:srgbClr val="0070C0"/>
                </a:solidFill>
                <a:latin typeface="Calibri"/>
                <a:cs typeface="Calibri"/>
              </a:rPr>
              <a:t>écosystèmes</a:t>
            </a:r>
            <a:r>
              <a:rPr lang="fr-FR" altLang="fr-FR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fr-FR" altLang="fr-FR" dirty="0">
                <a:latin typeface="Calibri"/>
                <a:cs typeface="Calibri"/>
              </a:rPr>
              <a:t>(</a:t>
            </a:r>
            <a:r>
              <a:rPr lang="fr-FR" altLang="fr-FR" dirty="0" err="1">
                <a:latin typeface="Calibri"/>
                <a:cs typeface="Calibri"/>
              </a:rPr>
              <a:t>recoms</a:t>
            </a:r>
            <a:r>
              <a:rPr lang="fr-FR" altLang="fr-FR" dirty="0">
                <a:latin typeface="Calibri"/>
                <a:cs typeface="Calibri"/>
              </a:rPr>
              <a:t>. Internationales, EURATOM, France)</a:t>
            </a:r>
            <a:endParaRPr lang="fr-FR" altLang="fr-FR" b="1" dirty="0">
              <a:latin typeface="Calibri"/>
              <a:cs typeface="Calibri"/>
            </a:endParaRPr>
          </a:p>
          <a:p>
            <a:pPr marL="539115" lvl="1" indent="-132080" defTabSz="684610">
              <a:lnSpc>
                <a:spcPts val="1500"/>
              </a:lnSpc>
            </a:pPr>
            <a:r>
              <a:rPr lang="fr-FR" altLang="fr-FR" b="1" dirty="0">
                <a:solidFill>
                  <a:srgbClr val="0070C0"/>
                </a:solidFill>
                <a:latin typeface="Calibri"/>
                <a:cs typeface="Calibri"/>
              </a:rPr>
              <a:t>Santé-Environnement</a:t>
            </a:r>
            <a:r>
              <a:rPr lang="fr-FR" altLang="fr-FR" dirty="0">
                <a:latin typeface="Calibri"/>
                <a:cs typeface="Calibri"/>
              </a:rPr>
              <a:t> (PNSE, Projets EU, Agenda stratégique de recherche)</a:t>
            </a:r>
          </a:p>
          <a:p>
            <a:pPr marL="539115" lvl="1" indent="-132080" defTabSz="684610">
              <a:lnSpc>
                <a:spcPts val="1500"/>
              </a:lnSpc>
            </a:pPr>
            <a:r>
              <a:rPr lang="fr-FR" altLang="fr-FR" dirty="0">
                <a:solidFill>
                  <a:srgbClr val="0070C0"/>
                </a:solidFill>
                <a:latin typeface="Calibri"/>
                <a:cs typeface="Calibri"/>
              </a:rPr>
              <a:t>Retour d’expérience de </a:t>
            </a:r>
            <a:r>
              <a:rPr lang="fr-FR" altLang="fr-FR" b="1" dirty="0">
                <a:solidFill>
                  <a:srgbClr val="0070C0"/>
                </a:solidFill>
                <a:latin typeface="Calibri"/>
                <a:cs typeface="Calibri"/>
              </a:rPr>
              <a:t>Fukushima</a:t>
            </a:r>
            <a:endParaRPr lang="fr-FR" altLang="fr-FR" dirty="0">
              <a:latin typeface="Calibri"/>
              <a:cs typeface="Calibri"/>
            </a:endParaRPr>
          </a:p>
          <a:p>
            <a:pPr marL="539115" lvl="1" indent="-132080" defTabSz="684610">
              <a:lnSpc>
                <a:spcPts val="1500"/>
              </a:lnSpc>
            </a:pPr>
            <a:r>
              <a:rPr lang="fr-FR" altLang="fr-FR" dirty="0">
                <a:solidFill>
                  <a:srgbClr val="0070C0"/>
                </a:solidFill>
                <a:latin typeface="Calibri"/>
                <a:cs typeface="Calibri"/>
              </a:rPr>
              <a:t>Participation des </a:t>
            </a:r>
            <a:r>
              <a:rPr lang="fr-FR" altLang="fr-FR" b="1" dirty="0">
                <a:solidFill>
                  <a:srgbClr val="0070C0"/>
                </a:solidFill>
                <a:latin typeface="Calibri"/>
                <a:cs typeface="Calibri"/>
              </a:rPr>
              <a:t>acteurs de la société</a:t>
            </a:r>
            <a:r>
              <a:rPr lang="fr-FR" altLang="fr-FR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fr-FR" altLang="fr-FR" dirty="0">
                <a:latin typeface="Calibri"/>
                <a:cs typeface="Calibri"/>
              </a:rPr>
              <a:t>(orientation et co-construction)</a:t>
            </a:r>
          </a:p>
          <a:p>
            <a:pPr marL="407035" lvl="1" indent="0" defTabSz="684610">
              <a:lnSpc>
                <a:spcPts val="1500"/>
              </a:lnSpc>
              <a:buNone/>
            </a:pPr>
            <a:endParaRPr lang="fr-FR" altLang="fr-FR" dirty="0">
              <a:cs typeface="Calibri" panose="020F0502020204030204" pitchFamily="34" charset="0"/>
            </a:endParaRPr>
          </a:p>
          <a:p>
            <a:pPr marL="539115" lvl="1" indent="-132080" defTabSz="684610">
              <a:lnSpc>
                <a:spcPts val="1500"/>
              </a:lnSpc>
            </a:pPr>
            <a:endParaRPr lang="fr-FR" altLang="fr-FR" dirty="0">
              <a:cs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138519" y="2573450"/>
            <a:ext cx="3052753" cy="569585"/>
            <a:chOff x="1949455" y="2255321"/>
            <a:chExt cx="3052753" cy="569585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24" b="21361"/>
            <a:stretch/>
          </p:blipFill>
          <p:spPr>
            <a:xfrm>
              <a:off x="3279908" y="2286682"/>
              <a:ext cx="266891" cy="144000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207" y="2295434"/>
              <a:ext cx="648001" cy="14400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7507" y="2263444"/>
              <a:ext cx="144000" cy="14400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68741" y="2255321"/>
              <a:ext cx="353455" cy="144000"/>
            </a:xfrm>
            <a:prstGeom prst="rect">
              <a:avLst/>
            </a:prstGeom>
          </p:spPr>
        </p:pic>
        <p:grpSp>
          <p:nvGrpSpPr>
            <p:cNvPr id="43" name="Groupe 42"/>
            <p:cNvGrpSpPr/>
            <p:nvPr/>
          </p:nvGrpSpPr>
          <p:grpSpPr>
            <a:xfrm>
              <a:off x="2600053" y="2451729"/>
              <a:ext cx="409780" cy="142858"/>
              <a:chOff x="1158736" y="2653894"/>
              <a:chExt cx="1621979" cy="489536"/>
            </a:xfrm>
          </p:grpSpPr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3680" y="2662118"/>
                <a:ext cx="1147035" cy="481312"/>
              </a:xfrm>
              <a:prstGeom prst="rect">
                <a:avLst/>
              </a:prstGeom>
            </p:spPr>
          </p:pic>
          <p:pic>
            <p:nvPicPr>
              <p:cNvPr id="45" name="Picture 2" descr="cnrslogo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8736" y="2653894"/>
                <a:ext cx="474944" cy="474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69718" y="2286682"/>
              <a:ext cx="340115" cy="144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4855" y="2460439"/>
              <a:ext cx="220291" cy="220291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49455" y="2479389"/>
              <a:ext cx="218523" cy="119719"/>
            </a:xfrm>
            <a:prstGeom prst="rect">
              <a:avLst/>
            </a:prstGeom>
          </p:spPr>
        </p:pic>
        <p:pic>
          <p:nvPicPr>
            <p:cNvPr id="2050" name="Picture 2" descr="Orano | LinkedIn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744" y="2263444"/>
              <a:ext cx="215945" cy="21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Le programme Horizon 2020 | Université de Paris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927" y="2477771"/>
              <a:ext cx="618093" cy="347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3596628" y="3345276"/>
            <a:ext cx="1922651" cy="327393"/>
            <a:chOff x="3551594" y="3662471"/>
            <a:chExt cx="1922651" cy="327393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928231" y="3688762"/>
              <a:ext cx="590764" cy="21070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27784" y="3671394"/>
              <a:ext cx="436237" cy="318470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51594" y="3662471"/>
              <a:ext cx="358812" cy="287336"/>
            </a:xfrm>
            <a:prstGeom prst="rect">
              <a:avLst/>
            </a:prstGeom>
          </p:spPr>
        </p:pic>
        <p:pic>
          <p:nvPicPr>
            <p:cNvPr id="2054" name="Picture 6" descr="Exigeons l'abrogation du traité EURATOM, obsolète et anti-démocratiqu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160967" y="3679080"/>
              <a:ext cx="313278" cy="208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1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CE893C9-C085-4947-BB4A-647C57E6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recherche sur les « risques environnementaux »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734907" y="4068333"/>
            <a:ext cx="1180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2288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Pronostic</a:t>
            </a: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16152">
            <a:off x="2415891" y="4320221"/>
            <a:ext cx="727010" cy="455300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14540">
            <a:off x="308967" y="2024715"/>
            <a:ext cx="727009" cy="455299"/>
          </a:xfrm>
          <a:prstGeom prst="rect">
            <a:avLst/>
          </a:prstGeom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4" t="23767" r="26572" b="39130"/>
          <a:stretch/>
        </p:blipFill>
        <p:spPr bwMode="auto">
          <a:xfrm>
            <a:off x="320496" y="1662745"/>
            <a:ext cx="3263407" cy="288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Rectangle 159"/>
          <p:cNvSpPr/>
          <p:nvPr/>
        </p:nvSpPr>
        <p:spPr>
          <a:xfrm>
            <a:off x="251546" y="1545668"/>
            <a:ext cx="129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2288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</a:p>
        </p:txBody>
      </p:sp>
      <p:sp>
        <p:nvSpPr>
          <p:cNvPr id="161" name="Espace réservé du contenu 8">
            <a:extLst>
              <a:ext uri="{FF2B5EF4-FFF2-40B4-BE49-F238E27FC236}">
                <a16:creationId xmlns:a16="http://schemas.microsoft.com/office/drawing/2014/main" id="{A6CE6DA6-8681-4E48-BE3C-C2EE0A5DF4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83903" y="1815092"/>
            <a:ext cx="1860947" cy="1216059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sym typeface="Wingdings" panose="05000000000000000000" pitchFamily="2" charset="2"/>
              </a:rPr>
              <a:t> </a:t>
            </a:r>
            <a:r>
              <a:rPr lang="fr-FR" sz="1400" dirty="0"/>
              <a:t>présence naturelle</a:t>
            </a:r>
            <a:br>
              <a:rPr lang="fr-FR" sz="1400" dirty="0"/>
            </a:br>
            <a:r>
              <a:rPr lang="fr-FR" sz="1400" dirty="0">
                <a:sym typeface="Wingdings" panose="05000000000000000000" pitchFamily="2" charset="2"/>
              </a:rPr>
              <a:t> </a:t>
            </a:r>
            <a:r>
              <a:rPr lang="fr-FR" sz="1400" dirty="0"/>
              <a:t>rejets contrôlés</a:t>
            </a:r>
            <a:br>
              <a:rPr lang="fr-FR" sz="1400" dirty="0"/>
            </a:br>
            <a:r>
              <a:rPr lang="fr-FR" sz="1400" dirty="0">
                <a:sym typeface="Wingdings" panose="05000000000000000000" pitchFamily="2" charset="2"/>
              </a:rPr>
              <a:t> </a:t>
            </a:r>
            <a:r>
              <a:rPr lang="fr-FR" sz="1400" dirty="0"/>
              <a:t>rejets accidentels</a:t>
            </a:r>
            <a:br>
              <a:rPr lang="fr-FR" sz="1400" dirty="0"/>
            </a:br>
            <a:r>
              <a:rPr lang="fr-FR" sz="1400" dirty="0">
                <a:sym typeface="Wingdings" panose="05000000000000000000" pitchFamily="2" charset="2"/>
              </a:rPr>
              <a:t> </a:t>
            </a:r>
            <a:r>
              <a:rPr lang="fr-FR" sz="1400" dirty="0"/>
              <a:t>expositions multiples aux rayonnements ionisants/substances chimiques</a:t>
            </a:r>
          </a:p>
        </p:txBody>
      </p:sp>
      <p:sp>
        <p:nvSpPr>
          <p:cNvPr id="162" name="Espace réservé du texte 9">
            <a:extLst>
              <a:ext uri="{FF2B5EF4-FFF2-40B4-BE49-F238E27FC236}">
                <a16:creationId xmlns:a16="http://schemas.microsoft.com/office/drawing/2014/main" id="{6BDCB81B-8F1D-4037-BAA9-D87BFA0373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83903" y="1210388"/>
            <a:ext cx="1716760" cy="396000"/>
          </a:xfrm>
        </p:spPr>
        <p:txBody>
          <a:bodyPr>
            <a:normAutofit/>
          </a:bodyPr>
          <a:lstStyle/>
          <a:p>
            <a:r>
              <a:rPr lang="fr-FR" dirty="0"/>
              <a:t>Sources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583903" y="1559011"/>
            <a:ext cx="1085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FR" sz="1200" i="1" dirty="0">
                <a:solidFill>
                  <a:srgbClr val="002060"/>
                </a:solidFill>
                <a:latin typeface="+mj-lt"/>
              </a:rPr>
              <a:t>radionucléides</a:t>
            </a:r>
            <a:endParaRPr lang="fr-FR" sz="1200" b="1" i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361384" y="1815092"/>
            <a:ext cx="1860947" cy="1820763"/>
            <a:chOff x="5460808" y="1593010"/>
            <a:chExt cx="1860947" cy="1820763"/>
          </a:xfrm>
        </p:grpSpPr>
        <p:sp>
          <p:nvSpPr>
            <p:cNvPr id="164" name="Espace réservé du contenu 8">
              <a:extLst>
                <a:ext uri="{FF2B5EF4-FFF2-40B4-BE49-F238E27FC236}">
                  <a16:creationId xmlns:a16="http://schemas.microsoft.com/office/drawing/2014/main" id="{A6CE6DA6-8681-4E48-BE3C-C2EE0A5DF4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60808" y="2197714"/>
              <a:ext cx="1860947" cy="121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32148" indent="-132148" algn="l" rtl="0" eaLnBrk="0" fontAlgn="base" hangingPunct="0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charset="0"/>
                <a:buChar char="▌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269057" indent="-133338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Wingdings" pitchFamily="2" charset="2"/>
                <a:buChar char="§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404773" indent="-135719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Pct val="90000"/>
                <a:buFont typeface="Wingdings" pitchFamily="2" charset="2"/>
                <a:buChar char="§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538109" indent="-133338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673827" indent="-135719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75361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096482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43934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782214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fr-FR" kern="0">
                  <a:sym typeface="Wingdings" panose="05000000000000000000" pitchFamily="2" charset="2"/>
                </a:rPr>
                <a:t> </a:t>
              </a:r>
              <a:r>
                <a:rPr lang="fr-FR" kern="0"/>
                <a:t>risque sanitaire des expositions environnementales</a:t>
              </a:r>
              <a:br>
                <a:rPr lang="fr-FR" kern="0"/>
              </a:br>
              <a:r>
                <a:rPr lang="fr-FR" kern="0">
                  <a:sym typeface="Wingdings" panose="05000000000000000000" pitchFamily="2" charset="2"/>
                </a:rPr>
                <a:t> </a:t>
              </a:r>
              <a:r>
                <a:rPr lang="fr-FR" kern="0"/>
                <a:t>risque écologique (biodiversité, fonctionnement)</a:t>
              </a:r>
            </a:p>
          </p:txBody>
        </p:sp>
        <p:sp>
          <p:nvSpPr>
            <p:cNvPr id="165" name="Espace réservé du texte 9">
              <a:extLst>
                <a:ext uri="{FF2B5EF4-FFF2-40B4-BE49-F238E27FC236}">
                  <a16:creationId xmlns:a16="http://schemas.microsoft.com/office/drawing/2014/main" id="{6BDCB81B-8F1D-4037-BAA9-D87BFA0373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60808" y="1593010"/>
              <a:ext cx="1653650" cy="396000"/>
            </a:xfrm>
            <a:prstGeom prst="rect">
              <a:avLst/>
            </a:prstGeom>
            <a:blipFill dpi="0" rotWithShape="1">
              <a:blip r:embed="rId4"/>
              <a:srcRect/>
              <a:tile tx="0" ty="0" sx="24000" sy="24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44000" tIns="3600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marL="0" indent="0" algn="l" rtl="0" eaLnBrk="0" fontAlgn="base" hangingPunct="0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None/>
                <a:defRPr sz="1425" b="1" i="0" cap="all" baseline="0">
                  <a:solidFill>
                    <a:schemeClr val="accent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135719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269057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Pct val="90000"/>
                <a:buFont typeface="Wingdings" pitchFamily="2" charset="2"/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404773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538109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75361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096482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43934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782214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fr-FR" kern="0"/>
                <a:t>Cibles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460808" y="1941633"/>
              <a:ext cx="16376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fr-FR" sz="1200" i="1">
                  <a:solidFill>
                    <a:srgbClr val="002060"/>
                  </a:solidFill>
                  <a:latin typeface="+mj-lt"/>
                </a:rPr>
                <a:t>environnement &amp; santé</a:t>
              </a:r>
              <a:endParaRPr lang="fr-FR" sz="1200" b="1" i="1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283053" y="2380823"/>
            <a:ext cx="1860947" cy="1820763"/>
            <a:chOff x="7283053" y="2158741"/>
            <a:chExt cx="1860947" cy="1820763"/>
          </a:xfrm>
        </p:grpSpPr>
        <p:sp>
          <p:nvSpPr>
            <p:cNvPr id="167" name="Espace réservé du contenu 8">
              <a:extLst>
                <a:ext uri="{FF2B5EF4-FFF2-40B4-BE49-F238E27FC236}">
                  <a16:creationId xmlns:a16="http://schemas.microsoft.com/office/drawing/2014/main" id="{A6CE6DA6-8681-4E48-BE3C-C2EE0A5DF4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83053" y="2763445"/>
              <a:ext cx="1860947" cy="121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32148" indent="-132148" algn="l" rtl="0" eaLnBrk="0" fontAlgn="base" hangingPunct="0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charset="0"/>
                <a:buChar char="▌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269057" indent="-133338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Wingdings" pitchFamily="2" charset="2"/>
                <a:buChar char="§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404773" indent="-135719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Pct val="90000"/>
                <a:buFont typeface="Wingdings" pitchFamily="2" charset="2"/>
                <a:buChar char="§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538109" indent="-133338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har char="–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673827" indent="-135719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75361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096482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43934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782214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fr-FR" kern="0">
                  <a:sym typeface="Wingdings" panose="05000000000000000000" pitchFamily="2" charset="2"/>
                </a:rPr>
                <a:t> </a:t>
              </a:r>
              <a:r>
                <a:rPr lang="fr-FR" kern="0"/>
                <a:t>exposition (transports, transferts, dose)</a:t>
              </a:r>
              <a:br>
                <a:rPr lang="fr-FR" kern="0"/>
              </a:br>
              <a:r>
                <a:rPr lang="fr-FR" kern="0">
                  <a:sym typeface="Wingdings" panose="05000000000000000000" pitchFamily="2" charset="2"/>
                </a:rPr>
                <a:t> </a:t>
              </a:r>
              <a:r>
                <a:rPr lang="fr-FR" kern="0"/>
                <a:t>effets écologiques</a:t>
              </a:r>
              <a:br>
                <a:rPr lang="fr-FR" kern="0"/>
              </a:br>
              <a:r>
                <a:rPr lang="fr-FR" kern="0">
                  <a:sym typeface="Wingdings" panose="05000000000000000000" pitchFamily="2" charset="2"/>
                </a:rPr>
                <a:t> </a:t>
              </a:r>
              <a:r>
                <a:rPr lang="fr-FR" kern="0"/>
                <a:t>caractérisation du risque et incertitudes</a:t>
              </a:r>
            </a:p>
          </p:txBody>
        </p:sp>
        <p:sp>
          <p:nvSpPr>
            <p:cNvPr id="168" name="Espace réservé du texte 9">
              <a:extLst>
                <a:ext uri="{FF2B5EF4-FFF2-40B4-BE49-F238E27FC236}">
                  <a16:creationId xmlns:a16="http://schemas.microsoft.com/office/drawing/2014/main" id="{6BDCB81B-8F1D-4037-BAA9-D87BFA0373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83053" y="2158741"/>
              <a:ext cx="1860947" cy="396000"/>
            </a:xfrm>
            <a:prstGeom prst="rect">
              <a:avLst/>
            </a:prstGeom>
            <a:blipFill dpi="0" rotWithShape="1">
              <a:blip r:embed="rId4"/>
              <a:srcRect/>
              <a:tile tx="0" ty="0" sx="24000" sy="24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44000" tIns="3600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marL="0" indent="0" algn="l" rtl="0" eaLnBrk="0" fontAlgn="base" hangingPunct="0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None/>
                <a:defRPr sz="1425" b="1" i="0" cap="all" baseline="0">
                  <a:solidFill>
                    <a:schemeClr val="accent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135719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269057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Pct val="90000"/>
                <a:buFont typeface="Wingdings" pitchFamily="2" charset="2"/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404773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538109" indent="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400" b="0" i="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75361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096482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439347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782214" indent="-171434" algn="l" rtl="0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fr-FR" kern="0"/>
                <a:t>méthodes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283053" y="2507364"/>
              <a:ext cx="15597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fr-FR" sz="1200" i="1">
                  <a:solidFill>
                    <a:srgbClr val="002060"/>
                  </a:solidFill>
                  <a:latin typeface="+mj-lt"/>
                </a:rPr>
                <a:t>évaluation des risques</a:t>
              </a:r>
              <a:endParaRPr lang="fr-FR" sz="1200" b="1" i="1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20" name="Espace réservé du pied de page 2">
            <a:extLst>
              <a:ext uri="{FF2B5EF4-FFF2-40B4-BE49-F238E27FC236}">
                <a16:creationId xmlns:a16="http://schemas.microsoft.com/office/drawing/2014/main" id="{3BFDEAF0-A738-4A09-85EE-42B1916733A5}"/>
              </a:ext>
            </a:extLst>
          </p:cNvPr>
          <p:cNvSpPr txBox="1">
            <a:spLocks/>
          </p:cNvSpPr>
          <p:nvPr/>
        </p:nvSpPr>
        <p:spPr>
          <a:xfrm>
            <a:off x="2144665" y="4888262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750" cap="all">
                <a:solidFill>
                  <a:schemeClr val="bg1"/>
                </a:solidFill>
                <a:latin typeface="+mn-lt"/>
              </a:rPr>
              <a:t>Journées d'évaluation du GTR Risques Environnementaux - Janvier 2021</a:t>
            </a:r>
          </a:p>
        </p:txBody>
      </p:sp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 txBox="1">
            <a:spLocks/>
          </p:cNvSpPr>
          <p:nvPr/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750" cap="all">
                <a:solidFill>
                  <a:schemeClr val="bg1"/>
                </a:solidFill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434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CE893C9-C085-4947-BB4A-647C57E6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sur les transferts dans l’environnement</a:t>
            </a:r>
            <a:br>
              <a:rPr lang="fr-FR" dirty="0"/>
            </a:br>
            <a:r>
              <a:rPr lang="fr-FR" i="1" dirty="0"/>
              <a:t>Enjeux pour l’IRSN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5423" y="1020541"/>
            <a:ext cx="5174330" cy="418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2813" eaLnBrk="1" hangingPunct="1">
              <a:lnSpc>
                <a:spcPts val="2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è"/>
            </a:pPr>
            <a:r>
              <a:rPr lang="fr-FR" altLang="fr-FR" sz="1500" dirty="0">
                <a:latin typeface="Calibri" panose="020F0502020204030204" pitchFamily="34" charset="0"/>
                <a:sym typeface="Wingdings" panose="05000000000000000000" pitchFamily="2" charset="2"/>
              </a:rPr>
              <a:t>disposer d’une </a:t>
            </a:r>
            <a:r>
              <a:rPr lang="fr-FR" altLang="fr-FR" sz="1500" b="1" dirty="0">
                <a:latin typeface="Calibri" panose="020F0502020204030204" pitchFamily="34" charset="0"/>
                <a:sym typeface="Wingdings" panose="05000000000000000000" pitchFamily="2" charset="2"/>
              </a:rPr>
              <a:t>représentation des transferts environnementaux </a:t>
            </a:r>
            <a:r>
              <a:rPr lang="fr-FR" altLang="fr-FR" sz="1500" dirty="0">
                <a:latin typeface="Calibri" panose="020F0502020204030204" pitchFamily="34" charset="0"/>
                <a:sym typeface="Wingdings" panose="05000000000000000000" pitchFamily="2" charset="2"/>
              </a:rPr>
              <a:t>pour évaluer avec pertinence les </a:t>
            </a:r>
            <a:r>
              <a:rPr lang="fr-FR" altLang="fr-FR" sz="1500" b="1" dirty="0">
                <a:latin typeface="Calibri" panose="020F0502020204030204" pitchFamily="34" charset="0"/>
                <a:sym typeface="Wingdings" panose="05000000000000000000" pitchFamily="2" charset="2"/>
              </a:rPr>
              <a:t>expositions des écosystèmes et de la population dans différents contextes </a:t>
            </a:r>
            <a:r>
              <a:rPr lang="fr-FR" altLang="fr-FR" sz="1500" dirty="0">
                <a:latin typeface="Calibri" panose="020F0502020204030204" pitchFamily="34" charset="0"/>
                <a:sym typeface="Wingdings" panose="05000000000000000000" pitchFamily="2" charset="2"/>
              </a:rPr>
              <a:t>(crise, post-accidentel ou chronique)</a:t>
            </a:r>
          </a:p>
          <a:p>
            <a:pPr marL="628616" lvl="1" indent="-285750" defTabSz="912813" eaLnBrk="1" hangingPunct="1">
              <a:lnSpc>
                <a:spcPts val="2000"/>
              </a:lnSpc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sz="1500" dirty="0">
                <a:latin typeface="Calibri" panose="020F0502020204030204" pitchFamily="34" charset="0"/>
                <a:sym typeface="Wingdings" panose="05000000000000000000" pitchFamily="2" charset="2"/>
              </a:rPr>
              <a:t>qualité des outils de modélisation et de caractérisation (mesure) des expositions</a:t>
            </a:r>
          </a:p>
          <a:p>
            <a:pPr marL="628616" lvl="1" indent="-285750" defTabSz="912813" eaLnBrk="1" hangingPunct="1">
              <a:lnSpc>
                <a:spcPts val="2000"/>
              </a:lnSpc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sz="1500" dirty="0">
                <a:latin typeface="Calibri" panose="020F0502020204030204" pitchFamily="34" charset="0"/>
              </a:rPr>
              <a:t>réponse adaptée au besoin (fit-for-</a:t>
            </a:r>
            <a:r>
              <a:rPr lang="fr-FR" sz="1500" dirty="0" err="1">
                <a:latin typeface="Calibri" panose="020F0502020204030204" pitchFamily="34" charset="0"/>
              </a:rPr>
              <a:t>purpose</a:t>
            </a:r>
            <a:r>
              <a:rPr lang="fr-FR" sz="1500" dirty="0">
                <a:latin typeface="Calibri" panose="020F0502020204030204" pitchFamily="34" charset="0"/>
              </a:rPr>
              <a:t>), allant du traitement de questions complexes à la mise à disposition de réponses rapides</a:t>
            </a:r>
          </a:p>
          <a:p>
            <a:pPr marL="285750" indent="-285750" defTabSz="912813" eaLnBrk="1" hangingPunct="1">
              <a:lnSpc>
                <a:spcPts val="2000"/>
              </a:lnSpc>
              <a:buClr>
                <a:schemeClr val="accent2"/>
              </a:buClr>
              <a:buSzPct val="75000"/>
              <a:buFontTx/>
              <a:buChar char="-"/>
            </a:pPr>
            <a:endParaRPr lang="fr-FR" sz="1500" dirty="0">
              <a:latin typeface="Calibri" panose="020F0502020204030204" pitchFamily="34" charset="0"/>
            </a:endParaRPr>
          </a:p>
          <a:p>
            <a:pPr marL="285750" indent="-285750" defTabSz="912813" eaLnBrk="1" hangingPunct="1">
              <a:lnSpc>
                <a:spcPts val="2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è"/>
            </a:pPr>
            <a:r>
              <a:rPr lang="fr-FR" sz="1500" dirty="0">
                <a:latin typeface="Calibri" panose="020F0502020204030204" pitchFamily="34" charset="0"/>
              </a:rPr>
              <a:t>anticiper les </a:t>
            </a:r>
            <a:r>
              <a:rPr lang="fr-FR" sz="1500" b="1" dirty="0">
                <a:latin typeface="Calibri" panose="020F0502020204030204" pitchFamily="34" charset="0"/>
              </a:rPr>
              <a:t>questions nouvelles d’expertise </a:t>
            </a:r>
            <a:r>
              <a:rPr lang="fr-FR" sz="1500" dirty="0">
                <a:latin typeface="Calibri" panose="020F0502020204030204" pitchFamily="34" charset="0"/>
              </a:rPr>
              <a:t>: nouvelles sources d’exposition (rejets hospitaliers, ITER, démantèlement, sites et sols pollués dans un contexte de multi-pollution), évolution des écosystèmes potentiellement exposés, changements climatiques …</a:t>
            </a:r>
          </a:p>
          <a:p>
            <a:pPr defTabSz="912813" eaLnBrk="1" hangingPunct="1">
              <a:lnSpc>
                <a:spcPts val="2000"/>
              </a:lnSpc>
              <a:buClr>
                <a:schemeClr val="accent2"/>
              </a:buClr>
              <a:buSzPct val="75000"/>
            </a:pPr>
            <a:endParaRPr lang="fr-FR" altLang="fr-FR" sz="1500" dirty="0">
              <a:latin typeface="Calibri" panose="020F0502020204030204" pitchFamily="34" charset="0"/>
            </a:endParaRPr>
          </a:p>
        </p:txBody>
      </p:sp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793A2698-53F4-4309-9215-8E5305E47CFC}"/>
              </a:ext>
            </a:extLst>
          </p:cNvPr>
          <p:cNvSpPr txBox="1">
            <a:spLocks/>
          </p:cNvSpPr>
          <p:nvPr/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750" cap="all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6DE80-3D89-4DF7-87F6-D88EFAFAD018}"/>
              </a:ext>
            </a:extLst>
          </p:cNvPr>
          <p:cNvSpPr/>
          <p:nvPr/>
        </p:nvSpPr>
        <p:spPr>
          <a:xfrm>
            <a:off x="2734907" y="4068333"/>
            <a:ext cx="1180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2288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Pronostic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11BF96-4F1C-4692-AEC5-6443E6AB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16152">
            <a:off x="2415891" y="4320221"/>
            <a:ext cx="727010" cy="455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2C95E6-D5F1-442D-8D26-33885BB3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14540">
            <a:off x="308967" y="2024715"/>
            <a:ext cx="727009" cy="45529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14D5513-0BF7-4F90-A6C6-CCCA9D016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4" t="23767" r="26572" b="39130"/>
          <a:stretch/>
        </p:blipFill>
        <p:spPr bwMode="auto">
          <a:xfrm>
            <a:off x="320496" y="1662745"/>
            <a:ext cx="3263407" cy="288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B3AC25-866E-4ED5-A549-AB086D618FD5}"/>
              </a:ext>
            </a:extLst>
          </p:cNvPr>
          <p:cNvSpPr/>
          <p:nvPr/>
        </p:nvSpPr>
        <p:spPr>
          <a:xfrm>
            <a:off x="251546" y="1545668"/>
            <a:ext cx="129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2288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9990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4" t="23767" r="26572" b="39130"/>
          <a:stretch/>
        </p:blipFill>
        <p:spPr bwMode="auto">
          <a:xfrm>
            <a:off x="1328051" y="1204209"/>
            <a:ext cx="3263407" cy="288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Thèmes et orientations prioritaires de recherche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5115772" y="1127662"/>
            <a:ext cx="3689225" cy="3348804"/>
          </a:xfrm>
          <a:prstGeom prst="rect">
            <a:avLst/>
          </a:prstGeom>
        </p:spPr>
        <p:txBody>
          <a:bodyPr/>
          <a:lstStyle/>
          <a:p>
            <a:pPr marL="0" indent="0" defTabSz="684610" eaLnBrk="1" hangingPunct="1">
              <a:lnSpc>
                <a:spcPts val="1500"/>
              </a:lnSpc>
              <a:buNone/>
            </a:pPr>
            <a:r>
              <a:rPr lang="fr-FR" altLang="fr-FR" b="1" dirty="0"/>
              <a:t>Orientations de recherche (projet à 5 ans)</a:t>
            </a:r>
          </a:p>
          <a:p>
            <a:pPr marL="342900" indent="-342900" defTabSz="684610" eaLnBrk="1" hangingPunct="1">
              <a:lnSpc>
                <a:spcPts val="1500"/>
              </a:lnSpc>
              <a:buFont typeface="+mj-lt"/>
              <a:buAutoNum type="alphaUcPeriod"/>
            </a:pPr>
            <a:r>
              <a:rPr lang="fr-FR" altLang="fr-FR" dirty="0"/>
              <a:t>Effets des radionucléides sur la </a:t>
            </a:r>
            <a:r>
              <a:rPr lang="fr-FR" altLang="fr-FR" b="1" dirty="0">
                <a:solidFill>
                  <a:schemeClr val="accent2"/>
                </a:solidFill>
              </a:rPr>
              <a:t>stabilité des écosystèmes</a:t>
            </a:r>
          </a:p>
          <a:p>
            <a:pPr marL="342900" indent="-342900" defTabSz="684610" eaLnBrk="1" hangingPunct="1">
              <a:lnSpc>
                <a:spcPts val="1500"/>
              </a:lnSpc>
              <a:buFont typeface="+mj-lt"/>
              <a:buAutoNum type="alphaUcPeriod"/>
            </a:pPr>
            <a:r>
              <a:rPr lang="fr-FR" altLang="fr-FR" dirty="0"/>
              <a:t>Lien </a:t>
            </a:r>
            <a:r>
              <a:rPr lang="fr-FR" altLang="fr-FR" b="1" dirty="0">
                <a:solidFill>
                  <a:schemeClr val="accent2"/>
                </a:solidFill>
              </a:rPr>
              <a:t>santé-environnement</a:t>
            </a:r>
            <a:r>
              <a:rPr lang="fr-FR" altLang="fr-FR" dirty="0">
                <a:solidFill>
                  <a:schemeClr val="accent2"/>
                </a:solidFill>
              </a:rPr>
              <a:t> </a:t>
            </a:r>
          </a:p>
          <a:p>
            <a:pPr marL="342900" indent="-342900" defTabSz="684610" eaLnBrk="1" hangingPunct="1">
              <a:lnSpc>
                <a:spcPts val="1500"/>
              </a:lnSpc>
              <a:buFont typeface="+mj-lt"/>
              <a:buAutoNum type="alphaUcPeriod"/>
            </a:pPr>
            <a:endParaRPr lang="fr-FR" altLang="fr-FR" dirty="0">
              <a:solidFill>
                <a:schemeClr val="accent2"/>
              </a:solidFill>
            </a:endParaRPr>
          </a:p>
          <a:p>
            <a:pPr marL="342900" indent="-342900" defTabSz="684610" eaLnBrk="1" hangingPunct="1">
              <a:lnSpc>
                <a:spcPts val="1500"/>
              </a:lnSpc>
              <a:buFont typeface="+mj-lt"/>
              <a:buAutoNum type="alphaUcPeriod"/>
            </a:pPr>
            <a:r>
              <a:rPr lang="fr-FR" altLang="fr-FR" b="1" dirty="0">
                <a:solidFill>
                  <a:schemeClr val="accent2"/>
                </a:solidFill>
              </a:rPr>
              <a:t>Mécanismes clés de transfert </a:t>
            </a:r>
            <a:r>
              <a:rPr lang="fr-FR" altLang="fr-FR" dirty="0"/>
              <a:t>des radionucléides dans l’environnement </a:t>
            </a:r>
          </a:p>
          <a:p>
            <a:pPr marL="342900" indent="-342900" defTabSz="684610" eaLnBrk="1" hangingPunct="1">
              <a:lnSpc>
                <a:spcPts val="1500"/>
              </a:lnSpc>
              <a:buFont typeface="+mj-lt"/>
              <a:buAutoNum type="alphaUcPeriod"/>
            </a:pPr>
            <a:r>
              <a:rPr lang="fr-FR" altLang="fr-FR" b="1" dirty="0">
                <a:solidFill>
                  <a:schemeClr val="accent2"/>
                </a:solidFill>
              </a:rPr>
              <a:t>Outils opérationnels </a:t>
            </a:r>
            <a:r>
              <a:rPr lang="fr-FR" altLang="fr-FR" dirty="0"/>
              <a:t>au service de l’expertise, de la surveillance et de la crise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AF49DD5B-820F-486D-B0CD-E88E748BBFA2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402498" y="1610001"/>
            <a:ext cx="600033" cy="375230"/>
            <a:chOff x="778" y="1069"/>
            <a:chExt cx="718" cy="449"/>
          </a:xfrm>
          <a:solidFill>
            <a:schemeClr val="accent3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6A81F22-B2E7-476B-9F9A-39E647ACB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" y="1069"/>
              <a:ext cx="718" cy="449"/>
            </a:xfrm>
            <a:custGeom>
              <a:avLst/>
              <a:gdLst>
                <a:gd name="T0" fmla="*/ 0 w 377"/>
                <a:gd name="T1" fmla="*/ 225 h 235"/>
                <a:gd name="T2" fmla="*/ 70 w 377"/>
                <a:gd name="T3" fmla="*/ 99 h 235"/>
                <a:gd name="T4" fmla="*/ 207 w 377"/>
                <a:gd name="T5" fmla="*/ 37 h 235"/>
                <a:gd name="T6" fmla="*/ 236 w 377"/>
                <a:gd name="T7" fmla="*/ 9 h 235"/>
                <a:gd name="T8" fmla="*/ 374 w 377"/>
                <a:gd name="T9" fmla="*/ 52 h 235"/>
                <a:gd name="T10" fmla="*/ 294 w 377"/>
                <a:gd name="T11" fmla="*/ 118 h 235"/>
                <a:gd name="T12" fmla="*/ 222 w 377"/>
                <a:gd name="T13" fmla="*/ 170 h 235"/>
                <a:gd name="T14" fmla="*/ 159 w 377"/>
                <a:gd name="T15" fmla="*/ 138 h 235"/>
                <a:gd name="T16" fmla="*/ 7 w 377"/>
                <a:gd name="T17" fmla="*/ 231 h 235"/>
                <a:gd name="T18" fmla="*/ 206 w 377"/>
                <a:gd name="T19" fmla="*/ 54 h 235"/>
                <a:gd name="T20" fmla="*/ 127 w 377"/>
                <a:gd name="T21" fmla="*/ 115 h 235"/>
                <a:gd name="T22" fmla="*/ 123 w 377"/>
                <a:gd name="T23" fmla="*/ 117 h 235"/>
                <a:gd name="T24" fmla="*/ 135 w 377"/>
                <a:gd name="T25" fmla="*/ 72 h 235"/>
                <a:gd name="T26" fmla="*/ 116 w 377"/>
                <a:gd name="T27" fmla="*/ 120 h 235"/>
                <a:gd name="T28" fmla="*/ 104 w 377"/>
                <a:gd name="T29" fmla="*/ 83 h 235"/>
                <a:gd name="T30" fmla="*/ 83 w 377"/>
                <a:gd name="T31" fmla="*/ 150 h 235"/>
                <a:gd name="T32" fmla="*/ 107 w 377"/>
                <a:gd name="T33" fmla="*/ 150 h 235"/>
                <a:gd name="T34" fmla="*/ 114 w 377"/>
                <a:gd name="T35" fmla="*/ 146 h 235"/>
                <a:gd name="T36" fmla="*/ 149 w 377"/>
                <a:gd name="T37" fmla="*/ 137 h 235"/>
                <a:gd name="T38" fmla="*/ 166 w 377"/>
                <a:gd name="T39" fmla="*/ 130 h 235"/>
                <a:gd name="T40" fmla="*/ 222 w 377"/>
                <a:gd name="T41" fmla="*/ 91 h 235"/>
                <a:gd name="T42" fmla="*/ 224 w 377"/>
                <a:gd name="T43" fmla="*/ 122 h 235"/>
                <a:gd name="T44" fmla="*/ 232 w 377"/>
                <a:gd name="T45" fmla="*/ 167 h 235"/>
                <a:gd name="T46" fmla="*/ 338 w 377"/>
                <a:gd name="T47" fmla="*/ 77 h 235"/>
                <a:gd name="T48" fmla="*/ 328 w 377"/>
                <a:gd name="T49" fmla="*/ 53 h 235"/>
                <a:gd name="T50" fmla="*/ 221 w 377"/>
                <a:gd name="T51" fmla="*/ 13 h 235"/>
                <a:gd name="T52" fmla="*/ 216 w 377"/>
                <a:gd name="T53" fmla="*/ 52 h 235"/>
                <a:gd name="T54" fmla="*/ 97 w 377"/>
                <a:gd name="T55" fmla="*/ 88 h 235"/>
                <a:gd name="T56" fmla="*/ 85 w 377"/>
                <a:gd name="T57" fmla="*/ 96 h 235"/>
                <a:gd name="T58" fmla="*/ 80 w 377"/>
                <a:gd name="T59" fmla="*/ 153 h 235"/>
                <a:gd name="T60" fmla="*/ 64 w 377"/>
                <a:gd name="T61" fmla="*/ 115 h 235"/>
                <a:gd name="T62" fmla="*/ 50 w 377"/>
                <a:gd name="T63" fmla="*/ 158 h 235"/>
                <a:gd name="T64" fmla="*/ 42 w 377"/>
                <a:gd name="T65" fmla="*/ 181 h 235"/>
                <a:gd name="T66" fmla="*/ 61 w 377"/>
                <a:gd name="T67" fmla="*/ 166 h 235"/>
                <a:gd name="T68" fmla="*/ 61 w 377"/>
                <a:gd name="T69" fmla="*/ 136 h 235"/>
                <a:gd name="T70" fmla="*/ 65 w 377"/>
                <a:gd name="T71" fmla="*/ 146 h 235"/>
                <a:gd name="T72" fmla="*/ 41 w 377"/>
                <a:gd name="T73" fmla="*/ 170 h 235"/>
                <a:gd name="T74" fmla="*/ 41 w 377"/>
                <a:gd name="T75" fmla="*/ 170 h 235"/>
                <a:gd name="T76" fmla="*/ 37 w 377"/>
                <a:gd name="T77" fmla="*/ 156 h 235"/>
                <a:gd name="T78" fmla="*/ 345 w 377"/>
                <a:gd name="T79" fmla="*/ 64 h 235"/>
                <a:gd name="T80" fmla="*/ 357 w 377"/>
                <a:gd name="T81" fmla="*/ 61 h 235"/>
                <a:gd name="T82" fmla="*/ 346 w 377"/>
                <a:gd name="T83" fmla="*/ 60 h 235"/>
                <a:gd name="T84" fmla="*/ 344 w 377"/>
                <a:gd name="T85" fmla="*/ 51 h 235"/>
                <a:gd name="T86" fmla="*/ 344 w 377"/>
                <a:gd name="T87" fmla="*/ 51 h 235"/>
                <a:gd name="T88" fmla="*/ 21 w 377"/>
                <a:gd name="T89" fmla="*/ 203 h 235"/>
                <a:gd name="T90" fmla="*/ 213 w 377"/>
                <a:gd name="T91" fmla="*/ 17 h 235"/>
                <a:gd name="T92" fmla="*/ 213 w 377"/>
                <a:gd name="T93" fmla="*/ 17 h 235"/>
                <a:gd name="T94" fmla="*/ 12 w 377"/>
                <a:gd name="T95" fmla="*/ 2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7" h="235">
                  <a:moveTo>
                    <a:pt x="2" y="235"/>
                  </a:moveTo>
                  <a:cubicBezTo>
                    <a:pt x="2" y="235"/>
                    <a:pt x="2" y="235"/>
                    <a:pt x="2" y="235"/>
                  </a:cubicBezTo>
                  <a:cubicBezTo>
                    <a:pt x="0" y="232"/>
                    <a:pt x="0" y="229"/>
                    <a:pt x="0" y="225"/>
                  </a:cubicBezTo>
                  <a:cubicBezTo>
                    <a:pt x="3" y="208"/>
                    <a:pt x="8" y="191"/>
                    <a:pt x="17" y="175"/>
                  </a:cubicBezTo>
                  <a:cubicBezTo>
                    <a:pt x="19" y="171"/>
                    <a:pt x="21" y="167"/>
                    <a:pt x="23" y="163"/>
                  </a:cubicBezTo>
                  <a:cubicBezTo>
                    <a:pt x="34" y="139"/>
                    <a:pt x="51" y="118"/>
                    <a:pt x="70" y="99"/>
                  </a:cubicBezTo>
                  <a:cubicBezTo>
                    <a:pt x="89" y="80"/>
                    <a:pt x="113" y="68"/>
                    <a:pt x="140" y="62"/>
                  </a:cubicBezTo>
                  <a:cubicBezTo>
                    <a:pt x="159" y="57"/>
                    <a:pt x="179" y="52"/>
                    <a:pt x="199" y="50"/>
                  </a:cubicBezTo>
                  <a:cubicBezTo>
                    <a:pt x="208" y="48"/>
                    <a:pt x="210" y="45"/>
                    <a:pt x="207" y="37"/>
                  </a:cubicBezTo>
                  <a:cubicBezTo>
                    <a:pt x="204" y="27"/>
                    <a:pt x="206" y="16"/>
                    <a:pt x="203" y="6"/>
                  </a:cubicBezTo>
                  <a:cubicBezTo>
                    <a:pt x="201" y="2"/>
                    <a:pt x="204" y="0"/>
                    <a:pt x="209" y="2"/>
                  </a:cubicBezTo>
                  <a:cubicBezTo>
                    <a:pt x="218" y="4"/>
                    <a:pt x="226" y="7"/>
                    <a:pt x="236" y="9"/>
                  </a:cubicBezTo>
                  <a:cubicBezTo>
                    <a:pt x="261" y="16"/>
                    <a:pt x="285" y="25"/>
                    <a:pt x="309" y="32"/>
                  </a:cubicBezTo>
                  <a:cubicBezTo>
                    <a:pt x="326" y="38"/>
                    <a:pt x="345" y="45"/>
                    <a:pt x="363" y="49"/>
                  </a:cubicBezTo>
                  <a:cubicBezTo>
                    <a:pt x="367" y="49"/>
                    <a:pt x="370" y="51"/>
                    <a:pt x="374" y="52"/>
                  </a:cubicBezTo>
                  <a:cubicBezTo>
                    <a:pt x="377" y="54"/>
                    <a:pt x="377" y="57"/>
                    <a:pt x="374" y="58"/>
                  </a:cubicBezTo>
                  <a:cubicBezTo>
                    <a:pt x="357" y="68"/>
                    <a:pt x="343" y="81"/>
                    <a:pt x="326" y="92"/>
                  </a:cubicBezTo>
                  <a:cubicBezTo>
                    <a:pt x="315" y="100"/>
                    <a:pt x="305" y="109"/>
                    <a:pt x="294" y="118"/>
                  </a:cubicBezTo>
                  <a:cubicBezTo>
                    <a:pt x="274" y="134"/>
                    <a:pt x="255" y="152"/>
                    <a:pt x="237" y="170"/>
                  </a:cubicBezTo>
                  <a:cubicBezTo>
                    <a:pt x="236" y="171"/>
                    <a:pt x="235" y="172"/>
                    <a:pt x="233" y="173"/>
                  </a:cubicBezTo>
                  <a:cubicBezTo>
                    <a:pt x="227" y="177"/>
                    <a:pt x="223" y="177"/>
                    <a:pt x="222" y="170"/>
                  </a:cubicBezTo>
                  <a:cubicBezTo>
                    <a:pt x="220" y="158"/>
                    <a:pt x="217" y="146"/>
                    <a:pt x="215" y="135"/>
                  </a:cubicBezTo>
                  <a:cubicBezTo>
                    <a:pt x="213" y="126"/>
                    <a:pt x="212" y="125"/>
                    <a:pt x="203" y="127"/>
                  </a:cubicBezTo>
                  <a:cubicBezTo>
                    <a:pt x="188" y="131"/>
                    <a:pt x="173" y="134"/>
                    <a:pt x="159" y="138"/>
                  </a:cubicBezTo>
                  <a:cubicBezTo>
                    <a:pt x="139" y="145"/>
                    <a:pt x="120" y="151"/>
                    <a:pt x="101" y="160"/>
                  </a:cubicBezTo>
                  <a:cubicBezTo>
                    <a:pt x="87" y="167"/>
                    <a:pt x="73" y="174"/>
                    <a:pt x="60" y="182"/>
                  </a:cubicBezTo>
                  <a:cubicBezTo>
                    <a:pt x="39" y="196"/>
                    <a:pt x="20" y="210"/>
                    <a:pt x="7" y="231"/>
                  </a:cubicBezTo>
                  <a:cubicBezTo>
                    <a:pt x="6" y="233"/>
                    <a:pt x="6" y="235"/>
                    <a:pt x="2" y="235"/>
                  </a:cubicBezTo>
                  <a:close/>
                  <a:moveTo>
                    <a:pt x="206" y="54"/>
                  </a:moveTo>
                  <a:cubicBezTo>
                    <a:pt x="206" y="54"/>
                    <a:pt x="206" y="54"/>
                    <a:pt x="206" y="54"/>
                  </a:cubicBezTo>
                  <a:cubicBezTo>
                    <a:pt x="189" y="57"/>
                    <a:pt x="172" y="61"/>
                    <a:pt x="156" y="65"/>
                  </a:cubicBezTo>
                  <a:cubicBezTo>
                    <a:pt x="146" y="67"/>
                    <a:pt x="139" y="72"/>
                    <a:pt x="137" y="81"/>
                  </a:cubicBezTo>
                  <a:cubicBezTo>
                    <a:pt x="133" y="93"/>
                    <a:pt x="129" y="103"/>
                    <a:pt x="127" y="115"/>
                  </a:cubicBezTo>
                  <a:cubicBezTo>
                    <a:pt x="127" y="116"/>
                    <a:pt x="126" y="116"/>
                    <a:pt x="126" y="117"/>
                  </a:cubicBezTo>
                  <a:cubicBezTo>
                    <a:pt x="126" y="118"/>
                    <a:pt x="125" y="118"/>
                    <a:pt x="124" y="118"/>
                  </a:cubicBezTo>
                  <a:cubicBezTo>
                    <a:pt x="124" y="118"/>
                    <a:pt x="123" y="117"/>
                    <a:pt x="123" y="117"/>
                  </a:cubicBezTo>
                  <a:cubicBezTo>
                    <a:pt x="122" y="116"/>
                    <a:pt x="123" y="115"/>
                    <a:pt x="123" y="114"/>
                  </a:cubicBezTo>
                  <a:cubicBezTo>
                    <a:pt x="128" y="102"/>
                    <a:pt x="130" y="89"/>
                    <a:pt x="135" y="78"/>
                  </a:cubicBezTo>
                  <a:cubicBezTo>
                    <a:pt x="135" y="76"/>
                    <a:pt x="137" y="74"/>
                    <a:pt x="135" y="72"/>
                  </a:cubicBezTo>
                  <a:cubicBezTo>
                    <a:pt x="133" y="71"/>
                    <a:pt x="130" y="73"/>
                    <a:pt x="129" y="75"/>
                  </a:cubicBezTo>
                  <a:cubicBezTo>
                    <a:pt x="127" y="76"/>
                    <a:pt x="127" y="79"/>
                    <a:pt x="127" y="80"/>
                  </a:cubicBezTo>
                  <a:cubicBezTo>
                    <a:pt x="123" y="94"/>
                    <a:pt x="119" y="107"/>
                    <a:pt x="116" y="120"/>
                  </a:cubicBezTo>
                  <a:cubicBezTo>
                    <a:pt x="115" y="123"/>
                    <a:pt x="113" y="125"/>
                    <a:pt x="110" y="123"/>
                  </a:cubicBezTo>
                  <a:cubicBezTo>
                    <a:pt x="115" y="108"/>
                    <a:pt x="121" y="94"/>
                    <a:pt x="123" y="77"/>
                  </a:cubicBezTo>
                  <a:cubicBezTo>
                    <a:pt x="115" y="77"/>
                    <a:pt x="110" y="80"/>
                    <a:pt x="104" y="83"/>
                  </a:cubicBezTo>
                  <a:cubicBezTo>
                    <a:pt x="102" y="84"/>
                    <a:pt x="101" y="86"/>
                    <a:pt x="101" y="88"/>
                  </a:cubicBezTo>
                  <a:cubicBezTo>
                    <a:pt x="100" y="95"/>
                    <a:pt x="97" y="101"/>
                    <a:pt x="95" y="109"/>
                  </a:cubicBezTo>
                  <a:cubicBezTo>
                    <a:pt x="90" y="122"/>
                    <a:pt x="86" y="136"/>
                    <a:pt x="83" y="150"/>
                  </a:cubicBezTo>
                  <a:cubicBezTo>
                    <a:pt x="82" y="153"/>
                    <a:pt x="82" y="155"/>
                    <a:pt x="86" y="156"/>
                  </a:cubicBezTo>
                  <a:cubicBezTo>
                    <a:pt x="88" y="156"/>
                    <a:pt x="88" y="159"/>
                    <a:pt x="91" y="158"/>
                  </a:cubicBezTo>
                  <a:cubicBezTo>
                    <a:pt x="97" y="155"/>
                    <a:pt x="103" y="154"/>
                    <a:pt x="107" y="150"/>
                  </a:cubicBezTo>
                  <a:cubicBezTo>
                    <a:pt x="111" y="147"/>
                    <a:pt x="110" y="142"/>
                    <a:pt x="111" y="138"/>
                  </a:cubicBezTo>
                  <a:cubicBezTo>
                    <a:pt x="111" y="136"/>
                    <a:pt x="110" y="133"/>
                    <a:pt x="114" y="133"/>
                  </a:cubicBezTo>
                  <a:cubicBezTo>
                    <a:pt x="118" y="137"/>
                    <a:pt x="113" y="142"/>
                    <a:pt x="114" y="146"/>
                  </a:cubicBezTo>
                  <a:cubicBezTo>
                    <a:pt x="119" y="145"/>
                    <a:pt x="122" y="145"/>
                    <a:pt x="126" y="143"/>
                  </a:cubicBezTo>
                  <a:cubicBezTo>
                    <a:pt x="130" y="141"/>
                    <a:pt x="135" y="143"/>
                    <a:pt x="138" y="138"/>
                  </a:cubicBezTo>
                  <a:cubicBezTo>
                    <a:pt x="140" y="132"/>
                    <a:pt x="145" y="139"/>
                    <a:pt x="149" y="137"/>
                  </a:cubicBezTo>
                  <a:cubicBezTo>
                    <a:pt x="151" y="135"/>
                    <a:pt x="154" y="134"/>
                    <a:pt x="154" y="131"/>
                  </a:cubicBezTo>
                  <a:cubicBezTo>
                    <a:pt x="154" y="129"/>
                    <a:pt x="156" y="129"/>
                    <a:pt x="157" y="130"/>
                  </a:cubicBezTo>
                  <a:cubicBezTo>
                    <a:pt x="160" y="134"/>
                    <a:pt x="163" y="131"/>
                    <a:pt x="166" y="130"/>
                  </a:cubicBezTo>
                  <a:cubicBezTo>
                    <a:pt x="175" y="128"/>
                    <a:pt x="183" y="124"/>
                    <a:pt x="193" y="123"/>
                  </a:cubicBezTo>
                  <a:cubicBezTo>
                    <a:pt x="203" y="122"/>
                    <a:pt x="208" y="117"/>
                    <a:pt x="210" y="108"/>
                  </a:cubicBezTo>
                  <a:cubicBezTo>
                    <a:pt x="212" y="101"/>
                    <a:pt x="213" y="94"/>
                    <a:pt x="222" y="91"/>
                  </a:cubicBezTo>
                  <a:cubicBezTo>
                    <a:pt x="220" y="98"/>
                    <a:pt x="216" y="104"/>
                    <a:pt x="214" y="111"/>
                  </a:cubicBezTo>
                  <a:cubicBezTo>
                    <a:pt x="212" y="118"/>
                    <a:pt x="212" y="118"/>
                    <a:pt x="219" y="120"/>
                  </a:cubicBezTo>
                  <a:cubicBezTo>
                    <a:pt x="221" y="120"/>
                    <a:pt x="224" y="120"/>
                    <a:pt x="224" y="122"/>
                  </a:cubicBezTo>
                  <a:cubicBezTo>
                    <a:pt x="224" y="125"/>
                    <a:pt x="227" y="129"/>
                    <a:pt x="226" y="132"/>
                  </a:cubicBezTo>
                  <a:cubicBezTo>
                    <a:pt x="223" y="142"/>
                    <a:pt x="228" y="152"/>
                    <a:pt x="229" y="162"/>
                  </a:cubicBezTo>
                  <a:cubicBezTo>
                    <a:pt x="228" y="163"/>
                    <a:pt x="229" y="167"/>
                    <a:pt x="232" y="167"/>
                  </a:cubicBezTo>
                  <a:cubicBezTo>
                    <a:pt x="242" y="160"/>
                    <a:pt x="250" y="151"/>
                    <a:pt x="259" y="143"/>
                  </a:cubicBezTo>
                  <a:cubicBezTo>
                    <a:pt x="268" y="135"/>
                    <a:pt x="278" y="128"/>
                    <a:pt x="287" y="119"/>
                  </a:cubicBezTo>
                  <a:cubicBezTo>
                    <a:pt x="303" y="104"/>
                    <a:pt x="320" y="89"/>
                    <a:pt x="338" y="77"/>
                  </a:cubicBezTo>
                  <a:cubicBezTo>
                    <a:pt x="343" y="74"/>
                    <a:pt x="343" y="70"/>
                    <a:pt x="341" y="67"/>
                  </a:cubicBezTo>
                  <a:cubicBezTo>
                    <a:pt x="332" y="70"/>
                    <a:pt x="324" y="76"/>
                    <a:pt x="314" y="76"/>
                  </a:cubicBezTo>
                  <a:cubicBezTo>
                    <a:pt x="320" y="60"/>
                    <a:pt x="322" y="57"/>
                    <a:pt x="328" y="53"/>
                  </a:cubicBezTo>
                  <a:cubicBezTo>
                    <a:pt x="329" y="60"/>
                    <a:pt x="323" y="65"/>
                    <a:pt x="323" y="72"/>
                  </a:cubicBezTo>
                  <a:cubicBezTo>
                    <a:pt x="331" y="65"/>
                    <a:pt x="332" y="57"/>
                    <a:pt x="336" y="49"/>
                  </a:cubicBezTo>
                  <a:cubicBezTo>
                    <a:pt x="298" y="37"/>
                    <a:pt x="263" y="19"/>
                    <a:pt x="221" y="13"/>
                  </a:cubicBezTo>
                  <a:cubicBezTo>
                    <a:pt x="226" y="18"/>
                    <a:pt x="224" y="21"/>
                    <a:pt x="223" y="24"/>
                  </a:cubicBezTo>
                  <a:cubicBezTo>
                    <a:pt x="220" y="31"/>
                    <a:pt x="219" y="37"/>
                    <a:pt x="218" y="43"/>
                  </a:cubicBezTo>
                  <a:cubicBezTo>
                    <a:pt x="217" y="46"/>
                    <a:pt x="218" y="50"/>
                    <a:pt x="216" y="52"/>
                  </a:cubicBezTo>
                  <a:cubicBezTo>
                    <a:pt x="211" y="60"/>
                    <a:pt x="209" y="70"/>
                    <a:pt x="205" y="80"/>
                  </a:cubicBezTo>
                  <a:cubicBezTo>
                    <a:pt x="197" y="70"/>
                    <a:pt x="207" y="63"/>
                    <a:pt x="206" y="54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8"/>
                    <a:pt x="97" y="88"/>
                  </a:cubicBezTo>
                  <a:cubicBezTo>
                    <a:pt x="97" y="87"/>
                    <a:pt x="96" y="87"/>
                    <a:pt x="95" y="87"/>
                  </a:cubicBezTo>
                  <a:cubicBezTo>
                    <a:pt x="91" y="89"/>
                    <a:pt x="87" y="92"/>
                    <a:pt x="85" y="96"/>
                  </a:cubicBezTo>
                  <a:cubicBezTo>
                    <a:pt x="77" y="117"/>
                    <a:pt x="73" y="139"/>
                    <a:pt x="69" y="160"/>
                  </a:cubicBezTo>
                  <a:cubicBezTo>
                    <a:pt x="68" y="164"/>
                    <a:pt x="73" y="167"/>
                    <a:pt x="76" y="166"/>
                  </a:cubicBezTo>
                  <a:cubicBezTo>
                    <a:pt x="81" y="163"/>
                    <a:pt x="83" y="161"/>
                    <a:pt x="80" y="153"/>
                  </a:cubicBezTo>
                  <a:cubicBezTo>
                    <a:pt x="78" y="145"/>
                    <a:pt x="80" y="139"/>
                    <a:pt x="83" y="132"/>
                  </a:cubicBezTo>
                  <a:cubicBezTo>
                    <a:pt x="88" y="117"/>
                    <a:pt x="92" y="102"/>
                    <a:pt x="97" y="88"/>
                  </a:cubicBezTo>
                  <a:close/>
                  <a:moveTo>
                    <a:pt x="64" y="115"/>
                  </a:moveTo>
                  <a:cubicBezTo>
                    <a:pt x="64" y="115"/>
                    <a:pt x="64" y="115"/>
                    <a:pt x="64" y="115"/>
                  </a:cubicBezTo>
                  <a:cubicBezTo>
                    <a:pt x="61" y="118"/>
                    <a:pt x="58" y="120"/>
                    <a:pt x="58" y="123"/>
                  </a:cubicBezTo>
                  <a:cubicBezTo>
                    <a:pt x="56" y="135"/>
                    <a:pt x="52" y="146"/>
                    <a:pt x="50" y="158"/>
                  </a:cubicBezTo>
                  <a:cubicBezTo>
                    <a:pt x="50" y="160"/>
                    <a:pt x="48" y="164"/>
                    <a:pt x="49" y="164"/>
                  </a:cubicBezTo>
                  <a:cubicBezTo>
                    <a:pt x="54" y="164"/>
                    <a:pt x="52" y="167"/>
                    <a:pt x="52" y="169"/>
                  </a:cubicBezTo>
                  <a:cubicBezTo>
                    <a:pt x="49" y="174"/>
                    <a:pt x="48" y="179"/>
                    <a:pt x="42" y="181"/>
                  </a:cubicBezTo>
                  <a:cubicBezTo>
                    <a:pt x="41" y="182"/>
                    <a:pt x="40" y="184"/>
                    <a:pt x="42" y="186"/>
                  </a:cubicBezTo>
                  <a:cubicBezTo>
                    <a:pt x="49" y="182"/>
                    <a:pt x="56" y="178"/>
                    <a:pt x="62" y="174"/>
                  </a:cubicBezTo>
                  <a:cubicBezTo>
                    <a:pt x="67" y="170"/>
                    <a:pt x="67" y="169"/>
                    <a:pt x="61" y="166"/>
                  </a:cubicBezTo>
                  <a:cubicBezTo>
                    <a:pt x="60" y="164"/>
                    <a:pt x="60" y="163"/>
                    <a:pt x="60" y="161"/>
                  </a:cubicBezTo>
                  <a:cubicBezTo>
                    <a:pt x="60" y="157"/>
                    <a:pt x="63" y="153"/>
                    <a:pt x="61" y="149"/>
                  </a:cubicBezTo>
                  <a:cubicBezTo>
                    <a:pt x="57" y="144"/>
                    <a:pt x="59" y="140"/>
                    <a:pt x="61" y="136"/>
                  </a:cubicBezTo>
                  <a:cubicBezTo>
                    <a:pt x="62" y="129"/>
                    <a:pt x="64" y="123"/>
                    <a:pt x="64" y="115"/>
                  </a:cubicBezTo>
                  <a:close/>
                  <a:moveTo>
                    <a:pt x="65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70" y="131"/>
                    <a:pt x="76" y="117"/>
                    <a:pt x="79" y="100"/>
                  </a:cubicBezTo>
                  <a:cubicBezTo>
                    <a:pt x="69" y="108"/>
                    <a:pt x="63" y="130"/>
                    <a:pt x="65" y="146"/>
                  </a:cubicBezTo>
                  <a:close/>
                  <a:moveTo>
                    <a:pt x="41" y="170"/>
                  </a:moveTo>
                  <a:cubicBezTo>
                    <a:pt x="41" y="170"/>
                    <a:pt x="41" y="170"/>
                    <a:pt x="41" y="170"/>
                  </a:cubicBezTo>
                  <a:cubicBezTo>
                    <a:pt x="45" y="158"/>
                    <a:pt x="48" y="146"/>
                    <a:pt x="52" y="133"/>
                  </a:cubicBezTo>
                  <a:cubicBezTo>
                    <a:pt x="42" y="144"/>
                    <a:pt x="41" y="157"/>
                    <a:pt x="41" y="170"/>
                  </a:cubicBezTo>
                  <a:close/>
                  <a:moveTo>
                    <a:pt x="30" y="187"/>
                  </a:moveTo>
                  <a:cubicBezTo>
                    <a:pt x="30" y="187"/>
                    <a:pt x="30" y="187"/>
                    <a:pt x="30" y="187"/>
                  </a:cubicBezTo>
                  <a:cubicBezTo>
                    <a:pt x="34" y="177"/>
                    <a:pt x="36" y="167"/>
                    <a:pt x="37" y="156"/>
                  </a:cubicBezTo>
                  <a:cubicBezTo>
                    <a:pt x="30" y="167"/>
                    <a:pt x="28" y="175"/>
                    <a:pt x="30" y="187"/>
                  </a:cubicBezTo>
                  <a:close/>
                  <a:moveTo>
                    <a:pt x="345" y="64"/>
                  </a:moveTo>
                  <a:cubicBezTo>
                    <a:pt x="345" y="64"/>
                    <a:pt x="345" y="64"/>
                    <a:pt x="345" y="64"/>
                  </a:cubicBezTo>
                  <a:cubicBezTo>
                    <a:pt x="349" y="63"/>
                    <a:pt x="348" y="60"/>
                    <a:pt x="350" y="58"/>
                  </a:cubicBezTo>
                  <a:cubicBezTo>
                    <a:pt x="352" y="57"/>
                    <a:pt x="353" y="56"/>
                    <a:pt x="354" y="58"/>
                  </a:cubicBezTo>
                  <a:cubicBezTo>
                    <a:pt x="355" y="59"/>
                    <a:pt x="354" y="62"/>
                    <a:pt x="357" y="61"/>
                  </a:cubicBezTo>
                  <a:cubicBezTo>
                    <a:pt x="358" y="60"/>
                    <a:pt x="360" y="59"/>
                    <a:pt x="360" y="57"/>
                  </a:cubicBezTo>
                  <a:cubicBezTo>
                    <a:pt x="360" y="55"/>
                    <a:pt x="358" y="55"/>
                    <a:pt x="357" y="54"/>
                  </a:cubicBezTo>
                  <a:cubicBezTo>
                    <a:pt x="350" y="51"/>
                    <a:pt x="348" y="52"/>
                    <a:pt x="346" y="60"/>
                  </a:cubicBezTo>
                  <a:cubicBezTo>
                    <a:pt x="345" y="60"/>
                    <a:pt x="345" y="62"/>
                    <a:pt x="345" y="64"/>
                  </a:cubicBezTo>
                  <a:close/>
                  <a:moveTo>
                    <a:pt x="344" y="51"/>
                  </a:moveTo>
                  <a:cubicBezTo>
                    <a:pt x="344" y="51"/>
                    <a:pt x="344" y="51"/>
                    <a:pt x="344" y="51"/>
                  </a:cubicBezTo>
                  <a:cubicBezTo>
                    <a:pt x="340" y="50"/>
                    <a:pt x="338" y="48"/>
                    <a:pt x="336" y="52"/>
                  </a:cubicBezTo>
                  <a:cubicBezTo>
                    <a:pt x="336" y="56"/>
                    <a:pt x="335" y="59"/>
                    <a:pt x="334" y="64"/>
                  </a:cubicBezTo>
                  <a:cubicBezTo>
                    <a:pt x="340" y="60"/>
                    <a:pt x="341" y="55"/>
                    <a:pt x="344" y="51"/>
                  </a:cubicBezTo>
                  <a:close/>
                  <a:moveTo>
                    <a:pt x="24" y="185"/>
                  </a:moveTo>
                  <a:cubicBezTo>
                    <a:pt x="24" y="185"/>
                    <a:pt x="24" y="185"/>
                    <a:pt x="24" y="185"/>
                  </a:cubicBezTo>
                  <a:cubicBezTo>
                    <a:pt x="21" y="190"/>
                    <a:pt x="21" y="196"/>
                    <a:pt x="21" y="203"/>
                  </a:cubicBezTo>
                  <a:cubicBezTo>
                    <a:pt x="27" y="196"/>
                    <a:pt x="23" y="190"/>
                    <a:pt x="24" y="185"/>
                  </a:cubicBezTo>
                  <a:close/>
                  <a:moveTo>
                    <a:pt x="213" y="17"/>
                  </a:moveTo>
                  <a:cubicBezTo>
                    <a:pt x="213" y="17"/>
                    <a:pt x="213" y="17"/>
                    <a:pt x="213" y="17"/>
                  </a:cubicBezTo>
                  <a:cubicBezTo>
                    <a:pt x="215" y="15"/>
                    <a:pt x="218" y="13"/>
                    <a:pt x="215" y="10"/>
                  </a:cubicBezTo>
                  <a:cubicBezTo>
                    <a:pt x="215" y="10"/>
                    <a:pt x="213" y="10"/>
                    <a:pt x="213" y="10"/>
                  </a:cubicBezTo>
                  <a:cubicBezTo>
                    <a:pt x="210" y="13"/>
                    <a:pt x="211" y="15"/>
                    <a:pt x="213" y="17"/>
                  </a:cubicBezTo>
                  <a:close/>
                  <a:moveTo>
                    <a:pt x="11" y="215"/>
                  </a:moveTo>
                  <a:cubicBezTo>
                    <a:pt x="11" y="215"/>
                    <a:pt x="11" y="215"/>
                    <a:pt x="11" y="215"/>
                  </a:cubicBezTo>
                  <a:cubicBezTo>
                    <a:pt x="13" y="212"/>
                    <a:pt x="14" y="211"/>
                    <a:pt x="12" y="207"/>
                  </a:cubicBezTo>
                  <a:cubicBezTo>
                    <a:pt x="10" y="210"/>
                    <a:pt x="9" y="212"/>
                    <a:pt x="11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3FD9046-A79B-4F67-80AE-4125BB136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1165"/>
              <a:ext cx="59" cy="137"/>
            </a:xfrm>
            <a:custGeom>
              <a:avLst/>
              <a:gdLst>
                <a:gd name="T0" fmla="*/ 2 w 31"/>
                <a:gd name="T1" fmla="*/ 72 h 72"/>
                <a:gd name="T2" fmla="*/ 2 w 31"/>
                <a:gd name="T3" fmla="*/ 72 h 72"/>
                <a:gd name="T4" fmla="*/ 2 w 31"/>
                <a:gd name="T5" fmla="*/ 60 h 72"/>
                <a:gd name="T6" fmla="*/ 26 w 31"/>
                <a:gd name="T7" fmla="*/ 2 h 72"/>
                <a:gd name="T8" fmla="*/ 29 w 31"/>
                <a:gd name="T9" fmla="*/ 0 h 72"/>
                <a:gd name="T10" fmla="*/ 28 w 31"/>
                <a:gd name="T11" fmla="*/ 6 h 72"/>
                <a:gd name="T12" fmla="*/ 22 w 31"/>
                <a:gd name="T13" fmla="*/ 22 h 72"/>
                <a:gd name="T14" fmla="*/ 19 w 31"/>
                <a:gd name="T15" fmla="*/ 30 h 72"/>
                <a:gd name="T16" fmla="*/ 22 w 31"/>
                <a:gd name="T17" fmla="*/ 35 h 72"/>
                <a:gd name="T18" fmla="*/ 20 w 31"/>
                <a:gd name="T19" fmla="*/ 39 h 72"/>
                <a:gd name="T20" fmla="*/ 7 w 31"/>
                <a:gd name="T21" fmla="*/ 68 h 72"/>
                <a:gd name="T22" fmla="*/ 2 w 31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72"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0" y="68"/>
                    <a:pt x="0" y="64"/>
                    <a:pt x="2" y="60"/>
                  </a:cubicBezTo>
                  <a:cubicBezTo>
                    <a:pt x="10" y="40"/>
                    <a:pt x="18" y="22"/>
                    <a:pt x="26" y="2"/>
                  </a:cubicBezTo>
                  <a:cubicBezTo>
                    <a:pt x="26" y="0"/>
                    <a:pt x="27" y="0"/>
                    <a:pt x="29" y="0"/>
                  </a:cubicBezTo>
                  <a:cubicBezTo>
                    <a:pt x="31" y="2"/>
                    <a:pt x="29" y="4"/>
                    <a:pt x="28" y="6"/>
                  </a:cubicBezTo>
                  <a:cubicBezTo>
                    <a:pt x="26" y="11"/>
                    <a:pt x="24" y="16"/>
                    <a:pt x="22" y="22"/>
                  </a:cubicBezTo>
                  <a:cubicBezTo>
                    <a:pt x="21" y="24"/>
                    <a:pt x="20" y="27"/>
                    <a:pt x="19" y="30"/>
                  </a:cubicBezTo>
                  <a:cubicBezTo>
                    <a:pt x="17" y="33"/>
                    <a:pt x="18" y="35"/>
                    <a:pt x="22" y="35"/>
                  </a:cubicBezTo>
                  <a:cubicBezTo>
                    <a:pt x="21" y="37"/>
                    <a:pt x="21" y="38"/>
                    <a:pt x="20" y="39"/>
                  </a:cubicBezTo>
                  <a:cubicBezTo>
                    <a:pt x="15" y="48"/>
                    <a:pt x="11" y="58"/>
                    <a:pt x="7" y="68"/>
                  </a:cubicBezTo>
                  <a:cubicBezTo>
                    <a:pt x="6" y="70"/>
                    <a:pt x="5" y="71"/>
                    <a:pt x="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3F26084-601C-4629-8DE5-59FE7A18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134"/>
              <a:ext cx="85" cy="193"/>
            </a:xfrm>
            <a:custGeom>
              <a:avLst/>
              <a:gdLst>
                <a:gd name="T0" fmla="*/ 42 w 45"/>
                <a:gd name="T1" fmla="*/ 0 h 101"/>
                <a:gd name="T2" fmla="*/ 42 w 45"/>
                <a:gd name="T3" fmla="*/ 0 h 101"/>
                <a:gd name="T4" fmla="*/ 43 w 45"/>
                <a:gd name="T5" fmla="*/ 8 h 101"/>
                <a:gd name="T6" fmla="*/ 11 w 45"/>
                <a:gd name="T7" fmla="*/ 77 h 101"/>
                <a:gd name="T8" fmla="*/ 8 w 45"/>
                <a:gd name="T9" fmla="*/ 87 h 101"/>
                <a:gd name="T10" fmla="*/ 0 w 45"/>
                <a:gd name="T11" fmla="*/ 101 h 101"/>
                <a:gd name="T12" fmla="*/ 42 w 45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1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4"/>
                    <a:pt x="44" y="6"/>
                    <a:pt x="43" y="8"/>
                  </a:cubicBezTo>
                  <a:cubicBezTo>
                    <a:pt x="32" y="31"/>
                    <a:pt x="23" y="54"/>
                    <a:pt x="11" y="77"/>
                  </a:cubicBezTo>
                  <a:cubicBezTo>
                    <a:pt x="9" y="80"/>
                    <a:pt x="9" y="83"/>
                    <a:pt x="8" y="87"/>
                  </a:cubicBezTo>
                  <a:cubicBezTo>
                    <a:pt x="6" y="92"/>
                    <a:pt x="5" y="98"/>
                    <a:pt x="0" y="101"/>
                  </a:cubicBezTo>
                  <a:cubicBezTo>
                    <a:pt x="10" y="66"/>
                    <a:pt x="28" y="34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AE2DFBB-A47F-484C-946F-5650A70AC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191"/>
              <a:ext cx="38" cy="109"/>
            </a:xfrm>
            <a:custGeom>
              <a:avLst/>
              <a:gdLst>
                <a:gd name="T0" fmla="*/ 20 w 20"/>
                <a:gd name="T1" fmla="*/ 0 h 57"/>
                <a:gd name="T2" fmla="*/ 20 w 20"/>
                <a:gd name="T3" fmla="*/ 0 h 57"/>
                <a:gd name="T4" fmla="*/ 7 w 20"/>
                <a:gd name="T5" fmla="*/ 46 h 57"/>
                <a:gd name="T6" fmla="*/ 12 w 20"/>
                <a:gd name="T7" fmla="*/ 44 h 57"/>
                <a:gd name="T8" fmla="*/ 6 w 20"/>
                <a:gd name="T9" fmla="*/ 57 h 57"/>
                <a:gd name="T10" fmla="*/ 20 w 20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7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15"/>
                    <a:pt x="6" y="30"/>
                    <a:pt x="7" y="46"/>
                  </a:cubicBezTo>
                  <a:cubicBezTo>
                    <a:pt x="9" y="48"/>
                    <a:pt x="10" y="44"/>
                    <a:pt x="12" y="44"/>
                  </a:cubicBezTo>
                  <a:cubicBezTo>
                    <a:pt x="9" y="48"/>
                    <a:pt x="10" y="53"/>
                    <a:pt x="6" y="57"/>
                  </a:cubicBezTo>
                  <a:cubicBezTo>
                    <a:pt x="0" y="45"/>
                    <a:pt x="7" y="1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1A2E288-7ED3-4AD7-9BE0-7A29DD87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1166"/>
              <a:ext cx="36" cy="77"/>
            </a:xfrm>
            <a:custGeom>
              <a:avLst/>
              <a:gdLst>
                <a:gd name="T0" fmla="*/ 19 w 19"/>
                <a:gd name="T1" fmla="*/ 1 h 40"/>
                <a:gd name="T2" fmla="*/ 19 w 19"/>
                <a:gd name="T3" fmla="*/ 1 h 40"/>
                <a:gd name="T4" fmla="*/ 14 w 19"/>
                <a:gd name="T5" fmla="*/ 14 h 40"/>
                <a:gd name="T6" fmla="*/ 9 w 19"/>
                <a:gd name="T7" fmla="*/ 24 h 40"/>
                <a:gd name="T8" fmla="*/ 11 w 19"/>
                <a:gd name="T9" fmla="*/ 32 h 40"/>
                <a:gd name="T10" fmla="*/ 7 w 19"/>
                <a:gd name="T11" fmla="*/ 39 h 40"/>
                <a:gd name="T12" fmla="*/ 3 w 19"/>
                <a:gd name="T13" fmla="*/ 36 h 40"/>
                <a:gd name="T14" fmla="*/ 2 w 19"/>
                <a:gd name="T15" fmla="*/ 28 h 40"/>
                <a:gd name="T16" fmla="*/ 16 w 19"/>
                <a:gd name="T17" fmla="*/ 0 h 40"/>
                <a:gd name="T18" fmla="*/ 19 w 19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6"/>
                    <a:pt x="15" y="9"/>
                    <a:pt x="14" y="14"/>
                  </a:cubicBezTo>
                  <a:cubicBezTo>
                    <a:pt x="12" y="17"/>
                    <a:pt x="10" y="21"/>
                    <a:pt x="9" y="24"/>
                  </a:cubicBezTo>
                  <a:cubicBezTo>
                    <a:pt x="8" y="26"/>
                    <a:pt x="8" y="26"/>
                    <a:pt x="11" y="32"/>
                  </a:cubicBezTo>
                  <a:cubicBezTo>
                    <a:pt x="12" y="34"/>
                    <a:pt x="9" y="39"/>
                    <a:pt x="7" y="39"/>
                  </a:cubicBezTo>
                  <a:cubicBezTo>
                    <a:pt x="4" y="40"/>
                    <a:pt x="4" y="38"/>
                    <a:pt x="3" y="36"/>
                  </a:cubicBezTo>
                  <a:cubicBezTo>
                    <a:pt x="2" y="33"/>
                    <a:pt x="0" y="31"/>
                    <a:pt x="2" y="28"/>
                  </a:cubicBezTo>
                  <a:cubicBezTo>
                    <a:pt x="7" y="19"/>
                    <a:pt x="11" y="9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C611897-B86B-4373-9E2F-9843E306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105"/>
              <a:ext cx="34" cy="103"/>
            </a:xfrm>
            <a:custGeom>
              <a:avLst/>
              <a:gdLst>
                <a:gd name="T0" fmla="*/ 18 w 18"/>
                <a:gd name="T1" fmla="*/ 0 h 54"/>
                <a:gd name="T2" fmla="*/ 18 w 18"/>
                <a:gd name="T3" fmla="*/ 0 h 54"/>
                <a:gd name="T4" fmla="*/ 0 w 18"/>
                <a:gd name="T5" fmla="*/ 54 h 54"/>
                <a:gd name="T6" fmla="*/ 18 w 18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0" y="18"/>
                    <a:pt x="6" y="36"/>
                    <a:pt x="0" y="54"/>
                  </a:cubicBezTo>
                  <a:cubicBezTo>
                    <a:pt x="3" y="35"/>
                    <a:pt x="4" y="1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CC3F6E0-F26A-4D23-9206-E78733A5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1136"/>
              <a:ext cx="36" cy="88"/>
            </a:xfrm>
            <a:custGeom>
              <a:avLst/>
              <a:gdLst>
                <a:gd name="T0" fmla="*/ 1 w 19"/>
                <a:gd name="T1" fmla="*/ 46 h 46"/>
                <a:gd name="T2" fmla="*/ 1 w 19"/>
                <a:gd name="T3" fmla="*/ 46 h 46"/>
                <a:gd name="T4" fmla="*/ 17 w 19"/>
                <a:gd name="T5" fmla="*/ 0 h 46"/>
                <a:gd name="T6" fmla="*/ 15 w 19"/>
                <a:gd name="T7" fmla="*/ 14 h 46"/>
                <a:gd name="T8" fmla="*/ 8 w 19"/>
                <a:gd name="T9" fmla="*/ 30 h 46"/>
                <a:gd name="T10" fmla="*/ 1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39"/>
                    <a:pt x="7" y="20"/>
                    <a:pt x="17" y="0"/>
                  </a:cubicBezTo>
                  <a:cubicBezTo>
                    <a:pt x="19" y="4"/>
                    <a:pt x="19" y="4"/>
                    <a:pt x="15" y="14"/>
                  </a:cubicBezTo>
                  <a:cubicBezTo>
                    <a:pt x="12" y="19"/>
                    <a:pt x="10" y="25"/>
                    <a:pt x="8" y="30"/>
                  </a:cubicBezTo>
                  <a:cubicBezTo>
                    <a:pt x="6" y="36"/>
                    <a:pt x="4" y="4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F78F066-4795-4D5C-A479-C0258ABE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1228"/>
              <a:ext cx="38" cy="103"/>
            </a:xfrm>
            <a:custGeom>
              <a:avLst/>
              <a:gdLst>
                <a:gd name="T0" fmla="*/ 3 w 20"/>
                <a:gd name="T1" fmla="*/ 54 h 54"/>
                <a:gd name="T2" fmla="*/ 3 w 20"/>
                <a:gd name="T3" fmla="*/ 54 h 54"/>
                <a:gd name="T4" fmla="*/ 1 w 20"/>
                <a:gd name="T5" fmla="*/ 43 h 54"/>
                <a:gd name="T6" fmla="*/ 15 w 20"/>
                <a:gd name="T7" fmla="*/ 1 h 54"/>
                <a:gd name="T8" fmla="*/ 18 w 20"/>
                <a:gd name="T9" fmla="*/ 0 h 54"/>
                <a:gd name="T10" fmla="*/ 13 w 20"/>
                <a:gd name="T11" fmla="*/ 16 h 54"/>
                <a:gd name="T12" fmla="*/ 7 w 20"/>
                <a:gd name="T13" fmla="*/ 35 h 54"/>
                <a:gd name="T14" fmla="*/ 3 w 20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4">
                  <a:moveTo>
                    <a:pt x="3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0"/>
                    <a:pt x="0" y="47"/>
                    <a:pt x="1" y="43"/>
                  </a:cubicBezTo>
                  <a:cubicBezTo>
                    <a:pt x="6" y="29"/>
                    <a:pt x="10" y="15"/>
                    <a:pt x="15" y="1"/>
                  </a:cubicBezTo>
                  <a:cubicBezTo>
                    <a:pt x="16" y="1"/>
                    <a:pt x="16" y="0"/>
                    <a:pt x="18" y="0"/>
                  </a:cubicBezTo>
                  <a:cubicBezTo>
                    <a:pt x="20" y="6"/>
                    <a:pt x="15" y="11"/>
                    <a:pt x="13" y="16"/>
                  </a:cubicBezTo>
                  <a:cubicBezTo>
                    <a:pt x="12" y="23"/>
                    <a:pt x="9" y="29"/>
                    <a:pt x="7" y="35"/>
                  </a:cubicBezTo>
                  <a:cubicBezTo>
                    <a:pt x="6" y="41"/>
                    <a:pt x="5" y="4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67DF21-6769-45EF-B620-A5E00D6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1197"/>
              <a:ext cx="36" cy="109"/>
            </a:xfrm>
            <a:custGeom>
              <a:avLst/>
              <a:gdLst>
                <a:gd name="T0" fmla="*/ 3 w 19"/>
                <a:gd name="T1" fmla="*/ 57 h 57"/>
                <a:gd name="T2" fmla="*/ 3 w 19"/>
                <a:gd name="T3" fmla="*/ 57 h 57"/>
                <a:gd name="T4" fmla="*/ 19 w 19"/>
                <a:gd name="T5" fmla="*/ 0 h 57"/>
                <a:gd name="T6" fmla="*/ 3 w 1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7"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12" y="11"/>
                    <a:pt x="19" y="0"/>
                  </a:cubicBezTo>
                  <a:cubicBezTo>
                    <a:pt x="15" y="19"/>
                    <a:pt x="7" y="38"/>
                    <a:pt x="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59DFC37-BA1C-447E-AD32-EF8FBCE6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191"/>
              <a:ext cx="33" cy="100"/>
            </a:xfrm>
            <a:custGeom>
              <a:avLst/>
              <a:gdLst>
                <a:gd name="T0" fmla="*/ 17 w 17"/>
                <a:gd name="T1" fmla="*/ 0 h 52"/>
                <a:gd name="T2" fmla="*/ 17 w 17"/>
                <a:gd name="T3" fmla="*/ 0 h 52"/>
                <a:gd name="T4" fmla="*/ 4 w 17"/>
                <a:gd name="T5" fmla="*/ 52 h 52"/>
                <a:gd name="T6" fmla="*/ 3 w 17"/>
                <a:gd name="T7" fmla="*/ 35 h 52"/>
                <a:gd name="T8" fmla="*/ 10 w 17"/>
                <a:gd name="T9" fmla="*/ 14 h 52"/>
                <a:gd name="T10" fmla="*/ 17 w 1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2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17"/>
                    <a:pt x="6" y="34"/>
                    <a:pt x="4" y="52"/>
                  </a:cubicBezTo>
                  <a:cubicBezTo>
                    <a:pt x="0" y="46"/>
                    <a:pt x="1" y="41"/>
                    <a:pt x="3" y="35"/>
                  </a:cubicBezTo>
                  <a:cubicBezTo>
                    <a:pt x="6" y="28"/>
                    <a:pt x="8" y="21"/>
                    <a:pt x="10" y="14"/>
                  </a:cubicBezTo>
                  <a:cubicBezTo>
                    <a:pt x="11" y="9"/>
                    <a:pt x="12" y="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B8FE1A-DFCA-47CB-AAD1-B89D6584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151"/>
              <a:ext cx="36" cy="54"/>
            </a:xfrm>
            <a:custGeom>
              <a:avLst/>
              <a:gdLst>
                <a:gd name="T0" fmla="*/ 0 w 19"/>
                <a:gd name="T1" fmla="*/ 28 h 28"/>
                <a:gd name="T2" fmla="*/ 0 w 19"/>
                <a:gd name="T3" fmla="*/ 28 h 28"/>
                <a:gd name="T4" fmla="*/ 18 w 19"/>
                <a:gd name="T5" fmla="*/ 0 h 28"/>
                <a:gd name="T6" fmla="*/ 6 w 19"/>
                <a:gd name="T7" fmla="*/ 27 h 28"/>
                <a:gd name="T8" fmla="*/ 0 w 1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3" y="17"/>
                    <a:pt x="10" y="9"/>
                    <a:pt x="18" y="0"/>
                  </a:cubicBezTo>
                  <a:cubicBezTo>
                    <a:pt x="19" y="7"/>
                    <a:pt x="14" y="18"/>
                    <a:pt x="6" y="27"/>
                  </a:cubicBezTo>
                  <a:cubicBezTo>
                    <a:pt x="3" y="23"/>
                    <a:pt x="2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367A597-5A6B-4BC1-B4DC-844BF064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1281"/>
              <a:ext cx="34" cy="69"/>
            </a:xfrm>
            <a:custGeom>
              <a:avLst/>
              <a:gdLst>
                <a:gd name="T0" fmla="*/ 5 w 18"/>
                <a:gd name="T1" fmla="*/ 36 h 36"/>
                <a:gd name="T2" fmla="*/ 5 w 18"/>
                <a:gd name="T3" fmla="*/ 36 h 36"/>
                <a:gd name="T4" fmla="*/ 16 w 18"/>
                <a:gd name="T5" fmla="*/ 0 h 36"/>
                <a:gd name="T6" fmla="*/ 11 w 18"/>
                <a:gd name="T7" fmla="*/ 18 h 36"/>
                <a:gd name="T8" fmla="*/ 5 w 1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22"/>
                    <a:pt x="12" y="11"/>
                    <a:pt x="16" y="0"/>
                  </a:cubicBezTo>
                  <a:cubicBezTo>
                    <a:pt x="18" y="6"/>
                    <a:pt x="13" y="12"/>
                    <a:pt x="11" y="18"/>
                  </a:cubicBezTo>
                  <a:cubicBezTo>
                    <a:pt x="10" y="24"/>
                    <a:pt x="7" y="30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D435A87-E787-4992-8B5F-4A6E0ED5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203"/>
              <a:ext cx="26" cy="74"/>
            </a:xfrm>
            <a:custGeom>
              <a:avLst/>
              <a:gdLst>
                <a:gd name="T0" fmla="*/ 6 w 14"/>
                <a:gd name="T1" fmla="*/ 34 h 39"/>
                <a:gd name="T2" fmla="*/ 6 w 14"/>
                <a:gd name="T3" fmla="*/ 34 h 39"/>
                <a:gd name="T4" fmla="*/ 3 w 14"/>
                <a:gd name="T5" fmla="*/ 39 h 39"/>
                <a:gd name="T6" fmla="*/ 0 w 14"/>
                <a:gd name="T7" fmla="*/ 34 h 39"/>
                <a:gd name="T8" fmla="*/ 3 w 14"/>
                <a:gd name="T9" fmla="*/ 19 h 39"/>
                <a:gd name="T10" fmla="*/ 9 w 14"/>
                <a:gd name="T11" fmla="*/ 6 h 39"/>
                <a:gd name="T12" fmla="*/ 14 w 14"/>
                <a:gd name="T13" fmla="*/ 0 h 39"/>
                <a:gd name="T14" fmla="*/ 9 w 14"/>
                <a:gd name="T15" fmla="*/ 14 h 39"/>
                <a:gd name="T16" fmla="*/ 3 w 14"/>
                <a:gd name="T17" fmla="*/ 31 h 39"/>
                <a:gd name="T18" fmla="*/ 6 w 14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9">
                  <a:moveTo>
                    <a:pt x="6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5" y="38"/>
                    <a:pt x="3" y="39"/>
                  </a:cubicBezTo>
                  <a:cubicBezTo>
                    <a:pt x="0" y="39"/>
                    <a:pt x="0" y="36"/>
                    <a:pt x="0" y="34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5" y="15"/>
                    <a:pt x="7" y="11"/>
                    <a:pt x="9" y="6"/>
                  </a:cubicBezTo>
                  <a:cubicBezTo>
                    <a:pt x="11" y="5"/>
                    <a:pt x="11" y="1"/>
                    <a:pt x="14" y="0"/>
                  </a:cubicBezTo>
                  <a:cubicBezTo>
                    <a:pt x="14" y="5"/>
                    <a:pt x="11" y="9"/>
                    <a:pt x="9" y="14"/>
                  </a:cubicBezTo>
                  <a:cubicBezTo>
                    <a:pt x="7" y="19"/>
                    <a:pt x="5" y="25"/>
                    <a:pt x="3" y="31"/>
                  </a:cubicBezTo>
                  <a:cubicBezTo>
                    <a:pt x="1" y="35"/>
                    <a:pt x="4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CEAB464-0B8B-46D9-92AE-3847845B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1203"/>
              <a:ext cx="21" cy="65"/>
            </a:xfrm>
            <a:custGeom>
              <a:avLst/>
              <a:gdLst>
                <a:gd name="T0" fmla="*/ 0 w 11"/>
                <a:gd name="T1" fmla="*/ 34 h 34"/>
                <a:gd name="T2" fmla="*/ 0 w 11"/>
                <a:gd name="T3" fmla="*/ 34 h 34"/>
                <a:gd name="T4" fmla="*/ 10 w 11"/>
                <a:gd name="T5" fmla="*/ 0 h 34"/>
                <a:gd name="T6" fmla="*/ 0 w 11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4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" y="22"/>
                    <a:pt x="6" y="11"/>
                    <a:pt x="10" y="0"/>
                  </a:cubicBezTo>
                  <a:cubicBezTo>
                    <a:pt x="11" y="5"/>
                    <a:pt x="5" y="27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7AAB54E-4C28-4B90-98A9-60DF7938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266"/>
              <a:ext cx="15" cy="36"/>
            </a:xfrm>
            <a:custGeom>
              <a:avLst/>
              <a:gdLst>
                <a:gd name="T0" fmla="*/ 6 w 8"/>
                <a:gd name="T1" fmla="*/ 0 h 19"/>
                <a:gd name="T2" fmla="*/ 6 w 8"/>
                <a:gd name="T3" fmla="*/ 0 h 19"/>
                <a:gd name="T4" fmla="*/ 1 w 8"/>
                <a:gd name="T5" fmla="*/ 19 h 19"/>
                <a:gd name="T6" fmla="*/ 6 w 8"/>
                <a:gd name="T7" fmla="*/ 0 h 19"/>
                <a:gd name="T8" fmla="*/ 6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8" y="7"/>
                    <a:pt x="4" y="13"/>
                    <a:pt x="1" y="19"/>
                  </a:cubicBezTo>
                  <a:cubicBezTo>
                    <a:pt x="0" y="12"/>
                    <a:pt x="2" y="6"/>
                    <a:pt x="6" y="0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E05411B-35CE-4949-81AC-A06025E37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205"/>
              <a:ext cx="10" cy="13"/>
            </a:xfrm>
            <a:custGeom>
              <a:avLst/>
              <a:gdLst>
                <a:gd name="T0" fmla="*/ 5 w 5"/>
                <a:gd name="T1" fmla="*/ 5 h 7"/>
                <a:gd name="T2" fmla="*/ 5 w 5"/>
                <a:gd name="T3" fmla="*/ 5 h 7"/>
                <a:gd name="T4" fmla="*/ 5 w 5"/>
                <a:gd name="T5" fmla="*/ 5 h 7"/>
                <a:gd name="T6" fmla="*/ 0 w 5"/>
                <a:gd name="T7" fmla="*/ 7 h 7"/>
                <a:gd name="T8" fmla="*/ 4 w 5"/>
                <a:gd name="T9" fmla="*/ 0 h 7"/>
                <a:gd name="T10" fmla="*/ 4 w 5"/>
                <a:gd name="T11" fmla="*/ 0 h 7"/>
                <a:gd name="T12" fmla="*/ 5 w 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5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1" y="4"/>
                    <a:pt x="1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164EEAE-2A18-418D-9232-B00F8B5A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1346"/>
              <a:ext cx="7" cy="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3 w 4"/>
                <a:gd name="T5" fmla="*/ 2 h 4"/>
                <a:gd name="T6" fmla="*/ 2 w 4"/>
                <a:gd name="T7" fmla="*/ 4 h 4"/>
                <a:gd name="T8" fmla="*/ 0 w 4"/>
                <a:gd name="T9" fmla="*/ 2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D8A6A07-6F3E-48C7-8B92-A57DE4D1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251"/>
              <a:ext cx="8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4 w 4"/>
                <a:gd name="T5" fmla="*/ 0 h 9"/>
                <a:gd name="T6" fmla="*/ 0 w 4"/>
                <a:gd name="T7" fmla="*/ 9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0"/>
                  </a:cubicBezTo>
                  <a:cubicBezTo>
                    <a:pt x="4" y="5"/>
                    <a:pt x="4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5AB53CA6-8CB2-443B-8BAA-B10B8E19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1266"/>
              <a:ext cx="8" cy="7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1 w 4"/>
                <a:gd name="T7" fmla="*/ 3 h 4"/>
                <a:gd name="T8" fmla="*/ 2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8819AC2-DAB2-404E-B8FF-873650BC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338"/>
              <a:ext cx="9" cy="12"/>
            </a:xfrm>
            <a:custGeom>
              <a:avLst/>
              <a:gdLst>
                <a:gd name="T0" fmla="*/ 5 w 5"/>
                <a:gd name="T1" fmla="*/ 2 h 6"/>
                <a:gd name="T2" fmla="*/ 5 w 5"/>
                <a:gd name="T3" fmla="*/ 2 h 6"/>
                <a:gd name="T4" fmla="*/ 3 w 5"/>
                <a:gd name="T5" fmla="*/ 5 h 6"/>
                <a:gd name="T6" fmla="*/ 1 w 5"/>
                <a:gd name="T7" fmla="*/ 4 h 6"/>
                <a:gd name="T8" fmla="*/ 3 w 5"/>
                <a:gd name="T9" fmla="*/ 1 h 6"/>
                <a:gd name="T10" fmla="*/ 5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1" y="2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17DDC2A-C263-4A81-AF61-40354DED6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356"/>
              <a:ext cx="7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2 w 4"/>
                <a:gd name="T5" fmla="*/ 1 h 9"/>
                <a:gd name="T6" fmla="*/ 4 w 4"/>
                <a:gd name="T7" fmla="*/ 1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4"/>
                    <a:pt x="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765429" y="1017654"/>
            <a:ext cx="17070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75">
                <a:latin typeface="Calibri" panose="020F0502020204030204" pitchFamily="34" charset="0"/>
              </a:rPr>
              <a:t>Milieu </a:t>
            </a:r>
            <a:r>
              <a:rPr lang="fr-FR" sz="1575">
                <a:solidFill>
                  <a:schemeClr val="accent2"/>
                </a:solidFill>
                <a:latin typeface="Calibri" panose="020F0502020204030204" pitchFamily="34" charset="0"/>
              </a:rPr>
              <a:t>atmosphérique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31949" y="1037352"/>
            <a:ext cx="7243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75">
                <a:latin typeface="Calibri" panose="020F0502020204030204" pitchFamily="34" charset="0"/>
              </a:rPr>
              <a:t>Milieu</a:t>
            </a:r>
          </a:p>
          <a:p>
            <a:r>
              <a:rPr lang="fr-FR" sz="1575">
                <a:solidFill>
                  <a:schemeClr val="accent2"/>
                </a:solidFill>
                <a:latin typeface="Calibri" panose="020F0502020204030204" pitchFamily="34" charset="0"/>
              </a:rPr>
              <a:t>marin</a:t>
            </a: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AF49DD5B-820F-486D-B0CD-E88E748BBFA2}"/>
              </a:ext>
            </a:extLst>
          </p:cNvPr>
          <p:cNvGrpSpPr>
            <a:grpSpLocks noChangeAspect="1"/>
          </p:cNvGrpSpPr>
          <p:nvPr/>
        </p:nvGrpSpPr>
        <p:grpSpPr bwMode="auto">
          <a:xfrm rot="6484331" flipV="1">
            <a:off x="4031949" y="1629983"/>
            <a:ext cx="600033" cy="375230"/>
            <a:chOff x="778" y="1069"/>
            <a:chExt cx="718" cy="449"/>
          </a:xfrm>
          <a:solidFill>
            <a:schemeClr val="accent3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6A81F22-B2E7-476B-9F9A-39E647ACB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" y="1069"/>
              <a:ext cx="718" cy="449"/>
            </a:xfrm>
            <a:custGeom>
              <a:avLst/>
              <a:gdLst>
                <a:gd name="T0" fmla="*/ 0 w 377"/>
                <a:gd name="T1" fmla="*/ 225 h 235"/>
                <a:gd name="T2" fmla="*/ 70 w 377"/>
                <a:gd name="T3" fmla="*/ 99 h 235"/>
                <a:gd name="T4" fmla="*/ 207 w 377"/>
                <a:gd name="T5" fmla="*/ 37 h 235"/>
                <a:gd name="T6" fmla="*/ 236 w 377"/>
                <a:gd name="T7" fmla="*/ 9 h 235"/>
                <a:gd name="T8" fmla="*/ 374 w 377"/>
                <a:gd name="T9" fmla="*/ 52 h 235"/>
                <a:gd name="T10" fmla="*/ 294 w 377"/>
                <a:gd name="T11" fmla="*/ 118 h 235"/>
                <a:gd name="T12" fmla="*/ 222 w 377"/>
                <a:gd name="T13" fmla="*/ 170 h 235"/>
                <a:gd name="T14" fmla="*/ 159 w 377"/>
                <a:gd name="T15" fmla="*/ 138 h 235"/>
                <a:gd name="T16" fmla="*/ 7 w 377"/>
                <a:gd name="T17" fmla="*/ 231 h 235"/>
                <a:gd name="T18" fmla="*/ 206 w 377"/>
                <a:gd name="T19" fmla="*/ 54 h 235"/>
                <a:gd name="T20" fmla="*/ 127 w 377"/>
                <a:gd name="T21" fmla="*/ 115 h 235"/>
                <a:gd name="T22" fmla="*/ 123 w 377"/>
                <a:gd name="T23" fmla="*/ 117 h 235"/>
                <a:gd name="T24" fmla="*/ 135 w 377"/>
                <a:gd name="T25" fmla="*/ 72 h 235"/>
                <a:gd name="T26" fmla="*/ 116 w 377"/>
                <a:gd name="T27" fmla="*/ 120 h 235"/>
                <a:gd name="T28" fmla="*/ 104 w 377"/>
                <a:gd name="T29" fmla="*/ 83 h 235"/>
                <a:gd name="T30" fmla="*/ 83 w 377"/>
                <a:gd name="T31" fmla="*/ 150 h 235"/>
                <a:gd name="T32" fmla="*/ 107 w 377"/>
                <a:gd name="T33" fmla="*/ 150 h 235"/>
                <a:gd name="T34" fmla="*/ 114 w 377"/>
                <a:gd name="T35" fmla="*/ 146 h 235"/>
                <a:gd name="T36" fmla="*/ 149 w 377"/>
                <a:gd name="T37" fmla="*/ 137 h 235"/>
                <a:gd name="T38" fmla="*/ 166 w 377"/>
                <a:gd name="T39" fmla="*/ 130 h 235"/>
                <a:gd name="T40" fmla="*/ 222 w 377"/>
                <a:gd name="T41" fmla="*/ 91 h 235"/>
                <a:gd name="T42" fmla="*/ 224 w 377"/>
                <a:gd name="T43" fmla="*/ 122 h 235"/>
                <a:gd name="T44" fmla="*/ 232 w 377"/>
                <a:gd name="T45" fmla="*/ 167 h 235"/>
                <a:gd name="T46" fmla="*/ 338 w 377"/>
                <a:gd name="T47" fmla="*/ 77 h 235"/>
                <a:gd name="T48" fmla="*/ 328 w 377"/>
                <a:gd name="T49" fmla="*/ 53 h 235"/>
                <a:gd name="T50" fmla="*/ 221 w 377"/>
                <a:gd name="T51" fmla="*/ 13 h 235"/>
                <a:gd name="T52" fmla="*/ 216 w 377"/>
                <a:gd name="T53" fmla="*/ 52 h 235"/>
                <a:gd name="T54" fmla="*/ 97 w 377"/>
                <a:gd name="T55" fmla="*/ 88 h 235"/>
                <a:gd name="T56" fmla="*/ 85 w 377"/>
                <a:gd name="T57" fmla="*/ 96 h 235"/>
                <a:gd name="T58" fmla="*/ 80 w 377"/>
                <a:gd name="T59" fmla="*/ 153 h 235"/>
                <a:gd name="T60" fmla="*/ 64 w 377"/>
                <a:gd name="T61" fmla="*/ 115 h 235"/>
                <a:gd name="T62" fmla="*/ 50 w 377"/>
                <a:gd name="T63" fmla="*/ 158 h 235"/>
                <a:gd name="T64" fmla="*/ 42 w 377"/>
                <a:gd name="T65" fmla="*/ 181 h 235"/>
                <a:gd name="T66" fmla="*/ 61 w 377"/>
                <a:gd name="T67" fmla="*/ 166 h 235"/>
                <a:gd name="T68" fmla="*/ 61 w 377"/>
                <a:gd name="T69" fmla="*/ 136 h 235"/>
                <a:gd name="T70" fmla="*/ 65 w 377"/>
                <a:gd name="T71" fmla="*/ 146 h 235"/>
                <a:gd name="T72" fmla="*/ 41 w 377"/>
                <a:gd name="T73" fmla="*/ 170 h 235"/>
                <a:gd name="T74" fmla="*/ 41 w 377"/>
                <a:gd name="T75" fmla="*/ 170 h 235"/>
                <a:gd name="T76" fmla="*/ 37 w 377"/>
                <a:gd name="T77" fmla="*/ 156 h 235"/>
                <a:gd name="T78" fmla="*/ 345 w 377"/>
                <a:gd name="T79" fmla="*/ 64 h 235"/>
                <a:gd name="T80" fmla="*/ 357 w 377"/>
                <a:gd name="T81" fmla="*/ 61 h 235"/>
                <a:gd name="T82" fmla="*/ 346 w 377"/>
                <a:gd name="T83" fmla="*/ 60 h 235"/>
                <a:gd name="T84" fmla="*/ 344 w 377"/>
                <a:gd name="T85" fmla="*/ 51 h 235"/>
                <a:gd name="T86" fmla="*/ 344 w 377"/>
                <a:gd name="T87" fmla="*/ 51 h 235"/>
                <a:gd name="T88" fmla="*/ 21 w 377"/>
                <a:gd name="T89" fmla="*/ 203 h 235"/>
                <a:gd name="T90" fmla="*/ 213 w 377"/>
                <a:gd name="T91" fmla="*/ 17 h 235"/>
                <a:gd name="T92" fmla="*/ 213 w 377"/>
                <a:gd name="T93" fmla="*/ 17 h 235"/>
                <a:gd name="T94" fmla="*/ 12 w 377"/>
                <a:gd name="T95" fmla="*/ 2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7" h="235">
                  <a:moveTo>
                    <a:pt x="2" y="235"/>
                  </a:moveTo>
                  <a:cubicBezTo>
                    <a:pt x="2" y="235"/>
                    <a:pt x="2" y="235"/>
                    <a:pt x="2" y="235"/>
                  </a:cubicBezTo>
                  <a:cubicBezTo>
                    <a:pt x="0" y="232"/>
                    <a:pt x="0" y="229"/>
                    <a:pt x="0" y="225"/>
                  </a:cubicBezTo>
                  <a:cubicBezTo>
                    <a:pt x="3" y="208"/>
                    <a:pt x="8" y="191"/>
                    <a:pt x="17" y="175"/>
                  </a:cubicBezTo>
                  <a:cubicBezTo>
                    <a:pt x="19" y="171"/>
                    <a:pt x="21" y="167"/>
                    <a:pt x="23" y="163"/>
                  </a:cubicBezTo>
                  <a:cubicBezTo>
                    <a:pt x="34" y="139"/>
                    <a:pt x="51" y="118"/>
                    <a:pt x="70" y="99"/>
                  </a:cubicBezTo>
                  <a:cubicBezTo>
                    <a:pt x="89" y="80"/>
                    <a:pt x="113" y="68"/>
                    <a:pt x="140" y="62"/>
                  </a:cubicBezTo>
                  <a:cubicBezTo>
                    <a:pt x="159" y="57"/>
                    <a:pt x="179" y="52"/>
                    <a:pt x="199" y="50"/>
                  </a:cubicBezTo>
                  <a:cubicBezTo>
                    <a:pt x="208" y="48"/>
                    <a:pt x="210" y="45"/>
                    <a:pt x="207" y="37"/>
                  </a:cubicBezTo>
                  <a:cubicBezTo>
                    <a:pt x="204" y="27"/>
                    <a:pt x="206" y="16"/>
                    <a:pt x="203" y="6"/>
                  </a:cubicBezTo>
                  <a:cubicBezTo>
                    <a:pt x="201" y="2"/>
                    <a:pt x="204" y="0"/>
                    <a:pt x="209" y="2"/>
                  </a:cubicBezTo>
                  <a:cubicBezTo>
                    <a:pt x="218" y="4"/>
                    <a:pt x="226" y="7"/>
                    <a:pt x="236" y="9"/>
                  </a:cubicBezTo>
                  <a:cubicBezTo>
                    <a:pt x="261" y="16"/>
                    <a:pt x="285" y="25"/>
                    <a:pt x="309" y="32"/>
                  </a:cubicBezTo>
                  <a:cubicBezTo>
                    <a:pt x="326" y="38"/>
                    <a:pt x="345" y="45"/>
                    <a:pt x="363" y="49"/>
                  </a:cubicBezTo>
                  <a:cubicBezTo>
                    <a:pt x="367" y="49"/>
                    <a:pt x="370" y="51"/>
                    <a:pt x="374" y="52"/>
                  </a:cubicBezTo>
                  <a:cubicBezTo>
                    <a:pt x="377" y="54"/>
                    <a:pt x="377" y="57"/>
                    <a:pt x="374" y="58"/>
                  </a:cubicBezTo>
                  <a:cubicBezTo>
                    <a:pt x="357" y="68"/>
                    <a:pt x="343" y="81"/>
                    <a:pt x="326" y="92"/>
                  </a:cubicBezTo>
                  <a:cubicBezTo>
                    <a:pt x="315" y="100"/>
                    <a:pt x="305" y="109"/>
                    <a:pt x="294" y="118"/>
                  </a:cubicBezTo>
                  <a:cubicBezTo>
                    <a:pt x="274" y="134"/>
                    <a:pt x="255" y="152"/>
                    <a:pt x="237" y="170"/>
                  </a:cubicBezTo>
                  <a:cubicBezTo>
                    <a:pt x="236" y="171"/>
                    <a:pt x="235" y="172"/>
                    <a:pt x="233" y="173"/>
                  </a:cubicBezTo>
                  <a:cubicBezTo>
                    <a:pt x="227" y="177"/>
                    <a:pt x="223" y="177"/>
                    <a:pt x="222" y="170"/>
                  </a:cubicBezTo>
                  <a:cubicBezTo>
                    <a:pt x="220" y="158"/>
                    <a:pt x="217" y="146"/>
                    <a:pt x="215" y="135"/>
                  </a:cubicBezTo>
                  <a:cubicBezTo>
                    <a:pt x="213" y="126"/>
                    <a:pt x="212" y="125"/>
                    <a:pt x="203" y="127"/>
                  </a:cubicBezTo>
                  <a:cubicBezTo>
                    <a:pt x="188" y="131"/>
                    <a:pt x="173" y="134"/>
                    <a:pt x="159" y="138"/>
                  </a:cubicBezTo>
                  <a:cubicBezTo>
                    <a:pt x="139" y="145"/>
                    <a:pt x="120" y="151"/>
                    <a:pt x="101" y="160"/>
                  </a:cubicBezTo>
                  <a:cubicBezTo>
                    <a:pt x="87" y="167"/>
                    <a:pt x="73" y="174"/>
                    <a:pt x="60" y="182"/>
                  </a:cubicBezTo>
                  <a:cubicBezTo>
                    <a:pt x="39" y="196"/>
                    <a:pt x="20" y="210"/>
                    <a:pt x="7" y="231"/>
                  </a:cubicBezTo>
                  <a:cubicBezTo>
                    <a:pt x="6" y="233"/>
                    <a:pt x="6" y="235"/>
                    <a:pt x="2" y="235"/>
                  </a:cubicBezTo>
                  <a:close/>
                  <a:moveTo>
                    <a:pt x="206" y="54"/>
                  </a:moveTo>
                  <a:cubicBezTo>
                    <a:pt x="206" y="54"/>
                    <a:pt x="206" y="54"/>
                    <a:pt x="206" y="54"/>
                  </a:cubicBezTo>
                  <a:cubicBezTo>
                    <a:pt x="189" y="57"/>
                    <a:pt x="172" y="61"/>
                    <a:pt x="156" y="65"/>
                  </a:cubicBezTo>
                  <a:cubicBezTo>
                    <a:pt x="146" y="67"/>
                    <a:pt x="139" y="72"/>
                    <a:pt x="137" y="81"/>
                  </a:cubicBezTo>
                  <a:cubicBezTo>
                    <a:pt x="133" y="93"/>
                    <a:pt x="129" y="103"/>
                    <a:pt x="127" y="115"/>
                  </a:cubicBezTo>
                  <a:cubicBezTo>
                    <a:pt x="127" y="116"/>
                    <a:pt x="126" y="116"/>
                    <a:pt x="126" y="117"/>
                  </a:cubicBezTo>
                  <a:cubicBezTo>
                    <a:pt x="126" y="118"/>
                    <a:pt x="125" y="118"/>
                    <a:pt x="124" y="118"/>
                  </a:cubicBezTo>
                  <a:cubicBezTo>
                    <a:pt x="124" y="118"/>
                    <a:pt x="123" y="117"/>
                    <a:pt x="123" y="117"/>
                  </a:cubicBezTo>
                  <a:cubicBezTo>
                    <a:pt x="122" y="116"/>
                    <a:pt x="123" y="115"/>
                    <a:pt x="123" y="114"/>
                  </a:cubicBezTo>
                  <a:cubicBezTo>
                    <a:pt x="128" y="102"/>
                    <a:pt x="130" y="89"/>
                    <a:pt x="135" y="78"/>
                  </a:cubicBezTo>
                  <a:cubicBezTo>
                    <a:pt x="135" y="76"/>
                    <a:pt x="137" y="74"/>
                    <a:pt x="135" y="72"/>
                  </a:cubicBezTo>
                  <a:cubicBezTo>
                    <a:pt x="133" y="71"/>
                    <a:pt x="130" y="73"/>
                    <a:pt x="129" y="75"/>
                  </a:cubicBezTo>
                  <a:cubicBezTo>
                    <a:pt x="127" y="76"/>
                    <a:pt x="127" y="79"/>
                    <a:pt x="127" y="80"/>
                  </a:cubicBezTo>
                  <a:cubicBezTo>
                    <a:pt x="123" y="94"/>
                    <a:pt x="119" y="107"/>
                    <a:pt x="116" y="120"/>
                  </a:cubicBezTo>
                  <a:cubicBezTo>
                    <a:pt x="115" y="123"/>
                    <a:pt x="113" y="125"/>
                    <a:pt x="110" y="123"/>
                  </a:cubicBezTo>
                  <a:cubicBezTo>
                    <a:pt x="115" y="108"/>
                    <a:pt x="121" y="94"/>
                    <a:pt x="123" y="77"/>
                  </a:cubicBezTo>
                  <a:cubicBezTo>
                    <a:pt x="115" y="77"/>
                    <a:pt x="110" y="80"/>
                    <a:pt x="104" y="83"/>
                  </a:cubicBezTo>
                  <a:cubicBezTo>
                    <a:pt x="102" y="84"/>
                    <a:pt x="101" y="86"/>
                    <a:pt x="101" y="88"/>
                  </a:cubicBezTo>
                  <a:cubicBezTo>
                    <a:pt x="100" y="95"/>
                    <a:pt x="97" y="101"/>
                    <a:pt x="95" y="109"/>
                  </a:cubicBezTo>
                  <a:cubicBezTo>
                    <a:pt x="90" y="122"/>
                    <a:pt x="86" y="136"/>
                    <a:pt x="83" y="150"/>
                  </a:cubicBezTo>
                  <a:cubicBezTo>
                    <a:pt x="82" y="153"/>
                    <a:pt x="82" y="155"/>
                    <a:pt x="86" y="156"/>
                  </a:cubicBezTo>
                  <a:cubicBezTo>
                    <a:pt x="88" y="156"/>
                    <a:pt x="88" y="159"/>
                    <a:pt x="91" y="158"/>
                  </a:cubicBezTo>
                  <a:cubicBezTo>
                    <a:pt x="97" y="155"/>
                    <a:pt x="103" y="154"/>
                    <a:pt x="107" y="150"/>
                  </a:cubicBezTo>
                  <a:cubicBezTo>
                    <a:pt x="111" y="147"/>
                    <a:pt x="110" y="142"/>
                    <a:pt x="111" y="138"/>
                  </a:cubicBezTo>
                  <a:cubicBezTo>
                    <a:pt x="111" y="136"/>
                    <a:pt x="110" y="133"/>
                    <a:pt x="114" y="133"/>
                  </a:cubicBezTo>
                  <a:cubicBezTo>
                    <a:pt x="118" y="137"/>
                    <a:pt x="113" y="142"/>
                    <a:pt x="114" y="146"/>
                  </a:cubicBezTo>
                  <a:cubicBezTo>
                    <a:pt x="119" y="145"/>
                    <a:pt x="122" y="145"/>
                    <a:pt x="126" y="143"/>
                  </a:cubicBezTo>
                  <a:cubicBezTo>
                    <a:pt x="130" y="141"/>
                    <a:pt x="135" y="143"/>
                    <a:pt x="138" y="138"/>
                  </a:cubicBezTo>
                  <a:cubicBezTo>
                    <a:pt x="140" y="132"/>
                    <a:pt x="145" y="139"/>
                    <a:pt x="149" y="137"/>
                  </a:cubicBezTo>
                  <a:cubicBezTo>
                    <a:pt x="151" y="135"/>
                    <a:pt x="154" y="134"/>
                    <a:pt x="154" y="131"/>
                  </a:cubicBezTo>
                  <a:cubicBezTo>
                    <a:pt x="154" y="129"/>
                    <a:pt x="156" y="129"/>
                    <a:pt x="157" y="130"/>
                  </a:cubicBezTo>
                  <a:cubicBezTo>
                    <a:pt x="160" y="134"/>
                    <a:pt x="163" y="131"/>
                    <a:pt x="166" y="130"/>
                  </a:cubicBezTo>
                  <a:cubicBezTo>
                    <a:pt x="175" y="128"/>
                    <a:pt x="183" y="124"/>
                    <a:pt x="193" y="123"/>
                  </a:cubicBezTo>
                  <a:cubicBezTo>
                    <a:pt x="203" y="122"/>
                    <a:pt x="208" y="117"/>
                    <a:pt x="210" y="108"/>
                  </a:cubicBezTo>
                  <a:cubicBezTo>
                    <a:pt x="212" y="101"/>
                    <a:pt x="213" y="94"/>
                    <a:pt x="222" y="91"/>
                  </a:cubicBezTo>
                  <a:cubicBezTo>
                    <a:pt x="220" y="98"/>
                    <a:pt x="216" y="104"/>
                    <a:pt x="214" y="111"/>
                  </a:cubicBezTo>
                  <a:cubicBezTo>
                    <a:pt x="212" y="118"/>
                    <a:pt x="212" y="118"/>
                    <a:pt x="219" y="120"/>
                  </a:cubicBezTo>
                  <a:cubicBezTo>
                    <a:pt x="221" y="120"/>
                    <a:pt x="224" y="120"/>
                    <a:pt x="224" y="122"/>
                  </a:cubicBezTo>
                  <a:cubicBezTo>
                    <a:pt x="224" y="125"/>
                    <a:pt x="227" y="129"/>
                    <a:pt x="226" y="132"/>
                  </a:cubicBezTo>
                  <a:cubicBezTo>
                    <a:pt x="223" y="142"/>
                    <a:pt x="228" y="152"/>
                    <a:pt x="229" y="162"/>
                  </a:cubicBezTo>
                  <a:cubicBezTo>
                    <a:pt x="228" y="163"/>
                    <a:pt x="229" y="167"/>
                    <a:pt x="232" y="167"/>
                  </a:cubicBezTo>
                  <a:cubicBezTo>
                    <a:pt x="242" y="160"/>
                    <a:pt x="250" y="151"/>
                    <a:pt x="259" y="143"/>
                  </a:cubicBezTo>
                  <a:cubicBezTo>
                    <a:pt x="268" y="135"/>
                    <a:pt x="278" y="128"/>
                    <a:pt x="287" y="119"/>
                  </a:cubicBezTo>
                  <a:cubicBezTo>
                    <a:pt x="303" y="104"/>
                    <a:pt x="320" y="89"/>
                    <a:pt x="338" y="77"/>
                  </a:cubicBezTo>
                  <a:cubicBezTo>
                    <a:pt x="343" y="74"/>
                    <a:pt x="343" y="70"/>
                    <a:pt x="341" y="67"/>
                  </a:cubicBezTo>
                  <a:cubicBezTo>
                    <a:pt x="332" y="70"/>
                    <a:pt x="324" y="76"/>
                    <a:pt x="314" y="76"/>
                  </a:cubicBezTo>
                  <a:cubicBezTo>
                    <a:pt x="320" y="60"/>
                    <a:pt x="322" y="57"/>
                    <a:pt x="328" y="53"/>
                  </a:cubicBezTo>
                  <a:cubicBezTo>
                    <a:pt x="329" y="60"/>
                    <a:pt x="323" y="65"/>
                    <a:pt x="323" y="72"/>
                  </a:cubicBezTo>
                  <a:cubicBezTo>
                    <a:pt x="331" y="65"/>
                    <a:pt x="332" y="57"/>
                    <a:pt x="336" y="49"/>
                  </a:cubicBezTo>
                  <a:cubicBezTo>
                    <a:pt x="298" y="37"/>
                    <a:pt x="263" y="19"/>
                    <a:pt x="221" y="13"/>
                  </a:cubicBezTo>
                  <a:cubicBezTo>
                    <a:pt x="226" y="18"/>
                    <a:pt x="224" y="21"/>
                    <a:pt x="223" y="24"/>
                  </a:cubicBezTo>
                  <a:cubicBezTo>
                    <a:pt x="220" y="31"/>
                    <a:pt x="219" y="37"/>
                    <a:pt x="218" y="43"/>
                  </a:cubicBezTo>
                  <a:cubicBezTo>
                    <a:pt x="217" y="46"/>
                    <a:pt x="218" y="50"/>
                    <a:pt x="216" y="52"/>
                  </a:cubicBezTo>
                  <a:cubicBezTo>
                    <a:pt x="211" y="60"/>
                    <a:pt x="209" y="70"/>
                    <a:pt x="205" y="80"/>
                  </a:cubicBezTo>
                  <a:cubicBezTo>
                    <a:pt x="197" y="70"/>
                    <a:pt x="207" y="63"/>
                    <a:pt x="206" y="54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8"/>
                    <a:pt x="97" y="88"/>
                  </a:cubicBezTo>
                  <a:cubicBezTo>
                    <a:pt x="97" y="87"/>
                    <a:pt x="96" y="87"/>
                    <a:pt x="95" y="87"/>
                  </a:cubicBezTo>
                  <a:cubicBezTo>
                    <a:pt x="91" y="89"/>
                    <a:pt x="87" y="92"/>
                    <a:pt x="85" y="96"/>
                  </a:cubicBezTo>
                  <a:cubicBezTo>
                    <a:pt x="77" y="117"/>
                    <a:pt x="73" y="139"/>
                    <a:pt x="69" y="160"/>
                  </a:cubicBezTo>
                  <a:cubicBezTo>
                    <a:pt x="68" y="164"/>
                    <a:pt x="73" y="167"/>
                    <a:pt x="76" y="166"/>
                  </a:cubicBezTo>
                  <a:cubicBezTo>
                    <a:pt x="81" y="163"/>
                    <a:pt x="83" y="161"/>
                    <a:pt x="80" y="153"/>
                  </a:cubicBezTo>
                  <a:cubicBezTo>
                    <a:pt x="78" y="145"/>
                    <a:pt x="80" y="139"/>
                    <a:pt x="83" y="132"/>
                  </a:cubicBezTo>
                  <a:cubicBezTo>
                    <a:pt x="88" y="117"/>
                    <a:pt x="92" y="102"/>
                    <a:pt x="97" y="88"/>
                  </a:cubicBezTo>
                  <a:close/>
                  <a:moveTo>
                    <a:pt x="64" y="115"/>
                  </a:moveTo>
                  <a:cubicBezTo>
                    <a:pt x="64" y="115"/>
                    <a:pt x="64" y="115"/>
                    <a:pt x="64" y="115"/>
                  </a:cubicBezTo>
                  <a:cubicBezTo>
                    <a:pt x="61" y="118"/>
                    <a:pt x="58" y="120"/>
                    <a:pt x="58" y="123"/>
                  </a:cubicBezTo>
                  <a:cubicBezTo>
                    <a:pt x="56" y="135"/>
                    <a:pt x="52" y="146"/>
                    <a:pt x="50" y="158"/>
                  </a:cubicBezTo>
                  <a:cubicBezTo>
                    <a:pt x="50" y="160"/>
                    <a:pt x="48" y="164"/>
                    <a:pt x="49" y="164"/>
                  </a:cubicBezTo>
                  <a:cubicBezTo>
                    <a:pt x="54" y="164"/>
                    <a:pt x="52" y="167"/>
                    <a:pt x="52" y="169"/>
                  </a:cubicBezTo>
                  <a:cubicBezTo>
                    <a:pt x="49" y="174"/>
                    <a:pt x="48" y="179"/>
                    <a:pt x="42" y="181"/>
                  </a:cubicBezTo>
                  <a:cubicBezTo>
                    <a:pt x="41" y="182"/>
                    <a:pt x="40" y="184"/>
                    <a:pt x="42" y="186"/>
                  </a:cubicBezTo>
                  <a:cubicBezTo>
                    <a:pt x="49" y="182"/>
                    <a:pt x="56" y="178"/>
                    <a:pt x="62" y="174"/>
                  </a:cubicBezTo>
                  <a:cubicBezTo>
                    <a:pt x="67" y="170"/>
                    <a:pt x="67" y="169"/>
                    <a:pt x="61" y="166"/>
                  </a:cubicBezTo>
                  <a:cubicBezTo>
                    <a:pt x="60" y="164"/>
                    <a:pt x="60" y="163"/>
                    <a:pt x="60" y="161"/>
                  </a:cubicBezTo>
                  <a:cubicBezTo>
                    <a:pt x="60" y="157"/>
                    <a:pt x="63" y="153"/>
                    <a:pt x="61" y="149"/>
                  </a:cubicBezTo>
                  <a:cubicBezTo>
                    <a:pt x="57" y="144"/>
                    <a:pt x="59" y="140"/>
                    <a:pt x="61" y="136"/>
                  </a:cubicBezTo>
                  <a:cubicBezTo>
                    <a:pt x="62" y="129"/>
                    <a:pt x="64" y="123"/>
                    <a:pt x="64" y="115"/>
                  </a:cubicBezTo>
                  <a:close/>
                  <a:moveTo>
                    <a:pt x="65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70" y="131"/>
                    <a:pt x="76" y="117"/>
                    <a:pt x="79" y="100"/>
                  </a:cubicBezTo>
                  <a:cubicBezTo>
                    <a:pt x="69" y="108"/>
                    <a:pt x="63" y="130"/>
                    <a:pt x="65" y="146"/>
                  </a:cubicBezTo>
                  <a:close/>
                  <a:moveTo>
                    <a:pt x="41" y="170"/>
                  </a:moveTo>
                  <a:cubicBezTo>
                    <a:pt x="41" y="170"/>
                    <a:pt x="41" y="170"/>
                    <a:pt x="41" y="170"/>
                  </a:cubicBezTo>
                  <a:cubicBezTo>
                    <a:pt x="45" y="158"/>
                    <a:pt x="48" y="146"/>
                    <a:pt x="52" y="133"/>
                  </a:cubicBezTo>
                  <a:cubicBezTo>
                    <a:pt x="42" y="144"/>
                    <a:pt x="41" y="157"/>
                    <a:pt x="41" y="170"/>
                  </a:cubicBezTo>
                  <a:close/>
                  <a:moveTo>
                    <a:pt x="30" y="187"/>
                  </a:moveTo>
                  <a:cubicBezTo>
                    <a:pt x="30" y="187"/>
                    <a:pt x="30" y="187"/>
                    <a:pt x="30" y="187"/>
                  </a:cubicBezTo>
                  <a:cubicBezTo>
                    <a:pt x="34" y="177"/>
                    <a:pt x="36" y="167"/>
                    <a:pt x="37" y="156"/>
                  </a:cubicBezTo>
                  <a:cubicBezTo>
                    <a:pt x="30" y="167"/>
                    <a:pt x="28" y="175"/>
                    <a:pt x="30" y="187"/>
                  </a:cubicBezTo>
                  <a:close/>
                  <a:moveTo>
                    <a:pt x="345" y="64"/>
                  </a:moveTo>
                  <a:cubicBezTo>
                    <a:pt x="345" y="64"/>
                    <a:pt x="345" y="64"/>
                    <a:pt x="345" y="64"/>
                  </a:cubicBezTo>
                  <a:cubicBezTo>
                    <a:pt x="349" y="63"/>
                    <a:pt x="348" y="60"/>
                    <a:pt x="350" y="58"/>
                  </a:cubicBezTo>
                  <a:cubicBezTo>
                    <a:pt x="352" y="57"/>
                    <a:pt x="353" y="56"/>
                    <a:pt x="354" y="58"/>
                  </a:cubicBezTo>
                  <a:cubicBezTo>
                    <a:pt x="355" y="59"/>
                    <a:pt x="354" y="62"/>
                    <a:pt x="357" y="61"/>
                  </a:cubicBezTo>
                  <a:cubicBezTo>
                    <a:pt x="358" y="60"/>
                    <a:pt x="360" y="59"/>
                    <a:pt x="360" y="57"/>
                  </a:cubicBezTo>
                  <a:cubicBezTo>
                    <a:pt x="360" y="55"/>
                    <a:pt x="358" y="55"/>
                    <a:pt x="357" y="54"/>
                  </a:cubicBezTo>
                  <a:cubicBezTo>
                    <a:pt x="350" y="51"/>
                    <a:pt x="348" y="52"/>
                    <a:pt x="346" y="60"/>
                  </a:cubicBezTo>
                  <a:cubicBezTo>
                    <a:pt x="345" y="60"/>
                    <a:pt x="345" y="62"/>
                    <a:pt x="345" y="64"/>
                  </a:cubicBezTo>
                  <a:close/>
                  <a:moveTo>
                    <a:pt x="344" y="51"/>
                  </a:moveTo>
                  <a:cubicBezTo>
                    <a:pt x="344" y="51"/>
                    <a:pt x="344" y="51"/>
                    <a:pt x="344" y="51"/>
                  </a:cubicBezTo>
                  <a:cubicBezTo>
                    <a:pt x="340" y="50"/>
                    <a:pt x="338" y="48"/>
                    <a:pt x="336" y="52"/>
                  </a:cubicBezTo>
                  <a:cubicBezTo>
                    <a:pt x="336" y="56"/>
                    <a:pt x="335" y="59"/>
                    <a:pt x="334" y="64"/>
                  </a:cubicBezTo>
                  <a:cubicBezTo>
                    <a:pt x="340" y="60"/>
                    <a:pt x="341" y="55"/>
                    <a:pt x="344" y="51"/>
                  </a:cubicBezTo>
                  <a:close/>
                  <a:moveTo>
                    <a:pt x="24" y="185"/>
                  </a:moveTo>
                  <a:cubicBezTo>
                    <a:pt x="24" y="185"/>
                    <a:pt x="24" y="185"/>
                    <a:pt x="24" y="185"/>
                  </a:cubicBezTo>
                  <a:cubicBezTo>
                    <a:pt x="21" y="190"/>
                    <a:pt x="21" y="196"/>
                    <a:pt x="21" y="203"/>
                  </a:cubicBezTo>
                  <a:cubicBezTo>
                    <a:pt x="27" y="196"/>
                    <a:pt x="23" y="190"/>
                    <a:pt x="24" y="185"/>
                  </a:cubicBezTo>
                  <a:close/>
                  <a:moveTo>
                    <a:pt x="213" y="17"/>
                  </a:moveTo>
                  <a:cubicBezTo>
                    <a:pt x="213" y="17"/>
                    <a:pt x="213" y="17"/>
                    <a:pt x="213" y="17"/>
                  </a:cubicBezTo>
                  <a:cubicBezTo>
                    <a:pt x="215" y="15"/>
                    <a:pt x="218" y="13"/>
                    <a:pt x="215" y="10"/>
                  </a:cubicBezTo>
                  <a:cubicBezTo>
                    <a:pt x="215" y="10"/>
                    <a:pt x="213" y="10"/>
                    <a:pt x="213" y="10"/>
                  </a:cubicBezTo>
                  <a:cubicBezTo>
                    <a:pt x="210" y="13"/>
                    <a:pt x="211" y="15"/>
                    <a:pt x="213" y="17"/>
                  </a:cubicBezTo>
                  <a:close/>
                  <a:moveTo>
                    <a:pt x="11" y="215"/>
                  </a:moveTo>
                  <a:cubicBezTo>
                    <a:pt x="11" y="215"/>
                    <a:pt x="11" y="215"/>
                    <a:pt x="11" y="215"/>
                  </a:cubicBezTo>
                  <a:cubicBezTo>
                    <a:pt x="13" y="212"/>
                    <a:pt x="14" y="211"/>
                    <a:pt x="12" y="207"/>
                  </a:cubicBezTo>
                  <a:cubicBezTo>
                    <a:pt x="10" y="210"/>
                    <a:pt x="9" y="212"/>
                    <a:pt x="11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3FD9046-A79B-4F67-80AE-4125BB136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1165"/>
              <a:ext cx="59" cy="137"/>
            </a:xfrm>
            <a:custGeom>
              <a:avLst/>
              <a:gdLst>
                <a:gd name="T0" fmla="*/ 2 w 31"/>
                <a:gd name="T1" fmla="*/ 72 h 72"/>
                <a:gd name="T2" fmla="*/ 2 w 31"/>
                <a:gd name="T3" fmla="*/ 72 h 72"/>
                <a:gd name="T4" fmla="*/ 2 w 31"/>
                <a:gd name="T5" fmla="*/ 60 h 72"/>
                <a:gd name="T6" fmla="*/ 26 w 31"/>
                <a:gd name="T7" fmla="*/ 2 h 72"/>
                <a:gd name="T8" fmla="*/ 29 w 31"/>
                <a:gd name="T9" fmla="*/ 0 h 72"/>
                <a:gd name="T10" fmla="*/ 28 w 31"/>
                <a:gd name="T11" fmla="*/ 6 h 72"/>
                <a:gd name="T12" fmla="*/ 22 w 31"/>
                <a:gd name="T13" fmla="*/ 22 h 72"/>
                <a:gd name="T14" fmla="*/ 19 w 31"/>
                <a:gd name="T15" fmla="*/ 30 h 72"/>
                <a:gd name="T16" fmla="*/ 22 w 31"/>
                <a:gd name="T17" fmla="*/ 35 h 72"/>
                <a:gd name="T18" fmla="*/ 20 w 31"/>
                <a:gd name="T19" fmla="*/ 39 h 72"/>
                <a:gd name="T20" fmla="*/ 7 w 31"/>
                <a:gd name="T21" fmla="*/ 68 h 72"/>
                <a:gd name="T22" fmla="*/ 2 w 31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72"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0" y="68"/>
                    <a:pt x="0" y="64"/>
                    <a:pt x="2" y="60"/>
                  </a:cubicBezTo>
                  <a:cubicBezTo>
                    <a:pt x="10" y="40"/>
                    <a:pt x="18" y="22"/>
                    <a:pt x="26" y="2"/>
                  </a:cubicBezTo>
                  <a:cubicBezTo>
                    <a:pt x="26" y="0"/>
                    <a:pt x="27" y="0"/>
                    <a:pt x="29" y="0"/>
                  </a:cubicBezTo>
                  <a:cubicBezTo>
                    <a:pt x="31" y="2"/>
                    <a:pt x="29" y="4"/>
                    <a:pt x="28" y="6"/>
                  </a:cubicBezTo>
                  <a:cubicBezTo>
                    <a:pt x="26" y="11"/>
                    <a:pt x="24" y="16"/>
                    <a:pt x="22" y="22"/>
                  </a:cubicBezTo>
                  <a:cubicBezTo>
                    <a:pt x="21" y="24"/>
                    <a:pt x="20" y="27"/>
                    <a:pt x="19" y="30"/>
                  </a:cubicBezTo>
                  <a:cubicBezTo>
                    <a:pt x="17" y="33"/>
                    <a:pt x="18" y="35"/>
                    <a:pt x="22" y="35"/>
                  </a:cubicBezTo>
                  <a:cubicBezTo>
                    <a:pt x="21" y="37"/>
                    <a:pt x="21" y="38"/>
                    <a:pt x="20" y="39"/>
                  </a:cubicBezTo>
                  <a:cubicBezTo>
                    <a:pt x="15" y="48"/>
                    <a:pt x="11" y="58"/>
                    <a:pt x="7" y="68"/>
                  </a:cubicBezTo>
                  <a:cubicBezTo>
                    <a:pt x="6" y="70"/>
                    <a:pt x="5" y="71"/>
                    <a:pt x="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3F26084-601C-4629-8DE5-59FE7A18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134"/>
              <a:ext cx="85" cy="193"/>
            </a:xfrm>
            <a:custGeom>
              <a:avLst/>
              <a:gdLst>
                <a:gd name="T0" fmla="*/ 42 w 45"/>
                <a:gd name="T1" fmla="*/ 0 h 101"/>
                <a:gd name="T2" fmla="*/ 42 w 45"/>
                <a:gd name="T3" fmla="*/ 0 h 101"/>
                <a:gd name="T4" fmla="*/ 43 w 45"/>
                <a:gd name="T5" fmla="*/ 8 h 101"/>
                <a:gd name="T6" fmla="*/ 11 w 45"/>
                <a:gd name="T7" fmla="*/ 77 h 101"/>
                <a:gd name="T8" fmla="*/ 8 w 45"/>
                <a:gd name="T9" fmla="*/ 87 h 101"/>
                <a:gd name="T10" fmla="*/ 0 w 45"/>
                <a:gd name="T11" fmla="*/ 101 h 101"/>
                <a:gd name="T12" fmla="*/ 42 w 45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1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4"/>
                    <a:pt x="44" y="6"/>
                    <a:pt x="43" y="8"/>
                  </a:cubicBezTo>
                  <a:cubicBezTo>
                    <a:pt x="32" y="31"/>
                    <a:pt x="23" y="54"/>
                    <a:pt x="11" y="77"/>
                  </a:cubicBezTo>
                  <a:cubicBezTo>
                    <a:pt x="9" y="80"/>
                    <a:pt x="9" y="83"/>
                    <a:pt x="8" y="87"/>
                  </a:cubicBezTo>
                  <a:cubicBezTo>
                    <a:pt x="6" y="92"/>
                    <a:pt x="5" y="98"/>
                    <a:pt x="0" y="101"/>
                  </a:cubicBezTo>
                  <a:cubicBezTo>
                    <a:pt x="10" y="66"/>
                    <a:pt x="28" y="34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7AE2DFBB-A47F-484C-946F-5650A70AC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191"/>
              <a:ext cx="38" cy="109"/>
            </a:xfrm>
            <a:custGeom>
              <a:avLst/>
              <a:gdLst>
                <a:gd name="T0" fmla="*/ 20 w 20"/>
                <a:gd name="T1" fmla="*/ 0 h 57"/>
                <a:gd name="T2" fmla="*/ 20 w 20"/>
                <a:gd name="T3" fmla="*/ 0 h 57"/>
                <a:gd name="T4" fmla="*/ 7 w 20"/>
                <a:gd name="T5" fmla="*/ 46 h 57"/>
                <a:gd name="T6" fmla="*/ 12 w 20"/>
                <a:gd name="T7" fmla="*/ 44 h 57"/>
                <a:gd name="T8" fmla="*/ 6 w 20"/>
                <a:gd name="T9" fmla="*/ 57 h 57"/>
                <a:gd name="T10" fmla="*/ 20 w 20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7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15"/>
                    <a:pt x="6" y="30"/>
                    <a:pt x="7" y="46"/>
                  </a:cubicBezTo>
                  <a:cubicBezTo>
                    <a:pt x="9" y="48"/>
                    <a:pt x="10" y="44"/>
                    <a:pt x="12" y="44"/>
                  </a:cubicBezTo>
                  <a:cubicBezTo>
                    <a:pt x="9" y="48"/>
                    <a:pt x="10" y="53"/>
                    <a:pt x="6" y="57"/>
                  </a:cubicBezTo>
                  <a:cubicBezTo>
                    <a:pt x="0" y="45"/>
                    <a:pt x="7" y="1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1A2E288-7ED3-4AD7-9BE0-7A29DD87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1166"/>
              <a:ext cx="36" cy="77"/>
            </a:xfrm>
            <a:custGeom>
              <a:avLst/>
              <a:gdLst>
                <a:gd name="T0" fmla="*/ 19 w 19"/>
                <a:gd name="T1" fmla="*/ 1 h 40"/>
                <a:gd name="T2" fmla="*/ 19 w 19"/>
                <a:gd name="T3" fmla="*/ 1 h 40"/>
                <a:gd name="T4" fmla="*/ 14 w 19"/>
                <a:gd name="T5" fmla="*/ 14 h 40"/>
                <a:gd name="T6" fmla="*/ 9 w 19"/>
                <a:gd name="T7" fmla="*/ 24 h 40"/>
                <a:gd name="T8" fmla="*/ 11 w 19"/>
                <a:gd name="T9" fmla="*/ 32 h 40"/>
                <a:gd name="T10" fmla="*/ 7 w 19"/>
                <a:gd name="T11" fmla="*/ 39 h 40"/>
                <a:gd name="T12" fmla="*/ 3 w 19"/>
                <a:gd name="T13" fmla="*/ 36 h 40"/>
                <a:gd name="T14" fmla="*/ 2 w 19"/>
                <a:gd name="T15" fmla="*/ 28 h 40"/>
                <a:gd name="T16" fmla="*/ 16 w 19"/>
                <a:gd name="T17" fmla="*/ 0 h 40"/>
                <a:gd name="T18" fmla="*/ 19 w 19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6"/>
                    <a:pt x="15" y="9"/>
                    <a:pt x="14" y="14"/>
                  </a:cubicBezTo>
                  <a:cubicBezTo>
                    <a:pt x="12" y="17"/>
                    <a:pt x="10" y="21"/>
                    <a:pt x="9" y="24"/>
                  </a:cubicBezTo>
                  <a:cubicBezTo>
                    <a:pt x="8" y="26"/>
                    <a:pt x="8" y="26"/>
                    <a:pt x="11" y="32"/>
                  </a:cubicBezTo>
                  <a:cubicBezTo>
                    <a:pt x="12" y="34"/>
                    <a:pt x="9" y="39"/>
                    <a:pt x="7" y="39"/>
                  </a:cubicBezTo>
                  <a:cubicBezTo>
                    <a:pt x="4" y="40"/>
                    <a:pt x="4" y="38"/>
                    <a:pt x="3" y="36"/>
                  </a:cubicBezTo>
                  <a:cubicBezTo>
                    <a:pt x="2" y="33"/>
                    <a:pt x="0" y="31"/>
                    <a:pt x="2" y="28"/>
                  </a:cubicBezTo>
                  <a:cubicBezTo>
                    <a:pt x="7" y="19"/>
                    <a:pt x="11" y="9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9C611897-B86B-4373-9E2F-9843E306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105"/>
              <a:ext cx="34" cy="103"/>
            </a:xfrm>
            <a:custGeom>
              <a:avLst/>
              <a:gdLst>
                <a:gd name="T0" fmla="*/ 18 w 18"/>
                <a:gd name="T1" fmla="*/ 0 h 54"/>
                <a:gd name="T2" fmla="*/ 18 w 18"/>
                <a:gd name="T3" fmla="*/ 0 h 54"/>
                <a:gd name="T4" fmla="*/ 0 w 18"/>
                <a:gd name="T5" fmla="*/ 54 h 54"/>
                <a:gd name="T6" fmla="*/ 18 w 18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0" y="18"/>
                    <a:pt x="6" y="36"/>
                    <a:pt x="0" y="54"/>
                  </a:cubicBezTo>
                  <a:cubicBezTo>
                    <a:pt x="3" y="35"/>
                    <a:pt x="4" y="1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4CC3F6E0-F26A-4D23-9206-E78733A5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1136"/>
              <a:ext cx="36" cy="88"/>
            </a:xfrm>
            <a:custGeom>
              <a:avLst/>
              <a:gdLst>
                <a:gd name="T0" fmla="*/ 1 w 19"/>
                <a:gd name="T1" fmla="*/ 46 h 46"/>
                <a:gd name="T2" fmla="*/ 1 w 19"/>
                <a:gd name="T3" fmla="*/ 46 h 46"/>
                <a:gd name="T4" fmla="*/ 17 w 19"/>
                <a:gd name="T5" fmla="*/ 0 h 46"/>
                <a:gd name="T6" fmla="*/ 15 w 19"/>
                <a:gd name="T7" fmla="*/ 14 h 46"/>
                <a:gd name="T8" fmla="*/ 8 w 19"/>
                <a:gd name="T9" fmla="*/ 30 h 46"/>
                <a:gd name="T10" fmla="*/ 1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39"/>
                    <a:pt x="7" y="20"/>
                    <a:pt x="17" y="0"/>
                  </a:cubicBezTo>
                  <a:cubicBezTo>
                    <a:pt x="19" y="4"/>
                    <a:pt x="19" y="4"/>
                    <a:pt x="15" y="14"/>
                  </a:cubicBezTo>
                  <a:cubicBezTo>
                    <a:pt x="12" y="19"/>
                    <a:pt x="10" y="25"/>
                    <a:pt x="8" y="30"/>
                  </a:cubicBezTo>
                  <a:cubicBezTo>
                    <a:pt x="6" y="36"/>
                    <a:pt x="4" y="4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8F78F066-4795-4D5C-A479-C0258ABE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1228"/>
              <a:ext cx="38" cy="103"/>
            </a:xfrm>
            <a:custGeom>
              <a:avLst/>
              <a:gdLst>
                <a:gd name="T0" fmla="*/ 3 w 20"/>
                <a:gd name="T1" fmla="*/ 54 h 54"/>
                <a:gd name="T2" fmla="*/ 3 w 20"/>
                <a:gd name="T3" fmla="*/ 54 h 54"/>
                <a:gd name="T4" fmla="*/ 1 w 20"/>
                <a:gd name="T5" fmla="*/ 43 h 54"/>
                <a:gd name="T6" fmla="*/ 15 w 20"/>
                <a:gd name="T7" fmla="*/ 1 h 54"/>
                <a:gd name="T8" fmla="*/ 18 w 20"/>
                <a:gd name="T9" fmla="*/ 0 h 54"/>
                <a:gd name="T10" fmla="*/ 13 w 20"/>
                <a:gd name="T11" fmla="*/ 16 h 54"/>
                <a:gd name="T12" fmla="*/ 7 w 20"/>
                <a:gd name="T13" fmla="*/ 35 h 54"/>
                <a:gd name="T14" fmla="*/ 3 w 20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4">
                  <a:moveTo>
                    <a:pt x="3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0"/>
                    <a:pt x="0" y="47"/>
                    <a:pt x="1" y="43"/>
                  </a:cubicBezTo>
                  <a:cubicBezTo>
                    <a:pt x="6" y="29"/>
                    <a:pt x="10" y="15"/>
                    <a:pt x="15" y="1"/>
                  </a:cubicBezTo>
                  <a:cubicBezTo>
                    <a:pt x="16" y="1"/>
                    <a:pt x="16" y="0"/>
                    <a:pt x="18" y="0"/>
                  </a:cubicBezTo>
                  <a:cubicBezTo>
                    <a:pt x="20" y="6"/>
                    <a:pt x="15" y="11"/>
                    <a:pt x="13" y="16"/>
                  </a:cubicBezTo>
                  <a:cubicBezTo>
                    <a:pt x="12" y="23"/>
                    <a:pt x="9" y="29"/>
                    <a:pt x="7" y="35"/>
                  </a:cubicBezTo>
                  <a:cubicBezTo>
                    <a:pt x="6" y="41"/>
                    <a:pt x="5" y="4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0467DF21-6769-45EF-B620-A5E00D6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1197"/>
              <a:ext cx="36" cy="109"/>
            </a:xfrm>
            <a:custGeom>
              <a:avLst/>
              <a:gdLst>
                <a:gd name="T0" fmla="*/ 3 w 19"/>
                <a:gd name="T1" fmla="*/ 57 h 57"/>
                <a:gd name="T2" fmla="*/ 3 w 19"/>
                <a:gd name="T3" fmla="*/ 57 h 57"/>
                <a:gd name="T4" fmla="*/ 19 w 19"/>
                <a:gd name="T5" fmla="*/ 0 h 57"/>
                <a:gd name="T6" fmla="*/ 3 w 1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7"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12" y="11"/>
                    <a:pt x="19" y="0"/>
                  </a:cubicBezTo>
                  <a:cubicBezTo>
                    <a:pt x="15" y="19"/>
                    <a:pt x="7" y="38"/>
                    <a:pt x="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059DFC37-BA1C-447E-AD32-EF8FBCE6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191"/>
              <a:ext cx="33" cy="100"/>
            </a:xfrm>
            <a:custGeom>
              <a:avLst/>
              <a:gdLst>
                <a:gd name="T0" fmla="*/ 17 w 17"/>
                <a:gd name="T1" fmla="*/ 0 h 52"/>
                <a:gd name="T2" fmla="*/ 17 w 17"/>
                <a:gd name="T3" fmla="*/ 0 h 52"/>
                <a:gd name="T4" fmla="*/ 4 w 17"/>
                <a:gd name="T5" fmla="*/ 52 h 52"/>
                <a:gd name="T6" fmla="*/ 3 w 17"/>
                <a:gd name="T7" fmla="*/ 35 h 52"/>
                <a:gd name="T8" fmla="*/ 10 w 17"/>
                <a:gd name="T9" fmla="*/ 14 h 52"/>
                <a:gd name="T10" fmla="*/ 17 w 1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2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17"/>
                    <a:pt x="6" y="34"/>
                    <a:pt x="4" y="52"/>
                  </a:cubicBezTo>
                  <a:cubicBezTo>
                    <a:pt x="0" y="46"/>
                    <a:pt x="1" y="41"/>
                    <a:pt x="3" y="35"/>
                  </a:cubicBezTo>
                  <a:cubicBezTo>
                    <a:pt x="6" y="28"/>
                    <a:pt x="8" y="21"/>
                    <a:pt x="10" y="14"/>
                  </a:cubicBezTo>
                  <a:cubicBezTo>
                    <a:pt x="11" y="9"/>
                    <a:pt x="12" y="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ECB8FE1A-DFCA-47CB-AAD1-B89D6584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151"/>
              <a:ext cx="36" cy="54"/>
            </a:xfrm>
            <a:custGeom>
              <a:avLst/>
              <a:gdLst>
                <a:gd name="T0" fmla="*/ 0 w 19"/>
                <a:gd name="T1" fmla="*/ 28 h 28"/>
                <a:gd name="T2" fmla="*/ 0 w 19"/>
                <a:gd name="T3" fmla="*/ 28 h 28"/>
                <a:gd name="T4" fmla="*/ 18 w 19"/>
                <a:gd name="T5" fmla="*/ 0 h 28"/>
                <a:gd name="T6" fmla="*/ 6 w 19"/>
                <a:gd name="T7" fmla="*/ 27 h 28"/>
                <a:gd name="T8" fmla="*/ 0 w 1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3" y="17"/>
                    <a:pt x="10" y="9"/>
                    <a:pt x="18" y="0"/>
                  </a:cubicBezTo>
                  <a:cubicBezTo>
                    <a:pt x="19" y="7"/>
                    <a:pt x="14" y="18"/>
                    <a:pt x="6" y="27"/>
                  </a:cubicBezTo>
                  <a:cubicBezTo>
                    <a:pt x="3" y="23"/>
                    <a:pt x="2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367A597-5A6B-4BC1-B4DC-844BF064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1281"/>
              <a:ext cx="34" cy="69"/>
            </a:xfrm>
            <a:custGeom>
              <a:avLst/>
              <a:gdLst>
                <a:gd name="T0" fmla="*/ 5 w 18"/>
                <a:gd name="T1" fmla="*/ 36 h 36"/>
                <a:gd name="T2" fmla="*/ 5 w 18"/>
                <a:gd name="T3" fmla="*/ 36 h 36"/>
                <a:gd name="T4" fmla="*/ 16 w 18"/>
                <a:gd name="T5" fmla="*/ 0 h 36"/>
                <a:gd name="T6" fmla="*/ 11 w 18"/>
                <a:gd name="T7" fmla="*/ 18 h 36"/>
                <a:gd name="T8" fmla="*/ 5 w 1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22"/>
                    <a:pt x="12" y="11"/>
                    <a:pt x="16" y="0"/>
                  </a:cubicBezTo>
                  <a:cubicBezTo>
                    <a:pt x="18" y="6"/>
                    <a:pt x="13" y="12"/>
                    <a:pt x="11" y="18"/>
                  </a:cubicBezTo>
                  <a:cubicBezTo>
                    <a:pt x="10" y="24"/>
                    <a:pt x="7" y="30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BD435A87-E787-4992-8B5F-4A6E0ED5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203"/>
              <a:ext cx="26" cy="74"/>
            </a:xfrm>
            <a:custGeom>
              <a:avLst/>
              <a:gdLst>
                <a:gd name="T0" fmla="*/ 6 w 14"/>
                <a:gd name="T1" fmla="*/ 34 h 39"/>
                <a:gd name="T2" fmla="*/ 6 w 14"/>
                <a:gd name="T3" fmla="*/ 34 h 39"/>
                <a:gd name="T4" fmla="*/ 3 w 14"/>
                <a:gd name="T5" fmla="*/ 39 h 39"/>
                <a:gd name="T6" fmla="*/ 0 w 14"/>
                <a:gd name="T7" fmla="*/ 34 h 39"/>
                <a:gd name="T8" fmla="*/ 3 w 14"/>
                <a:gd name="T9" fmla="*/ 19 h 39"/>
                <a:gd name="T10" fmla="*/ 9 w 14"/>
                <a:gd name="T11" fmla="*/ 6 h 39"/>
                <a:gd name="T12" fmla="*/ 14 w 14"/>
                <a:gd name="T13" fmla="*/ 0 h 39"/>
                <a:gd name="T14" fmla="*/ 9 w 14"/>
                <a:gd name="T15" fmla="*/ 14 h 39"/>
                <a:gd name="T16" fmla="*/ 3 w 14"/>
                <a:gd name="T17" fmla="*/ 31 h 39"/>
                <a:gd name="T18" fmla="*/ 6 w 14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9">
                  <a:moveTo>
                    <a:pt x="6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5" y="38"/>
                    <a:pt x="3" y="39"/>
                  </a:cubicBezTo>
                  <a:cubicBezTo>
                    <a:pt x="0" y="39"/>
                    <a:pt x="0" y="36"/>
                    <a:pt x="0" y="34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5" y="15"/>
                    <a:pt x="7" y="11"/>
                    <a:pt x="9" y="6"/>
                  </a:cubicBezTo>
                  <a:cubicBezTo>
                    <a:pt x="11" y="5"/>
                    <a:pt x="11" y="1"/>
                    <a:pt x="14" y="0"/>
                  </a:cubicBezTo>
                  <a:cubicBezTo>
                    <a:pt x="14" y="5"/>
                    <a:pt x="11" y="9"/>
                    <a:pt x="9" y="14"/>
                  </a:cubicBezTo>
                  <a:cubicBezTo>
                    <a:pt x="7" y="19"/>
                    <a:pt x="5" y="25"/>
                    <a:pt x="3" y="31"/>
                  </a:cubicBezTo>
                  <a:cubicBezTo>
                    <a:pt x="1" y="35"/>
                    <a:pt x="4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CEAB464-0B8B-46D9-92AE-3847845B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1203"/>
              <a:ext cx="21" cy="65"/>
            </a:xfrm>
            <a:custGeom>
              <a:avLst/>
              <a:gdLst>
                <a:gd name="T0" fmla="*/ 0 w 11"/>
                <a:gd name="T1" fmla="*/ 34 h 34"/>
                <a:gd name="T2" fmla="*/ 0 w 11"/>
                <a:gd name="T3" fmla="*/ 34 h 34"/>
                <a:gd name="T4" fmla="*/ 10 w 11"/>
                <a:gd name="T5" fmla="*/ 0 h 34"/>
                <a:gd name="T6" fmla="*/ 0 w 11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4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" y="22"/>
                    <a:pt x="6" y="11"/>
                    <a:pt x="10" y="0"/>
                  </a:cubicBezTo>
                  <a:cubicBezTo>
                    <a:pt x="11" y="5"/>
                    <a:pt x="5" y="27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97AAB54E-4C28-4B90-98A9-60DF7938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266"/>
              <a:ext cx="15" cy="36"/>
            </a:xfrm>
            <a:custGeom>
              <a:avLst/>
              <a:gdLst>
                <a:gd name="T0" fmla="*/ 6 w 8"/>
                <a:gd name="T1" fmla="*/ 0 h 19"/>
                <a:gd name="T2" fmla="*/ 6 w 8"/>
                <a:gd name="T3" fmla="*/ 0 h 19"/>
                <a:gd name="T4" fmla="*/ 1 w 8"/>
                <a:gd name="T5" fmla="*/ 19 h 19"/>
                <a:gd name="T6" fmla="*/ 6 w 8"/>
                <a:gd name="T7" fmla="*/ 0 h 19"/>
                <a:gd name="T8" fmla="*/ 6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8" y="7"/>
                    <a:pt x="4" y="13"/>
                    <a:pt x="1" y="19"/>
                  </a:cubicBezTo>
                  <a:cubicBezTo>
                    <a:pt x="0" y="12"/>
                    <a:pt x="2" y="6"/>
                    <a:pt x="6" y="0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7E05411B-35CE-4949-81AC-A06025E37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205"/>
              <a:ext cx="10" cy="13"/>
            </a:xfrm>
            <a:custGeom>
              <a:avLst/>
              <a:gdLst>
                <a:gd name="T0" fmla="*/ 5 w 5"/>
                <a:gd name="T1" fmla="*/ 5 h 7"/>
                <a:gd name="T2" fmla="*/ 5 w 5"/>
                <a:gd name="T3" fmla="*/ 5 h 7"/>
                <a:gd name="T4" fmla="*/ 5 w 5"/>
                <a:gd name="T5" fmla="*/ 5 h 7"/>
                <a:gd name="T6" fmla="*/ 0 w 5"/>
                <a:gd name="T7" fmla="*/ 7 h 7"/>
                <a:gd name="T8" fmla="*/ 4 w 5"/>
                <a:gd name="T9" fmla="*/ 0 h 7"/>
                <a:gd name="T10" fmla="*/ 4 w 5"/>
                <a:gd name="T11" fmla="*/ 0 h 7"/>
                <a:gd name="T12" fmla="*/ 5 w 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5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1" y="4"/>
                    <a:pt x="1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1164EEAE-2A18-418D-9232-B00F8B5A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1346"/>
              <a:ext cx="7" cy="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3 w 4"/>
                <a:gd name="T5" fmla="*/ 2 h 4"/>
                <a:gd name="T6" fmla="*/ 2 w 4"/>
                <a:gd name="T7" fmla="*/ 4 h 4"/>
                <a:gd name="T8" fmla="*/ 0 w 4"/>
                <a:gd name="T9" fmla="*/ 2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D8A6A07-6F3E-48C7-8B92-A57DE4D1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251"/>
              <a:ext cx="8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4 w 4"/>
                <a:gd name="T5" fmla="*/ 0 h 9"/>
                <a:gd name="T6" fmla="*/ 0 w 4"/>
                <a:gd name="T7" fmla="*/ 9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0"/>
                  </a:cubicBezTo>
                  <a:cubicBezTo>
                    <a:pt x="4" y="5"/>
                    <a:pt x="4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B53CA6-8CB2-443B-8BAA-B10B8E19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1266"/>
              <a:ext cx="8" cy="7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1 w 4"/>
                <a:gd name="T7" fmla="*/ 3 h 4"/>
                <a:gd name="T8" fmla="*/ 2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18819AC2-DAB2-404E-B8FF-873650BC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338"/>
              <a:ext cx="9" cy="12"/>
            </a:xfrm>
            <a:custGeom>
              <a:avLst/>
              <a:gdLst>
                <a:gd name="T0" fmla="*/ 5 w 5"/>
                <a:gd name="T1" fmla="*/ 2 h 6"/>
                <a:gd name="T2" fmla="*/ 5 w 5"/>
                <a:gd name="T3" fmla="*/ 2 h 6"/>
                <a:gd name="T4" fmla="*/ 3 w 5"/>
                <a:gd name="T5" fmla="*/ 5 h 6"/>
                <a:gd name="T6" fmla="*/ 1 w 5"/>
                <a:gd name="T7" fmla="*/ 4 h 6"/>
                <a:gd name="T8" fmla="*/ 3 w 5"/>
                <a:gd name="T9" fmla="*/ 1 h 6"/>
                <a:gd name="T10" fmla="*/ 5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1" y="2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7DDC2A-C263-4A81-AF61-40354DED6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356"/>
              <a:ext cx="7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2 w 4"/>
                <a:gd name="T5" fmla="*/ 1 h 9"/>
                <a:gd name="T6" fmla="*/ 4 w 4"/>
                <a:gd name="T7" fmla="*/ 1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4"/>
                    <a:pt x="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0" name="Group 4">
            <a:extLst>
              <a:ext uri="{FF2B5EF4-FFF2-40B4-BE49-F238E27FC236}">
                <a16:creationId xmlns:a16="http://schemas.microsoft.com/office/drawing/2014/main" id="{AF49DD5B-820F-486D-B0CD-E88E748BBFA2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V="1">
            <a:off x="3954144" y="3478115"/>
            <a:ext cx="600033" cy="375230"/>
            <a:chOff x="778" y="1069"/>
            <a:chExt cx="718" cy="449"/>
          </a:xfrm>
          <a:solidFill>
            <a:schemeClr val="accent3"/>
          </a:solidFill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86A81F22-B2E7-476B-9F9A-39E647ACB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" y="1069"/>
              <a:ext cx="718" cy="449"/>
            </a:xfrm>
            <a:custGeom>
              <a:avLst/>
              <a:gdLst>
                <a:gd name="T0" fmla="*/ 0 w 377"/>
                <a:gd name="T1" fmla="*/ 225 h 235"/>
                <a:gd name="T2" fmla="*/ 70 w 377"/>
                <a:gd name="T3" fmla="*/ 99 h 235"/>
                <a:gd name="T4" fmla="*/ 207 w 377"/>
                <a:gd name="T5" fmla="*/ 37 h 235"/>
                <a:gd name="T6" fmla="*/ 236 w 377"/>
                <a:gd name="T7" fmla="*/ 9 h 235"/>
                <a:gd name="T8" fmla="*/ 374 w 377"/>
                <a:gd name="T9" fmla="*/ 52 h 235"/>
                <a:gd name="T10" fmla="*/ 294 w 377"/>
                <a:gd name="T11" fmla="*/ 118 h 235"/>
                <a:gd name="T12" fmla="*/ 222 w 377"/>
                <a:gd name="T13" fmla="*/ 170 h 235"/>
                <a:gd name="T14" fmla="*/ 159 w 377"/>
                <a:gd name="T15" fmla="*/ 138 h 235"/>
                <a:gd name="T16" fmla="*/ 7 w 377"/>
                <a:gd name="T17" fmla="*/ 231 h 235"/>
                <a:gd name="T18" fmla="*/ 206 w 377"/>
                <a:gd name="T19" fmla="*/ 54 h 235"/>
                <a:gd name="T20" fmla="*/ 127 w 377"/>
                <a:gd name="T21" fmla="*/ 115 h 235"/>
                <a:gd name="T22" fmla="*/ 123 w 377"/>
                <a:gd name="T23" fmla="*/ 117 h 235"/>
                <a:gd name="T24" fmla="*/ 135 w 377"/>
                <a:gd name="T25" fmla="*/ 72 h 235"/>
                <a:gd name="T26" fmla="*/ 116 w 377"/>
                <a:gd name="T27" fmla="*/ 120 h 235"/>
                <a:gd name="T28" fmla="*/ 104 w 377"/>
                <a:gd name="T29" fmla="*/ 83 h 235"/>
                <a:gd name="T30" fmla="*/ 83 w 377"/>
                <a:gd name="T31" fmla="*/ 150 h 235"/>
                <a:gd name="T32" fmla="*/ 107 w 377"/>
                <a:gd name="T33" fmla="*/ 150 h 235"/>
                <a:gd name="T34" fmla="*/ 114 w 377"/>
                <a:gd name="T35" fmla="*/ 146 h 235"/>
                <a:gd name="T36" fmla="*/ 149 w 377"/>
                <a:gd name="T37" fmla="*/ 137 h 235"/>
                <a:gd name="T38" fmla="*/ 166 w 377"/>
                <a:gd name="T39" fmla="*/ 130 h 235"/>
                <a:gd name="T40" fmla="*/ 222 w 377"/>
                <a:gd name="T41" fmla="*/ 91 h 235"/>
                <a:gd name="T42" fmla="*/ 224 w 377"/>
                <a:gd name="T43" fmla="*/ 122 h 235"/>
                <a:gd name="T44" fmla="*/ 232 w 377"/>
                <a:gd name="T45" fmla="*/ 167 h 235"/>
                <a:gd name="T46" fmla="*/ 338 w 377"/>
                <a:gd name="T47" fmla="*/ 77 h 235"/>
                <a:gd name="T48" fmla="*/ 328 w 377"/>
                <a:gd name="T49" fmla="*/ 53 h 235"/>
                <a:gd name="T50" fmla="*/ 221 w 377"/>
                <a:gd name="T51" fmla="*/ 13 h 235"/>
                <a:gd name="T52" fmla="*/ 216 w 377"/>
                <a:gd name="T53" fmla="*/ 52 h 235"/>
                <a:gd name="T54" fmla="*/ 97 w 377"/>
                <a:gd name="T55" fmla="*/ 88 h 235"/>
                <a:gd name="T56" fmla="*/ 85 w 377"/>
                <a:gd name="T57" fmla="*/ 96 h 235"/>
                <a:gd name="T58" fmla="*/ 80 w 377"/>
                <a:gd name="T59" fmla="*/ 153 h 235"/>
                <a:gd name="T60" fmla="*/ 64 w 377"/>
                <a:gd name="T61" fmla="*/ 115 h 235"/>
                <a:gd name="T62" fmla="*/ 50 w 377"/>
                <a:gd name="T63" fmla="*/ 158 h 235"/>
                <a:gd name="T64" fmla="*/ 42 w 377"/>
                <a:gd name="T65" fmla="*/ 181 h 235"/>
                <a:gd name="T66" fmla="*/ 61 w 377"/>
                <a:gd name="T67" fmla="*/ 166 h 235"/>
                <a:gd name="T68" fmla="*/ 61 w 377"/>
                <a:gd name="T69" fmla="*/ 136 h 235"/>
                <a:gd name="T70" fmla="*/ 65 w 377"/>
                <a:gd name="T71" fmla="*/ 146 h 235"/>
                <a:gd name="T72" fmla="*/ 41 w 377"/>
                <a:gd name="T73" fmla="*/ 170 h 235"/>
                <a:gd name="T74" fmla="*/ 41 w 377"/>
                <a:gd name="T75" fmla="*/ 170 h 235"/>
                <a:gd name="T76" fmla="*/ 37 w 377"/>
                <a:gd name="T77" fmla="*/ 156 h 235"/>
                <a:gd name="T78" fmla="*/ 345 w 377"/>
                <a:gd name="T79" fmla="*/ 64 h 235"/>
                <a:gd name="T80" fmla="*/ 357 w 377"/>
                <a:gd name="T81" fmla="*/ 61 h 235"/>
                <a:gd name="T82" fmla="*/ 346 w 377"/>
                <a:gd name="T83" fmla="*/ 60 h 235"/>
                <a:gd name="T84" fmla="*/ 344 w 377"/>
                <a:gd name="T85" fmla="*/ 51 h 235"/>
                <a:gd name="T86" fmla="*/ 344 w 377"/>
                <a:gd name="T87" fmla="*/ 51 h 235"/>
                <a:gd name="T88" fmla="*/ 21 w 377"/>
                <a:gd name="T89" fmla="*/ 203 h 235"/>
                <a:gd name="T90" fmla="*/ 213 w 377"/>
                <a:gd name="T91" fmla="*/ 17 h 235"/>
                <a:gd name="T92" fmla="*/ 213 w 377"/>
                <a:gd name="T93" fmla="*/ 17 h 235"/>
                <a:gd name="T94" fmla="*/ 12 w 377"/>
                <a:gd name="T95" fmla="*/ 2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7" h="235">
                  <a:moveTo>
                    <a:pt x="2" y="235"/>
                  </a:moveTo>
                  <a:cubicBezTo>
                    <a:pt x="2" y="235"/>
                    <a:pt x="2" y="235"/>
                    <a:pt x="2" y="235"/>
                  </a:cubicBezTo>
                  <a:cubicBezTo>
                    <a:pt x="0" y="232"/>
                    <a:pt x="0" y="229"/>
                    <a:pt x="0" y="225"/>
                  </a:cubicBezTo>
                  <a:cubicBezTo>
                    <a:pt x="3" y="208"/>
                    <a:pt x="8" y="191"/>
                    <a:pt x="17" y="175"/>
                  </a:cubicBezTo>
                  <a:cubicBezTo>
                    <a:pt x="19" y="171"/>
                    <a:pt x="21" y="167"/>
                    <a:pt x="23" y="163"/>
                  </a:cubicBezTo>
                  <a:cubicBezTo>
                    <a:pt x="34" y="139"/>
                    <a:pt x="51" y="118"/>
                    <a:pt x="70" y="99"/>
                  </a:cubicBezTo>
                  <a:cubicBezTo>
                    <a:pt x="89" y="80"/>
                    <a:pt x="113" y="68"/>
                    <a:pt x="140" y="62"/>
                  </a:cubicBezTo>
                  <a:cubicBezTo>
                    <a:pt x="159" y="57"/>
                    <a:pt x="179" y="52"/>
                    <a:pt x="199" y="50"/>
                  </a:cubicBezTo>
                  <a:cubicBezTo>
                    <a:pt x="208" y="48"/>
                    <a:pt x="210" y="45"/>
                    <a:pt x="207" y="37"/>
                  </a:cubicBezTo>
                  <a:cubicBezTo>
                    <a:pt x="204" y="27"/>
                    <a:pt x="206" y="16"/>
                    <a:pt x="203" y="6"/>
                  </a:cubicBezTo>
                  <a:cubicBezTo>
                    <a:pt x="201" y="2"/>
                    <a:pt x="204" y="0"/>
                    <a:pt x="209" y="2"/>
                  </a:cubicBezTo>
                  <a:cubicBezTo>
                    <a:pt x="218" y="4"/>
                    <a:pt x="226" y="7"/>
                    <a:pt x="236" y="9"/>
                  </a:cubicBezTo>
                  <a:cubicBezTo>
                    <a:pt x="261" y="16"/>
                    <a:pt x="285" y="25"/>
                    <a:pt x="309" y="32"/>
                  </a:cubicBezTo>
                  <a:cubicBezTo>
                    <a:pt x="326" y="38"/>
                    <a:pt x="345" y="45"/>
                    <a:pt x="363" y="49"/>
                  </a:cubicBezTo>
                  <a:cubicBezTo>
                    <a:pt x="367" y="49"/>
                    <a:pt x="370" y="51"/>
                    <a:pt x="374" y="52"/>
                  </a:cubicBezTo>
                  <a:cubicBezTo>
                    <a:pt x="377" y="54"/>
                    <a:pt x="377" y="57"/>
                    <a:pt x="374" y="58"/>
                  </a:cubicBezTo>
                  <a:cubicBezTo>
                    <a:pt x="357" y="68"/>
                    <a:pt x="343" y="81"/>
                    <a:pt x="326" y="92"/>
                  </a:cubicBezTo>
                  <a:cubicBezTo>
                    <a:pt x="315" y="100"/>
                    <a:pt x="305" y="109"/>
                    <a:pt x="294" y="118"/>
                  </a:cubicBezTo>
                  <a:cubicBezTo>
                    <a:pt x="274" y="134"/>
                    <a:pt x="255" y="152"/>
                    <a:pt x="237" y="170"/>
                  </a:cubicBezTo>
                  <a:cubicBezTo>
                    <a:pt x="236" y="171"/>
                    <a:pt x="235" y="172"/>
                    <a:pt x="233" y="173"/>
                  </a:cubicBezTo>
                  <a:cubicBezTo>
                    <a:pt x="227" y="177"/>
                    <a:pt x="223" y="177"/>
                    <a:pt x="222" y="170"/>
                  </a:cubicBezTo>
                  <a:cubicBezTo>
                    <a:pt x="220" y="158"/>
                    <a:pt x="217" y="146"/>
                    <a:pt x="215" y="135"/>
                  </a:cubicBezTo>
                  <a:cubicBezTo>
                    <a:pt x="213" y="126"/>
                    <a:pt x="212" y="125"/>
                    <a:pt x="203" y="127"/>
                  </a:cubicBezTo>
                  <a:cubicBezTo>
                    <a:pt x="188" y="131"/>
                    <a:pt x="173" y="134"/>
                    <a:pt x="159" y="138"/>
                  </a:cubicBezTo>
                  <a:cubicBezTo>
                    <a:pt x="139" y="145"/>
                    <a:pt x="120" y="151"/>
                    <a:pt x="101" y="160"/>
                  </a:cubicBezTo>
                  <a:cubicBezTo>
                    <a:pt x="87" y="167"/>
                    <a:pt x="73" y="174"/>
                    <a:pt x="60" y="182"/>
                  </a:cubicBezTo>
                  <a:cubicBezTo>
                    <a:pt x="39" y="196"/>
                    <a:pt x="20" y="210"/>
                    <a:pt x="7" y="231"/>
                  </a:cubicBezTo>
                  <a:cubicBezTo>
                    <a:pt x="6" y="233"/>
                    <a:pt x="6" y="235"/>
                    <a:pt x="2" y="235"/>
                  </a:cubicBezTo>
                  <a:close/>
                  <a:moveTo>
                    <a:pt x="206" y="54"/>
                  </a:moveTo>
                  <a:cubicBezTo>
                    <a:pt x="206" y="54"/>
                    <a:pt x="206" y="54"/>
                    <a:pt x="206" y="54"/>
                  </a:cubicBezTo>
                  <a:cubicBezTo>
                    <a:pt x="189" y="57"/>
                    <a:pt x="172" y="61"/>
                    <a:pt x="156" y="65"/>
                  </a:cubicBezTo>
                  <a:cubicBezTo>
                    <a:pt x="146" y="67"/>
                    <a:pt x="139" y="72"/>
                    <a:pt x="137" y="81"/>
                  </a:cubicBezTo>
                  <a:cubicBezTo>
                    <a:pt x="133" y="93"/>
                    <a:pt x="129" y="103"/>
                    <a:pt x="127" y="115"/>
                  </a:cubicBezTo>
                  <a:cubicBezTo>
                    <a:pt x="127" y="116"/>
                    <a:pt x="126" y="116"/>
                    <a:pt x="126" y="117"/>
                  </a:cubicBezTo>
                  <a:cubicBezTo>
                    <a:pt x="126" y="118"/>
                    <a:pt x="125" y="118"/>
                    <a:pt x="124" y="118"/>
                  </a:cubicBezTo>
                  <a:cubicBezTo>
                    <a:pt x="124" y="118"/>
                    <a:pt x="123" y="117"/>
                    <a:pt x="123" y="117"/>
                  </a:cubicBezTo>
                  <a:cubicBezTo>
                    <a:pt x="122" y="116"/>
                    <a:pt x="123" y="115"/>
                    <a:pt x="123" y="114"/>
                  </a:cubicBezTo>
                  <a:cubicBezTo>
                    <a:pt x="128" y="102"/>
                    <a:pt x="130" y="89"/>
                    <a:pt x="135" y="78"/>
                  </a:cubicBezTo>
                  <a:cubicBezTo>
                    <a:pt x="135" y="76"/>
                    <a:pt x="137" y="74"/>
                    <a:pt x="135" y="72"/>
                  </a:cubicBezTo>
                  <a:cubicBezTo>
                    <a:pt x="133" y="71"/>
                    <a:pt x="130" y="73"/>
                    <a:pt x="129" y="75"/>
                  </a:cubicBezTo>
                  <a:cubicBezTo>
                    <a:pt x="127" y="76"/>
                    <a:pt x="127" y="79"/>
                    <a:pt x="127" y="80"/>
                  </a:cubicBezTo>
                  <a:cubicBezTo>
                    <a:pt x="123" y="94"/>
                    <a:pt x="119" y="107"/>
                    <a:pt x="116" y="120"/>
                  </a:cubicBezTo>
                  <a:cubicBezTo>
                    <a:pt x="115" y="123"/>
                    <a:pt x="113" y="125"/>
                    <a:pt x="110" y="123"/>
                  </a:cubicBezTo>
                  <a:cubicBezTo>
                    <a:pt x="115" y="108"/>
                    <a:pt x="121" y="94"/>
                    <a:pt x="123" y="77"/>
                  </a:cubicBezTo>
                  <a:cubicBezTo>
                    <a:pt x="115" y="77"/>
                    <a:pt x="110" y="80"/>
                    <a:pt x="104" y="83"/>
                  </a:cubicBezTo>
                  <a:cubicBezTo>
                    <a:pt x="102" y="84"/>
                    <a:pt x="101" y="86"/>
                    <a:pt x="101" y="88"/>
                  </a:cubicBezTo>
                  <a:cubicBezTo>
                    <a:pt x="100" y="95"/>
                    <a:pt x="97" y="101"/>
                    <a:pt x="95" y="109"/>
                  </a:cubicBezTo>
                  <a:cubicBezTo>
                    <a:pt x="90" y="122"/>
                    <a:pt x="86" y="136"/>
                    <a:pt x="83" y="150"/>
                  </a:cubicBezTo>
                  <a:cubicBezTo>
                    <a:pt x="82" y="153"/>
                    <a:pt x="82" y="155"/>
                    <a:pt x="86" y="156"/>
                  </a:cubicBezTo>
                  <a:cubicBezTo>
                    <a:pt x="88" y="156"/>
                    <a:pt x="88" y="159"/>
                    <a:pt x="91" y="158"/>
                  </a:cubicBezTo>
                  <a:cubicBezTo>
                    <a:pt x="97" y="155"/>
                    <a:pt x="103" y="154"/>
                    <a:pt x="107" y="150"/>
                  </a:cubicBezTo>
                  <a:cubicBezTo>
                    <a:pt x="111" y="147"/>
                    <a:pt x="110" y="142"/>
                    <a:pt x="111" y="138"/>
                  </a:cubicBezTo>
                  <a:cubicBezTo>
                    <a:pt x="111" y="136"/>
                    <a:pt x="110" y="133"/>
                    <a:pt x="114" y="133"/>
                  </a:cubicBezTo>
                  <a:cubicBezTo>
                    <a:pt x="118" y="137"/>
                    <a:pt x="113" y="142"/>
                    <a:pt x="114" y="146"/>
                  </a:cubicBezTo>
                  <a:cubicBezTo>
                    <a:pt x="119" y="145"/>
                    <a:pt x="122" y="145"/>
                    <a:pt x="126" y="143"/>
                  </a:cubicBezTo>
                  <a:cubicBezTo>
                    <a:pt x="130" y="141"/>
                    <a:pt x="135" y="143"/>
                    <a:pt x="138" y="138"/>
                  </a:cubicBezTo>
                  <a:cubicBezTo>
                    <a:pt x="140" y="132"/>
                    <a:pt x="145" y="139"/>
                    <a:pt x="149" y="137"/>
                  </a:cubicBezTo>
                  <a:cubicBezTo>
                    <a:pt x="151" y="135"/>
                    <a:pt x="154" y="134"/>
                    <a:pt x="154" y="131"/>
                  </a:cubicBezTo>
                  <a:cubicBezTo>
                    <a:pt x="154" y="129"/>
                    <a:pt x="156" y="129"/>
                    <a:pt x="157" y="130"/>
                  </a:cubicBezTo>
                  <a:cubicBezTo>
                    <a:pt x="160" y="134"/>
                    <a:pt x="163" y="131"/>
                    <a:pt x="166" y="130"/>
                  </a:cubicBezTo>
                  <a:cubicBezTo>
                    <a:pt x="175" y="128"/>
                    <a:pt x="183" y="124"/>
                    <a:pt x="193" y="123"/>
                  </a:cubicBezTo>
                  <a:cubicBezTo>
                    <a:pt x="203" y="122"/>
                    <a:pt x="208" y="117"/>
                    <a:pt x="210" y="108"/>
                  </a:cubicBezTo>
                  <a:cubicBezTo>
                    <a:pt x="212" y="101"/>
                    <a:pt x="213" y="94"/>
                    <a:pt x="222" y="91"/>
                  </a:cubicBezTo>
                  <a:cubicBezTo>
                    <a:pt x="220" y="98"/>
                    <a:pt x="216" y="104"/>
                    <a:pt x="214" y="111"/>
                  </a:cubicBezTo>
                  <a:cubicBezTo>
                    <a:pt x="212" y="118"/>
                    <a:pt x="212" y="118"/>
                    <a:pt x="219" y="120"/>
                  </a:cubicBezTo>
                  <a:cubicBezTo>
                    <a:pt x="221" y="120"/>
                    <a:pt x="224" y="120"/>
                    <a:pt x="224" y="122"/>
                  </a:cubicBezTo>
                  <a:cubicBezTo>
                    <a:pt x="224" y="125"/>
                    <a:pt x="227" y="129"/>
                    <a:pt x="226" y="132"/>
                  </a:cubicBezTo>
                  <a:cubicBezTo>
                    <a:pt x="223" y="142"/>
                    <a:pt x="228" y="152"/>
                    <a:pt x="229" y="162"/>
                  </a:cubicBezTo>
                  <a:cubicBezTo>
                    <a:pt x="228" y="163"/>
                    <a:pt x="229" y="167"/>
                    <a:pt x="232" y="167"/>
                  </a:cubicBezTo>
                  <a:cubicBezTo>
                    <a:pt x="242" y="160"/>
                    <a:pt x="250" y="151"/>
                    <a:pt x="259" y="143"/>
                  </a:cubicBezTo>
                  <a:cubicBezTo>
                    <a:pt x="268" y="135"/>
                    <a:pt x="278" y="128"/>
                    <a:pt x="287" y="119"/>
                  </a:cubicBezTo>
                  <a:cubicBezTo>
                    <a:pt x="303" y="104"/>
                    <a:pt x="320" y="89"/>
                    <a:pt x="338" y="77"/>
                  </a:cubicBezTo>
                  <a:cubicBezTo>
                    <a:pt x="343" y="74"/>
                    <a:pt x="343" y="70"/>
                    <a:pt x="341" y="67"/>
                  </a:cubicBezTo>
                  <a:cubicBezTo>
                    <a:pt x="332" y="70"/>
                    <a:pt x="324" y="76"/>
                    <a:pt x="314" y="76"/>
                  </a:cubicBezTo>
                  <a:cubicBezTo>
                    <a:pt x="320" y="60"/>
                    <a:pt x="322" y="57"/>
                    <a:pt x="328" y="53"/>
                  </a:cubicBezTo>
                  <a:cubicBezTo>
                    <a:pt x="329" y="60"/>
                    <a:pt x="323" y="65"/>
                    <a:pt x="323" y="72"/>
                  </a:cubicBezTo>
                  <a:cubicBezTo>
                    <a:pt x="331" y="65"/>
                    <a:pt x="332" y="57"/>
                    <a:pt x="336" y="49"/>
                  </a:cubicBezTo>
                  <a:cubicBezTo>
                    <a:pt x="298" y="37"/>
                    <a:pt x="263" y="19"/>
                    <a:pt x="221" y="13"/>
                  </a:cubicBezTo>
                  <a:cubicBezTo>
                    <a:pt x="226" y="18"/>
                    <a:pt x="224" y="21"/>
                    <a:pt x="223" y="24"/>
                  </a:cubicBezTo>
                  <a:cubicBezTo>
                    <a:pt x="220" y="31"/>
                    <a:pt x="219" y="37"/>
                    <a:pt x="218" y="43"/>
                  </a:cubicBezTo>
                  <a:cubicBezTo>
                    <a:pt x="217" y="46"/>
                    <a:pt x="218" y="50"/>
                    <a:pt x="216" y="52"/>
                  </a:cubicBezTo>
                  <a:cubicBezTo>
                    <a:pt x="211" y="60"/>
                    <a:pt x="209" y="70"/>
                    <a:pt x="205" y="80"/>
                  </a:cubicBezTo>
                  <a:cubicBezTo>
                    <a:pt x="197" y="70"/>
                    <a:pt x="207" y="63"/>
                    <a:pt x="206" y="54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8"/>
                    <a:pt x="97" y="88"/>
                  </a:cubicBezTo>
                  <a:cubicBezTo>
                    <a:pt x="97" y="87"/>
                    <a:pt x="96" y="87"/>
                    <a:pt x="95" y="87"/>
                  </a:cubicBezTo>
                  <a:cubicBezTo>
                    <a:pt x="91" y="89"/>
                    <a:pt x="87" y="92"/>
                    <a:pt x="85" y="96"/>
                  </a:cubicBezTo>
                  <a:cubicBezTo>
                    <a:pt x="77" y="117"/>
                    <a:pt x="73" y="139"/>
                    <a:pt x="69" y="160"/>
                  </a:cubicBezTo>
                  <a:cubicBezTo>
                    <a:pt x="68" y="164"/>
                    <a:pt x="73" y="167"/>
                    <a:pt x="76" y="166"/>
                  </a:cubicBezTo>
                  <a:cubicBezTo>
                    <a:pt x="81" y="163"/>
                    <a:pt x="83" y="161"/>
                    <a:pt x="80" y="153"/>
                  </a:cubicBezTo>
                  <a:cubicBezTo>
                    <a:pt x="78" y="145"/>
                    <a:pt x="80" y="139"/>
                    <a:pt x="83" y="132"/>
                  </a:cubicBezTo>
                  <a:cubicBezTo>
                    <a:pt x="88" y="117"/>
                    <a:pt x="92" y="102"/>
                    <a:pt x="97" y="88"/>
                  </a:cubicBezTo>
                  <a:close/>
                  <a:moveTo>
                    <a:pt x="64" y="115"/>
                  </a:moveTo>
                  <a:cubicBezTo>
                    <a:pt x="64" y="115"/>
                    <a:pt x="64" y="115"/>
                    <a:pt x="64" y="115"/>
                  </a:cubicBezTo>
                  <a:cubicBezTo>
                    <a:pt x="61" y="118"/>
                    <a:pt x="58" y="120"/>
                    <a:pt x="58" y="123"/>
                  </a:cubicBezTo>
                  <a:cubicBezTo>
                    <a:pt x="56" y="135"/>
                    <a:pt x="52" y="146"/>
                    <a:pt x="50" y="158"/>
                  </a:cubicBezTo>
                  <a:cubicBezTo>
                    <a:pt x="50" y="160"/>
                    <a:pt x="48" y="164"/>
                    <a:pt x="49" y="164"/>
                  </a:cubicBezTo>
                  <a:cubicBezTo>
                    <a:pt x="54" y="164"/>
                    <a:pt x="52" y="167"/>
                    <a:pt x="52" y="169"/>
                  </a:cubicBezTo>
                  <a:cubicBezTo>
                    <a:pt x="49" y="174"/>
                    <a:pt x="48" y="179"/>
                    <a:pt x="42" y="181"/>
                  </a:cubicBezTo>
                  <a:cubicBezTo>
                    <a:pt x="41" y="182"/>
                    <a:pt x="40" y="184"/>
                    <a:pt x="42" y="186"/>
                  </a:cubicBezTo>
                  <a:cubicBezTo>
                    <a:pt x="49" y="182"/>
                    <a:pt x="56" y="178"/>
                    <a:pt x="62" y="174"/>
                  </a:cubicBezTo>
                  <a:cubicBezTo>
                    <a:pt x="67" y="170"/>
                    <a:pt x="67" y="169"/>
                    <a:pt x="61" y="166"/>
                  </a:cubicBezTo>
                  <a:cubicBezTo>
                    <a:pt x="60" y="164"/>
                    <a:pt x="60" y="163"/>
                    <a:pt x="60" y="161"/>
                  </a:cubicBezTo>
                  <a:cubicBezTo>
                    <a:pt x="60" y="157"/>
                    <a:pt x="63" y="153"/>
                    <a:pt x="61" y="149"/>
                  </a:cubicBezTo>
                  <a:cubicBezTo>
                    <a:pt x="57" y="144"/>
                    <a:pt x="59" y="140"/>
                    <a:pt x="61" y="136"/>
                  </a:cubicBezTo>
                  <a:cubicBezTo>
                    <a:pt x="62" y="129"/>
                    <a:pt x="64" y="123"/>
                    <a:pt x="64" y="115"/>
                  </a:cubicBezTo>
                  <a:close/>
                  <a:moveTo>
                    <a:pt x="65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70" y="131"/>
                    <a:pt x="76" y="117"/>
                    <a:pt x="79" y="100"/>
                  </a:cubicBezTo>
                  <a:cubicBezTo>
                    <a:pt x="69" y="108"/>
                    <a:pt x="63" y="130"/>
                    <a:pt x="65" y="146"/>
                  </a:cubicBezTo>
                  <a:close/>
                  <a:moveTo>
                    <a:pt x="41" y="170"/>
                  </a:moveTo>
                  <a:cubicBezTo>
                    <a:pt x="41" y="170"/>
                    <a:pt x="41" y="170"/>
                    <a:pt x="41" y="170"/>
                  </a:cubicBezTo>
                  <a:cubicBezTo>
                    <a:pt x="45" y="158"/>
                    <a:pt x="48" y="146"/>
                    <a:pt x="52" y="133"/>
                  </a:cubicBezTo>
                  <a:cubicBezTo>
                    <a:pt x="42" y="144"/>
                    <a:pt x="41" y="157"/>
                    <a:pt x="41" y="170"/>
                  </a:cubicBezTo>
                  <a:close/>
                  <a:moveTo>
                    <a:pt x="30" y="187"/>
                  </a:moveTo>
                  <a:cubicBezTo>
                    <a:pt x="30" y="187"/>
                    <a:pt x="30" y="187"/>
                    <a:pt x="30" y="187"/>
                  </a:cubicBezTo>
                  <a:cubicBezTo>
                    <a:pt x="34" y="177"/>
                    <a:pt x="36" y="167"/>
                    <a:pt x="37" y="156"/>
                  </a:cubicBezTo>
                  <a:cubicBezTo>
                    <a:pt x="30" y="167"/>
                    <a:pt x="28" y="175"/>
                    <a:pt x="30" y="187"/>
                  </a:cubicBezTo>
                  <a:close/>
                  <a:moveTo>
                    <a:pt x="345" y="64"/>
                  </a:moveTo>
                  <a:cubicBezTo>
                    <a:pt x="345" y="64"/>
                    <a:pt x="345" y="64"/>
                    <a:pt x="345" y="64"/>
                  </a:cubicBezTo>
                  <a:cubicBezTo>
                    <a:pt x="349" y="63"/>
                    <a:pt x="348" y="60"/>
                    <a:pt x="350" y="58"/>
                  </a:cubicBezTo>
                  <a:cubicBezTo>
                    <a:pt x="352" y="57"/>
                    <a:pt x="353" y="56"/>
                    <a:pt x="354" y="58"/>
                  </a:cubicBezTo>
                  <a:cubicBezTo>
                    <a:pt x="355" y="59"/>
                    <a:pt x="354" y="62"/>
                    <a:pt x="357" y="61"/>
                  </a:cubicBezTo>
                  <a:cubicBezTo>
                    <a:pt x="358" y="60"/>
                    <a:pt x="360" y="59"/>
                    <a:pt x="360" y="57"/>
                  </a:cubicBezTo>
                  <a:cubicBezTo>
                    <a:pt x="360" y="55"/>
                    <a:pt x="358" y="55"/>
                    <a:pt x="357" y="54"/>
                  </a:cubicBezTo>
                  <a:cubicBezTo>
                    <a:pt x="350" y="51"/>
                    <a:pt x="348" y="52"/>
                    <a:pt x="346" y="60"/>
                  </a:cubicBezTo>
                  <a:cubicBezTo>
                    <a:pt x="345" y="60"/>
                    <a:pt x="345" y="62"/>
                    <a:pt x="345" y="64"/>
                  </a:cubicBezTo>
                  <a:close/>
                  <a:moveTo>
                    <a:pt x="344" y="51"/>
                  </a:moveTo>
                  <a:cubicBezTo>
                    <a:pt x="344" y="51"/>
                    <a:pt x="344" y="51"/>
                    <a:pt x="344" y="51"/>
                  </a:cubicBezTo>
                  <a:cubicBezTo>
                    <a:pt x="340" y="50"/>
                    <a:pt x="338" y="48"/>
                    <a:pt x="336" y="52"/>
                  </a:cubicBezTo>
                  <a:cubicBezTo>
                    <a:pt x="336" y="56"/>
                    <a:pt x="335" y="59"/>
                    <a:pt x="334" y="64"/>
                  </a:cubicBezTo>
                  <a:cubicBezTo>
                    <a:pt x="340" y="60"/>
                    <a:pt x="341" y="55"/>
                    <a:pt x="344" y="51"/>
                  </a:cubicBezTo>
                  <a:close/>
                  <a:moveTo>
                    <a:pt x="24" y="185"/>
                  </a:moveTo>
                  <a:cubicBezTo>
                    <a:pt x="24" y="185"/>
                    <a:pt x="24" y="185"/>
                    <a:pt x="24" y="185"/>
                  </a:cubicBezTo>
                  <a:cubicBezTo>
                    <a:pt x="21" y="190"/>
                    <a:pt x="21" y="196"/>
                    <a:pt x="21" y="203"/>
                  </a:cubicBezTo>
                  <a:cubicBezTo>
                    <a:pt x="27" y="196"/>
                    <a:pt x="23" y="190"/>
                    <a:pt x="24" y="185"/>
                  </a:cubicBezTo>
                  <a:close/>
                  <a:moveTo>
                    <a:pt x="213" y="17"/>
                  </a:moveTo>
                  <a:cubicBezTo>
                    <a:pt x="213" y="17"/>
                    <a:pt x="213" y="17"/>
                    <a:pt x="213" y="17"/>
                  </a:cubicBezTo>
                  <a:cubicBezTo>
                    <a:pt x="215" y="15"/>
                    <a:pt x="218" y="13"/>
                    <a:pt x="215" y="10"/>
                  </a:cubicBezTo>
                  <a:cubicBezTo>
                    <a:pt x="215" y="10"/>
                    <a:pt x="213" y="10"/>
                    <a:pt x="213" y="10"/>
                  </a:cubicBezTo>
                  <a:cubicBezTo>
                    <a:pt x="210" y="13"/>
                    <a:pt x="211" y="15"/>
                    <a:pt x="213" y="17"/>
                  </a:cubicBezTo>
                  <a:close/>
                  <a:moveTo>
                    <a:pt x="11" y="215"/>
                  </a:moveTo>
                  <a:cubicBezTo>
                    <a:pt x="11" y="215"/>
                    <a:pt x="11" y="215"/>
                    <a:pt x="11" y="215"/>
                  </a:cubicBezTo>
                  <a:cubicBezTo>
                    <a:pt x="13" y="212"/>
                    <a:pt x="14" y="211"/>
                    <a:pt x="12" y="207"/>
                  </a:cubicBezTo>
                  <a:cubicBezTo>
                    <a:pt x="10" y="210"/>
                    <a:pt x="9" y="212"/>
                    <a:pt x="11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B3FD9046-A79B-4F67-80AE-4125BB136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1165"/>
              <a:ext cx="59" cy="137"/>
            </a:xfrm>
            <a:custGeom>
              <a:avLst/>
              <a:gdLst>
                <a:gd name="T0" fmla="*/ 2 w 31"/>
                <a:gd name="T1" fmla="*/ 72 h 72"/>
                <a:gd name="T2" fmla="*/ 2 w 31"/>
                <a:gd name="T3" fmla="*/ 72 h 72"/>
                <a:gd name="T4" fmla="*/ 2 w 31"/>
                <a:gd name="T5" fmla="*/ 60 h 72"/>
                <a:gd name="T6" fmla="*/ 26 w 31"/>
                <a:gd name="T7" fmla="*/ 2 h 72"/>
                <a:gd name="T8" fmla="*/ 29 w 31"/>
                <a:gd name="T9" fmla="*/ 0 h 72"/>
                <a:gd name="T10" fmla="*/ 28 w 31"/>
                <a:gd name="T11" fmla="*/ 6 h 72"/>
                <a:gd name="T12" fmla="*/ 22 w 31"/>
                <a:gd name="T13" fmla="*/ 22 h 72"/>
                <a:gd name="T14" fmla="*/ 19 w 31"/>
                <a:gd name="T15" fmla="*/ 30 h 72"/>
                <a:gd name="T16" fmla="*/ 22 w 31"/>
                <a:gd name="T17" fmla="*/ 35 h 72"/>
                <a:gd name="T18" fmla="*/ 20 w 31"/>
                <a:gd name="T19" fmla="*/ 39 h 72"/>
                <a:gd name="T20" fmla="*/ 7 w 31"/>
                <a:gd name="T21" fmla="*/ 68 h 72"/>
                <a:gd name="T22" fmla="*/ 2 w 31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72"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0" y="68"/>
                    <a:pt x="0" y="64"/>
                    <a:pt x="2" y="60"/>
                  </a:cubicBezTo>
                  <a:cubicBezTo>
                    <a:pt x="10" y="40"/>
                    <a:pt x="18" y="22"/>
                    <a:pt x="26" y="2"/>
                  </a:cubicBezTo>
                  <a:cubicBezTo>
                    <a:pt x="26" y="0"/>
                    <a:pt x="27" y="0"/>
                    <a:pt x="29" y="0"/>
                  </a:cubicBezTo>
                  <a:cubicBezTo>
                    <a:pt x="31" y="2"/>
                    <a:pt x="29" y="4"/>
                    <a:pt x="28" y="6"/>
                  </a:cubicBezTo>
                  <a:cubicBezTo>
                    <a:pt x="26" y="11"/>
                    <a:pt x="24" y="16"/>
                    <a:pt x="22" y="22"/>
                  </a:cubicBezTo>
                  <a:cubicBezTo>
                    <a:pt x="21" y="24"/>
                    <a:pt x="20" y="27"/>
                    <a:pt x="19" y="30"/>
                  </a:cubicBezTo>
                  <a:cubicBezTo>
                    <a:pt x="17" y="33"/>
                    <a:pt x="18" y="35"/>
                    <a:pt x="22" y="35"/>
                  </a:cubicBezTo>
                  <a:cubicBezTo>
                    <a:pt x="21" y="37"/>
                    <a:pt x="21" y="38"/>
                    <a:pt x="20" y="39"/>
                  </a:cubicBezTo>
                  <a:cubicBezTo>
                    <a:pt x="15" y="48"/>
                    <a:pt x="11" y="58"/>
                    <a:pt x="7" y="68"/>
                  </a:cubicBezTo>
                  <a:cubicBezTo>
                    <a:pt x="6" y="70"/>
                    <a:pt x="5" y="71"/>
                    <a:pt x="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73F26084-601C-4629-8DE5-59FE7A18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134"/>
              <a:ext cx="85" cy="193"/>
            </a:xfrm>
            <a:custGeom>
              <a:avLst/>
              <a:gdLst>
                <a:gd name="T0" fmla="*/ 42 w 45"/>
                <a:gd name="T1" fmla="*/ 0 h 101"/>
                <a:gd name="T2" fmla="*/ 42 w 45"/>
                <a:gd name="T3" fmla="*/ 0 h 101"/>
                <a:gd name="T4" fmla="*/ 43 w 45"/>
                <a:gd name="T5" fmla="*/ 8 h 101"/>
                <a:gd name="T6" fmla="*/ 11 w 45"/>
                <a:gd name="T7" fmla="*/ 77 h 101"/>
                <a:gd name="T8" fmla="*/ 8 w 45"/>
                <a:gd name="T9" fmla="*/ 87 h 101"/>
                <a:gd name="T10" fmla="*/ 0 w 45"/>
                <a:gd name="T11" fmla="*/ 101 h 101"/>
                <a:gd name="T12" fmla="*/ 42 w 45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1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4"/>
                    <a:pt x="44" y="6"/>
                    <a:pt x="43" y="8"/>
                  </a:cubicBezTo>
                  <a:cubicBezTo>
                    <a:pt x="32" y="31"/>
                    <a:pt x="23" y="54"/>
                    <a:pt x="11" y="77"/>
                  </a:cubicBezTo>
                  <a:cubicBezTo>
                    <a:pt x="9" y="80"/>
                    <a:pt x="9" y="83"/>
                    <a:pt x="8" y="87"/>
                  </a:cubicBezTo>
                  <a:cubicBezTo>
                    <a:pt x="6" y="92"/>
                    <a:pt x="5" y="98"/>
                    <a:pt x="0" y="101"/>
                  </a:cubicBezTo>
                  <a:cubicBezTo>
                    <a:pt x="10" y="66"/>
                    <a:pt x="28" y="34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7AE2DFBB-A47F-484C-946F-5650A70AC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191"/>
              <a:ext cx="38" cy="109"/>
            </a:xfrm>
            <a:custGeom>
              <a:avLst/>
              <a:gdLst>
                <a:gd name="T0" fmla="*/ 20 w 20"/>
                <a:gd name="T1" fmla="*/ 0 h 57"/>
                <a:gd name="T2" fmla="*/ 20 w 20"/>
                <a:gd name="T3" fmla="*/ 0 h 57"/>
                <a:gd name="T4" fmla="*/ 7 w 20"/>
                <a:gd name="T5" fmla="*/ 46 h 57"/>
                <a:gd name="T6" fmla="*/ 12 w 20"/>
                <a:gd name="T7" fmla="*/ 44 h 57"/>
                <a:gd name="T8" fmla="*/ 6 w 20"/>
                <a:gd name="T9" fmla="*/ 57 h 57"/>
                <a:gd name="T10" fmla="*/ 20 w 20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7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15"/>
                    <a:pt x="6" y="30"/>
                    <a:pt x="7" y="46"/>
                  </a:cubicBezTo>
                  <a:cubicBezTo>
                    <a:pt x="9" y="48"/>
                    <a:pt x="10" y="44"/>
                    <a:pt x="12" y="44"/>
                  </a:cubicBezTo>
                  <a:cubicBezTo>
                    <a:pt x="9" y="48"/>
                    <a:pt x="10" y="53"/>
                    <a:pt x="6" y="57"/>
                  </a:cubicBezTo>
                  <a:cubicBezTo>
                    <a:pt x="0" y="45"/>
                    <a:pt x="7" y="1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A1A2E288-7ED3-4AD7-9BE0-7A29DD87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1166"/>
              <a:ext cx="36" cy="77"/>
            </a:xfrm>
            <a:custGeom>
              <a:avLst/>
              <a:gdLst>
                <a:gd name="T0" fmla="*/ 19 w 19"/>
                <a:gd name="T1" fmla="*/ 1 h 40"/>
                <a:gd name="T2" fmla="*/ 19 w 19"/>
                <a:gd name="T3" fmla="*/ 1 h 40"/>
                <a:gd name="T4" fmla="*/ 14 w 19"/>
                <a:gd name="T5" fmla="*/ 14 h 40"/>
                <a:gd name="T6" fmla="*/ 9 w 19"/>
                <a:gd name="T7" fmla="*/ 24 h 40"/>
                <a:gd name="T8" fmla="*/ 11 w 19"/>
                <a:gd name="T9" fmla="*/ 32 h 40"/>
                <a:gd name="T10" fmla="*/ 7 w 19"/>
                <a:gd name="T11" fmla="*/ 39 h 40"/>
                <a:gd name="T12" fmla="*/ 3 w 19"/>
                <a:gd name="T13" fmla="*/ 36 h 40"/>
                <a:gd name="T14" fmla="*/ 2 w 19"/>
                <a:gd name="T15" fmla="*/ 28 h 40"/>
                <a:gd name="T16" fmla="*/ 16 w 19"/>
                <a:gd name="T17" fmla="*/ 0 h 40"/>
                <a:gd name="T18" fmla="*/ 19 w 19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6"/>
                    <a:pt x="15" y="9"/>
                    <a:pt x="14" y="14"/>
                  </a:cubicBezTo>
                  <a:cubicBezTo>
                    <a:pt x="12" y="17"/>
                    <a:pt x="10" y="21"/>
                    <a:pt x="9" y="24"/>
                  </a:cubicBezTo>
                  <a:cubicBezTo>
                    <a:pt x="8" y="26"/>
                    <a:pt x="8" y="26"/>
                    <a:pt x="11" y="32"/>
                  </a:cubicBezTo>
                  <a:cubicBezTo>
                    <a:pt x="12" y="34"/>
                    <a:pt x="9" y="39"/>
                    <a:pt x="7" y="39"/>
                  </a:cubicBezTo>
                  <a:cubicBezTo>
                    <a:pt x="4" y="40"/>
                    <a:pt x="4" y="38"/>
                    <a:pt x="3" y="36"/>
                  </a:cubicBezTo>
                  <a:cubicBezTo>
                    <a:pt x="2" y="33"/>
                    <a:pt x="0" y="31"/>
                    <a:pt x="2" y="28"/>
                  </a:cubicBezTo>
                  <a:cubicBezTo>
                    <a:pt x="7" y="19"/>
                    <a:pt x="11" y="9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9C611897-B86B-4373-9E2F-9843E306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105"/>
              <a:ext cx="34" cy="103"/>
            </a:xfrm>
            <a:custGeom>
              <a:avLst/>
              <a:gdLst>
                <a:gd name="T0" fmla="*/ 18 w 18"/>
                <a:gd name="T1" fmla="*/ 0 h 54"/>
                <a:gd name="T2" fmla="*/ 18 w 18"/>
                <a:gd name="T3" fmla="*/ 0 h 54"/>
                <a:gd name="T4" fmla="*/ 0 w 18"/>
                <a:gd name="T5" fmla="*/ 54 h 54"/>
                <a:gd name="T6" fmla="*/ 18 w 18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0" y="18"/>
                    <a:pt x="6" y="36"/>
                    <a:pt x="0" y="54"/>
                  </a:cubicBezTo>
                  <a:cubicBezTo>
                    <a:pt x="3" y="35"/>
                    <a:pt x="4" y="1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CC3F6E0-F26A-4D23-9206-E78733A5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1136"/>
              <a:ext cx="36" cy="88"/>
            </a:xfrm>
            <a:custGeom>
              <a:avLst/>
              <a:gdLst>
                <a:gd name="T0" fmla="*/ 1 w 19"/>
                <a:gd name="T1" fmla="*/ 46 h 46"/>
                <a:gd name="T2" fmla="*/ 1 w 19"/>
                <a:gd name="T3" fmla="*/ 46 h 46"/>
                <a:gd name="T4" fmla="*/ 17 w 19"/>
                <a:gd name="T5" fmla="*/ 0 h 46"/>
                <a:gd name="T6" fmla="*/ 15 w 19"/>
                <a:gd name="T7" fmla="*/ 14 h 46"/>
                <a:gd name="T8" fmla="*/ 8 w 19"/>
                <a:gd name="T9" fmla="*/ 30 h 46"/>
                <a:gd name="T10" fmla="*/ 1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39"/>
                    <a:pt x="7" y="20"/>
                    <a:pt x="17" y="0"/>
                  </a:cubicBezTo>
                  <a:cubicBezTo>
                    <a:pt x="19" y="4"/>
                    <a:pt x="19" y="4"/>
                    <a:pt x="15" y="14"/>
                  </a:cubicBezTo>
                  <a:cubicBezTo>
                    <a:pt x="12" y="19"/>
                    <a:pt x="10" y="25"/>
                    <a:pt x="8" y="30"/>
                  </a:cubicBezTo>
                  <a:cubicBezTo>
                    <a:pt x="6" y="36"/>
                    <a:pt x="4" y="4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8F78F066-4795-4D5C-A479-C0258ABE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1228"/>
              <a:ext cx="38" cy="103"/>
            </a:xfrm>
            <a:custGeom>
              <a:avLst/>
              <a:gdLst>
                <a:gd name="T0" fmla="*/ 3 w 20"/>
                <a:gd name="T1" fmla="*/ 54 h 54"/>
                <a:gd name="T2" fmla="*/ 3 w 20"/>
                <a:gd name="T3" fmla="*/ 54 h 54"/>
                <a:gd name="T4" fmla="*/ 1 w 20"/>
                <a:gd name="T5" fmla="*/ 43 h 54"/>
                <a:gd name="T6" fmla="*/ 15 w 20"/>
                <a:gd name="T7" fmla="*/ 1 h 54"/>
                <a:gd name="T8" fmla="*/ 18 w 20"/>
                <a:gd name="T9" fmla="*/ 0 h 54"/>
                <a:gd name="T10" fmla="*/ 13 w 20"/>
                <a:gd name="T11" fmla="*/ 16 h 54"/>
                <a:gd name="T12" fmla="*/ 7 w 20"/>
                <a:gd name="T13" fmla="*/ 35 h 54"/>
                <a:gd name="T14" fmla="*/ 3 w 20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4">
                  <a:moveTo>
                    <a:pt x="3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0"/>
                    <a:pt x="0" y="47"/>
                    <a:pt x="1" y="43"/>
                  </a:cubicBezTo>
                  <a:cubicBezTo>
                    <a:pt x="6" y="29"/>
                    <a:pt x="10" y="15"/>
                    <a:pt x="15" y="1"/>
                  </a:cubicBezTo>
                  <a:cubicBezTo>
                    <a:pt x="16" y="1"/>
                    <a:pt x="16" y="0"/>
                    <a:pt x="18" y="0"/>
                  </a:cubicBezTo>
                  <a:cubicBezTo>
                    <a:pt x="20" y="6"/>
                    <a:pt x="15" y="11"/>
                    <a:pt x="13" y="16"/>
                  </a:cubicBezTo>
                  <a:cubicBezTo>
                    <a:pt x="12" y="23"/>
                    <a:pt x="9" y="29"/>
                    <a:pt x="7" y="35"/>
                  </a:cubicBezTo>
                  <a:cubicBezTo>
                    <a:pt x="6" y="41"/>
                    <a:pt x="5" y="4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0467DF21-6769-45EF-B620-A5E00D6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1197"/>
              <a:ext cx="36" cy="109"/>
            </a:xfrm>
            <a:custGeom>
              <a:avLst/>
              <a:gdLst>
                <a:gd name="T0" fmla="*/ 3 w 19"/>
                <a:gd name="T1" fmla="*/ 57 h 57"/>
                <a:gd name="T2" fmla="*/ 3 w 19"/>
                <a:gd name="T3" fmla="*/ 57 h 57"/>
                <a:gd name="T4" fmla="*/ 19 w 19"/>
                <a:gd name="T5" fmla="*/ 0 h 57"/>
                <a:gd name="T6" fmla="*/ 3 w 1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7"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12" y="11"/>
                    <a:pt x="19" y="0"/>
                  </a:cubicBezTo>
                  <a:cubicBezTo>
                    <a:pt x="15" y="19"/>
                    <a:pt x="7" y="38"/>
                    <a:pt x="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059DFC37-BA1C-447E-AD32-EF8FBCE6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191"/>
              <a:ext cx="33" cy="100"/>
            </a:xfrm>
            <a:custGeom>
              <a:avLst/>
              <a:gdLst>
                <a:gd name="T0" fmla="*/ 17 w 17"/>
                <a:gd name="T1" fmla="*/ 0 h 52"/>
                <a:gd name="T2" fmla="*/ 17 w 17"/>
                <a:gd name="T3" fmla="*/ 0 h 52"/>
                <a:gd name="T4" fmla="*/ 4 w 17"/>
                <a:gd name="T5" fmla="*/ 52 h 52"/>
                <a:gd name="T6" fmla="*/ 3 w 17"/>
                <a:gd name="T7" fmla="*/ 35 h 52"/>
                <a:gd name="T8" fmla="*/ 10 w 17"/>
                <a:gd name="T9" fmla="*/ 14 h 52"/>
                <a:gd name="T10" fmla="*/ 17 w 1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2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17"/>
                    <a:pt x="6" y="34"/>
                    <a:pt x="4" y="52"/>
                  </a:cubicBezTo>
                  <a:cubicBezTo>
                    <a:pt x="0" y="46"/>
                    <a:pt x="1" y="41"/>
                    <a:pt x="3" y="35"/>
                  </a:cubicBezTo>
                  <a:cubicBezTo>
                    <a:pt x="6" y="28"/>
                    <a:pt x="8" y="21"/>
                    <a:pt x="10" y="14"/>
                  </a:cubicBezTo>
                  <a:cubicBezTo>
                    <a:pt x="11" y="9"/>
                    <a:pt x="12" y="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ECB8FE1A-DFCA-47CB-AAD1-B89D6584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151"/>
              <a:ext cx="36" cy="54"/>
            </a:xfrm>
            <a:custGeom>
              <a:avLst/>
              <a:gdLst>
                <a:gd name="T0" fmla="*/ 0 w 19"/>
                <a:gd name="T1" fmla="*/ 28 h 28"/>
                <a:gd name="T2" fmla="*/ 0 w 19"/>
                <a:gd name="T3" fmla="*/ 28 h 28"/>
                <a:gd name="T4" fmla="*/ 18 w 19"/>
                <a:gd name="T5" fmla="*/ 0 h 28"/>
                <a:gd name="T6" fmla="*/ 6 w 19"/>
                <a:gd name="T7" fmla="*/ 27 h 28"/>
                <a:gd name="T8" fmla="*/ 0 w 1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3" y="17"/>
                    <a:pt x="10" y="9"/>
                    <a:pt x="18" y="0"/>
                  </a:cubicBezTo>
                  <a:cubicBezTo>
                    <a:pt x="19" y="7"/>
                    <a:pt x="14" y="18"/>
                    <a:pt x="6" y="27"/>
                  </a:cubicBezTo>
                  <a:cubicBezTo>
                    <a:pt x="3" y="23"/>
                    <a:pt x="2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6367A597-5A6B-4BC1-B4DC-844BF064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1281"/>
              <a:ext cx="34" cy="69"/>
            </a:xfrm>
            <a:custGeom>
              <a:avLst/>
              <a:gdLst>
                <a:gd name="T0" fmla="*/ 5 w 18"/>
                <a:gd name="T1" fmla="*/ 36 h 36"/>
                <a:gd name="T2" fmla="*/ 5 w 18"/>
                <a:gd name="T3" fmla="*/ 36 h 36"/>
                <a:gd name="T4" fmla="*/ 16 w 18"/>
                <a:gd name="T5" fmla="*/ 0 h 36"/>
                <a:gd name="T6" fmla="*/ 11 w 18"/>
                <a:gd name="T7" fmla="*/ 18 h 36"/>
                <a:gd name="T8" fmla="*/ 5 w 1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22"/>
                    <a:pt x="12" y="11"/>
                    <a:pt x="16" y="0"/>
                  </a:cubicBezTo>
                  <a:cubicBezTo>
                    <a:pt x="18" y="6"/>
                    <a:pt x="13" y="12"/>
                    <a:pt x="11" y="18"/>
                  </a:cubicBezTo>
                  <a:cubicBezTo>
                    <a:pt x="10" y="24"/>
                    <a:pt x="7" y="30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BD435A87-E787-4992-8B5F-4A6E0ED5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203"/>
              <a:ext cx="26" cy="74"/>
            </a:xfrm>
            <a:custGeom>
              <a:avLst/>
              <a:gdLst>
                <a:gd name="T0" fmla="*/ 6 w 14"/>
                <a:gd name="T1" fmla="*/ 34 h 39"/>
                <a:gd name="T2" fmla="*/ 6 w 14"/>
                <a:gd name="T3" fmla="*/ 34 h 39"/>
                <a:gd name="T4" fmla="*/ 3 w 14"/>
                <a:gd name="T5" fmla="*/ 39 h 39"/>
                <a:gd name="T6" fmla="*/ 0 w 14"/>
                <a:gd name="T7" fmla="*/ 34 h 39"/>
                <a:gd name="T8" fmla="*/ 3 w 14"/>
                <a:gd name="T9" fmla="*/ 19 h 39"/>
                <a:gd name="T10" fmla="*/ 9 w 14"/>
                <a:gd name="T11" fmla="*/ 6 h 39"/>
                <a:gd name="T12" fmla="*/ 14 w 14"/>
                <a:gd name="T13" fmla="*/ 0 h 39"/>
                <a:gd name="T14" fmla="*/ 9 w 14"/>
                <a:gd name="T15" fmla="*/ 14 h 39"/>
                <a:gd name="T16" fmla="*/ 3 w 14"/>
                <a:gd name="T17" fmla="*/ 31 h 39"/>
                <a:gd name="T18" fmla="*/ 6 w 14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9">
                  <a:moveTo>
                    <a:pt x="6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5" y="38"/>
                    <a:pt x="3" y="39"/>
                  </a:cubicBezTo>
                  <a:cubicBezTo>
                    <a:pt x="0" y="39"/>
                    <a:pt x="0" y="36"/>
                    <a:pt x="0" y="34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5" y="15"/>
                    <a:pt x="7" y="11"/>
                    <a:pt x="9" y="6"/>
                  </a:cubicBezTo>
                  <a:cubicBezTo>
                    <a:pt x="11" y="5"/>
                    <a:pt x="11" y="1"/>
                    <a:pt x="14" y="0"/>
                  </a:cubicBezTo>
                  <a:cubicBezTo>
                    <a:pt x="14" y="5"/>
                    <a:pt x="11" y="9"/>
                    <a:pt x="9" y="14"/>
                  </a:cubicBezTo>
                  <a:cubicBezTo>
                    <a:pt x="7" y="19"/>
                    <a:pt x="5" y="25"/>
                    <a:pt x="3" y="31"/>
                  </a:cubicBezTo>
                  <a:cubicBezTo>
                    <a:pt x="1" y="35"/>
                    <a:pt x="4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0CEAB464-0B8B-46D9-92AE-3847845B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1203"/>
              <a:ext cx="21" cy="65"/>
            </a:xfrm>
            <a:custGeom>
              <a:avLst/>
              <a:gdLst>
                <a:gd name="T0" fmla="*/ 0 w 11"/>
                <a:gd name="T1" fmla="*/ 34 h 34"/>
                <a:gd name="T2" fmla="*/ 0 w 11"/>
                <a:gd name="T3" fmla="*/ 34 h 34"/>
                <a:gd name="T4" fmla="*/ 10 w 11"/>
                <a:gd name="T5" fmla="*/ 0 h 34"/>
                <a:gd name="T6" fmla="*/ 0 w 11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4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" y="22"/>
                    <a:pt x="6" y="11"/>
                    <a:pt x="10" y="0"/>
                  </a:cubicBezTo>
                  <a:cubicBezTo>
                    <a:pt x="11" y="5"/>
                    <a:pt x="5" y="27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97AAB54E-4C28-4B90-98A9-60DF7938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266"/>
              <a:ext cx="15" cy="36"/>
            </a:xfrm>
            <a:custGeom>
              <a:avLst/>
              <a:gdLst>
                <a:gd name="T0" fmla="*/ 6 w 8"/>
                <a:gd name="T1" fmla="*/ 0 h 19"/>
                <a:gd name="T2" fmla="*/ 6 w 8"/>
                <a:gd name="T3" fmla="*/ 0 h 19"/>
                <a:gd name="T4" fmla="*/ 1 w 8"/>
                <a:gd name="T5" fmla="*/ 19 h 19"/>
                <a:gd name="T6" fmla="*/ 6 w 8"/>
                <a:gd name="T7" fmla="*/ 0 h 19"/>
                <a:gd name="T8" fmla="*/ 6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8" y="7"/>
                    <a:pt x="4" y="13"/>
                    <a:pt x="1" y="19"/>
                  </a:cubicBezTo>
                  <a:cubicBezTo>
                    <a:pt x="0" y="12"/>
                    <a:pt x="2" y="6"/>
                    <a:pt x="6" y="0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7E05411B-35CE-4949-81AC-A06025E37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205"/>
              <a:ext cx="10" cy="13"/>
            </a:xfrm>
            <a:custGeom>
              <a:avLst/>
              <a:gdLst>
                <a:gd name="T0" fmla="*/ 5 w 5"/>
                <a:gd name="T1" fmla="*/ 5 h 7"/>
                <a:gd name="T2" fmla="*/ 5 w 5"/>
                <a:gd name="T3" fmla="*/ 5 h 7"/>
                <a:gd name="T4" fmla="*/ 5 w 5"/>
                <a:gd name="T5" fmla="*/ 5 h 7"/>
                <a:gd name="T6" fmla="*/ 0 w 5"/>
                <a:gd name="T7" fmla="*/ 7 h 7"/>
                <a:gd name="T8" fmla="*/ 4 w 5"/>
                <a:gd name="T9" fmla="*/ 0 h 7"/>
                <a:gd name="T10" fmla="*/ 4 w 5"/>
                <a:gd name="T11" fmla="*/ 0 h 7"/>
                <a:gd name="T12" fmla="*/ 5 w 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5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1" y="4"/>
                    <a:pt x="1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1164EEAE-2A18-418D-9232-B00F8B5A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1346"/>
              <a:ext cx="7" cy="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3 w 4"/>
                <a:gd name="T5" fmla="*/ 2 h 4"/>
                <a:gd name="T6" fmla="*/ 2 w 4"/>
                <a:gd name="T7" fmla="*/ 4 h 4"/>
                <a:gd name="T8" fmla="*/ 0 w 4"/>
                <a:gd name="T9" fmla="*/ 2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D8A6A07-6F3E-48C7-8B92-A57DE4D1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251"/>
              <a:ext cx="8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4 w 4"/>
                <a:gd name="T5" fmla="*/ 0 h 9"/>
                <a:gd name="T6" fmla="*/ 0 w 4"/>
                <a:gd name="T7" fmla="*/ 9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0"/>
                  </a:cubicBezTo>
                  <a:cubicBezTo>
                    <a:pt x="4" y="5"/>
                    <a:pt x="4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AB53CA6-8CB2-443B-8BAA-B10B8E19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1266"/>
              <a:ext cx="8" cy="7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1 w 4"/>
                <a:gd name="T7" fmla="*/ 3 h 4"/>
                <a:gd name="T8" fmla="*/ 2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18819AC2-DAB2-404E-B8FF-873650BC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338"/>
              <a:ext cx="9" cy="12"/>
            </a:xfrm>
            <a:custGeom>
              <a:avLst/>
              <a:gdLst>
                <a:gd name="T0" fmla="*/ 5 w 5"/>
                <a:gd name="T1" fmla="*/ 2 h 6"/>
                <a:gd name="T2" fmla="*/ 5 w 5"/>
                <a:gd name="T3" fmla="*/ 2 h 6"/>
                <a:gd name="T4" fmla="*/ 3 w 5"/>
                <a:gd name="T5" fmla="*/ 5 h 6"/>
                <a:gd name="T6" fmla="*/ 1 w 5"/>
                <a:gd name="T7" fmla="*/ 4 h 6"/>
                <a:gd name="T8" fmla="*/ 3 w 5"/>
                <a:gd name="T9" fmla="*/ 1 h 6"/>
                <a:gd name="T10" fmla="*/ 5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1" y="2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F17DDC2A-C263-4A81-AF61-40354DED6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356"/>
              <a:ext cx="7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2 w 4"/>
                <a:gd name="T5" fmla="*/ 1 h 9"/>
                <a:gd name="T6" fmla="*/ 4 w 4"/>
                <a:gd name="T7" fmla="*/ 1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4"/>
                    <a:pt x="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3896166" y="3835796"/>
            <a:ext cx="17070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75">
                <a:latin typeface="Calibri" panose="020F0502020204030204" pitchFamily="34" charset="0"/>
              </a:rPr>
              <a:t>Milieu</a:t>
            </a:r>
            <a:br>
              <a:rPr lang="fr-FR" sz="1575">
                <a:latin typeface="Calibri" panose="020F0502020204030204" pitchFamily="34" charset="0"/>
              </a:rPr>
            </a:br>
            <a:r>
              <a:rPr lang="fr-FR" sz="1575">
                <a:solidFill>
                  <a:schemeClr val="accent2"/>
                </a:solidFill>
                <a:latin typeface="Calibri" panose="020F0502020204030204" pitchFamily="34" charset="0"/>
              </a:rPr>
              <a:t>continental</a:t>
            </a:r>
          </a:p>
        </p:txBody>
      </p:sp>
      <p:grpSp>
        <p:nvGrpSpPr>
          <p:cNvPr id="83" name="Group 4">
            <a:extLst>
              <a:ext uri="{FF2B5EF4-FFF2-40B4-BE49-F238E27FC236}">
                <a16:creationId xmlns:a16="http://schemas.microsoft.com/office/drawing/2014/main" id="{AF49DD5B-820F-486D-B0CD-E88E748BBFA2}"/>
              </a:ext>
            </a:extLst>
          </p:cNvPr>
          <p:cNvGrpSpPr>
            <a:grpSpLocks noChangeAspect="1"/>
          </p:cNvGrpSpPr>
          <p:nvPr/>
        </p:nvGrpSpPr>
        <p:grpSpPr bwMode="auto">
          <a:xfrm rot="7287299" flipV="1">
            <a:off x="1588595" y="3697716"/>
            <a:ext cx="600033" cy="375230"/>
            <a:chOff x="778" y="1069"/>
            <a:chExt cx="718" cy="449"/>
          </a:xfrm>
          <a:solidFill>
            <a:schemeClr val="accent3"/>
          </a:solidFill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86A81F22-B2E7-476B-9F9A-39E647ACB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" y="1069"/>
              <a:ext cx="718" cy="449"/>
            </a:xfrm>
            <a:custGeom>
              <a:avLst/>
              <a:gdLst>
                <a:gd name="T0" fmla="*/ 0 w 377"/>
                <a:gd name="T1" fmla="*/ 225 h 235"/>
                <a:gd name="T2" fmla="*/ 70 w 377"/>
                <a:gd name="T3" fmla="*/ 99 h 235"/>
                <a:gd name="T4" fmla="*/ 207 w 377"/>
                <a:gd name="T5" fmla="*/ 37 h 235"/>
                <a:gd name="T6" fmla="*/ 236 w 377"/>
                <a:gd name="T7" fmla="*/ 9 h 235"/>
                <a:gd name="T8" fmla="*/ 374 w 377"/>
                <a:gd name="T9" fmla="*/ 52 h 235"/>
                <a:gd name="T10" fmla="*/ 294 w 377"/>
                <a:gd name="T11" fmla="*/ 118 h 235"/>
                <a:gd name="T12" fmla="*/ 222 w 377"/>
                <a:gd name="T13" fmla="*/ 170 h 235"/>
                <a:gd name="T14" fmla="*/ 159 w 377"/>
                <a:gd name="T15" fmla="*/ 138 h 235"/>
                <a:gd name="T16" fmla="*/ 7 w 377"/>
                <a:gd name="T17" fmla="*/ 231 h 235"/>
                <a:gd name="T18" fmla="*/ 206 w 377"/>
                <a:gd name="T19" fmla="*/ 54 h 235"/>
                <a:gd name="T20" fmla="*/ 127 w 377"/>
                <a:gd name="T21" fmla="*/ 115 h 235"/>
                <a:gd name="T22" fmla="*/ 123 w 377"/>
                <a:gd name="T23" fmla="*/ 117 h 235"/>
                <a:gd name="T24" fmla="*/ 135 w 377"/>
                <a:gd name="T25" fmla="*/ 72 h 235"/>
                <a:gd name="T26" fmla="*/ 116 w 377"/>
                <a:gd name="T27" fmla="*/ 120 h 235"/>
                <a:gd name="T28" fmla="*/ 104 w 377"/>
                <a:gd name="T29" fmla="*/ 83 h 235"/>
                <a:gd name="T30" fmla="*/ 83 w 377"/>
                <a:gd name="T31" fmla="*/ 150 h 235"/>
                <a:gd name="T32" fmla="*/ 107 w 377"/>
                <a:gd name="T33" fmla="*/ 150 h 235"/>
                <a:gd name="T34" fmla="*/ 114 w 377"/>
                <a:gd name="T35" fmla="*/ 146 h 235"/>
                <a:gd name="T36" fmla="*/ 149 w 377"/>
                <a:gd name="T37" fmla="*/ 137 h 235"/>
                <a:gd name="T38" fmla="*/ 166 w 377"/>
                <a:gd name="T39" fmla="*/ 130 h 235"/>
                <a:gd name="T40" fmla="*/ 222 w 377"/>
                <a:gd name="T41" fmla="*/ 91 h 235"/>
                <a:gd name="T42" fmla="*/ 224 w 377"/>
                <a:gd name="T43" fmla="*/ 122 h 235"/>
                <a:gd name="T44" fmla="*/ 232 w 377"/>
                <a:gd name="T45" fmla="*/ 167 h 235"/>
                <a:gd name="T46" fmla="*/ 338 w 377"/>
                <a:gd name="T47" fmla="*/ 77 h 235"/>
                <a:gd name="T48" fmla="*/ 328 w 377"/>
                <a:gd name="T49" fmla="*/ 53 h 235"/>
                <a:gd name="T50" fmla="*/ 221 w 377"/>
                <a:gd name="T51" fmla="*/ 13 h 235"/>
                <a:gd name="T52" fmla="*/ 216 w 377"/>
                <a:gd name="T53" fmla="*/ 52 h 235"/>
                <a:gd name="T54" fmla="*/ 97 w 377"/>
                <a:gd name="T55" fmla="*/ 88 h 235"/>
                <a:gd name="T56" fmla="*/ 85 w 377"/>
                <a:gd name="T57" fmla="*/ 96 h 235"/>
                <a:gd name="T58" fmla="*/ 80 w 377"/>
                <a:gd name="T59" fmla="*/ 153 h 235"/>
                <a:gd name="T60" fmla="*/ 64 w 377"/>
                <a:gd name="T61" fmla="*/ 115 h 235"/>
                <a:gd name="T62" fmla="*/ 50 w 377"/>
                <a:gd name="T63" fmla="*/ 158 h 235"/>
                <a:gd name="T64" fmla="*/ 42 w 377"/>
                <a:gd name="T65" fmla="*/ 181 h 235"/>
                <a:gd name="T66" fmla="*/ 61 w 377"/>
                <a:gd name="T67" fmla="*/ 166 h 235"/>
                <a:gd name="T68" fmla="*/ 61 w 377"/>
                <a:gd name="T69" fmla="*/ 136 h 235"/>
                <a:gd name="T70" fmla="*/ 65 w 377"/>
                <a:gd name="T71" fmla="*/ 146 h 235"/>
                <a:gd name="T72" fmla="*/ 41 w 377"/>
                <a:gd name="T73" fmla="*/ 170 h 235"/>
                <a:gd name="T74" fmla="*/ 41 w 377"/>
                <a:gd name="T75" fmla="*/ 170 h 235"/>
                <a:gd name="T76" fmla="*/ 37 w 377"/>
                <a:gd name="T77" fmla="*/ 156 h 235"/>
                <a:gd name="T78" fmla="*/ 345 w 377"/>
                <a:gd name="T79" fmla="*/ 64 h 235"/>
                <a:gd name="T80" fmla="*/ 357 w 377"/>
                <a:gd name="T81" fmla="*/ 61 h 235"/>
                <a:gd name="T82" fmla="*/ 346 w 377"/>
                <a:gd name="T83" fmla="*/ 60 h 235"/>
                <a:gd name="T84" fmla="*/ 344 w 377"/>
                <a:gd name="T85" fmla="*/ 51 h 235"/>
                <a:gd name="T86" fmla="*/ 344 w 377"/>
                <a:gd name="T87" fmla="*/ 51 h 235"/>
                <a:gd name="T88" fmla="*/ 21 w 377"/>
                <a:gd name="T89" fmla="*/ 203 h 235"/>
                <a:gd name="T90" fmla="*/ 213 w 377"/>
                <a:gd name="T91" fmla="*/ 17 h 235"/>
                <a:gd name="T92" fmla="*/ 213 w 377"/>
                <a:gd name="T93" fmla="*/ 17 h 235"/>
                <a:gd name="T94" fmla="*/ 12 w 377"/>
                <a:gd name="T95" fmla="*/ 2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7" h="235">
                  <a:moveTo>
                    <a:pt x="2" y="235"/>
                  </a:moveTo>
                  <a:cubicBezTo>
                    <a:pt x="2" y="235"/>
                    <a:pt x="2" y="235"/>
                    <a:pt x="2" y="235"/>
                  </a:cubicBezTo>
                  <a:cubicBezTo>
                    <a:pt x="0" y="232"/>
                    <a:pt x="0" y="229"/>
                    <a:pt x="0" y="225"/>
                  </a:cubicBezTo>
                  <a:cubicBezTo>
                    <a:pt x="3" y="208"/>
                    <a:pt x="8" y="191"/>
                    <a:pt x="17" y="175"/>
                  </a:cubicBezTo>
                  <a:cubicBezTo>
                    <a:pt x="19" y="171"/>
                    <a:pt x="21" y="167"/>
                    <a:pt x="23" y="163"/>
                  </a:cubicBezTo>
                  <a:cubicBezTo>
                    <a:pt x="34" y="139"/>
                    <a:pt x="51" y="118"/>
                    <a:pt x="70" y="99"/>
                  </a:cubicBezTo>
                  <a:cubicBezTo>
                    <a:pt x="89" y="80"/>
                    <a:pt x="113" y="68"/>
                    <a:pt x="140" y="62"/>
                  </a:cubicBezTo>
                  <a:cubicBezTo>
                    <a:pt x="159" y="57"/>
                    <a:pt x="179" y="52"/>
                    <a:pt x="199" y="50"/>
                  </a:cubicBezTo>
                  <a:cubicBezTo>
                    <a:pt x="208" y="48"/>
                    <a:pt x="210" y="45"/>
                    <a:pt x="207" y="37"/>
                  </a:cubicBezTo>
                  <a:cubicBezTo>
                    <a:pt x="204" y="27"/>
                    <a:pt x="206" y="16"/>
                    <a:pt x="203" y="6"/>
                  </a:cubicBezTo>
                  <a:cubicBezTo>
                    <a:pt x="201" y="2"/>
                    <a:pt x="204" y="0"/>
                    <a:pt x="209" y="2"/>
                  </a:cubicBezTo>
                  <a:cubicBezTo>
                    <a:pt x="218" y="4"/>
                    <a:pt x="226" y="7"/>
                    <a:pt x="236" y="9"/>
                  </a:cubicBezTo>
                  <a:cubicBezTo>
                    <a:pt x="261" y="16"/>
                    <a:pt x="285" y="25"/>
                    <a:pt x="309" y="32"/>
                  </a:cubicBezTo>
                  <a:cubicBezTo>
                    <a:pt x="326" y="38"/>
                    <a:pt x="345" y="45"/>
                    <a:pt x="363" y="49"/>
                  </a:cubicBezTo>
                  <a:cubicBezTo>
                    <a:pt x="367" y="49"/>
                    <a:pt x="370" y="51"/>
                    <a:pt x="374" y="52"/>
                  </a:cubicBezTo>
                  <a:cubicBezTo>
                    <a:pt x="377" y="54"/>
                    <a:pt x="377" y="57"/>
                    <a:pt x="374" y="58"/>
                  </a:cubicBezTo>
                  <a:cubicBezTo>
                    <a:pt x="357" y="68"/>
                    <a:pt x="343" y="81"/>
                    <a:pt x="326" y="92"/>
                  </a:cubicBezTo>
                  <a:cubicBezTo>
                    <a:pt x="315" y="100"/>
                    <a:pt x="305" y="109"/>
                    <a:pt x="294" y="118"/>
                  </a:cubicBezTo>
                  <a:cubicBezTo>
                    <a:pt x="274" y="134"/>
                    <a:pt x="255" y="152"/>
                    <a:pt x="237" y="170"/>
                  </a:cubicBezTo>
                  <a:cubicBezTo>
                    <a:pt x="236" y="171"/>
                    <a:pt x="235" y="172"/>
                    <a:pt x="233" y="173"/>
                  </a:cubicBezTo>
                  <a:cubicBezTo>
                    <a:pt x="227" y="177"/>
                    <a:pt x="223" y="177"/>
                    <a:pt x="222" y="170"/>
                  </a:cubicBezTo>
                  <a:cubicBezTo>
                    <a:pt x="220" y="158"/>
                    <a:pt x="217" y="146"/>
                    <a:pt x="215" y="135"/>
                  </a:cubicBezTo>
                  <a:cubicBezTo>
                    <a:pt x="213" y="126"/>
                    <a:pt x="212" y="125"/>
                    <a:pt x="203" y="127"/>
                  </a:cubicBezTo>
                  <a:cubicBezTo>
                    <a:pt x="188" y="131"/>
                    <a:pt x="173" y="134"/>
                    <a:pt x="159" y="138"/>
                  </a:cubicBezTo>
                  <a:cubicBezTo>
                    <a:pt x="139" y="145"/>
                    <a:pt x="120" y="151"/>
                    <a:pt x="101" y="160"/>
                  </a:cubicBezTo>
                  <a:cubicBezTo>
                    <a:pt x="87" y="167"/>
                    <a:pt x="73" y="174"/>
                    <a:pt x="60" y="182"/>
                  </a:cubicBezTo>
                  <a:cubicBezTo>
                    <a:pt x="39" y="196"/>
                    <a:pt x="20" y="210"/>
                    <a:pt x="7" y="231"/>
                  </a:cubicBezTo>
                  <a:cubicBezTo>
                    <a:pt x="6" y="233"/>
                    <a:pt x="6" y="235"/>
                    <a:pt x="2" y="235"/>
                  </a:cubicBezTo>
                  <a:close/>
                  <a:moveTo>
                    <a:pt x="206" y="54"/>
                  </a:moveTo>
                  <a:cubicBezTo>
                    <a:pt x="206" y="54"/>
                    <a:pt x="206" y="54"/>
                    <a:pt x="206" y="54"/>
                  </a:cubicBezTo>
                  <a:cubicBezTo>
                    <a:pt x="189" y="57"/>
                    <a:pt x="172" y="61"/>
                    <a:pt x="156" y="65"/>
                  </a:cubicBezTo>
                  <a:cubicBezTo>
                    <a:pt x="146" y="67"/>
                    <a:pt x="139" y="72"/>
                    <a:pt x="137" y="81"/>
                  </a:cubicBezTo>
                  <a:cubicBezTo>
                    <a:pt x="133" y="93"/>
                    <a:pt x="129" y="103"/>
                    <a:pt x="127" y="115"/>
                  </a:cubicBezTo>
                  <a:cubicBezTo>
                    <a:pt x="127" y="116"/>
                    <a:pt x="126" y="116"/>
                    <a:pt x="126" y="117"/>
                  </a:cubicBezTo>
                  <a:cubicBezTo>
                    <a:pt x="126" y="118"/>
                    <a:pt x="125" y="118"/>
                    <a:pt x="124" y="118"/>
                  </a:cubicBezTo>
                  <a:cubicBezTo>
                    <a:pt x="124" y="118"/>
                    <a:pt x="123" y="117"/>
                    <a:pt x="123" y="117"/>
                  </a:cubicBezTo>
                  <a:cubicBezTo>
                    <a:pt x="122" y="116"/>
                    <a:pt x="123" y="115"/>
                    <a:pt x="123" y="114"/>
                  </a:cubicBezTo>
                  <a:cubicBezTo>
                    <a:pt x="128" y="102"/>
                    <a:pt x="130" y="89"/>
                    <a:pt x="135" y="78"/>
                  </a:cubicBezTo>
                  <a:cubicBezTo>
                    <a:pt x="135" y="76"/>
                    <a:pt x="137" y="74"/>
                    <a:pt x="135" y="72"/>
                  </a:cubicBezTo>
                  <a:cubicBezTo>
                    <a:pt x="133" y="71"/>
                    <a:pt x="130" y="73"/>
                    <a:pt x="129" y="75"/>
                  </a:cubicBezTo>
                  <a:cubicBezTo>
                    <a:pt x="127" y="76"/>
                    <a:pt x="127" y="79"/>
                    <a:pt x="127" y="80"/>
                  </a:cubicBezTo>
                  <a:cubicBezTo>
                    <a:pt x="123" y="94"/>
                    <a:pt x="119" y="107"/>
                    <a:pt x="116" y="120"/>
                  </a:cubicBezTo>
                  <a:cubicBezTo>
                    <a:pt x="115" y="123"/>
                    <a:pt x="113" y="125"/>
                    <a:pt x="110" y="123"/>
                  </a:cubicBezTo>
                  <a:cubicBezTo>
                    <a:pt x="115" y="108"/>
                    <a:pt x="121" y="94"/>
                    <a:pt x="123" y="77"/>
                  </a:cubicBezTo>
                  <a:cubicBezTo>
                    <a:pt x="115" y="77"/>
                    <a:pt x="110" y="80"/>
                    <a:pt x="104" y="83"/>
                  </a:cubicBezTo>
                  <a:cubicBezTo>
                    <a:pt x="102" y="84"/>
                    <a:pt x="101" y="86"/>
                    <a:pt x="101" y="88"/>
                  </a:cubicBezTo>
                  <a:cubicBezTo>
                    <a:pt x="100" y="95"/>
                    <a:pt x="97" y="101"/>
                    <a:pt x="95" y="109"/>
                  </a:cubicBezTo>
                  <a:cubicBezTo>
                    <a:pt x="90" y="122"/>
                    <a:pt x="86" y="136"/>
                    <a:pt x="83" y="150"/>
                  </a:cubicBezTo>
                  <a:cubicBezTo>
                    <a:pt x="82" y="153"/>
                    <a:pt x="82" y="155"/>
                    <a:pt x="86" y="156"/>
                  </a:cubicBezTo>
                  <a:cubicBezTo>
                    <a:pt x="88" y="156"/>
                    <a:pt x="88" y="159"/>
                    <a:pt x="91" y="158"/>
                  </a:cubicBezTo>
                  <a:cubicBezTo>
                    <a:pt x="97" y="155"/>
                    <a:pt x="103" y="154"/>
                    <a:pt x="107" y="150"/>
                  </a:cubicBezTo>
                  <a:cubicBezTo>
                    <a:pt x="111" y="147"/>
                    <a:pt x="110" y="142"/>
                    <a:pt x="111" y="138"/>
                  </a:cubicBezTo>
                  <a:cubicBezTo>
                    <a:pt x="111" y="136"/>
                    <a:pt x="110" y="133"/>
                    <a:pt x="114" y="133"/>
                  </a:cubicBezTo>
                  <a:cubicBezTo>
                    <a:pt x="118" y="137"/>
                    <a:pt x="113" y="142"/>
                    <a:pt x="114" y="146"/>
                  </a:cubicBezTo>
                  <a:cubicBezTo>
                    <a:pt x="119" y="145"/>
                    <a:pt x="122" y="145"/>
                    <a:pt x="126" y="143"/>
                  </a:cubicBezTo>
                  <a:cubicBezTo>
                    <a:pt x="130" y="141"/>
                    <a:pt x="135" y="143"/>
                    <a:pt x="138" y="138"/>
                  </a:cubicBezTo>
                  <a:cubicBezTo>
                    <a:pt x="140" y="132"/>
                    <a:pt x="145" y="139"/>
                    <a:pt x="149" y="137"/>
                  </a:cubicBezTo>
                  <a:cubicBezTo>
                    <a:pt x="151" y="135"/>
                    <a:pt x="154" y="134"/>
                    <a:pt x="154" y="131"/>
                  </a:cubicBezTo>
                  <a:cubicBezTo>
                    <a:pt x="154" y="129"/>
                    <a:pt x="156" y="129"/>
                    <a:pt x="157" y="130"/>
                  </a:cubicBezTo>
                  <a:cubicBezTo>
                    <a:pt x="160" y="134"/>
                    <a:pt x="163" y="131"/>
                    <a:pt x="166" y="130"/>
                  </a:cubicBezTo>
                  <a:cubicBezTo>
                    <a:pt x="175" y="128"/>
                    <a:pt x="183" y="124"/>
                    <a:pt x="193" y="123"/>
                  </a:cubicBezTo>
                  <a:cubicBezTo>
                    <a:pt x="203" y="122"/>
                    <a:pt x="208" y="117"/>
                    <a:pt x="210" y="108"/>
                  </a:cubicBezTo>
                  <a:cubicBezTo>
                    <a:pt x="212" y="101"/>
                    <a:pt x="213" y="94"/>
                    <a:pt x="222" y="91"/>
                  </a:cubicBezTo>
                  <a:cubicBezTo>
                    <a:pt x="220" y="98"/>
                    <a:pt x="216" y="104"/>
                    <a:pt x="214" y="111"/>
                  </a:cubicBezTo>
                  <a:cubicBezTo>
                    <a:pt x="212" y="118"/>
                    <a:pt x="212" y="118"/>
                    <a:pt x="219" y="120"/>
                  </a:cubicBezTo>
                  <a:cubicBezTo>
                    <a:pt x="221" y="120"/>
                    <a:pt x="224" y="120"/>
                    <a:pt x="224" y="122"/>
                  </a:cubicBezTo>
                  <a:cubicBezTo>
                    <a:pt x="224" y="125"/>
                    <a:pt x="227" y="129"/>
                    <a:pt x="226" y="132"/>
                  </a:cubicBezTo>
                  <a:cubicBezTo>
                    <a:pt x="223" y="142"/>
                    <a:pt x="228" y="152"/>
                    <a:pt x="229" y="162"/>
                  </a:cubicBezTo>
                  <a:cubicBezTo>
                    <a:pt x="228" y="163"/>
                    <a:pt x="229" y="167"/>
                    <a:pt x="232" y="167"/>
                  </a:cubicBezTo>
                  <a:cubicBezTo>
                    <a:pt x="242" y="160"/>
                    <a:pt x="250" y="151"/>
                    <a:pt x="259" y="143"/>
                  </a:cubicBezTo>
                  <a:cubicBezTo>
                    <a:pt x="268" y="135"/>
                    <a:pt x="278" y="128"/>
                    <a:pt x="287" y="119"/>
                  </a:cubicBezTo>
                  <a:cubicBezTo>
                    <a:pt x="303" y="104"/>
                    <a:pt x="320" y="89"/>
                    <a:pt x="338" y="77"/>
                  </a:cubicBezTo>
                  <a:cubicBezTo>
                    <a:pt x="343" y="74"/>
                    <a:pt x="343" y="70"/>
                    <a:pt x="341" y="67"/>
                  </a:cubicBezTo>
                  <a:cubicBezTo>
                    <a:pt x="332" y="70"/>
                    <a:pt x="324" y="76"/>
                    <a:pt x="314" y="76"/>
                  </a:cubicBezTo>
                  <a:cubicBezTo>
                    <a:pt x="320" y="60"/>
                    <a:pt x="322" y="57"/>
                    <a:pt x="328" y="53"/>
                  </a:cubicBezTo>
                  <a:cubicBezTo>
                    <a:pt x="329" y="60"/>
                    <a:pt x="323" y="65"/>
                    <a:pt x="323" y="72"/>
                  </a:cubicBezTo>
                  <a:cubicBezTo>
                    <a:pt x="331" y="65"/>
                    <a:pt x="332" y="57"/>
                    <a:pt x="336" y="49"/>
                  </a:cubicBezTo>
                  <a:cubicBezTo>
                    <a:pt x="298" y="37"/>
                    <a:pt x="263" y="19"/>
                    <a:pt x="221" y="13"/>
                  </a:cubicBezTo>
                  <a:cubicBezTo>
                    <a:pt x="226" y="18"/>
                    <a:pt x="224" y="21"/>
                    <a:pt x="223" y="24"/>
                  </a:cubicBezTo>
                  <a:cubicBezTo>
                    <a:pt x="220" y="31"/>
                    <a:pt x="219" y="37"/>
                    <a:pt x="218" y="43"/>
                  </a:cubicBezTo>
                  <a:cubicBezTo>
                    <a:pt x="217" y="46"/>
                    <a:pt x="218" y="50"/>
                    <a:pt x="216" y="52"/>
                  </a:cubicBezTo>
                  <a:cubicBezTo>
                    <a:pt x="211" y="60"/>
                    <a:pt x="209" y="70"/>
                    <a:pt x="205" y="80"/>
                  </a:cubicBezTo>
                  <a:cubicBezTo>
                    <a:pt x="197" y="70"/>
                    <a:pt x="207" y="63"/>
                    <a:pt x="206" y="54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8"/>
                    <a:pt x="97" y="88"/>
                  </a:cubicBezTo>
                  <a:cubicBezTo>
                    <a:pt x="97" y="87"/>
                    <a:pt x="96" y="87"/>
                    <a:pt x="95" y="87"/>
                  </a:cubicBezTo>
                  <a:cubicBezTo>
                    <a:pt x="91" y="89"/>
                    <a:pt x="87" y="92"/>
                    <a:pt x="85" y="96"/>
                  </a:cubicBezTo>
                  <a:cubicBezTo>
                    <a:pt x="77" y="117"/>
                    <a:pt x="73" y="139"/>
                    <a:pt x="69" y="160"/>
                  </a:cubicBezTo>
                  <a:cubicBezTo>
                    <a:pt x="68" y="164"/>
                    <a:pt x="73" y="167"/>
                    <a:pt x="76" y="166"/>
                  </a:cubicBezTo>
                  <a:cubicBezTo>
                    <a:pt x="81" y="163"/>
                    <a:pt x="83" y="161"/>
                    <a:pt x="80" y="153"/>
                  </a:cubicBezTo>
                  <a:cubicBezTo>
                    <a:pt x="78" y="145"/>
                    <a:pt x="80" y="139"/>
                    <a:pt x="83" y="132"/>
                  </a:cubicBezTo>
                  <a:cubicBezTo>
                    <a:pt x="88" y="117"/>
                    <a:pt x="92" y="102"/>
                    <a:pt x="97" y="88"/>
                  </a:cubicBezTo>
                  <a:close/>
                  <a:moveTo>
                    <a:pt x="64" y="115"/>
                  </a:moveTo>
                  <a:cubicBezTo>
                    <a:pt x="64" y="115"/>
                    <a:pt x="64" y="115"/>
                    <a:pt x="64" y="115"/>
                  </a:cubicBezTo>
                  <a:cubicBezTo>
                    <a:pt x="61" y="118"/>
                    <a:pt x="58" y="120"/>
                    <a:pt x="58" y="123"/>
                  </a:cubicBezTo>
                  <a:cubicBezTo>
                    <a:pt x="56" y="135"/>
                    <a:pt x="52" y="146"/>
                    <a:pt x="50" y="158"/>
                  </a:cubicBezTo>
                  <a:cubicBezTo>
                    <a:pt x="50" y="160"/>
                    <a:pt x="48" y="164"/>
                    <a:pt x="49" y="164"/>
                  </a:cubicBezTo>
                  <a:cubicBezTo>
                    <a:pt x="54" y="164"/>
                    <a:pt x="52" y="167"/>
                    <a:pt x="52" y="169"/>
                  </a:cubicBezTo>
                  <a:cubicBezTo>
                    <a:pt x="49" y="174"/>
                    <a:pt x="48" y="179"/>
                    <a:pt x="42" y="181"/>
                  </a:cubicBezTo>
                  <a:cubicBezTo>
                    <a:pt x="41" y="182"/>
                    <a:pt x="40" y="184"/>
                    <a:pt x="42" y="186"/>
                  </a:cubicBezTo>
                  <a:cubicBezTo>
                    <a:pt x="49" y="182"/>
                    <a:pt x="56" y="178"/>
                    <a:pt x="62" y="174"/>
                  </a:cubicBezTo>
                  <a:cubicBezTo>
                    <a:pt x="67" y="170"/>
                    <a:pt x="67" y="169"/>
                    <a:pt x="61" y="166"/>
                  </a:cubicBezTo>
                  <a:cubicBezTo>
                    <a:pt x="60" y="164"/>
                    <a:pt x="60" y="163"/>
                    <a:pt x="60" y="161"/>
                  </a:cubicBezTo>
                  <a:cubicBezTo>
                    <a:pt x="60" y="157"/>
                    <a:pt x="63" y="153"/>
                    <a:pt x="61" y="149"/>
                  </a:cubicBezTo>
                  <a:cubicBezTo>
                    <a:pt x="57" y="144"/>
                    <a:pt x="59" y="140"/>
                    <a:pt x="61" y="136"/>
                  </a:cubicBezTo>
                  <a:cubicBezTo>
                    <a:pt x="62" y="129"/>
                    <a:pt x="64" y="123"/>
                    <a:pt x="64" y="115"/>
                  </a:cubicBezTo>
                  <a:close/>
                  <a:moveTo>
                    <a:pt x="65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70" y="131"/>
                    <a:pt x="76" y="117"/>
                    <a:pt x="79" y="100"/>
                  </a:cubicBezTo>
                  <a:cubicBezTo>
                    <a:pt x="69" y="108"/>
                    <a:pt x="63" y="130"/>
                    <a:pt x="65" y="146"/>
                  </a:cubicBezTo>
                  <a:close/>
                  <a:moveTo>
                    <a:pt x="41" y="170"/>
                  </a:moveTo>
                  <a:cubicBezTo>
                    <a:pt x="41" y="170"/>
                    <a:pt x="41" y="170"/>
                    <a:pt x="41" y="170"/>
                  </a:cubicBezTo>
                  <a:cubicBezTo>
                    <a:pt x="45" y="158"/>
                    <a:pt x="48" y="146"/>
                    <a:pt x="52" y="133"/>
                  </a:cubicBezTo>
                  <a:cubicBezTo>
                    <a:pt x="42" y="144"/>
                    <a:pt x="41" y="157"/>
                    <a:pt x="41" y="170"/>
                  </a:cubicBezTo>
                  <a:close/>
                  <a:moveTo>
                    <a:pt x="30" y="187"/>
                  </a:moveTo>
                  <a:cubicBezTo>
                    <a:pt x="30" y="187"/>
                    <a:pt x="30" y="187"/>
                    <a:pt x="30" y="187"/>
                  </a:cubicBezTo>
                  <a:cubicBezTo>
                    <a:pt x="34" y="177"/>
                    <a:pt x="36" y="167"/>
                    <a:pt x="37" y="156"/>
                  </a:cubicBezTo>
                  <a:cubicBezTo>
                    <a:pt x="30" y="167"/>
                    <a:pt x="28" y="175"/>
                    <a:pt x="30" y="187"/>
                  </a:cubicBezTo>
                  <a:close/>
                  <a:moveTo>
                    <a:pt x="345" y="64"/>
                  </a:moveTo>
                  <a:cubicBezTo>
                    <a:pt x="345" y="64"/>
                    <a:pt x="345" y="64"/>
                    <a:pt x="345" y="64"/>
                  </a:cubicBezTo>
                  <a:cubicBezTo>
                    <a:pt x="349" y="63"/>
                    <a:pt x="348" y="60"/>
                    <a:pt x="350" y="58"/>
                  </a:cubicBezTo>
                  <a:cubicBezTo>
                    <a:pt x="352" y="57"/>
                    <a:pt x="353" y="56"/>
                    <a:pt x="354" y="58"/>
                  </a:cubicBezTo>
                  <a:cubicBezTo>
                    <a:pt x="355" y="59"/>
                    <a:pt x="354" y="62"/>
                    <a:pt x="357" y="61"/>
                  </a:cubicBezTo>
                  <a:cubicBezTo>
                    <a:pt x="358" y="60"/>
                    <a:pt x="360" y="59"/>
                    <a:pt x="360" y="57"/>
                  </a:cubicBezTo>
                  <a:cubicBezTo>
                    <a:pt x="360" y="55"/>
                    <a:pt x="358" y="55"/>
                    <a:pt x="357" y="54"/>
                  </a:cubicBezTo>
                  <a:cubicBezTo>
                    <a:pt x="350" y="51"/>
                    <a:pt x="348" y="52"/>
                    <a:pt x="346" y="60"/>
                  </a:cubicBezTo>
                  <a:cubicBezTo>
                    <a:pt x="345" y="60"/>
                    <a:pt x="345" y="62"/>
                    <a:pt x="345" y="64"/>
                  </a:cubicBezTo>
                  <a:close/>
                  <a:moveTo>
                    <a:pt x="344" y="51"/>
                  </a:moveTo>
                  <a:cubicBezTo>
                    <a:pt x="344" y="51"/>
                    <a:pt x="344" y="51"/>
                    <a:pt x="344" y="51"/>
                  </a:cubicBezTo>
                  <a:cubicBezTo>
                    <a:pt x="340" y="50"/>
                    <a:pt x="338" y="48"/>
                    <a:pt x="336" y="52"/>
                  </a:cubicBezTo>
                  <a:cubicBezTo>
                    <a:pt x="336" y="56"/>
                    <a:pt x="335" y="59"/>
                    <a:pt x="334" y="64"/>
                  </a:cubicBezTo>
                  <a:cubicBezTo>
                    <a:pt x="340" y="60"/>
                    <a:pt x="341" y="55"/>
                    <a:pt x="344" y="51"/>
                  </a:cubicBezTo>
                  <a:close/>
                  <a:moveTo>
                    <a:pt x="24" y="185"/>
                  </a:moveTo>
                  <a:cubicBezTo>
                    <a:pt x="24" y="185"/>
                    <a:pt x="24" y="185"/>
                    <a:pt x="24" y="185"/>
                  </a:cubicBezTo>
                  <a:cubicBezTo>
                    <a:pt x="21" y="190"/>
                    <a:pt x="21" y="196"/>
                    <a:pt x="21" y="203"/>
                  </a:cubicBezTo>
                  <a:cubicBezTo>
                    <a:pt x="27" y="196"/>
                    <a:pt x="23" y="190"/>
                    <a:pt x="24" y="185"/>
                  </a:cubicBezTo>
                  <a:close/>
                  <a:moveTo>
                    <a:pt x="213" y="17"/>
                  </a:moveTo>
                  <a:cubicBezTo>
                    <a:pt x="213" y="17"/>
                    <a:pt x="213" y="17"/>
                    <a:pt x="213" y="17"/>
                  </a:cubicBezTo>
                  <a:cubicBezTo>
                    <a:pt x="215" y="15"/>
                    <a:pt x="218" y="13"/>
                    <a:pt x="215" y="10"/>
                  </a:cubicBezTo>
                  <a:cubicBezTo>
                    <a:pt x="215" y="10"/>
                    <a:pt x="213" y="10"/>
                    <a:pt x="213" y="10"/>
                  </a:cubicBezTo>
                  <a:cubicBezTo>
                    <a:pt x="210" y="13"/>
                    <a:pt x="211" y="15"/>
                    <a:pt x="213" y="17"/>
                  </a:cubicBezTo>
                  <a:close/>
                  <a:moveTo>
                    <a:pt x="11" y="215"/>
                  </a:moveTo>
                  <a:cubicBezTo>
                    <a:pt x="11" y="215"/>
                    <a:pt x="11" y="215"/>
                    <a:pt x="11" y="215"/>
                  </a:cubicBezTo>
                  <a:cubicBezTo>
                    <a:pt x="13" y="212"/>
                    <a:pt x="14" y="211"/>
                    <a:pt x="12" y="207"/>
                  </a:cubicBezTo>
                  <a:cubicBezTo>
                    <a:pt x="10" y="210"/>
                    <a:pt x="9" y="212"/>
                    <a:pt x="11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B3FD9046-A79B-4F67-80AE-4125BB136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1165"/>
              <a:ext cx="59" cy="137"/>
            </a:xfrm>
            <a:custGeom>
              <a:avLst/>
              <a:gdLst>
                <a:gd name="T0" fmla="*/ 2 w 31"/>
                <a:gd name="T1" fmla="*/ 72 h 72"/>
                <a:gd name="T2" fmla="*/ 2 w 31"/>
                <a:gd name="T3" fmla="*/ 72 h 72"/>
                <a:gd name="T4" fmla="*/ 2 w 31"/>
                <a:gd name="T5" fmla="*/ 60 h 72"/>
                <a:gd name="T6" fmla="*/ 26 w 31"/>
                <a:gd name="T7" fmla="*/ 2 h 72"/>
                <a:gd name="T8" fmla="*/ 29 w 31"/>
                <a:gd name="T9" fmla="*/ 0 h 72"/>
                <a:gd name="T10" fmla="*/ 28 w 31"/>
                <a:gd name="T11" fmla="*/ 6 h 72"/>
                <a:gd name="T12" fmla="*/ 22 w 31"/>
                <a:gd name="T13" fmla="*/ 22 h 72"/>
                <a:gd name="T14" fmla="*/ 19 w 31"/>
                <a:gd name="T15" fmla="*/ 30 h 72"/>
                <a:gd name="T16" fmla="*/ 22 w 31"/>
                <a:gd name="T17" fmla="*/ 35 h 72"/>
                <a:gd name="T18" fmla="*/ 20 w 31"/>
                <a:gd name="T19" fmla="*/ 39 h 72"/>
                <a:gd name="T20" fmla="*/ 7 w 31"/>
                <a:gd name="T21" fmla="*/ 68 h 72"/>
                <a:gd name="T22" fmla="*/ 2 w 31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72"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0" y="68"/>
                    <a:pt x="0" y="64"/>
                    <a:pt x="2" y="60"/>
                  </a:cubicBezTo>
                  <a:cubicBezTo>
                    <a:pt x="10" y="40"/>
                    <a:pt x="18" y="22"/>
                    <a:pt x="26" y="2"/>
                  </a:cubicBezTo>
                  <a:cubicBezTo>
                    <a:pt x="26" y="0"/>
                    <a:pt x="27" y="0"/>
                    <a:pt x="29" y="0"/>
                  </a:cubicBezTo>
                  <a:cubicBezTo>
                    <a:pt x="31" y="2"/>
                    <a:pt x="29" y="4"/>
                    <a:pt x="28" y="6"/>
                  </a:cubicBezTo>
                  <a:cubicBezTo>
                    <a:pt x="26" y="11"/>
                    <a:pt x="24" y="16"/>
                    <a:pt x="22" y="22"/>
                  </a:cubicBezTo>
                  <a:cubicBezTo>
                    <a:pt x="21" y="24"/>
                    <a:pt x="20" y="27"/>
                    <a:pt x="19" y="30"/>
                  </a:cubicBezTo>
                  <a:cubicBezTo>
                    <a:pt x="17" y="33"/>
                    <a:pt x="18" y="35"/>
                    <a:pt x="22" y="35"/>
                  </a:cubicBezTo>
                  <a:cubicBezTo>
                    <a:pt x="21" y="37"/>
                    <a:pt x="21" y="38"/>
                    <a:pt x="20" y="39"/>
                  </a:cubicBezTo>
                  <a:cubicBezTo>
                    <a:pt x="15" y="48"/>
                    <a:pt x="11" y="58"/>
                    <a:pt x="7" y="68"/>
                  </a:cubicBezTo>
                  <a:cubicBezTo>
                    <a:pt x="6" y="70"/>
                    <a:pt x="5" y="71"/>
                    <a:pt x="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73F26084-601C-4629-8DE5-59FE7A18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134"/>
              <a:ext cx="85" cy="193"/>
            </a:xfrm>
            <a:custGeom>
              <a:avLst/>
              <a:gdLst>
                <a:gd name="T0" fmla="*/ 42 w 45"/>
                <a:gd name="T1" fmla="*/ 0 h 101"/>
                <a:gd name="T2" fmla="*/ 42 w 45"/>
                <a:gd name="T3" fmla="*/ 0 h 101"/>
                <a:gd name="T4" fmla="*/ 43 w 45"/>
                <a:gd name="T5" fmla="*/ 8 h 101"/>
                <a:gd name="T6" fmla="*/ 11 w 45"/>
                <a:gd name="T7" fmla="*/ 77 h 101"/>
                <a:gd name="T8" fmla="*/ 8 w 45"/>
                <a:gd name="T9" fmla="*/ 87 h 101"/>
                <a:gd name="T10" fmla="*/ 0 w 45"/>
                <a:gd name="T11" fmla="*/ 101 h 101"/>
                <a:gd name="T12" fmla="*/ 42 w 45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1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5" y="4"/>
                    <a:pt x="44" y="6"/>
                    <a:pt x="43" y="8"/>
                  </a:cubicBezTo>
                  <a:cubicBezTo>
                    <a:pt x="32" y="31"/>
                    <a:pt x="23" y="54"/>
                    <a:pt x="11" y="77"/>
                  </a:cubicBezTo>
                  <a:cubicBezTo>
                    <a:pt x="9" y="80"/>
                    <a:pt x="9" y="83"/>
                    <a:pt x="8" y="87"/>
                  </a:cubicBezTo>
                  <a:cubicBezTo>
                    <a:pt x="6" y="92"/>
                    <a:pt x="5" y="98"/>
                    <a:pt x="0" y="101"/>
                  </a:cubicBezTo>
                  <a:cubicBezTo>
                    <a:pt x="10" y="66"/>
                    <a:pt x="28" y="34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7AE2DFBB-A47F-484C-946F-5650A70AC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191"/>
              <a:ext cx="38" cy="109"/>
            </a:xfrm>
            <a:custGeom>
              <a:avLst/>
              <a:gdLst>
                <a:gd name="T0" fmla="*/ 20 w 20"/>
                <a:gd name="T1" fmla="*/ 0 h 57"/>
                <a:gd name="T2" fmla="*/ 20 w 20"/>
                <a:gd name="T3" fmla="*/ 0 h 57"/>
                <a:gd name="T4" fmla="*/ 7 w 20"/>
                <a:gd name="T5" fmla="*/ 46 h 57"/>
                <a:gd name="T6" fmla="*/ 12 w 20"/>
                <a:gd name="T7" fmla="*/ 44 h 57"/>
                <a:gd name="T8" fmla="*/ 6 w 20"/>
                <a:gd name="T9" fmla="*/ 57 h 57"/>
                <a:gd name="T10" fmla="*/ 20 w 20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7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15"/>
                    <a:pt x="6" y="30"/>
                    <a:pt x="7" y="46"/>
                  </a:cubicBezTo>
                  <a:cubicBezTo>
                    <a:pt x="9" y="48"/>
                    <a:pt x="10" y="44"/>
                    <a:pt x="12" y="44"/>
                  </a:cubicBezTo>
                  <a:cubicBezTo>
                    <a:pt x="9" y="48"/>
                    <a:pt x="10" y="53"/>
                    <a:pt x="6" y="57"/>
                  </a:cubicBezTo>
                  <a:cubicBezTo>
                    <a:pt x="0" y="45"/>
                    <a:pt x="7" y="1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A1A2E288-7ED3-4AD7-9BE0-7A29DD87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1166"/>
              <a:ext cx="36" cy="77"/>
            </a:xfrm>
            <a:custGeom>
              <a:avLst/>
              <a:gdLst>
                <a:gd name="T0" fmla="*/ 19 w 19"/>
                <a:gd name="T1" fmla="*/ 1 h 40"/>
                <a:gd name="T2" fmla="*/ 19 w 19"/>
                <a:gd name="T3" fmla="*/ 1 h 40"/>
                <a:gd name="T4" fmla="*/ 14 w 19"/>
                <a:gd name="T5" fmla="*/ 14 h 40"/>
                <a:gd name="T6" fmla="*/ 9 w 19"/>
                <a:gd name="T7" fmla="*/ 24 h 40"/>
                <a:gd name="T8" fmla="*/ 11 w 19"/>
                <a:gd name="T9" fmla="*/ 32 h 40"/>
                <a:gd name="T10" fmla="*/ 7 w 19"/>
                <a:gd name="T11" fmla="*/ 39 h 40"/>
                <a:gd name="T12" fmla="*/ 3 w 19"/>
                <a:gd name="T13" fmla="*/ 36 h 40"/>
                <a:gd name="T14" fmla="*/ 2 w 19"/>
                <a:gd name="T15" fmla="*/ 28 h 40"/>
                <a:gd name="T16" fmla="*/ 16 w 19"/>
                <a:gd name="T17" fmla="*/ 0 h 40"/>
                <a:gd name="T18" fmla="*/ 19 w 19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6"/>
                    <a:pt x="15" y="9"/>
                    <a:pt x="14" y="14"/>
                  </a:cubicBezTo>
                  <a:cubicBezTo>
                    <a:pt x="12" y="17"/>
                    <a:pt x="10" y="21"/>
                    <a:pt x="9" y="24"/>
                  </a:cubicBezTo>
                  <a:cubicBezTo>
                    <a:pt x="8" y="26"/>
                    <a:pt x="8" y="26"/>
                    <a:pt x="11" y="32"/>
                  </a:cubicBezTo>
                  <a:cubicBezTo>
                    <a:pt x="12" y="34"/>
                    <a:pt x="9" y="39"/>
                    <a:pt x="7" y="39"/>
                  </a:cubicBezTo>
                  <a:cubicBezTo>
                    <a:pt x="4" y="40"/>
                    <a:pt x="4" y="38"/>
                    <a:pt x="3" y="36"/>
                  </a:cubicBezTo>
                  <a:cubicBezTo>
                    <a:pt x="2" y="33"/>
                    <a:pt x="0" y="31"/>
                    <a:pt x="2" y="28"/>
                  </a:cubicBezTo>
                  <a:cubicBezTo>
                    <a:pt x="7" y="19"/>
                    <a:pt x="11" y="9"/>
                    <a:pt x="16" y="0"/>
                  </a:cubicBezTo>
                  <a:cubicBezTo>
                    <a:pt x="17" y="0"/>
                    <a:pt x="18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9C611897-B86B-4373-9E2F-9843E306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105"/>
              <a:ext cx="34" cy="103"/>
            </a:xfrm>
            <a:custGeom>
              <a:avLst/>
              <a:gdLst>
                <a:gd name="T0" fmla="*/ 18 w 18"/>
                <a:gd name="T1" fmla="*/ 0 h 54"/>
                <a:gd name="T2" fmla="*/ 18 w 18"/>
                <a:gd name="T3" fmla="*/ 0 h 54"/>
                <a:gd name="T4" fmla="*/ 0 w 18"/>
                <a:gd name="T5" fmla="*/ 54 h 54"/>
                <a:gd name="T6" fmla="*/ 18 w 18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0" y="18"/>
                    <a:pt x="6" y="36"/>
                    <a:pt x="0" y="54"/>
                  </a:cubicBezTo>
                  <a:cubicBezTo>
                    <a:pt x="3" y="35"/>
                    <a:pt x="4" y="1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4CC3F6E0-F26A-4D23-9206-E78733A5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1136"/>
              <a:ext cx="36" cy="88"/>
            </a:xfrm>
            <a:custGeom>
              <a:avLst/>
              <a:gdLst>
                <a:gd name="T0" fmla="*/ 1 w 19"/>
                <a:gd name="T1" fmla="*/ 46 h 46"/>
                <a:gd name="T2" fmla="*/ 1 w 19"/>
                <a:gd name="T3" fmla="*/ 46 h 46"/>
                <a:gd name="T4" fmla="*/ 17 w 19"/>
                <a:gd name="T5" fmla="*/ 0 h 46"/>
                <a:gd name="T6" fmla="*/ 15 w 19"/>
                <a:gd name="T7" fmla="*/ 14 h 46"/>
                <a:gd name="T8" fmla="*/ 8 w 19"/>
                <a:gd name="T9" fmla="*/ 30 h 46"/>
                <a:gd name="T10" fmla="*/ 1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39"/>
                    <a:pt x="7" y="20"/>
                    <a:pt x="17" y="0"/>
                  </a:cubicBezTo>
                  <a:cubicBezTo>
                    <a:pt x="19" y="4"/>
                    <a:pt x="19" y="4"/>
                    <a:pt x="15" y="14"/>
                  </a:cubicBezTo>
                  <a:cubicBezTo>
                    <a:pt x="12" y="19"/>
                    <a:pt x="10" y="25"/>
                    <a:pt x="8" y="30"/>
                  </a:cubicBezTo>
                  <a:cubicBezTo>
                    <a:pt x="6" y="36"/>
                    <a:pt x="4" y="4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8F78F066-4795-4D5C-A479-C0258ABE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1228"/>
              <a:ext cx="38" cy="103"/>
            </a:xfrm>
            <a:custGeom>
              <a:avLst/>
              <a:gdLst>
                <a:gd name="T0" fmla="*/ 3 w 20"/>
                <a:gd name="T1" fmla="*/ 54 h 54"/>
                <a:gd name="T2" fmla="*/ 3 w 20"/>
                <a:gd name="T3" fmla="*/ 54 h 54"/>
                <a:gd name="T4" fmla="*/ 1 w 20"/>
                <a:gd name="T5" fmla="*/ 43 h 54"/>
                <a:gd name="T6" fmla="*/ 15 w 20"/>
                <a:gd name="T7" fmla="*/ 1 h 54"/>
                <a:gd name="T8" fmla="*/ 18 w 20"/>
                <a:gd name="T9" fmla="*/ 0 h 54"/>
                <a:gd name="T10" fmla="*/ 13 w 20"/>
                <a:gd name="T11" fmla="*/ 16 h 54"/>
                <a:gd name="T12" fmla="*/ 7 w 20"/>
                <a:gd name="T13" fmla="*/ 35 h 54"/>
                <a:gd name="T14" fmla="*/ 3 w 20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4">
                  <a:moveTo>
                    <a:pt x="3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0"/>
                    <a:pt x="0" y="47"/>
                    <a:pt x="1" y="43"/>
                  </a:cubicBezTo>
                  <a:cubicBezTo>
                    <a:pt x="6" y="29"/>
                    <a:pt x="10" y="15"/>
                    <a:pt x="15" y="1"/>
                  </a:cubicBezTo>
                  <a:cubicBezTo>
                    <a:pt x="16" y="1"/>
                    <a:pt x="16" y="0"/>
                    <a:pt x="18" y="0"/>
                  </a:cubicBezTo>
                  <a:cubicBezTo>
                    <a:pt x="20" y="6"/>
                    <a:pt x="15" y="11"/>
                    <a:pt x="13" y="16"/>
                  </a:cubicBezTo>
                  <a:cubicBezTo>
                    <a:pt x="12" y="23"/>
                    <a:pt x="9" y="29"/>
                    <a:pt x="7" y="35"/>
                  </a:cubicBezTo>
                  <a:cubicBezTo>
                    <a:pt x="6" y="41"/>
                    <a:pt x="5" y="4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0467DF21-6769-45EF-B620-A5E00D6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1197"/>
              <a:ext cx="36" cy="109"/>
            </a:xfrm>
            <a:custGeom>
              <a:avLst/>
              <a:gdLst>
                <a:gd name="T0" fmla="*/ 3 w 19"/>
                <a:gd name="T1" fmla="*/ 57 h 57"/>
                <a:gd name="T2" fmla="*/ 3 w 19"/>
                <a:gd name="T3" fmla="*/ 57 h 57"/>
                <a:gd name="T4" fmla="*/ 19 w 19"/>
                <a:gd name="T5" fmla="*/ 0 h 57"/>
                <a:gd name="T6" fmla="*/ 3 w 19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7"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12" y="11"/>
                    <a:pt x="19" y="0"/>
                  </a:cubicBezTo>
                  <a:cubicBezTo>
                    <a:pt x="15" y="19"/>
                    <a:pt x="7" y="38"/>
                    <a:pt x="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059DFC37-BA1C-447E-AD32-EF8FBCE6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191"/>
              <a:ext cx="33" cy="100"/>
            </a:xfrm>
            <a:custGeom>
              <a:avLst/>
              <a:gdLst>
                <a:gd name="T0" fmla="*/ 17 w 17"/>
                <a:gd name="T1" fmla="*/ 0 h 52"/>
                <a:gd name="T2" fmla="*/ 17 w 17"/>
                <a:gd name="T3" fmla="*/ 0 h 52"/>
                <a:gd name="T4" fmla="*/ 4 w 17"/>
                <a:gd name="T5" fmla="*/ 52 h 52"/>
                <a:gd name="T6" fmla="*/ 3 w 17"/>
                <a:gd name="T7" fmla="*/ 35 h 52"/>
                <a:gd name="T8" fmla="*/ 10 w 17"/>
                <a:gd name="T9" fmla="*/ 14 h 52"/>
                <a:gd name="T10" fmla="*/ 17 w 1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2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17"/>
                    <a:pt x="6" y="34"/>
                    <a:pt x="4" y="52"/>
                  </a:cubicBezTo>
                  <a:cubicBezTo>
                    <a:pt x="0" y="46"/>
                    <a:pt x="1" y="41"/>
                    <a:pt x="3" y="35"/>
                  </a:cubicBezTo>
                  <a:cubicBezTo>
                    <a:pt x="6" y="28"/>
                    <a:pt x="8" y="21"/>
                    <a:pt x="10" y="14"/>
                  </a:cubicBezTo>
                  <a:cubicBezTo>
                    <a:pt x="11" y="9"/>
                    <a:pt x="12" y="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ECB8FE1A-DFCA-47CB-AAD1-B89D6584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151"/>
              <a:ext cx="36" cy="54"/>
            </a:xfrm>
            <a:custGeom>
              <a:avLst/>
              <a:gdLst>
                <a:gd name="T0" fmla="*/ 0 w 19"/>
                <a:gd name="T1" fmla="*/ 28 h 28"/>
                <a:gd name="T2" fmla="*/ 0 w 19"/>
                <a:gd name="T3" fmla="*/ 28 h 28"/>
                <a:gd name="T4" fmla="*/ 18 w 19"/>
                <a:gd name="T5" fmla="*/ 0 h 28"/>
                <a:gd name="T6" fmla="*/ 6 w 19"/>
                <a:gd name="T7" fmla="*/ 27 h 28"/>
                <a:gd name="T8" fmla="*/ 0 w 1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3" y="17"/>
                    <a:pt x="10" y="9"/>
                    <a:pt x="18" y="0"/>
                  </a:cubicBezTo>
                  <a:cubicBezTo>
                    <a:pt x="19" y="7"/>
                    <a:pt x="14" y="18"/>
                    <a:pt x="6" y="27"/>
                  </a:cubicBezTo>
                  <a:cubicBezTo>
                    <a:pt x="3" y="23"/>
                    <a:pt x="2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6367A597-5A6B-4BC1-B4DC-844BF064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1281"/>
              <a:ext cx="34" cy="69"/>
            </a:xfrm>
            <a:custGeom>
              <a:avLst/>
              <a:gdLst>
                <a:gd name="T0" fmla="*/ 5 w 18"/>
                <a:gd name="T1" fmla="*/ 36 h 36"/>
                <a:gd name="T2" fmla="*/ 5 w 18"/>
                <a:gd name="T3" fmla="*/ 36 h 36"/>
                <a:gd name="T4" fmla="*/ 16 w 18"/>
                <a:gd name="T5" fmla="*/ 0 h 36"/>
                <a:gd name="T6" fmla="*/ 11 w 18"/>
                <a:gd name="T7" fmla="*/ 18 h 36"/>
                <a:gd name="T8" fmla="*/ 5 w 1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22"/>
                    <a:pt x="12" y="11"/>
                    <a:pt x="16" y="0"/>
                  </a:cubicBezTo>
                  <a:cubicBezTo>
                    <a:pt x="18" y="6"/>
                    <a:pt x="13" y="12"/>
                    <a:pt x="11" y="18"/>
                  </a:cubicBezTo>
                  <a:cubicBezTo>
                    <a:pt x="10" y="24"/>
                    <a:pt x="7" y="30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BD435A87-E787-4992-8B5F-4A6E0ED5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203"/>
              <a:ext cx="26" cy="74"/>
            </a:xfrm>
            <a:custGeom>
              <a:avLst/>
              <a:gdLst>
                <a:gd name="T0" fmla="*/ 6 w 14"/>
                <a:gd name="T1" fmla="*/ 34 h 39"/>
                <a:gd name="T2" fmla="*/ 6 w 14"/>
                <a:gd name="T3" fmla="*/ 34 h 39"/>
                <a:gd name="T4" fmla="*/ 3 w 14"/>
                <a:gd name="T5" fmla="*/ 39 h 39"/>
                <a:gd name="T6" fmla="*/ 0 w 14"/>
                <a:gd name="T7" fmla="*/ 34 h 39"/>
                <a:gd name="T8" fmla="*/ 3 w 14"/>
                <a:gd name="T9" fmla="*/ 19 h 39"/>
                <a:gd name="T10" fmla="*/ 9 w 14"/>
                <a:gd name="T11" fmla="*/ 6 h 39"/>
                <a:gd name="T12" fmla="*/ 14 w 14"/>
                <a:gd name="T13" fmla="*/ 0 h 39"/>
                <a:gd name="T14" fmla="*/ 9 w 14"/>
                <a:gd name="T15" fmla="*/ 14 h 39"/>
                <a:gd name="T16" fmla="*/ 3 w 14"/>
                <a:gd name="T17" fmla="*/ 31 h 39"/>
                <a:gd name="T18" fmla="*/ 6 w 14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9">
                  <a:moveTo>
                    <a:pt x="6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5" y="38"/>
                    <a:pt x="3" y="39"/>
                  </a:cubicBezTo>
                  <a:cubicBezTo>
                    <a:pt x="0" y="39"/>
                    <a:pt x="0" y="36"/>
                    <a:pt x="0" y="34"/>
                  </a:cubicBezTo>
                  <a:cubicBezTo>
                    <a:pt x="0" y="29"/>
                    <a:pt x="2" y="24"/>
                    <a:pt x="3" y="19"/>
                  </a:cubicBezTo>
                  <a:cubicBezTo>
                    <a:pt x="5" y="15"/>
                    <a:pt x="7" y="11"/>
                    <a:pt x="9" y="6"/>
                  </a:cubicBezTo>
                  <a:cubicBezTo>
                    <a:pt x="11" y="5"/>
                    <a:pt x="11" y="1"/>
                    <a:pt x="14" y="0"/>
                  </a:cubicBezTo>
                  <a:cubicBezTo>
                    <a:pt x="14" y="5"/>
                    <a:pt x="11" y="9"/>
                    <a:pt x="9" y="14"/>
                  </a:cubicBezTo>
                  <a:cubicBezTo>
                    <a:pt x="7" y="19"/>
                    <a:pt x="5" y="25"/>
                    <a:pt x="3" y="31"/>
                  </a:cubicBezTo>
                  <a:cubicBezTo>
                    <a:pt x="1" y="35"/>
                    <a:pt x="4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0CEAB464-0B8B-46D9-92AE-3847845B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1203"/>
              <a:ext cx="21" cy="65"/>
            </a:xfrm>
            <a:custGeom>
              <a:avLst/>
              <a:gdLst>
                <a:gd name="T0" fmla="*/ 0 w 11"/>
                <a:gd name="T1" fmla="*/ 34 h 34"/>
                <a:gd name="T2" fmla="*/ 0 w 11"/>
                <a:gd name="T3" fmla="*/ 34 h 34"/>
                <a:gd name="T4" fmla="*/ 10 w 11"/>
                <a:gd name="T5" fmla="*/ 0 h 34"/>
                <a:gd name="T6" fmla="*/ 0 w 11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4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" y="22"/>
                    <a:pt x="6" y="11"/>
                    <a:pt x="10" y="0"/>
                  </a:cubicBezTo>
                  <a:cubicBezTo>
                    <a:pt x="11" y="5"/>
                    <a:pt x="5" y="27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97AAB54E-4C28-4B90-98A9-60DF7938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266"/>
              <a:ext cx="15" cy="36"/>
            </a:xfrm>
            <a:custGeom>
              <a:avLst/>
              <a:gdLst>
                <a:gd name="T0" fmla="*/ 6 w 8"/>
                <a:gd name="T1" fmla="*/ 0 h 19"/>
                <a:gd name="T2" fmla="*/ 6 w 8"/>
                <a:gd name="T3" fmla="*/ 0 h 19"/>
                <a:gd name="T4" fmla="*/ 1 w 8"/>
                <a:gd name="T5" fmla="*/ 19 h 19"/>
                <a:gd name="T6" fmla="*/ 6 w 8"/>
                <a:gd name="T7" fmla="*/ 0 h 19"/>
                <a:gd name="T8" fmla="*/ 6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8" y="7"/>
                    <a:pt x="4" y="13"/>
                    <a:pt x="1" y="19"/>
                  </a:cubicBezTo>
                  <a:cubicBezTo>
                    <a:pt x="0" y="12"/>
                    <a:pt x="2" y="6"/>
                    <a:pt x="6" y="0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7E05411B-35CE-4949-81AC-A06025E37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205"/>
              <a:ext cx="10" cy="13"/>
            </a:xfrm>
            <a:custGeom>
              <a:avLst/>
              <a:gdLst>
                <a:gd name="T0" fmla="*/ 5 w 5"/>
                <a:gd name="T1" fmla="*/ 5 h 7"/>
                <a:gd name="T2" fmla="*/ 5 w 5"/>
                <a:gd name="T3" fmla="*/ 5 h 7"/>
                <a:gd name="T4" fmla="*/ 5 w 5"/>
                <a:gd name="T5" fmla="*/ 5 h 7"/>
                <a:gd name="T6" fmla="*/ 0 w 5"/>
                <a:gd name="T7" fmla="*/ 7 h 7"/>
                <a:gd name="T8" fmla="*/ 4 w 5"/>
                <a:gd name="T9" fmla="*/ 0 h 7"/>
                <a:gd name="T10" fmla="*/ 4 w 5"/>
                <a:gd name="T11" fmla="*/ 0 h 7"/>
                <a:gd name="T12" fmla="*/ 5 w 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5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1" y="4"/>
                    <a:pt x="1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1164EEAE-2A18-418D-9232-B00F8B5A2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1346"/>
              <a:ext cx="7" cy="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3 w 4"/>
                <a:gd name="T5" fmla="*/ 2 h 4"/>
                <a:gd name="T6" fmla="*/ 2 w 4"/>
                <a:gd name="T7" fmla="*/ 4 h 4"/>
                <a:gd name="T8" fmla="*/ 0 w 4"/>
                <a:gd name="T9" fmla="*/ 2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2D8A6A07-6F3E-48C7-8B92-A57DE4D1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251"/>
              <a:ext cx="8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4 w 4"/>
                <a:gd name="T5" fmla="*/ 0 h 9"/>
                <a:gd name="T6" fmla="*/ 0 w 4"/>
                <a:gd name="T7" fmla="*/ 9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0"/>
                  </a:cubicBezTo>
                  <a:cubicBezTo>
                    <a:pt x="4" y="5"/>
                    <a:pt x="4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5AB53CA6-8CB2-443B-8BAA-B10B8E19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1266"/>
              <a:ext cx="8" cy="7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3 w 4"/>
                <a:gd name="T5" fmla="*/ 4 h 4"/>
                <a:gd name="T6" fmla="*/ 1 w 4"/>
                <a:gd name="T7" fmla="*/ 3 h 4"/>
                <a:gd name="T8" fmla="*/ 2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18819AC2-DAB2-404E-B8FF-873650BC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338"/>
              <a:ext cx="9" cy="12"/>
            </a:xfrm>
            <a:custGeom>
              <a:avLst/>
              <a:gdLst>
                <a:gd name="T0" fmla="*/ 5 w 5"/>
                <a:gd name="T1" fmla="*/ 2 h 6"/>
                <a:gd name="T2" fmla="*/ 5 w 5"/>
                <a:gd name="T3" fmla="*/ 2 h 6"/>
                <a:gd name="T4" fmla="*/ 3 w 5"/>
                <a:gd name="T5" fmla="*/ 5 h 6"/>
                <a:gd name="T6" fmla="*/ 1 w 5"/>
                <a:gd name="T7" fmla="*/ 4 h 6"/>
                <a:gd name="T8" fmla="*/ 3 w 5"/>
                <a:gd name="T9" fmla="*/ 1 h 6"/>
                <a:gd name="T10" fmla="*/ 5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1" y="2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F17DDC2A-C263-4A81-AF61-40354DED6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356"/>
              <a:ext cx="7" cy="17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9 h 9"/>
                <a:gd name="T4" fmla="*/ 2 w 4"/>
                <a:gd name="T5" fmla="*/ 1 h 9"/>
                <a:gd name="T6" fmla="*/ 4 w 4"/>
                <a:gd name="T7" fmla="*/ 1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4"/>
                    <a:pt x="3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782130" y="3835884"/>
            <a:ext cx="207435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75">
                <a:solidFill>
                  <a:schemeClr val="accent2"/>
                </a:solidFill>
                <a:latin typeface="Calibri" panose="020F0502020204030204" pitchFamily="34" charset="0"/>
              </a:rPr>
              <a:t>Impact écotoxicologique</a:t>
            </a:r>
          </a:p>
          <a:p>
            <a:r>
              <a:rPr lang="fr-FR" sz="1575">
                <a:latin typeface="Calibri" panose="020F0502020204030204" pitchFamily="34" charset="0"/>
              </a:rPr>
              <a:t>&amp; </a:t>
            </a:r>
            <a:r>
              <a:rPr lang="fr-FR" sz="1575">
                <a:solidFill>
                  <a:schemeClr val="accent2"/>
                </a:solidFill>
                <a:latin typeface="Calibri" panose="020F0502020204030204" pitchFamily="34" charset="0"/>
              </a:rPr>
              <a:t>Evaluation du risque</a:t>
            </a:r>
          </a:p>
        </p:txBody>
      </p:sp>
      <p:sp>
        <p:nvSpPr>
          <p:cNvPr id="106" name="Organigramme : Connecteur 105"/>
          <p:cNvSpPr/>
          <p:nvPr/>
        </p:nvSpPr>
        <p:spPr>
          <a:xfrm>
            <a:off x="517909" y="1169863"/>
            <a:ext cx="282913" cy="288337"/>
          </a:xfrm>
          <a:prstGeom prst="flowChartConnector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ADE9B3"/>
                </a:solidFill>
              </a:rPr>
              <a:t>1</a:t>
            </a:r>
          </a:p>
        </p:txBody>
      </p:sp>
      <p:sp>
        <p:nvSpPr>
          <p:cNvPr id="107" name="Organigramme : Connecteur 106"/>
          <p:cNvSpPr/>
          <p:nvPr/>
        </p:nvSpPr>
        <p:spPr>
          <a:xfrm>
            <a:off x="3765664" y="1162025"/>
            <a:ext cx="282913" cy="288337"/>
          </a:xfrm>
          <a:prstGeom prst="flowChartConnector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ADE9B3"/>
                </a:solidFill>
              </a:rPr>
              <a:t>2</a:t>
            </a:r>
          </a:p>
        </p:txBody>
      </p:sp>
      <p:sp>
        <p:nvSpPr>
          <p:cNvPr id="108" name="Organigramme : Connecteur 107"/>
          <p:cNvSpPr/>
          <p:nvPr/>
        </p:nvSpPr>
        <p:spPr>
          <a:xfrm>
            <a:off x="3574681" y="3936774"/>
            <a:ext cx="282913" cy="288337"/>
          </a:xfrm>
          <a:prstGeom prst="flowChartConnector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ADE9B3"/>
                </a:solidFill>
              </a:rPr>
              <a:t>3</a:t>
            </a:r>
          </a:p>
        </p:txBody>
      </p:sp>
      <p:sp>
        <p:nvSpPr>
          <p:cNvPr id="109" name="Organigramme : Connecteur 108"/>
          <p:cNvSpPr/>
          <p:nvPr/>
        </p:nvSpPr>
        <p:spPr>
          <a:xfrm>
            <a:off x="520824" y="3977106"/>
            <a:ext cx="282913" cy="288337"/>
          </a:xfrm>
          <a:prstGeom prst="flowChartConnector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ADE9B3"/>
                </a:solidFill>
              </a:rPr>
              <a:t>4</a:t>
            </a:r>
          </a:p>
        </p:txBody>
      </p:sp>
      <p:sp>
        <p:nvSpPr>
          <p:cNvPr id="110" name="Organigramme : Connecteur 109"/>
          <p:cNvSpPr/>
          <p:nvPr/>
        </p:nvSpPr>
        <p:spPr>
          <a:xfrm>
            <a:off x="2798424" y="4367002"/>
            <a:ext cx="282913" cy="288337"/>
          </a:xfrm>
          <a:prstGeom prst="flowChartConnector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ADE9B3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375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www.irsn.fr/FR/Larecherche/Organisation/Programmes/freebird/PublishingImages/Riziere_Carrou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03" y="4176837"/>
            <a:ext cx="1380947" cy="9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Effets des RNs sur la stabilité des écosystèmes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84355" y="968319"/>
            <a:ext cx="6382894" cy="2215835"/>
          </a:xfrm>
          <a:prstGeom prst="rect">
            <a:avLst/>
          </a:prstGeom>
        </p:spPr>
        <p:txBody>
          <a:bodyPr/>
          <a:lstStyle/>
          <a:p>
            <a:pPr defTabSz="684610" eaLnBrk="1" hangingPunct="1">
              <a:lnSpc>
                <a:spcPts val="1500"/>
              </a:lnSpc>
            </a:pPr>
            <a:r>
              <a:rPr lang="fr-FR" altLang="fr-FR" sz="1400" dirty="0"/>
              <a:t>Caractérisation de l’</a:t>
            </a:r>
            <a:r>
              <a:rPr lang="fr-FR" altLang="fr-FR" sz="1400" b="1" dirty="0">
                <a:solidFill>
                  <a:srgbClr val="87B1E2"/>
                </a:solidFill>
              </a:rPr>
              <a:t>état d’un écosystème </a:t>
            </a:r>
            <a:r>
              <a:rPr lang="fr-FR" altLang="fr-FR" sz="14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fr-FR" altLang="fr-FR" sz="1400" i="1" dirty="0"/>
              <a:t>diversité taxonomique, complexité fonctionnelle, diversité génétique, structure et fonctionnement</a:t>
            </a:r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b="1" dirty="0">
                <a:solidFill>
                  <a:srgbClr val="87B1E2"/>
                </a:solidFill>
              </a:rPr>
              <a:t>Expérimentations  </a:t>
            </a:r>
            <a:r>
              <a:rPr lang="fr-FR" altLang="fr-FR" b="1" i="1" dirty="0">
                <a:solidFill>
                  <a:schemeClr val="accent2"/>
                </a:solidFill>
              </a:rPr>
              <a:t>in situ </a:t>
            </a:r>
            <a:r>
              <a:rPr lang="fr-FR" altLang="fr-FR" dirty="0"/>
              <a:t>(Tchernobyl, Fukushima, anciens sites miniers uranifères) et en milieu contrôlé : biodiversité des communautés de décomposeurs dans les sols et milieux aquatiques, processus fonctionnels associés</a:t>
            </a:r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400" dirty="0"/>
              <a:t>Evolution de la sensibilité des populations sauvages en milieux contaminés : </a:t>
            </a:r>
            <a:r>
              <a:rPr lang="fr-FR" altLang="fr-FR" sz="1400" b="1" dirty="0">
                <a:solidFill>
                  <a:srgbClr val="87B1E2"/>
                </a:solidFill>
              </a:rPr>
              <a:t>adaptation, résistance, résilience</a:t>
            </a:r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b="1" dirty="0">
                <a:solidFill>
                  <a:srgbClr val="87B1E2"/>
                </a:solidFill>
              </a:rPr>
              <a:t>Réponses évolutives des populations </a:t>
            </a:r>
            <a:r>
              <a:rPr lang="fr-FR" altLang="fr-FR" b="1" i="1" dirty="0">
                <a:solidFill>
                  <a:srgbClr val="87B1E2"/>
                </a:solidFill>
              </a:rPr>
              <a:t>in situ </a:t>
            </a:r>
            <a:r>
              <a:rPr lang="fr-FR" altLang="fr-FR" dirty="0"/>
              <a:t>: approche intégrative sur la grenouille arboricole et les crustacés (daphnies) dans la zone d'exclusion de Tchernobyl</a:t>
            </a:r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400" b="1" dirty="0">
                <a:solidFill>
                  <a:srgbClr val="87B1E2"/>
                </a:solidFill>
              </a:rPr>
              <a:t>Effets combinés </a:t>
            </a:r>
            <a:r>
              <a:rPr lang="fr-FR" altLang="fr-FR" sz="1400" dirty="0"/>
              <a:t>: mélanges de contaminants et facteurs de stress, contribution</a:t>
            </a:r>
            <a:br>
              <a:rPr lang="fr-FR" altLang="fr-FR" sz="1400" dirty="0"/>
            </a:br>
            <a:r>
              <a:rPr lang="fr-FR" altLang="fr-FR" sz="1400" dirty="0"/>
              <a:t>des rayonnements,  marqueurs spécifiques et précoces</a:t>
            </a:r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b="1" dirty="0">
                <a:solidFill>
                  <a:srgbClr val="87B1E2"/>
                </a:solidFill>
              </a:rPr>
              <a:t>Toxicité combinée des radionucléides </a:t>
            </a:r>
            <a:r>
              <a:rPr lang="fr-FR" altLang="fr-FR" dirty="0"/>
              <a:t>(ex. uranium) et de contaminants stables</a:t>
            </a:r>
            <a:br>
              <a:rPr lang="fr-FR" altLang="fr-FR" dirty="0"/>
            </a:br>
            <a:r>
              <a:rPr lang="fr-FR" altLang="fr-FR" dirty="0"/>
              <a:t>(projet européen </a:t>
            </a:r>
            <a:r>
              <a:rPr lang="fr-FR" altLang="fr-FR" dirty="0" err="1"/>
              <a:t>RadoNorm</a:t>
            </a:r>
            <a:r>
              <a:rPr lang="fr-FR" altLang="fr-FR" dirty="0"/>
              <a:t>)</a:t>
            </a:r>
          </a:p>
          <a:p>
            <a:pPr lvl="1" defTabSz="684610" eaLnBrk="1" hangingPunct="1">
              <a:lnSpc>
                <a:spcPts val="1500"/>
              </a:lnSpc>
            </a:pPr>
            <a:r>
              <a:rPr lang="fr-FR" altLang="fr-FR" dirty="0"/>
              <a:t>Effets liés au </a:t>
            </a:r>
            <a:r>
              <a:rPr lang="fr-FR" altLang="fr-FR" b="1" dirty="0">
                <a:solidFill>
                  <a:srgbClr val="87B1E2"/>
                </a:solidFill>
              </a:rPr>
              <a:t>changement climatique </a:t>
            </a:r>
            <a:r>
              <a:rPr lang="fr-FR" altLang="fr-FR" dirty="0"/>
              <a:t>(ex. stress hydrique),  les impacts</a:t>
            </a:r>
            <a:br>
              <a:rPr lang="fr-FR" altLang="fr-FR" dirty="0"/>
            </a:br>
            <a:r>
              <a:rPr lang="fr-FR" altLang="fr-FR" dirty="0"/>
              <a:t>sur la biodiversité du sol et les processus fonctionnels associés</a:t>
            </a:r>
            <a:endParaRPr lang="fr-FR" alt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La plateforme d'irradiation Micado La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7268"/>
          <a:stretch/>
        </p:blipFill>
        <p:spPr bwMode="auto">
          <a:xfrm>
            <a:off x="6892430" y="139686"/>
            <a:ext cx="1758950" cy="11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plateforme d'irradiation Micado La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4" r="8349"/>
          <a:stretch/>
        </p:blipFill>
        <p:spPr bwMode="auto">
          <a:xfrm>
            <a:off x="6902172" y="1652350"/>
            <a:ext cx="1094128" cy="11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46742" y="1252464"/>
            <a:ext cx="1769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/>
              <a:t> </a:t>
            </a:r>
            <a:r>
              <a:rPr lang="fr-FR" sz="1200">
                <a:latin typeface="Calibri" panose="020F0502020204030204" pitchFamily="34" charset="0"/>
              </a:rPr>
              <a:t>Plateforme MICADO’LAB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0" r="41442"/>
          <a:stretch/>
        </p:blipFill>
        <p:spPr>
          <a:xfrm>
            <a:off x="8098451" y="1656257"/>
            <a:ext cx="1026499" cy="11612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46742" y="1427772"/>
            <a:ext cx="2480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/>
              <a:t> </a:t>
            </a:r>
            <a:r>
              <a:rPr lang="fr-FR" sz="1200">
                <a:latin typeface="Calibri" panose="020F0502020204030204" pitchFamily="34" charset="0"/>
              </a:rPr>
              <a:t>Equipement d’enceintes climatiques</a:t>
            </a:r>
          </a:p>
        </p:txBody>
      </p:sp>
      <p:pic>
        <p:nvPicPr>
          <p:cNvPr id="14" name="Picture 2" descr="2011_04_29 Site 16 Tchernobyl  JM Bonzom-IRSN 207 (29)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0" b="20728"/>
          <a:stretch/>
        </p:blipFill>
        <p:spPr bwMode="auto">
          <a:xfrm>
            <a:off x="7326918" y="3010680"/>
            <a:ext cx="1798032" cy="10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202291" y="2774407"/>
            <a:ext cx="1695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/>
              <a:t> </a:t>
            </a:r>
            <a:r>
              <a:rPr lang="fr-FR" sz="1200">
                <a:latin typeface="Calibri" panose="020F0502020204030204" pitchFamily="34" charset="0"/>
              </a:rPr>
              <a:t>Dégradation de litières</a:t>
            </a:r>
          </a:p>
        </p:txBody>
      </p:sp>
      <p:pic>
        <p:nvPicPr>
          <p:cNvPr id="5126" name="Picture 6" descr="Récit de la mission Freebird 2012, épisod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57" y="4276517"/>
            <a:ext cx="1125952" cy="8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202290" y="3960879"/>
            <a:ext cx="1639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rainette (</a:t>
            </a:r>
            <a:r>
              <a:rPr lang="fr-FR" sz="1200" i="1">
                <a:latin typeface="Calibri" panose="020F0502020204030204" pitchFamily="34" charset="0"/>
                <a:cs typeface="Calibri" panose="020F0502020204030204" pitchFamily="34" charset="0"/>
              </a:rPr>
              <a:t>Hyla </a:t>
            </a:r>
            <a:r>
              <a:rPr lang="fr-FR" sz="1200" i="1" err="1">
                <a:latin typeface="Calibri" panose="020F0502020204030204" pitchFamily="34" charset="0"/>
                <a:cs typeface="Calibri" panose="020F0502020204030204" pitchFamily="34" charset="0"/>
              </a:rPr>
              <a:t>japonica</a:t>
            </a: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588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2. Lien santé-environnement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64808" y="1119207"/>
            <a:ext cx="2737153" cy="2215835"/>
          </a:xfrm>
          <a:prstGeom prst="rect">
            <a:avLst/>
          </a:prstGeom>
        </p:spPr>
        <p:txBody>
          <a:bodyPr/>
          <a:lstStyle/>
          <a:p>
            <a:pPr defTabSz="684610" eaLnBrk="1" hangingPunct="1">
              <a:lnSpc>
                <a:spcPts val="1500"/>
              </a:lnSpc>
            </a:pPr>
            <a:r>
              <a:rPr lang="fr-FR" altLang="fr-FR" dirty="0"/>
              <a:t>Caractérisation de l’exposition des populations humaines, en considérant la totalité des expositions à des facteurs environnementaux subis par un organisme humain de sa conception à sa mort (</a:t>
            </a:r>
            <a:r>
              <a:rPr lang="fr-FR" altLang="fr-FR" sz="1580" b="1" dirty="0">
                <a:solidFill>
                  <a:srgbClr val="87B1E2"/>
                </a:solidFill>
              </a:rPr>
              <a:t>concept d’</a:t>
            </a:r>
            <a:r>
              <a:rPr lang="fr-FR" altLang="fr-FR" sz="1580" b="1" dirty="0" err="1">
                <a:solidFill>
                  <a:srgbClr val="87B1E2"/>
                </a:solidFill>
              </a:rPr>
              <a:t>exposome</a:t>
            </a:r>
            <a:r>
              <a:rPr lang="fr-FR" altLang="fr-FR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3140" y="4460618"/>
            <a:ext cx="264046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/>
              <a:t> </a:t>
            </a:r>
            <a:r>
              <a:rPr lang="fr-FR" sz="600" dirty="0" err="1"/>
              <a:t>Ankley</a:t>
            </a:r>
            <a:r>
              <a:rPr lang="fr-FR" sz="600" dirty="0"/>
              <a:t> and Edwards (2018). https://doi.org/10.1016/j.cotox.2018.03.004</a:t>
            </a:r>
          </a:p>
        </p:txBody>
      </p:sp>
      <p:pic>
        <p:nvPicPr>
          <p:cNvPr id="1028" name="Picture 4" descr="https://meersens.com/wp-content/uploads/2020/01/VISUEL-EXPOSOME-FRANCAIS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13" y="1119207"/>
            <a:ext cx="4329979" cy="33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42847" y="4460618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/>
              <a:t> source: </a:t>
            </a:r>
            <a:r>
              <a:rPr lang="fr-FR" sz="600" dirty="0" err="1"/>
              <a:t>ISGlobal</a:t>
            </a:r>
            <a:r>
              <a:rPr lang="fr-FR" sz="600" dirty="0"/>
              <a:t> / meersens.com</a:t>
            </a:r>
          </a:p>
        </p:txBody>
      </p:sp>
    </p:spTree>
    <p:extLst>
      <p:ext uri="{BB962C8B-B14F-4D97-AF65-F5344CB8AC3E}">
        <p14:creationId xmlns:p14="http://schemas.microsoft.com/office/powerpoint/2010/main" val="11006638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Mécanismes clés de transfert des radionucléides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18251" y="1220087"/>
            <a:ext cx="5981654" cy="3585389"/>
          </a:xfrm>
          <a:prstGeom prst="rect">
            <a:avLst/>
          </a:prstGeom>
        </p:spPr>
        <p:txBody>
          <a:bodyPr/>
          <a:lstStyle/>
          <a:p>
            <a:pPr defTabSz="684610" eaLnBrk="1" hangingPunct="1">
              <a:lnSpc>
                <a:spcPts val="1500"/>
              </a:lnSpc>
            </a:pPr>
            <a:r>
              <a:rPr lang="fr-FR" altLang="fr-FR" sz="1600" b="1" dirty="0">
                <a:solidFill>
                  <a:srgbClr val="87B1E2"/>
                </a:solidFill>
              </a:rPr>
              <a:t>Effets de la spéciation chimique </a:t>
            </a:r>
            <a:r>
              <a:rPr lang="fr-FR" altLang="fr-FR" sz="1600" dirty="0"/>
              <a:t>sur les distributions des radionucléides dans les compartiments environnementaux</a:t>
            </a:r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600" dirty="0"/>
              <a:t>Prise en compte de la </a:t>
            </a:r>
            <a:r>
              <a:rPr lang="fr-FR" altLang="fr-FR" sz="1600" b="1" dirty="0">
                <a:solidFill>
                  <a:srgbClr val="87B1E2"/>
                </a:solidFill>
              </a:rPr>
              <a:t>dynamique réactionnelle </a:t>
            </a:r>
            <a:r>
              <a:rPr lang="fr-FR" altLang="fr-FR" sz="1600" dirty="0"/>
              <a:t>dans la distribution des radionucléides</a:t>
            </a:r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600" dirty="0"/>
              <a:t>Niveaux et cinétiques de transfert aux </a:t>
            </a:r>
            <a:r>
              <a:rPr lang="fr-FR" altLang="fr-FR" sz="1600" b="1" dirty="0">
                <a:solidFill>
                  <a:srgbClr val="87B1E2"/>
                </a:solidFill>
              </a:rPr>
              <a:t>interfaces critiques </a:t>
            </a:r>
            <a:r>
              <a:rPr lang="fr-FR" altLang="fr-FR" sz="1600" dirty="0"/>
              <a:t>(atmosphère-biosphère, abiotique-biotique,  continent-marin) dans un </a:t>
            </a:r>
            <a:r>
              <a:rPr lang="fr-FR" altLang="fr-FR" sz="1600" b="1" dirty="0">
                <a:solidFill>
                  <a:srgbClr val="87B1E2"/>
                </a:solidFill>
              </a:rPr>
              <a:t>continuum sol/rivière/mer/air</a:t>
            </a:r>
            <a:endParaRPr lang="fr-FR" altLang="fr-FR" sz="1600" dirty="0"/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600" dirty="0"/>
              <a:t>Mécanismes de </a:t>
            </a:r>
            <a:r>
              <a:rPr lang="fr-FR" altLang="fr-FR" sz="1600" b="1" dirty="0">
                <a:solidFill>
                  <a:srgbClr val="87B1E2"/>
                </a:solidFill>
              </a:rPr>
              <a:t>transport particulaire </a:t>
            </a:r>
            <a:r>
              <a:rPr lang="fr-FR" altLang="fr-FR" sz="1600" dirty="0"/>
              <a:t>des radionucléides, incluant les processus d’érosion, les transports sédimentaires en eau douce et en mer</a:t>
            </a:r>
          </a:p>
          <a:p>
            <a:pPr defTabSz="684610" eaLnBrk="1" hangingPunct="1">
              <a:lnSpc>
                <a:spcPts val="1500"/>
              </a:lnSpc>
            </a:pPr>
            <a:r>
              <a:rPr lang="fr-FR" altLang="fr-FR" sz="1600" b="1" dirty="0">
                <a:solidFill>
                  <a:srgbClr val="87B1E2"/>
                </a:solidFill>
              </a:rPr>
              <a:t>Représentativité spatiale </a:t>
            </a:r>
            <a:r>
              <a:rPr lang="fr-FR" altLang="fr-FR" sz="1600" dirty="0"/>
              <a:t>(transfert atmosphérique en champ proche et/ou urbain, sols, cours d’eau, et bassins versants)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04" y="2820538"/>
            <a:ext cx="1765538" cy="1057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32" y="3878355"/>
            <a:ext cx="2204903" cy="1134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6779" y="2566700"/>
            <a:ext cx="2107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/>
              <a:t> </a:t>
            </a:r>
            <a:r>
              <a:rPr lang="fr-FR" sz="1200">
                <a:latin typeface="Calibri" panose="020F0502020204030204" pitchFamily="34" charset="0"/>
              </a:rPr>
              <a:t>Plateforme de La Hague PTILH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0492" y="726746"/>
            <a:ext cx="2941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/>
              <a:t> </a:t>
            </a:r>
            <a:r>
              <a:rPr lang="fr-FR" sz="1200">
                <a:latin typeface="Calibri" panose="020F0502020204030204" pitchFamily="34" charset="0"/>
              </a:rPr>
              <a:t>Plateforme de </a:t>
            </a:r>
            <a:r>
              <a:rPr lang="fr-FR" sz="1200" err="1">
                <a:latin typeface="Calibri" panose="020F0502020204030204" pitchFamily="34" charset="0"/>
              </a:rPr>
              <a:t>Spectro</a:t>
            </a:r>
            <a:r>
              <a:rPr lang="fr-FR" sz="1200">
                <a:latin typeface="Calibri" panose="020F0502020204030204" pitchFamily="34" charset="0"/>
              </a:rPr>
              <a:t> de Masse PATERSON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b="54881"/>
          <a:stretch/>
        </p:blipFill>
        <p:spPr>
          <a:xfrm>
            <a:off x="6562004" y="986929"/>
            <a:ext cx="1939873" cy="14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70680"/>
      </p:ext>
    </p:extLst>
  </p:cSld>
  <p:clrMapOvr>
    <a:masterClrMapping/>
  </p:clrMapOvr>
</p:sld>
</file>

<file path=ppt/theme/theme1.xml><?xml version="1.0" encoding="utf-8"?>
<a:theme xmlns:a="http://schemas.openxmlformats.org/drawingml/2006/main" name="II - COUVERTURES">
  <a:themeElements>
    <a:clrScheme name="IRSN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-V2.potx" id="{1780ECB3-83F3-4C66-8032-04E1B052FC78}" vid="{217D1887-5EFD-470D-A2A5-B9E34D849487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9D078904079488AB5564694E98C73" ma:contentTypeVersion="11" ma:contentTypeDescription="Crée un document." ma:contentTypeScope="" ma:versionID="5d36b52b675ee20f27cd0a711ee9fe99">
  <xsd:schema xmlns:xsd="http://www.w3.org/2001/XMLSchema" xmlns:xs="http://www.w3.org/2001/XMLSchema" xmlns:p="http://schemas.microsoft.com/office/2006/metadata/properties" xmlns:ns3="86768624-f88c-4556-bb67-352cb42505c7" xmlns:ns4="8f82ccf6-7603-4bb4-a121-1415b17c2fd7" targetNamespace="http://schemas.microsoft.com/office/2006/metadata/properties" ma:root="true" ma:fieldsID="f8764b8019783b66b1562ae7dd3f4c2e" ns3:_="" ns4:_="">
    <xsd:import namespace="86768624-f88c-4556-bb67-352cb42505c7"/>
    <xsd:import namespace="8f82ccf6-7603-4bb4-a121-1415b17c2f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8624-f88c-4556-bb67-352cb4250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2ccf6-7603-4bb4-a121-1415b17c2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621EC9-3770-4C83-99C6-04ED07F0952D}">
  <ds:schemaRefs>
    <ds:schemaRef ds:uri="86768624-f88c-4556-bb67-352cb42505c7"/>
    <ds:schemaRef ds:uri="8f82ccf6-7603-4bb4-a121-1415b17c2f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1ED695-4494-48AC-AC3E-E439590ADA2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768624-f88c-4556-bb67-352cb42505c7"/>
    <ds:schemaRef ds:uri="8f82ccf6-7603-4bb4-a121-1415b17c2f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614333-E2BE-4661-BA52-D6B882176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irsn_frm_296-V3</Template>
  <TotalTime>39</TotalTime>
  <Words>1535</Words>
  <Application>Microsoft Office PowerPoint</Application>
  <PresentationFormat>Affichage à l'écran (16:9)</PresentationFormat>
  <Paragraphs>189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II - COUVERTURES</vt:lpstr>
      <vt:lpstr>Rapport d’évaluation du groupe thématique de recherche  « Risques environnementaux »</vt:lpstr>
      <vt:lpstr>L’IRSN – Expert public des risques nucléaires et radiologiques</vt:lpstr>
      <vt:lpstr>La recherche à l’IRSN sur les « risques environnementaux »</vt:lpstr>
      <vt:lpstr>La recherche sur les « risques environnementaux »</vt:lpstr>
      <vt:lpstr>Recherche sur les transferts dans l’environnement Enjeux pour l’IRSN</vt:lpstr>
      <vt:lpstr>Thèmes et orientations prioritaires de recherche</vt:lpstr>
      <vt:lpstr>1. Effets des RNs sur la stabilité des écosystèmes</vt:lpstr>
      <vt:lpstr>2. Lien santé-environnement</vt:lpstr>
      <vt:lpstr>3. Mécanismes clés de transfert des radionucléides</vt:lpstr>
      <vt:lpstr>4. Modèles pour la gestion de crise et la surveillance</vt:lpstr>
      <vt:lpstr>Stratégie de développement des activités de recherche </vt:lpstr>
      <vt:lpstr>Rôle de NEEDS pour l’IRSN (1/2)</vt:lpstr>
      <vt:lpstr>Rôle de NEEDS pour l’IRSN (2/2)</vt:lpstr>
      <vt:lpstr>Merci de votre attention !</vt:lpstr>
    </vt:vector>
  </TitlesOfParts>
  <Company>TROISCUBE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RIET-HUCHELOUP Marie</dc:creator>
  <cp:lastModifiedBy>GILBIN Rodolphe</cp:lastModifiedBy>
  <cp:revision>7</cp:revision>
  <dcterms:created xsi:type="dcterms:W3CDTF">2020-07-06T16:18:40Z</dcterms:created>
  <dcterms:modified xsi:type="dcterms:W3CDTF">2022-05-24T06:54:06Z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0x010100A559D078904079488AB5564694E98C73</vt:lpwstr>
  </property>
</Properties>
</file>