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51" r:id="rId2"/>
    <p:sldId id="706" r:id="rId3"/>
    <p:sldId id="708" r:id="rId4"/>
    <p:sldId id="687" r:id="rId5"/>
    <p:sldId id="684" r:id="rId6"/>
    <p:sldId id="671" r:id="rId7"/>
    <p:sldId id="690" r:id="rId8"/>
    <p:sldId id="714" r:id="rId9"/>
    <p:sldId id="715" r:id="rId10"/>
    <p:sldId id="707" r:id="rId11"/>
    <p:sldId id="716" r:id="rId12"/>
    <p:sldId id="703" r:id="rId13"/>
    <p:sldId id="719" r:id="rId14"/>
    <p:sldId id="704" r:id="rId15"/>
    <p:sldId id="696" r:id="rId16"/>
    <p:sldId id="712" r:id="rId17"/>
    <p:sldId id="705" r:id="rId18"/>
    <p:sldId id="713" r:id="rId19"/>
    <p:sldId id="717" r:id="rId20"/>
    <p:sldId id="720" r:id="rId21"/>
    <p:sldId id="702" r:id="rId22"/>
  </p:sldIdLst>
  <p:sldSz cx="9906000" cy="6858000" type="A4"/>
  <p:notesSz cx="9906000" cy="67945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" userDrawn="1">
          <p15:clr>
            <a:srgbClr val="A4A3A4"/>
          </p15:clr>
        </p15:guide>
        <p15:guide id="2" pos="1986" userDrawn="1">
          <p15:clr>
            <a:srgbClr val="A4A3A4"/>
          </p15:clr>
        </p15:guide>
        <p15:guide id="3" pos="330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162" userDrawn="1">
          <p15:clr>
            <a:srgbClr val="A4A3A4"/>
          </p15:clr>
        </p15:guide>
        <p15:guide id="6" pos="47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E0202"/>
    <a:srgbClr val="820000"/>
    <a:srgbClr val="E30BD4"/>
    <a:srgbClr val="FF9900"/>
    <a:srgbClr val="2C6C92"/>
    <a:srgbClr val="2C6CDA"/>
    <a:srgbClr val="D11D1D"/>
    <a:srgbClr val="00CC00"/>
    <a:srgbClr val="CC7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4" autoAdjust="0"/>
    <p:restoredTop sz="98967" autoAdjust="0"/>
  </p:normalViewPr>
  <p:slideViewPr>
    <p:cSldViewPr showGuides="1">
      <p:cViewPr varScale="1">
        <p:scale>
          <a:sx n="67" d="100"/>
          <a:sy n="67" d="100"/>
        </p:scale>
        <p:origin x="1236" y="48"/>
      </p:cViewPr>
      <p:guideLst>
        <p:guide orient="horz" pos="426"/>
        <p:guide pos="1986"/>
        <p:guide pos="3301"/>
        <p:guide orient="horz" pos="3793"/>
        <p:guide orient="horz" pos="1162"/>
        <p:guide pos="475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1554" y="-84"/>
      </p:cViewPr>
      <p:guideLst>
        <p:guide orient="horz" pos="2140"/>
        <p:guide pos="312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4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5.emf"/><Relationship Id="rId1" Type="http://schemas.openxmlformats.org/officeDocument/2006/relationships/image" Target="../media/image54.w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048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0167" y="3229707"/>
            <a:ext cx="7285667" cy="30954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9843" tIns="44132" rIns="89843" bIns="44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de texte du masque</a:t>
            </a:r>
          </a:p>
          <a:p>
            <a:pPr lvl="1"/>
            <a:r>
              <a:rPr lang="fr-FR" noProof="0"/>
              <a:t>Second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6913" y="588963"/>
            <a:ext cx="3438525" cy="2381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56834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24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512050" y="76200"/>
            <a:ext cx="2146300" cy="59436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3150" y="76200"/>
            <a:ext cx="6286500" cy="59436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315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5940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3988" y="76200"/>
            <a:ext cx="835342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4" tIns="44449" rIns="90484" bIns="444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de titre du masque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9050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4" tIns="44449" rIns="90484" bIns="44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de texte du masque</a:t>
            </a:r>
          </a:p>
          <a:p>
            <a:pPr lvl="1"/>
            <a:r>
              <a:rPr lang="fr-FR"/>
              <a:t>Second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336675" y="838200"/>
            <a:ext cx="8459788" cy="0"/>
          </a:xfrm>
          <a:prstGeom prst="line">
            <a:avLst/>
          </a:prstGeom>
          <a:noFill/>
          <a:ln w="25400">
            <a:solidFill>
              <a:srgbClr val="7E020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419600" y="2909888"/>
            <a:ext cx="9906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609600" cy="6870700"/>
          </a:xfrm>
          <a:prstGeom prst="rect">
            <a:avLst/>
          </a:prstGeom>
          <a:gradFill rotWithShape="0">
            <a:gsLst>
              <a:gs pos="0">
                <a:srgbClr val="7E0202"/>
              </a:gs>
              <a:gs pos="50000">
                <a:srgbClr val="7E0202">
                  <a:gamma/>
                  <a:tint val="23529"/>
                  <a:invGamma/>
                </a:srgbClr>
              </a:gs>
              <a:gs pos="100000">
                <a:srgbClr val="7E0202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Symbol" pitchFamily="18" charset="2"/>
        <a:buChar char="à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16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1" charset="2"/>
        <a:buChar char="ä"/>
        <a:defRPr sz="16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1" charset="2"/>
        <a:buChar char="â"/>
        <a:defRPr sz="16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1" charset="2"/>
        <a:buChar char="â"/>
        <a:defRPr sz="16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1" charset="2"/>
        <a:buChar char="â"/>
        <a:defRPr sz="16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1" charset="2"/>
        <a:buChar char="â"/>
        <a:defRPr sz="16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Monotype Sorts" pitchFamily="1" charset="2"/>
        <a:buChar char="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9.png"/><Relationship Id="rId4" Type="http://schemas.openxmlformats.org/officeDocument/2006/relationships/image" Target="../media/image31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jpeg"/><Relationship Id="rId10" Type="http://schemas.openxmlformats.org/officeDocument/2006/relationships/image" Target="../media/image39.png"/><Relationship Id="rId4" Type="http://schemas.openxmlformats.org/officeDocument/2006/relationships/image" Target="../media/image36.emf"/><Relationship Id="rId9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9.png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4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5.e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pn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6.emf"/><Relationship Id="rId3" Type="http://schemas.openxmlformats.org/officeDocument/2006/relationships/image" Target="../media/image15.jpeg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7.emf"/><Relationship Id="rId5" Type="http://schemas.openxmlformats.org/officeDocument/2006/relationships/image" Target="../media/image59.jpeg"/><Relationship Id="rId15" Type="http://schemas.openxmlformats.org/officeDocument/2006/relationships/image" Target="../media/image57.emf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58.jpeg"/><Relationship Id="rId9" Type="http://schemas.openxmlformats.org/officeDocument/2006/relationships/image" Target="../media/image55.emf"/><Relationship Id="rId1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arrande-vltava.sciencesconf.org/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gi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18.jpe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3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8430" y="980660"/>
            <a:ext cx="8785220" cy="2277101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800" dirty="0" err="1"/>
              <a:t>ThorPhytoX</a:t>
            </a:r>
            <a:r>
              <a:rPr lang="fr-FR" sz="2800" dirty="0"/>
              <a:t> : de la chélation à la </a:t>
            </a:r>
            <a:r>
              <a:rPr lang="fr-FR" sz="2800" dirty="0" err="1"/>
              <a:t>phytoextraction</a:t>
            </a:r>
            <a:r>
              <a:rPr lang="fr-FR" sz="2800" dirty="0"/>
              <a:t> du thorium</a:t>
            </a:r>
            <a:endParaRPr lang="en-US" sz="2800" dirty="0"/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1352500" y="76200"/>
            <a:ext cx="842517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4" tIns="44449" rIns="90484" bIns="44449" anchor="ctr"/>
          <a:lstStyle/>
          <a:p>
            <a:pPr algn="ctr" defTabSz="762000"/>
            <a:r>
              <a:rPr lang="fr-FR" altLang="fr-FR" sz="1600" b="1" dirty="0">
                <a:solidFill>
                  <a:srgbClr val="7E0202"/>
                </a:solidFill>
              </a:rPr>
              <a:t>C</a:t>
            </a:r>
            <a:r>
              <a:rPr lang="fr-FR" altLang="fr-FR" sz="1600" b="1" dirty="0"/>
              <a:t>olloque </a:t>
            </a:r>
            <a:r>
              <a:rPr lang="fr-FR" altLang="fr-FR" sz="1600" b="1" dirty="0" err="1">
                <a:solidFill>
                  <a:srgbClr val="7E0202"/>
                </a:solidFill>
              </a:rPr>
              <a:t>N</a:t>
            </a:r>
            <a:r>
              <a:rPr lang="fr-FR" altLang="fr-FR" sz="1600" b="1" dirty="0" err="1"/>
              <a:t>EEDS</a:t>
            </a:r>
            <a:r>
              <a:rPr lang="fr-FR" altLang="fr-FR" sz="1600" b="1" dirty="0"/>
              <a:t> </a:t>
            </a:r>
            <a:r>
              <a:rPr lang="fr-FR" altLang="fr-FR" sz="1600" b="1" dirty="0">
                <a:solidFill>
                  <a:srgbClr val="7E0202"/>
                </a:solidFill>
              </a:rPr>
              <a:t>E</a:t>
            </a:r>
            <a:r>
              <a:rPr lang="fr-FR" altLang="fr-FR" sz="1600" b="1" dirty="0"/>
              <a:t>nvironnement </a:t>
            </a:r>
            <a:r>
              <a:rPr lang="fr-FR" altLang="fr-FR" sz="1600" b="1" dirty="0">
                <a:solidFill>
                  <a:srgbClr val="7E0202"/>
                </a:solidFill>
              </a:rPr>
              <a:t>2</a:t>
            </a:r>
            <a:r>
              <a:rPr lang="fr-FR" altLang="fr-FR" sz="1600" b="1" dirty="0"/>
              <a:t>022 –  </a:t>
            </a:r>
            <a:r>
              <a:rPr lang="fr-FR" altLang="fr-FR" sz="1600" b="1" dirty="0">
                <a:solidFill>
                  <a:srgbClr val="7E0202"/>
                </a:solidFill>
              </a:rPr>
              <a:t>A</a:t>
            </a:r>
            <a:r>
              <a:rPr lang="fr-FR" altLang="fr-FR" sz="1600" b="1" dirty="0"/>
              <a:t>ubière</a:t>
            </a:r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4301937" y="6021360"/>
            <a:ext cx="18646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762000"/>
            <a:r>
              <a:rPr lang="en-US" sz="1800" b="1" dirty="0"/>
              <a:t>23–25 </a:t>
            </a:r>
            <a:r>
              <a:rPr lang="en-US" sz="1800" b="1" dirty="0" err="1"/>
              <a:t>mai</a:t>
            </a:r>
            <a:r>
              <a:rPr lang="en-US" sz="1800" b="1" dirty="0"/>
              <a:t> 2022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20440" y="3545566"/>
            <a:ext cx="8641200" cy="522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>
              <a:lnSpc>
                <a:spcPct val="130000"/>
              </a:lnSpc>
              <a:spcAft>
                <a:spcPts val="1200"/>
              </a:spcAft>
              <a:tabLst>
                <a:tab pos="4384675" algn="l"/>
              </a:tabLst>
            </a:pPr>
            <a:r>
              <a:rPr lang="fr-FR" b="1" dirty="0">
                <a:solidFill>
                  <a:srgbClr val="7E0202"/>
                </a:solidFill>
              </a:rPr>
              <a:t>Michel MEYER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1882" y="4437140"/>
            <a:ext cx="7124700" cy="136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>
              <a:lnSpc>
                <a:spcPct val="130000"/>
              </a:lnSpc>
            </a:pPr>
            <a:r>
              <a:rPr lang="fr-FR" sz="2000" b="1" dirty="0">
                <a:solidFill>
                  <a:srgbClr val="7E0202"/>
                </a:solidFill>
              </a:rPr>
              <a:t>I</a:t>
            </a:r>
            <a:r>
              <a:rPr lang="fr-FR" sz="1800" b="1" dirty="0">
                <a:solidFill>
                  <a:schemeClr val="tx2"/>
                </a:solidFill>
              </a:rPr>
              <a:t>nstitut de </a:t>
            </a:r>
            <a:r>
              <a:rPr lang="fr-FR" sz="2000" b="1" dirty="0">
                <a:solidFill>
                  <a:srgbClr val="7E0202"/>
                </a:solidFill>
              </a:rPr>
              <a:t>C</a:t>
            </a:r>
            <a:r>
              <a:rPr lang="fr-FR" sz="1800" b="1" dirty="0">
                <a:solidFill>
                  <a:schemeClr val="tx2"/>
                </a:solidFill>
              </a:rPr>
              <a:t>himie </a:t>
            </a:r>
            <a:r>
              <a:rPr lang="fr-FR" sz="2000" b="1" dirty="0">
                <a:solidFill>
                  <a:srgbClr val="7E0202"/>
                </a:solidFill>
              </a:rPr>
              <a:t>M</a:t>
            </a:r>
            <a:r>
              <a:rPr lang="fr-FR" sz="1800" b="1" dirty="0">
                <a:solidFill>
                  <a:schemeClr val="tx2"/>
                </a:solidFill>
              </a:rPr>
              <a:t>oléculaire de l’</a:t>
            </a:r>
            <a:r>
              <a:rPr lang="fr-FR" sz="2000" b="1" dirty="0">
                <a:solidFill>
                  <a:srgbClr val="7E0202"/>
                </a:solidFill>
              </a:rPr>
              <a:t>U</a:t>
            </a:r>
            <a:r>
              <a:rPr lang="fr-FR" sz="1800" b="1" dirty="0">
                <a:solidFill>
                  <a:schemeClr val="tx2"/>
                </a:solidFill>
              </a:rPr>
              <a:t>niversité de </a:t>
            </a:r>
            <a:r>
              <a:rPr lang="fr-FR" sz="2000" b="1" dirty="0">
                <a:solidFill>
                  <a:srgbClr val="7E0202"/>
                </a:solidFill>
              </a:rPr>
              <a:t>B</a:t>
            </a:r>
            <a:r>
              <a:rPr lang="fr-FR" sz="1800" b="1" dirty="0">
                <a:solidFill>
                  <a:schemeClr val="tx2"/>
                </a:solidFill>
              </a:rPr>
              <a:t>ourgogne</a:t>
            </a:r>
          </a:p>
          <a:p>
            <a:pPr algn="ctr" defTabSz="762000">
              <a:lnSpc>
                <a:spcPct val="130000"/>
              </a:lnSpc>
            </a:pPr>
            <a:r>
              <a:rPr lang="fr-FR" sz="1800" b="1" dirty="0">
                <a:solidFill>
                  <a:schemeClr val="tx2"/>
                </a:solidFill>
              </a:rPr>
              <a:t>ICMUB  </a:t>
            </a:r>
            <a:r>
              <a:rPr lang="en-US" sz="1600" b="1" dirty="0"/>
              <a:t>–</a:t>
            </a:r>
            <a:r>
              <a:rPr lang="fr-FR" sz="1800" b="1" dirty="0">
                <a:solidFill>
                  <a:schemeClr val="tx2"/>
                </a:solidFill>
              </a:rPr>
              <a:t>  UMR CNRS 6302</a:t>
            </a:r>
          </a:p>
          <a:p>
            <a:pPr algn="ctr" defTabSz="762000">
              <a:lnSpc>
                <a:spcPct val="190000"/>
              </a:lnSpc>
            </a:pPr>
            <a:r>
              <a:rPr lang="fr-FR" altLang="fr-FR" sz="1800" b="1" dirty="0">
                <a:solidFill>
                  <a:schemeClr val="tx2"/>
                </a:solidFill>
              </a:rPr>
              <a:t>michel.meyer@u-bourgogne.fr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30" y="5877440"/>
            <a:ext cx="134315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45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490" y="76200"/>
            <a:ext cx="8496923" cy="685800"/>
          </a:xfrm>
        </p:spPr>
        <p:txBody>
          <a:bodyPr/>
          <a:lstStyle/>
          <a:p>
            <a:r>
              <a:rPr lang="fr-FR" dirty="0" smtClean="0"/>
              <a:t>T1 : </a:t>
            </a:r>
            <a:r>
              <a:rPr lang="fr-FR" dirty="0"/>
              <a:t>Synthèse de chélateurs </a:t>
            </a:r>
            <a:r>
              <a:rPr lang="fr-FR" dirty="0" err="1" smtClean="0"/>
              <a:t>hydroxamiques</a:t>
            </a:r>
            <a:r>
              <a:rPr lang="fr-FR" dirty="0" smtClean="0"/>
              <a:t> </a:t>
            </a:r>
            <a:r>
              <a:rPr lang="fr-FR" dirty="0"/>
              <a:t>bio-inspirés</a:t>
            </a:r>
          </a:p>
        </p:txBody>
      </p:sp>
      <p:graphicFrame>
        <p:nvGraphicFramePr>
          <p:cNvPr id="3" name="Object 24">
            <a:extLst>
              <a:ext uri="{FF2B5EF4-FFF2-40B4-BE49-F238E27FC236}">
                <a16:creationId xmlns:a16="http://schemas.microsoft.com/office/drawing/2014/main" id="{1C188522-4CB4-4140-9DD5-CDCF882A1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90748"/>
              </p:ext>
            </p:extLst>
          </p:nvPr>
        </p:nvGraphicFramePr>
        <p:xfrm>
          <a:off x="3486059" y="1752349"/>
          <a:ext cx="3509962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56" name="CS ChemDraw Drawing" r:id="rId3" imgW="5013758" imgH="1476555" progId="ChemDraw.Document.6.0">
                  <p:embed/>
                </p:oleObj>
              </mc:Choice>
              <mc:Fallback>
                <p:oleObj name="CS ChemDraw Drawing" r:id="rId3" imgW="5013758" imgH="1476555" progId="ChemDraw.Document.6.0">
                  <p:embed/>
                  <p:pic>
                    <p:nvPicPr>
                      <p:cNvPr id="1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059" y="1752349"/>
                        <a:ext cx="3509962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e 11"/>
          <p:cNvGrpSpPr/>
          <p:nvPr/>
        </p:nvGrpSpPr>
        <p:grpSpPr>
          <a:xfrm>
            <a:off x="651450" y="1016730"/>
            <a:ext cx="8621100" cy="468000"/>
            <a:chOff x="651450" y="3861060"/>
            <a:chExt cx="8621100" cy="468000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2259AC1-ED33-584D-9FBA-ED5236AE0591}"/>
                </a:ext>
              </a:extLst>
            </p:cNvPr>
            <p:cNvSpPr txBox="1"/>
            <p:nvPr/>
          </p:nvSpPr>
          <p:spPr>
            <a:xfrm>
              <a:off x="1712550" y="3910394"/>
              <a:ext cx="756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b="1" dirty="0" smtClean="0">
                  <a:solidFill>
                    <a:srgbClr val="820000"/>
                  </a:solidFill>
                </a:rPr>
                <a:t>Dérivés de la </a:t>
              </a:r>
              <a:r>
                <a:rPr lang="fr-FR" sz="1800" b="1" dirty="0" err="1">
                  <a:solidFill>
                    <a:srgbClr val="820000"/>
                  </a:solidFill>
                </a:rPr>
                <a:t>DFB</a:t>
              </a:r>
              <a:r>
                <a:rPr lang="fr-FR" sz="1800" b="1" dirty="0">
                  <a:solidFill>
                    <a:srgbClr val="820000"/>
                  </a:solidFill>
                </a:rPr>
                <a:t> par </a:t>
              </a:r>
              <a:r>
                <a:rPr lang="fr-FR" sz="1800" b="1" dirty="0" smtClean="0">
                  <a:solidFill>
                    <a:srgbClr val="820000"/>
                  </a:solidFill>
                </a:rPr>
                <a:t>adjonction d'un </a:t>
              </a:r>
              <a:r>
                <a:rPr lang="fr-FR" sz="1800" b="1" dirty="0">
                  <a:solidFill>
                    <a:srgbClr val="820000"/>
                  </a:solidFill>
                </a:rPr>
                <a:t>acide </a:t>
              </a:r>
              <a:r>
                <a:rPr lang="fr-FR" sz="1800" b="1" dirty="0" err="1">
                  <a:solidFill>
                    <a:srgbClr val="820000"/>
                  </a:solidFill>
                </a:rPr>
                <a:t>hydroxamique</a:t>
              </a:r>
              <a:r>
                <a:rPr lang="fr-FR" sz="1800" b="1" dirty="0">
                  <a:solidFill>
                    <a:srgbClr val="820000"/>
                  </a:solidFill>
                </a:rPr>
                <a:t> cyclique 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450" y="3861060"/>
              <a:ext cx="933588" cy="468000"/>
            </a:xfrm>
            <a:prstGeom prst="rect">
              <a:avLst/>
            </a:prstGeom>
          </p:spPr>
        </p:pic>
      </p:grpSp>
      <p:grpSp>
        <p:nvGrpSpPr>
          <p:cNvPr id="5" name="Groupe 4"/>
          <p:cNvGrpSpPr/>
          <p:nvPr/>
        </p:nvGrpSpPr>
        <p:grpSpPr>
          <a:xfrm>
            <a:off x="651450" y="3053431"/>
            <a:ext cx="8747820" cy="468000"/>
            <a:chOff x="651450" y="2096815"/>
            <a:chExt cx="8747820" cy="46800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2D94E10-567C-FE49-99D7-4DBE5096D4A9}"/>
                </a:ext>
              </a:extLst>
            </p:cNvPr>
            <p:cNvSpPr txBox="1"/>
            <p:nvPr/>
          </p:nvSpPr>
          <p:spPr>
            <a:xfrm>
              <a:off x="1712550" y="2146149"/>
              <a:ext cx="768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b="1" dirty="0" smtClean="0">
                  <a:solidFill>
                    <a:srgbClr val="820000"/>
                  </a:solidFill>
                </a:rPr>
                <a:t>Chélateurs incorporant quatre groupes acide </a:t>
              </a:r>
              <a:r>
                <a:rPr lang="fr-FR" sz="1800" b="1" dirty="0" err="1">
                  <a:solidFill>
                    <a:srgbClr val="820000"/>
                  </a:solidFill>
                </a:rPr>
                <a:t>hydroxamique</a:t>
              </a:r>
              <a:r>
                <a:rPr lang="fr-FR" sz="1800" b="1" dirty="0">
                  <a:solidFill>
                    <a:srgbClr val="820000"/>
                  </a:solidFill>
                </a:rPr>
                <a:t> cyclique</a:t>
              </a: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50" y="2096815"/>
              <a:ext cx="873052" cy="468000"/>
            </a:xfrm>
            <a:prstGeom prst="rect">
              <a:avLst/>
            </a:prstGeom>
          </p:spPr>
        </p:pic>
      </p:grpSp>
      <p:graphicFrame>
        <p:nvGraphicFramePr>
          <p:cNvPr id="1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50489"/>
              </p:ext>
            </p:extLst>
          </p:nvPr>
        </p:nvGraphicFramePr>
        <p:xfrm>
          <a:off x="1565403" y="3789363"/>
          <a:ext cx="7996237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57" name="CS ChemDraw Drawing" r:id="rId7" imgW="11423696" imgH="4173881" progId="ChemDraw.Document.6.0">
                  <p:embed/>
                </p:oleObj>
              </mc:Choice>
              <mc:Fallback>
                <p:oleObj name="CS ChemDraw Drawing" r:id="rId7" imgW="11423696" imgH="4173881" progId="ChemDraw.Document.6.0">
                  <p:embed/>
                  <p:pic>
                    <p:nvPicPr>
                      <p:cNvPr id="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403" y="3789363"/>
                        <a:ext cx="7996237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2873256" y="2099803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E0202"/>
                </a:solidFill>
              </a:rPr>
              <a:t>L1</a:t>
            </a:r>
            <a:endParaRPr lang="fr-FR" sz="1600" b="1" dirty="0">
              <a:solidFill>
                <a:srgbClr val="7E020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90991" y="4189646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E0202"/>
                </a:solidFill>
              </a:rPr>
              <a:t>L2</a:t>
            </a:r>
            <a:endParaRPr lang="fr-FR" sz="1600" b="1" dirty="0">
              <a:solidFill>
                <a:srgbClr val="7E0202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90991" y="5488715"/>
            <a:ext cx="1093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7E0202"/>
                </a:solidFill>
              </a:rPr>
              <a:t>L3 (</a:t>
            </a:r>
            <a:r>
              <a:rPr lang="fr-FR" sz="1600" b="1" i="1" dirty="0" smtClean="0">
                <a:solidFill>
                  <a:srgbClr val="7E0202"/>
                </a:solidFill>
              </a:rPr>
              <a:t>n</a:t>
            </a:r>
            <a:r>
              <a:rPr lang="fr-FR" sz="1600" b="1" dirty="0" smtClean="0">
                <a:solidFill>
                  <a:srgbClr val="7E0202"/>
                </a:solidFill>
              </a:rPr>
              <a:t> = 1)</a:t>
            </a: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rgbClr val="7E0202"/>
                </a:solidFill>
              </a:rPr>
              <a:t>L4 </a:t>
            </a:r>
            <a:r>
              <a:rPr lang="fr-FR" sz="1600" b="1" dirty="0">
                <a:solidFill>
                  <a:srgbClr val="7E0202"/>
                </a:solidFill>
              </a:rPr>
              <a:t>(</a:t>
            </a:r>
            <a:r>
              <a:rPr lang="fr-FR" sz="1600" b="1" i="1" dirty="0">
                <a:solidFill>
                  <a:srgbClr val="7E0202"/>
                </a:solidFill>
              </a:rPr>
              <a:t>n</a:t>
            </a:r>
            <a:r>
              <a:rPr lang="fr-FR" sz="1600" b="1" dirty="0">
                <a:solidFill>
                  <a:srgbClr val="7E0202"/>
                </a:solidFill>
              </a:rPr>
              <a:t> = </a:t>
            </a:r>
            <a:r>
              <a:rPr lang="fr-FR" sz="1600" b="1" dirty="0" smtClean="0">
                <a:solidFill>
                  <a:srgbClr val="7E0202"/>
                </a:solidFill>
              </a:rPr>
              <a:t>2)</a:t>
            </a:r>
            <a:endParaRPr lang="fr-FR" sz="1600" b="1" dirty="0">
              <a:solidFill>
                <a:srgbClr val="7E020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185310" y="2099803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m</a:t>
            </a:r>
            <a:r>
              <a:rPr lang="fr-FR" sz="1600" b="1" dirty="0" smtClean="0"/>
              <a:t> = 2 g</a:t>
            </a:r>
            <a:endParaRPr lang="fr-FR" sz="16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848430" y="4890696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L2 : </a:t>
            </a:r>
            <a:r>
              <a:rPr lang="fr-FR" sz="1600" b="1" i="1" dirty="0" smtClean="0"/>
              <a:t>m</a:t>
            </a:r>
            <a:r>
              <a:rPr lang="fr-FR" sz="1600" b="1" dirty="0" smtClean="0"/>
              <a:t> = 1 g</a:t>
            </a:r>
            <a:endParaRPr lang="fr-FR" sz="16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848430" y="6381410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L4 : </a:t>
            </a:r>
            <a:r>
              <a:rPr lang="fr-FR" sz="1600" b="1" i="1" dirty="0" smtClean="0"/>
              <a:t>m</a:t>
            </a:r>
            <a:r>
              <a:rPr lang="fr-FR" sz="1600" b="1" dirty="0" smtClean="0"/>
              <a:t> = 1 g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188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T2 : Etude physico-chimique de la chélation du Th</a:t>
            </a:r>
            <a:r>
              <a:rPr lang="fr-FR" baseline="30000" dirty="0" smtClean="0"/>
              <a:t>4+</a:t>
            </a:r>
            <a:endParaRPr lang="fr-FR" baseline="30000" dirty="0"/>
          </a:p>
        </p:txBody>
      </p:sp>
      <p:grpSp>
        <p:nvGrpSpPr>
          <p:cNvPr id="38" name="Groupe 37"/>
          <p:cNvGrpSpPr/>
          <p:nvPr/>
        </p:nvGrpSpPr>
        <p:grpSpPr>
          <a:xfrm>
            <a:off x="725756" y="2348850"/>
            <a:ext cx="9023339" cy="3433664"/>
            <a:chOff x="690695" y="2170596"/>
            <a:chExt cx="9023339" cy="3433664"/>
          </a:xfrm>
        </p:grpSpPr>
        <p:grpSp>
          <p:nvGrpSpPr>
            <p:cNvPr id="35" name="Groupe 34"/>
            <p:cNvGrpSpPr/>
            <p:nvPr/>
          </p:nvGrpSpPr>
          <p:grpSpPr>
            <a:xfrm>
              <a:off x="8087530" y="2170596"/>
              <a:ext cx="1626504" cy="3229997"/>
              <a:chOff x="8049430" y="2170596"/>
              <a:chExt cx="1626504" cy="3229997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8049430" y="4005080"/>
                <a:ext cx="1626504" cy="1395513"/>
                <a:chOff x="10720734" y="4559439"/>
                <a:chExt cx="1626504" cy="1395513"/>
              </a:xfrm>
            </p:grpSpPr>
            <p:pic>
              <p:nvPicPr>
                <p:cNvPr id="10" name="Picture 4" descr="http://wpcm.fr/uploads/images/images_wpcm/Masse/Amazon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20734" y="4559439"/>
                  <a:ext cx="1626504" cy="10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Text Box 1035"/>
                <p:cNvSpPr txBox="1">
                  <a:spLocks noChangeArrowheads="1"/>
                </p:cNvSpPr>
                <p:nvPr/>
              </p:nvSpPr>
              <p:spPr bwMode="auto">
                <a:xfrm>
                  <a:off x="10908655" y="5647175"/>
                  <a:ext cx="1250663" cy="3077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62000"/>
                  <a:r>
                    <a:rPr lang="fr-FR" sz="1400" b="1" dirty="0" err="1" smtClean="0">
                      <a:solidFill>
                        <a:srgbClr val="7E0202"/>
                      </a:solidFill>
                    </a:rPr>
                    <a:t>LC</a:t>
                  </a:r>
                  <a:r>
                    <a:rPr lang="fr-FR" sz="1400" b="1" dirty="0" err="1" smtClean="0">
                      <a:solidFill>
                        <a:srgbClr val="7E0202"/>
                      </a:solidFill>
                      <a:sym typeface="Symbol"/>
                    </a:rPr>
                    <a:t></a:t>
                  </a:r>
                  <a:r>
                    <a:rPr lang="fr-FR" sz="1400" b="1" dirty="0" err="1" smtClean="0">
                      <a:solidFill>
                        <a:srgbClr val="7E0202"/>
                      </a:solidFill>
                    </a:rPr>
                    <a:t>MS</a:t>
                  </a:r>
                  <a:r>
                    <a:rPr lang="fr-FR" sz="1400" b="1" dirty="0" smtClean="0">
                      <a:solidFill>
                        <a:srgbClr val="7E0202"/>
                      </a:solidFill>
                    </a:rPr>
                    <a:t> (ESI)</a:t>
                  </a:r>
                  <a:endParaRPr lang="fr-FR" sz="1400" b="1" dirty="0">
                    <a:solidFill>
                      <a:srgbClr val="7E0202"/>
                    </a:solidFill>
                  </a:endParaRPr>
                </a:p>
              </p:txBody>
            </p:sp>
          </p:grpSp>
          <p:grpSp>
            <p:nvGrpSpPr>
              <p:cNvPr id="12" name="Groupe 11"/>
              <p:cNvGrpSpPr/>
              <p:nvPr/>
            </p:nvGrpSpPr>
            <p:grpSpPr>
              <a:xfrm>
                <a:off x="8262683" y="2170596"/>
                <a:ext cx="1199999" cy="1402424"/>
                <a:chOff x="10359342" y="2622393"/>
                <a:chExt cx="1199999" cy="1402424"/>
              </a:xfrm>
            </p:grpSpPr>
            <p:pic>
              <p:nvPicPr>
                <p:cNvPr id="13" name="Picture 8" descr="http://wpcm.fr/uploads/images/images_wpcm/FTIR/V70v_RAMII_b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359342" y="2622393"/>
                  <a:ext cx="1199999" cy="10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Text Box 1035"/>
                <p:cNvSpPr txBox="1">
                  <a:spLocks noChangeArrowheads="1"/>
                </p:cNvSpPr>
                <p:nvPr/>
              </p:nvSpPr>
              <p:spPr bwMode="auto">
                <a:xfrm>
                  <a:off x="10643389" y="3717040"/>
                  <a:ext cx="631904" cy="3077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62000"/>
                  <a:r>
                    <a:rPr lang="fr-FR" sz="1400" b="1" dirty="0" smtClean="0">
                      <a:solidFill>
                        <a:srgbClr val="7E0202"/>
                      </a:solidFill>
                    </a:rPr>
                    <a:t>FT IR</a:t>
                  </a:r>
                  <a:endParaRPr lang="fr-FR" sz="1400" b="1" dirty="0">
                    <a:solidFill>
                      <a:srgbClr val="7E0202"/>
                    </a:solidFill>
                  </a:endParaRPr>
                </a:p>
              </p:txBody>
            </p:sp>
          </p:grpSp>
        </p:grpSp>
        <p:grpSp>
          <p:nvGrpSpPr>
            <p:cNvPr id="34" name="Groupe 33"/>
            <p:cNvGrpSpPr/>
            <p:nvPr/>
          </p:nvGrpSpPr>
          <p:grpSpPr>
            <a:xfrm>
              <a:off x="690695" y="2170596"/>
              <a:ext cx="1934745" cy="3433664"/>
              <a:chOff x="776420" y="2170596"/>
              <a:chExt cx="1934745" cy="3433664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024056" y="2170596"/>
                <a:ext cx="1439472" cy="1387777"/>
                <a:chOff x="4520602" y="949374"/>
                <a:chExt cx="1439472" cy="1387777"/>
              </a:xfrm>
            </p:grpSpPr>
            <p:pic>
              <p:nvPicPr>
                <p:cNvPr id="7" name="Picture 1027" descr="\\Xserve.local\xinfo_np\Phototheque\Photos_equipements\photos_Titrateurs\IMG_0006.JP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18000"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20602" y="949374"/>
                  <a:ext cx="1439472" cy="108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4520602" y="2029374"/>
                  <a:ext cx="143821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762000"/>
                  <a:r>
                    <a:rPr lang="fr-FR" sz="1400" b="1" dirty="0" err="1" smtClean="0">
                      <a:solidFill>
                        <a:srgbClr val="7E0202"/>
                      </a:solidFill>
                    </a:rPr>
                    <a:t>Potentiométrie</a:t>
                  </a:r>
                  <a:endParaRPr lang="fr-FR" sz="1400" b="1" dirty="0">
                    <a:solidFill>
                      <a:srgbClr val="7E0202"/>
                    </a:solidFill>
                  </a:endParaRPr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776420" y="4005080"/>
                <a:ext cx="1934745" cy="1599180"/>
                <a:chOff x="713935" y="3179060"/>
                <a:chExt cx="1934745" cy="1599180"/>
              </a:xfrm>
            </p:grpSpPr>
            <p:pic>
              <p:nvPicPr>
                <p:cNvPr id="22" name="Picture 1030" descr="IMG_021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lum bright="12000" contrast="24000"/>
                </a:blip>
                <a:srcRect r="2776"/>
                <a:stretch>
                  <a:fillRect/>
                </a:stretch>
              </p:blipFill>
              <p:spPr bwMode="auto">
                <a:xfrm>
                  <a:off x="1026121" y="3179060"/>
                  <a:ext cx="1310372" cy="1011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Text Box 1035"/>
                <p:cNvSpPr txBox="1">
                  <a:spLocks noChangeArrowheads="1"/>
                </p:cNvSpPr>
                <p:nvPr/>
              </p:nvSpPr>
              <p:spPr bwMode="auto">
                <a:xfrm>
                  <a:off x="713935" y="4255020"/>
                  <a:ext cx="1934745" cy="5232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defTabSz="762000"/>
                  <a:r>
                    <a:rPr lang="fr-FR" sz="1400" b="1" dirty="0" smtClean="0">
                      <a:solidFill>
                        <a:srgbClr val="7E0202"/>
                      </a:solidFill>
                    </a:rPr>
                    <a:t>Spectrophotométrie d'absorption UV</a:t>
                  </a:r>
                  <a:endParaRPr lang="fr-FR" sz="1400" b="1" dirty="0">
                    <a:solidFill>
                      <a:srgbClr val="7E0202"/>
                    </a:solidFill>
                  </a:endParaRPr>
                </a:p>
              </p:txBody>
            </p:sp>
          </p:grpSp>
        </p:grpSp>
      </p:grpSp>
      <p:grpSp>
        <p:nvGrpSpPr>
          <p:cNvPr id="39" name="Groupe 38"/>
          <p:cNvGrpSpPr/>
          <p:nvPr/>
        </p:nvGrpSpPr>
        <p:grpSpPr>
          <a:xfrm>
            <a:off x="2562588" y="1002000"/>
            <a:ext cx="5337364" cy="5765364"/>
            <a:chOff x="2562588" y="1002000"/>
            <a:chExt cx="5337364" cy="5765364"/>
          </a:xfrm>
        </p:grpSpPr>
        <p:grpSp>
          <p:nvGrpSpPr>
            <p:cNvPr id="15" name="Groupe 14"/>
            <p:cNvGrpSpPr/>
            <p:nvPr/>
          </p:nvGrpSpPr>
          <p:grpSpPr>
            <a:xfrm>
              <a:off x="4462645" y="4681745"/>
              <a:ext cx="1568058" cy="2085619"/>
              <a:chOff x="7811022" y="4877483"/>
              <a:chExt cx="1568058" cy="2085619"/>
            </a:xfrm>
          </p:grpSpPr>
          <p:pic>
            <p:nvPicPr>
              <p:cNvPr id="16" name="Picture 6" descr="http://wpcm.fr/uploads/images/images_wpcm/RMN/rmn_600_ircamat_2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5051" y="4877483"/>
                <a:ext cx="1080000" cy="1562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811022" y="6439882"/>
                <a:ext cx="15680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fr-FR" sz="1400" b="1" dirty="0" smtClean="0">
                    <a:solidFill>
                      <a:srgbClr val="7E0202"/>
                    </a:solidFill>
                  </a:rPr>
                  <a:t>RMN </a:t>
                </a:r>
                <a:r>
                  <a:rPr lang="fr-FR" sz="1400" b="1" baseline="30000" dirty="0" smtClean="0">
                    <a:solidFill>
                      <a:srgbClr val="7E0202"/>
                    </a:solidFill>
                  </a:rPr>
                  <a:t>1</a:t>
                </a:r>
                <a:r>
                  <a:rPr lang="fr-FR" sz="1400" b="1" dirty="0" smtClean="0">
                    <a:solidFill>
                      <a:srgbClr val="7E0202"/>
                    </a:solidFill>
                  </a:rPr>
                  <a:t>H, </a:t>
                </a:r>
                <a:r>
                  <a:rPr lang="fr-FR" sz="1400" b="1" baseline="30000" dirty="0" smtClean="0">
                    <a:solidFill>
                      <a:srgbClr val="7E0202"/>
                    </a:solidFill>
                  </a:rPr>
                  <a:t>13</a:t>
                </a:r>
                <a:r>
                  <a:rPr lang="fr-FR" sz="1400" b="1" dirty="0" smtClean="0">
                    <a:solidFill>
                      <a:srgbClr val="7E0202"/>
                    </a:solidFill>
                  </a:rPr>
                  <a:t>C, </a:t>
                </a:r>
                <a:r>
                  <a:rPr lang="fr-FR" sz="1400" b="1" baseline="30000" dirty="0" smtClean="0">
                    <a:solidFill>
                      <a:srgbClr val="7E0202"/>
                    </a:solidFill>
                  </a:rPr>
                  <a:t>15</a:t>
                </a:r>
                <a:r>
                  <a:rPr lang="fr-FR" sz="1400" b="1" dirty="0" smtClean="0">
                    <a:solidFill>
                      <a:srgbClr val="7E0202"/>
                    </a:solidFill>
                  </a:rPr>
                  <a:t>N</a:t>
                </a:r>
              </a:p>
              <a:p>
                <a:pPr algn="ctr" defTabSz="762000"/>
                <a:r>
                  <a:rPr lang="fr-FR" sz="1400" b="1" dirty="0" err="1" smtClean="0">
                    <a:solidFill>
                      <a:srgbClr val="7E0202"/>
                    </a:solidFill>
                  </a:rPr>
                  <a:t>DOSY</a:t>
                </a:r>
                <a:endParaRPr lang="fr-FR" sz="1400" b="1" dirty="0">
                  <a:solidFill>
                    <a:srgbClr val="7E0202"/>
                  </a:solidFill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2562588" y="1002000"/>
              <a:ext cx="5337364" cy="1612895"/>
              <a:chOff x="2836913" y="5157240"/>
              <a:chExt cx="5337364" cy="1612895"/>
            </a:xfrm>
          </p:grpSpPr>
          <p:grpSp>
            <p:nvGrpSpPr>
              <p:cNvPr id="33" name="Groupe 32"/>
              <p:cNvGrpSpPr/>
              <p:nvPr/>
            </p:nvGrpSpPr>
            <p:grpSpPr>
              <a:xfrm>
                <a:off x="5931355" y="5157240"/>
                <a:ext cx="2242922" cy="1397452"/>
                <a:chOff x="5874205" y="5157240"/>
                <a:chExt cx="2242922" cy="1397452"/>
              </a:xfrm>
            </p:grpSpPr>
            <p:pic>
              <p:nvPicPr>
                <p:cNvPr id="19" name="Picture 4" descr="http://wpcm.fr/uploads/images/images_wpcm/Diffraction/rx2010.jp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89037" y="5157240"/>
                  <a:ext cx="1620000" cy="10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Text Box 1031"/>
                <p:cNvSpPr txBox="1">
                  <a:spLocks noChangeArrowheads="1"/>
                </p:cNvSpPr>
                <p:nvPr/>
              </p:nvSpPr>
              <p:spPr bwMode="auto">
                <a:xfrm>
                  <a:off x="5874205" y="6246915"/>
                  <a:ext cx="2242922" cy="3077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62000"/>
                  <a:r>
                    <a:rPr lang="fr-FR" sz="1400" b="1" dirty="0" smtClean="0">
                      <a:solidFill>
                        <a:srgbClr val="7E0202"/>
                      </a:solidFill>
                    </a:rPr>
                    <a:t>Diffraction des rayons X</a:t>
                  </a:r>
                  <a:endParaRPr lang="fr-FR" sz="1400" b="1" dirty="0">
                    <a:solidFill>
                      <a:srgbClr val="7E0202"/>
                    </a:solidFill>
                  </a:endParaRPr>
                </a:p>
              </p:txBody>
            </p:sp>
          </p:grpSp>
          <p:grpSp>
            <p:nvGrpSpPr>
              <p:cNvPr id="32" name="Groupe 31"/>
              <p:cNvGrpSpPr/>
              <p:nvPr/>
            </p:nvGrpSpPr>
            <p:grpSpPr>
              <a:xfrm>
                <a:off x="2836913" y="5157240"/>
                <a:ext cx="1747594" cy="1612895"/>
                <a:chOff x="2836913" y="5157240"/>
                <a:chExt cx="1747594" cy="1612895"/>
              </a:xfrm>
            </p:grpSpPr>
            <p:pic>
              <p:nvPicPr>
                <p:cNvPr id="28" name="Image 27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0710" y="5157240"/>
                  <a:ext cx="1080000" cy="1080000"/>
                </a:xfrm>
                <a:prstGeom prst="rect">
                  <a:avLst/>
                </a:prstGeom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2836913" y="6246915"/>
                  <a:ext cx="174759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762000"/>
                  <a:r>
                    <a:rPr lang="fr-FR" sz="1400" b="1" dirty="0" smtClean="0">
                      <a:solidFill>
                        <a:srgbClr val="7E0202"/>
                      </a:solidFill>
                    </a:rPr>
                    <a:t>Electrophorèse</a:t>
                  </a:r>
                </a:p>
                <a:p>
                  <a:pPr algn="ctr" defTabSz="762000"/>
                  <a:r>
                    <a:rPr lang="fr-FR" sz="1400" b="1" dirty="0" smtClean="0">
                      <a:solidFill>
                        <a:srgbClr val="7E0202"/>
                      </a:solidFill>
                    </a:rPr>
                    <a:t>capillaire d'affinité</a:t>
                  </a:r>
                  <a:endParaRPr lang="fr-FR" sz="1400" b="1" dirty="0">
                    <a:solidFill>
                      <a:srgbClr val="7E0202"/>
                    </a:solidFill>
                  </a:endParaRPr>
                </a:p>
              </p:txBody>
            </p:sp>
          </p:grpSp>
        </p:grpSp>
      </p:grpSp>
      <p:sp>
        <p:nvSpPr>
          <p:cNvPr id="40" name="ZoneTexte 39"/>
          <p:cNvSpPr txBox="1"/>
          <p:nvPr/>
        </p:nvSpPr>
        <p:spPr>
          <a:xfrm>
            <a:off x="3076432" y="2815965"/>
            <a:ext cx="4339650" cy="15327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800" b="1" dirty="0" smtClean="0"/>
              <a:t>Structures des ligands et complexes</a:t>
            </a:r>
          </a:p>
          <a:p>
            <a:pPr algn="ctr">
              <a:lnSpc>
                <a:spcPct val="130000"/>
              </a:lnSpc>
            </a:pPr>
            <a:r>
              <a:rPr lang="fr-FR" sz="1800" b="1" dirty="0" smtClean="0"/>
              <a:t>Stabilité chimique en milieu acide</a:t>
            </a:r>
          </a:p>
          <a:p>
            <a:pPr algn="ctr">
              <a:lnSpc>
                <a:spcPct val="130000"/>
              </a:lnSpc>
            </a:pPr>
            <a:r>
              <a:rPr lang="fr-FR" sz="1800" b="1" dirty="0" err="1" smtClean="0"/>
              <a:t>Protonation</a:t>
            </a:r>
            <a:r>
              <a:rPr lang="fr-FR" sz="1800" b="1" dirty="0" smtClean="0"/>
              <a:t> des ligands</a:t>
            </a:r>
          </a:p>
          <a:p>
            <a:pPr algn="ctr">
              <a:lnSpc>
                <a:spcPct val="130000"/>
              </a:lnSpc>
            </a:pPr>
            <a:r>
              <a:rPr lang="fr-FR" sz="1800" b="1" dirty="0" smtClean="0"/>
              <a:t>Spéciation en présence de Th</a:t>
            </a:r>
            <a:r>
              <a:rPr lang="fr-FR" sz="1800" b="1" baseline="30000" dirty="0" smtClean="0"/>
              <a:t>4+</a:t>
            </a:r>
            <a:endParaRPr lang="fr-FR" sz="1800" b="1" baseline="30000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6045"/>
            <a:ext cx="873052" cy="468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70" y="1412720"/>
            <a:ext cx="94271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 : </a:t>
            </a:r>
            <a:r>
              <a:rPr lang="en-US" dirty="0" err="1" smtClean="0"/>
              <a:t>Propriétés</a:t>
            </a:r>
            <a:r>
              <a:rPr lang="en-US" dirty="0" smtClean="0"/>
              <a:t> </a:t>
            </a:r>
            <a:r>
              <a:rPr lang="en-US" dirty="0" err="1"/>
              <a:t>acido-basiques</a:t>
            </a:r>
            <a:r>
              <a:rPr lang="en-US" dirty="0"/>
              <a:t> à 25.0 °C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257451"/>
              </p:ext>
            </p:extLst>
          </p:nvPr>
        </p:nvGraphicFramePr>
        <p:xfrm>
          <a:off x="883036" y="3897430"/>
          <a:ext cx="8713210" cy="26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18">
                  <a:extLst>
                    <a:ext uri="{9D8B030D-6E8A-4147-A177-3AD203B41FA5}">
                      <a16:colId xmlns:a16="http://schemas.microsoft.com/office/drawing/2014/main" val="3863871764"/>
                    </a:ext>
                  </a:extLst>
                </a:gridCol>
                <a:gridCol w="1611048">
                  <a:extLst>
                    <a:ext uri="{9D8B030D-6E8A-4147-A177-3AD203B41FA5}">
                      <a16:colId xmlns:a16="http://schemas.microsoft.com/office/drawing/2014/main" val="592986859"/>
                    </a:ext>
                  </a:extLst>
                </a:gridCol>
                <a:gridCol w="1611048">
                  <a:extLst>
                    <a:ext uri="{9D8B030D-6E8A-4147-A177-3AD203B41FA5}">
                      <a16:colId xmlns:a16="http://schemas.microsoft.com/office/drawing/2014/main" val="3793026981"/>
                    </a:ext>
                  </a:extLst>
                </a:gridCol>
                <a:gridCol w="1611048">
                  <a:extLst>
                    <a:ext uri="{9D8B030D-6E8A-4147-A177-3AD203B41FA5}">
                      <a16:colId xmlns:a16="http://schemas.microsoft.com/office/drawing/2014/main" val="3233711033"/>
                    </a:ext>
                  </a:extLst>
                </a:gridCol>
                <a:gridCol w="1611048">
                  <a:extLst>
                    <a:ext uri="{9D8B030D-6E8A-4147-A177-3AD203B41FA5}">
                      <a16:colId xmlns:a16="http://schemas.microsoft.com/office/drawing/2014/main" val="1990611171"/>
                    </a:ext>
                  </a:extLst>
                </a:gridCol>
              </a:tblGrid>
              <a:tr h="1332000">
                <a:tc gridSpan="5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4490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Milieu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>
                          <a:solidFill>
                            <a:srgbClr val="7E0202"/>
                          </a:solidFill>
                        </a:rPr>
                        <a:t>log </a:t>
                      </a:r>
                      <a:r>
                        <a:rPr lang="en-US" b="1" i="1" baseline="0" dirty="0">
                          <a:solidFill>
                            <a:srgbClr val="7E0202"/>
                          </a:solidFill>
                        </a:rPr>
                        <a:t>K</a:t>
                      </a:r>
                      <a:r>
                        <a:rPr lang="en-US" b="1" baseline="-25000" dirty="0">
                          <a:solidFill>
                            <a:srgbClr val="7E0202"/>
                          </a:solidFill>
                        </a:rPr>
                        <a:t>011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rgbClr val="7E0202"/>
                          </a:solidFill>
                        </a:rPr>
                        <a:t>log </a:t>
                      </a:r>
                      <a:r>
                        <a:rPr lang="en-US" b="1" i="1" baseline="0" dirty="0">
                          <a:solidFill>
                            <a:srgbClr val="7E0202"/>
                          </a:solidFill>
                        </a:rPr>
                        <a:t>K</a:t>
                      </a:r>
                      <a:r>
                        <a:rPr lang="en-US" b="1" baseline="-25000" dirty="0">
                          <a:solidFill>
                            <a:srgbClr val="7E0202"/>
                          </a:solidFill>
                        </a:rPr>
                        <a:t>012</a:t>
                      </a:r>
                      <a:endParaRPr lang="en-US" b="1" baseline="0" dirty="0">
                        <a:solidFill>
                          <a:srgbClr val="7E020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rgbClr val="7E0202"/>
                          </a:solidFill>
                        </a:rPr>
                        <a:t>log </a:t>
                      </a:r>
                      <a:r>
                        <a:rPr lang="en-US" b="1" i="1" baseline="0" dirty="0">
                          <a:solidFill>
                            <a:srgbClr val="7E0202"/>
                          </a:solidFill>
                        </a:rPr>
                        <a:t>K</a:t>
                      </a:r>
                      <a:r>
                        <a:rPr lang="en-US" b="1" baseline="-25000" dirty="0">
                          <a:solidFill>
                            <a:srgbClr val="7E0202"/>
                          </a:solidFill>
                        </a:rPr>
                        <a:t>013</a:t>
                      </a:r>
                      <a:endParaRPr lang="en-US" b="1" baseline="0" dirty="0">
                        <a:solidFill>
                          <a:srgbClr val="7E020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rgbClr val="7E0202"/>
                          </a:solidFill>
                        </a:rPr>
                        <a:t>log </a:t>
                      </a:r>
                      <a:r>
                        <a:rPr lang="en-US" b="1" i="1" baseline="0" dirty="0">
                          <a:solidFill>
                            <a:srgbClr val="7E0202"/>
                          </a:solidFill>
                        </a:rPr>
                        <a:t>K</a:t>
                      </a:r>
                      <a:r>
                        <a:rPr lang="en-US" b="1" baseline="-25000" dirty="0">
                          <a:solidFill>
                            <a:srgbClr val="7E0202"/>
                          </a:solidFill>
                        </a:rPr>
                        <a:t>014</a:t>
                      </a:r>
                      <a:endParaRPr lang="en-US" b="1" baseline="0" dirty="0">
                        <a:solidFill>
                          <a:srgbClr val="7E020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3861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b="1" dirty="0"/>
                        <a:t>0,1 M KNO</a:t>
                      </a:r>
                      <a:r>
                        <a:rPr lang="en-US" b="1" baseline="-25000" dirty="0"/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9,70(7)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9,27(4)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8,72(3)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8,11(3)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8659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b="1" dirty="0"/>
                        <a:t>2,0 M NaClO</a:t>
                      </a:r>
                      <a:r>
                        <a:rPr lang="en-US" b="1" baseline="-25000" dirty="0"/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10,05(6)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9,53(8)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9,15(3)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8,46(3)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747416"/>
                  </a:ext>
                </a:extLst>
              </a:tr>
            </a:tbl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00195"/>
              </p:ext>
            </p:extLst>
          </p:nvPr>
        </p:nvGraphicFramePr>
        <p:xfrm>
          <a:off x="3234187" y="908650"/>
          <a:ext cx="4012302" cy="118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1" name="CS ChemDraw Drawing" r:id="rId3" imgW="5015378" imgH="1476591" progId="ChemDraw.Document.6.0">
                  <p:embed/>
                </p:oleObj>
              </mc:Choice>
              <mc:Fallback>
                <p:oleObj name="CS ChemDraw Drawing" r:id="rId3" imgW="5015378" imgH="1476591" progId="ChemDraw.Document.6.0">
                  <p:embed/>
                  <p:pic>
                    <p:nvPicPr>
                      <p:cNvPr id="1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187" y="908650"/>
                        <a:ext cx="4012302" cy="1181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6045"/>
            <a:ext cx="873052" cy="468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48680" y="130479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E0202"/>
                </a:solidFill>
              </a:rPr>
              <a:t>L1</a:t>
            </a:r>
            <a:endParaRPr lang="fr-FR" sz="1600" b="1" dirty="0">
              <a:solidFill>
                <a:srgbClr val="7E0202"/>
              </a:solidFill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783335"/>
              </p:ext>
            </p:extLst>
          </p:nvPr>
        </p:nvGraphicFramePr>
        <p:xfrm>
          <a:off x="954088" y="1979638"/>
          <a:ext cx="3441700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2" name="Graph" r:id="rId6" imgW="1564560" imgH="1477440" progId="Origin95.Graph">
                  <p:embed/>
                </p:oleObj>
              </mc:Choice>
              <mc:Fallback>
                <p:oleObj name="Graph" r:id="rId6" imgW="1564560" imgH="1477440" progId="Origin95.Graph">
                  <p:embed/>
                  <p:pic>
                    <p:nvPicPr>
                      <p:cNvPr id="24" name="Obje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4088" y="1979638"/>
                        <a:ext cx="3441700" cy="324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221222"/>
              </p:ext>
            </p:extLst>
          </p:nvPr>
        </p:nvGraphicFramePr>
        <p:xfrm>
          <a:off x="6107831" y="1978780"/>
          <a:ext cx="3300264" cy="325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83" name="Graph" r:id="rId8" imgW="1500120" imgH="1477440" progId="Origin95.Graph">
                  <p:embed/>
                </p:oleObj>
              </mc:Choice>
              <mc:Fallback>
                <p:oleObj name="Graph" r:id="rId8" imgW="1500120" imgH="1477440" progId="Origin95.Graph">
                  <p:embed/>
                  <p:pic>
                    <p:nvPicPr>
                      <p:cNvPr id="23" name="Objet 2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07831" y="1978780"/>
                        <a:ext cx="3300264" cy="325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e 11">
            <a:extLst>
              <a:ext uri="{FF2B5EF4-FFF2-40B4-BE49-F238E27FC236}">
                <a16:creationId xmlns:a16="http://schemas.microsoft.com/office/drawing/2014/main" id="{0F083515-65C8-4078-AA17-61CF3BA34410}"/>
              </a:ext>
            </a:extLst>
          </p:cNvPr>
          <p:cNvGrpSpPr>
            <a:grpSpLocks noChangeAspect="1"/>
          </p:cNvGrpSpPr>
          <p:nvPr/>
        </p:nvGrpSpPr>
        <p:grpSpPr>
          <a:xfrm>
            <a:off x="2723885" y="2376984"/>
            <a:ext cx="1677012" cy="375801"/>
            <a:chOff x="5295845" y="1988840"/>
            <a:chExt cx="2972265" cy="666054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C8640D6A-51F1-4768-9C0A-158BF7C74F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28" t="33604" r="30630" b="64359"/>
            <a:stretch/>
          </p:blipFill>
          <p:spPr bwMode="auto">
            <a:xfrm>
              <a:off x="5652120" y="1988840"/>
              <a:ext cx="15621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Connecteur droit 8">
              <a:extLst>
                <a:ext uri="{FF2B5EF4-FFF2-40B4-BE49-F238E27FC236}">
                  <a16:creationId xmlns:a16="http://schemas.microsoft.com/office/drawing/2014/main" id="{DC95D87D-DB4D-477C-BCF5-44533D01C687}"/>
                </a:ext>
              </a:extLst>
            </p:cNvPr>
            <p:cNvCxnSpPr/>
            <p:nvPr/>
          </p:nvCxnSpPr>
          <p:spPr>
            <a:xfrm>
              <a:off x="5655678" y="1988840"/>
              <a:ext cx="0" cy="255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9">
              <a:extLst>
                <a:ext uri="{FF2B5EF4-FFF2-40B4-BE49-F238E27FC236}">
                  <a16:creationId xmlns:a16="http://schemas.microsoft.com/office/drawing/2014/main" id="{FA0CADD5-45BB-4BD4-BA40-E9F0157FA9CE}"/>
                </a:ext>
              </a:extLst>
            </p:cNvPr>
            <p:cNvCxnSpPr/>
            <p:nvPr/>
          </p:nvCxnSpPr>
          <p:spPr>
            <a:xfrm>
              <a:off x="7208950" y="1988840"/>
              <a:ext cx="0" cy="255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0">
              <a:extLst>
                <a:ext uri="{FF2B5EF4-FFF2-40B4-BE49-F238E27FC236}">
                  <a16:creationId xmlns:a16="http://schemas.microsoft.com/office/drawing/2014/main" id="{A8760841-38C9-410F-9727-843D31A25292}"/>
                </a:ext>
              </a:extLst>
            </p:cNvPr>
            <p:cNvSpPr txBox="1"/>
            <p:nvPr/>
          </p:nvSpPr>
          <p:spPr>
            <a:xfrm>
              <a:off x="5295845" y="2204864"/>
              <a:ext cx="1350088" cy="45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/>
                <a:t>p[H] 2.961</a:t>
              </a:r>
            </a:p>
          </p:txBody>
        </p:sp>
        <p:sp>
          <p:nvSpPr>
            <p:cNvPr id="21" name="ZoneTexte 11">
              <a:extLst>
                <a:ext uri="{FF2B5EF4-FFF2-40B4-BE49-F238E27FC236}">
                  <a16:creationId xmlns:a16="http://schemas.microsoft.com/office/drawing/2014/main" id="{7E750AEF-DA50-4D20-978E-6FB94069863E}"/>
                </a:ext>
              </a:extLst>
            </p:cNvPr>
            <p:cNvSpPr txBox="1"/>
            <p:nvPr/>
          </p:nvSpPr>
          <p:spPr>
            <a:xfrm>
              <a:off x="6795853" y="2204864"/>
              <a:ext cx="1472257" cy="45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/>
                <a:t>p[H] 11.254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8471965" y="2338830"/>
            <a:ext cx="683200" cy="1994376"/>
            <a:chOff x="4659103" y="1958815"/>
            <a:chExt cx="683200" cy="1994376"/>
          </a:xfrm>
        </p:grpSpPr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C27F6CCF-E1A7-482C-A9A0-3D3A30030BA6}"/>
                </a:ext>
              </a:extLst>
            </p:cNvPr>
            <p:cNvSpPr txBox="1"/>
            <p:nvPr/>
          </p:nvSpPr>
          <p:spPr>
            <a:xfrm>
              <a:off x="4659103" y="1958815"/>
              <a:ext cx="46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FF0000"/>
                  </a:solidFill>
                </a:rPr>
                <a:t>L</a:t>
              </a:r>
              <a:r>
                <a:rPr lang="en-GB" sz="1600" b="1" baseline="30000" dirty="0" smtClean="0">
                  <a:solidFill>
                    <a:srgbClr val="FF0000"/>
                  </a:solidFill>
                </a:rPr>
                <a:t>4</a:t>
              </a:r>
              <a:r>
                <a:rPr lang="en-GB" sz="1600" b="1" baseline="30000" dirty="0">
                  <a:solidFill>
                    <a:srgbClr val="FF0000"/>
                  </a:solidFill>
                  <a:sym typeface="Symbol" panose="05050102010706020507" pitchFamily="18" charset="2"/>
                </a:rPr>
                <a:t></a:t>
              </a:r>
              <a:endParaRPr lang="en-GB" sz="16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8">
              <a:extLst>
                <a:ext uri="{FF2B5EF4-FFF2-40B4-BE49-F238E27FC236}">
                  <a16:creationId xmlns:a16="http://schemas.microsoft.com/office/drawing/2014/main" id="{0F157051-C770-4901-9E2A-BB562F2CB5B5}"/>
                </a:ext>
              </a:extLst>
            </p:cNvPr>
            <p:cNvSpPr txBox="1"/>
            <p:nvPr/>
          </p:nvSpPr>
          <p:spPr>
            <a:xfrm>
              <a:off x="4659103" y="3614637"/>
              <a:ext cx="5325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7030A0"/>
                  </a:solidFill>
                </a:rPr>
                <a:t>LH</a:t>
              </a:r>
              <a:r>
                <a:rPr lang="en-GB" sz="1600" b="1" baseline="-25000" dirty="0" smtClean="0">
                  <a:solidFill>
                    <a:srgbClr val="7030A0"/>
                  </a:solidFill>
                </a:rPr>
                <a:t>4</a:t>
              </a:r>
              <a:endParaRPr lang="en-GB" sz="1600" b="1" baseline="30000" dirty="0">
                <a:solidFill>
                  <a:srgbClr val="7030A0"/>
                </a:solidFill>
              </a:endParaRPr>
            </a:p>
          </p:txBody>
        </p:sp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EA3365AA-CD7C-49F1-A588-9CE8CAA68E2B}"/>
                </a:ext>
              </a:extLst>
            </p:cNvPr>
            <p:cNvSpPr txBox="1"/>
            <p:nvPr/>
          </p:nvSpPr>
          <p:spPr>
            <a:xfrm>
              <a:off x="4659103" y="2372770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FFC000"/>
                  </a:solidFill>
                </a:rPr>
                <a:t>LH</a:t>
              </a:r>
              <a:r>
                <a:rPr lang="en-GB" sz="1600" b="1" baseline="30000" dirty="0" smtClean="0">
                  <a:solidFill>
                    <a:srgbClr val="FFC000"/>
                  </a:solidFill>
                </a:rPr>
                <a:t>3</a:t>
              </a:r>
              <a:r>
                <a:rPr lang="en-GB" sz="1600" b="1" baseline="30000" dirty="0">
                  <a:solidFill>
                    <a:srgbClr val="FFC000"/>
                  </a:solidFill>
                  <a:sym typeface="Symbol" panose="05050102010706020507" pitchFamily="18" charset="2"/>
                </a:rPr>
                <a:t></a:t>
              </a:r>
              <a:endParaRPr lang="en-GB" sz="1600" b="1" baseline="30000" dirty="0">
                <a:solidFill>
                  <a:srgbClr val="FFC000"/>
                </a:solidFill>
              </a:endParaRPr>
            </a:p>
          </p:txBody>
        </p:sp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id="{2CDD856E-6477-41BE-A992-39AC55588646}"/>
                </a:ext>
              </a:extLst>
            </p:cNvPr>
            <p:cNvSpPr txBox="1"/>
            <p:nvPr/>
          </p:nvSpPr>
          <p:spPr>
            <a:xfrm>
              <a:off x="4659103" y="2786725"/>
              <a:ext cx="683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accent6">
                      <a:lumMod val="75000"/>
                    </a:schemeClr>
                  </a:solidFill>
                </a:rPr>
                <a:t>LH</a:t>
              </a:r>
              <a:r>
                <a:rPr lang="en-GB" sz="1600" b="1" baseline="-25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GB" sz="1600" b="1" baseline="30000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GB" sz="1600" b="1" baseline="30000" dirty="0">
                  <a:solidFill>
                    <a:schemeClr val="accent6">
                      <a:lumMod val="75000"/>
                    </a:schemeClr>
                  </a:solidFill>
                  <a:sym typeface="Symbol" panose="05050102010706020507" pitchFamily="18" charset="2"/>
                </a:rPr>
                <a:t></a:t>
              </a:r>
              <a:endParaRPr lang="en-GB" sz="1600" b="1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D756E547-8EBE-4D5C-A6DA-3E0EE66F1113}"/>
                </a:ext>
              </a:extLst>
            </p:cNvPr>
            <p:cNvSpPr txBox="1"/>
            <p:nvPr/>
          </p:nvSpPr>
          <p:spPr>
            <a:xfrm rot="10800000" flipV="1">
              <a:off x="4659103" y="3200680"/>
              <a:ext cx="61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rgbClr val="0000FF"/>
                  </a:solidFill>
                </a:rPr>
                <a:t>LH</a:t>
              </a:r>
              <a:r>
                <a:rPr lang="en-GB" sz="1600" b="1" baseline="-25000" dirty="0" smtClean="0">
                  <a:solidFill>
                    <a:srgbClr val="0000FF"/>
                  </a:solidFill>
                </a:rPr>
                <a:t>3</a:t>
              </a:r>
              <a:r>
                <a:rPr lang="en-GB" sz="1600" b="1" baseline="30000" dirty="0" smtClean="0">
                  <a:solidFill>
                    <a:srgbClr val="0000FF"/>
                  </a:solidFill>
                  <a:sym typeface="Symbol" panose="05050102010706020507" pitchFamily="18" charset="2"/>
                </a:rPr>
                <a:t></a:t>
              </a:r>
              <a:endParaRPr lang="en-GB" sz="1600" b="1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8" name="Flèche droite 27"/>
          <p:cNvSpPr/>
          <p:nvPr/>
        </p:nvSpPr>
        <p:spPr bwMode="auto">
          <a:xfrm rot="10800000" flipH="1">
            <a:off x="4802106" y="3247181"/>
            <a:ext cx="900000" cy="228104"/>
          </a:xfrm>
          <a:prstGeom prst="rightArrow">
            <a:avLst/>
          </a:prstGeom>
          <a:solidFill>
            <a:srgbClr val="820000"/>
          </a:solidFill>
          <a:ln w="12700" cap="flat" cmpd="sng" algn="ctr">
            <a:solidFill>
              <a:srgbClr val="7E02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27855711-930C-4945-AD96-7F47A9B63B86}"/>
              </a:ext>
            </a:extLst>
          </p:cNvPr>
          <p:cNvSpPr txBox="1"/>
          <p:nvPr/>
        </p:nvSpPr>
        <p:spPr>
          <a:xfrm>
            <a:off x="4862338" y="2854935"/>
            <a:ext cx="756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IE" sz="1600" b="1" i="1" dirty="0" smtClean="0"/>
              <a:t>K</a:t>
            </a:r>
            <a:r>
              <a:rPr lang="en-IE" sz="1600" b="1" baseline="-25000" dirty="0" smtClean="0"/>
              <a:t>01</a:t>
            </a:r>
            <a:r>
              <a:rPr lang="en-IE" sz="1600" b="1" i="1" baseline="-25000" dirty="0" smtClean="0"/>
              <a:t>h</a:t>
            </a:r>
          </a:p>
          <a:p>
            <a:pPr algn="ctr">
              <a:lnSpc>
                <a:spcPct val="120000"/>
              </a:lnSpc>
            </a:pPr>
            <a:endParaRPr lang="en-IE" sz="1600" b="1" dirty="0"/>
          </a:p>
        </p:txBody>
      </p:sp>
    </p:spTree>
    <p:extLst>
      <p:ext uri="{BB962C8B-B14F-4D97-AF65-F5344CB8AC3E}">
        <p14:creationId xmlns:p14="http://schemas.microsoft.com/office/powerpoint/2010/main" val="18368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T2 : </a:t>
            </a:r>
            <a:r>
              <a:rPr lang="en-US" dirty="0" err="1" smtClean="0"/>
              <a:t>Spéciation</a:t>
            </a:r>
            <a:r>
              <a:rPr lang="en-US" dirty="0" smtClean="0"/>
              <a:t> du </a:t>
            </a:r>
            <a:r>
              <a:rPr lang="en-US" dirty="0" err="1" smtClean="0"/>
              <a:t>système</a:t>
            </a:r>
            <a:r>
              <a:rPr lang="en-US" dirty="0" smtClean="0"/>
              <a:t> Th</a:t>
            </a:r>
            <a:r>
              <a:rPr lang="en-US" baseline="30000" dirty="0" smtClean="0"/>
              <a:t>4+</a:t>
            </a:r>
            <a:r>
              <a:rPr lang="en-US" dirty="0" smtClean="0"/>
              <a:t> / (</a:t>
            </a:r>
            <a:r>
              <a:rPr lang="en-US" i="1" dirty="0" smtClean="0"/>
              <a:t>S</a:t>
            </a:r>
            <a:r>
              <a:rPr lang="en-US" dirty="0" smtClean="0"/>
              <a:t>)-(</a:t>
            </a:r>
            <a:r>
              <a:rPr lang="en-US" dirty="0" err="1" smtClean="0"/>
              <a:t>DFOPIPO</a:t>
            </a:r>
            <a:r>
              <a:rPr lang="en-US" dirty="0" smtClean="0"/>
              <a:t>)H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7DD6B7DF-ABE7-4F20-A9FB-BAB67B41BCA6}"/>
              </a:ext>
            </a:extLst>
          </p:cNvPr>
          <p:cNvSpPr txBox="1"/>
          <p:nvPr/>
        </p:nvSpPr>
        <p:spPr>
          <a:xfrm>
            <a:off x="1327294" y="6505575"/>
            <a:ext cx="7836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 smtClean="0"/>
              <a:t>I</a:t>
            </a:r>
            <a:r>
              <a:rPr lang="en-GB" sz="1200" dirty="0" smtClean="0"/>
              <a:t> </a:t>
            </a:r>
            <a:r>
              <a:rPr lang="en-GB" sz="1200" dirty="0"/>
              <a:t>= </a:t>
            </a:r>
            <a:r>
              <a:rPr lang="en-GB" sz="1200" dirty="0" smtClean="0"/>
              <a:t>2,0 </a:t>
            </a:r>
            <a:r>
              <a:rPr lang="en-GB" sz="1200" dirty="0"/>
              <a:t>M NaClO</a:t>
            </a:r>
            <a:r>
              <a:rPr lang="en-GB" sz="1200" baseline="-25000" dirty="0"/>
              <a:t>4</a:t>
            </a:r>
            <a:r>
              <a:rPr lang="en-GB" sz="1200" dirty="0"/>
              <a:t>, </a:t>
            </a:r>
            <a:r>
              <a:rPr lang="en-GB" sz="1200" i="1" dirty="0"/>
              <a:t>T</a:t>
            </a:r>
            <a:r>
              <a:rPr lang="en-GB" sz="1200" dirty="0"/>
              <a:t> = </a:t>
            </a:r>
            <a:r>
              <a:rPr lang="en-GB" sz="1200" dirty="0" smtClean="0"/>
              <a:t>298,2(1</a:t>
            </a:r>
            <a:r>
              <a:rPr lang="en-GB" sz="1200" dirty="0"/>
              <a:t>) K, [</a:t>
            </a:r>
            <a:r>
              <a:rPr lang="en-GB" sz="1200" dirty="0" err="1" smtClean="0"/>
              <a:t>Th</a:t>
            </a:r>
            <a:r>
              <a:rPr lang="en-GB" sz="1200" dirty="0" smtClean="0"/>
              <a:t>(IV)]</a:t>
            </a:r>
            <a:r>
              <a:rPr lang="en-GB" sz="1200" baseline="-25000" dirty="0" smtClean="0"/>
              <a:t>tot</a:t>
            </a:r>
            <a:r>
              <a:rPr lang="en-GB" sz="1200" dirty="0" smtClean="0"/>
              <a:t> </a:t>
            </a:r>
            <a:r>
              <a:rPr lang="en-GB" sz="1200" dirty="0"/>
              <a:t>= </a:t>
            </a:r>
            <a:r>
              <a:rPr lang="en-GB" sz="1200" dirty="0" smtClean="0"/>
              <a:t>0,065 </a:t>
            </a:r>
            <a:r>
              <a:rPr lang="en-GB" sz="1200" dirty="0"/>
              <a:t>mM, [</a:t>
            </a:r>
            <a:r>
              <a:rPr lang="en-GB" sz="1200" dirty="0" err="1" smtClean="0"/>
              <a:t>DFOPIPO</a:t>
            </a:r>
            <a:r>
              <a:rPr lang="en-GB" sz="1200" dirty="0" smtClean="0"/>
              <a:t>]</a:t>
            </a:r>
            <a:r>
              <a:rPr lang="en-GB" sz="1200" baseline="-25000" dirty="0" smtClean="0"/>
              <a:t>tot</a:t>
            </a:r>
            <a:r>
              <a:rPr lang="en-GB" sz="1200" dirty="0" smtClean="0"/>
              <a:t> </a:t>
            </a:r>
            <a:r>
              <a:rPr lang="en-GB" sz="1200" dirty="0"/>
              <a:t>= </a:t>
            </a:r>
            <a:r>
              <a:rPr lang="en-GB" sz="1200" dirty="0" smtClean="0"/>
              <a:t>1,32 </a:t>
            </a:r>
            <a:r>
              <a:rPr lang="en-GB" sz="1200" dirty="0"/>
              <a:t>mM, </a:t>
            </a:r>
            <a:r>
              <a:rPr lang="en-GB" sz="1200" i="1" dirty="0"/>
              <a:t>l</a:t>
            </a:r>
            <a:r>
              <a:rPr lang="en-GB" sz="1200" dirty="0"/>
              <a:t> = </a:t>
            </a:r>
            <a:r>
              <a:rPr lang="en-GB" sz="1200" dirty="0" smtClean="0"/>
              <a:t>0,1 cm</a:t>
            </a:r>
            <a:endParaRPr lang="en-GB" sz="1200" dirty="0"/>
          </a:p>
        </p:txBody>
      </p:sp>
      <p:grpSp>
        <p:nvGrpSpPr>
          <p:cNvPr id="19" name="Groupe 18"/>
          <p:cNvGrpSpPr>
            <a:grpSpLocks noChangeAspect="1"/>
          </p:cNvGrpSpPr>
          <p:nvPr/>
        </p:nvGrpSpPr>
        <p:grpSpPr>
          <a:xfrm>
            <a:off x="920438" y="1484730"/>
            <a:ext cx="3852000" cy="3600000"/>
            <a:chOff x="5696390" y="1109664"/>
            <a:chExt cx="3600000" cy="3358698"/>
          </a:xfrm>
        </p:grpSpPr>
        <p:graphicFrame>
          <p:nvGraphicFramePr>
            <p:cNvPr id="4" name="Object 2">
              <a:extLst>
                <a:ext uri="{FF2B5EF4-FFF2-40B4-BE49-F238E27FC236}">
                  <a16:creationId xmlns:a16="http://schemas.microsoft.com/office/drawing/2014/main" id="{D7FE64D5-25F6-46A6-869D-AFC673E71AC1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696390" y="1109664"/>
            <a:ext cx="3600000" cy="3358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952" name="Graph" r:id="rId3" imgW="1594440" imgH="1487160" progId="Origin50.Graph">
                    <p:embed/>
                  </p:oleObj>
                </mc:Choice>
                <mc:Fallback>
                  <p:oleObj name="Graph" r:id="rId3" imgW="1594440" imgH="1487160" progId="Origin50.Graph">
                    <p:embed/>
                    <p:pic>
                      <p:nvPicPr>
                        <p:cNvPr id="4" name="Object 2">
                          <a:extLst>
                            <a:ext uri="{FF2B5EF4-FFF2-40B4-BE49-F238E27FC236}">
                              <a16:creationId xmlns:a16="http://schemas.microsoft.com/office/drawing/2014/main" id="{D7FE64D5-25F6-46A6-869D-AFC673E71A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696390" y="1109664"/>
                          <a:ext cx="3600000" cy="33586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Groupe 4">
              <a:extLst>
                <a:ext uri="{FF2B5EF4-FFF2-40B4-BE49-F238E27FC236}">
                  <a16:creationId xmlns:a16="http://schemas.microsoft.com/office/drawing/2014/main" id="{759C23FC-AE47-4A44-8DF2-8A8F75F47A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29600" y="1522884"/>
              <a:ext cx="1707468" cy="383495"/>
              <a:chOff x="5295845" y="1988840"/>
              <a:chExt cx="3026243" cy="679691"/>
            </a:xfrm>
          </p:grpSpPr>
          <p:pic>
            <p:nvPicPr>
              <p:cNvPr id="8" name="Picture 3">
                <a:extLst>
                  <a:ext uri="{FF2B5EF4-FFF2-40B4-BE49-F238E27FC236}">
                    <a16:creationId xmlns:a16="http://schemas.microsoft.com/office/drawing/2014/main" id="{9DC64B6F-E0E6-4FEF-B290-C42006E2D6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33604" r="30630" b="64359"/>
              <a:stretch/>
            </p:blipFill>
            <p:spPr bwMode="auto">
              <a:xfrm>
                <a:off x="5652120" y="1988840"/>
                <a:ext cx="1562100" cy="209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33495DB8-40F1-4EE8-A8B8-DFC33634A8F8}"/>
                  </a:ext>
                </a:extLst>
              </p:cNvPr>
              <p:cNvCxnSpPr/>
              <p:nvPr/>
            </p:nvCxnSpPr>
            <p:spPr>
              <a:xfrm>
                <a:off x="5655678" y="1988840"/>
                <a:ext cx="0" cy="2552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8BF6C022-A79F-4BCE-94F2-832D9FFB9492}"/>
                  </a:ext>
                </a:extLst>
              </p:cNvPr>
              <p:cNvCxnSpPr/>
              <p:nvPr/>
            </p:nvCxnSpPr>
            <p:spPr>
              <a:xfrm>
                <a:off x="7208950" y="1988840"/>
                <a:ext cx="0" cy="2552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8B05A86-7BBD-4F3B-8989-594833C1A50D}"/>
                  </a:ext>
                </a:extLst>
              </p:cNvPr>
              <p:cNvSpPr txBox="1"/>
              <p:nvPr/>
            </p:nvSpPr>
            <p:spPr>
              <a:xfrm>
                <a:off x="5295845" y="2204864"/>
                <a:ext cx="1398388" cy="463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50" dirty="0"/>
                  <a:t>p[H] 1.683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724B4B7-CC5A-4AE1-885A-E6F5D993DA10}"/>
                  </a:ext>
                </a:extLst>
              </p:cNvPr>
              <p:cNvSpPr txBox="1"/>
              <p:nvPr/>
            </p:nvSpPr>
            <p:spPr>
              <a:xfrm>
                <a:off x="6795853" y="2204864"/>
                <a:ext cx="1526235" cy="463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50" dirty="0"/>
                  <a:t>p[H] 11.822</a:t>
                </a:r>
              </a:p>
            </p:txBody>
          </p:sp>
        </p:grpSp>
      </p:grpSp>
      <p:graphicFrame>
        <p:nvGraphicFramePr>
          <p:cNvPr id="22" name="Objet 21"/>
          <p:cNvGraphicFramePr>
            <a:graphicFrameLocks noChangeAspect="1"/>
          </p:cNvGraphicFramePr>
          <p:nvPr>
            <p:extLst/>
          </p:nvPr>
        </p:nvGraphicFramePr>
        <p:xfrm>
          <a:off x="5471930" y="1510114"/>
          <a:ext cx="3700462" cy="363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53" name="Graph" r:id="rId6" imgW="3700440" imgH="3633120" progId="Origin95.Graph">
                  <p:embed/>
                </p:oleObj>
              </mc:Choice>
              <mc:Fallback>
                <p:oleObj name="Graph" r:id="rId6" imgW="3700440" imgH="3633120" progId="Origin95.Graph">
                  <p:embed/>
                  <p:pic>
                    <p:nvPicPr>
                      <p:cNvPr id="22" name="Obje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71930" y="1510114"/>
                        <a:ext cx="3700462" cy="363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784560" y="103362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820000"/>
                </a:solidFill>
              </a:rPr>
              <a:t>Spectrophotométrie</a:t>
            </a:r>
            <a:r>
              <a:rPr lang="en-US" sz="1800" b="1" dirty="0" smtClean="0">
                <a:solidFill>
                  <a:srgbClr val="820000"/>
                </a:solidFill>
              </a:rPr>
              <a:t> UV</a:t>
            </a:r>
            <a:endParaRPr lang="en-US" sz="1800" b="1" dirty="0">
              <a:solidFill>
                <a:srgbClr val="82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83090" y="103362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820000"/>
                </a:solidFill>
              </a:rPr>
              <a:t>Dichroïsme</a:t>
            </a:r>
            <a:r>
              <a:rPr lang="en-US" sz="1800" b="1" dirty="0" smtClean="0">
                <a:solidFill>
                  <a:srgbClr val="820000"/>
                </a:solidFill>
              </a:rPr>
              <a:t> </a:t>
            </a:r>
            <a:r>
              <a:rPr lang="en-US" sz="1800" b="1" dirty="0" err="1" smtClean="0">
                <a:solidFill>
                  <a:srgbClr val="820000"/>
                </a:solidFill>
              </a:rPr>
              <a:t>circulaire</a:t>
            </a:r>
            <a:endParaRPr lang="en-US" sz="1800" b="1" baseline="-25000" dirty="0">
              <a:solidFill>
                <a:srgbClr val="82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34720" y="2160623"/>
            <a:ext cx="7118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pH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1.50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3.28</a:t>
            </a:r>
          </a:p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3.93</a:t>
            </a:r>
          </a:p>
          <a:p>
            <a:pPr algn="ctr"/>
            <a:r>
              <a:rPr lang="en-US" sz="1600" b="1" dirty="0" smtClean="0">
                <a:solidFill>
                  <a:srgbClr val="00CC00"/>
                </a:solidFill>
              </a:rPr>
              <a:t>4.96</a:t>
            </a:r>
          </a:p>
          <a:p>
            <a:pPr algn="ctr"/>
            <a:r>
              <a:rPr lang="en-US" sz="1600" b="1" dirty="0" smtClean="0">
                <a:solidFill>
                  <a:srgbClr val="00CC00"/>
                </a:solidFill>
              </a:rPr>
              <a:t>9.88</a:t>
            </a:r>
          </a:p>
          <a:p>
            <a:pPr algn="ctr"/>
            <a:r>
              <a:rPr lang="en-US" sz="1600" b="1" dirty="0" smtClean="0">
                <a:solidFill>
                  <a:srgbClr val="92D050"/>
                </a:solidFill>
              </a:rPr>
              <a:t>11.57</a:t>
            </a:r>
            <a:endParaRPr lang="en-US" sz="1600" b="1" dirty="0">
              <a:solidFill>
                <a:srgbClr val="92D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83983" y="5239021"/>
            <a:ext cx="511271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800" b="1" dirty="0" smtClean="0"/>
              <a:t>Formation de complexes </a:t>
            </a:r>
            <a:r>
              <a:rPr lang="en-US" sz="1800" b="1" dirty="0" err="1" smtClean="0"/>
              <a:t>dès</a:t>
            </a:r>
            <a:r>
              <a:rPr lang="en-US" sz="1800" b="1" dirty="0" smtClean="0"/>
              <a:t> pH 1,50</a:t>
            </a:r>
          </a:p>
          <a:p>
            <a:pPr>
              <a:lnSpc>
                <a:spcPct val="130000"/>
              </a:lnSpc>
            </a:pPr>
            <a:r>
              <a:rPr lang="en-US" sz="1800" b="1" dirty="0" smtClean="0">
                <a:sym typeface="Symbol" panose="05050102010706020507" pitchFamily="18" charset="2"/>
              </a:rPr>
              <a:t>La </a:t>
            </a:r>
            <a:r>
              <a:rPr lang="en-US" sz="1800" b="1" dirty="0" err="1" smtClean="0">
                <a:sym typeface="Symbol" panose="05050102010706020507" pitchFamily="18" charset="2"/>
              </a:rPr>
              <a:t>même</a:t>
            </a:r>
            <a:r>
              <a:rPr lang="en-US" sz="1800" b="1" dirty="0" smtClean="0">
                <a:sym typeface="Symbol" panose="05050102010706020507" pitchFamily="18" charset="2"/>
              </a:rPr>
              <a:t> </a:t>
            </a:r>
            <a:r>
              <a:rPr lang="en-US" sz="1800" b="1" dirty="0" err="1" smtClean="0">
                <a:sym typeface="Symbol" panose="05050102010706020507" pitchFamily="18" charset="2"/>
              </a:rPr>
              <a:t>espèce</a:t>
            </a:r>
            <a:r>
              <a:rPr lang="en-US" sz="1800" b="1" dirty="0" smtClean="0">
                <a:sym typeface="Symbol" panose="05050102010706020507" pitchFamily="18" charset="2"/>
              </a:rPr>
              <a:t> </a:t>
            </a:r>
            <a:r>
              <a:rPr lang="en-US" sz="1800" b="1" dirty="0" err="1" smtClean="0">
                <a:sym typeface="Symbol" panose="05050102010706020507" pitchFamily="18" charset="2"/>
              </a:rPr>
              <a:t>prédomine</a:t>
            </a:r>
            <a:r>
              <a:rPr lang="en-US" sz="1800" b="1" dirty="0" smtClean="0">
                <a:sym typeface="Symbol" panose="05050102010706020507" pitchFamily="18" charset="2"/>
              </a:rPr>
              <a:t> entre </a:t>
            </a:r>
            <a:r>
              <a:rPr lang="en-US" sz="1800" b="1" dirty="0">
                <a:sym typeface="Symbol" panose="05050102010706020507" pitchFamily="18" charset="2"/>
              </a:rPr>
              <a:t>pH 4 – </a:t>
            </a:r>
            <a:r>
              <a:rPr lang="en-US" sz="1800" b="1" dirty="0" smtClean="0">
                <a:sym typeface="Symbol" panose="05050102010706020507" pitchFamily="18" charset="2"/>
              </a:rPr>
              <a:t>11,6</a:t>
            </a:r>
          </a:p>
        </p:txBody>
      </p:sp>
    </p:spTree>
    <p:extLst>
      <p:ext uri="{BB962C8B-B14F-4D97-AF65-F5344CB8AC3E}">
        <p14:creationId xmlns:p14="http://schemas.microsoft.com/office/powerpoint/2010/main" val="39397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3988" y="76200"/>
            <a:ext cx="8353425" cy="685800"/>
          </a:xfrm>
        </p:spPr>
        <p:txBody>
          <a:bodyPr/>
          <a:lstStyle/>
          <a:p>
            <a:r>
              <a:rPr lang="fr-FR" dirty="0" smtClean="0"/>
              <a:t>T2 : Spéciation par électrophorèse capillaire d'affinité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0" y="175575"/>
            <a:ext cx="942712" cy="468000"/>
          </a:xfrm>
          <a:prstGeom prst="rect">
            <a:avLst/>
          </a:prstGeom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874423" y="6525430"/>
            <a:ext cx="273183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latin typeface="+mn-lt"/>
              </a:rPr>
              <a:t>Electrophoresis </a:t>
            </a:r>
            <a:r>
              <a:rPr lang="en-US" sz="1200" b="1" dirty="0">
                <a:latin typeface="+mn-lt"/>
              </a:rPr>
              <a:t>2020</a:t>
            </a:r>
            <a:r>
              <a:rPr lang="en-US" sz="1200" dirty="0">
                <a:latin typeface="+mn-lt"/>
              </a:rPr>
              <a:t>, </a:t>
            </a:r>
            <a:r>
              <a:rPr lang="en-US" sz="1200" i="1" dirty="0">
                <a:latin typeface="+mn-lt"/>
              </a:rPr>
              <a:t>41</a:t>
            </a:r>
            <a:r>
              <a:rPr lang="en-US" sz="1200" dirty="0">
                <a:latin typeface="+mn-lt"/>
              </a:rPr>
              <a:t>, 1870–1877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94471" y="908650"/>
            <a:ext cx="644170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800" b="1" dirty="0">
                <a:solidFill>
                  <a:srgbClr val="820000"/>
                </a:solidFill>
              </a:rPr>
              <a:t>Technique séparative en présence d'un champ électrique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064460" y="3478915"/>
            <a:ext cx="3550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I</a:t>
            </a:r>
            <a:r>
              <a:rPr lang="fr-FR" sz="1200" dirty="0"/>
              <a:t> = 0,1 M (</a:t>
            </a:r>
            <a:r>
              <a:rPr lang="fr-FR" sz="1200" dirty="0" err="1"/>
              <a:t>H,Na</a:t>
            </a:r>
            <a:r>
              <a:rPr lang="fr-FR" sz="1200" dirty="0"/>
              <a:t>)ClO</a:t>
            </a:r>
            <a:r>
              <a:rPr lang="fr-FR" sz="1200" baseline="-25000" dirty="0"/>
              <a:t>4</a:t>
            </a:r>
            <a:r>
              <a:rPr lang="fr-FR" sz="1200" dirty="0"/>
              <a:t> ; pH = 1,5 et 2 ; </a:t>
            </a:r>
            <a:r>
              <a:rPr lang="fr-FR" sz="1200" i="1" dirty="0"/>
              <a:t>T</a:t>
            </a:r>
            <a:r>
              <a:rPr lang="fr-FR" sz="1200" dirty="0"/>
              <a:t> = 298.2 K</a:t>
            </a:r>
            <a:endParaRPr lang="en-US" sz="1200" baseline="-250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77189"/>
              </p:ext>
            </p:extLst>
          </p:nvPr>
        </p:nvGraphicFramePr>
        <p:xfrm>
          <a:off x="7251612" y="1340710"/>
          <a:ext cx="2454048" cy="206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1" name="Graph" r:id="rId4" imgW="3067560" imgH="2586240" progId="Origin95.Graph">
                  <p:embed/>
                </p:oleObj>
              </mc:Choice>
              <mc:Fallback>
                <p:oleObj name="Graph" r:id="rId4" imgW="3067560" imgH="258624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51612" y="1340710"/>
                        <a:ext cx="2454048" cy="2068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e 32"/>
          <p:cNvGrpSpPr/>
          <p:nvPr/>
        </p:nvGrpSpPr>
        <p:grpSpPr>
          <a:xfrm>
            <a:off x="1208479" y="1289317"/>
            <a:ext cx="3320169" cy="2197798"/>
            <a:chOff x="1208479" y="1287750"/>
            <a:chExt cx="3320169" cy="2197798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8479" y="1287750"/>
              <a:ext cx="3320169" cy="2197798"/>
            </a:xfrm>
            <a:prstGeom prst="rect">
              <a:avLst/>
            </a:prstGeom>
          </p:spPr>
        </p:pic>
        <p:sp>
          <p:nvSpPr>
            <p:cNvPr id="27" name="Bulle ronde 26"/>
            <p:cNvSpPr/>
            <p:nvPr/>
          </p:nvSpPr>
          <p:spPr bwMode="auto">
            <a:xfrm>
              <a:off x="2936720" y="1340710"/>
              <a:ext cx="504070" cy="936130"/>
            </a:xfrm>
            <a:prstGeom prst="wedgeEllipseCallout">
              <a:avLst>
                <a:gd name="adj1" fmla="val 270797"/>
                <a:gd name="adj2" fmla="val -6690"/>
              </a:avLst>
            </a:prstGeom>
            <a:noFill/>
            <a:ln w="19050" cap="flat" cmpd="sng" algn="ctr">
              <a:solidFill>
                <a:srgbClr val="E30BD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202649"/>
              </p:ext>
            </p:extLst>
          </p:nvPr>
        </p:nvGraphicFramePr>
        <p:xfrm>
          <a:off x="4942879" y="3050549"/>
          <a:ext cx="1801800" cy="33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2" name="Equation" r:id="rId7" imgW="1638000" imgH="304560" progId="Equation.DSMT4">
                  <p:embed/>
                </p:oleObj>
              </mc:Choice>
              <mc:Fallback>
                <p:oleObj name="Equation" r:id="rId7" imgW="16380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2879" y="3050549"/>
                        <a:ext cx="1801800" cy="335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999167"/>
              </p:ext>
            </p:extLst>
          </p:nvPr>
        </p:nvGraphicFramePr>
        <p:xfrm>
          <a:off x="4621525" y="1381712"/>
          <a:ext cx="2444508" cy="698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3" name="Equation" r:id="rId9" imgW="2222280" imgH="634680" progId="Equation.DSMT4">
                  <p:embed/>
                </p:oleObj>
              </mc:Choice>
              <mc:Fallback>
                <p:oleObj name="Equation" r:id="rId9" imgW="22222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21525" y="1381712"/>
                        <a:ext cx="2444508" cy="698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09980"/>
              </p:ext>
            </p:extLst>
          </p:nvPr>
        </p:nvGraphicFramePr>
        <p:xfrm>
          <a:off x="806237" y="2164204"/>
          <a:ext cx="2016280" cy="6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4" name="CS ChemDraw Drawing" r:id="rId11" imgW="4364366" imgH="1415621" progId="ChemDraw.Document.6.0">
                  <p:embed/>
                </p:oleObj>
              </mc:Choice>
              <mc:Fallback>
                <p:oleObj name="CS ChemDraw Drawing" r:id="rId11" imgW="4364366" imgH="1415621" progId="ChemDraw.Document.6.0">
                  <p:embed/>
                  <p:pic>
                    <p:nvPicPr>
                      <p:cNvPr id="1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37" y="2164204"/>
                        <a:ext cx="2016280" cy="654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e 43"/>
          <p:cNvGrpSpPr/>
          <p:nvPr/>
        </p:nvGrpSpPr>
        <p:grpSpPr>
          <a:xfrm>
            <a:off x="2115460" y="5280025"/>
            <a:ext cx="4330700" cy="1227138"/>
            <a:chOff x="1484313" y="5299075"/>
            <a:chExt cx="4330700" cy="1227138"/>
          </a:xfrm>
        </p:grpSpPr>
        <p:graphicFrame>
          <p:nvGraphicFramePr>
            <p:cNvPr id="21" name="Obje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9360954"/>
                </p:ext>
              </p:extLst>
            </p:nvPr>
          </p:nvGraphicFramePr>
          <p:xfrm>
            <a:off x="1484313" y="5854700"/>
            <a:ext cx="4330700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25" name="Equation" r:id="rId13" imgW="3936960" imgH="609480" progId="Equation.DSMT4">
                    <p:embed/>
                  </p:oleObj>
                </mc:Choice>
                <mc:Fallback>
                  <p:oleObj name="Equation" r:id="rId13" imgW="3936960" imgH="609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484313" y="5854700"/>
                          <a:ext cx="4330700" cy="671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847693"/>
                </p:ext>
              </p:extLst>
            </p:nvPr>
          </p:nvGraphicFramePr>
          <p:xfrm>
            <a:off x="1812016" y="5299075"/>
            <a:ext cx="3802062" cy="544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26" name="Equation" r:id="rId15" imgW="3454200" imgH="495000" progId="Equation.DSMT4">
                    <p:embed/>
                  </p:oleObj>
                </mc:Choice>
                <mc:Fallback>
                  <p:oleObj name="Equation" r:id="rId15" imgW="345420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812016" y="5299075"/>
                          <a:ext cx="3802062" cy="544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Rectangle 29"/>
          <p:cNvSpPr/>
          <p:nvPr/>
        </p:nvSpPr>
        <p:spPr>
          <a:xfrm>
            <a:off x="694471" y="4918500"/>
            <a:ext cx="9289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820000"/>
                </a:solidFill>
              </a:rPr>
              <a:t>Ajustement de la constante de stabilité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238297" y="4185507"/>
            <a:ext cx="6095823" cy="698717"/>
            <a:chOff x="1238297" y="4185507"/>
            <a:chExt cx="6095823" cy="698717"/>
          </a:xfrm>
        </p:grpSpPr>
        <p:graphicFrame>
          <p:nvGraphicFramePr>
            <p:cNvPr id="23" name="Obje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424980"/>
                </p:ext>
              </p:extLst>
            </p:nvPr>
          </p:nvGraphicFramePr>
          <p:xfrm>
            <a:off x="1238297" y="4213709"/>
            <a:ext cx="1606176" cy="642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127" name="Equation" r:id="rId17" imgW="1460160" imgH="583920" progId="Equation.DSMT4">
                    <p:embed/>
                  </p:oleObj>
                </mc:Choice>
                <mc:Fallback>
                  <p:oleObj name="Equation" r:id="rId17" imgW="1460160" imgH="583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238297" y="4213709"/>
                          <a:ext cx="1606176" cy="6423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ZoneTexte 28"/>
            <p:cNvSpPr txBox="1"/>
            <p:nvPr/>
          </p:nvSpPr>
          <p:spPr>
            <a:xfrm>
              <a:off x="3157540" y="4185507"/>
              <a:ext cx="4176580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sz="1600" dirty="0"/>
                <a:t>pH 1,5 – 2   </a:t>
              </a:r>
              <a:r>
                <a:rPr lang="fr-FR" sz="1600" i="1" dirty="0">
                  <a:latin typeface="Symbol" panose="05050102010706020507" pitchFamily="18" charset="2"/>
                </a:rPr>
                <a:t>m</a:t>
              </a:r>
              <a:r>
                <a:rPr lang="fr-FR" sz="1600" baseline="-25000" dirty="0">
                  <a:latin typeface="+mj-lt"/>
                </a:rPr>
                <a:t>obs</a:t>
              </a:r>
              <a:r>
                <a:rPr lang="fr-FR" sz="1600" dirty="0">
                  <a:latin typeface="+mj-lt"/>
                </a:rPr>
                <a:t> → 2,5 </a:t>
              </a:r>
              <a:r>
                <a:rPr lang="fr-FR" sz="1600" dirty="0">
                  <a:sym typeface="Symbol" panose="05050102010706020507" pitchFamily="18" charset="2"/>
                </a:rPr>
                <a:t></a:t>
              </a:r>
              <a:r>
                <a:rPr lang="fr-FR" sz="1600" dirty="0"/>
                <a:t> 10</a:t>
              </a:r>
              <a:r>
                <a:rPr lang="fr-FR" sz="1600" baseline="30000" dirty="0"/>
                <a:t>–8</a:t>
              </a:r>
              <a:r>
                <a:rPr lang="fr-FR" sz="1600" dirty="0"/>
                <a:t> m</a:t>
              </a:r>
              <a:r>
                <a:rPr lang="fr-FR" sz="1600" baseline="30000" dirty="0"/>
                <a:t>2</a:t>
              </a:r>
              <a:r>
                <a:rPr lang="fr-FR" sz="1600" dirty="0"/>
                <a:t> V</a:t>
              </a:r>
              <a:r>
                <a:rPr lang="fr-FR" sz="1600" baseline="30000" dirty="0"/>
                <a:t>–1</a:t>
              </a:r>
              <a:r>
                <a:rPr lang="fr-FR" sz="1600" dirty="0"/>
                <a:t> s</a:t>
              </a:r>
              <a:r>
                <a:rPr lang="fr-FR" sz="1600" baseline="30000" dirty="0"/>
                <a:t>–1</a:t>
              </a:r>
            </a:p>
            <a:p>
              <a:pPr>
                <a:lnSpc>
                  <a:spcPct val="130000"/>
                </a:lnSpc>
              </a:pPr>
              <a:r>
                <a:rPr lang="fr-FR" sz="1600" baseline="30000" dirty="0"/>
                <a:t>                             </a:t>
              </a:r>
              <a:r>
                <a:rPr lang="fr-FR" sz="1600" i="1" dirty="0">
                  <a:latin typeface="Symbol" panose="05050102010706020507" pitchFamily="18" charset="2"/>
                </a:rPr>
                <a:t>m</a:t>
              </a:r>
              <a:r>
                <a:rPr lang="fr-FR" sz="1600" dirty="0">
                  <a:latin typeface="Symbol" panose="05050102010706020507" pitchFamily="18" charset="2"/>
                </a:rPr>
                <a:t>(</a:t>
              </a:r>
              <a:r>
                <a:rPr lang="fr-FR" sz="1600" dirty="0"/>
                <a:t>LH</a:t>
              </a:r>
              <a:r>
                <a:rPr lang="fr-FR" sz="1600" baseline="-25000" dirty="0"/>
                <a:t>4</a:t>
              </a:r>
              <a:r>
                <a:rPr lang="fr-FR" sz="1600" baseline="30000" dirty="0"/>
                <a:t>+</a:t>
              </a:r>
              <a:r>
                <a:rPr lang="fr-FR" sz="1600" dirty="0"/>
                <a:t>) = 0,78 </a:t>
              </a:r>
              <a:r>
                <a:rPr lang="fr-FR" sz="1600" dirty="0">
                  <a:sym typeface="Symbol" panose="05050102010706020507" pitchFamily="18" charset="2"/>
                </a:rPr>
                <a:t></a:t>
              </a:r>
              <a:r>
                <a:rPr lang="fr-FR" sz="1600" dirty="0"/>
                <a:t> 10</a:t>
              </a:r>
              <a:r>
                <a:rPr lang="fr-FR" sz="1600" baseline="30000" dirty="0"/>
                <a:t>–8</a:t>
              </a:r>
              <a:r>
                <a:rPr lang="fr-FR" sz="1600" dirty="0"/>
                <a:t> m</a:t>
              </a:r>
              <a:r>
                <a:rPr lang="fr-FR" sz="1600" baseline="30000" dirty="0"/>
                <a:t>2</a:t>
              </a:r>
              <a:r>
                <a:rPr lang="fr-FR" sz="1600" dirty="0"/>
                <a:t> V</a:t>
              </a:r>
              <a:r>
                <a:rPr lang="fr-FR" sz="1600" baseline="30000" dirty="0"/>
                <a:t>–1</a:t>
              </a:r>
              <a:r>
                <a:rPr lang="fr-FR" sz="1600" dirty="0"/>
                <a:t> s</a:t>
              </a:r>
              <a:r>
                <a:rPr lang="fr-FR" sz="1600" baseline="30000" dirty="0"/>
                <a:t>–1</a:t>
              </a:r>
              <a:endParaRPr lang="fr-FR" sz="1600" dirty="0">
                <a:latin typeface="+mj-l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94471" y="3805594"/>
            <a:ext cx="64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820000"/>
                </a:solidFill>
              </a:rPr>
              <a:t>Détermination de la charge du complexe prédominant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647187" y="4328655"/>
            <a:ext cx="194427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600" b="1" i="1" dirty="0">
                <a:latin typeface="+mj-lt"/>
              </a:rPr>
              <a:t>z</a:t>
            </a:r>
            <a:r>
              <a:rPr lang="fr-FR" sz="1600" b="1" dirty="0">
                <a:latin typeface="+mj-lt"/>
              </a:rPr>
              <a:t> = 3,2 si </a:t>
            </a:r>
            <a:r>
              <a:rPr lang="fr-FR" sz="1600" b="1" i="1" dirty="0" err="1">
                <a:latin typeface="+mj-lt"/>
              </a:rPr>
              <a:t>r</a:t>
            </a:r>
            <a:r>
              <a:rPr lang="fr-FR" sz="1600" b="1" baseline="-25000" dirty="0" err="1">
                <a:latin typeface="+mj-lt"/>
              </a:rPr>
              <a:t>hyd</a:t>
            </a:r>
            <a:r>
              <a:rPr lang="fr-FR" sz="1600" b="1" dirty="0">
                <a:latin typeface="+mj-lt"/>
              </a:rPr>
              <a:t> </a:t>
            </a:r>
            <a:r>
              <a:rPr lang="fr-FR" sz="1600" b="1" dirty="0">
                <a:latin typeface="+mj-lt"/>
                <a:sym typeface="Symbol" panose="05050102010706020507" pitchFamily="18" charset="2"/>
              </a:rPr>
              <a:t></a:t>
            </a:r>
            <a:r>
              <a:rPr lang="fr-FR" sz="1600" b="1" dirty="0">
                <a:latin typeface="+mj-lt"/>
              </a:rPr>
              <a:t> </a:t>
            </a:r>
            <a:r>
              <a:rPr lang="fr-FR" sz="1600" b="1" dirty="0" err="1">
                <a:latin typeface="+mj-lt"/>
              </a:rPr>
              <a:t>cst</a:t>
            </a:r>
            <a:endParaRPr lang="fr-FR" sz="1600" b="1" dirty="0">
              <a:latin typeface="+mj-lt"/>
            </a:endParaRPr>
          </a:p>
        </p:txBody>
      </p:sp>
      <p:sp>
        <p:nvSpPr>
          <p:cNvPr id="38" name="Accolade ouvrante 37"/>
          <p:cNvSpPr/>
          <p:nvPr/>
        </p:nvSpPr>
        <p:spPr bwMode="auto">
          <a:xfrm flipH="1">
            <a:off x="7339269" y="4222491"/>
            <a:ext cx="216030" cy="624748"/>
          </a:xfrm>
          <a:prstGeom prst="leftBrace">
            <a:avLst>
              <a:gd name="adj1" fmla="val 22135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607431" y="5706434"/>
            <a:ext cx="194427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1600" b="1" dirty="0">
                <a:latin typeface="+mj-lt"/>
              </a:rPr>
              <a:t>log</a:t>
            </a:r>
            <a:r>
              <a:rPr lang="fr-FR" sz="1600" b="1" i="1" dirty="0">
                <a:latin typeface="+mj-lt"/>
              </a:rPr>
              <a:t> </a:t>
            </a:r>
            <a:r>
              <a:rPr lang="fr-FR" sz="1600" b="1" i="1" dirty="0" smtClean="0">
                <a:latin typeface="Symbol" panose="05050102010706020507" pitchFamily="18" charset="2"/>
              </a:rPr>
              <a:t>b</a:t>
            </a:r>
            <a:r>
              <a:rPr lang="fr-FR" sz="1600" b="1" baseline="-25000" dirty="0" smtClean="0">
                <a:latin typeface="+mj-lt"/>
              </a:rPr>
              <a:t>112</a:t>
            </a:r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= </a:t>
            </a:r>
            <a:r>
              <a:rPr lang="fr-FR" sz="1600" b="1" dirty="0" smtClean="0">
                <a:latin typeface="+mj-lt"/>
              </a:rPr>
              <a:t>38,7(4)</a:t>
            </a:r>
            <a:endParaRPr lang="fr-FR" sz="1600" b="1" dirty="0">
              <a:latin typeface="+mj-lt"/>
            </a:endParaRPr>
          </a:p>
        </p:txBody>
      </p:sp>
      <p:sp>
        <p:nvSpPr>
          <p:cNvPr id="43" name="Accolade ouvrante 42"/>
          <p:cNvSpPr/>
          <p:nvPr/>
        </p:nvSpPr>
        <p:spPr bwMode="auto">
          <a:xfrm flipH="1">
            <a:off x="7339269" y="5318644"/>
            <a:ext cx="216030" cy="1188000"/>
          </a:xfrm>
          <a:prstGeom prst="leftBrace">
            <a:avLst>
              <a:gd name="adj1" fmla="val 22135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Flèche droite 25">
            <a:extLst>
              <a:ext uri="{FF2B5EF4-FFF2-40B4-BE49-F238E27FC236}">
                <a16:creationId xmlns:a16="http://schemas.microsoft.com/office/drawing/2014/main" id="{78372E84-9AD5-483C-9958-769E23B4AC0E}"/>
              </a:ext>
            </a:extLst>
          </p:cNvPr>
          <p:cNvSpPr/>
          <p:nvPr/>
        </p:nvSpPr>
        <p:spPr>
          <a:xfrm rot="5400000">
            <a:off x="5585788" y="2403875"/>
            <a:ext cx="533965" cy="322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842925" y="4888250"/>
            <a:ext cx="1544012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sz="1800" b="1" dirty="0" smtClean="0">
                <a:sym typeface="Symbol" panose="05050102010706020507" pitchFamily="18" charset="2"/>
              </a:rPr>
              <a:t>  </a:t>
            </a:r>
            <a:r>
              <a:rPr lang="fr-FR" sz="1800" b="1" dirty="0" smtClean="0"/>
              <a:t>[ThLH</a:t>
            </a:r>
            <a:r>
              <a:rPr lang="fr-FR" sz="1800" b="1" baseline="-25000" dirty="0" smtClean="0"/>
              <a:t>2</a:t>
            </a:r>
            <a:r>
              <a:rPr lang="fr-FR" sz="1800" b="1" dirty="0" smtClean="0"/>
              <a:t>]</a:t>
            </a:r>
            <a:r>
              <a:rPr lang="fr-FR" sz="1800" b="1" baseline="30000" dirty="0" smtClean="0"/>
              <a:t>3+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8017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0110"/>
              </p:ext>
            </p:extLst>
          </p:nvPr>
        </p:nvGraphicFramePr>
        <p:xfrm>
          <a:off x="775652" y="943225"/>
          <a:ext cx="8929372" cy="568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3428">
                  <a:extLst>
                    <a:ext uri="{9D8B030D-6E8A-4147-A177-3AD203B41FA5}">
                      <a16:colId xmlns:a16="http://schemas.microsoft.com/office/drawing/2014/main" val="211488995"/>
                    </a:ext>
                  </a:extLst>
                </a:gridCol>
                <a:gridCol w="1368190">
                  <a:extLst>
                    <a:ext uri="{9D8B030D-6E8A-4147-A177-3AD203B41FA5}">
                      <a16:colId xmlns:a16="http://schemas.microsoft.com/office/drawing/2014/main" val="3324100543"/>
                    </a:ext>
                  </a:extLst>
                </a:gridCol>
                <a:gridCol w="1296180">
                  <a:extLst>
                    <a:ext uri="{9D8B030D-6E8A-4147-A177-3AD203B41FA5}">
                      <a16:colId xmlns:a16="http://schemas.microsoft.com/office/drawing/2014/main" val="721776340"/>
                    </a:ext>
                  </a:extLst>
                </a:gridCol>
                <a:gridCol w="1511574">
                  <a:extLst>
                    <a:ext uri="{9D8B030D-6E8A-4147-A177-3AD203B41FA5}">
                      <a16:colId xmlns:a16="http://schemas.microsoft.com/office/drawing/2014/main" val="2513098646"/>
                    </a:ext>
                  </a:extLst>
                </a:gridCol>
              </a:tblGrid>
              <a:tr h="6480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Complexe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log </a:t>
                      </a:r>
                      <a:r>
                        <a:rPr lang="fr-FR" sz="1800" b="1" i="1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fr-FR" sz="1800" b="1" i="1" baseline="-25000" dirty="0" err="1" smtClean="0">
                          <a:solidFill>
                            <a:schemeClr val="tx1"/>
                          </a:solidFill>
                        </a:rPr>
                        <a:t>mlh</a:t>
                      </a:r>
                      <a:endParaRPr lang="en-US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 10</a:t>
                      </a:r>
                      <a:r>
                        <a:rPr lang="fr-FR" sz="1800" b="1" baseline="300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(m</a:t>
                      </a:r>
                      <a:r>
                        <a:rPr lang="fr-FR" sz="1800" b="1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 V</a:t>
                      </a:r>
                      <a:r>
                        <a:rPr lang="fr-FR" sz="1800" b="1" baseline="30000" dirty="0">
                          <a:solidFill>
                            <a:schemeClr val="tx1"/>
                          </a:solidFill>
                        </a:rPr>
                        <a:t>–1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 s</a:t>
                      </a:r>
                      <a:r>
                        <a:rPr lang="fr-FR" sz="1800" b="1" baseline="30000" dirty="0">
                          <a:solidFill>
                            <a:schemeClr val="tx1"/>
                          </a:solidFill>
                        </a:rPr>
                        <a:t>–1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18954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[Th(L)]</a:t>
                      </a:r>
                      <a:r>
                        <a:rPr lang="fr-FR" sz="1800" b="1" baseline="30000" dirty="0"/>
                        <a:t>3+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11,08(5)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3,9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14121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[Th(L)]</a:t>
                      </a:r>
                      <a:r>
                        <a:rPr lang="fr-FR" sz="1800" b="1" baseline="30000" dirty="0"/>
                        <a:t>3</a:t>
                      </a:r>
                      <a:r>
                        <a:rPr lang="fr-FR" sz="1800" b="1" baseline="30000" dirty="0" smtClean="0"/>
                        <a:t>+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[Th(L)</a:t>
                      </a:r>
                      <a:r>
                        <a:rPr lang="fr-FR" sz="1800" b="1" baseline="-25000" dirty="0" smtClean="0"/>
                        <a:t>2</a:t>
                      </a:r>
                      <a:r>
                        <a:rPr lang="fr-FR" sz="1800" b="1" dirty="0" smtClean="0"/>
                        <a:t>]</a:t>
                      </a:r>
                      <a:r>
                        <a:rPr lang="fr-FR" sz="1800" b="1" baseline="30000" dirty="0" smtClean="0"/>
                        <a:t>2+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11(1)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20(3)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3,3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1,8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93444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[</a:t>
                      </a:r>
                      <a:r>
                        <a:rPr lang="fr-FR" sz="1800" b="1" dirty="0" smtClean="0"/>
                        <a:t>Th(LH</a:t>
                      </a:r>
                      <a:r>
                        <a:rPr lang="fr-FR" sz="1800" b="1" baseline="-25000" dirty="0" smtClean="0"/>
                        <a:t>2</a:t>
                      </a:r>
                      <a:r>
                        <a:rPr lang="fr-FR" sz="1800" b="1" dirty="0" smtClean="0"/>
                        <a:t>)]</a:t>
                      </a:r>
                      <a:r>
                        <a:rPr lang="fr-FR" sz="1800" b="1" baseline="30000" dirty="0" smtClean="0"/>
                        <a:t>3+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/>
                        <a:t>38,7(4)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229559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[Th(LH</a:t>
                      </a:r>
                      <a:r>
                        <a:rPr lang="fr-FR" sz="1800" b="1" baseline="-25000" dirty="0"/>
                        <a:t>3</a:t>
                      </a:r>
                      <a:r>
                        <a:rPr lang="fr-FR" sz="1800" b="1" dirty="0"/>
                        <a:t>)]</a:t>
                      </a:r>
                      <a:r>
                        <a:rPr lang="fr-FR" sz="1800" b="1" baseline="30000" dirty="0"/>
                        <a:t>3+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39(2)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2,3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537357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3988" y="76200"/>
            <a:ext cx="8353425" cy="685800"/>
          </a:xfrm>
        </p:spPr>
        <p:txBody>
          <a:bodyPr/>
          <a:lstStyle/>
          <a:p>
            <a:r>
              <a:rPr lang="fr-FR" dirty="0" smtClean="0"/>
              <a:t>T2 : Spéciation </a:t>
            </a:r>
            <a:r>
              <a:rPr lang="fr-FR" dirty="0"/>
              <a:t>du Th</a:t>
            </a:r>
            <a:r>
              <a:rPr lang="fr-FR" baseline="30000" dirty="0"/>
              <a:t>4+</a:t>
            </a:r>
            <a:r>
              <a:rPr lang="fr-FR" dirty="0"/>
              <a:t> à pH 2 par </a:t>
            </a:r>
            <a:r>
              <a:rPr lang="fr-FR" dirty="0" err="1"/>
              <a:t>ECA</a:t>
            </a:r>
            <a:endParaRPr lang="en-US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898569"/>
              </p:ext>
            </p:extLst>
          </p:nvPr>
        </p:nvGraphicFramePr>
        <p:xfrm>
          <a:off x="2780122" y="1834191"/>
          <a:ext cx="724998" cy="810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22" name="CS ChemDraw Drawing" r:id="rId3" imgW="906248" imgH="1013146" progId="ChemDraw.Document.6.0">
                  <p:embed/>
                </p:oleObj>
              </mc:Choice>
              <mc:Fallback>
                <p:oleObj name="CS ChemDraw Drawing" r:id="rId3" imgW="906248" imgH="1013146" progId="ChemDraw.Document.6.0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122" y="1834191"/>
                        <a:ext cx="724998" cy="8105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4866"/>
              </p:ext>
            </p:extLst>
          </p:nvPr>
        </p:nvGraphicFramePr>
        <p:xfrm>
          <a:off x="2614821" y="2915405"/>
          <a:ext cx="1055600" cy="110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23" name="CS ChemDraw Drawing" r:id="rId5" imgW="1319500" imgH="1385033" progId="ChemDraw.Document.6.0">
                  <p:embed/>
                </p:oleObj>
              </mc:Choice>
              <mc:Fallback>
                <p:oleObj name="CS ChemDraw Drawing" r:id="rId5" imgW="1319500" imgH="1385033" progId="ChemDraw.Document.6.0">
                  <p:embed/>
                  <p:pic>
                    <p:nvPicPr>
                      <p:cNvPr id="6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821" y="2915405"/>
                        <a:ext cx="1055600" cy="1108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946546"/>
              </p:ext>
            </p:extLst>
          </p:nvPr>
        </p:nvGraphicFramePr>
        <p:xfrm>
          <a:off x="1136470" y="5411370"/>
          <a:ext cx="4012302" cy="118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24" name="CS ChemDraw Drawing" r:id="rId7" imgW="5015378" imgH="1476591" progId="ChemDraw.Document.6.0">
                  <p:embed/>
                </p:oleObj>
              </mc:Choice>
              <mc:Fallback>
                <p:oleObj name="CS ChemDraw Drawing" r:id="rId7" imgW="5015378" imgH="1476591" progId="ChemDraw.Document.6.0">
                  <p:embed/>
                  <p:pic>
                    <p:nvPicPr>
                      <p:cNvPr id="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470" y="5411370"/>
                        <a:ext cx="4012302" cy="1181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447770"/>
              </p:ext>
            </p:extLst>
          </p:nvPr>
        </p:nvGraphicFramePr>
        <p:xfrm>
          <a:off x="1397165" y="4167785"/>
          <a:ext cx="34909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925" name="CS ChemDraw Drawing" r:id="rId9" imgW="4362893" imgH="1415788" progId="ChemDraw.Document.6.0">
                  <p:embed/>
                </p:oleObj>
              </mc:Choice>
              <mc:Fallback>
                <p:oleObj name="CS ChemDraw Drawing" r:id="rId9" imgW="4362893" imgH="1415788" progId="ChemDraw.Document.6.0">
                  <p:embed/>
                  <p:pic>
                    <p:nvPicPr>
                      <p:cNvPr id="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165" y="4167785"/>
                        <a:ext cx="349091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6033150" y="6354316"/>
            <a:ext cx="2536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I</a:t>
            </a:r>
            <a:r>
              <a:rPr lang="fr-FR" sz="1200" dirty="0"/>
              <a:t> = 0,1 M (</a:t>
            </a:r>
            <a:r>
              <a:rPr lang="fr-FR" sz="1200" dirty="0" err="1"/>
              <a:t>H,Na</a:t>
            </a:r>
            <a:r>
              <a:rPr lang="fr-FR" sz="1200" dirty="0"/>
              <a:t>)ClO</a:t>
            </a:r>
            <a:r>
              <a:rPr lang="fr-FR" sz="1200" baseline="-25000" dirty="0"/>
              <a:t>4</a:t>
            </a:r>
            <a:r>
              <a:rPr lang="fr-FR" sz="1200" dirty="0"/>
              <a:t> ; </a:t>
            </a:r>
            <a:r>
              <a:rPr lang="fr-FR" sz="1200" i="1" dirty="0"/>
              <a:t>T</a:t>
            </a:r>
            <a:r>
              <a:rPr lang="fr-FR" sz="1200" dirty="0"/>
              <a:t> = 298.2 K</a:t>
            </a:r>
            <a:endParaRPr lang="en-US" sz="1200" baseline="-25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0" y="175575"/>
            <a:ext cx="942712" cy="468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63420" y="5826826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7E0202"/>
                </a:solidFill>
              </a:rPr>
              <a:t>L1</a:t>
            </a:r>
            <a:endParaRPr lang="fr-FR" sz="1600" b="1" dirty="0">
              <a:solidFill>
                <a:srgbClr val="7E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 : Remobilisation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Th du 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: mesure des </a:t>
            </a:r>
            <a:r>
              <a:rPr lang="fr-FR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FR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sl-SI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RS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0" y="188913"/>
            <a:ext cx="720000" cy="4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e 53"/>
          <p:cNvGrpSpPr/>
          <p:nvPr/>
        </p:nvGrpSpPr>
        <p:grpSpPr>
          <a:xfrm>
            <a:off x="1568530" y="1208099"/>
            <a:ext cx="7344680" cy="2508941"/>
            <a:chOff x="1717080" y="1208099"/>
            <a:chExt cx="7344680" cy="2508941"/>
          </a:xfrm>
        </p:grpSpPr>
        <p:grpSp>
          <p:nvGrpSpPr>
            <p:cNvPr id="10" name="Groupe 9"/>
            <p:cNvGrpSpPr/>
            <p:nvPr/>
          </p:nvGrpSpPr>
          <p:grpSpPr>
            <a:xfrm>
              <a:off x="1717080" y="1208099"/>
              <a:ext cx="2448000" cy="2508941"/>
              <a:chOff x="1496520" y="1453487"/>
              <a:chExt cx="2448000" cy="2508941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2432480" y="1453487"/>
                <a:ext cx="576080" cy="1728240"/>
                <a:chOff x="4951403" y="2379804"/>
                <a:chExt cx="577870" cy="1769296"/>
              </a:xfrm>
            </p:grpSpPr>
            <p:grpSp>
              <p:nvGrpSpPr>
                <p:cNvPr id="32" name="Group 156"/>
                <p:cNvGrpSpPr>
                  <a:grpSpLocks/>
                </p:cNvGrpSpPr>
                <p:nvPr/>
              </p:nvGrpSpPr>
              <p:grpSpPr bwMode="auto">
                <a:xfrm>
                  <a:off x="4951403" y="2379804"/>
                  <a:ext cx="577870" cy="1769296"/>
                  <a:chOff x="1202" y="1979"/>
                  <a:chExt cx="266" cy="672"/>
                </a:xfrm>
              </p:grpSpPr>
              <p:grpSp>
                <p:nvGrpSpPr>
                  <p:cNvPr id="3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202" y="1979"/>
                    <a:ext cx="266" cy="672"/>
                    <a:chOff x="12192" y="10320"/>
                    <a:chExt cx="288" cy="672"/>
                  </a:xfrm>
                </p:grpSpPr>
                <p:sp>
                  <p:nvSpPr>
                    <p:cNvPr id="36" name="Oval 29" descr="100_18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92" y="10704"/>
                      <a:ext cx="288" cy="288"/>
                    </a:xfrm>
                    <a:prstGeom prst="ellipse">
                      <a:avLst/>
                    </a:prstGeom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endParaRPr lang="fr-FR" altLang="fr-FR" sz="1800">
                        <a:latin typeface="+mn-lt"/>
                      </a:endParaRPr>
                    </a:p>
                  </p:txBody>
                </p:sp>
                <p:sp>
                  <p:nvSpPr>
                    <p:cNvPr id="37" name="Rectangle 30" descr="Papier de soie bleu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92" y="10407"/>
                      <a:ext cx="288" cy="441"/>
                    </a:xfrm>
                    <a:prstGeom prst="rect">
                      <a:avLst/>
                    </a:pr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endParaRPr lang="fr-FR" altLang="fr-FR" sz="1800">
                        <a:latin typeface="+mn-lt"/>
                      </a:endParaRPr>
                    </a:p>
                  </p:txBody>
                </p:sp>
                <p:sp>
                  <p:nvSpPr>
                    <p:cNvPr id="38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192" y="10320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 sz="1800">
                        <a:latin typeface="+mn-lt"/>
                      </a:endParaRPr>
                    </a:p>
                  </p:txBody>
                </p:sp>
                <p:sp>
                  <p:nvSpPr>
                    <p:cNvPr id="39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480" y="10320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fr-FR" sz="1800">
                        <a:latin typeface="+mn-lt"/>
                      </a:endParaRPr>
                    </a:p>
                  </p:txBody>
                </p:sp>
              </p:grpSp>
              <p:graphicFrame>
                <p:nvGraphicFramePr>
                  <p:cNvPr id="35" name="Object 35"/>
                  <p:cNvGraphicFramePr>
                    <a:graphicFrameLocks/>
                  </p:cNvGraphicFramePr>
                  <p:nvPr>
                    <p:extLst/>
                  </p:nvPr>
                </p:nvGraphicFramePr>
                <p:xfrm>
                  <a:off x="1283" y="2545"/>
                  <a:ext cx="108" cy="8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76034" name="Dessin Designer" r:id="rId6" imgW="936360" imgH="853920" progId="Designer.Drawing.7">
                          <p:embed/>
                        </p:oleObj>
                      </mc:Choice>
                      <mc:Fallback>
                        <p:oleObj name="Dessin Designer" r:id="rId6" imgW="936360" imgH="853920" progId="Designer.Drawing.7">
                          <p:embed/>
                          <p:pic>
                            <p:nvPicPr>
                              <p:cNvPr id="17" name="Object 3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83" y="2545"/>
                                <a:ext cx="108" cy="8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bg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 type="none" w="sm" len="sm"/>
                                    <a:tailEnd type="none" w="sm" len="sm"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33" name="Rectangle 32"/>
                <p:cNvSpPr/>
                <p:nvPr/>
              </p:nvSpPr>
              <p:spPr>
                <a:xfrm>
                  <a:off x="4961296" y="2780910"/>
                  <a:ext cx="567784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GB" altLang="fr-FR" sz="1600" b="1" dirty="0" smtClean="0"/>
                    <a:t>H</a:t>
                  </a:r>
                  <a:r>
                    <a:rPr lang="en-GB" altLang="fr-FR" sz="1600" b="1" baseline="-25000" dirty="0" smtClean="0"/>
                    <a:t>2</a:t>
                  </a:r>
                  <a:r>
                    <a:rPr lang="en-GB" altLang="fr-FR" sz="1600" b="1" dirty="0" smtClean="0"/>
                    <a:t>O</a:t>
                  </a:r>
                </a:p>
                <a:p>
                  <a:pPr algn="ctr"/>
                  <a:r>
                    <a:rPr lang="en-GB" sz="1600" b="1" dirty="0" smtClean="0"/>
                    <a:t>+</a:t>
                  </a:r>
                </a:p>
                <a:p>
                  <a:pPr algn="ctr"/>
                  <a:r>
                    <a:rPr lang="en-GB" sz="1600" b="1" dirty="0"/>
                    <a:t>L</a:t>
                  </a:r>
                  <a:endParaRPr lang="fr-FR" sz="1600" dirty="0"/>
                </a:p>
              </p:txBody>
            </p:sp>
          </p:grpSp>
          <p:sp>
            <p:nvSpPr>
              <p:cNvPr id="40" name="Text Box 25">
                <a:extLst>
                  <a:ext uri="{FF2B5EF4-FFF2-40B4-BE49-F238E27FC236}">
                    <a16:creationId xmlns:a16="http://schemas.microsoft.com/office/drawing/2014/main" id="{9443DA0C-35A6-4E82-9DD4-8E57B942C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6520" y="3263262"/>
                <a:ext cx="2448000" cy="699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92100" indent="-2921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</a:pPr>
                <a:r>
                  <a:rPr lang="en-US" altLang="fr-FR" sz="1600" b="1" dirty="0">
                    <a:latin typeface="+mj-lt"/>
                  </a:rPr>
                  <a:t>Suspension </a:t>
                </a:r>
                <a:r>
                  <a:rPr lang="en-US" altLang="fr-FR" sz="1600" b="1" dirty="0" err="1">
                    <a:latin typeface="+mj-lt"/>
                  </a:rPr>
                  <a:t>homogène</a:t>
                </a:r>
                <a:endParaRPr lang="en-US" altLang="fr-FR" sz="1600" b="1" dirty="0">
                  <a:latin typeface="+mj-lt"/>
                </a:endParaRPr>
              </a:p>
              <a:p>
                <a:pPr algn="ctr" eaLnBrk="1" hangingPunct="1">
                  <a:lnSpc>
                    <a:spcPct val="130000"/>
                  </a:lnSpc>
                </a:pPr>
                <a:r>
                  <a:rPr lang="en-US" altLang="fr-FR" sz="1600" b="1" dirty="0">
                    <a:latin typeface="+mj-lt"/>
                  </a:rPr>
                  <a:t>(Agitation 1 – 7 </a:t>
                </a:r>
                <a:r>
                  <a:rPr lang="en-US" altLang="fr-FR" sz="1600" b="1" dirty="0" err="1">
                    <a:latin typeface="+mj-lt"/>
                  </a:rPr>
                  <a:t>jours</a:t>
                </a:r>
                <a:r>
                  <a:rPr lang="en-US" altLang="fr-FR" sz="1600" b="1" dirty="0">
                    <a:latin typeface="+mj-lt"/>
                  </a:rPr>
                  <a:t>)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8BC4F7-67BF-4036-8928-88493739C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381" y="1449522"/>
              <a:ext cx="2736379" cy="2160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indent="-342900" eaLnBrk="1" hangingPunct="1">
                <a:lnSpc>
                  <a:spcPct val="150000"/>
                </a:lnSpc>
                <a:buFont typeface="+mj-lt"/>
                <a:buAutoNum type="arabicPeriod"/>
              </a:pPr>
              <a:r>
                <a:rPr lang="en-GB" altLang="fr-FR" sz="1600" b="1" dirty="0" smtClean="0">
                  <a:latin typeface="+mn-lt"/>
                </a:rPr>
                <a:t>Centrifugation</a:t>
              </a:r>
            </a:p>
            <a:p>
              <a:pPr marL="342900" indent="-342900" eaLnBrk="1" hangingPunct="1">
                <a:lnSpc>
                  <a:spcPct val="150000"/>
                </a:lnSpc>
                <a:buFont typeface="+mj-lt"/>
                <a:buAutoNum type="arabicPeriod"/>
              </a:pPr>
              <a:r>
                <a:rPr lang="en-GB" altLang="fr-FR" sz="1600" b="1" dirty="0" smtClean="0">
                  <a:latin typeface="+mn-lt"/>
                </a:rPr>
                <a:t>Filtration </a:t>
              </a:r>
              <a:r>
                <a:rPr lang="en-GB" altLang="fr-FR" sz="1600" b="1" dirty="0">
                  <a:latin typeface="+mn-lt"/>
                </a:rPr>
                <a:t>0,2 </a:t>
              </a:r>
              <a:r>
                <a:rPr lang="en-GB" altLang="fr-FR" sz="1600" b="1" dirty="0" smtClean="0">
                  <a:latin typeface="Symbol" panose="05050102010706020507" pitchFamily="18" charset="2"/>
                </a:rPr>
                <a:t>m</a:t>
              </a:r>
              <a:r>
                <a:rPr lang="en-GB" altLang="fr-FR" sz="1600" b="1" dirty="0" smtClean="0">
                  <a:latin typeface="+mn-lt"/>
                </a:rPr>
                <a:t>m </a:t>
              </a:r>
              <a:endParaRPr lang="en-GB" altLang="fr-FR" sz="1600" b="1" dirty="0">
                <a:latin typeface="+mn-lt"/>
              </a:endParaRPr>
            </a:p>
            <a:p>
              <a:pPr marL="342900" indent="-342900" eaLnBrk="1" hangingPunct="1">
                <a:lnSpc>
                  <a:spcPct val="150000"/>
                </a:lnSpc>
                <a:buFont typeface="+mj-lt"/>
                <a:buAutoNum type="arabicPeriod"/>
              </a:pPr>
              <a:r>
                <a:rPr lang="en-GB" altLang="fr-FR" sz="1600" b="1" dirty="0">
                  <a:latin typeface="+mn-lt"/>
                </a:rPr>
                <a:t>Analyse de la solution</a:t>
              </a:r>
            </a:p>
            <a:p>
              <a:pPr marL="1028700" lvl="1" indent="-180000" eaLnBrk="1" hangingPunct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altLang="fr-FR" sz="1600" b="1" dirty="0">
                  <a:latin typeface="+mn-lt"/>
                </a:rPr>
                <a:t>Th</a:t>
              </a:r>
            </a:p>
            <a:p>
              <a:pPr marL="1028700" lvl="1" indent="-180000" eaLnBrk="1" hangingPunct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altLang="fr-FR" sz="1600" b="1" dirty="0">
                  <a:latin typeface="+mn-lt"/>
                </a:rPr>
                <a:t>DFB, citrate</a:t>
              </a:r>
            </a:p>
            <a:p>
              <a:pPr marL="1028700" lvl="1" indent="-180000" eaLnBrk="1" hangingPunct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GB" altLang="fr-FR" sz="1600" b="1" dirty="0">
                  <a:latin typeface="+mn-lt"/>
                </a:rPr>
                <a:t>pH</a:t>
              </a:r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4725113" y="2142160"/>
              <a:ext cx="1040236" cy="775315"/>
              <a:chOff x="5009705" y="2219690"/>
              <a:chExt cx="1040236" cy="775315"/>
            </a:xfrm>
          </p:grpSpPr>
          <p:sp>
            <p:nvSpPr>
              <p:cNvPr id="41" name="Flèche droite 25">
                <a:extLst>
                  <a:ext uri="{FF2B5EF4-FFF2-40B4-BE49-F238E27FC236}">
                    <a16:creationId xmlns:a16="http://schemas.microsoft.com/office/drawing/2014/main" id="{78372E84-9AD5-483C-9958-769E23B4AC0E}"/>
                  </a:ext>
                </a:extLst>
              </p:cNvPr>
              <p:cNvSpPr/>
              <p:nvPr/>
            </p:nvSpPr>
            <p:spPr>
              <a:xfrm>
                <a:off x="5009705" y="2555406"/>
                <a:ext cx="1040236" cy="4395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169030" y="2219690"/>
                <a:ext cx="504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800" b="1" i="1" dirty="0" err="1" smtClean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K</a:t>
                </a:r>
                <a:r>
                  <a:rPr lang="fr-FR" sz="1800" b="1" baseline="-25000" dirty="0" err="1" smtClean="0">
                    <a:latin typeface="+mj-lt"/>
                    <a:cs typeface="Calibri" panose="020F0502020204030204" pitchFamily="34" charset="0"/>
                    <a:sym typeface="Wingdings" panose="05000000000000000000" pitchFamily="2" charset="2"/>
                  </a:rPr>
                  <a:t>d</a:t>
                </a:r>
                <a:endParaRPr lang="fr-FR" sz="1800" b="1" baseline="-25000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p:grpSp>
      </p:grpSp>
      <p:grpSp>
        <p:nvGrpSpPr>
          <p:cNvPr id="7" name="Groupe 6"/>
          <p:cNvGrpSpPr/>
          <p:nvPr/>
        </p:nvGrpSpPr>
        <p:grpSpPr>
          <a:xfrm>
            <a:off x="933975" y="4005263"/>
            <a:ext cx="8621188" cy="1368007"/>
            <a:chOff x="924450" y="4005263"/>
            <a:chExt cx="8621188" cy="1368007"/>
          </a:xfrm>
        </p:grpSpPr>
        <p:grpSp>
          <p:nvGrpSpPr>
            <p:cNvPr id="4" name="Groupe 3"/>
            <p:cNvGrpSpPr/>
            <p:nvPr/>
          </p:nvGrpSpPr>
          <p:grpSpPr>
            <a:xfrm>
              <a:off x="924450" y="4162503"/>
              <a:ext cx="1549886" cy="1210767"/>
              <a:chOff x="924450" y="4162503"/>
              <a:chExt cx="1549886" cy="1210767"/>
            </a:xfrm>
          </p:grpSpPr>
          <p:graphicFrame>
            <p:nvGraphicFramePr>
              <p:cNvPr id="48" name="Obje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75618598"/>
                  </p:ext>
                </p:extLst>
              </p:nvPr>
            </p:nvGraphicFramePr>
            <p:xfrm>
              <a:off x="924450" y="4162503"/>
              <a:ext cx="1549886" cy="7187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6035" name="CS ChemDraw Drawing" r:id="rId8" imgW="2214123" imgH="1026813" progId="ChemDraw.Document.6.0">
                      <p:embed/>
                    </p:oleObj>
                  </mc:Choice>
                  <mc:Fallback>
                    <p:oleObj name="CS ChemDraw Drawing" r:id="rId8" imgW="2214123" imgH="1026813" progId="ChemDraw.Document.6.0">
                      <p:embed/>
                      <p:pic>
                        <p:nvPicPr>
                          <p:cNvPr id="54" name="Obje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4450" y="4162503"/>
                            <a:ext cx="1549886" cy="718769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Rectangle 24"/>
              <p:cNvSpPr/>
              <p:nvPr/>
            </p:nvSpPr>
            <p:spPr>
              <a:xfrm>
                <a:off x="1323329" y="5065493"/>
                <a:ext cx="7521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7E0202"/>
                    </a:solidFill>
                  </a:rPr>
                  <a:t>Citrate</a:t>
                </a:r>
                <a:endParaRPr lang="fr-FR" sz="1400" b="1" dirty="0">
                  <a:solidFill>
                    <a:srgbClr val="7E0202"/>
                  </a:solidFill>
                </a:endParaRPr>
              </a:p>
            </p:txBody>
          </p:sp>
        </p:grpSp>
        <p:grpSp>
          <p:nvGrpSpPr>
            <p:cNvPr id="5" name="Groupe 4"/>
            <p:cNvGrpSpPr/>
            <p:nvPr/>
          </p:nvGrpSpPr>
          <p:grpSpPr>
            <a:xfrm>
              <a:off x="2729913" y="4028030"/>
              <a:ext cx="3051773" cy="1345240"/>
              <a:chOff x="2729862" y="4028030"/>
              <a:chExt cx="3051773" cy="1345240"/>
            </a:xfrm>
          </p:grpSpPr>
          <p:graphicFrame>
            <p:nvGraphicFramePr>
              <p:cNvPr id="47" name="Obje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9325153"/>
                  </p:ext>
                </p:extLst>
              </p:nvPr>
            </p:nvGraphicFramePr>
            <p:xfrm>
              <a:off x="2729862" y="4028030"/>
              <a:ext cx="3051773" cy="9877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6036" name="CS ChemDraw Drawing" r:id="rId10" imgW="4359676" imgH="1411020" progId="ChemDraw.Document.6.0">
                      <p:embed/>
                    </p:oleObj>
                  </mc:Choice>
                  <mc:Fallback>
                    <p:oleObj name="CS ChemDraw Drawing" r:id="rId10" imgW="4359676" imgH="1411020" progId="ChemDraw.Document.6.0">
                      <p:embed/>
                      <p:pic>
                        <p:nvPicPr>
                          <p:cNvPr id="41" name="Obje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29862" y="4028030"/>
                            <a:ext cx="3051773" cy="987714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Rectangle 25"/>
              <p:cNvSpPr/>
              <p:nvPr/>
            </p:nvSpPr>
            <p:spPr>
              <a:xfrm>
                <a:off x="3371532" y="5065493"/>
                <a:ext cx="17684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7E0202"/>
                    </a:solidFill>
                  </a:rPr>
                  <a:t>Desferrioxamine B</a:t>
                </a:r>
                <a:endParaRPr lang="fr-FR" sz="1400" b="1" dirty="0">
                  <a:solidFill>
                    <a:srgbClr val="7E0202"/>
                  </a:solidFill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6037263" y="4005263"/>
              <a:ext cx="3508375" cy="1368007"/>
              <a:chOff x="6037263" y="4005263"/>
              <a:chExt cx="3508375" cy="1368007"/>
            </a:xfrm>
          </p:grpSpPr>
          <p:graphicFrame>
            <p:nvGraphicFramePr>
              <p:cNvPr id="50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312706"/>
                  </p:ext>
                </p:extLst>
              </p:nvPr>
            </p:nvGraphicFramePr>
            <p:xfrm>
              <a:off x="6037263" y="4005263"/>
              <a:ext cx="3508375" cy="1033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6037" name="CS ChemDraw Drawing" r:id="rId12" imgW="5013758" imgH="1476555" progId="ChemDraw.Document.6.0">
                      <p:embed/>
                    </p:oleObj>
                  </mc:Choice>
                  <mc:Fallback>
                    <p:oleObj name="CS ChemDraw Drawing" r:id="rId12" imgW="5013758" imgH="1476555" progId="ChemDraw.Document.6.0">
                      <p:embed/>
                      <p:pic>
                        <p:nvPicPr>
                          <p:cNvPr id="15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37263" y="4005263"/>
                            <a:ext cx="3508375" cy="10334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ctangle 26"/>
              <p:cNvSpPr/>
              <p:nvPr/>
            </p:nvSpPr>
            <p:spPr>
              <a:xfrm>
                <a:off x="7594922" y="5065493"/>
                <a:ext cx="3930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7E0202"/>
                    </a:solidFill>
                  </a:rPr>
                  <a:t>L1</a:t>
                </a:r>
                <a:endParaRPr lang="fr-FR" sz="1400" b="1" dirty="0">
                  <a:solidFill>
                    <a:srgbClr val="7E0202"/>
                  </a:solidFill>
                </a:endParaRPr>
              </a:p>
            </p:txBody>
          </p:sp>
        </p:grpSp>
      </p:grpSp>
      <p:grpSp>
        <p:nvGrpSpPr>
          <p:cNvPr id="8" name="Groupe 7"/>
          <p:cNvGrpSpPr/>
          <p:nvPr/>
        </p:nvGrpSpPr>
        <p:grpSpPr>
          <a:xfrm>
            <a:off x="3491969" y="5401845"/>
            <a:ext cx="3488436" cy="1287342"/>
            <a:chOff x="3491969" y="5401845"/>
            <a:chExt cx="3488436" cy="1287342"/>
          </a:xfrm>
        </p:grpSpPr>
        <p:graphicFrame>
          <p:nvGraphicFramePr>
            <p:cNvPr id="52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721044"/>
                </p:ext>
              </p:extLst>
            </p:nvPr>
          </p:nvGraphicFramePr>
          <p:xfrm>
            <a:off x="3491969" y="5401845"/>
            <a:ext cx="3488436" cy="1129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038" name="CS ChemDraw Drawing" r:id="rId14" imgW="4983480" imgH="1613751" progId="ChemDraw.Document.6.0">
                    <p:embed/>
                  </p:oleObj>
                </mc:Choice>
                <mc:Fallback>
                  <p:oleObj name="CS ChemDraw Drawing" r:id="rId14" imgW="4983480" imgH="1613751" progId="ChemDraw.Document.6.0">
                    <p:embed/>
                    <p:pic>
                      <p:nvPicPr>
                        <p:cNvPr id="9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969" y="5401845"/>
                          <a:ext cx="3488436" cy="1129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5043810" y="6381410"/>
              <a:ext cx="3930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rgbClr val="7E0202"/>
                  </a:solidFill>
                </a:rPr>
                <a:t>L2</a:t>
              </a:r>
              <a:endParaRPr lang="fr-FR" sz="1400" b="1" dirty="0">
                <a:solidFill>
                  <a:srgbClr val="7E020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3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T3 : </a:t>
            </a:r>
            <a:r>
              <a:rPr lang="en-US" dirty="0" err="1" smtClean="0"/>
              <a:t>Choix</a:t>
            </a:r>
            <a:r>
              <a:rPr lang="en-US" dirty="0" smtClean="0"/>
              <a:t> des sols : zone </a:t>
            </a:r>
            <a:r>
              <a:rPr lang="en-US" dirty="0" err="1" smtClean="0"/>
              <a:t>humide</a:t>
            </a:r>
            <a:r>
              <a:rPr lang="en-US" dirty="0" smtClean="0"/>
              <a:t> de </a:t>
            </a:r>
            <a:r>
              <a:rPr lang="en-US" dirty="0" err="1" smtClean="0"/>
              <a:t>Rophin</a:t>
            </a:r>
            <a:endParaRPr lang="en-US" dirty="0"/>
          </a:p>
        </p:txBody>
      </p:sp>
      <p:pic>
        <p:nvPicPr>
          <p:cNvPr id="3" name="Picture 2" descr="IR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0" y="188913"/>
            <a:ext cx="720000" cy="4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776420" y="1350235"/>
            <a:ext cx="4230686" cy="2695789"/>
            <a:chOff x="838604" y="960964"/>
            <a:chExt cx="4729482" cy="311265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0AC188A-5F71-435C-9126-53D3313D5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604" y="960964"/>
              <a:ext cx="4401734" cy="3112655"/>
            </a:xfrm>
            <a:prstGeom prst="rect">
              <a:avLst/>
            </a:prstGeom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683FC29-918C-4040-9F45-FC25E1BF28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41830" y="1941009"/>
              <a:ext cx="1726256" cy="1935629"/>
              <a:chOff x="662105" y="3194982"/>
              <a:chExt cx="1997660" cy="2239952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E5E519AB-816B-44FC-8303-A4A6BA7CA5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35" t="11157" r="18367" b="9000"/>
              <a:stretch/>
            </p:blipFill>
            <p:spPr>
              <a:xfrm rot="5400000">
                <a:off x="515574" y="3341513"/>
                <a:ext cx="2239952" cy="1946889"/>
              </a:xfrm>
              <a:prstGeom prst="rect">
                <a:avLst/>
              </a:prstGeom>
            </p:spPr>
          </p:pic>
          <p:cxnSp>
            <p:nvCxnSpPr>
              <p:cNvPr id="7" name="Connecteur droit avec flèche 6">
                <a:extLst>
                  <a:ext uri="{FF2B5EF4-FFF2-40B4-BE49-F238E27FC236}">
                    <a16:creationId xmlns:a16="http://schemas.microsoft.com/office/drawing/2014/main" id="{C3D600FC-A3DC-45DB-9861-59D6E42C4E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5576" y="3423718"/>
                <a:ext cx="288032" cy="790296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" name="Connecteur droit avec flèche 7">
                <a:extLst>
                  <a:ext uri="{FF2B5EF4-FFF2-40B4-BE49-F238E27FC236}">
                    <a16:creationId xmlns:a16="http://schemas.microsoft.com/office/drawing/2014/main" id="{56388714-348A-44B2-8B49-3EEC3880E7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443741" y="3562454"/>
                <a:ext cx="216024" cy="65156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7" name="Groupe 16"/>
          <p:cNvGrpSpPr/>
          <p:nvPr/>
        </p:nvGrpSpPr>
        <p:grpSpPr>
          <a:xfrm>
            <a:off x="5565360" y="1844780"/>
            <a:ext cx="3780250" cy="2266220"/>
            <a:chOff x="708978" y="5032270"/>
            <a:chExt cx="3780250" cy="226622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B2E8DF71-AE42-4494-A573-8C277BF02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978" y="5032270"/>
              <a:ext cx="1196405" cy="90000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02DC17C-B197-4FAD-9FC7-D0CC12BB6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4580" y="6218490"/>
              <a:ext cx="745200" cy="1080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077488" y="5312993"/>
              <a:ext cx="2304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Scirpe </a:t>
              </a:r>
              <a:r>
                <a:rPr lang="fr-FR" sz="1600" b="1" dirty="0" smtClean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: </a:t>
              </a:r>
              <a:r>
                <a:rPr lang="fr-FR" sz="1600" b="1" dirty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0.015 ± </a:t>
              </a:r>
              <a:r>
                <a:rPr lang="fr-FR" sz="1600" b="1" dirty="0" smtClean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0.013</a:t>
              </a:r>
            </a:p>
            <a:p>
              <a:r>
                <a:rPr lang="fr-FR" sz="1600" b="1" dirty="0" smtClean="0"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(jonc)</a:t>
              </a:r>
              <a:endParaRPr lang="fr-FR" sz="1600" b="1" dirty="0">
                <a:latin typeface="+mj-lt"/>
                <a:cs typeface="Calibri" panose="020F050202020403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77488" y="6386745"/>
              <a:ext cx="2411740" cy="732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sz="1600" b="1" i="1" dirty="0" smtClean="0">
                  <a:cs typeface="Calibri" panose="020F0502020204030204" pitchFamily="34" charset="0"/>
                  <a:sym typeface="Wingdings" panose="05000000000000000000" pitchFamily="2" charset="2"/>
                </a:rPr>
                <a:t>Caltha </a:t>
              </a:r>
              <a:r>
                <a:rPr lang="fr-FR" sz="1600" b="1" dirty="0" smtClean="0">
                  <a:cs typeface="Calibri" panose="020F0502020204030204" pitchFamily="34" charset="0"/>
                  <a:sym typeface="Wingdings" panose="05000000000000000000" pitchFamily="2" charset="2"/>
                </a:rPr>
                <a:t>: </a:t>
              </a:r>
              <a:r>
                <a:rPr lang="fr-FR" sz="1600" b="1" dirty="0">
                  <a:cs typeface="Calibri" panose="020F0502020204030204" pitchFamily="34" charset="0"/>
                  <a:sym typeface="Wingdings" panose="05000000000000000000" pitchFamily="2" charset="2"/>
                </a:rPr>
                <a:t>0.015 ± </a:t>
              </a:r>
              <a:r>
                <a:rPr lang="fr-FR" sz="1600" b="1" dirty="0" smtClean="0">
                  <a:cs typeface="Calibri" panose="020F0502020204030204" pitchFamily="34" charset="0"/>
                  <a:sym typeface="Wingdings" panose="05000000000000000000" pitchFamily="2" charset="2"/>
                </a:rPr>
                <a:t>0.007 (populage des marais)</a:t>
              </a:r>
              <a:endParaRPr lang="fr-FR" sz="1600" b="1" dirty="0">
                <a:cs typeface="Calibri" panose="020F0502020204030204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29630" y="1278225"/>
            <a:ext cx="396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 smtClean="0">
                <a:solidFill>
                  <a:srgbClr val="82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Teneurs en Th (µg/g </a:t>
            </a:r>
            <a:r>
              <a:rPr lang="fr-FR" sz="1800" b="1" dirty="0">
                <a:solidFill>
                  <a:srgbClr val="82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matière </a:t>
            </a:r>
            <a:r>
              <a:rPr lang="fr-FR" sz="1800" b="1" dirty="0" smtClean="0">
                <a:solidFill>
                  <a:srgbClr val="82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sèche)</a:t>
            </a:r>
            <a:endParaRPr lang="fr-FR" sz="1800" dirty="0">
              <a:solidFill>
                <a:srgbClr val="820000"/>
              </a:solidFill>
            </a:endParaRP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AE4ECBD-E3F6-4397-B686-6EC7C22CFA14}"/>
              </a:ext>
            </a:extLst>
          </p:cNvPr>
          <p:cNvCxnSpPr>
            <a:cxnSpLocks/>
          </p:cNvCxnSpPr>
          <p:nvPr/>
        </p:nvCxnSpPr>
        <p:spPr>
          <a:xfrm>
            <a:off x="2298155" y="3625980"/>
            <a:ext cx="10928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1585290" y="4293120"/>
            <a:ext cx="8046069" cy="2376330"/>
            <a:chOff x="2072600" y="4293120"/>
            <a:chExt cx="8046069" cy="2376330"/>
          </a:xfrm>
        </p:grpSpPr>
        <p:sp>
          <p:nvSpPr>
            <p:cNvPr id="11" name="Označba mesta vsebine 2">
              <a:extLst>
                <a:ext uri="{FF2B5EF4-FFF2-40B4-BE49-F238E27FC236}">
                  <a16:creationId xmlns:a16="http://schemas.microsoft.com/office/drawing/2014/main" id="{88369FA1-D540-487D-8F92-6B9AD2B8CD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68139" y="5084735"/>
              <a:ext cx="5040700" cy="14402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indent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Wingdings" panose="05000000000000000000" pitchFamily="2" charset="2"/>
                <a:buNone/>
                <a:defRPr b="1" u="sng">
                  <a:solidFill>
                    <a:srgbClr val="FF0000"/>
                  </a:solidFill>
                </a:defRPr>
              </a:lvl1pPr>
              <a:lvl2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50000"/>
                <a:buChar char="•"/>
                <a:defRPr sz="2000"/>
              </a:lvl2pPr>
              <a:lvl3pPr marL="11430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50000"/>
                <a:buChar char="•"/>
              </a:lvl3pPr>
              <a:lvl4pPr marL="16002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50000"/>
                <a:buChar char="•"/>
              </a:lvl4pPr>
              <a:lvl5pPr marL="205740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15000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buClrTx/>
              </a:pPr>
              <a:r>
                <a:rPr lang="fr-FR" sz="1600" u="none" dirty="0" smtClean="0">
                  <a:solidFill>
                    <a:srgbClr val="820000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Couche </a:t>
              </a:r>
              <a:r>
                <a:rPr lang="fr-FR" sz="1600" u="none" dirty="0">
                  <a:solidFill>
                    <a:srgbClr val="820000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B</a:t>
              </a:r>
              <a:r>
                <a:rPr lang="fr-FR" sz="1600" u="none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endParaRPr lang="fr-FR" sz="1600" u="none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endParaRPr>
            </a:p>
            <a:p>
              <a:pPr>
                <a:lnSpc>
                  <a:spcPct val="130000"/>
                </a:lnSpc>
                <a:spcBef>
                  <a:spcPts val="0"/>
                </a:spcBef>
                <a:buClrTx/>
              </a:pPr>
              <a:r>
                <a:rPr lang="fr-FR" sz="1600" u="none" dirty="0" smtClean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Sol </a:t>
              </a:r>
              <a:r>
                <a:rPr lang="fr-FR" sz="1600" u="none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naturel sous la couche humique de surface </a:t>
              </a:r>
            </a:p>
            <a:p>
              <a:pPr indent="268288">
                <a:lnSpc>
                  <a:spcPct val="130000"/>
                </a:lnSpc>
                <a:spcBef>
                  <a:spcPts val="0"/>
                </a:spcBef>
              </a:pPr>
              <a:r>
                <a:rPr lang="fr-FR" sz="1600" u="none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[Th] = 14 ± 2 </a:t>
              </a:r>
              <a:r>
                <a:rPr lang="fr-FR" sz="1600" u="none" dirty="0" smtClean="0">
                  <a:solidFill>
                    <a:schemeClr val="tx1"/>
                  </a:solidFill>
                  <a:latin typeface="Symbol" panose="05050102010706020507" pitchFamily="18" charset="2"/>
                  <a:cs typeface="Calibri" panose="020F0502020204030204" pitchFamily="34" charset="0"/>
                  <a:sym typeface="Wingdings" panose="05000000000000000000" pitchFamily="2" charset="2"/>
                </a:rPr>
                <a:t>m</a:t>
              </a:r>
              <a:r>
                <a:rPr lang="fr-FR" sz="1600" u="none" dirty="0" smtClean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g/g</a:t>
              </a:r>
              <a:endParaRPr lang="fr-FR" sz="1600" u="none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endParaRPr>
            </a:p>
            <a:p>
              <a:pPr indent="268288">
                <a:lnSpc>
                  <a:spcPct val="130000"/>
                </a:lnSpc>
                <a:spcBef>
                  <a:spcPts val="0"/>
                </a:spcBef>
              </a:pPr>
              <a:r>
                <a:rPr lang="fr-FR" sz="1600" u="none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[Th]</a:t>
              </a:r>
              <a:r>
                <a:rPr lang="fr-FR" sz="1600" u="none" baseline="-25000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labile</a:t>
              </a:r>
              <a:r>
                <a:rPr lang="fr-FR" sz="1600" u="none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 = </a:t>
              </a:r>
              <a:r>
                <a:rPr lang="fr-FR" sz="1600" u="none" dirty="0" smtClean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6,3 </a:t>
              </a:r>
              <a:r>
                <a:rPr lang="fr-FR" sz="1600" u="none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± 0,4 % (</a:t>
              </a:r>
              <a:r>
                <a:rPr lang="fr-FR" sz="1600" u="none" dirty="0" err="1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cf</a:t>
              </a:r>
              <a:r>
                <a:rPr lang="fr-FR" sz="1600" u="none" dirty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 </a:t>
              </a:r>
              <a:r>
                <a:rPr lang="fr-FR" sz="1600" u="none" dirty="0" smtClean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projet </a:t>
              </a:r>
              <a:r>
                <a:rPr lang="fr-FR" sz="1600" u="none" dirty="0" err="1" smtClean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INSPECT</a:t>
              </a:r>
              <a:r>
                <a:rPr lang="fr-FR" sz="1600" u="none" dirty="0" smtClean="0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  <a:sym typeface="Wingdings" panose="05000000000000000000" pitchFamily="2" charset="2"/>
                </a:rPr>
                <a:t>)</a:t>
              </a:r>
              <a:endParaRPr lang="fr-FR" sz="1600" u="none" dirty="0">
                <a:solidFill>
                  <a:schemeClr val="tx1"/>
                </a:solidFill>
                <a:latin typeface="+mj-lt"/>
                <a:cs typeface="Calibri" panose="020F0502020204030204" pitchFamily="34" charset="0"/>
                <a:sym typeface="Wingdings" panose="05000000000000000000" pitchFamily="2" charset="2"/>
              </a:endParaRPr>
            </a:p>
          </p:txBody>
        </p: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20241785-A94C-462C-9830-67A5825CB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" r="82249"/>
            <a:stretch/>
          </p:blipFill>
          <p:spPr>
            <a:xfrm>
              <a:off x="2072600" y="4293120"/>
              <a:ext cx="915389" cy="2376330"/>
            </a:xfrm>
            <a:prstGeom prst="rect">
              <a:avLst/>
            </a:prstGeom>
          </p:spPr>
        </p:pic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AE4ECBD-E3F6-4397-B686-6EC7C22CFA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55929" y="5804835"/>
              <a:ext cx="1380858" cy="4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059998" y="4365130"/>
              <a:ext cx="70586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Carottage zone </a:t>
              </a:r>
              <a:r>
                <a:rPr lang="fr-F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humide « contrôle » du projet </a:t>
              </a:r>
              <a:r>
                <a:rPr lang="fr-FR" sz="1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NEEDS</a:t>
              </a:r>
              <a:r>
                <a:rPr lang="fr-FR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8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INSPECT</a:t>
              </a:r>
              <a:endParaRPr lang="fr-FR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7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T3 : </a:t>
            </a:r>
            <a:r>
              <a:rPr lang="fr-F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Phytodisponibilité</a:t>
            </a:r>
            <a:r>
              <a:rPr lang="fr-F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Th en présence de chélateurs</a:t>
            </a:r>
            <a:endParaRPr lang="fr-FR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R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0" y="188913"/>
            <a:ext cx="720000" cy="4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B39856DB-9FCC-4A89-B5C0-02FFAAA0D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90" y="1885148"/>
            <a:ext cx="2880000" cy="1621337"/>
          </a:xfrm>
          <a:prstGeom prst="rect">
            <a:avLst/>
          </a:prstGeom>
        </p:spPr>
      </p:pic>
      <p:sp>
        <p:nvSpPr>
          <p:cNvPr id="27" name="Text Box 25">
            <a:extLst>
              <a:ext uri="{FF2B5EF4-FFF2-40B4-BE49-F238E27FC236}">
                <a16:creationId xmlns:a16="http://schemas.microsoft.com/office/drawing/2014/main" id="{85E99DFC-C27F-4456-BA8D-C8D088C53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293" y="980660"/>
            <a:ext cx="4088880" cy="77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130000"/>
              </a:lnSpc>
            </a:pPr>
            <a:r>
              <a:rPr lang="fr-FR" altLang="fr-FR" sz="1800" b="1" dirty="0" smtClean="0">
                <a:solidFill>
                  <a:srgbClr val="820000"/>
                </a:solidFill>
                <a:latin typeface="+mn-lt"/>
              </a:rPr>
              <a:t>Plante modèle </a:t>
            </a:r>
            <a:r>
              <a:rPr lang="fr-FR" altLang="fr-FR" sz="1800" b="1" dirty="0" err="1" smtClean="0">
                <a:solidFill>
                  <a:srgbClr val="820000"/>
                </a:solidFill>
                <a:latin typeface="+mn-lt"/>
              </a:rPr>
              <a:t>hyperaccumulatrice</a:t>
            </a:r>
            <a:endParaRPr lang="fr-FR" altLang="fr-FR" sz="1800" b="1" dirty="0" smtClean="0">
              <a:solidFill>
                <a:srgbClr val="820000"/>
              </a:solidFill>
              <a:latin typeface="+mn-lt"/>
            </a:endParaRPr>
          </a:p>
          <a:p>
            <a:pPr marL="0" indent="0" algn="ctr" eaLnBrk="1" hangingPunct="1">
              <a:lnSpc>
                <a:spcPct val="130000"/>
              </a:lnSpc>
            </a:pPr>
            <a:r>
              <a:rPr lang="fr-FR" altLang="fr-FR" sz="1600" b="1" dirty="0" smtClean="0">
                <a:latin typeface="+mn-lt"/>
              </a:rPr>
              <a:t>Moutarde (</a:t>
            </a:r>
            <a:r>
              <a:rPr lang="fr-FR" altLang="fr-FR" sz="1600" b="1" i="1" dirty="0" err="1" smtClean="0">
                <a:latin typeface="+mn-lt"/>
              </a:rPr>
              <a:t>Brassica</a:t>
            </a:r>
            <a:r>
              <a:rPr lang="fr-FR" altLang="fr-FR" sz="1600" b="1" i="1" dirty="0" smtClean="0">
                <a:latin typeface="+mn-lt"/>
              </a:rPr>
              <a:t> </a:t>
            </a:r>
            <a:r>
              <a:rPr lang="fr-FR" altLang="fr-FR" sz="1600" b="1" i="1" dirty="0" err="1" smtClean="0">
                <a:latin typeface="+mn-lt"/>
              </a:rPr>
              <a:t>juncea</a:t>
            </a:r>
            <a:r>
              <a:rPr lang="fr-FR" altLang="fr-FR" sz="1600" b="1" dirty="0" smtClean="0">
                <a:latin typeface="+mn-lt"/>
              </a:rPr>
              <a:t>)</a:t>
            </a:r>
            <a:endParaRPr lang="fr-FR" altLang="fr-FR" sz="1600" b="1" dirty="0">
              <a:latin typeface="+mn-l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B8AA6E7-92F9-40D5-8611-A120F6AC51EC}"/>
              </a:ext>
            </a:extLst>
          </p:cNvPr>
          <p:cNvSpPr txBox="1"/>
          <p:nvPr/>
        </p:nvSpPr>
        <p:spPr>
          <a:xfrm>
            <a:off x="848430" y="980660"/>
            <a:ext cx="4752660" cy="196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800" b="1" dirty="0" err="1" smtClean="0">
                <a:solidFill>
                  <a:srgbClr val="820000"/>
                </a:solidFill>
                <a:latin typeface="+mj-lt"/>
                <a:cs typeface="Calibri" panose="020F0502020204030204" pitchFamily="34" charset="0"/>
              </a:rPr>
              <a:t>RHIZOtest</a:t>
            </a:r>
            <a:endParaRPr lang="fr-FR" sz="1800" b="1" dirty="0" smtClean="0">
              <a:solidFill>
                <a:srgbClr val="820000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fr-FR" sz="1600" b="1" dirty="0" err="1" smtClean="0">
                <a:latin typeface="+mj-lt"/>
              </a:rPr>
              <a:t>Biotest</a:t>
            </a:r>
            <a:r>
              <a:rPr lang="fr-FR" sz="1600" b="1" dirty="0" smtClean="0"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végétal </a:t>
            </a:r>
            <a:r>
              <a:rPr lang="fr-FR" sz="1600" b="1" dirty="0" smtClean="0">
                <a:latin typeface="+mj-lt"/>
              </a:rPr>
              <a:t>basé </a:t>
            </a:r>
            <a:r>
              <a:rPr lang="fr-FR" sz="1600" b="1" dirty="0">
                <a:latin typeface="+mj-lt"/>
              </a:rPr>
              <a:t>sur la technique du tapis </a:t>
            </a:r>
            <a:r>
              <a:rPr lang="fr-FR" sz="1600" b="1" dirty="0" smtClean="0">
                <a:latin typeface="+mj-lt"/>
              </a:rPr>
              <a:t>racinaire (ISO 16198)</a:t>
            </a:r>
            <a:endParaRPr lang="fr-FR" sz="1600" b="1" dirty="0">
              <a:latin typeface="+mj-lt"/>
            </a:endParaRPr>
          </a:p>
          <a:p>
            <a:pPr marL="266700" indent="-266700">
              <a:lnSpc>
                <a:spcPct val="130000"/>
              </a:lnSpc>
              <a:spcBef>
                <a:spcPts val="600"/>
              </a:spcBef>
            </a:pPr>
            <a:r>
              <a:rPr lang="fr-FR" sz="1800" b="1" dirty="0" smtClean="0">
                <a:latin typeface="+mj-lt"/>
                <a:sym typeface="Symbol" panose="05050102010706020507" pitchFamily="18" charset="2"/>
              </a:rPr>
              <a:t> </a:t>
            </a:r>
            <a:r>
              <a:rPr lang="fr-FR" sz="1800" b="1" dirty="0" err="1" smtClean="0">
                <a:latin typeface="+mj-lt"/>
                <a:sym typeface="Symbol" panose="05050102010706020507" pitchFamily="18" charset="2"/>
              </a:rPr>
              <a:t>P</a:t>
            </a:r>
            <a:r>
              <a:rPr lang="fr-FR" sz="1800" b="1" dirty="0" err="1" smtClean="0">
                <a:latin typeface="+mj-lt"/>
              </a:rPr>
              <a:t>hytodisponibilité</a:t>
            </a:r>
            <a:r>
              <a:rPr lang="fr-FR" sz="1800" b="1" dirty="0" smtClean="0">
                <a:latin typeface="+mj-lt"/>
              </a:rPr>
              <a:t> </a:t>
            </a:r>
            <a:r>
              <a:rPr lang="fr-FR" sz="1800" b="1" dirty="0">
                <a:latin typeface="+mj-lt"/>
              </a:rPr>
              <a:t>des éléments traces dans la </a:t>
            </a:r>
            <a:r>
              <a:rPr lang="fr-FR" sz="1800" b="1" dirty="0" smtClean="0">
                <a:latin typeface="+mj-lt"/>
              </a:rPr>
              <a:t>rhizosphère</a:t>
            </a:r>
            <a:endParaRPr lang="fr-FR" sz="1800" b="1" dirty="0">
              <a:latin typeface="+mj-lt"/>
            </a:endParaRPr>
          </a:p>
        </p:txBody>
      </p:sp>
      <p:sp>
        <p:nvSpPr>
          <p:cNvPr id="82" name="Forme libre : forme 48">
            <a:extLst>
              <a:ext uri="{FF2B5EF4-FFF2-40B4-BE49-F238E27FC236}">
                <a16:creationId xmlns:a16="http://schemas.microsoft.com/office/drawing/2014/main" id="{AFF82758-46DA-440D-A4E4-DC41E9981B8B}"/>
              </a:ext>
            </a:extLst>
          </p:cNvPr>
          <p:cNvSpPr/>
          <p:nvPr/>
        </p:nvSpPr>
        <p:spPr>
          <a:xfrm>
            <a:off x="4854337" y="4309763"/>
            <a:ext cx="1097242" cy="146580"/>
          </a:xfrm>
          <a:custGeom>
            <a:avLst/>
            <a:gdLst>
              <a:gd name="connsiteX0" fmla="*/ -360 w 1097242"/>
              <a:gd name="connsiteY0" fmla="*/ -222 h 146580"/>
              <a:gd name="connsiteX1" fmla="*/ 1096882 w 1097242"/>
              <a:gd name="connsiteY1" fmla="*/ -222 h 146580"/>
              <a:gd name="connsiteX2" fmla="*/ 1096882 w 1097242"/>
              <a:gd name="connsiteY2" fmla="*/ 146358 h 146580"/>
              <a:gd name="connsiteX3" fmla="*/ -360 w 1097242"/>
              <a:gd name="connsiteY3" fmla="*/ 146358 h 14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42" h="146580">
                <a:moveTo>
                  <a:pt x="-360" y="-222"/>
                </a:moveTo>
                <a:lnTo>
                  <a:pt x="1096882" y="-222"/>
                </a:lnTo>
                <a:lnTo>
                  <a:pt x="1096882" y="146358"/>
                </a:lnTo>
                <a:lnTo>
                  <a:pt x="-360" y="146358"/>
                </a:lnTo>
                <a:close/>
              </a:path>
            </a:pathLst>
          </a:custGeom>
          <a:solidFill>
            <a:srgbClr val="FFFFFF"/>
          </a:solidFill>
          <a:ln w="6483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400" b="1" dirty="0">
              <a:latin typeface="+mj-lt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642339" y="3002540"/>
            <a:ext cx="9087387" cy="3649469"/>
            <a:chOff x="724288" y="3284980"/>
            <a:chExt cx="9087387" cy="3649469"/>
          </a:xfrm>
        </p:grpSpPr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id="{9F8BC4F7-67BF-4036-8928-88493739C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815" y="4026986"/>
              <a:ext cx="3944860" cy="1412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fr-FR" altLang="fr-FR" sz="1800" b="1" dirty="0" smtClean="0">
                  <a:solidFill>
                    <a:srgbClr val="820000"/>
                  </a:solidFill>
                  <a:latin typeface="+mj-lt"/>
                </a:rPr>
                <a:t>Quantification du Th</a:t>
              </a:r>
              <a:endParaRPr lang="fr-FR" altLang="fr-FR" sz="1600" b="1" dirty="0" smtClean="0">
                <a:latin typeface="+mj-lt"/>
              </a:endParaRPr>
            </a:p>
            <a:p>
              <a:pPr marL="542925" lvl="1" indent="-180975" eaLnBrk="1" hangingPunct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fr-FR" altLang="fr-FR" sz="1600" b="1" dirty="0" smtClean="0">
                  <a:latin typeface="+mj-lt"/>
                </a:rPr>
                <a:t>Parties aériennes (feuilles, tiges)</a:t>
              </a:r>
            </a:p>
            <a:p>
              <a:pPr marL="542925" lvl="1" indent="-180975" eaLnBrk="1" hangingPunct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fr-FR" altLang="fr-FR" sz="1600" b="1" dirty="0" smtClean="0">
                  <a:latin typeface="+mj-lt"/>
                </a:rPr>
                <a:t>Racines</a:t>
              </a:r>
            </a:p>
            <a:p>
              <a:pPr marL="542925" lvl="1" indent="-180975" eaLnBrk="1" hangingPunct="1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fr-FR" altLang="fr-FR" sz="1600" b="1" dirty="0" smtClean="0">
                  <a:latin typeface="+mj-lt"/>
                </a:rPr>
                <a:t>Sol</a:t>
              </a:r>
              <a:endParaRPr lang="fr-FR" altLang="fr-FR" sz="1600" b="1" dirty="0">
                <a:latin typeface="+mj-lt"/>
              </a:endParaRPr>
            </a:p>
          </p:txBody>
        </p:sp>
        <p:sp>
          <p:nvSpPr>
            <p:cNvPr id="46" name="Flèche droite 25">
              <a:extLst>
                <a:ext uri="{FF2B5EF4-FFF2-40B4-BE49-F238E27FC236}">
                  <a16:creationId xmlns:a16="http://schemas.microsoft.com/office/drawing/2014/main" id="{78372E84-9AD5-483C-9958-769E23B4AC0E}"/>
                </a:ext>
              </a:extLst>
            </p:cNvPr>
            <p:cNvSpPr/>
            <p:nvPr/>
          </p:nvSpPr>
          <p:spPr>
            <a:xfrm>
              <a:off x="4890929" y="4841436"/>
              <a:ext cx="1040236" cy="4395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724288" y="3284980"/>
              <a:ext cx="4024254" cy="3649469"/>
              <a:chOff x="724288" y="3356988"/>
              <a:chExt cx="4024254" cy="3649469"/>
            </a:xfrm>
          </p:grpSpPr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5BD3667F-0CA5-4E8B-AD24-2AA63A8D666E}"/>
                  </a:ext>
                </a:extLst>
              </p:cNvPr>
              <p:cNvSpPr txBox="1"/>
              <p:nvPr/>
            </p:nvSpPr>
            <p:spPr>
              <a:xfrm>
                <a:off x="1064460" y="3405957"/>
                <a:ext cx="14216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fr-FR" sz="1400" b="1" spc="0" baseline="0" dirty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Tapis racinaire</a:t>
                </a:r>
              </a:p>
            </p:txBody>
          </p:sp>
          <p:sp>
            <p:nvSpPr>
              <p:cNvPr id="67" name="Forme libre : forme 13">
                <a:extLst>
                  <a:ext uri="{FF2B5EF4-FFF2-40B4-BE49-F238E27FC236}">
                    <a16:creationId xmlns:a16="http://schemas.microsoft.com/office/drawing/2014/main" id="{E7745E14-081A-4CAB-ABE9-98ECF37A98FD}"/>
                  </a:ext>
                </a:extLst>
              </p:cNvPr>
              <p:cNvSpPr/>
              <p:nvPr/>
            </p:nvSpPr>
            <p:spPr>
              <a:xfrm>
                <a:off x="848430" y="6259282"/>
                <a:ext cx="1590676" cy="205212"/>
              </a:xfrm>
              <a:custGeom>
                <a:avLst/>
                <a:gdLst>
                  <a:gd name="connsiteX0" fmla="*/ -360 w 1590676"/>
                  <a:gd name="connsiteY0" fmla="*/ -222 h 205212"/>
                  <a:gd name="connsiteX1" fmla="*/ 1590317 w 1590676"/>
                  <a:gd name="connsiteY1" fmla="*/ -222 h 205212"/>
                  <a:gd name="connsiteX2" fmla="*/ 1590317 w 1590676"/>
                  <a:gd name="connsiteY2" fmla="*/ 204991 h 205212"/>
                  <a:gd name="connsiteX3" fmla="*/ -360 w 1590676"/>
                  <a:gd name="connsiteY3" fmla="*/ 204991 h 20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6" h="205212">
                    <a:moveTo>
                      <a:pt x="-360" y="-222"/>
                    </a:moveTo>
                    <a:lnTo>
                      <a:pt x="1590317" y="-222"/>
                    </a:lnTo>
                    <a:lnTo>
                      <a:pt x="1590317" y="204991"/>
                    </a:lnTo>
                    <a:lnTo>
                      <a:pt x="-360" y="204991"/>
                    </a:lnTo>
                    <a:close/>
                  </a:path>
                </a:pathLst>
              </a:custGeom>
              <a:solidFill>
                <a:srgbClr val="FFFFFF"/>
              </a:solidFill>
              <a:ln w="6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400" b="1" dirty="0">
                  <a:latin typeface="+mj-lt"/>
                </a:endParaRPr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37AF2B79-E28C-46DB-8622-3E4FFD42DC94}"/>
                  </a:ext>
                </a:extLst>
              </p:cNvPr>
              <p:cNvSpPr txBox="1"/>
              <p:nvPr/>
            </p:nvSpPr>
            <p:spPr>
              <a:xfrm>
                <a:off x="3093922" y="6483237"/>
                <a:ext cx="16546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fr-FR" sz="1400" b="1" spc="0" baseline="0" dirty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Solution </a:t>
                </a:r>
                <a:r>
                  <a:rPr lang="fr-FR" sz="1400" b="1" spc="0" baseline="0" dirty="0" smtClean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nutritive</a:t>
                </a:r>
              </a:p>
              <a:p>
                <a:pPr algn="ctr"/>
                <a:r>
                  <a:rPr lang="fr-FR" sz="1400" b="1" spc="0" baseline="0" dirty="0" smtClean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simplifiée</a:t>
                </a:r>
                <a:endParaRPr lang="fr-FR" sz="1400" b="1" spc="0" baseline="0" dirty="0">
                  <a:solidFill>
                    <a:srgbClr val="000000"/>
                  </a:solidFill>
                  <a:latin typeface="+mj-lt"/>
                  <a:ea typeface="Cambria"/>
                  <a:sym typeface="Cambria"/>
                  <a:rtl val="0"/>
                </a:endParaRPr>
              </a:p>
            </p:txBody>
          </p:sp>
          <p:sp>
            <p:nvSpPr>
              <p:cNvPr id="69" name="Forme libre : forme 32">
                <a:extLst>
                  <a:ext uri="{FF2B5EF4-FFF2-40B4-BE49-F238E27FC236}">
                    <a16:creationId xmlns:a16="http://schemas.microsoft.com/office/drawing/2014/main" id="{13566211-2A78-49E1-8D16-72B2D46E43D1}"/>
                  </a:ext>
                </a:extLst>
              </p:cNvPr>
              <p:cNvSpPr/>
              <p:nvPr/>
            </p:nvSpPr>
            <p:spPr>
              <a:xfrm>
                <a:off x="848430" y="4456343"/>
                <a:ext cx="1454332" cy="410425"/>
              </a:xfrm>
              <a:custGeom>
                <a:avLst/>
                <a:gdLst>
                  <a:gd name="connsiteX0" fmla="*/ -360 w 1454332"/>
                  <a:gd name="connsiteY0" fmla="*/ -222 h 410425"/>
                  <a:gd name="connsiteX1" fmla="*/ 1453973 w 1454332"/>
                  <a:gd name="connsiteY1" fmla="*/ -222 h 410425"/>
                  <a:gd name="connsiteX2" fmla="*/ 1453973 w 1454332"/>
                  <a:gd name="connsiteY2" fmla="*/ 410203 h 410425"/>
                  <a:gd name="connsiteX3" fmla="*/ -360 w 1454332"/>
                  <a:gd name="connsiteY3" fmla="*/ 410203 h 41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4332" h="410425">
                    <a:moveTo>
                      <a:pt x="-360" y="-222"/>
                    </a:moveTo>
                    <a:lnTo>
                      <a:pt x="1453973" y="-222"/>
                    </a:lnTo>
                    <a:lnTo>
                      <a:pt x="1453973" y="410203"/>
                    </a:lnTo>
                    <a:lnTo>
                      <a:pt x="-360" y="410203"/>
                    </a:lnTo>
                    <a:close/>
                  </a:path>
                </a:pathLst>
              </a:custGeom>
              <a:solidFill>
                <a:srgbClr val="FFFFFF"/>
              </a:solidFill>
              <a:ln w="6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400" b="1" dirty="0">
                  <a:latin typeface="+mj-lt"/>
                </a:endParaRP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554881AA-EC44-405E-8A4F-B8D316CA8F1D}"/>
                  </a:ext>
                </a:extLst>
              </p:cNvPr>
              <p:cNvSpPr txBox="1"/>
              <p:nvPr/>
            </p:nvSpPr>
            <p:spPr>
              <a:xfrm>
                <a:off x="726147" y="4637461"/>
                <a:ext cx="1849674" cy="566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1400" b="1" spc="0" baseline="0" dirty="0" smtClean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Toile de séparation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fr-FR" sz="1400" b="1" dirty="0" smtClean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sol/racine</a:t>
                </a:r>
                <a:r>
                  <a:rPr lang="fr-FR" sz="1400" b="1" spc="0" baseline="0" dirty="0" smtClean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 </a:t>
                </a:r>
                <a:endParaRPr lang="fr-FR" sz="1400" b="1" spc="0" baseline="0" dirty="0">
                  <a:solidFill>
                    <a:srgbClr val="000000"/>
                  </a:solidFill>
                  <a:latin typeface="+mj-lt"/>
                  <a:ea typeface="Cambria"/>
                  <a:sym typeface="Cambria"/>
                  <a:rtl val="0"/>
                </a:endParaRPr>
              </a:p>
            </p:txBody>
          </p:sp>
          <p:sp>
            <p:nvSpPr>
              <p:cNvPr id="73" name="Forme libre : forme 36">
                <a:extLst>
                  <a:ext uri="{FF2B5EF4-FFF2-40B4-BE49-F238E27FC236}">
                    <a16:creationId xmlns:a16="http://schemas.microsoft.com/office/drawing/2014/main" id="{7656B351-50F3-451C-BC15-1C9F814F2BDB}"/>
                  </a:ext>
                </a:extLst>
              </p:cNvPr>
              <p:cNvSpPr/>
              <p:nvPr/>
            </p:nvSpPr>
            <p:spPr>
              <a:xfrm>
                <a:off x="848430" y="5672960"/>
                <a:ext cx="1681572" cy="366450"/>
              </a:xfrm>
              <a:custGeom>
                <a:avLst/>
                <a:gdLst>
                  <a:gd name="connsiteX0" fmla="*/ -360 w 1681572"/>
                  <a:gd name="connsiteY0" fmla="*/ -222 h 366450"/>
                  <a:gd name="connsiteX1" fmla="*/ 1681212 w 1681572"/>
                  <a:gd name="connsiteY1" fmla="*/ -222 h 366450"/>
                  <a:gd name="connsiteX2" fmla="*/ 1681212 w 1681572"/>
                  <a:gd name="connsiteY2" fmla="*/ 366229 h 366450"/>
                  <a:gd name="connsiteX3" fmla="*/ -360 w 1681572"/>
                  <a:gd name="connsiteY3" fmla="*/ 366229 h 36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1572" h="366450">
                    <a:moveTo>
                      <a:pt x="-360" y="-222"/>
                    </a:moveTo>
                    <a:lnTo>
                      <a:pt x="1681212" y="-222"/>
                    </a:lnTo>
                    <a:lnTo>
                      <a:pt x="1681212" y="366229"/>
                    </a:lnTo>
                    <a:lnTo>
                      <a:pt x="-360" y="366229"/>
                    </a:lnTo>
                    <a:close/>
                  </a:path>
                </a:pathLst>
              </a:custGeom>
              <a:solidFill>
                <a:srgbClr val="FFFFFF"/>
              </a:solidFill>
              <a:ln w="6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400" b="1" dirty="0">
                  <a:latin typeface="+mj-lt"/>
                </a:endParaRPr>
              </a:p>
            </p:txBody>
          </p:sp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FF520A9A-0886-421A-9304-EDA46F845669}"/>
                  </a:ext>
                </a:extLst>
              </p:cNvPr>
              <p:cNvSpPr txBox="1"/>
              <p:nvPr/>
            </p:nvSpPr>
            <p:spPr>
              <a:xfrm>
                <a:off x="724288" y="5864068"/>
                <a:ext cx="2294381" cy="56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1400" b="1" spc="0" baseline="0" dirty="0" smtClean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Toile d'alimentation </a:t>
                </a:r>
                <a:r>
                  <a:rPr lang="fr-FR" sz="1400" b="1" spc="0" baseline="0" dirty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du </a:t>
                </a:r>
                <a:r>
                  <a:rPr lang="fr-FR" sz="1400" b="1" spc="0" baseline="0" dirty="0" smtClean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sol en solution nutritive</a:t>
                </a:r>
                <a:endParaRPr lang="fr-FR" sz="1400" b="1" spc="0" baseline="0" dirty="0">
                  <a:solidFill>
                    <a:srgbClr val="000000"/>
                  </a:solidFill>
                  <a:latin typeface="+mj-lt"/>
                  <a:ea typeface="Cambria"/>
                  <a:sym typeface="Cambria"/>
                  <a:rtl val="0"/>
                </a:endParaRPr>
              </a:p>
            </p:txBody>
          </p:sp>
          <p:sp>
            <p:nvSpPr>
              <p:cNvPr id="77" name="Forme libre : forme 40">
                <a:extLst>
                  <a:ext uri="{FF2B5EF4-FFF2-40B4-BE49-F238E27FC236}">
                    <a16:creationId xmlns:a16="http://schemas.microsoft.com/office/drawing/2014/main" id="{5D6AF740-66BD-4736-B869-65EDEC6F2D5D}"/>
                  </a:ext>
                </a:extLst>
              </p:cNvPr>
              <p:cNvSpPr/>
              <p:nvPr/>
            </p:nvSpPr>
            <p:spPr>
              <a:xfrm>
                <a:off x="848430" y="5189245"/>
                <a:ext cx="1356944" cy="322476"/>
              </a:xfrm>
              <a:custGeom>
                <a:avLst/>
                <a:gdLst>
                  <a:gd name="connsiteX0" fmla="*/ -360 w 1356944"/>
                  <a:gd name="connsiteY0" fmla="*/ -222 h 322476"/>
                  <a:gd name="connsiteX1" fmla="*/ 1356585 w 1356944"/>
                  <a:gd name="connsiteY1" fmla="*/ -222 h 322476"/>
                  <a:gd name="connsiteX2" fmla="*/ 1356585 w 1356944"/>
                  <a:gd name="connsiteY2" fmla="*/ 322255 h 322476"/>
                  <a:gd name="connsiteX3" fmla="*/ -360 w 1356944"/>
                  <a:gd name="connsiteY3" fmla="*/ 322255 h 32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6944" h="322476">
                    <a:moveTo>
                      <a:pt x="-360" y="-222"/>
                    </a:moveTo>
                    <a:lnTo>
                      <a:pt x="1356585" y="-222"/>
                    </a:lnTo>
                    <a:lnTo>
                      <a:pt x="1356585" y="322255"/>
                    </a:lnTo>
                    <a:lnTo>
                      <a:pt x="-360" y="322255"/>
                    </a:lnTo>
                    <a:close/>
                  </a:path>
                </a:pathLst>
              </a:custGeom>
              <a:solidFill>
                <a:srgbClr val="FFFFFF"/>
              </a:solidFill>
              <a:ln w="64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400" b="1" dirty="0">
                  <a:latin typeface="+mj-lt"/>
                </a:endParaRPr>
              </a:p>
            </p:txBody>
          </p:sp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EE4DE635-1A49-4598-850B-8A14BA84D2D8}"/>
                  </a:ext>
                </a:extLst>
              </p:cNvPr>
              <p:cNvSpPr txBox="1"/>
              <p:nvPr/>
            </p:nvSpPr>
            <p:spPr>
              <a:xfrm>
                <a:off x="734227" y="5378130"/>
                <a:ext cx="2188420" cy="32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fr-FR" sz="1400" b="1" spc="0" baseline="0" dirty="0" smtClean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Sol naturel + </a:t>
                </a:r>
                <a:r>
                  <a:rPr lang="fr-FR" sz="1400" b="1" dirty="0" err="1" smtClean="0">
                    <a:solidFill>
                      <a:srgbClr val="000000"/>
                    </a:solidFill>
                    <a:latin typeface="+mj-lt"/>
                    <a:ea typeface="Cambria"/>
                    <a:sym typeface="Cambria"/>
                    <a:rtl val="0"/>
                  </a:rPr>
                  <a:t>Extractant</a:t>
                </a:r>
                <a:endParaRPr lang="fr-FR" sz="1400" b="1" spc="0" baseline="0" dirty="0">
                  <a:solidFill>
                    <a:srgbClr val="000000"/>
                  </a:solidFill>
                  <a:latin typeface="+mj-lt"/>
                  <a:ea typeface="Cambria"/>
                  <a:sym typeface="Cambria"/>
                  <a:rtl val="0"/>
                </a:endParaRPr>
              </a:p>
            </p:txBody>
          </p:sp>
          <p:grpSp>
            <p:nvGrpSpPr>
              <p:cNvPr id="88" name="Groupe 87"/>
              <p:cNvGrpSpPr>
                <a:grpSpLocks/>
              </p:cNvGrpSpPr>
              <p:nvPr/>
            </p:nvGrpSpPr>
            <p:grpSpPr>
              <a:xfrm>
                <a:off x="3093922" y="3356988"/>
                <a:ext cx="1654620" cy="2814655"/>
                <a:chOff x="2698808" y="3356990"/>
                <a:chExt cx="1986727" cy="3224771"/>
              </a:xfrm>
            </p:grpSpPr>
            <p:pic>
              <p:nvPicPr>
                <p:cNvPr id="89" name="Image 88">
                  <a:extLst>
                    <a:ext uri="{FF2B5EF4-FFF2-40B4-BE49-F238E27FC236}">
                      <a16:creationId xmlns:a16="http://schemas.microsoft.com/office/drawing/2014/main" id="{727C3ECC-6F7A-4875-8F9B-7CEC20227F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98808" y="3356990"/>
                  <a:ext cx="1986727" cy="3224771"/>
                </a:xfrm>
                <a:custGeom>
                  <a:avLst/>
                  <a:gdLst>
                    <a:gd name="connsiteX0" fmla="*/ 207 w 1986727"/>
                    <a:gd name="connsiteY0" fmla="*/ -108 h 3224771"/>
                    <a:gd name="connsiteX1" fmla="*/ 1986935 w 1986727"/>
                    <a:gd name="connsiteY1" fmla="*/ -108 h 3224771"/>
                    <a:gd name="connsiteX2" fmla="*/ 1986935 w 1986727"/>
                    <a:gd name="connsiteY2" fmla="*/ 3224663 h 3224771"/>
                    <a:gd name="connsiteX3" fmla="*/ 207 w 1986727"/>
                    <a:gd name="connsiteY3" fmla="*/ 3224663 h 3224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86727" h="3224771">
                      <a:moveTo>
                        <a:pt x="207" y="-108"/>
                      </a:moveTo>
                      <a:lnTo>
                        <a:pt x="1986935" y="-108"/>
                      </a:lnTo>
                      <a:lnTo>
                        <a:pt x="1986935" y="3224663"/>
                      </a:lnTo>
                      <a:lnTo>
                        <a:pt x="207" y="3224663"/>
                      </a:lnTo>
                      <a:close/>
                    </a:path>
                  </a:pathLst>
                </a:custGeom>
              </p:spPr>
            </p:pic>
            <p:sp>
              <p:nvSpPr>
                <p:cNvPr id="90" name="Forme libre : forme 3">
                  <a:extLst>
                    <a:ext uri="{FF2B5EF4-FFF2-40B4-BE49-F238E27FC236}">
                      <a16:creationId xmlns:a16="http://schemas.microsoft.com/office/drawing/2014/main" id="{09067C60-E210-4EA8-BC28-086AE84319D1}"/>
                    </a:ext>
                  </a:extLst>
                </p:cNvPr>
                <p:cNvSpPr/>
                <p:nvPr/>
              </p:nvSpPr>
              <p:spPr>
                <a:xfrm flipV="1">
                  <a:off x="3091608" y="5544701"/>
                  <a:ext cx="1073570" cy="0"/>
                </a:xfrm>
                <a:custGeom>
                  <a:avLst/>
                  <a:gdLst>
                    <a:gd name="connsiteX0" fmla="*/ 346 w 1073570"/>
                    <a:gd name="connsiteY0" fmla="*/ 301 h 0"/>
                    <a:gd name="connsiteX1" fmla="*/ 1073916 w 1073570"/>
                    <a:gd name="connsiteY1" fmla="*/ 302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3570">
                      <a:moveTo>
                        <a:pt x="346" y="301"/>
                      </a:moveTo>
                      <a:lnTo>
                        <a:pt x="1073916" y="302"/>
                      </a:lnTo>
                    </a:path>
                  </a:pathLst>
                </a:custGeom>
                <a:noFill/>
                <a:ln w="32417" cap="flat">
                  <a:solidFill>
                    <a:srgbClr val="000000"/>
                  </a:solidFill>
                  <a:prstDash val="sysDash"/>
                  <a:round/>
                </a:ln>
              </p:spPr>
              <p:txBody>
                <a:bodyPr rtlCol="0" anchor="ctr"/>
                <a:lstStyle/>
                <a:p>
                  <a:endParaRPr lang="fr-FR" sz="1400" b="1" dirty="0">
                    <a:latin typeface="+mj-lt"/>
                  </a:endParaRPr>
                </a:p>
              </p:txBody>
            </p:sp>
          </p:grpSp>
          <p:cxnSp>
            <p:nvCxnSpPr>
              <p:cNvPr id="7" name="Connecteur droit avec flèche 6"/>
              <p:cNvCxnSpPr>
                <a:stCxn id="66" idx="3"/>
              </p:cNvCxnSpPr>
              <p:nvPr/>
            </p:nvCxnSpPr>
            <p:spPr bwMode="auto">
              <a:xfrm>
                <a:off x="2486131" y="3559846"/>
                <a:ext cx="1252638" cy="169500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1" name="Connecteur droit avec flèche 90"/>
              <p:cNvCxnSpPr>
                <a:stCxn id="71" idx="3"/>
              </p:cNvCxnSpPr>
              <p:nvPr/>
            </p:nvCxnSpPr>
            <p:spPr bwMode="auto">
              <a:xfrm>
                <a:off x="2575821" y="4920616"/>
                <a:ext cx="946918" cy="36405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2" name="Connecteur droit avec flèche 91"/>
              <p:cNvCxnSpPr/>
              <p:nvPr/>
            </p:nvCxnSpPr>
            <p:spPr bwMode="auto">
              <a:xfrm>
                <a:off x="2936720" y="5557046"/>
                <a:ext cx="5400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3" name="Connecteur droit avec flèche 92"/>
              <p:cNvCxnSpPr/>
              <p:nvPr/>
            </p:nvCxnSpPr>
            <p:spPr bwMode="auto">
              <a:xfrm>
                <a:off x="3024912" y="5949350"/>
                <a:ext cx="3960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4" name="Connecteur droit avec flèche 93"/>
              <p:cNvCxnSpPr/>
              <p:nvPr/>
            </p:nvCxnSpPr>
            <p:spPr bwMode="auto">
              <a:xfrm rot="16200000">
                <a:off x="3741232" y="6335441"/>
                <a:ext cx="360000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5" name="Rectangle 4"/>
          <p:cNvSpPr/>
          <p:nvPr/>
        </p:nvSpPr>
        <p:spPr>
          <a:xfrm>
            <a:off x="6174733" y="5373270"/>
            <a:ext cx="3168440" cy="11726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800" b="1" dirty="0" smtClean="0">
                <a:sym typeface="Symbol" panose="05050102010706020507" pitchFamily="18" charset="2"/>
              </a:rPr>
              <a:t>Comparaison de la faculté</a:t>
            </a:r>
          </a:p>
          <a:p>
            <a:pPr algn="ctr">
              <a:lnSpc>
                <a:spcPct val="130000"/>
              </a:lnSpc>
            </a:pPr>
            <a:r>
              <a:rPr lang="fr-FR" sz="1800" b="1" dirty="0" smtClean="0">
                <a:sym typeface="Symbol" panose="05050102010706020507" pitchFamily="18" charset="2"/>
              </a:rPr>
              <a:t>des chélateurs à accroître</a:t>
            </a:r>
          </a:p>
          <a:p>
            <a:pPr algn="ctr">
              <a:lnSpc>
                <a:spcPct val="130000"/>
              </a:lnSpc>
            </a:pPr>
            <a:r>
              <a:rPr lang="fr-FR" sz="1800" b="1" dirty="0" smtClean="0">
                <a:sym typeface="Symbol" panose="05050102010706020507" pitchFamily="18" charset="2"/>
              </a:rPr>
              <a:t>la biodisponibilité du Th</a:t>
            </a:r>
            <a:endParaRPr lang="fr-FR" sz="1800" dirty="0"/>
          </a:p>
        </p:txBody>
      </p:sp>
      <p:pic>
        <p:nvPicPr>
          <p:cNvPr id="28" name="Image 27" descr="Une image contenant personne, violet&#10;&#10;Description générée automatiquement">
            <a:extLst>
              <a:ext uri="{FF2B5EF4-FFF2-40B4-BE49-F238E27FC236}">
                <a16:creationId xmlns:a16="http://schemas.microsoft.com/office/drawing/2014/main" id="{68162EA1-E618-46E7-8565-F289D1A13A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"/>
          <a:stretch/>
        </p:blipFill>
        <p:spPr>
          <a:xfrm>
            <a:off x="1146409" y="3481133"/>
            <a:ext cx="1096947" cy="7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8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6470" y="76200"/>
            <a:ext cx="8640943" cy="685800"/>
          </a:xfrm>
        </p:spPr>
        <p:txBody>
          <a:bodyPr/>
          <a:lstStyle/>
          <a:p>
            <a:r>
              <a:rPr lang="fr-FR" dirty="0" smtClean="0"/>
              <a:t>Perspectives 2023 : Echantillonneurs passifs </a:t>
            </a:r>
            <a:r>
              <a:rPr lang="fr-FR" dirty="0" err="1" smtClean="0"/>
              <a:t>DGT</a:t>
            </a:r>
            <a:r>
              <a:rPr lang="fr-FR" dirty="0" smtClean="0"/>
              <a:t> du Th</a:t>
            </a:r>
            <a:r>
              <a:rPr lang="fr-FR" baseline="30000" dirty="0" smtClean="0"/>
              <a:t>4+</a:t>
            </a:r>
            <a:endParaRPr lang="fr-FR" baseline="300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480923" y="1156934"/>
            <a:ext cx="7517013" cy="3415284"/>
            <a:chOff x="1128172" y="1276202"/>
            <a:chExt cx="7517013" cy="3415284"/>
          </a:xfrm>
        </p:grpSpPr>
        <p:grpSp>
          <p:nvGrpSpPr>
            <p:cNvPr id="3" name="Groupe 2"/>
            <p:cNvGrpSpPr/>
            <p:nvPr/>
          </p:nvGrpSpPr>
          <p:grpSpPr>
            <a:xfrm>
              <a:off x="1128172" y="1276202"/>
              <a:ext cx="7517013" cy="3415284"/>
              <a:chOff x="1365522" y="1136372"/>
              <a:chExt cx="7517013" cy="3415284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334" t="12667" r="3556" b="13778"/>
              <a:stretch/>
            </p:blipFill>
            <p:spPr>
              <a:xfrm>
                <a:off x="1365522" y="2146694"/>
                <a:ext cx="1440000" cy="1338875"/>
              </a:xfrm>
              <a:prstGeom prst="rect">
                <a:avLst/>
              </a:prstGeom>
            </p:spPr>
          </p:pic>
          <p:grpSp>
            <p:nvGrpSpPr>
              <p:cNvPr id="5" name="Groupe 4"/>
              <p:cNvGrpSpPr/>
              <p:nvPr/>
            </p:nvGrpSpPr>
            <p:grpSpPr>
              <a:xfrm>
                <a:off x="3968054" y="1136372"/>
                <a:ext cx="4914481" cy="3415284"/>
                <a:chOff x="3512800" y="1136372"/>
                <a:chExt cx="4914481" cy="3415284"/>
              </a:xfrm>
            </p:grpSpPr>
            <p:pic>
              <p:nvPicPr>
                <p:cNvPr id="6" name="Imag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2800" y="1198650"/>
                  <a:ext cx="4623567" cy="3240000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6456390" y="4151546"/>
                  <a:ext cx="498856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000000"/>
                      </a:solidFill>
                      <a:latin typeface="Symbol" panose="05050102010706020507" pitchFamily="18" charset="2"/>
                      <a:cs typeface="Arial" panose="020B0604020202020204" pitchFamily="34" charset="0"/>
                    </a:rPr>
                    <a:t>D</a:t>
                  </a:r>
                  <a:r>
                    <a:rPr lang="en-US" sz="2000" b="1" i="1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g</a:t>
                  </a:r>
                  <a:endParaRPr lang="en-US" sz="2000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7589940" y="1657325"/>
                  <a:ext cx="511679" cy="224676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endParaRPr lang="en-US" sz="2000" b="1" i="1" dirty="0" smtClean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  <a:p>
                  <a:r>
                    <a:rPr lang="en-US" sz="2000" b="1" i="1" dirty="0" smtClean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C  </a:t>
                  </a:r>
                </a:p>
                <a:p>
                  <a:endParaRPr lang="en-US" sz="2000" b="1" i="1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  <a:p>
                  <a:endParaRPr lang="en-US" sz="2000" b="1" i="1" dirty="0" smtClean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  <a:p>
                  <a:endParaRPr lang="en-US" sz="2000" b="1" i="1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  <a:p>
                  <a:endParaRPr lang="en-US" sz="2000" b="1" i="1" dirty="0" smtClean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  <a:p>
                  <a:endParaRPr lang="en-US" sz="2000" b="1" i="1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869711" y="1136372"/>
                  <a:ext cx="971741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820000"/>
                      </a:solidFill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 err="1" smtClean="0">
                      <a:solidFill>
                        <a:srgbClr val="820000"/>
                      </a:solidFill>
                      <a:cs typeface="Arial" panose="020B0604020202020204" pitchFamily="34" charset="0"/>
                    </a:rPr>
                    <a:t>Résine</a:t>
                  </a:r>
                  <a:r>
                    <a:rPr lang="en-US" sz="1600" b="1" dirty="0" smtClean="0">
                      <a:solidFill>
                        <a:srgbClr val="820000"/>
                      </a:solidFill>
                      <a:cs typeface="Arial" panose="020B0604020202020204" pitchFamily="34" charset="0"/>
                    </a:rPr>
                    <a:t> </a:t>
                  </a:r>
                  <a:endParaRPr lang="en-US" sz="1600" dirty="0">
                    <a:solidFill>
                      <a:srgbClr val="820000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689305" y="1146311"/>
                  <a:ext cx="1737976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b="1" dirty="0" smtClean="0">
                      <a:solidFill>
                        <a:srgbClr val="820000"/>
                      </a:solidFill>
                      <a:cs typeface="Arial" panose="020B0604020202020204" pitchFamily="34" charset="0"/>
                    </a:rPr>
                    <a:t>Gel de diffusion</a:t>
                  </a:r>
                  <a:endParaRPr lang="en-US" sz="1600" dirty="0">
                    <a:solidFill>
                      <a:srgbClr val="820000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4447056" y="1136372"/>
                  <a:ext cx="154401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820000"/>
                      </a:solidFill>
                      <a:cs typeface="Arial" panose="020B0604020202020204" pitchFamily="34" charset="0"/>
                    </a:rPr>
                    <a:t>Gel </a:t>
                  </a:r>
                  <a:r>
                    <a:rPr lang="en-US" sz="1600" b="1" dirty="0" err="1" smtClean="0">
                      <a:solidFill>
                        <a:srgbClr val="820000"/>
                      </a:solidFill>
                      <a:cs typeface="Arial" panose="020B0604020202020204" pitchFamily="34" charset="0"/>
                    </a:rPr>
                    <a:t>chélateur</a:t>
                  </a:r>
                  <a:endParaRPr lang="en-US" sz="1600" dirty="0">
                    <a:solidFill>
                      <a:srgbClr val="820000"/>
                    </a:solidFill>
                  </a:endParaRPr>
                </a:p>
              </p:txBody>
            </p:sp>
          </p:grpSp>
        </p:grpSp>
        <p:sp>
          <p:nvSpPr>
            <p:cNvPr id="13" name="Rectangle 12"/>
            <p:cNvSpPr/>
            <p:nvPr/>
          </p:nvSpPr>
          <p:spPr>
            <a:xfrm>
              <a:off x="7473350" y="1628750"/>
              <a:ext cx="68800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 err="1" smtClean="0">
                  <a:solidFill>
                    <a:srgbClr val="820000"/>
                  </a:solidFill>
                  <a:cs typeface="Arial" panose="020B0604020202020204" pitchFamily="34" charset="0"/>
                </a:rPr>
                <a:t>Filtre</a:t>
              </a:r>
              <a:endParaRPr lang="en-US" sz="1600" dirty="0">
                <a:solidFill>
                  <a:srgbClr val="820000"/>
                </a:solidFill>
              </a:endParaRP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C0AC188A-5F71-435C-9126-53D3313D5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30" y="4453497"/>
            <a:ext cx="3160198" cy="2163611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376920" y="4658139"/>
            <a:ext cx="53495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 smtClean="0"/>
              <a:t>Synthèse de résines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 smtClean="0"/>
              <a:t>Fabrication de </a:t>
            </a:r>
            <a:r>
              <a:rPr lang="fr-FR" sz="1800" b="1" dirty="0" err="1" smtClean="0"/>
              <a:t>DGT</a:t>
            </a:r>
            <a:r>
              <a:rPr lang="fr-FR" sz="1800" b="1" dirty="0" smtClean="0"/>
              <a:t> du Th </a:t>
            </a:r>
          </a:p>
          <a:p>
            <a:pPr>
              <a:lnSpc>
                <a:spcPct val="150000"/>
              </a:lnSpc>
            </a:pPr>
            <a:r>
              <a:rPr lang="fr-FR" sz="1800" b="1" dirty="0"/>
              <a:t> </a:t>
            </a:r>
            <a:r>
              <a:rPr lang="fr-FR" sz="1800" b="1" dirty="0" smtClean="0"/>
              <a:t>    </a:t>
            </a:r>
            <a:r>
              <a:rPr lang="fr-FR" sz="1800" b="1" dirty="0" smtClean="0">
                <a:sym typeface="Symbol" panose="05050102010706020507" pitchFamily="18" charset="2"/>
              </a:rPr>
              <a:t> Dispositif </a:t>
            </a:r>
            <a:r>
              <a:rPr lang="fr-FR" sz="1800" b="1" dirty="0" smtClean="0"/>
              <a:t>indisponible dans le commerce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fr-FR" sz="1800" b="1" dirty="0" smtClean="0"/>
              <a:t>Déploiement sur le site de </a:t>
            </a:r>
            <a:r>
              <a:rPr lang="fr-FR" sz="1800" b="1" dirty="0" err="1" smtClean="0"/>
              <a:t>Rophin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10595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projet </a:t>
            </a:r>
            <a:r>
              <a:rPr lang="fr-FR" dirty="0" err="1"/>
              <a:t>ThorPhytoX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51450" y="980660"/>
            <a:ext cx="91800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820000"/>
                </a:solidFill>
              </a:rPr>
              <a:t>Approche transdisciplinaire : chimie, géochimie et biologie végétale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Synthèse organique et chimie de coordination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Thermodynamique des équilibres de complexation en solution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Chimie théorique, cristallographie, spectroscopie structurale (masse, RMN)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Spéciation et modélisation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Géochimie du thorium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Biologie végétale, interaction métal/plante et </a:t>
            </a:r>
            <a:r>
              <a:rPr lang="fr-FR" sz="1600" b="1" dirty="0" err="1"/>
              <a:t>phytoextraction</a:t>
            </a:r>
            <a:endParaRPr lang="fr-FR" sz="1800" b="1" dirty="0">
              <a:solidFill>
                <a:srgbClr val="82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820000"/>
                </a:solidFill>
              </a:rPr>
              <a:t>Solubilisation et mobilisation du Th dans les sols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1" dirty="0" smtClean="0"/>
              <a:t>Chélateurs </a:t>
            </a:r>
            <a:r>
              <a:rPr lang="fr-FR" sz="1600" b="1" dirty="0"/>
              <a:t>endogènes (</a:t>
            </a:r>
            <a:r>
              <a:rPr lang="fr-FR" sz="1600" b="1" dirty="0" err="1"/>
              <a:t>sidérophores</a:t>
            </a:r>
            <a:r>
              <a:rPr lang="fr-FR" sz="1600" b="1" dirty="0"/>
              <a:t> et citrate) vs. chélateurs exogènes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dirty="0" err="1">
                <a:solidFill>
                  <a:srgbClr val="820000"/>
                </a:solidFill>
              </a:rPr>
              <a:t>Phytoextraction</a:t>
            </a:r>
            <a:endParaRPr lang="fr-FR" sz="1800" b="1" dirty="0">
              <a:solidFill>
                <a:srgbClr val="82000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1" dirty="0" smtClean="0"/>
              <a:t>Prélèvement </a:t>
            </a:r>
            <a:r>
              <a:rPr lang="fr-FR" sz="1600" b="1" dirty="0"/>
              <a:t>racinaire du Th par les plantes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1" dirty="0" smtClean="0"/>
              <a:t>Translocation </a:t>
            </a:r>
            <a:r>
              <a:rPr lang="fr-FR" sz="1600" b="1" dirty="0"/>
              <a:t>vers les parties </a:t>
            </a:r>
            <a:r>
              <a:rPr lang="fr-FR" sz="1600" b="1" dirty="0" smtClean="0"/>
              <a:t>aériennes</a:t>
            </a:r>
            <a:endParaRPr lang="fr-FR" sz="16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b="1" dirty="0" err="1"/>
              <a:t>Phytoextraction</a:t>
            </a:r>
            <a:r>
              <a:rPr lang="fr-FR" sz="1600" b="1" dirty="0"/>
              <a:t> assistée </a:t>
            </a:r>
            <a:r>
              <a:rPr lang="fr-FR" sz="1600" b="1" dirty="0" smtClean="0"/>
              <a:t>des actinides(IV) par </a:t>
            </a:r>
            <a:r>
              <a:rPr lang="fr-FR" sz="1600" b="1" dirty="0"/>
              <a:t>des chélateurs biomimétiques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rgbClr val="820000"/>
                </a:solidFill>
              </a:rPr>
              <a:t>Perspectives : applications analytiques</a:t>
            </a:r>
            <a:endParaRPr lang="fr-FR" sz="1800" b="1" dirty="0">
              <a:solidFill>
                <a:srgbClr val="820000"/>
              </a:solidFill>
            </a:endParaRPr>
          </a:p>
          <a:p>
            <a:pPr marL="542925" lvl="2">
              <a:lnSpc>
                <a:spcPct val="150000"/>
              </a:lnSpc>
            </a:pP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7729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3332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84980"/>
            <a:ext cx="990600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sz="2000" b="1" dirty="0" smtClean="0">
              <a:hlinkClick r:id="rId3"/>
            </a:endParaRPr>
          </a:p>
          <a:p>
            <a:pPr algn="ctr"/>
            <a:r>
              <a:rPr lang="fr-FR" sz="2000" b="1" dirty="0" smtClean="0">
                <a:solidFill>
                  <a:srgbClr val="0000FF"/>
                </a:solidFill>
                <a:hlinkClick r:id="rId3"/>
              </a:rPr>
              <a:t>https</a:t>
            </a:r>
            <a:r>
              <a:rPr lang="fr-FR" sz="2000" b="1" dirty="0">
                <a:solidFill>
                  <a:srgbClr val="0000FF"/>
                </a:solidFill>
                <a:hlinkClick r:id="rId3"/>
              </a:rPr>
              <a:t>://</a:t>
            </a:r>
            <a:r>
              <a:rPr lang="fr-FR" sz="2000" b="1" dirty="0" smtClean="0">
                <a:solidFill>
                  <a:srgbClr val="0000FF"/>
                </a:solidFill>
                <a:hlinkClick r:id="rId3"/>
              </a:rPr>
              <a:t>barrande-vltava.sciencesconf.org</a:t>
            </a:r>
            <a:endParaRPr lang="fr-FR" sz="2000" b="1" dirty="0" smtClean="0">
              <a:solidFill>
                <a:srgbClr val="0000FF"/>
              </a:solidFill>
            </a:endParaRPr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/>
          </a:p>
          <a:p>
            <a:pPr algn="ctr"/>
            <a:endParaRPr lang="fr-FR" sz="2000" b="1" dirty="0" smtClean="0"/>
          </a:p>
          <a:p>
            <a:pPr algn="ctr"/>
            <a:endParaRPr lang="fr-FR" sz="2000" b="1" dirty="0" smtClean="0"/>
          </a:p>
          <a:p>
            <a:endParaRPr lang="fr-FR" sz="2000" b="1" dirty="0"/>
          </a:p>
          <a:p>
            <a:endParaRPr lang="fr-FR" sz="2000" b="1" dirty="0" smtClean="0"/>
          </a:p>
          <a:p>
            <a:endParaRPr lang="fr-FR" sz="2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55" y="4221110"/>
            <a:ext cx="8751365" cy="243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712"/>
          <a:stretch/>
        </p:blipFill>
        <p:spPr>
          <a:xfrm>
            <a:off x="725676" y="53165"/>
            <a:ext cx="9073260" cy="67197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325" y="730720"/>
            <a:ext cx="4212000" cy="3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1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thorium dans l'environnement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3215" y="965800"/>
            <a:ext cx="9288000" cy="579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820000"/>
                </a:solidFill>
              </a:rPr>
              <a:t>Abondance naturelle du Th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Croûte terrestre : 25–28 Bq/kg </a:t>
            </a:r>
            <a:r>
              <a:rPr lang="fr-FR" sz="1600" b="1" dirty="0" smtClean="0"/>
              <a:t>(8–12 </a:t>
            </a:r>
            <a:r>
              <a:rPr lang="fr-FR" sz="1600" b="1" dirty="0"/>
              <a:t>ppm vs. 3 ppm pour U)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 smtClean="0"/>
              <a:t>Zone </a:t>
            </a:r>
            <a:r>
              <a:rPr lang="fr-FR" sz="1600" b="1" dirty="0"/>
              <a:t>humide en aval du site de </a:t>
            </a:r>
            <a:r>
              <a:rPr lang="fr-FR" sz="1600" b="1" dirty="0" err="1"/>
              <a:t>Rophin</a:t>
            </a:r>
            <a:r>
              <a:rPr lang="fr-FR" sz="1600" b="1" dirty="0"/>
              <a:t> : 200–400 Bq/kg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820000"/>
                </a:solidFill>
              </a:rPr>
              <a:t>Origines du Th dans les sols</a:t>
            </a:r>
          </a:p>
          <a:p>
            <a:pPr marL="714375" lvl="1" indent="-257175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99,98 % </a:t>
            </a:r>
            <a:r>
              <a:rPr lang="fr-FR" sz="1600" b="1" baseline="30000" dirty="0"/>
              <a:t>232</a:t>
            </a:r>
            <a:r>
              <a:rPr lang="fr-FR" sz="1600" b="1" dirty="0"/>
              <a:t>Th (isotope primordial, </a:t>
            </a:r>
            <a:r>
              <a:rPr lang="fr-FR" sz="1600" b="1" i="1" dirty="0"/>
              <a:t>T</a:t>
            </a:r>
            <a:r>
              <a:rPr lang="fr-FR" sz="1600" b="1" baseline="-25000" dirty="0"/>
              <a:t>1/2</a:t>
            </a:r>
            <a:r>
              <a:rPr lang="fr-FR" sz="1600" b="1" dirty="0"/>
              <a:t> = 14 </a:t>
            </a:r>
            <a:r>
              <a:rPr lang="fr-FR" sz="1600" b="1" dirty="0">
                <a:sym typeface="Symbol" panose="05050102010706020507" pitchFamily="18" charset="2"/>
              </a:rPr>
              <a:t> 10</a:t>
            </a:r>
            <a:r>
              <a:rPr lang="fr-FR" sz="1600" b="1" baseline="30000" dirty="0">
                <a:sym typeface="Symbol" panose="05050102010706020507" pitchFamily="18" charset="2"/>
              </a:rPr>
              <a:t>9</a:t>
            </a:r>
            <a:r>
              <a:rPr lang="fr-FR" sz="1600" b="1" dirty="0">
                <a:sym typeface="Symbol" panose="05050102010706020507" pitchFamily="18" charset="2"/>
              </a:rPr>
              <a:t> a) + 0,02 % </a:t>
            </a:r>
            <a:r>
              <a:rPr lang="fr-FR" sz="1600" b="1" baseline="30000" dirty="0">
                <a:sym typeface="Symbol" panose="05050102010706020507" pitchFamily="18" charset="2"/>
              </a:rPr>
              <a:t>230</a:t>
            </a:r>
            <a:r>
              <a:rPr lang="fr-FR" sz="1600" b="1" dirty="0">
                <a:sym typeface="Symbol" panose="05050102010706020507" pitchFamily="18" charset="2"/>
              </a:rPr>
              <a:t>Th (désintégration </a:t>
            </a:r>
            <a:r>
              <a:rPr lang="fr-FR" sz="1600" b="1" baseline="30000" dirty="0">
                <a:sym typeface="Symbol" panose="05050102010706020507" pitchFamily="18" charset="2"/>
              </a:rPr>
              <a:t>238</a:t>
            </a:r>
            <a:r>
              <a:rPr lang="fr-FR" sz="1600" b="1" dirty="0">
                <a:sym typeface="Symbol" panose="05050102010706020507" pitchFamily="18" charset="2"/>
              </a:rPr>
              <a:t>U)</a:t>
            </a:r>
          </a:p>
          <a:p>
            <a:pPr marL="714375" lvl="1" indent="-257175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>
                <a:sym typeface="Symbol" panose="05050102010706020507" pitchFamily="18" charset="2"/>
              </a:rPr>
              <a:t>Cendres issues de la combustion du </a:t>
            </a:r>
            <a:r>
              <a:rPr lang="fr-FR" sz="1600" b="1" dirty="0" smtClean="0">
                <a:sym typeface="Symbol" panose="05050102010706020507" pitchFamily="18" charset="2"/>
              </a:rPr>
              <a:t>charbon, engrais </a:t>
            </a:r>
            <a:r>
              <a:rPr lang="fr-FR" sz="1600" b="1" dirty="0">
                <a:sym typeface="Symbol" panose="05050102010706020507" pitchFamily="18" charset="2"/>
              </a:rPr>
              <a:t>phosphatés</a:t>
            </a:r>
          </a:p>
          <a:p>
            <a:pPr marL="714375" lvl="1" indent="-257175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>
                <a:sym typeface="Symbol" panose="05050102010706020507" pitchFamily="18" charset="2"/>
              </a:rPr>
              <a:t>Mines d'uranium (7 Th/2 </a:t>
            </a:r>
            <a:r>
              <a:rPr lang="fr-FR" sz="1600" b="1" dirty="0" smtClean="0">
                <a:sym typeface="Symbol" panose="05050102010706020507" pitchFamily="18" charset="2"/>
              </a:rPr>
              <a:t>U), accidents </a:t>
            </a:r>
            <a:r>
              <a:rPr lang="fr-FR" sz="1600" b="1" dirty="0">
                <a:sym typeface="Symbol" panose="05050102010706020507" pitchFamily="18" charset="2"/>
              </a:rPr>
              <a:t>nucléaires</a:t>
            </a:r>
            <a:endParaRPr lang="fr-FR" sz="1600" b="1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820000"/>
                </a:solidFill>
              </a:rPr>
              <a:t>Th</a:t>
            </a:r>
            <a:r>
              <a:rPr lang="fr-FR" sz="1800" b="1" baseline="30000" dirty="0">
                <a:solidFill>
                  <a:srgbClr val="820000"/>
                </a:solidFill>
              </a:rPr>
              <a:t>4+</a:t>
            </a:r>
            <a:r>
              <a:rPr lang="fr-FR" sz="1800" b="1" dirty="0">
                <a:solidFill>
                  <a:srgbClr val="820000"/>
                </a:solidFill>
              </a:rPr>
              <a:t> dans les sols	</a:t>
            </a:r>
          </a:p>
          <a:p>
            <a:pPr marL="714375" lvl="1" indent="-257175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Précipitation de Th(OH)</a:t>
            </a:r>
            <a:r>
              <a:rPr lang="fr-FR" sz="1600" b="1" baseline="-25000" dirty="0"/>
              <a:t>4</a:t>
            </a:r>
            <a:r>
              <a:rPr lang="fr-FR" sz="1600" b="1" dirty="0"/>
              <a:t> (log </a:t>
            </a:r>
            <a:r>
              <a:rPr lang="fr-FR" sz="1600" b="1" dirty="0" err="1"/>
              <a:t>K</a:t>
            </a:r>
            <a:r>
              <a:rPr lang="fr-FR" sz="1600" b="1" baseline="-25000" dirty="0" err="1"/>
              <a:t>s</a:t>
            </a:r>
            <a:r>
              <a:rPr lang="fr-FR" sz="1600" b="1" baseline="30000" dirty="0" err="1"/>
              <a:t>o</a:t>
            </a:r>
            <a:r>
              <a:rPr lang="fr-FR" sz="1600" b="1" dirty="0"/>
              <a:t> = –47,8)</a:t>
            </a:r>
          </a:p>
          <a:p>
            <a:pPr marL="714375" lvl="1" indent="-257175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 smtClean="0"/>
              <a:t>Sorption sur </a:t>
            </a:r>
            <a:r>
              <a:rPr lang="fr-FR" sz="1600" b="1" dirty="0"/>
              <a:t>les particules fines </a:t>
            </a:r>
            <a:r>
              <a:rPr lang="fr-FR" sz="1600" b="1" dirty="0" smtClean="0"/>
              <a:t>(&lt; 150 </a:t>
            </a:r>
            <a:r>
              <a:rPr lang="fr-FR" sz="1600" b="1" dirty="0">
                <a:latin typeface="Symbol" panose="05050102010706020507" pitchFamily="18" charset="2"/>
              </a:rPr>
              <a:t>m</a:t>
            </a:r>
            <a:r>
              <a:rPr lang="fr-FR" sz="1600" b="1" dirty="0"/>
              <a:t>m), </a:t>
            </a:r>
            <a:r>
              <a:rPr lang="fr-FR" sz="1600" b="1" dirty="0" err="1"/>
              <a:t>e.g</a:t>
            </a:r>
            <a:r>
              <a:rPr lang="fr-FR" sz="1600" b="1" dirty="0"/>
              <a:t>. (oxo)hydroxydes de fer, argiles</a:t>
            </a:r>
          </a:p>
          <a:p>
            <a:pPr marL="714375" lvl="1" indent="-257175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Complexes de Th(IV) avec les acides </a:t>
            </a:r>
            <a:r>
              <a:rPr lang="fr-FR" sz="1600" b="1" dirty="0" err="1"/>
              <a:t>fulviques</a:t>
            </a:r>
            <a:r>
              <a:rPr lang="fr-FR" sz="1600" b="1" dirty="0"/>
              <a:t> et </a:t>
            </a:r>
            <a:r>
              <a:rPr lang="fr-FR" sz="1600" b="1" dirty="0" smtClean="0"/>
              <a:t>humiques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fr-FR" sz="1800" b="1" dirty="0" err="1" smtClean="0">
                <a:solidFill>
                  <a:srgbClr val="820000"/>
                </a:solidFill>
              </a:rPr>
              <a:t>Phytodisponibilité</a:t>
            </a:r>
            <a:endParaRPr lang="fr-FR" sz="1800" b="1" dirty="0">
              <a:solidFill>
                <a:srgbClr val="820000"/>
              </a:solidFill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Nature du </a:t>
            </a:r>
            <a:r>
              <a:rPr lang="fr-FR" sz="1600" b="1" dirty="0" smtClean="0"/>
              <a:t>sol, de la plante, des conditions de croissance</a:t>
            </a:r>
            <a:endParaRPr lang="fr-FR" sz="1600" b="1" dirty="0"/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Réduite : adsorption racinaire mais faible internalisation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rgbClr val="820000"/>
                </a:solidFill>
              </a:rPr>
              <a:t>Impact de ligands du thorium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Phosphate : assimilation fortement réduite </a:t>
            </a: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/>
              <a:t>Citrate (exsudat racinaire) :</a:t>
            </a:r>
            <a:r>
              <a:rPr lang="fr-FR" sz="1600" b="1" dirty="0" smtClean="0"/>
              <a:t> chélateur </a:t>
            </a:r>
            <a:r>
              <a:rPr lang="fr-FR" sz="1600" b="1" dirty="0"/>
              <a:t>du Th</a:t>
            </a:r>
            <a:r>
              <a:rPr lang="fr-FR" sz="1600" b="1" baseline="30000" dirty="0"/>
              <a:t>4</a:t>
            </a:r>
            <a:r>
              <a:rPr lang="fr-FR" sz="1600" b="1" baseline="30000" dirty="0" smtClean="0"/>
              <a:t>+</a:t>
            </a:r>
            <a:r>
              <a:rPr lang="fr-FR" sz="1600" b="1" dirty="0" smtClean="0"/>
              <a:t>, rôle tampon, vecteur d'absorption ?</a:t>
            </a:r>
            <a:endParaRPr lang="fr-FR" sz="1600" b="1" dirty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fr-FR" sz="1600" b="1" dirty="0" err="1" smtClean="0">
                <a:sym typeface="Wingdings" panose="05000000000000000000" pitchFamily="2" charset="2"/>
              </a:rPr>
              <a:t>Sidérophores</a:t>
            </a:r>
            <a:r>
              <a:rPr lang="fr-FR" sz="1600" b="1" dirty="0" smtClean="0"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sym typeface="Wingdings" panose="05000000000000000000" pitchFamily="2" charset="2"/>
              </a:rPr>
              <a:t>hydroxamiques</a:t>
            </a:r>
            <a:r>
              <a:rPr lang="fr-FR" sz="1600" b="1" dirty="0" smtClean="0">
                <a:sym typeface="Wingdings" panose="05000000000000000000" pitchFamily="2" charset="2"/>
              </a:rPr>
              <a:t> ???</a:t>
            </a:r>
            <a:endParaRPr lang="fr-FR" sz="1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52" r="29874" b="-607"/>
          <a:stretch/>
        </p:blipFill>
        <p:spPr>
          <a:xfrm>
            <a:off x="704416" y="116540"/>
            <a:ext cx="89754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/>
          <p:cNvGrpSpPr/>
          <p:nvPr/>
        </p:nvGrpSpPr>
        <p:grpSpPr>
          <a:xfrm>
            <a:off x="5745163" y="3609735"/>
            <a:ext cx="3922712" cy="3125031"/>
            <a:chOff x="5745163" y="3429000"/>
            <a:chExt cx="3922712" cy="3125031"/>
          </a:xfrm>
        </p:grpSpPr>
        <p:grpSp>
          <p:nvGrpSpPr>
            <p:cNvPr id="21" name="Groupe 20"/>
            <p:cNvGrpSpPr/>
            <p:nvPr/>
          </p:nvGrpSpPr>
          <p:grpSpPr>
            <a:xfrm>
              <a:off x="5745163" y="3895965"/>
              <a:ext cx="3922712" cy="2658066"/>
              <a:chOff x="4903302" y="3895965"/>
              <a:chExt cx="3922712" cy="2658066"/>
            </a:xfrm>
          </p:grpSpPr>
          <p:graphicFrame>
            <p:nvGraphicFramePr>
              <p:cNvPr id="10" name="Obje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0286567"/>
                  </p:ext>
                </p:extLst>
              </p:nvPr>
            </p:nvGraphicFramePr>
            <p:xfrm>
              <a:off x="4903302" y="3895965"/>
              <a:ext cx="3922712" cy="148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215" name="CS ChemDraw Drawing" r:id="rId3" imgW="6539378" imgH="2476304" progId="ChemDraw.Document.6.0">
                      <p:embed/>
                    </p:oleObj>
                  </mc:Choice>
                  <mc:Fallback>
                    <p:oleObj name="CS ChemDraw Drawing" r:id="rId3" imgW="6539378" imgH="2476304" progId="ChemDraw.Document.6.0">
                      <p:embed/>
                      <p:pic>
                        <p:nvPicPr>
                          <p:cNvPr id="10" name="Objet 9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903302" y="3895965"/>
                            <a:ext cx="3922712" cy="14874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t 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424903" y="5333918"/>
              <a:ext cx="2878375" cy="8921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216" name="CS ChemDraw Drawing" r:id="rId5" imgW="4797291" imgH="1486890" progId="ChemDraw.Document.6.0">
                      <p:embed/>
                    </p:oleObj>
                  </mc:Choice>
                  <mc:Fallback>
                    <p:oleObj name="CS ChemDraw Drawing" r:id="rId5" imgW="4797291" imgH="1486890" progId="ChemDraw.Document.6.0">
                      <p:embed/>
                      <p:pic>
                        <p:nvPicPr>
                          <p:cNvPr id="7" name="Objet 6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424903" y="5333918"/>
                            <a:ext cx="2878375" cy="89213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ctangle 10"/>
              <p:cNvSpPr/>
              <p:nvPr/>
            </p:nvSpPr>
            <p:spPr>
              <a:xfrm>
                <a:off x="5612786" y="6246254"/>
                <a:ext cx="25026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b="1" dirty="0" err="1">
                    <a:solidFill>
                      <a:srgbClr val="7E0202"/>
                    </a:solidFill>
                  </a:rPr>
                  <a:t>Mycobactines</a:t>
                </a:r>
                <a:r>
                  <a:rPr lang="fr-FR" sz="1400" b="1" dirty="0">
                    <a:solidFill>
                      <a:srgbClr val="7E0202"/>
                    </a:solidFill>
                  </a:rPr>
                  <a:t> T (</a:t>
                </a:r>
                <a:r>
                  <a:rPr lang="fr-FR" sz="1400" b="1" i="1" dirty="0">
                    <a:solidFill>
                      <a:srgbClr val="7E0202"/>
                    </a:solidFill>
                  </a:rPr>
                  <a:t>n</a:t>
                </a:r>
                <a:r>
                  <a:rPr lang="fr-FR" sz="1400" b="1" dirty="0">
                    <a:solidFill>
                      <a:srgbClr val="7E0202"/>
                    </a:solidFill>
                  </a:rPr>
                  <a:t> = 17–20)</a:t>
                </a:r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6523576" y="3429000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b="1" dirty="0" err="1"/>
                <a:t>Sidérophores</a:t>
              </a:r>
              <a:r>
                <a:rPr lang="fr-FR" sz="1800" b="1" dirty="0"/>
                <a:t> mixtes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Structures emblématiques de </a:t>
            </a:r>
            <a:r>
              <a:rPr lang="fr-FR" dirty="0" err="1"/>
              <a:t>sidérophores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65194" y="971378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/>
              <a:t>Acides </a:t>
            </a:r>
            <a:r>
              <a:rPr lang="fr-FR" sz="1800" b="1" dirty="0" err="1"/>
              <a:t>hydroxamiques</a:t>
            </a:r>
            <a:endParaRPr lang="fr-FR" sz="1800" b="1" dirty="0"/>
          </a:p>
        </p:txBody>
      </p:sp>
      <p:sp>
        <p:nvSpPr>
          <p:cNvPr id="18" name="Rectangle 17"/>
          <p:cNvSpPr/>
          <p:nvPr/>
        </p:nvSpPr>
        <p:spPr>
          <a:xfrm>
            <a:off x="6321190" y="4777453"/>
            <a:ext cx="1457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 smtClean="0">
                <a:solidFill>
                  <a:srgbClr val="7E0202"/>
                </a:solidFill>
              </a:rPr>
              <a:t>Exocheline</a:t>
            </a:r>
            <a:r>
              <a:rPr lang="fr-FR" sz="1400" b="1" dirty="0" smtClean="0">
                <a:solidFill>
                  <a:srgbClr val="7E0202"/>
                </a:solidFill>
              </a:rPr>
              <a:t> </a:t>
            </a:r>
            <a:r>
              <a:rPr lang="fr-FR" sz="1400" b="1" dirty="0">
                <a:solidFill>
                  <a:srgbClr val="7E0202"/>
                </a:solidFill>
              </a:rPr>
              <a:t>MN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848430" y="3609735"/>
            <a:ext cx="2438400" cy="3141255"/>
            <a:chOff x="848430" y="3429000"/>
            <a:chExt cx="2438400" cy="3141255"/>
          </a:xfrm>
        </p:grpSpPr>
        <p:grpSp>
          <p:nvGrpSpPr>
            <p:cNvPr id="31" name="Groupe 30"/>
            <p:cNvGrpSpPr/>
            <p:nvPr/>
          </p:nvGrpSpPr>
          <p:grpSpPr>
            <a:xfrm>
              <a:off x="848430" y="3997325"/>
              <a:ext cx="2438400" cy="2572930"/>
              <a:chOff x="848430" y="4083711"/>
              <a:chExt cx="2438400" cy="2572930"/>
            </a:xfrm>
          </p:grpSpPr>
          <p:graphicFrame>
            <p:nvGraphicFramePr>
              <p:cNvPr id="13" name="Obje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935260" y="4083711"/>
              <a:ext cx="2264741" cy="1981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8217" name="CS ChemDraw Drawing" r:id="rId7" imgW="3774568" imgH="3302100" progId="ChemDraw.Document.6.0">
                      <p:embed/>
                    </p:oleObj>
                  </mc:Choice>
                  <mc:Fallback>
                    <p:oleObj name="CS ChemDraw Drawing" r:id="rId7" imgW="3774568" imgH="3302100" progId="ChemDraw.Document.6.0">
                      <p:embed/>
                      <p:pic>
                        <p:nvPicPr>
                          <p:cNvPr id="13" name="Objet 12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935260" y="4083711"/>
                            <a:ext cx="2264741" cy="198126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848430" y="6071031"/>
                <a:ext cx="2438400" cy="585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120000"/>
                  </a:lnSpc>
                </a:pPr>
                <a:r>
                  <a:rPr lang="fr-FR" sz="1400" b="1" dirty="0" err="1">
                    <a:solidFill>
                      <a:srgbClr val="7E0202"/>
                    </a:solidFill>
                  </a:rPr>
                  <a:t>Enterobactine</a:t>
                </a:r>
                <a:endParaRPr lang="fr-FR" sz="1400" b="1" dirty="0">
                  <a:solidFill>
                    <a:srgbClr val="7E0202"/>
                  </a:solidFill>
                </a:endParaRPr>
              </a:p>
              <a:p>
                <a:pPr algn="ctr" eaLnBrk="1" hangingPunct="1">
                  <a:lnSpc>
                    <a:spcPct val="120000"/>
                  </a:lnSpc>
                </a:pPr>
                <a:r>
                  <a:rPr lang="fr-FR" sz="1400" b="1" dirty="0">
                    <a:solidFill>
                      <a:srgbClr val="7E0202"/>
                    </a:solidFill>
                  </a:rPr>
                  <a:t>(</a:t>
                </a:r>
                <a:r>
                  <a:rPr lang="fr-FR" sz="1400" b="1" i="1" dirty="0">
                    <a:solidFill>
                      <a:srgbClr val="7E0202"/>
                    </a:solidFill>
                  </a:rPr>
                  <a:t>E. coli</a:t>
                </a:r>
                <a:r>
                  <a:rPr lang="fr-FR" sz="1400" b="1" dirty="0">
                    <a:solidFill>
                      <a:srgbClr val="7E0202"/>
                    </a:solidFill>
                  </a:rPr>
                  <a:t>)</a:t>
                </a:r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1423864" y="342900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0" b="1" dirty="0"/>
                <a:t>Catéchols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795265" y="1051716"/>
            <a:ext cx="9025949" cy="2444290"/>
            <a:chOff x="795265" y="954928"/>
            <a:chExt cx="9025949" cy="2444290"/>
          </a:xfrm>
        </p:grpSpPr>
        <p:sp>
          <p:nvSpPr>
            <p:cNvPr id="5" name="Rectangle 21"/>
            <p:cNvSpPr>
              <a:spLocks noChangeArrowheads="1"/>
            </p:cNvSpPr>
            <p:nvPr/>
          </p:nvSpPr>
          <p:spPr bwMode="auto">
            <a:xfrm>
              <a:off x="950449" y="2789820"/>
              <a:ext cx="2305438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fr-FR" sz="1400" b="1" dirty="0" err="1">
                  <a:solidFill>
                    <a:srgbClr val="7E0202"/>
                  </a:solidFill>
                </a:rPr>
                <a:t>Desferrioxamine</a:t>
              </a:r>
              <a:r>
                <a:rPr lang="fr-FR" sz="1400" b="1" dirty="0">
                  <a:solidFill>
                    <a:srgbClr val="7E0202"/>
                  </a:solidFill>
                </a:rPr>
                <a:t> B (</a:t>
              </a:r>
              <a:r>
                <a:rPr lang="fr-FR" sz="1400" b="1" dirty="0" err="1">
                  <a:solidFill>
                    <a:srgbClr val="7E0202"/>
                  </a:solidFill>
                </a:rPr>
                <a:t>DFB</a:t>
              </a:r>
              <a:r>
                <a:rPr lang="fr-FR" sz="1400" b="1" dirty="0">
                  <a:solidFill>
                    <a:srgbClr val="7E0202"/>
                  </a:solidFill>
                </a:rPr>
                <a:t>)</a:t>
              </a:r>
            </a:p>
            <a:p>
              <a:pPr algn="ctr" eaLnBrk="1" hangingPunct="1">
                <a:lnSpc>
                  <a:spcPct val="120000"/>
                </a:lnSpc>
              </a:pPr>
              <a:r>
                <a:rPr lang="fr-FR" sz="1400" b="1" dirty="0">
                  <a:solidFill>
                    <a:srgbClr val="7E0202"/>
                  </a:solidFill>
                </a:rPr>
                <a:t>(</a:t>
              </a:r>
              <a:r>
                <a:rPr lang="fr-FR" sz="1400" b="1" i="1" dirty="0" err="1">
                  <a:solidFill>
                    <a:srgbClr val="7E0202"/>
                  </a:solidFill>
                </a:rPr>
                <a:t>Streptomyces</a:t>
              </a:r>
              <a:r>
                <a:rPr lang="fr-FR" sz="1400" b="1" dirty="0">
                  <a:solidFill>
                    <a:srgbClr val="7E0202"/>
                  </a:solidFill>
                </a:rPr>
                <a:t>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358840" y="2789820"/>
              <a:ext cx="2438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fr-FR" sz="1400" b="1" dirty="0" err="1">
                  <a:solidFill>
                    <a:srgbClr val="7E0202"/>
                  </a:solidFill>
                </a:rPr>
                <a:t>Desferrioxamine</a:t>
              </a:r>
              <a:r>
                <a:rPr lang="fr-FR" sz="1400" b="1" dirty="0">
                  <a:solidFill>
                    <a:srgbClr val="7E0202"/>
                  </a:solidFill>
                </a:rPr>
                <a:t> E</a:t>
              </a: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659210" y="1126324"/>
            <a:ext cx="1837660" cy="155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218" name="CS ChemDraw Drawing" r:id="rId9" imgW="3062767" imgH="2592000" progId="ChemDraw.Document.6.0">
                    <p:embed/>
                  </p:oleObj>
                </mc:Choice>
                <mc:Fallback>
                  <p:oleObj name="CS ChemDraw Drawing" r:id="rId9" imgW="3062767" imgH="2592000" progId="ChemDraw.Document.6.0">
                    <p:embed/>
                    <p:pic>
                      <p:nvPicPr>
                        <p:cNvPr id="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9210" y="1126324"/>
                          <a:ext cx="1837660" cy="1555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795265" y="1480618"/>
            <a:ext cx="2615806" cy="846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219" name="CS ChemDraw Drawing" r:id="rId11" imgW="4359676" imgH="1411020" progId="ChemDraw.Document.6.0">
                    <p:embed/>
                  </p:oleObj>
                </mc:Choice>
                <mc:Fallback>
                  <p:oleObj name="CS ChemDraw Drawing" r:id="rId11" imgW="4359676" imgH="1411020" progId="ChemDraw.Document.6.0">
                    <p:embed/>
                    <p:pic>
                      <p:nvPicPr>
                        <p:cNvPr id="12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265" y="1480618"/>
                          <a:ext cx="2615806" cy="846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t 14"/>
            <p:cNvGraphicFramePr>
              <a:graphicFrameLocks noChangeAspect="1"/>
            </p:cNvGraphicFramePr>
            <p:nvPr>
              <p:extLst/>
            </p:nvPr>
          </p:nvGraphicFramePr>
          <p:xfrm>
            <a:off x="5647926" y="954928"/>
            <a:ext cx="1751758" cy="1897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220" name="CS ChemDraw Drawing" r:id="rId13" imgW="2919597" imgH="3163320" progId="ChemDraw.Document.6.0">
                    <p:embed/>
                  </p:oleObj>
                </mc:Choice>
                <mc:Fallback>
                  <p:oleObj name="CS ChemDraw Drawing" r:id="rId13" imgW="2919597" imgH="3163320" progId="ChemDraw.Document.6.0">
                    <p:embed/>
                    <p:pic>
                      <p:nvPicPr>
                        <p:cNvPr id="15" name="Objet 14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647926" y="954928"/>
                          <a:ext cx="1751758" cy="18979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5425576" y="2789820"/>
              <a:ext cx="2196000" cy="60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fr-FR" sz="1400" b="1" dirty="0" err="1">
                  <a:solidFill>
                    <a:srgbClr val="7E0202"/>
                  </a:solidFill>
                </a:rPr>
                <a:t>Desferrichrome</a:t>
              </a:r>
              <a:endParaRPr lang="fr-FR" sz="1400" b="1" dirty="0">
                <a:solidFill>
                  <a:srgbClr val="7E0202"/>
                </a:solidFill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fr-FR" sz="1400" b="1" dirty="0">
                  <a:solidFill>
                    <a:srgbClr val="7E0202"/>
                  </a:solidFill>
                </a:rPr>
                <a:t>(</a:t>
              </a:r>
              <a:r>
                <a:rPr lang="fr-FR" sz="1400" b="1" i="1" dirty="0" err="1">
                  <a:solidFill>
                    <a:srgbClr val="7E0202"/>
                  </a:solidFill>
                </a:rPr>
                <a:t>Ustilago</a:t>
              </a:r>
              <a:r>
                <a:rPr lang="fr-FR" sz="1400" b="1" i="1" dirty="0">
                  <a:solidFill>
                    <a:srgbClr val="7E0202"/>
                  </a:solidFill>
                </a:rPr>
                <a:t> </a:t>
              </a:r>
              <a:r>
                <a:rPr lang="fr-FR" sz="1400" b="1" i="1" dirty="0" err="1">
                  <a:solidFill>
                    <a:srgbClr val="7E0202"/>
                  </a:solidFill>
                </a:rPr>
                <a:t>sphaerogena</a:t>
              </a:r>
              <a:r>
                <a:rPr lang="fr-FR" sz="1400" b="1" dirty="0">
                  <a:solidFill>
                    <a:srgbClr val="7E0202"/>
                  </a:solidFill>
                </a:rPr>
                <a:t>)</a:t>
              </a:r>
            </a:p>
          </p:txBody>
        </p:sp>
        <p:graphicFrame>
          <p:nvGraphicFramePr>
            <p:cNvPr id="3" name="Objet 2"/>
            <p:cNvGraphicFramePr>
              <a:graphicFrameLocks noChangeAspect="1"/>
            </p:cNvGraphicFramePr>
            <p:nvPr>
              <p:extLst/>
            </p:nvPr>
          </p:nvGraphicFramePr>
          <p:xfrm>
            <a:off x="7653338" y="1501825"/>
            <a:ext cx="2125662" cy="804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221" name="CS ChemDraw Drawing" r:id="rId15" imgW="3543030" imgH="1342486" progId="ChemDraw.Document.6.0">
                    <p:embed/>
                  </p:oleObj>
                </mc:Choice>
                <mc:Fallback>
                  <p:oleObj name="CS ChemDraw Drawing" r:id="rId15" imgW="3543030" imgH="1342486" progId="ChemDraw.Document.6.0">
                    <p:embed/>
                    <p:pic>
                      <p:nvPicPr>
                        <p:cNvPr id="3" name="Obje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3338" y="1501825"/>
                          <a:ext cx="2125662" cy="8048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7573557" y="2789820"/>
              <a:ext cx="2247657" cy="60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fr-FR" sz="1400" b="1" dirty="0">
                  <a:solidFill>
                    <a:srgbClr val="7E0202"/>
                  </a:solidFill>
                </a:rPr>
                <a:t>Acide </a:t>
              </a:r>
              <a:r>
                <a:rPr lang="fr-FR" sz="1400" b="1" dirty="0" err="1">
                  <a:solidFill>
                    <a:srgbClr val="7E0202"/>
                  </a:solidFill>
                </a:rPr>
                <a:t>rhodotorulique</a:t>
              </a:r>
              <a:endParaRPr lang="fr-FR" sz="1400" b="1" dirty="0">
                <a:solidFill>
                  <a:srgbClr val="7E0202"/>
                </a:solidFill>
              </a:endParaRPr>
            </a:p>
            <a:p>
              <a:pPr algn="ctr" eaLnBrk="1" hangingPunct="1">
                <a:lnSpc>
                  <a:spcPct val="120000"/>
                </a:lnSpc>
              </a:pPr>
              <a:r>
                <a:rPr lang="fr-FR" sz="1400" b="1" dirty="0">
                  <a:solidFill>
                    <a:srgbClr val="7E0202"/>
                  </a:solidFill>
                </a:rPr>
                <a:t>(</a:t>
              </a:r>
              <a:r>
                <a:rPr lang="fr-FR" sz="1400" b="1" i="1" dirty="0" err="1">
                  <a:solidFill>
                    <a:srgbClr val="7E0202"/>
                  </a:solidFill>
                </a:rPr>
                <a:t>Rhodotorula</a:t>
              </a:r>
              <a:r>
                <a:rPr lang="fr-FR" sz="1400" b="1" i="1" dirty="0">
                  <a:solidFill>
                    <a:srgbClr val="7E0202"/>
                  </a:solidFill>
                </a:rPr>
                <a:t> </a:t>
              </a:r>
              <a:r>
                <a:rPr lang="fr-FR" sz="1400" b="1" i="1" dirty="0" err="1">
                  <a:solidFill>
                    <a:srgbClr val="7E0202"/>
                  </a:solidFill>
                </a:rPr>
                <a:t>piliminae</a:t>
              </a:r>
              <a:r>
                <a:rPr lang="fr-FR" sz="1400" b="1" dirty="0">
                  <a:solidFill>
                    <a:srgbClr val="7E0202"/>
                  </a:solidFill>
                </a:rPr>
                <a:t>)</a:t>
              </a:r>
            </a:p>
          </p:txBody>
        </p:sp>
      </p:grpSp>
      <p:sp>
        <p:nvSpPr>
          <p:cNvPr id="23" name="Rectangle 151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5" name="Rectangle 153"/>
          <p:cNvSpPr>
            <a:spLocks noChangeArrowheads="1"/>
          </p:cNvSpPr>
          <p:nvPr/>
        </p:nvSpPr>
        <p:spPr bwMode="auto">
          <a:xfrm>
            <a:off x="152400" y="-784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15527" y="362062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/>
              <a:t>Carboxylates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3199360" y="4562475"/>
            <a:ext cx="2666114" cy="1044256"/>
            <a:chOff x="3199360" y="4562475"/>
            <a:chExt cx="2666114" cy="1044256"/>
          </a:xfrm>
        </p:grpSpPr>
        <p:graphicFrame>
          <p:nvGraphicFramePr>
            <p:cNvPr id="27" name="Objet 26"/>
            <p:cNvGraphicFramePr>
              <a:graphicFrameLocks noChangeAspect="1"/>
            </p:cNvGraphicFramePr>
            <p:nvPr>
              <p:extLst/>
            </p:nvPr>
          </p:nvGraphicFramePr>
          <p:xfrm>
            <a:off x="3717236" y="4562475"/>
            <a:ext cx="1630362" cy="51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222" name="CS ChemDraw Drawing" r:id="rId17" imgW="2719980" imgH="856172" progId="ChemDraw.Document.6.0">
                    <p:embed/>
                  </p:oleObj>
                </mc:Choice>
                <mc:Fallback>
                  <p:oleObj name="CS ChemDraw Drawing" r:id="rId17" imgW="2719980" imgH="856172" progId="ChemDraw.Document.6.0">
                    <p:embed/>
                    <p:pic>
                      <p:nvPicPr>
                        <p:cNvPr id="27" name="Obje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7236" y="4562475"/>
                          <a:ext cx="1630362" cy="5159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3199360" y="4997333"/>
              <a:ext cx="2666114" cy="6093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fr-FR" sz="1400" b="1" dirty="0">
                  <a:solidFill>
                    <a:srgbClr val="E30BD4"/>
                  </a:solidFill>
                </a:rPr>
                <a:t>R</a:t>
              </a:r>
              <a:r>
                <a:rPr lang="fr-FR" sz="1400" b="1" dirty="0"/>
                <a:t> = </a:t>
              </a:r>
              <a:r>
                <a:rPr lang="fr-FR" sz="1400" b="1" dirty="0">
                  <a:solidFill>
                    <a:srgbClr val="FF0000"/>
                  </a:solidFill>
                </a:rPr>
                <a:t>O</a:t>
              </a:r>
              <a:r>
                <a:rPr lang="fr-FR" sz="1400" b="1" dirty="0"/>
                <a:t>H</a:t>
              </a:r>
              <a:r>
                <a:rPr lang="fr-FR" sz="1400" b="1" dirty="0">
                  <a:solidFill>
                    <a:srgbClr val="7E0202"/>
                  </a:solidFill>
                </a:rPr>
                <a:t>   </a:t>
              </a:r>
              <a:r>
                <a:rPr lang="fr-FR" sz="1400" b="1" dirty="0" err="1">
                  <a:solidFill>
                    <a:srgbClr val="7E0202"/>
                  </a:solidFill>
                </a:rPr>
                <a:t>Deoxymugineic</a:t>
              </a:r>
              <a:r>
                <a:rPr lang="fr-FR" sz="1400" b="1" dirty="0">
                  <a:solidFill>
                    <a:srgbClr val="7E0202"/>
                  </a:solidFill>
                </a:rPr>
                <a:t> </a:t>
              </a:r>
              <a:r>
                <a:rPr lang="fr-FR" sz="1400" b="1" dirty="0" err="1">
                  <a:solidFill>
                    <a:srgbClr val="7E0202"/>
                  </a:solidFill>
                </a:rPr>
                <a:t>acid</a:t>
              </a:r>
              <a:endParaRPr lang="fr-FR" sz="1400" b="1" dirty="0">
                <a:solidFill>
                  <a:srgbClr val="7E0202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fr-FR" sz="1400" b="1" dirty="0">
                  <a:solidFill>
                    <a:srgbClr val="E30BD4"/>
                  </a:solidFill>
                </a:rPr>
                <a:t>R</a:t>
              </a:r>
              <a:r>
                <a:rPr lang="fr-FR" sz="1400" b="1" dirty="0"/>
                <a:t> = </a:t>
              </a:r>
              <a:r>
                <a:rPr lang="fr-FR" sz="1400" b="1" dirty="0">
                  <a:solidFill>
                    <a:schemeClr val="accent1">
                      <a:lumMod val="50000"/>
                    </a:schemeClr>
                  </a:solidFill>
                </a:rPr>
                <a:t>N</a:t>
              </a:r>
              <a:r>
                <a:rPr lang="fr-FR" sz="1400" b="1" dirty="0"/>
                <a:t>H</a:t>
              </a:r>
              <a:r>
                <a:rPr lang="fr-FR" sz="1400" b="1" baseline="-25000" dirty="0"/>
                <a:t>3</a:t>
              </a:r>
              <a:r>
                <a:rPr lang="fr-FR" sz="1400" b="1" baseline="30000" dirty="0"/>
                <a:t>+ </a:t>
              </a:r>
              <a:r>
                <a:rPr lang="fr-FR" sz="1400" b="1" dirty="0" err="1">
                  <a:solidFill>
                    <a:srgbClr val="7E0202"/>
                  </a:solidFill>
                </a:rPr>
                <a:t>Nicotianamine</a:t>
              </a:r>
              <a:endParaRPr lang="fr-FR" sz="1400" b="1" dirty="0">
                <a:solidFill>
                  <a:srgbClr val="7E0202"/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790999" y="5829300"/>
            <a:ext cx="1482842" cy="933377"/>
            <a:chOff x="3790894" y="5829300"/>
            <a:chExt cx="1482842" cy="933377"/>
          </a:xfrm>
        </p:grpSpPr>
        <p:graphicFrame>
          <p:nvGraphicFramePr>
            <p:cNvPr id="35" name="Objet 34"/>
            <p:cNvGraphicFramePr>
              <a:graphicFrameLocks noChangeAspect="1"/>
            </p:cNvGraphicFramePr>
            <p:nvPr>
              <p:extLst/>
            </p:nvPr>
          </p:nvGraphicFramePr>
          <p:xfrm>
            <a:off x="3867150" y="5829300"/>
            <a:ext cx="1330325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223" name="CS ChemDraw Drawing" r:id="rId19" imgW="2219940" imgH="1057275" progId="ChemDraw.Document.6.0">
                    <p:embed/>
                  </p:oleObj>
                </mc:Choice>
                <mc:Fallback>
                  <p:oleObj name="CS ChemDraw Drawing" r:id="rId19" imgW="2219940" imgH="1057275" progId="ChemDraw.Document.6.0">
                    <p:embed/>
                    <p:pic>
                      <p:nvPicPr>
                        <p:cNvPr id="35" name="Obje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7150" y="5829300"/>
                          <a:ext cx="1330325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3790894" y="6411812"/>
              <a:ext cx="1482842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fr-FR" sz="1400" b="1" dirty="0" err="1">
                  <a:solidFill>
                    <a:srgbClr val="7E0202"/>
                  </a:solidFill>
                </a:rPr>
                <a:t>DIMBOA</a:t>
              </a:r>
              <a:r>
                <a:rPr lang="fr-FR" sz="1400" b="1" dirty="0">
                  <a:solidFill>
                    <a:srgbClr val="7E0202"/>
                  </a:solidFill>
                </a:rPr>
                <a:t> (maïs)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317982" y="401379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1" dirty="0"/>
              <a:t>(</a:t>
            </a:r>
            <a:r>
              <a:rPr lang="fr-FR" sz="1800" b="1" dirty="0" err="1"/>
              <a:t>phytosidérophores</a:t>
            </a:r>
            <a:r>
              <a:rPr lang="fr-FR" sz="1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64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Actinides et </a:t>
            </a:r>
            <a:r>
              <a:rPr lang="fr-FR" dirty="0" err="1"/>
              <a:t>sidérophores</a:t>
            </a:r>
            <a:r>
              <a:rPr lang="fr-FR" dirty="0"/>
              <a:t> </a:t>
            </a:r>
            <a:r>
              <a:rPr lang="fr-FR" dirty="0" err="1"/>
              <a:t>hydroxamiques</a:t>
            </a:r>
            <a:endParaRPr lang="fr-FR" dirty="0"/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829350" y="889908"/>
            <a:ext cx="8850211" cy="32049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indent="-88900" algn="just" defTabSz="762000">
              <a:lnSpc>
                <a:spcPct val="130000"/>
              </a:lnSpc>
              <a:spcBef>
                <a:spcPts val="300"/>
              </a:spcBef>
              <a:buFont typeface="Arial" charset="0"/>
              <a:buChar char="•"/>
              <a:tabLst>
                <a:tab pos="88900" algn="l"/>
              </a:tabLst>
            </a:pPr>
            <a:r>
              <a:rPr lang="fr-FR" sz="1800" b="1" dirty="0"/>
              <a:t> Flore microbienne des sols : 10</a:t>
            </a:r>
            <a:r>
              <a:rPr lang="fr-FR" sz="1800" b="1" baseline="30000" dirty="0"/>
              <a:t>10</a:t>
            </a:r>
            <a:r>
              <a:rPr lang="fr-FR" sz="1800" b="1" dirty="0"/>
              <a:t> microorganismes par g</a:t>
            </a:r>
          </a:p>
          <a:p>
            <a:pPr algn="just" defTabSz="762000">
              <a:lnSpc>
                <a:spcPct val="130000"/>
              </a:lnSpc>
              <a:spcBef>
                <a:spcPts val="300"/>
              </a:spcBef>
              <a:tabLst>
                <a:tab pos="88900" algn="l"/>
              </a:tabLst>
            </a:pPr>
            <a:r>
              <a:rPr lang="fr-FR" sz="1800" b="1" dirty="0"/>
              <a:t>                                                    10</a:t>
            </a:r>
            <a:r>
              <a:rPr lang="fr-FR" sz="1800" b="1" baseline="30000" dirty="0"/>
              <a:t>3</a:t>
            </a:r>
            <a:r>
              <a:rPr lang="fr-FR" sz="1800" b="1" dirty="0"/>
              <a:t>–10</a:t>
            </a:r>
            <a:r>
              <a:rPr lang="fr-FR" sz="1800" b="1" baseline="30000" dirty="0"/>
              <a:t>4</a:t>
            </a:r>
            <a:r>
              <a:rPr lang="fr-FR" sz="1800" b="1" dirty="0"/>
              <a:t> espèces différentes</a:t>
            </a:r>
          </a:p>
          <a:p>
            <a:pPr marL="88900" indent="-88900" algn="just" defTabSz="762000">
              <a:lnSpc>
                <a:spcPct val="130000"/>
              </a:lnSpc>
              <a:spcBef>
                <a:spcPts val="300"/>
              </a:spcBef>
              <a:buFont typeface="Arial" charset="0"/>
              <a:buChar char="•"/>
              <a:tabLst>
                <a:tab pos="88900" algn="l"/>
              </a:tabLst>
            </a:pPr>
            <a:r>
              <a:rPr lang="fr-FR" sz="1800" b="1" dirty="0"/>
              <a:t> Concentration de </a:t>
            </a:r>
            <a:r>
              <a:rPr lang="fr-FR" sz="1800" b="1" dirty="0" err="1"/>
              <a:t>sidérophores</a:t>
            </a:r>
            <a:r>
              <a:rPr lang="fr-FR" sz="1800" b="1" dirty="0"/>
              <a:t> dans les sols : 1–3 </a:t>
            </a:r>
            <a:r>
              <a:rPr lang="fr-FR" sz="1800" b="1" dirty="0" err="1">
                <a:latin typeface="Symbol" pitchFamily="18" charset="2"/>
              </a:rPr>
              <a:t>m</a:t>
            </a:r>
            <a:r>
              <a:rPr lang="fr-FR" sz="1800" b="1" dirty="0" err="1">
                <a:latin typeface="+mn-lt"/>
              </a:rPr>
              <a:t>mol</a:t>
            </a:r>
            <a:r>
              <a:rPr lang="fr-FR" sz="1800" b="1" dirty="0">
                <a:latin typeface="+mn-lt"/>
              </a:rPr>
              <a:t> </a:t>
            </a:r>
            <a:r>
              <a:rPr lang="fr-FR" sz="1800" b="1" dirty="0"/>
              <a:t>kg</a:t>
            </a:r>
            <a:r>
              <a:rPr lang="fr-FR" sz="1800" b="1" baseline="30000" dirty="0"/>
              <a:t>–1</a:t>
            </a:r>
          </a:p>
          <a:p>
            <a:pPr marL="88900" indent="-88900" algn="just" defTabSz="762000">
              <a:lnSpc>
                <a:spcPct val="130000"/>
              </a:lnSpc>
              <a:spcBef>
                <a:spcPts val="300"/>
              </a:spcBef>
              <a:buFont typeface="Arial" charset="0"/>
              <a:buChar char="•"/>
              <a:tabLst>
                <a:tab pos="88900" algn="l"/>
              </a:tabLst>
            </a:pPr>
            <a:r>
              <a:rPr lang="fr-FR" sz="1800" b="1" dirty="0"/>
              <a:t> Haute affinité pour les cations durs : </a:t>
            </a:r>
            <a:r>
              <a:rPr lang="fr-FR" sz="1800" b="1" i="1" dirty="0"/>
              <a:t>z</a:t>
            </a:r>
            <a:r>
              <a:rPr lang="fr-FR" sz="1800" b="1" dirty="0"/>
              <a:t>/</a:t>
            </a:r>
            <a:r>
              <a:rPr lang="fr-FR" sz="1800" b="1" i="1" dirty="0"/>
              <a:t>r</a:t>
            </a:r>
            <a:r>
              <a:rPr lang="fr-FR" sz="1800" b="1" dirty="0"/>
              <a:t> = 4.6 Fe</a:t>
            </a:r>
            <a:r>
              <a:rPr lang="fr-FR" sz="1800" b="1" baseline="30000" dirty="0"/>
              <a:t>3+</a:t>
            </a:r>
            <a:r>
              <a:rPr lang="fr-FR" sz="1800" b="1" dirty="0"/>
              <a:t> vs. 4.3 e</a:t>
            </a:r>
            <a:r>
              <a:rPr lang="fr-FR" sz="1800" b="1" baseline="30000" dirty="0"/>
              <a:t>–</a:t>
            </a:r>
            <a:r>
              <a:rPr lang="fr-FR" sz="1800" b="1" dirty="0"/>
              <a:t>/</a:t>
            </a:r>
            <a:r>
              <a:rPr lang="fr-FR" sz="1800" b="1" dirty="0">
                <a:cs typeface="Times New Roman" pitchFamily="18" charset="0"/>
              </a:rPr>
              <a:t>Å Pu</a:t>
            </a:r>
            <a:r>
              <a:rPr lang="fr-FR" sz="1800" b="1" baseline="30000" dirty="0">
                <a:cs typeface="Times New Roman" pitchFamily="18" charset="0"/>
              </a:rPr>
              <a:t>4+</a:t>
            </a:r>
            <a:endParaRPr lang="fr-FR" sz="1800" b="1" dirty="0">
              <a:cs typeface="Times New Roman" pitchFamily="18" charset="0"/>
            </a:endParaRPr>
          </a:p>
          <a:p>
            <a:pPr marL="88900" indent="-88900" algn="just" defTabSz="762000">
              <a:lnSpc>
                <a:spcPct val="130000"/>
              </a:lnSpc>
              <a:spcBef>
                <a:spcPts val="300"/>
              </a:spcBef>
              <a:buFont typeface="Arial" charset="0"/>
              <a:buChar char="•"/>
              <a:tabLst>
                <a:tab pos="88900" algn="l"/>
              </a:tabLst>
            </a:pPr>
            <a:r>
              <a:rPr lang="fr-FR" sz="1800" b="1" dirty="0"/>
              <a:t> Solubilisation des hydroxydes :  </a:t>
            </a:r>
            <a:r>
              <a:rPr lang="fr-FR" sz="1800" b="1" dirty="0">
                <a:cs typeface="Times New Roman" pitchFamily="18" charset="0"/>
              </a:rPr>
              <a:t>log </a:t>
            </a:r>
            <a:r>
              <a:rPr lang="fr-FR" sz="1800" b="1" i="1" dirty="0" err="1">
                <a:cs typeface="Times New Roman" pitchFamily="18" charset="0"/>
              </a:rPr>
              <a:t>K</a:t>
            </a:r>
            <a:r>
              <a:rPr lang="fr-FR" sz="1800" b="1" baseline="-25000" dirty="0" err="1">
                <a:cs typeface="Times New Roman" pitchFamily="18" charset="0"/>
              </a:rPr>
              <a:t>s</a:t>
            </a:r>
            <a:r>
              <a:rPr lang="fr-FR" sz="1800" b="1" dirty="0">
                <a:cs typeface="Times New Roman" pitchFamily="18" charset="0"/>
              </a:rPr>
              <a:t> = –38 </a:t>
            </a:r>
            <a:r>
              <a:rPr lang="fr-FR" sz="1800" b="1" dirty="0"/>
              <a:t>Fe(OH)</a:t>
            </a:r>
            <a:r>
              <a:rPr lang="fr-FR" sz="1800" b="1" baseline="-25000" dirty="0"/>
              <a:t>3</a:t>
            </a:r>
            <a:r>
              <a:rPr lang="fr-FR" sz="1800" b="1" dirty="0">
                <a:cs typeface="Times New Roman" pitchFamily="18" charset="0"/>
              </a:rPr>
              <a:t> </a:t>
            </a:r>
            <a:r>
              <a:rPr lang="fr-FR" sz="1800" b="1" dirty="0"/>
              <a:t>vs. </a:t>
            </a:r>
            <a:r>
              <a:rPr lang="fr-FR" sz="1800" b="1" dirty="0">
                <a:cs typeface="Times New Roman" pitchFamily="18" charset="0"/>
              </a:rPr>
              <a:t>–55 </a:t>
            </a:r>
            <a:r>
              <a:rPr lang="fr-FR" sz="1800" b="1" dirty="0"/>
              <a:t>Pu(OH)</a:t>
            </a:r>
            <a:r>
              <a:rPr lang="fr-FR" sz="1800" b="1" baseline="-25000" dirty="0"/>
              <a:t>4</a:t>
            </a:r>
          </a:p>
          <a:p>
            <a:pPr marL="174625" indent="-174625" algn="just" defTabSz="762000">
              <a:lnSpc>
                <a:spcPct val="130000"/>
              </a:lnSpc>
              <a:spcBef>
                <a:spcPts val="300"/>
              </a:spcBef>
              <a:buFont typeface="Arial" charset="0"/>
              <a:buChar char="•"/>
              <a:tabLst>
                <a:tab pos="174625" algn="l"/>
              </a:tabLst>
            </a:pPr>
            <a:r>
              <a:rPr lang="fr-FR" sz="1800" b="1" dirty="0" err="1"/>
              <a:t>DFB</a:t>
            </a:r>
            <a:r>
              <a:rPr lang="fr-FR" sz="1800" b="1" dirty="0"/>
              <a:t> accroît la solubilité d'UO</a:t>
            </a:r>
            <a:r>
              <a:rPr lang="fr-FR" sz="1800" b="1" baseline="-25000" dirty="0"/>
              <a:t>2 </a:t>
            </a:r>
            <a:r>
              <a:rPr lang="fr-FR" sz="1800" b="1" dirty="0"/>
              <a:t>entre pH 3 – 10</a:t>
            </a:r>
          </a:p>
          <a:p>
            <a:pPr marL="174625" indent="-174625" algn="just" defTabSz="762000">
              <a:lnSpc>
                <a:spcPct val="130000"/>
              </a:lnSpc>
              <a:spcBef>
                <a:spcPts val="300"/>
              </a:spcBef>
              <a:buFont typeface="Arial" charset="0"/>
              <a:buChar char="•"/>
              <a:tabLst>
                <a:tab pos="174625" algn="l"/>
              </a:tabLst>
            </a:pPr>
            <a:r>
              <a:rPr lang="fr-FR" sz="1800" b="1" dirty="0" err="1"/>
              <a:t>DFB</a:t>
            </a:r>
            <a:r>
              <a:rPr lang="fr-FR" sz="1800" b="1" dirty="0"/>
              <a:t> accélère la dissolution d'UO</a:t>
            </a:r>
            <a:r>
              <a:rPr lang="fr-FR" sz="1800" b="1" baseline="-25000" dirty="0"/>
              <a:t>2 </a:t>
            </a:r>
            <a:r>
              <a:rPr lang="fr-FR" sz="1800" b="1" dirty="0"/>
              <a:t>(lixiviation des roches uranifères)</a:t>
            </a:r>
          </a:p>
          <a:p>
            <a:pPr marL="174625" indent="-174625" algn="just" defTabSz="762000">
              <a:lnSpc>
                <a:spcPct val="130000"/>
              </a:lnSpc>
              <a:spcBef>
                <a:spcPts val="300"/>
              </a:spcBef>
              <a:buFont typeface="Arial" charset="0"/>
              <a:buChar char="•"/>
              <a:tabLst>
                <a:tab pos="174625" algn="l"/>
              </a:tabLst>
            </a:pPr>
            <a:r>
              <a:rPr lang="fr-FR" sz="1800" b="1" dirty="0"/>
              <a:t>Faible toxicité des complexes d'actinides vis-à-vis des bactéries du sol :</a:t>
            </a:r>
            <a:r>
              <a:rPr lang="fr-FR" sz="1800" b="1" i="1" dirty="0"/>
              <a:t>                             </a:t>
            </a:r>
            <a:r>
              <a:rPr lang="fr-FR" sz="1600" b="1" dirty="0"/>
              <a:t> </a:t>
            </a:r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938196" y="5869231"/>
            <a:ext cx="8597615" cy="800219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>
              <a:lnSpc>
                <a:spcPct val="90000"/>
              </a:lnSpc>
              <a:spcBef>
                <a:spcPct val="50000"/>
              </a:spcBef>
            </a:pPr>
            <a:r>
              <a:rPr lang="fr-FR" sz="2000" b="1" dirty="0"/>
              <a:t>Gestion des sites contaminés et de stockage des déchets nucléaires</a:t>
            </a:r>
          </a:p>
          <a:p>
            <a:pPr algn="ctr" defTabSz="762000">
              <a:lnSpc>
                <a:spcPct val="90000"/>
              </a:lnSpc>
              <a:spcBef>
                <a:spcPct val="50000"/>
              </a:spcBef>
            </a:pPr>
            <a:r>
              <a:rPr lang="fr-FR" sz="2000" b="1" dirty="0"/>
              <a:t>Source d'inspiration pour les chimistes organiciens</a:t>
            </a:r>
          </a:p>
        </p:txBody>
      </p:sp>
      <p:grpSp>
        <p:nvGrpSpPr>
          <p:cNvPr id="4106" name="Group 14"/>
          <p:cNvGrpSpPr>
            <a:grpSpLocks/>
          </p:cNvGrpSpPr>
          <p:nvPr/>
        </p:nvGrpSpPr>
        <p:grpSpPr bwMode="auto">
          <a:xfrm>
            <a:off x="739922" y="5402062"/>
            <a:ext cx="9010452" cy="369888"/>
            <a:chOff x="615" y="3358"/>
            <a:chExt cx="5873" cy="233"/>
          </a:xfrm>
        </p:grpSpPr>
        <p:sp>
          <p:nvSpPr>
            <p:cNvPr id="4108" name="AutoShape 15"/>
            <p:cNvSpPr>
              <a:spLocks noChangeArrowheads="1"/>
            </p:cNvSpPr>
            <p:nvPr/>
          </p:nvSpPr>
          <p:spPr bwMode="auto">
            <a:xfrm>
              <a:off x="615" y="3411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762000"/>
              <a:endParaRPr lang="fr-FR" sz="2000" b="1" dirty="0"/>
            </a:p>
          </p:txBody>
        </p:sp>
        <p:sp>
          <p:nvSpPr>
            <p:cNvPr id="4109" name="Rectangle 16"/>
            <p:cNvSpPr>
              <a:spLocks noChangeArrowheads="1"/>
            </p:cNvSpPr>
            <p:nvPr/>
          </p:nvSpPr>
          <p:spPr bwMode="auto">
            <a:xfrm>
              <a:off x="918" y="3358"/>
              <a:ext cx="5570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762000"/>
              <a:r>
                <a:rPr lang="fr-FR" sz="1800" b="1" dirty="0">
                  <a:solidFill>
                    <a:srgbClr val="7E0202"/>
                  </a:solidFill>
                </a:rPr>
                <a:t>Accroissement de la mobilité et de la biodisponibilité en milieux contaminés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8221875" y="1030031"/>
            <a:ext cx="1368190" cy="1180986"/>
            <a:chOff x="10129782" y="539511"/>
            <a:chExt cx="1368190" cy="1180986"/>
          </a:xfrm>
        </p:grpSpPr>
        <p:sp>
          <p:nvSpPr>
            <p:cNvPr id="8" name="ZoneTexte 25"/>
            <p:cNvSpPr txBox="1">
              <a:spLocks noChangeArrowheads="1"/>
            </p:cNvSpPr>
            <p:nvPr/>
          </p:nvSpPr>
          <p:spPr bwMode="auto">
            <a:xfrm>
              <a:off x="10435877" y="1412720"/>
              <a:ext cx="756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400" b="1" i="1" dirty="0">
                  <a:solidFill>
                    <a:srgbClr val="7E0202"/>
                  </a:solidFill>
                  <a:latin typeface="Arial" charset="0"/>
                </a:rPr>
                <a:t>E. coli  </a:t>
              </a:r>
            </a:p>
          </p:txBody>
        </p:sp>
        <p:pic>
          <p:nvPicPr>
            <p:cNvPr id="9" name="Imag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9782" y="539511"/>
              <a:ext cx="1368190" cy="87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50" y="4221110"/>
            <a:ext cx="936130" cy="1076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48369" y="4192169"/>
            <a:ext cx="2376000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>
              <a:lnSpc>
                <a:spcPct val="120000"/>
              </a:lnSpc>
              <a:spcBef>
                <a:spcPts val="300"/>
              </a:spcBef>
              <a:tabLst>
                <a:tab pos="174625" algn="l"/>
              </a:tabLst>
            </a:pPr>
            <a:r>
              <a:rPr lang="fr-FR" sz="1400" b="1" i="1" dirty="0" err="1">
                <a:solidFill>
                  <a:srgbClr val="7E0202"/>
                </a:solidFill>
              </a:rPr>
              <a:t>Deinococcus</a:t>
            </a:r>
            <a:r>
              <a:rPr lang="fr-FR" sz="1400" b="1" i="1" dirty="0">
                <a:solidFill>
                  <a:srgbClr val="7E0202"/>
                </a:solidFill>
              </a:rPr>
              <a:t> </a:t>
            </a:r>
            <a:r>
              <a:rPr lang="fr-FR" sz="1400" b="1" i="1" dirty="0" err="1">
                <a:solidFill>
                  <a:srgbClr val="7E0202"/>
                </a:solidFill>
              </a:rPr>
              <a:t>radiodurans</a:t>
            </a:r>
            <a:endParaRPr lang="fr-FR" sz="1400" b="1" i="1" dirty="0">
              <a:solidFill>
                <a:srgbClr val="7E0202"/>
              </a:solidFill>
            </a:endParaRPr>
          </a:p>
          <a:p>
            <a:pPr defTabSz="762000">
              <a:spcBef>
                <a:spcPts val="300"/>
              </a:spcBef>
              <a:tabLst>
                <a:tab pos="92075" algn="l"/>
              </a:tabLst>
            </a:pPr>
            <a:r>
              <a:rPr lang="fr-FR" sz="1400" b="1" dirty="0"/>
              <a:t>	Cd</a:t>
            </a:r>
            <a:r>
              <a:rPr lang="fr-FR" sz="1400" b="1" baseline="30000" dirty="0"/>
              <a:t>2+</a:t>
            </a:r>
            <a:r>
              <a:rPr lang="fr-FR" sz="1400" b="1" dirty="0"/>
              <a:t>                    1–2 </a:t>
            </a:r>
            <a:r>
              <a:rPr lang="fr-FR" sz="1400" b="1" dirty="0" err="1">
                <a:latin typeface="Symbol" panose="05050102010706020507" pitchFamily="18" charset="2"/>
              </a:rPr>
              <a:t>m</a:t>
            </a:r>
            <a:r>
              <a:rPr lang="fr-FR" sz="1400" b="1" dirty="0" err="1"/>
              <a:t>M</a:t>
            </a:r>
            <a:endParaRPr lang="fr-FR" sz="1400" b="1" dirty="0"/>
          </a:p>
          <a:p>
            <a:pPr defTabSz="762000">
              <a:spcBef>
                <a:spcPts val="300"/>
              </a:spcBef>
              <a:tabLst>
                <a:tab pos="92075" algn="l"/>
              </a:tabLst>
            </a:pPr>
            <a:r>
              <a:rPr lang="fr-FR" sz="1400" b="1" dirty="0"/>
              <a:t>	Pu(IV) / </a:t>
            </a:r>
            <a:r>
              <a:rPr lang="fr-FR" sz="1400" b="1" dirty="0" err="1"/>
              <a:t>DFB</a:t>
            </a:r>
            <a:r>
              <a:rPr lang="fr-FR" sz="1400" b="1" dirty="0"/>
              <a:t>       4–5 </a:t>
            </a:r>
            <a:r>
              <a:rPr lang="fr-FR" sz="1400" b="1" dirty="0" err="1"/>
              <a:t>mM</a:t>
            </a:r>
            <a:endParaRPr lang="fr-FR" sz="1400" b="1" dirty="0"/>
          </a:p>
          <a:p>
            <a:pPr defTabSz="762000">
              <a:spcBef>
                <a:spcPts val="300"/>
              </a:spcBef>
              <a:tabLst>
                <a:tab pos="92075" algn="l"/>
              </a:tabLst>
            </a:pPr>
            <a:r>
              <a:rPr lang="fr-FR" sz="1400" b="1" dirty="0"/>
              <a:t>	U(VI) / </a:t>
            </a:r>
            <a:r>
              <a:rPr lang="fr-FR" sz="1400" b="1" dirty="0" err="1"/>
              <a:t>DFB</a:t>
            </a:r>
            <a:r>
              <a:rPr lang="fr-FR" sz="1400" b="1" dirty="0"/>
              <a:t>         2.5 </a:t>
            </a:r>
            <a:r>
              <a:rPr lang="fr-FR" sz="1400" b="1" dirty="0" err="1"/>
              <a:t>mM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3056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3531454" y="3645030"/>
            <a:ext cx="3524364" cy="2651586"/>
            <a:chOff x="3531454" y="3796965"/>
            <a:chExt cx="3524364" cy="2651586"/>
          </a:xfrm>
        </p:grpSpPr>
        <p:grpSp>
          <p:nvGrpSpPr>
            <p:cNvPr id="51" name="Groupe 50"/>
            <p:cNvGrpSpPr/>
            <p:nvPr/>
          </p:nvGrpSpPr>
          <p:grpSpPr>
            <a:xfrm>
              <a:off x="3531454" y="3796965"/>
              <a:ext cx="2880000" cy="2651586"/>
              <a:chOff x="3803800" y="2455585"/>
              <a:chExt cx="2880000" cy="2651586"/>
            </a:xfrm>
          </p:grpSpPr>
          <p:pic>
            <p:nvPicPr>
              <p:cNvPr id="52" name="Picture 6" descr="France : Carte muette, fond de carte, littoraux, frontières, principales villes (grisé)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3800" y="2455585"/>
                <a:ext cx="2880000" cy="2651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5367956" y="3164112"/>
                <a:ext cx="701873" cy="343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762000">
                  <a:lnSpc>
                    <a:spcPct val="130000"/>
                  </a:lnSpc>
                </a:pPr>
                <a:r>
                  <a:rPr lang="fr-FR" sz="1400" b="1" dirty="0">
                    <a:solidFill>
                      <a:srgbClr val="2C6C92"/>
                    </a:solidFill>
                  </a:rPr>
                  <a:t>Dijon</a:t>
                </a: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4908731" y="2711325"/>
                <a:ext cx="776246" cy="343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762000">
                  <a:lnSpc>
                    <a:spcPct val="130000"/>
                  </a:lnSpc>
                </a:pPr>
                <a:r>
                  <a:rPr lang="fr-FR" sz="1400" b="1" dirty="0">
                    <a:solidFill>
                      <a:srgbClr val="FF9900"/>
                    </a:solidFill>
                  </a:rPr>
                  <a:t>Orsay</a:t>
                </a: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5339241" y="4030932"/>
                <a:ext cx="1179837" cy="3432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762000">
                  <a:lnSpc>
                    <a:spcPct val="130000"/>
                  </a:lnSpc>
                </a:pPr>
                <a:r>
                  <a:rPr lang="fr-FR" sz="1400" b="1" dirty="0">
                    <a:solidFill>
                      <a:srgbClr val="FF0000"/>
                    </a:solidFill>
                  </a:rPr>
                  <a:t>Cadarache</a:t>
                </a:r>
              </a:p>
            </p:txBody>
          </p:sp>
          <p:sp>
            <p:nvSpPr>
              <p:cNvPr id="58" name="Ellipse 57"/>
              <p:cNvSpPr>
                <a:spLocks noChangeAspect="1"/>
              </p:cNvSpPr>
              <p:nvPr/>
            </p:nvSpPr>
            <p:spPr bwMode="auto">
              <a:xfrm>
                <a:off x="5876290" y="4437140"/>
                <a:ext cx="108000" cy="108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Ellipse 58"/>
              <p:cNvSpPr>
                <a:spLocks noChangeAspect="1"/>
              </p:cNvSpPr>
              <p:nvPr/>
            </p:nvSpPr>
            <p:spPr bwMode="auto">
              <a:xfrm>
                <a:off x="5649950" y="3501010"/>
                <a:ext cx="108000" cy="108000"/>
              </a:xfrm>
              <a:prstGeom prst="ellipse">
                <a:avLst/>
              </a:prstGeom>
              <a:solidFill>
                <a:srgbClr val="2C6C9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Ellipse 59"/>
              <p:cNvSpPr>
                <a:spLocks noChangeAspect="1"/>
              </p:cNvSpPr>
              <p:nvPr/>
            </p:nvSpPr>
            <p:spPr bwMode="auto">
              <a:xfrm>
                <a:off x="5143320" y="3044535"/>
                <a:ext cx="108000" cy="108000"/>
              </a:xfrm>
              <a:prstGeom prst="ellipse">
                <a:avLst/>
              </a:prstGeom>
              <a:solidFill>
                <a:srgbClr val="FF9900"/>
              </a:solidFill>
              <a:ln w="12700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>
                  <a:ln>
                    <a:noFill/>
                  </a:ln>
                  <a:solidFill>
                    <a:srgbClr val="D11D1D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1" name="Ellipse 60"/>
            <p:cNvSpPr>
              <a:spLocks noChangeAspect="1"/>
            </p:cNvSpPr>
            <p:nvPr/>
          </p:nvSpPr>
          <p:spPr bwMode="auto">
            <a:xfrm>
              <a:off x="5815040" y="4439250"/>
              <a:ext cx="108000" cy="108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5879605" y="4321695"/>
              <a:ext cx="1176213" cy="3432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762000">
                <a:lnSpc>
                  <a:spcPct val="130000"/>
                </a:lnSpc>
              </a:pPr>
              <a:r>
                <a:rPr lang="fr-FR" sz="1400" b="1" dirty="0">
                  <a:solidFill>
                    <a:schemeClr val="accent1">
                      <a:lumMod val="75000"/>
                    </a:schemeClr>
                  </a:solidFill>
                </a:rPr>
                <a:t>Strasbourg</a:t>
              </a:r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24510" y="38100"/>
            <a:ext cx="8353425" cy="685800"/>
          </a:xfrm>
        </p:spPr>
        <p:txBody>
          <a:bodyPr/>
          <a:lstStyle/>
          <a:p>
            <a:r>
              <a:rPr lang="fr-FR" dirty="0"/>
              <a:t>Consortium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ThorPhytoX</a:t>
            </a:r>
            <a:r>
              <a:rPr lang="fr-FR" dirty="0"/>
              <a:t> (2022)</a:t>
            </a:r>
          </a:p>
        </p:txBody>
      </p:sp>
      <p:cxnSp>
        <p:nvCxnSpPr>
          <p:cNvPr id="4" name="Connecteur droit avec flèche 3"/>
          <p:cNvCxnSpPr/>
          <p:nvPr/>
        </p:nvCxnSpPr>
        <p:spPr bwMode="auto">
          <a:xfrm>
            <a:off x="2720690" y="2996940"/>
            <a:ext cx="2088290" cy="12961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99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e 1"/>
          <p:cNvGrpSpPr/>
          <p:nvPr/>
        </p:nvGrpSpPr>
        <p:grpSpPr>
          <a:xfrm>
            <a:off x="956599" y="4384180"/>
            <a:ext cx="2190816" cy="1697713"/>
            <a:chOff x="7288583" y="4767282"/>
            <a:chExt cx="2190816" cy="1697713"/>
          </a:xfrm>
        </p:grpSpPr>
        <p:pic>
          <p:nvPicPr>
            <p:cNvPr id="329730" name="Picture 2" descr="IRS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3991" y="4767282"/>
              <a:ext cx="720000" cy="48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ZoneTexte 22"/>
            <p:cNvSpPr txBox="1"/>
            <p:nvPr/>
          </p:nvSpPr>
          <p:spPr>
            <a:xfrm>
              <a:off x="7358048" y="5726331"/>
              <a:ext cx="20518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Dr Laureline FEVRIER</a:t>
              </a:r>
            </a:p>
            <a:p>
              <a:r>
                <a:rPr lang="fr-FR" sz="1400" dirty="0"/>
                <a:t>Dr Pascale HENNER</a:t>
              </a:r>
            </a:p>
            <a:p>
              <a:r>
                <a:rPr lang="fr-FR" sz="1400" dirty="0" err="1"/>
                <a:t>Loic</a:t>
              </a:r>
              <a:r>
                <a:rPr lang="fr-FR" sz="1400" dirty="0"/>
                <a:t> </a:t>
              </a:r>
              <a:r>
                <a:rPr lang="fr-FR" sz="1400" dirty="0" err="1"/>
                <a:t>CARASCO</a:t>
              </a:r>
              <a:r>
                <a:rPr lang="fr-FR" sz="1400" dirty="0"/>
                <a:t> (</a:t>
              </a:r>
              <a:r>
                <a:rPr lang="fr-FR" sz="1400" dirty="0" smtClean="0"/>
                <a:t>Tech.)</a:t>
              </a:r>
              <a:endParaRPr lang="fr-FR" sz="1400" dirty="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288583" y="5333079"/>
              <a:ext cx="2190816" cy="307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762000">
                <a:lnSpc>
                  <a:spcPct val="130000"/>
                </a:lnSpc>
              </a:pPr>
              <a:r>
                <a:rPr lang="fr-FR" sz="1200" b="1" dirty="0" err="1">
                  <a:solidFill>
                    <a:srgbClr val="FF0000"/>
                  </a:solidFill>
                </a:rPr>
                <a:t>PSE-ENV</a:t>
              </a:r>
              <a:r>
                <a:rPr lang="fr-FR" sz="1200" b="1" dirty="0">
                  <a:solidFill>
                    <a:srgbClr val="FF0000"/>
                  </a:solidFill>
                </a:rPr>
                <a:t>/</a:t>
              </a:r>
              <a:r>
                <a:rPr lang="fr-FR" sz="1200" b="1" dirty="0" err="1">
                  <a:solidFill>
                    <a:srgbClr val="FF0000"/>
                  </a:solidFill>
                </a:rPr>
                <a:t>SRTE</a:t>
              </a:r>
              <a:r>
                <a:rPr lang="fr-FR" sz="1200" b="1" dirty="0">
                  <a:solidFill>
                    <a:srgbClr val="FF0000"/>
                  </a:solidFill>
                </a:rPr>
                <a:t>/LR2T</a:t>
              </a:r>
            </a:p>
          </p:txBody>
        </p:sp>
      </p:grpSp>
      <p:cxnSp>
        <p:nvCxnSpPr>
          <p:cNvPr id="44" name="Connecteur droit avec flèche 43"/>
          <p:cNvCxnSpPr/>
          <p:nvPr/>
        </p:nvCxnSpPr>
        <p:spPr bwMode="auto">
          <a:xfrm>
            <a:off x="2720690" y="4653170"/>
            <a:ext cx="2808390" cy="10081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necteur droit avec flèche 27"/>
          <p:cNvCxnSpPr/>
          <p:nvPr/>
        </p:nvCxnSpPr>
        <p:spPr bwMode="auto">
          <a:xfrm flipH="1" flipV="1">
            <a:off x="5553075" y="4733925"/>
            <a:ext cx="1776255" cy="632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2C6C9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" name="Groupe 6"/>
          <p:cNvGrpSpPr/>
          <p:nvPr/>
        </p:nvGrpSpPr>
        <p:grpSpPr>
          <a:xfrm>
            <a:off x="3872850" y="2156821"/>
            <a:ext cx="2138009" cy="1128095"/>
            <a:chOff x="3895141" y="1844780"/>
            <a:chExt cx="2138009" cy="1128095"/>
          </a:xfrm>
        </p:grpSpPr>
        <p:pic>
          <p:nvPicPr>
            <p:cNvPr id="3369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141" y="1844780"/>
              <a:ext cx="2138009" cy="112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4163387" y="1990684"/>
              <a:ext cx="1028883" cy="7325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tabLst>
                  <a:tab pos="809625" algn="l"/>
                </a:tabLst>
              </a:pPr>
              <a:r>
                <a:rPr lang="fr-FR" sz="1600" b="1" dirty="0">
                  <a:cs typeface="Arial" charset="0"/>
                </a:rPr>
                <a:t>CNRS</a:t>
              </a:r>
            </a:p>
            <a:p>
              <a:pPr algn="ctr">
                <a:lnSpc>
                  <a:spcPct val="130000"/>
                </a:lnSpc>
                <a:tabLst>
                  <a:tab pos="809625" algn="l"/>
                </a:tabLst>
              </a:pPr>
              <a:r>
                <a:rPr lang="fr-FR" sz="1600" b="1" dirty="0">
                  <a:cs typeface="Arial" charset="0"/>
                </a:rPr>
                <a:t>20 k€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1030550" y="976470"/>
            <a:ext cx="8424913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2200" b="1" dirty="0">
                <a:solidFill>
                  <a:srgbClr val="7E020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Rôle de chélateurs </a:t>
            </a:r>
            <a:r>
              <a:rPr lang="fr-FR" sz="2200" b="1" dirty="0" err="1">
                <a:solidFill>
                  <a:srgbClr val="7E020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endo</a:t>
            </a:r>
            <a:r>
              <a:rPr lang="fr-FR" sz="2200" b="1" dirty="0">
                <a:solidFill>
                  <a:srgbClr val="7E020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et exogènes dans la </a:t>
            </a:r>
            <a:r>
              <a:rPr lang="fr-FR" sz="2200" b="1" dirty="0" err="1">
                <a:solidFill>
                  <a:srgbClr val="7E020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phytoextraction</a:t>
            </a:r>
            <a:r>
              <a:rPr lang="fr-FR" sz="2200" b="1" dirty="0">
                <a:solidFill>
                  <a:srgbClr val="7E020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assistée du thorium de sols contaminés</a:t>
            </a:r>
            <a:endParaRPr lang="en-US" sz="2200" b="1" dirty="0">
              <a:solidFill>
                <a:srgbClr val="7E0202"/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7185310" y="2204830"/>
            <a:ext cx="2614818" cy="1575138"/>
            <a:chOff x="6887745" y="1983122"/>
            <a:chExt cx="2614818" cy="157513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3054" y="1983122"/>
              <a:ext cx="1264200" cy="63373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887745" y="3035040"/>
              <a:ext cx="26148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/>
                <a:t>Dr Jean-Claude CHAMBRON</a:t>
              </a:r>
            </a:p>
            <a:p>
              <a:r>
                <a:rPr lang="fr-FR" sz="1400" dirty="0"/>
                <a:t>Dr Laurent RAIBAUT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7383902" y="2654330"/>
              <a:ext cx="1645093" cy="3432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762000">
                <a:lnSpc>
                  <a:spcPct val="130000"/>
                </a:lnSpc>
              </a:pPr>
              <a:r>
                <a:rPr lang="fr-FR" sz="1400" b="1" dirty="0" err="1">
                  <a:solidFill>
                    <a:schemeClr val="accent1">
                      <a:lumMod val="75000"/>
                    </a:schemeClr>
                  </a:solidFill>
                </a:rPr>
                <a:t>UMR</a:t>
              </a:r>
              <a:r>
                <a:rPr lang="fr-FR" sz="1400" b="1" dirty="0">
                  <a:solidFill>
                    <a:schemeClr val="accent1">
                      <a:lumMod val="75000"/>
                    </a:schemeClr>
                  </a:solidFill>
                </a:rPr>
                <a:t> 7177 </a:t>
              </a:r>
              <a:r>
                <a:rPr lang="fr-FR" sz="1400" b="1" dirty="0" err="1">
                  <a:solidFill>
                    <a:schemeClr val="accent1">
                      <a:lumMod val="75000"/>
                    </a:schemeClr>
                  </a:solidFill>
                </a:rPr>
                <a:t>INC</a:t>
              </a:r>
              <a:endParaRPr lang="fr-FR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64" name="Connecteur droit avec flèche 63"/>
          <p:cNvCxnSpPr/>
          <p:nvPr/>
        </p:nvCxnSpPr>
        <p:spPr bwMode="auto">
          <a:xfrm flipH="1">
            <a:off x="5961140" y="2636890"/>
            <a:ext cx="1728240" cy="1584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" name="Groupe 13"/>
          <p:cNvGrpSpPr/>
          <p:nvPr/>
        </p:nvGrpSpPr>
        <p:grpSpPr>
          <a:xfrm>
            <a:off x="7041290" y="4383924"/>
            <a:ext cx="2290157" cy="1805841"/>
            <a:chOff x="7329330" y="3441386"/>
            <a:chExt cx="2290157" cy="1805841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507260" y="3929635"/>
              <a:ext cx="1981788" cy="3724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762000">
                <a:lnSpc>
                  <a:spcPct val="130000"/>
                </a:lnSpc>
              </a:pPr>
              <a:r>
                <a:rPr lang="fr-FR" sz="1400" b="1" dirty="0">
                  <a:solidFill>
                    <a:srgbClr val="2C6C92"/>
                  </a:solidFill>
                </a:rPr>
                <a:t>UMR CNRS 6302 </a:t>
              </a:r>
              <a:r>
                <a:rPr lang="fr-FR" sz="1400" b="1" dirty="0" err="1">
                  <a:solidFill>
                    <a:srgbClr val="2C6C92"/>
                  </a:solidFill>
                </a:rPr>
                <a:t>INC</a:t>
              </a:r>
              <a:r>
                <a:rPr lang="fr-FR" sz="1400" b="1" dirty="0">
                  <a:solidFill>
                    <a:srgbClr val="2C6C92"/>
                  </a:solidFill>
                </a:rPr>
                <a:t> 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329330" y="4293120"/>
              <a:ext cx="2290157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Dr Michel MEYER</a:t>
              </a:r>
            </a:p>
            <a:p>
              <a:r>
                <a:rPr lang="fr-FR" sz="1400" dirty="0"/>
                <a:t>Dr Stéphane BRANDES</a:t>
              </a:r>
            </a:p>
            <a:p>
              <a:r>
                <a:rPr lang="fr-FR" sz="1400" dirty="0"/>
                <a:t>Dr Quentin BONNIN</a:t>
              </a:r>
            </a:p>
            <a:p>
              <a:r>
                <a:rPr lang="fr-FR" sz="1400" dirty="0"/>
                <a:t>Tony FERNANDES (</a:t>
              </a:r>
              <a:r>
                <a:rPr lang="fr-FR" sz="1400" dirty="0" err="1"/>
                <a:t>doct</a:t>
              </a:r>
              <a:r>
                <a:rPr lang="fr-FR" sz="1400" dirty="0"/>
                <a:t>.)</a:t>
              </a:r>
            </a:p>
          </p:txBody>
        </p: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882" y="3441386"/>
              <a:ext cx="873052" cy="468000"/>
            </a:xfrm>
            <a:prstGeom prst="rect">
              <a:avLst/>
            </a:prstGeom>
          </p:spPr>
        </p:pic>
      </p:grpSp>
      <p:grpSp>
        <p:nvGrpSpPr>
          <p:cNvPr id="329732" name="Groupe 329731"/>
          <p:cNvGrpSpPr/>
          <p:nvPr/>
        </p:nvGrpSpPr>
        <p:grpSpPr>
          <a:xfrm>
            <a:off x="785945" y="2204830"/>
            <a:ext cx="2196000" cy="1638724"/>
            <a:chOff x="826753" y="2152617"/>
            <a:chExt cx="2196000" cy="1638724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936940" y="2665029"/>
              <a:ext cx="1975627" cy="3432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762000">
                <a:lnSpc>
                  <a:spcPct val="130000"/>
                </a:lnSpc>
              </a:pPr>
              <a:r>
                <a:rPr lang="fr-FR" sz="1400" b="1" dirty="0" err="1">
                  <a:solidFill>
                    <a:srgbClr val="FF9900"/>
                  </a:solidFill>
                </a:rPr>
                <a:t>UMR</a:t>
              </a:r>
              <a:r>
                <a:rPr lang="fr-FR" sz="1400" b="1" dirty="0">
                  <a:solidFill>
                    <a:srgbClr val="FF9900"/>
                  </a:solidFill>
                </a:rPr>
                <a:t> 9012 IN2P3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26753" y="3052677"/>
              <a:ext cx="2196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/>
                <a:t>Dr Vladimir SLADKOV</a:t>
              </a:r>
            </a:p>
            <a:p>
              <a:r>
                <a:rPr lang="fr-FR" sz="1400" dirty="0"/>
                <a:t>Dr Jérôme ROQUES</a:t>
              </a:r>
            </a:p>
            <a:p>
              <a:r>
                <a:rPr lang="fr-FR" sz="1400" dirty="0"/>
                <a:t>Emanuele ZANDA (</a:t>
              </a:r>
              <a:r>
                <a:rPr lang="fr-FR" sz="1400" dirty="0" err="1"/>
                <a:t>doct</a:t>
              </a:r>
              <a:r>
                <a:rPr lang="fr-FR" sz="1400" dirty="0"/>
                <a:t>.)</a:t>
              </a:r>
            </a:p>
          </p:txBody>
        </p:sp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397" y="2152617"/>
              <a:ext cx="942712" cy="468000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/>
        </p:nvSpPr>
        <p:spPr>
          <a:xfrm>
            <a:off x="1972057" y="6398285"/>
            <a:ext cx="6538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En lien avec la </a:t>
            </a:r>
            <a:r>
              <a:rPr lang="fr-FR" sz="1600" b="1" dirty="0" err="1"/>
              <a:t>ZATU</a:t>
            </a:r>
            <a:r>
              <a:rPr lang="fr-FR" sz="1600" b="1" dirty="0"/>
              <a:t> et le Pr. Gilles Montavon (</a:t>
            </a:r>
            <a:r>
              <a:rPr lang="fr-FR" sz="1600" b="1" dirty="0" err="1"/>
              <a:t>Subatech</a:t>
            </a:r>
            <a:r>
              <a:rPr lang="fr-FR" sz="1600" b="1" dirty="0"/>
              <a:t> Nantes) </a:t>
            </a:r>
          </a:p>
        </p:txBody>
      </p:sp>
    </p:spTree>
    <p:extLst>
      <p:ext uri="{BB962C8B-B14F-4D97-AF65-F5344CB8AC3E}">
        <p14:creationId xmlns:p14="http://schemas.microsoft.com/office/powerpoint/2010/main" val="4060574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Echéancier du projet </a:t>
            </a:r>
            <a:r>
              <a:rPr lang="fr-FR" dirty="0" err="1"/>
              <a:t>ThorPhytoX</a:t>
            </a:r>
            <a:r>
              <a:rPr lang="fr-FR" dirty="0"/>
              <a:t> 2022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76420" y="4168150"/>
            <a:ext cx="892924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820000"/>
                </a:solidFill>
              </a:rPr>
              <a:t>Recrutement de </a:t>
            </a:r>
            <a:r>
              <a:rPr lang="fr-FR" sz="1800" b="1" dirty="0" smtClean="0">
                <a:solidFill>
                  <a:srgbClr val="820000"/>
                </a:solidFill>
              </a:rPr>
              <a:t>stagiaires</a:t>
            </a:r>
            <a:endParaRPr lang="fr-FR" sz="1800" b="1" dirty="0">
              <a:solidFill>
                <a:srgbClr val="82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82" y="4761250"/>
            <a:ext cx="933588" cy="468000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136650" y="5445345"/>
            <a:ext cx="942712" cy="1152095"/>
            <a:chOff x="1136650" y="5445345"/>
            <a:chExt cx="942712" cy="115209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650" y="6129440"/>
              <a:ext cx="942712" cy="46800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650" y="5445345"/>
              <a:ext cx="873052" cy="4680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216620" y="4807474"/>
            <a:ext cx="69129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fr-FR" sz="1400" b="1" dirty="0" smtClean="0"/>
              <a:t>Hugo </a:t>
            </a:r>
            <a:r>
              <a:rPr lang="fr-FR" sz="1400" b="1" dirty="0" err="1"/>
              <a:t>GUILMAIN</a:t>
            </a:r>
            <a:r>
              <a:rPr lang="fr-FR" sz="1400" b="1" dirty="0"/>
              <a:t> (M2) 01/02 – </a:t>
            </a:r>
            <a:r>
              <a:rPr lang="fr-FR" sz="1400" b="1" dirty="0" smtClean="0"/>
              <a:t>30/06 Tâche 1 : synthèse organique  </a:t>
            </a:r>
            <a:endParaRPr lang="fr-FR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2216620" y="5833616"/>
            <a:ext cx="5535143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fr-FR" sz="1400" b="1" dirty="0" smtClean="0"/>
              <a:t>Stages prévus </a:t>
            </a:r>
            <a:r>
              <a:rPr lang="fr-FR" sz="1400" b="1" dirty="0"/>
              <a:t>pour la Tâche 2 en second semestre 2022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45" y="1237523"/>
            <a:ext cx="9000000" cy="272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4560" y="76200"/>
            <a:ext cx="7992853" cy="685800"/>
          </a:xfrm>
        </p:spPr>
        <p:txBody>
          <a:bodyPr/>
          <a:lstStyle/>
          <a:p>
            <a:r>
              <a:rPr lang="fr-FR" dirty="0" smtClean="0"/>
              <a:t>T1 : Choix des chélateurs </a:t>
            </a:r>
            <a:r>
              <a:rPr lang="fr-FR" dirty="0" err="1" smtClean="0"/>
              <a:t>hydroxamiques</a:t>
            </a:r>
            <a:endParaRPr lang="fr-FR" dirty="0"/>
          </a:p>
        </p:txBody>
      </p:sp>
      <p:grpSp>
        <p:nvGrpSpPr>
          <p:cNvPr id="34" name="Groupe 33"/>
          <p:cNvGrpSpPr/>
          <p:nvPr/>
        </p:nvGrpSpPr>
        <p:grpSpPr>
          <a:xfrm>
            <a:off x="867480" y="5206010"/>
            <a:ext cx="8406120" cy="1470150"/>
            <a:chOff x="867480" y="5206010"/>
            <a:chExt cx="8406120" cy="1470150"/>
          </a:xfrm>
        </p:grpSpPr>
        <p:graphicFrame>
          <p:nvGraphicFramePr>
            <p:cNvPr id="6" name="Obje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323182"/>
                </p:ext>
              </p:extLst>
            </p:nvPr>
          </p:nvGraphicFramePr>
          <p:xfrm>
            <a:off x="6395225" y="5495018"/>
            <a:ext cx="2878375" cy="892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036" name="CS ChemDraw Drawing" r:id="rId3" imgW="4797291" imgH="1486890" progId="ChemDraw.Document.6.0">
                    <p:embed/>
                  </p:oleObj>
                </mc:Choice>
                <mc:Fallback>
                  <p:oleObj name="CS ChemDraw Drawing" r:id="rId3" imgW="4797291" imgH="1486890" progId="ChemDraw.Document.6.0">
                    <p:embed/>
                    <p:pic>
                      <p:nvPicPr>
                        <p:cNvPr id="7" name="Objet 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395225" y="5495018"/>
                          <a:ext cx="2878375" cy="8921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9401875"/>
                </p:ext>
              </p:extLst>
            </p:nvPr>
          </p:nvGraphicFramePr>
          <p:xfrm>
            <a:off x="867480" y="5206010"/>
            <a:ext cx="3921682" cy="147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037" name="CS ChemDraw Drawing" r:id="rId5" imgW="6536137" imgH="2450250" progId="ChemDraw.Document.6.0">
                    <p:embed/>
                  </p:oleObj>
                </mc:Choice>
                <mc:Fallback>
                  <p:oleObj name="CS ChemDraw Drawing" r:id="rId5" imgW="6536137" imgH="2450250" progId="ChemDraw.Document.6.0">
                    <p:embed/>
                    <p:pic>
                      <p:nvPicPr>
                        <p:cNvPr id="10" name="Objet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67480" y="5206010"/>
                          <a:ext cx="3921682" cy="1470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e 31"/>
          <p:cNvGrpSpPr/>
          <p:nvPr/>
        </p:nvGrpSpPr>
        <p:grpSpPr>
          <a:xfrm>
            <a:off x="3175900" y="959164"/>
            <a:ext cx="4117627" cy="1882715"/>
            <a:chOff x="3175900" y="959164"/>
            <a:chExt cx="4117627" cy="1882715"/>
          </a:xfrm>
        </p:grpSpPr>
        <p:grpSp>
          <p:nvGrpSpPr>
            <p:cNvPr id="16" name="Groupe 15"/>
            <p:cNvGrpSpPr/>
            <p:nvPr/>
          </p:nvGrpSpPr>
          <p:grpSpPr>
            <a:xfrm>
              <a:off x="3450315" y="1412720"/>
              <a:ext cx="3595688" cy="1202674"/>
              <a:chOff x="992450" y="1196690"/>
              <a:chExt cx="3595688" cy="1202674"/>
            </a:xfrm>
          </p:grpSpPr>
          <p:graphicFrame>
            <p:nvGraphicFramePr>
              <p:cNvPr id="10" name="Obje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4642223"/>
                  </p:ext>
                </p:extLst>
              </p:nvPr>
            </p:nvGraphicFramePr>
            <p:xfrm>
              <a:off x="992450" y="1196690"/>
              <a:ext cx="3595688" cy="8874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038" name="CS ChemDraw Drawing" r:id="rId7" imgW="3576438" imgH="880581" progId="ChemDraw.Document.6.0">
                      <p:embed/>
                    </p:oleObj>
                  </mc:Choice>
                  <mc:Fallback>
                    <p:oleObj name="CS ChemDraw Drawing" r:id="rId7" imgW="3576438" imgH="880581" progId="ChemDraw.Document.6.0">
                      <p:embed/>
                      <p:pic>
                        <p:nvPicPr>
                          <p:cNvPr id="3" name="Obje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450" y="1196690"/>
                            <a:ext cx="3595688" cy="8874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Rectangle 10"/>
              <p:cNvSpPr/>
              <p:nvPr/>
            </p:nvSpPr>
            <p:spPr>
              <a:xfrm>
                <a:off x="3662155" y="2060810"/>
                <a:ext cx="6864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sz="1600" b="1" i="1" dirty="0" smtClean="0">
                    <a:solidFill>
                      <a:srgbClr val="7E0202"/>
                    </a:solidFill>
                  </a:rPr>
                  <a:t>trans</a:t>
                </a:r>
                <a:endParaRPr lang="en-US" sz="1600" b="1" i="1" dirty="0">
                  <a:solidFill>
                    <a:srgbClr val="7E0202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333610" y="2060810"/>
                <a:ext cx="4700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762000"/>
                <a:r>
                  <a:rPr lang="en-US" sz="1600" b="1" i="1" dirty="0" smtClean="0">
                    <a:solidFill>
                      <a:srgbClr val="7E0202"/>
                    </a:solidFill>
                  </a:rPr>
                  <a:t>cis</a:t>
                </a:r>
                <a:endParaRPr lang="en-US" sz="1600" b="1" i="1" dirty="0">
                  <a:solidFill>
                    <a:srgbClr val="7E0202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4850454" y="959164"/>
              <a:ext cx="7954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 err="1" smtClean="0">
                  <a:solidFill>
                    <a:srgbClr val="7E0202"/>
                  </a:solidFill>
                </a:rPr>
                <a:t>NMA</a:t>
              </a:r>
              <a:r>
                <a:rPr lang="fr-FR" sz="1800" b="1" baseline="30000" dirty="0" smtClean="0">
                  <a:solidFill>
                    <a:srgbClr val="7E0202"/>
                  </a:solidFill>
                </a:rPr>
                <a:t>–</a:t>
              </a:r>
              <a:endParaRPr lang="fr-FR" sz="1800" b="1" baseline="30000" dirty="0">
                <a:solidFill>
                  <a:srgbClr val="7E0202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175900" y="2564880"/>
              <a:ext cx="41176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 smtClean="0">
                  <a:cs typeface="Arial" charset="0"/>
                </a:rPr>
                <a:t>J. </a:t>
              </a:r>
              <a:r>
                <a:rPr lang="fr-FR" sz="1200" i="1" dirty="0" err="1" smtClean="0">
                  <a:cs typeface="Arial" charset="0"/>
                </a:rPr>
                <a:t>Inorg</a:t>
              </a:r>
              <a:r>
                <a:rPr lang="fr-FR" sz="1200" i="1" dirty="0" smtClean="0">
                  <a:cs typeface="Arial" charset="0"/>
                </a:rPr>
                <a:t>. </a:t>
              </a:r>
              <a:r>
                <a:rPr lang="fr-FR" sz="1200" i="1" dirty="0" err="1" smtClean="0">
                  <a:cs typeface="Arial" charset="0"/>
                </a:rPr>
                <a:t>Biochem</a:t>
              </a:r>
              <a:r>
                <a:rPr lang="fr-FR" sz="1200" i="1" dirty="0" smtClean="0">
                  <a:cs typeface="Arial" charset="0"/>
                </a:rPr>
                <a:t>.</a:t>
              </a:r>
              <a:r>
                <a:rPr lang="fr-FR" sz="1200" dirty="0" smtClean="0">
                  <a:cs typeface="Arial" charset="0"/>
                </a:rPr>
                <a:t> </a:t>
              </a:r>
              <a:r>
                <a:rPr lang="fr-FR" sz="1200" b="1" dirty="0" smtClean="0">
                  <a:cs typeface="Arial" charset="0"/>
                </a:rPr>
                <a:t>2015</a:t>
              </a:r>
              <a:r>
                <a:rPr lang="fr-FR" sz="1200" dirty="0" smtClean="0">
                  <a:cs typeface="Arial" charset="0"/>
                </a:rPr>
                <a:t>, </a:t>
              </a:r>
              <a:r>
                <a:rPr lang="fr-FR" sz="1200" i="1" dirty="0" smtClean="0">
                  <a:cs typeface="Arial" charset="0"/>
                </a:rPr>
                <a:t>151</a:t>
              </a:r>
              <a:r>
                <a:rPr lang="fr-FR" sz="1200" dirty="0" smtClean="0">
                  <a:cs typeface="Arial" charset="0"/>
                </a:rPr>
                <a:t>, 164–175</a:t>
              </a:r>
              <a:endParaRPr lang="fr-FR" sz="1200" dirty="0">
                <a:cs typeface="Arial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263461" y="2973025"/>
            <a:ext cx="1951809" cy="1040236"/>
            <a:chOff x="4158488" y="3160561"/>
            <a:chExt cx="1951809" cy="1040236"/>
          </a:xfrm>
        </p:grpSpPr>
        <p:sp>
          <p:nvSpPr>
            <p:cNvPr id="17" name="Flèche droite 25">
              <a:extLst>
                <a:ext uri="{FF2B5EF4-FFF2-40B4-BE49-F238E27FC236}">
                  <a16:creationId xmlns:a16="http://schemas.microsoft.com/office/drawing/2014/main" id="{78372E84-9AD5-483C-9958-769E23B4AC0E}"/>
                </a:ext>
              </a:extLst>
            </p:cNvPr>
            <p:cNvSpPr/>
            <p:nvPr/>
          </p:nvSpPr>
          <p:spPr>
            <a:xfrm rot="7800000">
              <a:off x="3858170" y="3460879"/>
              <a:ext cx="1040236" cy="4395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 droite 25">
              <a:extLst>
                <a:ext uri="{FF2B5EF4-FFF2-40B4-BE49-F238E27FC236}">
                  <a16:creationId xmlns:a16="http://schemas.microsoft.com/office/drawing/2014/main" id="{78372E84-9AD5-483C-9958-769E23B4AC0E}"/>
                </a:ext>
              </a:extLst>
            </p:cNvPr>
            <p:cNvSpPr/>
            <p:nvPr/>
          </p:nvSpPr>
          <p:spPr>
            <a:xfrm rot="13800000" flipH="1">
              <a:off x="5370380" y="3460879"/>
              <a:ext cx="1040236" cy="4395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880955" y="4049157"/>
            <a:ext cx="7114130" cy="1073332"/>
            <a:chOff x="1880955" y="4275761"/>
            <a:chExt cx="7114130" cy="1073332"/>
          </a:xfrm>
        </p:grpSpPr>
        <p:grpSp>
          <p:nvGrpSpPr>
            <p:cNvPr id="35" name="Groupe 34"/>
            <p:cNvGrpSpPr/>
            <p:nvPr/>
          </p:nvGrpSpPr>
          <p:grpSpPr>
            <a:xfrm>
              <a:off x="1880955" y="4275761"/>
              <a:ext cx="7114130" cy="733425"/>
              <a:chOff x="1880955" y="4174787"/>
              <a:chExt cx="7114130" cy="733425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1880955" y="4181499"/>
                <a:ext cx="1914807" cy="720000"/>
                <a:chOff x="2000590" y="4181499"/>
                <a:chExt cx="1914807" cy="720000"/>
              </a:xfrm>
            </p:grpSpPr>
            <p:graphicFrame>
              <p:nvGraphicFramePr>
                <p:cNvPr id="15" name="Obje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9670047"/>
                    </p:ext>
                  </p:extLst>
                </p:nvPr>
              </p:nvGraphicFramePr>
              <p:xfrm>
                <a:off x="3008730" y="4181499"/>
                <a:ext cx="906667" cy="7200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78039" name="CS ChemDraw Drawing" r:id="rId9" imgW="972334" imgH="771202" progId="ChemDraw.Document.6.0">
                        <p:embed/>
                      </p:oleObj>
                    </mc:Choice>
                    <mc:Fallback>
                      <p:oleObj name="CS ChemDraw Drawing" r:id="rId9" imgW="972334" imgH="771202" progId="ChemDraw.Document.6.0">
                        <p:embed/>
                        <p:pic>
                          <p:nvPicPr>
                            <p:cNvPr id="29" name="Objet 2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8730" y="4181499"/>
                              <a:ext cx="906667" cy="7200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9" name="Rectangle 18"/>
                <p:cNvSpPr/>
                <p:nvPr/>
              </p:nvSpPr>
              <p:spPr>
                <a:xfrm>
                  <a:off x="2000590" y="4356833"/>
                  <a:ext cx="8210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800" b="1" dirty="0" smtClean="0">
                      <a:solidFill>
                        <a:srgbClr val="7E0202"/>
                      </a:solidFill>
                    </a:rPr>
                    <a:t>PIPO</a:t>
                  </a:r>
                  <a:r>
                    <a:rPr lang="fr-FR" sz="1800" b="1" baseline="30000" dirty="0" smtClean="0">
                      <a:solidFill>
                        <a:srgbClr val="7E0202"/>
                      </a:solidFill>
                    </a:rPr>
                    <a:t>–</a:t>
                  </a:r>
                  <a:endParaRPr lang="fr-FR" sz="1800" b="1" baseline="30000" dirty="0">
                    <a:solidFill>
                      <a:srgbClr val="7E0202"/>
                    </a:solidFill>
                  </a:endParaRPr>
                </a:p>
              </p:txBody>
            </p:sp>
          </p:grpSp>
          <p:grpSp>
            <p:nvGrpSpPr>
              <p:cNvPr id="29" name="Groupe 28"/>
              <p:cNvGrpSpPr/>
              <p:nvPr/>
            </p:nvGrpSpPr>
            <p:grpSpPr>
              <a:xfrm>
                <a:off x="6700265" y="4174787"/>
                <a:ext cx="2294820" cy="733425"/>
                <a:chOff x="6762750" y="4174787"/>
                <a:chExt cx="2294820" cy="733425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7992855" y="4356833"/>
                  <a:ext cx="10647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800" b="1" dirty="0" err="1" smtClean="0">
                      <a:solidFill>
                        <a:srgbClr val="7E0202"/>
                      </a:solidFill>
                    </a:rPr>
                    <a:t>AZEPO</a:t>
                  </a:r>
                  <a:r>
                    <a:rPr lang="fr-FR" sz="1800" b="1" baseline="30000" dirty="0" smtClean="0">
                      <a:solidFill>
                        <a:srgbClr val="7E0202"/>
                      </a:solidFill>
                    </a:rPr>
                    <a:t>–</a:t>
                  </a:r>
                  <a:endParaRPr lang="fr-FR" sz="1800" b="1" baseline="30000" dirty="0">
                    <a:solidFill>
                      <a:srgbClr val="7E0202"/>
                    </a:solidFill>
                  </a:endParaRPr>
                </a:p>
              </p:txBody>
            </p:sp>
            <p:graphicFrame>
              <p:nvGraphicFramePr>
                <p:cNvPr id="22" name="Obje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6615687"/>
                    </p:ext>
                  </p:extLst>
                </p:nvPr>
              </p:nvGraphicFramePr>
              <p:xfrm>
                <a:off x="6762750" y="4174787"/>
                <a:ext cx="1039813" cy="7334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78040" name="CS ChemDraw Drawing" r:id="rId11" imgW="1116773" imgH="789024" progId="ChemDraw.Document.6.0">
                        <p:embed/>
                      </p:oleObj>
                    </mc:Choice>
                    <mc:Fallback>
                      <p:oleObj name="CS ChemDraw Drawing" r:id="rId11" imgW="1116773" imgH="789024" progId="ChemDraw.Document.6.0">
                        <p:embed/>
                        <p:pic>
                          <p:nvPicPr>
                            <p:cNvPr id="15" name="Obje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762750" y="4174787"/>
                              <a:ext cx="1039813" cy="7334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835140" y="5072094"/>
              <a:ext cx="2808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i="1" dirty="0" err="1" smtClean="0">
                  <a:cs typeface="Arial" charset="0"/>
                </a:rPr>
                <a:t>Eur</a:t>
              </a:r>
              <a:r>
                <a:rPr lang="fr-FR" sz="1200" i="1" dirty="0" smtClean="0">
                  <a:cs typeface="Arial" charset="0"/>
                </a:rPr>
                <a:t>. J. </a:t>
              </a:r>
              <a:r>
                <a:rPr lang="fr-FR" sz="1200" i="1" dirty="0" err="1" smtClean="0">
                  <a:cs typeface="Arial" charset="0"/>
                </a:rPr>
                <a:t>Inorg</a:t>
              </a:r>
              <a:r>
                <a:rPr lang="fr-FR" sz="1200" i="1" dirty="0" smtClean="0">
                  <a:cs typeface="Arial" charset="0"/>
                </a:rPr>
                <a:t>. </a:t>
              </a:r>
              <a:r>
                <a:rPr lang="fr-FR" sz="1200" i="1" dirty="0" err="1" smtClean="0">
                  <a:cs typeface="Arial" charset="0"/>
                </a:rPr>
                <a:t>Chem</a:t>
              </a:r>
              <a:r>
                <a:rPr lang="fr-FR" sz="1200" i="1" dirty="0" smtClean="0">
                  <a:cs typeface="Arial" charset="0"/>
                </a:rPr>
                <a:t>.</a:t>
              </a:r>
              <a:r>
                <a:rPr lang="fr-FR" sz="1200" dirty="0" smtClean="0">
                  <a:cs typeface="Arial" charset="0"/>
                </a:rPr>
                <a:t> </a:t>
              </a:r>
              <a:r>
                <a:rPr lang="fr-FR" sz="1200" b="1" dirty="0" smtClean="0">
                  <a:cs typeface="Arial" charset="0"/>
                </a:rPr>
                <a:t>2015</a:t>
              </a:r>
              <a:r>
                <a:rPr lang="fr-FR" sz="1200" dirty="0" smtClean="0">
                  <a:cs typeface="Arial" charset="0"/>
                </a:rPr>
                <a:t>, 1529–1541</a:t>
              </a:r>
              <a:endParaRPr lang="fr-FR" sz="1200" dirty="0">
                <a:cs typeface="Arial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6583537" y="6426989"/>
            <a:ext cx="2502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>
                <a:solidFill>
                  <a:srgbClr val="7E0202"/>
                </a:solidFill>
              </a:rPr>
              <a:t>Mycobactines</a:t>
            </a:r>
            <a:r>
              <a:rPr lang="fr-FR" sz="1400" b="1" dirty="0">
                <a:solidFill>
                  <a:srgbClr val="7E0202"/>
                </a:solidFill>
              </a:rPr>
              <a:t> T (</a:t>
            </a:r>
            <a:r>
              <a:rPr lang="fr-FR" sz="1400" b="1" i="1" dirty="0">
                <a:solidFill>
                  <a:srgbClr val="7E0202"/>
                </a:solidFill>
              </a:rPr>
              <a:t>n</a:t>
            </a:r>
            <a:r>
              <a:rPr lang="fr-FR" sz="1400" b="1" dirty="0">
                <a:solidFill>
                  <a:srgbClr val="7E0202"/>
                </a:solidFill>
              </a:rPr>
              <a:t> = 17–20)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17835" y="6426989"/>
            <a:ext cx="1457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 smtClean="0">
                <a:solidFill>
                  <a:srgbClr val="7E0202"/>
                </a:solidFill>
              </a:rPr>
              <a:t>Exocheline</a:t>
            </a:r>
            <a:r>
              <a:rPr lang="fr-FR" sz="1400" b="1" dirty="0" smtClean="0">
                <a:solidFill>
                  <a:srgbClr val="7E0202"/>
                </a:solidFill>
              </a:rPr>
              <a:t> </a:t>
            </a:r>
            <a:r>
              <a:rPr lang="fr-FR" sz="1400" b="1" dirty="0">
                <a:solidFill>
                  <a:srgbClr val="7E0202"/>
                </a:solidFill>
              </a:rPr>
              <a:t>MN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1347"/>
            <a:ext cx="873052" cy="46800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7580" y="211347"/>
            <a:ext cx="933588" cy="46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329330" y="1676375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sz="1800" b="1" dirty="0" smtClean="0">
                <a:latin typeface="Symbol" panose="05050102010706020507" pitchFamily="18" charset="2"/>
              </a:rPr>
              <a:t>D</a:t>
            </a:r>
            <a:r>
              <a:rPr lang="fr-FR" sz="1800" b="1" i="1" dirty="0" smtClean="0"/>
              <a:t>G</a:t>
            </a:r>
            <a:r>
              <a:rPr lang="fr-FR" sz="1800" b="1" dirty="0" smtClean="0"/>
              <a:t> = 5.1 k/mol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9842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T1 : Synthèse en quantité pondérale des précurseurs</a:t>
            </a:r>
            <a:endParaRPr lang="fr-FR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082262"/>
              </p:ext>
            </p:extLst>
          </p:nvPr>
        </p:nvGraphicFramePr>
        <p:xfrm>
          <a:off x="735013" y="1227138"/>
          <a:ext cx="9004300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4" name="CS ChemDraw Drawing" r:id="rId3" imgW="12862213" imgH="7666827" progId="ChemDraw.Document.6.0">
                  <p:embed/>
                </p:oleObj>
              </mc:Choice>
              <mc:Fallback>
                <p:oleObj name="CS ChemDraw Drawing" r:id="rId3" imgW="12862213" imgH="7666827" progId="ChemDraw.Document.6.0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227138"/>
                        <a:ext cx="9004300" cy="536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9" descr="INTERCHIM: Flash Purification - UPF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10" y="2492870"/>
            <a:ext cx="678686" cy="9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6045"/>
            <a:ext cx="873052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MSAG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IMS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IMS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SA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MSA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SA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SA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SA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MSA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Settings\mmeyer\Application Data\Microsoft\Modèles\LIMSAG.pot</Template>
  <TotalTime>38664</TotalTime>
  <Pages>20</Pages>
  <Words>1347</Words>
  <Application>Microsoft Office PowerPoint</Application>
  <PresentationFormat>Format A4 (210 x 297 mm)</PresentationFormat>
  <Paragraphs>288</Paragraphs>
  <Slides>21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Calibri</vt:lpstr>
      <vt:lpstr>Cambria</vt:lpstr>
      <vt:lpstr>Monotype Sorts</vt:lpstr>
      <vt:lpstr>Symbol</vt:lpstr>
      <vt:lpstr>Times New Roman</vt:lpstr>
      <vt:lpstr>Wingdings</vt:lpstr>
      <vt:lpstr>LIMSAG</vt:lpstr>
      <vt:lpstr>CS ChemDraw Drawing</vt:lpstr>
      <vt:lpstr>Graph</vt:lpstr>
      <vt:lpstr>Equation</vt:lpstr>
      <vt:lpstr>Dessin Designer</vt:lpstr>
      <vt:lpstr>ThorPhytoX : de la chélation à la phytoextraction du thorium</vt:lpstr>
      <vt:lpstr>Objectifs du projet ThorPhytoX</vt:lpstr>
      <vt:lpstr>Le thorium dans l'environnement</vt:lpstr>
      <vt:lpstr>Structures emblématiques de sidérophores</vt:lpstr>
      <vt:lpstr>Actinides et sidérophores hydroxamiques</vt:lpstr>
      <vt:lpstr>Consortium NEEDS ThorPhytoX (2022)</vt:lpstr>
      <vt:lpstr>Echéancier du projet ThorPhytoX 2022</vt:lpstr>
      <vt:lpstr>T1 : Choix des chélateurs hydroxamiques</vt:lpstr>
      <vt:lpstr>T1 : Synthèse en quantité pondérale des précurseurs</vt:lpstr>
      <vt:lpstr>T1 : Synthèse de chélateurs hydroxamiques bio-inspirés</vt:lpstr>
      <vt:lpstr>T2 : Etude physico-chimique de la chélation du Th4+</vt:lpstr>
      <vt:lpstr>T2 : Propriétés acido-basiques à 25.0 °C</vt:lpstr>
      <vt:lpstr>T2 : Spéciation du système Th4+ / (S)-(DFOPIPO)H4</vt:lpstr>
      <vt:lpstr>T2 : Spéciation par électrophorèse capillaire d'affinité</vt:lpstr>
      <vt:lpstr>T2 : Spéciation du Th4+ à pH 2 par ECA</vt:lpstr>
      <vt:lpstr>T3 : Remobilisation du Th du sol : mesure des Kd</vt:lpstr>
      <vt:lpstr>T3 : Choix des sols : zone humide de Rophin</vt:lpstr>
      <vt:lpstr>T3 : Phytodisponibilité du Th en présence de chélateurs</vt:lpstr>
      <vt:lpstr>Perspectives 2023 : Echantillonneurs passifs DGT du Th4+</vt:lpstr>
      <vt:lpstr>Présentation PowerPoint</vt:lpstr>
      <vt:lpstr>Présentation PowerPoint</vt:lpstr>
    </vt:vector>
  </TitlesOfParts>
  <Company>UMR 5633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mmeyer</dc:creator>
  <cp:lastModifiedBy>Michel Meyer</cp:lastModifiedBy>
  <cp:revision>1005</cp:revision>
  <cp:lastPrinted>2014-09-05T15:45:05Z</cp:lastPrinted>
  <dcterms:created xsi:type="dcterms:W3CDTF">2003-07-29T07:31:51Z</dcterms:created>
  <dcterms:modified xsi:type="dcterms:W3CDTF">2022-05-25T06:38:58Z</dcterms:modified>
</cp:coreProperties>
</file>