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48" r:id="rId5"/>
  </p:sldMasterIdLst>
  <p:notesMasterIdLst>
    <p:notesMasterId r:id="rId25"/>
  </p:notesMasterIdLst>
  <p:handoutMasterIdLst>
    <p:handoutMasterId r:id="rId26"/>
  </p:handoutMasterIdLst>
  <p:sldIdLst>
    <p:sldId id="257" r:id="rId6"/>
    <p:sldId id="383" r:id="rId7"/>
    <p:sldId id="384" r:id="rId8"/>
    <p:sldId id="406" r:id="rId9"/>
    <p:sldId id="407" r:id="rId10"/>
    <p:sldId id="420" r:id="rId11"/>
    <p:sldId id="401" r:id="rId12"/>
    <p:sldId id="418" r:id="rId13"/>
    <p:sldId id="410" r:id="rId14"/>
    <p:sldId id="408" r:id="rId15"/>
    <p:sldId id="416" r:id="rId16"/>
    <p:sldId id="409" r:id="rId17"/>
    <p:sldId id="427" r:id="rId18"/>
    <p:sldId id="429" r:id="rId19"/>
    <p:sldId id="424" r:id="rId20"/>
    <p:sldId id="361" r:id="rId21"/>
    <p:sldId id="428" r:id="rId22"/>
    <p:sldId id="411" r:id="rId23"/>
    <p:sldId id="431" r:id="rId24"/>
  </p:sldIdLst>
  <p:sldSz cx="9144000" cy="5143500" type="screen16x9"/>
  <p:notesSz cx="666908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SCH Charly" initials="TC" lastIdx="2" clrIdx="0">
    <p:extLst>
      <p:ext uri="{19B8F6BF-5375-455C-9EA6-DF929625EA0E}">
        <p15:presenceInfo xmlns:p15="http://schemas.microsoft.com/office/powerpoint/2012/main" userId="S-1-5-21-1801674531-299502267-839522115-422839" providerId="AD"/>
      </p:ext>
    </p:extLst>
  </p:cmAuthor>
  <p:cmAuthor id="3" name="MILCENT Théo" initials="MT" lastIdx="4" clrIdx="1">
    <p:extLst>
      <p:ext uri="{19B8F6BF-5375-455C-9EA6-DF929625EA0E}">
        <p15:presenceInfo xmlns:p15="http://schemas.microsoft.com/office/powerpoint/2012/main" userId="S-1-5-21-1801674531-299502267-839522115-417020" providerId="AD"/>
      </p:ext>
    </p:extLst>
  </p:cmAuthor>
  <p:cmAuthor id="4" name="HERR Sophie" initials="HS" lastIdx="1" clrIdx="2">
    <p:extLst>
      <p:ext uri="{19B8F6BF-5375-455C-9EA6-DF929625EA0E}">
        <p15:presenceInfo xmlns:p15="http://schemas.microsoft.com/office/powerpoint/2012/main" userId="S-1-5-21-1801674531-299502267-839522115-463383" providerId="AD"/>
      </p:ext>
    </p:extLst>
  </p:cmAuthor>
  <p:cmAuthor id="5" name="HERTZ Audrey" initials="HA" lastIdx="6" clrIdx="3">
    <p:extLst>
      <p:ext uri="{19B8F6BF-5375-455C-9EA6-DF929625EA0E}">
        <p15:presenceInfo xmlns:p15="http://schemas.microsoft.com/office/powerpoint/2012/main" userId="S-1-5-21-1801674531-299502267-839522115-1491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423F"/>
    <a:srgbClr val="0000FF"/>
    <a:srgbClr val="FFFFFF"/>
    <a:srgbClr val="D8D853"/>
    <a:srgbClr val="FFFFD7"/>
    <a:srgbClr val="EFFDE5"/>
    <a:srgbClr val="B6CFFF"/>
    <a:srgbClr val="D1E1FF"/>
    <a:srgbClr val="FFCBCB"/>
    <a:srgbClr val="C652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94391" autoAdjust="0"/>
  </p:normalViewPr>
  <p:slideViewPr>
    <p:cSldViewPr snapToGrid="0" snapToObjects="1">
      <p:cViewPr varScale="1">
        <p:scale>
          <a:sx n="75" d="100"/>
          <a:sy n="75" d="100"/>
        </p:scale>
        <p:origin x="67" y="451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Amine\Desktop\Amine\PAC%20nacelle\Calorim&#233;tries\calorim&#233;trie%20TAM%20III\Audrey%20Hertz%20Marcoule%20CEA\2020-09%20Donn&#233;es%20Isothermes%20lot%201%20-%20Projet%20NEEDS%20RESPIR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Amine\Desktop\Amine\PAC%20nacelle\Calorim&#233;tries\calorim&#233;trie%20TAM%20III\Audrey%20Hertz%20Marcoule%20CEA\2020-09%20Donn&#233;es%20Isothermes%20lot%201%20-%20Projet%20NEEDS%20RESPIR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Amine\Desktop\Amine\PAC%20nacelle\Calorim&#233;tries\calorim&#233;trie%20TAM%20III\Audrey%20Hertz%20Marcoule%20CEA\2020-09%20Donn&#233;es%20Isothermes%20lot%201%20-%20Projet%20NEEDS%20RESPI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Publications </a:t>
            </a:r>
            <a:endParaRPr lang="en-US" dirty="0"/>
          </a:p>
        </c:rich>
      </c:tx>
      <c:layout>
        <c:manualLayout>
          <c:xMode val="edge"/>
          <c:yMode val="edge"/>
          <c:x val="0.61950554084369203"/>
          <c:y val="5.9377092592583502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A7-4222-A643-4434977729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19456123312611"/>
          <c:y val="0.16964617690945299"/>
          <c:w val="0.25637851406233803"/>
          <c:h val="0.74739608221202003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711087202370562"/>
          <c:y val="0.13425925925925927"/>
          <c:w val="0.76577791742174917"/>
          <c:h val="0.6823123524653758"/>
        </c:manualLayout>
      </c:layout>
      <c:scatterChart>
        <c:scatterStyle val="lineMarker"/>
        <c:varyColors val="0"/>
        <c:ser>
          <c:idx val="0"/>
          <c:order val="0"/>
          <c:tx>
            <c:strRef>
              <c:f>Isothermes!$I$40</c:f>
              <c:strCache>
                <c:ptCount val="1"/>
                <c:pt idx="0">
                  <c:v> Cs</c:v>
                </c:pt>
              </c:strCache>
            </c:strRef>
          </c:tx>
          <c:spPr>
            <a:ln w="9525" cap="rnd">
              <a:solidFill>
                <a:srgbClr val="F7964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F79646"/>
                </a:solidFill>
              </a:ln>
              <a:effectLst/>
            </c:spPr>
          </c:marker>
          <c:xVal>
            <c:numRef>
              <c:f>Isothermes!$S$43:$S$55</c:f>
              <c:numCache>
                <c:formatCode>0.00</c:formatCode>
                <c:ptCount val="13"/>
                <c:pt idx="0">
                  <c:v>1.2490594431903688E-3</c:v>
                </c:pt>
                <c:pt idx="1">
                  <c:v>2.4830699774266367E-3</c:v>
                </c:pt>
                <c:pt idx="2">
                  <c:v>9.4808126410835206E-2</c:v>
                </c:pt>
                <c:pt idx="3">
                  <c:v>9.4958615500376223E-2</c:v>
                </c:pt>
                <c:pt idx="4">
                  <c:v>0.24612490594431904</c:v>
                </c:pt>
                <c:pt idx="5">
                  <c:v>0.25696012039127158</c:v>
                </c:pt>
                <c:pt idx="6">
                  <c:v>0.78705793829947335</c:v>
                </c:pt>
                <c:pt idx="7">
                  <c:v>1.1617757712565839</c:v>
                </c:pt>
                <c:pt idx="8">
                  <c:v>1.5267118133935287</c:v>
                </c:pt>
                <c:pt idx="9">
                  <c:v>1.5899172310007526</c:v>
                </c:pt>
                <c:pt idx="10">
                  <c:v>2.0022573363431153</c:v>
                </c:pt>
                <c:pt idx="11">
                  <c:v>2.7426636568848757</c:v>
                </c:pt>
                <c:pt idx="12">
                  <c:v>3.2332580887885625</c:v>
                </c:pt>
              </c:numCache>
            </c:numRef>
          </c:xVal>
          <c:yVal>
            <c:numRef>
              <c:f>Isothermes!$U$43:$U$55</c:f>
              <c:numCache>
                <c:formatCode>0.00</c:formatCode>
                <c:ptCount val="13"/>
                <c:pt idx="0">
                  <c:v>0.42313991059177625</c:v>
                </c:pt>
                <c:pt idx="1">
                  <c:v>0.52199058705498769</c:v>
                </c:pt>
                <c:pt idx="2">
                  <c:v>0.56433408577878097</c:v>
                </c:pt>
                <c:pt idx="3">
                  <c:v>0.61339352896914978</c:v>
                </c:pt>
                <c:pt idx="4">
                  <c:v>0.69298750350403537</c:v>
                </c:pt>
                <c:pt idx="5">
                  <c:v>0.73621623216630516</c:v>
                </c:pt>
                <c:pt idx="6">
                  <c:v>0.74654391478186433</c:v>
                </c:pt>
                <c:pt idx="7">
                  <c:v>0.7822452674161321</c:v>
                </c:pt>
                <c:pt idx="8">
                  <c:v>0.77980710034886125</c:v>
                </c:pt>
                <c:pt idx="9">
                  <c:v>0.79652811029786175</c:v>
                </c:pt>
                <c:pt idx="10">
                  <c:v>0.76749435665914223</c:v>
                </c:pt>
                <c:pt idx="11">
                  <c:v>0.79118521332945968</c:v>
                </c:pt>
                <c:pt idx="12">
                  <c:v>0.87133182844243839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AC7-47FD-97F9-CAC915450B60}"/>
            </c:ext>
          </c:extLst>
        </c:ser>
        <c:ser>
          <c:idx val="2"/>
          <c:order val="1"/>
          <c:tx>
            <c:strRef>
              <c:f>Isothermes!$I$21</c:f>
              <c:strCache>
                <c:ptCount val="1"/>
                <c:pt idx="0">
                  <c:v>Sr</c:v>
                </c:pt>
              </c:strCache>
            </c:strRef>
          </c:tx>
          <c:spPr>
            <a:ln w="9525" cap="rnd">
              <a:solidFill>
                <a:srgbClr val="9BBB5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rgbClr val="9BBB59"/>
                </a:solidFill>
              </a:ln>
              <a:effectLst/>
            </c:spPr>
          </c:marker>
          <c:xVal>
            <c:numRef>
              <c:f>Isothermes!$S$24:$S$36</c:f>
              <c:numCache>
                <c:formatCode>0.00</c:formatCode>
                <c:ptCount val="13"/>
                <c:pt idx="0">
                  <c:v>9.5868523168226417E-5</c:v>
                </c:pt>
                <c:pt idx="1">
                  <c:v>1.9031043140835423E-4</c:v>
                </c:pt>
                <c:pt idx="2">
                  <c:v>2.2312257475462223E-4</c:v>
                </c:pt>
                <c:pt idx="3">
                  <c:v>2.8846153846153843E-4</c:v>
                </c:pt>
                <c:pt idx="4">
                  <c:v>7.5097009815110703E-4</c:v>
                </c:pt>
                <c:pt idx="5">
                  <c:v>0.17935402876055695</c:v>
                </c:pt>
                <c:pt idx="6">
                  <c:v>0.3625599178269801</c:v>
                </c:pt>
                <c:pt idx="7">
                  <c:v>0.91582971924218215</c:v>
                </c:pt>
                <c:pt idx="8">
                  <c:v>1.4326067107966218</c:v>
                </c:pt>
                <c:pt idx="9">
                  <c:v>2.0086738187628392</c:v>
                </c:pt>
                <c:pt idx="10">
                  <c:v>2.5960587422962793</c:v>
                </c:pt>
                <c:pt idx="11">
                  <c:v>3.812485733850719</c:v>
                </c:pt>
                <c:pt idx="12">
                  <c:v>4.8851860305866239</c:v>
                </c:pt>
              </c:numCache>
            </c:numRef>
          </c:xVal>
          <c:yVal>
            <c:numRef>
              <c:f>Isothermes!$U$24:$U$36</c:f>
              <c:numCache>
                <c:formatCode>0.00</c:formatCode>
                <c:ptCount val="13"/>
                <c:pt idx="0">
                  <c:v>2.3087996998741186E-2</c:v>
                </c:pt>
                <c:pt idx="1">
                  <c:v>0.11917630361529646</c:v>
                </c:pt>
                <c:pt idx="2">
                  <c:v>0.22294971888760595</c:v>
                </c:pt>
                <c:pt idx="3">
                  <c:v>0.68962791622691133</c:v>
                </c:pt>
                <c:pt idx="4">
                  <c:v>1.1580506733622458</c:v>
                </c:pt>
                <c:pt idx="5">
                  <c:v>1.4833371376398081</c:v>
                </c:pt>
                <c:pt idx="6">
                  <c:v>1.5556035174391669</c:v>
                </c:pt>
                <c:pt idx="7">
                  <c:v>1.5817845194699791</c:v>
                </c:pt>
                <c:pt idx="8">
                  <c:v>1.6781511522528647</c:v>
                </c:pt>
                <c:pt idx="9">
                  <c:v>1.6378104370583144</c:v>
                </c:pt>
                <c:pt idx="10">
                  <c:v>1.7182784170504539</c:v>
                </c:pt>
                <c:pt idx="11">
                  <c:v>1.6480255649395112</c:v>
                </c:pt>
                <c:pt idx="12">
                  <c:v>1.6895640716776537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AC7-47FD-97F9-CAC915450B60}"/>
            </c:ext>
          </c:extLst>
        </c:ser>
        <c:ser>
          <c:idx val="4"/>
          <c:order val="2"/>
          <c:tx>
            <c:strRef>
              <c:f>Isothermes!$I$3</c:f>
              <c:strCache>
                <c:ptCount val="1"/>
                <c:pt idx="0">
                  <c:v>Ca</c:v>
                </c:pt>
              </c:strCache>
            </c:strRef>
          </c:tx>
          <c:spPr>
            <a:ln w="9525" cap="rnd">
              <a:solidFill>
                <a:srgbClr val="1F497D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rgbClr val="1F497D">
                    <a:lumMod val="60000"/>
                    <a:lumOff val="40000"/>
                  </a:srgbClr>
                </a:solidFill>
              </a:ln>
              <a:effectLst/>
            </c:spPr>
          </c:marker>
          <c:xVal>
            <c:numRef>
              <c:f>Isothermes!$S$6:$S$19</c:f>
              <c:numCache>
                <c:formatCode>0.00</c:formatCode>
                <c:ptCount val="14"/>
                <c:pt idx="0">
                  <c:v>1.7535181396277258E-2</c:v>
                </c:pt>
                <c:pt idx="1">
                  <c:v>6.8466490343829539E-2</c:v>
                </c:pt>
                <c:pt idx="2">
                  <c:v>0.46010279954089528</c:v>
                </c:pt>
                <c:pt idx="3">
                  <c:v>0.4874494735266231</c:v>
                </c:pt>
                <c:pt idx="4">
                  <c:v>1.1208144118968011</c:v>
                </c:pt>
                <c:pt idx="5">
                  <c:v>1.1919257447976446</c:v>
                </c:pt>
                <c:pt idx="6">
                  <c:v>1.6149757971954686</c:v>
                </c:pt>
                <c:pt idx="7">
                  <c:v>2.9355257248365687</c:v>
                </c:pt>
                <c:pt idx="8">
                  <c:v>3.9972054493737206</c:v>
                </c:pt>
                <c:pt idx="9">
                  <c:v>6.5073107440491045</c:v>
                </c:pt>
                <c:pt idx="10">
                  <c:v>7.8422076949947597</c:v>
                </c:pt>
                <c:pt idx="11">
                  <c:v>8.981236588652127</c:v>
                </c:pt>
                <c:pt idx="12">
                  <c:v>11.447677029791905</c:v>
                </c:pt>
              </c:numCache>
            </c:numRef>
          </c:xVal>
          <c:yVal>
            <c:numRef>
              <c:f>Isothermes!$U$6:$U$19</c:f>
              <c:numCache>
                <c:formatCode>0.00</c:formatCode>
                <c:ptCount val="14"/>
                <c:pt idx="0">
                  <c:v>1.45576441473108</c:v>
                </c:pt>
                <c:pt idx="1">
                  <c:v>1.4268136729337388</c:v>
                </c:pt>
                <c:pt idx="2">
                  <c:v>1.5240281451170214</c:v>
                </c:pt>
                <c:pt idx="3">
                  <c:v>1.5456859124706819</c:v>
                </c:pt>
                <c:pt idx="4">
                  <c:v>1.6922882731614532</c:v>
                </c:pt>
                <c:pt idx="5">
                  <c:v>1.6489728867093003</c:v>
                </c:pt>
                <c:pt idx="6">
                  <c:v>1.7843845278406141</c:v>
                </c:pt>
                <c:pt idx="7">
                  <c:v>1.8713508658116671</c:v>
                </c:pt>
                <c:pt idx="8">
                  <c:v>2.0590915675597632</c:v>
                </c:pt>
                <c:pt idx="9">
                  <c:v>2.0058924313275388</c:v>
                </c:pt>
                <c:pt idx="10">
                  <c:v>1.9417581261095325</c:v>
                </c:pt>
                <c:pt idx="11">
                  <c:v>2.0181234827380727</c:v>
                </c:pt>
                <c:pt idx="12">
                  <c:v>1.9716454873780447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AC7-47FD-97F9-CAC915450B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4076448"/>
        <c:axId val="524076776"/>
      </c:scatterChart>
      <c:valAx>
        <c:axId val="524076448"/>
        <c:scaling>
          <c:orientation val="minMax"/>
          <c:max val="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900" b="1"/>
                  <a:t>Concentration à l'équilibre (mmol/L)</a:t>
                </a:r>
              </a:p>
            </c:rich>
          </c:tx>
          <c:layout>
            <c:manualLayout>
              <c:xMode val="edge"/>
              <c:yMode val="edge"/>
              <c:x val="0.22199682437061749"/>
              <c:y val="0.909082630394471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24076776"/>
        <c:crosses val="autoZero"/>
        <c:crossBetween val="midCat"/>
      </c:valAx>
      <c:valAx>
        <c:axId val="524076776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900" b="1"/>
                  <a:t>Capacité (mmol/g) </a:t>
                </a:r>
              </a:p>
            </c:rich>
          </c:tx>
          <c:layout>
            <c:manualLayout>
              <c:xMode val="edge"/>
              <c:yMode val="edge"/>
              <c:x val="1.2715122460970459E-2"/>
              <c:y val="0.288046462745615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240764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3362603751034319"/>
          <c:y val="0.60001431468084732"/>
          <c:w val="0.2686551696417589"/>
          <c:h val="0.197043485411588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409683630500461"/>
          <c:y val="0.13425925925925927"/>
          <c:w val="0.76879197257400478"/>
          <c:h val="0.6823123524653758"/>
        </c:manualLayout>
      </c:layout>
      <c:scatterChart>
        <c:scatterStyle val="lineMarker"/>
        <c:varyColors val="0"/>
        <c:ser>
          <c:idx val="0"/>
          <c:order val="0"/>
          <c:tx>
            <c:strRef>
              <c:f>Isothermes!$I$40</c:f>
              <c:strCache>
                <c:ptCount val="1"/>
                <c:pt idx="0">
                  <c:v> Cs</c:v>
                </c:pt>
              </c:strCache>
            </c:strRef>
          </c:tx>
          <c:spPr>
            <a:ln w="9525" cap="rnd">
              <a:solidFill>
                <a:srgbClr val="F7964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F79646"/>
                </a:solidFill>
              </a:ln>
              <a:effectLst/>
            </c:spPr>
          </c:marker>
          <c:xVal>
            <c:numRef>
              <c:f>Isothermes!$AA$43:$AA$54</c:f>
              <c:numCache>
                <c:formatCode>0.00</c:formatCode>
                <c:ptCount val="12"/>
                <c:pt idx="0">
                  <c:v>9.0293453724604963E-5</c:v>
                </c:pt>
                <c:pt idx="1">
                  <c:v>2.5583145221971408E-4</c:v>
                </c:pt>
                <c:pt idx="2">
                  <c:v>3.0097817908201655E-4</c:v>
                </c:pt>
                <c:pt idx="3">
                  <c:v>4.2136945071482315E-4</c:v>
                </c:pt>
                <c:pt idx="4">
                  <c:v>2.9345372460496612E-3</c:v>
                </c:pt>
                <c:pt idx="5">
                  <c:v>0.20850263355906695</c:v>
                </c:pt>
                <c:pt idx="6">
                  <c:v>0.5410082768999247</c:v>
                </c:pt>
                <c:pt idx="7">
                  <c:v>1.2340105342362677</c:v>
                </c:pt>
                <c:pt idx="8">
                  <c:v>1.6042136945071483</c:v>
                </c:pt>
                <c:pt idx="9">
                  <c:v>1.8796087283671934</c:v>
                </c:pt>
                <c:pt idx="10">
                  <c:v>2.2972159518434911</c:v>
                </c:pt>
                <c:pt idx="11">
                  <c:v>3.6418359668924003</c:v>
                </c:pt>
              </c:numCache>
            </c:numRef>
          </c:xVal>
          <c:yVal>
            <c:numRef>
              <c:f>Isothermes!$AC$43:$AC$54</c:f>
              <c:numCache>
                <c:formatCode>0.00</c:formatCode>
                <c:ptCount val="12"/>
                <c:pt idx="0">
                  <c:v>1.6975169300225735E-2</c:v>
                </c:pt>
                <c:pt idx="1">
                  <c:v>8.0697911777633746E-2</c:v>
                </c:pt>
                <c:pt idx="2">
                  <c:v>0.1670428893905192</c:v>
                </c:pt>
                <c:pt idx="3">
                  <c:v>0.48451406464950486</c:v>
                </c:pt>
                <c:pt idx="4">
                  <c:v>0.73842930701249654</c:v>
                </c:pt>
                <c:pt idx="5">
                  <c:v>1.2347482258516649</c:v>
                </c:pt>
                <c:pt idx="6">
                  <c:v>1.3939241930212585</c:v>
                </c:pt>
                <c:pt idx="7">
                  <c:v>1.5904631227961465</c:v>
                </c:pt>
                <c:pt idx="8">
                  <c:v>1.6317738532583839</c:v>
                </c:pt>
                <c:pt idx="9">
                  <c:v>1.7787810383747176</c:v>
                </c:pt>
                <c:pt idx="10">
                  <c:v>1.8271503598817367</c:v>
                </c:pt>
                <c:pt idx="11">
                  <c:v>1.8486551881851303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08C-43BF-9283-E1CC231AB25B}"/>
            </c:ext>
          </c:extLst>
        </c:ser>
        <c:ser>
          <c:idx val="2"/>
          <c:order val="1"/>
          <c:tx>
            <c:strRef>
              <c:f>Isothermes!$I$21</c:f>
              <c:strCache>
                <c:ptCount val="1"/>
                <c:pt idx="0">
                  <c:v>Sr</c:v>
                </c:pt>
              </c:strCache>
            </c:strRef>
          </c:tx>
          <c:spPr>
            <a:ln w="9525" cap="rnd">
              <a:solidFill>
                <a:srgbClr val="9BBB5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rgbClr val="9BBB59"/>
                </a:solidFill>
              </a:ln>
              <a:effectLst/>
            </c:spPr>
          </c:marker>
          <c:xVal>
            <c:numRef>
              <c:f>Isothermes!$AA$24:$AA$36</c:f>
              <c:numCache>
                <c:formatCode>0.00</c:formatCode>
                <c:ptCount val="13"/>
                <c:pt idx="0">
                  <c:v>2.8018717187856649E-4</c:v>
                </c:pt>
                <c:pt idx="1">
                  <c:v>5.6465418854142883E-4</c:v>
                </c:pt>
                <c:pt idx="2">
                  <c:v>7.4726089933805067E-4</c:v>
                </c:pt>
                <c:pt idx="3">
                  <c:v>8.2087422962793882E-4</c:v>
                </c:pt>
                <c:pt idx="4">
                  <c:v>1.9002510842273453E-3</c:v>
                </c:pt>
                <c:pt idx="5">
                  <c:v>0.17264893859849348</c:v>
                </c:pt>
                <c:pt idx="6">
                  <c:v>0.41654302670623145</c:v>
                </c:pt>
                <c:pt idx="7">
                  <c:v>0.95531842045195159</c:v>
                </c:pt>
                <c:pt idx="8">
                  <c:v>1.4873887240356081</c:v>
                </c:pt>
                <c:pt idx="9">
                  <c:v>2.0606026021456287</c:v>
                </c:pt>
                <c:pt idx="10">
                  <c:v>3.3057521113900932</c:v>
                </c:pt>
                <c:pt idx="11">
                  <c:v>3.8980826295366353</c:v>
                </c:pt>
                <c:pt idx="12">
                  <c:v>5.0005706459712389</c:v>
                </c:pt>
              </c:numCache>
            </c:numRef>
          </c:xVal>
          <c:yVal>
            <c:numRef>
              <c:f>Isothermes!$AC$24:$AC$36</c:f>
              <c:numCache>
                <c:formatCode>0.00</c:formatCode>
                <c:ptCount val="13"/>
                <c:pt idx="0">
                  <c:v>2.2500234971870509E-2</c:v>
                </c:pt>
                <c:pt idx="1">
                  <c:v>0.11843502884869632</c:v>
                </c:pt>
                <c:pt idx="2">
                  <c:v>0.22410777824026212</c:v>
                </c:pt>
                <c:pt idx="3">
                  <c:v>0.68182291177141929</c:v>
                </c:pt>
                <c:pt idx="4">
                  <c:v>1.1557521113900935</c:v>
                </c:pt>
                <c:pt idx="5">
                  <c:v>1.4673993313371916</c:v>
                </c:pt>
                <c:pt idx="6">
                  <c:v>1.4345032694657409</c:v>
                </c:pt>
                <c:pt idx="7">
                  <c:v>1.4578326194664124</c:v>
                </c:pt>
                <c:pt idx="8">
                  <c:v>1.5696719181162584</c:v>
                </c:pt>
                <c:pt idx="9">
                  <c:v>1.5659908834983016</c:v>
                </c:pt>
                <c:pt idx="10">
                  <c:v>1.5787871870957928</c:v>
                </c:pt>
                <c:pt idx="11">
                  <c:v>1.4622096767996815</c:v>
                </c:pt>
                <c:pt idx="12">
                  <c:v>1.4756904816252003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08C-43BF-9283-E1CC231AB25B}"/>
            </c:ext>
          </c:extLst>
        </c:ser>
        <c:ser>
          <c:idx val="4"/>
          <c:order val="2"/>
          <c:tx>
            <c:strRef>
              <c:f>Isothermes!$I$3</c:f>
              <c:strCache>
                <c:ptCount val="1"/>
                <c:pt idx="0">
                  <c:v>Ca</c:v>
                </c:pt>
              </c:strCache>
            </c:strRef>
          </c:tx>
          <c:spPr>
            <a:ln w="95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Isothermes!$AA$6:$AA$19</c:f>
              <c:numCache>
                <c:formatCode>0.00</c:formatCode>
                <c:ptCount val="14"/>
                <c:pt idx="0">
                  <c:v>0.13405110035430909</c:v>
                </c:pt>
                <c:pt idx="1">
                  <c:v>0.53233694296122558</c:v>
                </c:pt>
                <c:pt idx="2">
                  <c:v>1.2587953490693149</c:v>
                </c:pt>
                <c:pt idx="3">
                  <c:v>1.8598732471680224</c:v>
                </c:pt>
                <c:pt idx="4">
                  <c:v>4.208044313588502</c:v>
                </c:pt>
                <c:pt idx="5">
                  <c:v>7.9781925245770742</c:v>
                </c:pt>
                <c:pt idx="6">
                  <c:v>9.1162233644393424</c:v>
                </c:pt>
                <c:pt idx="7">
                  <c:v>11.400269474524675</c:v>
                </c:pt>
              </c:numCache>
            </c:numRef>
          </c:xVal>
          <c:yVal>
            <c:numRef>
              <c:f>Isothermes!$AC$6:$AC$19</c:f>
              <c:numCache>
                <c:formatCode>0.00</c:formatCode>
                <c:ptCount val="14"/>
                <c:pt idx="0">
                  <c:v>1.2943195112964065</c:v>
                </c:pt>
                <c:pt idx="1">
                  <c:v>1.4706171450519969</c:v>
                </c:pt>
                <c:pt idx="2">
                  <c:v>1.4648203679592471</c:v>
                </c:pt>
                <c:pt idx="3">
                  <c:v>1.5994321277590329</c:v>
                </c:pt>
                <c:pt idx="4">
                  <c:v>1.7338638634255028</c:v>
                </c:pt>
                <c:pt idx="5">
                  <c:v>1.8838265382504116</c:v>
                </c:pt>
                <c:pt idx="6">
                  <c:v>1.7364198066198082</c:v>
                </c:pt>
                <c:pt idx="7">
                  <c:v>1.7765357552772105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08C-43BF-9283-E1CC231AB2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4076448"/>
        <c:axId val="524076776"/>
      </c:scatterChart>
      <c:valAx>
        <c:axId val="524076448"/>
        <c:scaling>
          <c:orientation val="minMax"/>
          <c:max val="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900" b="1"/>
                  <a:t>Concentration à l'équilibre (mmol/L)</a:t>
                </a:r>
              </a:p>
            </c:rich>
          </c:tx>
          <c:layout>
            <c:manualLayout>
              <c:xMode val="edge"/>
              <c:yMode val="edge"/>
              <c:x val="0.22199682437061749"/>
              <c:y val="0.909082630394471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24076776"/>
        <c:crosses val="autoZero"/>
        <c:crossBetween val="midCat"/>
      </c:valAx>
      <c:valAx>
        <c:axId val="524076776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900" b="1"/>
                  <a:t>Capacité (mmol/g) </a:t>
                </a:r>
              </a:p>
            </c:rich>
          </c:tx>
          <c:layout>
            <c:manualLayout>
              <c:xMode val="edge"/>
              <c:yMode val="edge"/>
              <c:x val="1.2715122460970459E-2"/>
              <c:y val="0.288046462745615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240764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2817468620930528"/>
          <c:y val="0.60398013894203428"/>
          <c:w val="0.29731044760998293"/>
          <c:h val="0.192940238460752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fr-F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426925473505999"/>
          <c:y val="0.13425925925925927"/>
          <c:w val="0.77307178323555581"/>
          <c:h val="0.6823123524653758"/>
        </c:manualLayout>
      </c:layout>
      <c:scatterChart>
        <c:scatterStyle val="lineMarker"/>
        <c:varyColors val="0"/>
        <c:ser>
          <c:idx val="0"/>
          <c:order val="0"/>
          <c:tx>
            <c:strRef>
              <c:f>Isothermes!$I$40</c:f>
              <c:strCache>
                <c:ptCount val="1"/>
                <c:pt idx="0">
                  <c:v> Cs</c:v>
                </c:pt>
              </c:strCache>
            </c:strRef>
          </c:tx>
          <c:spPr>
            <a:ln w="9525" cap="rnd">
              <a:solidFill>
                <a:srgbClr val="F7964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F79646"/>
                </a:solidFill>
              </a:ln>
              <a:effectLst/>
            </c:spPr>
          </c:marker>
          <c:xVal>
            <c:numRef>
              <c:f>Isothermes!$K$43:$K$58</c:f>
              <c:numCache>
                <c:formatCode>0.00</c:formatCode>
                <c:ptCount val="16"/>
                <c:pt idx="0">
                  <c:v>5.1166290443942816E-4</c:v>
                </c:pt>
                <c:pt idx="1">
                  <c:v>3.0097817908201654E-3</c:v>
                </c:pt>
                <c:pt idx="2">
                  <c:v>6.8773513920240784E-3</c:v>
                </c:pt>
                <c:pt idx="3">
                  <c:v>1.6854778028592927E-2</c:v>
                </c:pt>
                <c:pt idx="4">
                  <c:v>3.0775018811136191E-2</c:v>
                </c:pt>
                <c:pt idx="5">
                  <c:v>6.4484574868322042E-2</c:v>
                </c:pt>
                <c:pt idx="6">
                  <c:v>7.7200902934537241E-2</c:v>
                </c:pt>
                <c:pt idx="7">
                  <c:v>0.16155003762227238</c:v>
                </c:pt>
                <c:pt idx="8">
                  <c:v>0.25018811136192626</c:v>
                </c:pt>
                <c:pt idx="9">
                  <c:v>0.61474793077501866</c:v>
                </c:pt>
                <c:pt idx="10">
                  <c:v>0.96538750940556795</c:v>
                </c:pt>
                <c:pt idx="11">
                  <c:v>1.2347629796839728</c:v>
                </c:pt>
                <c:pt idx="12">
                  <c:v>1.5583145221971408</c:v>
                </c:pt>
                <c:pt idx="13">
                  <c:v>1.8818660647103085</c:v>
                </c:pt>
                <c:pt idx="14">
                  <c:v>2.6674191121143718</c:v>
                </c:pt>
                <c:pt idx="15">
                  <c:v>2.8878856282919489</c:v>
                </c:pt>
              </c:numCache>
            </c:numRef>
          </c:xVal>
          <c:yVal>
            <c:numRef>
              <c:f>Isothermes!$M$43:$M$58</c:f>
              <c:numCache>
                <c:formatCode>0.00</c:formatCode>
                <c:ptCount val="16"/>
                <c:pt idx="0">
                  <c:v>1.4635801649478452E-2</c:v>
                </c:pt>
                <c:pt idx="1">
                  <c:v>6.9135581729730528E-2</c:v>
                </c:pt>
                <c:pt idx="2">
                  <c:v>0.15087268918101479</c:v>
                </c:pt>
                <c:pt idx="3">
                  <c:v>0.40868115492999307</c:v>
                </c:pt>
                <c:pt idx="4">
                  <c:v>0.46651617757712571</c:v>
                </c:pt>
                <c:pt idx="5">
                  <c:v>0.62498118886380738</c:v>
                </c:pt>
                <c:pt idx="6">
                  <c:v>0.64890895410082772</c:v>
                </c:pt>
                <c:pt idx="7">
                  <c:v>0.85882057864530326</c:v>
                </c:pt>
                <c:pt idx="8">
                  <c:v>1.1456350787116956</c:v>
                </c:pt>
                <c:pt idx="9">
                  <c:v>1.2924357101757185</c:v>
                </c:pt>
                <c:pt idx="10">
                  <c:v>1.3961215534646017</c:v>
                </c:pt>
                <c:pt idx="11">
                  <c:v>1.3696027240045299</c:v>
                </c:pt>
                <c:pt idx="12">
                  <c:v>1.4055680963130168</c:v>
                </c:pt>
                <c:pt idx="13">
                  <c:v>1.5019401289484942</c:v>
                </c:pt>
                <c:pt idx="14">
                  <c:v>1.5741158765989469</c:v>
                </c:pt>
                <c:pt idx="15">
                  <c:v>1.562076749435666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B5A-4A1C-BB2A-FAB98EABA624}"/>
            </c:ext>
          </c:extLst>
        </c:ser>
        <c:ser>
          <c:idx val="2"/>
          <c:order val="1"/>
          <c:tx>
            <c:strRef>
              <c:f>Isothermes!$I$21</c:f>
              <c:strCache>
                <c:ptCount val="1"/>
                <c:pt idx="0">
                  <c:v>Sr</c:v>
                </c:pt>
              </c:strCache>
            </c:strRef>
          </c:tx>
          <c:spPr>
            <a:ln w="952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rgbClr val="92D050"/>
                </a:solidFill>
              </a:ln>
              <a:effectLst/>
            </c:spPr>
          </c:marker>
          <c:xVal>
            <c:numRef>
              <c:f>Isothermes!$K$24:$K$36</c:f>
              <c:numCache>
                <c:formatCode>0.00</c:formatCode>
                <c:ptCount val="13"/>
                <c:pt idx="0">
                  <c:v>1.141291942478886E-5</c:v>
                </c:pt>
                <c:pt idx="1">
                  <c:v>1.141291942478886E-5</c:v>
                </c:pt>
                <c:pt idx="2">
                  <c:v>2.2540515863958E-5</c:v>
                </c:pt>
                <c:pt idx="3">
                  <c:v>3.5380050216845463E-5</c:v>
                </c:pt>
                <c:pt idx="4">
                  <c:v>5.7064597123944306E-5</c:v>
                </c:pt>
                <c:pt idx="5">
                  <c:v>2.453777676329605E-3</c:v>
                </c:pt>
                <c:pt idx="6">
                  <c:v>7.0959826523624744E-2</c:v>
                </c:pt>
                <c:pt idx="7">
                  <c:v>0.54747774480712164</c:v>
                </c:pt>
                <c:pt idx="8">
                  <c:v>1.1470269344898425</c:v>
                </c:pt>
                <c:pt idx="9">
                  <c:v>1.6349007076010043</c:v>
                </c:pt>
                <c:pt idx="10">
                  <c:v>2.2395001141291941</c:v>
                </c:pt>
                <c:pt idx="11">
                  <c:v>3.3599634786578401</c:v>
                </c:pt>
                <c:pt idx="12">
                  <c:v>4.4864186258845011</c:v>
                </c:pt>
              </c:numCache>
            </c:numRef>
          </c:xVal>
          <c:yVal>
            <c:numRef>
              <c:f>Isothermes!$M$24:$M$36</c:f>
              <c:numCache>
                <c:formatCode>0.00</c:formatCode>
                <c:ptCount val="13"/>
                <c:pt idx="0">
                  <c:v>2.3487788176215479E-2</c:v>
                </c:pt>
                <c:pt idx="1">
                  <c:v>0.12072586167541656</c:v>
                </c:pt>
                <c:pt idx="2">
                  <c:v>0.23236300461819751</c:v>
                </c:pt>
                <c:pt idx="3">
                  <c:v>0.67672850326764056</c:v>
                </c:pt>
                <c:pt idx="4">
                  <c:v>1.1479588954101982</c:v>
                </c:pt>
                <c:pt idx="5">
                  <c:v>1.8556945856649121</c:v>
                </c:pt>
                <c:pt idx="6">
                  <c:v>2.1983262604288463</c:v>
                </c:pt>
                <c:pt idx="7">
                  <c:v>2.3496639011687761</c:v>
                </c:pt>
                <c:pt idx="8">
                  <c:v>2.2889820367565177</c:v>
                </c:pt>
                <c:pt idx="9">
                  <c:v>2.4259947108611799</c:v>
                </c:pt>
                <c:pt idx="10">
                  <c:v>2.4657612417256334</c:v>
                </c:pt>
                <c:pt idx="11">
                  <c:v>2.5530700753252686</c:v>
                </c:pt>
                <c:pt idx="12">
                  <c:v>2.4310626425229858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B5A-4A1C-BB2A-FAB98EABA624}"/>
            </c:ext>
          </c:extLst>
        </c:ser>
        <c:ser>
          <c:idx val="4"/>
          <c:order val="2"/>
          <c:tx>
            <c:strRef>
              <c:f>Isothermes!$I$3</c:f>
              <c:strCache>
                <c:ptCount val="1"/>
                <c:pt idx="0">
                  <c:v>Ca</c:v>
                </c:pt>
              </c:strCache>
            </c:strRef>
          </c:tx>
          <c:spPr>
            <a:ln w="95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Isothermes!$K$6:$K$19</c:f>
              <c:numCache>
                <c:formatCode>0.00</c:formatCode>
                <c:ptCount val="14"/>
                <c:pt idx="0">
                  <c:v>1.0766505314636458E-3</c:v>
                </c:pt>
                <c:pt idx="1">
                  <c:v>4.3165826638055784E-3</c:v>
                </c:pt>
                <c:pt idx="2">
                  <c:v>0.10412820000998053</c:v>
                </c:pt>
                <c:pt idx="3">
                  <c:v>0.11813214232247117</c:v>
                </c:pt>
                <c:pt idx="4">
                  <c:v>0.77673536603622928</c:v>
                </c:pt>
                <c:pt idx="5">
                  <c:v>0.7884624981286491</c:v>
                </c:pt>
                <c:pt idx="6">
                  <c:v>1.2475984330555416</c:v>
                </c:pt>
                <c:pt idx="7">
                  <c:v>2.6111582414292132</c:v>
                </c:pt>
                <c:pt idx="8">
                  <c:v>5.0202105893507651</c:v>
                </c:pt>
                <c:pt idx="9">
                  <c:v>6.2203702779579819</c:v>
                </c:pt>
                <c:pt idx="10">
                  <c:v>8.8801836418982969</c:v>
                </c:pt>
                <c:pt idx="11">
                  <c:v>11.10958630670193</c:v>
                </c:pt>
              </c:numCache>
            </c:numRef>
          </c:xVal>
          <c:yVal>
            <c:numRef>
              <c:f>Isothermes!$M$6:$M$19</c:f>
              <c:numCache>
                <c:formatCode>0.00</c:formatCode>
                <c:ptCount val="14"/>
                <c:pt idx="0">
                  <c:v>1.5478327362652926</c:v>
                </c:pt>
                <c:pt idx="1">
                  <c:v>1.5564094460246964</c:v>
                </c:pt>
                <c:pt idx="2">
                  <c:v>2.2669886857882031</c:v>
                </c:pt>
                <c:pt idx="3">
                  <c:v>2.1861083757959108</c:v>
                </c:pt>
                <c:pt idx="4">
                  <c:v>2.3903882478671545</c:v>
                </c:pt>
                <c:pt idx="5">
                  <c:v>2.3915780893923513</c:v>
                </c:pt>
                <c:pt idx="6">
                  <c:v>2.5222262666232225</c:v>
                </c:pt>
                <c:pt idx="7">
                  <c:v>2.4466852743945418</c:v>
                </c:pt>
                <c:pt idx="8">
                  <c:v>2.4095171278751533</c:v>
                </c:pt>
                <c:pt idx="9">
                  <c:v>2.5939516951844892</c:v>
                </c:pt>
                <c:pt idx="10">
                  <c:v>2.4951344877488895</c:v>
                </c:pt>
                <c:pt idx="11">
                  <c:v>2.3116687165908831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B5A-4A1C-BB2A-FAB98EABA6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4076448"/>
        <c:axId val="524076776"/>
      </c:scatterChart>
      <c:valAx>
        <c:axId val="524076448"/>
        <c:scaling>
          <c:orientation val="minMax"/>
          <c:max val="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900" b="1"/>
                  <a:t>Concentration à l'équilibre (mmol/L)</a:t>
                </a:r>
              </a:p>
            </c:rich>
          </c:tx>
          <c:layout>
            <c:manualLayout>
              <c:xMode val="edge"/>
              <c:yMode val="edge"/>
              <c:x val="0.22199682437061749"/>
              <c:y val="0.909082630394471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24076776"/>
        <c:crosses val="autoZero"/>
        <c:crossBetween val="midCat"/>
      </c:valAx>
      <c:valAx>
        <c:axId val="524076776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900" b="1"/>
                  <a:t>Capacité (mmol/g) </a:t>
                </a:r>
              </a:p>
            </c:rich>
          </c:tx>
          <c:layout>
            <c:manualLayout>
              <c:xMode val="edge"/>
              <c:yMode val="edge"/>
              <c:x val="1.2715122460970459E-2"/>
              <c:y val="0.288046462745615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240764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9882392591634626"/>
          <c:y val="0.57590970139810993"/>
          <c:w val="0.29447474887052927"/>
          <c:h val="0.207103133284651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85CF7-18B9-4A22-83A6-1ACC4A65B944}" type="datetimeFigureOut">
              <a:rPr lang="fr-FR" smtClean="0"/>
              <a:t>25/05/2022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AFD6A-3535-42B6-BC09-74A839720E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249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A6089-047E-45C6-8F58-6D71031CDF34}" type="datetimeFigureOut">
              <a:rPr lang="fr-FR" smtClean="0"/>
              <a:t>25/05/2022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A49A7-16CA-4ADC-9E54-2FC9788562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782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A49A7-16CA-4ADC-9E54-2FC9788562F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2328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A49A7-16CA-4ADC-9E54-2FC9788562F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436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A49A7-16CA-4ADC-9E54-2FC9788562F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9283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4480076"/>
            <a:ext cx="9144000" cy="672711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632457" y="2817858"/>
            <a:ext cx="5895504" cy="26275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 smtClean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626085" y="4618614"/>
            <a:ext cx="5836747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CEA - </a:t>
            </a:r>
            <a:r>
              <a:rPr lang="fr-FR" sz="1100" kern="0" dirty="0" smtClean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pic>
        <p:nvPicPr>
          <p:cNvPr id="21" name="Picture 20" descr="fond16-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91"/>
            <a:ext cx="9144000" cy="4508500"/>
          </a:xfrm>
          <a:prstGeom prst="rect">
            <a:avLst/>
          </a:prstGeom>
        </p:spPr>
      </p:pic>
      <p:pic>
        <p:nvPicPr>
          <p:cNvPr id="16" name="Picture 9" descr="cea_logo_small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32" y="1395784"/>
            <a:ext cx="1456704" cy="1189040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9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2" y="3345818"/>
            <a:ext cx="4929639" cy="461665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 A VENIR</a:t>
            </a:r>
            <a:endParaRPr lang="fr-FR" dirty="0"/>
          </a:p>
        </p:txBody>
      </p:sp>
      <p:sp>
        <p:nvSpPr>
          <p:cNvPr id="20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632457" y="3841575"/>
            <a:ext cx="2206507" cy="230832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1809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4478417"/>
            <a:ext cx="9144000" cy="6727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632457" y="2817858"/>
            <a:ext cx="5895504" cy="26275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 smtClean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626085" y="4618614"/>
            <a:ext cx="5836747" cy="30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CEA - </a:t>
            </a:r>
            <a:r>
              <a:rPr lang="fr-FR" sz="1100" kern="0" dirty="0" smtClean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pic>
        <p:nvPicPr>
          <p:cNvPr id="21" name="Picture 20" descr="fond16-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91"/>
            <a:ext cx="9144000" cy="4508500"/>
          </a:xfrm>
          <a:prstGeom prst="rect">
            <a:avLst/>
          </a:prstGeom>
        </p:spPr>
      </p:pic>
      <p:pic>
        <p:nvPicPr>
          <p:cNvPr id="16" name="Picture 9" descr="cea_logo_small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32" y="1395784"/>
            <a:ext cx="1456704" cy="1189040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1" name="Titre 3"/>
          <p:cNvSpPr txBox="1">
            <a:spLocks/>
          </p:cNvSpPr>
          <p:nvPr userDrawn="1"/>
        </p:nvSpPr>
        <p:spPr>
          <a:xfrm>
            <a:off x="632457" y="2817858"/>
            <a:ext cx="5895504" cy="26275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 smtClean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2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2" y="3345818"/>
            <a:ext cx="4929639" cy="461665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Annexes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632457" y="3841576"/>
            <a:ext cx="2206507" cy="230832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LUNDI 18 MARS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3918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4478417"/>
            <a:ext cx="9144000" cy="6727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632457" y="2817858"/>
            <a:ext cx="5895504" cy="26275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 smtClean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626085" y="4618614"/>
            <a:ext cx="5836747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</a:t>
            </a:r>
            <a:r>
              <a:rPr lang="fr-FR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l’énergie atomique </a:t>
            </a:r>
            <a:r>
              <a:rPr lang="fr-FR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et aux </a:t>
            </a:r>
            <a:r>
              <a:rPr lang="fr-FR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énergies alternatives - </a:t>
            </a:r>
            <a:r>
              <a:rPr lang="fr-FR" sz="1100" kern="0" dirty="0" err="1" smtClean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  <a:endParaRPr lang="fr-FR" sz="1100" kern="0" dirty="0" smtClean="0">
              <a:solidFill>
                <a:srgbClr val="A50119"/>
              </a:solidFill>
              <a:latin typeface="Calibri"/>
              <a:cs typeface="Calibri"/>
            </a:endParaRPr>
          </a:p>
        </p:txBody>
      </p:sp>
      <p:pic>
        <p:nvPicPr>
          <p:cNvPr id="21" name="Picture 20" descr="fond16-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91"/>
            <a:ext cx="9144000" cy="4508500"/>
          </a:xfrm>
          <a:prstGeom prst="rect">
            <a:avLst/>
          </a:prstGeom>
        </p:spPr>
      </p:pic>
      <p:pic>
        <p:nvPicPr>
          <p:cNvPr id="16" name="Picture 9" descr="cea_logo_small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32" y="1395784"/>
            <a:ext cx="1456704" cy="1189040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9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2" y="3345818"/>
            <a:ext cx="4929639" cy="461665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 A VENIR</a:t>
            </a:r>
            <a:endParaRPr lang="fr-FR" dirty="0"/>
          </a:p>
        </p:txBody>
      </p:sp>
      <p:sp>
        <p:nvSpPr>
          <p:cNvPr id="20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632457" y="3841576"/>
            <a:ext cx="2206507" cy="230832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LUNDI 18 MARS 2019</a:t>
            </a:r>
            <a:endParaRPr lang="fr-FR" dirty="0"/>
          </a:p>
        </p:txBody>
      </p:sp>
      <p:sp>
        <p:nvSpPr>
          <p:cNvPr id="9" name="Espace réservé pour une image  10"/>
          <p:cNvSpPr>
            <a:spLocks noGrp="1"/>
          </p:cNvSpPr>
          <p:nvPr>
            <p:ph type="pic" sz="quarter" idx="12"/>
          </p:nvPr>
        </p:nvSpPr>
        <p:spPr>
          <a:xfrm>
            <a:off x="5562096" y="611602"/>
            <a:ext cx="2803525" cy="1015663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195" y="4525692"/>
            <a:ext cx="506156" cy="61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45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4478417"/>
            <a:ext cx="9144000" cy="6727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632457" y="2817858"/>
            <a:ext cx="5895504" cy="26275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 smtClean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626085" y="4618614"/>
            <a:ext cx="5836747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</a:t>
            </a:r>
            <a:r>
              <a:rPr lang="fr-FR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l’énergie atomique </a:t>
            </a:r>
            <a:r>
              <a:rPr lang="fr-FR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et aux </a:t>
            </a:r>
            <a:r>
              <a:rPr lang="fr-FR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énergies alternatives - </a:t>
            </a:r>
            <a:r>
              <a:rPr lang="fr-FR" sz="1100" kern="0" dirty="0" err="1" smtClean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  <a:endParaRPr lang="fr-FR" sz="1100" kern="0" dirty="0" smtClean="0">
              <a:solidFill>
                <a:srgbClr val="A50119"/>
              </a:solidFill>
              <a:latin typeface="Calibri"/>
              <a:cs typeface="Calibri"/>
            </a:endParaRPr>
          </a:p>
        </p:txBody>
      </p:sp>
      <p:sp>
        <p:nvSpPr>
          <p:cNvPr id="9" name="Espace réservé pour une image  10"/>
          <p:cNvSpPr>
            <a:spLocks noGrp="1"/>
          </p:cNvSpPr>
          <p:nvPr>
            <p:ph type="pic" sz="quarter" idx="12"/>
          </p:nvPr>
        </p:nvSpPr>
        <p:spPr>
          <a:xfrm>
            <a:off x="5562096" y="611602"/>
            <a:ext cx="2803525" cy="1015663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pic>
        <p:nvPicPr>
          <p:cNvPr id="2" name="Picture 1" descr="fond16-9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91"/>
            <a:ext cx="9144000" cy="4508500"/>
          </a:xfrm>
          <a:prstGeom prst="rect">
            <a:avLst/>
          </a:prstGeom>
        </p:spPr>
      </p:pic>
      <p:sp>
        <p:nvSpPr>
          <p:cNvPr id="11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634262" y="3597039"/>
            <a:ext cx="1203327" cy="307777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Partie 1</a:t>
            </a:r>
            <a:endParaRPr lang="fr-FR" dirty="0"/>
          </a:p>
        </p:txBody>
      </p:sp>
      <p:sp>
        <p:nvSpPr>
          <p:cNvPr id="12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49590" y="548328"/>
            <a:ext cx="3428079" cy="707886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195" y="4525692"/>
            <a:ext cx="506156" cy="61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18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4478417"/>
            <a:ext cx="9144000" cy="6727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632457" y="2817858"/>
            <a:ext cx="5895504" cy="26275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 smtClean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626085" y="4618614"/>
            <a:ext cx="5836747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</a:t>
            </a:r>
            <a:r>
              <a:rPr lang="fr-FR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l’énergie atomique </a:t>
            </a:r>
            <a:r>
              <a:rPr lang="fr-FR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et aux </a:t>
            </a:r>
            <a:r>
              <a:rPr lang="fr-FR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énergies alternatives - </a:t>
            </a:r>
            <a:r>
              <a:rPr lang="fr-FR" sz="1100" kern="0" dirty="0" err="1" smtClean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  <a:endParaRPr lang="fr-FR" sz="1100" kern="0" dirty="0" smtClean="0">
              <a:solidFill>
                <a:srgbClr val="A50119"/>
              </a:solidFill>
              <a:latin typeface="Calibri"/>
              <a:cs typeface="Calibri"/>
            </a:endParaRPr>
          </a:p>
        </p:txBody>
      </p:sp>
      <p:pic>
        <p:nvPicPr>
          <p:cNvPr id="3" name="Picture 2" descr="fond16-9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91"/>
            <a:ext cx="9144000" cy="4508500"/>
          </a:xfrm>
          <a:prstGeom prst="rect">
            <a:avLst/>
          </a:prstGeom>
        </p:spPr>
      </p:pic>
      <p:sp>
        <p:nvSpPr>
          <p:cNvPr id="10" name="Espace réservé pour une image  7"/>
          <p:cNvSpPr>
            <a:spLocks noGrp="1"/>
          </p:cNvSpPr>
          <p:nvPr>
            <p:ph type="pic" sz="quarter" idx="12"/>
          </p:nvPr>
        </p:nvSpPr>
        <p:spPr>
          <a:xfrm>
            <a:off x="749593" y="611216"/>
            <a:ext cx="3868823" cy="707886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3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634262" y="3601103"/>
            <a:ext cx="1203327" cy="307777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Partie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3798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830580" y="129868"/>
            <a:ext cx="6172200" cy="318924"/>
          </a:xfrm>
        </p:spPr>
        <p:txBody>
          <a:bodyPr/>
          <a:lstStyle>
            <a:lvl1pPr>
              <a:defRPr b="1"/>
            </a:lvl1pPr>
          </a:lstStyle>
          <a:p>
            <a:r>
              <a:rPr lang="pt-BR" dirty="0" smtClean="0"/>
              <a:t>CLICK TO EDIT MASTER TITLE STYLE</a:t>
            </a:r>
            <a:endParaRPr lang="fr-FR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1519497" y="1419656"/>
            <a:ext cx="5915025" cy="16558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>
              <a:defRPr sz="2000"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1519493" y="800735"/>
            <a:ext cx="5943283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Texte simple de la diapositive</a:t>
            </a:r>
            <a:endParaRPr lang="fr-FR" dirty="0"/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44258" y="5004965"/>
            <a:ext cx="470959" cy="107722"/>
          </a:xfrm>
          <a:prstGeom prst="rect">
            <a:avLst/>
          </a:prstGeom>
        </p:spPr>
        <p:txBody>
          <a:bodyPr tIns="0" bIns="0">
            <a:spAutoFit/>
          </a:bodyPr>
          <a:lstStyle>
            <a:lvl1pPr>
              <a:defRPr/>
            </a:lvl1pPr>
          </a:lstStyle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138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830580" y="129868"/>
            <a:ext cx="6172200" cy="318924"/>
          </a:xfrm>
        </p:spPr>
        <p:txBody>
          <a:bodyPr/>
          <a:lstStyle>
            <a:lvl1pPr>
              <a:defRPr b="1"/>
            </a:lvl1pPr>
          </a:lstStyle>
          <a:p>
            <a:r>
              <a:rPr lang="pt-BR" dirty="0" smtClean="0"/>
              <a:t>CLICK TO EDIT MASTER TITLE STYLE</a:t>
            </a:r>
            <a:endParaRPr lang="fr-FR" dirty="0"/>
          </a:p>
        </p:txBody>
      </p:sp>
      <p:sp>
        <p:nvSpPr>
          <p:cNvPr id="1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1519493" y="800735"/>
            <a:ext cx="5943283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Texte simple de la diapositive</a:t>
            </a:r>
            <a:endParaRPr lang="fr-FR" dirty="0"/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44258" y="5004965"/>
            <a:ext cx="470959" cy="107722"/>
          </a:xfrm>
          <a:prstGeom prst="rect">
            <a:avLst/>
          </a:prstGeom>
        </p:spPr>
        <p:txBody>
          <a:bodyPr tIns="0" bIns="0">
            <a:spAutoFit/>
          </a:bodyPr>
          <a:lstStyle>
            <a:lvl1pPr>
              <a:defRPr/>
            </a:lvl1pPr>
          </a:lstStyle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7" name="Espace réservé du contenu 2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665555301"/>
              </p:ext>
            </p:extLst>
          </p:nvPr>
        </p:nvGraphicFramePr>
        <p:xfrm>
          <a:off x="1519497" y="1445547"/>
          <a:ext cx="591502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3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3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3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30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30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7995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830580" y="129868"/>
            <a:ext cx="6172200" cy="318924"/>
          </a:xfrm>
        </p:spPr>
        <p:txBody>
          <a:bodyPr/>
          <a:lstStyle>
            <a:lvl1pPr>
              <a:defRPr b="1"/>
            </a:lvl1pPr>
          </a:lstStyle>
          <a:p>
            <a:r>
              <a:rPr lang="pt-BR" dirty="0" smtClean="0"/>
              <a:t>CLICK TO EDIT MASTER TITLE STYLE</a:t>
            </a:r>
            <a:endParaRPr lang="fr-FR" dirty="0"/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44258" y="5004965"/>
            <a:ext cx="470959" cy="107722"/>
          </a:xfrm>
          <a:prstGeom prst="rect">
            <a:avLst/>
          </a:prstGeom>
        </p:spPr>
        <p:txBody>
          <a:bodyPr tIns="0" bIns="0">
            <a:spAutoFit/>
          </a:bodyPr>
          <a:lstStyle>
            <a:lvl1pPr>
              <a:defRPr/>
            </a:lvl1pPr>
          </a:lstStyle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6" name="Espace réservé du contenu 1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044750242"/>
              </p:ext>
            </p:extLst>
          </p:nvPr>
        </p:nvGraphicFramePr>
        <p:xfrm>
          <a:off x="3012839" y="1595071"/>
          <a:ext cx="2845776" cy="2041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1519493" y="800735"/>
            <a:ext cx="5943283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Texte simple de la diapositive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7287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830580" y="129868"/>
            <a:ext cx="6172200" cy="318924"/>
          </a:xfrm>
        </p:spPr>
        <p:txBody>
          <a:bodyPr/>
          <a:lstStyle>
            <a:lvl1pPr>
              <a:defRPr b="1"/>
            </a:lvl1pPr>
          </a:lstStyle>
          <a:p>
            <a:r>
              <a:rPr lang="pt-BR" dirty="0" smtClean="0"/>
              <a:t>CLICK TO EDIT MASTER TITLE STYLE</a:t>
            </a:r>
            <a:endParaRPr lang="fr-FR" dirty="0"/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44258" y="5004965"/>
            <a:ext cx="470959" cy="107722"/>
          </a:xfrm>
          <a:prstGeom prst="rect">
            <a:avLst/>
          </a:prstGeom>
        </p:spPr>
        <p:txBody>
          <a:bodyPr tIns="0" bIns="0">
            <a:spAutoFit/>
          </a:bodyPr>
          <a:lstStyle>
            <a:lvl1pPr>
              <a:defRPr/>
            </a:lvl1pPr>
          </a:lstStyle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446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4478417"/>
            <a:ext cx="9144000" cy="6727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632457" y="2817858"/>
            <a:ext cx="5895504" cy="26275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 smtClean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626085" y="4618614"/>
            <a:ext cx="5836747" cy="30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CEA - </a:t>
            </a:r>
            <a:r>
              <a:rPr lang="fr-FR" sz="1100" kern="0" dirty="0" smtClean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9" name="Espace réservé pour une image  10"/>
          <p:cNvSpPr>
            <a:spLocks noGrp="1"/>
          </p:cNvSpPr>
          <p:nvPr>
            <p:ph type="pic" sz="quarter" idx="12"/>
          </p:nvPr>
        </p:nvSpPr>
        <p:spPr>
          <a:xfrm>
            <a:off x="5562096" y="611602"/>
            <a:ext cx="2803525" cy="1015663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pic>
        <p:nvPicPr>
          <p:cNvPr id="2" name="Picture 1" descr="fond16-9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91"/>
            <a:ext cx="9144000" cy="4508500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2452481" y="1721339"/>
            <a:ext cx="3574483" cy="44203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2400" kern="1200" dirty="0" smtClean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</a:lstStyle>
          <a:p>
            <a:r>
              <a:rPr lang="fr-FR" dirty="0" smtClean="0"/>
              <a:t>Merci de votre attention</a:t>
            </a:r>
            <a:endParaRPr lang="fr-FR" dirty="0"/>
          </a:p>
        </p:txBody>
      </p:sp>
      <p:sp>
        <p:nvSpPr>
          <p:cNvPr id="13" name="Espace réservé du texte 18"/>
          <p:cNvSpPr>
            <a:spLocks noGrp="1"/>
          </p:cNvSpPr>
          <p:nvPr>
            <p:ph type="body" sz="quarter" idx="10" hasCustomPrompt="1"/>
          </p:nvPr>
        </p:nvSpPr>
        <p:spPr>
          <a:xfrm>
            <a:off x="743831" y="3302676"/>
            <a:ext cx="5136111" cy="200055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z="700" b="1" dirty="0" smtClean="0">
                <a:solidFill>
                  <a:schemeClr val="tx1"/>
                </a:solidFill>
                <a:latin typeface="Calibri"/>
                <a:cs typeface="Calibri"/>
              </a:rPr>
              <a:t>Crédits photos </a:t>
            </a:r>
            <a:r>
              <a:rPr lang="fr-FR" sz="700" dirty="0" smtClean="0">
                <a:solidFill>
                  <a:schemeClr val="tx1"/>
                </a:solidFill>
                <a:latin typeface="Calibri"/>
                <a:cs typeface="Calibri"/>
              </a:rPr>
              <a:t>: XXXXXXXXXXX</a:t>
            </a:r>
            <a:endParaRPr lang="fr-FR" sz="7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5" name="Espace réservé du texte 20"/>
          <p:cNvSpPr>
            <a:spLocks noGrp="1"/>
          </p:cNvSpPr>
          <p:nvPr>
            <p:ph type="body" sz="quarter" idx="13" hasCustomPrompt="1"/>
          </p:nvPr>
        </p:nvSpPr>
        <p:spPr>
          <a:xfrm>
            <a:off x="2452480" y="2355222"/>
            <a:ext cx="3535680" cy="307777"/>
          </a:xfrm>
        </p:spPr>
        <p:txBody>
          <a:bodyPr>
            <a:spAutoFit/>
          </a:bodyPr>
          <a:lstStyle>
            <a:lvl1pPr marL="0" indent="0">
              <a:buFontTx/>
              <a:buNone/>
              <a:defRPr lang="fr-FR" sz="1400" kern="1200" smtClean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z="1400" kern="1200" dirty="0" smtClean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Mise à jour XXXXXX 2019</a:t>
            </a:r>
            <a:endParaRPr lang="fr-FR" dirty="0"/>
          </a:p>
        </p:txBody>
      </p:sp>
      <p:pic>
        <p:nvPicPr>
          <p:cNvPr id="19" name="Picture 9" descr="cea_logo_small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32" y="1395784"/>
            <a:ext cx="1456704" cy="1189040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4673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71493" y="970076"/>
            <a:ext cx="5915025" cy="16558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4971054"/>
            <a:ext cx="8416144" cy="1923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-19280"/>
            <a:ext cx="9144000" cy="5939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16144" y="4970488"/>
            <a:ext cx="727856" cy="176676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-19281"/>
            <a:ext cx="727856" cy="587829"/>
          </a:xfrm>
          <a:prstGeom prst="rect">
            <a:avLst/>
          </a:prstGeom>
          <a:solidFill>
            <a:srgbClr val="C117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44258" y="5004965"/>
            <a:ext cx="470959" cy="107722"/>
          </a:xfrm>
          <a:prstGeom prst="rect">
            <a:avLst/>
          </a:prstGeom>
        </p:spPr>
        <p:txBody>
          <a:bodyPr tIns="0" bIns="0">
            <a:spAutoFit/>
          </a:bodyPr>
          <a:lstStyle>
            <a:lvl1pPr>
              <a:defRPr/>
            </a:lvl1pPr>
          </a:lstStyle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25" descr="cea_logo_typo2_small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5" y="168732"/>
            <a:ext cx="459255" cy="259863"/>
          </a:xfrm>
          <a:prstGeom prst="rect">
            <a:avLst/>
          </a:prstGeom>
        </p:spPr>
      </p:pic>
      <p:sp>
        <p:nvSpPr>
          <p:cNvPr id="14" name="Espace réservé du titre 1"/>
          <p:cNvSpPr>
            <a:spLocks noGrp="1"/>
          </p:cNvSpPr>
          <p:nvPr>
            <p:ph type="title"/>
          </p:nvPr>
        </p:nvSpPr>
        <p:spPr>
          <a:xfrm>
            <a:off x="830580" y="129868"/>
            <a:ext cx="6172200" cy="318924"/>
          </a:xfrm>
          <a:prstGeom prst="rect">
            <a:avLst/>
          </a:prstGeom>
        </p:spPr>
        <p:txBody>
          <a:bodyPr vert="horz" lIns="91440" tIns="36000" rIns="91440" bIns="36000" rtlCol="0" anchor="ctr">
            <a:sp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5" name="Espace réservé du texte 12"/>
          <p:cNvSpPr txBox="1">
            <a:spLocks/>
          </p:cNvSpPr>
          <p:nvPr/>
        </p:nvSpPr>
        <p:spPr>
          <a:xfrm>
            <a:off x="2769716" y="4971054"/>
            <a:ext cx="5645759" cy="20313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Colloque NEEDS, Environnement et mécanismes de transferts des radionucléides        </a:t>
            </a:r>
            <a:r>
              <a:rPr lang="fr-FR" sz="800" baseline="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23-25 mai </a:t>
            </a:r>
            <a:r>
              <a:rPr lang="fr-FR" sz="800" baseline="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2022</a:t>
            </a:r>
            <a:endParaRPr lang="fr-FR" sz="8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489" y="4924744"/>
            <a:ext cx="2569112" cy="243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fr-FR" sz="7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</p:spTree>
    <p:extLst>
      <p:ext uri="{BB962C8B-B14F-4D97-AF65-F5344CB8AC3E}">
        <p14:creationId xmlns:p14="http://schemas.microsoft.com/office/powerpoint/2010/main" val="395456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6" r:id="rId4"/>
    <p:sldLayoutId id="2147483662" r:id="rId5"/>
    <p:sldLayoutId id="2147483667" r:id="rId6"/>
    <p:sldLayoutId id="2147483668" r:id="rId7"/>
    <p:sldLayoutId id="2147483663" r:id="rId8"/>
    <p:sldLayoutId id="2147483664" r:id="rId9"/>
    <p:sldLayoutId id="214748366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189" rtl="0" eaLnBrk="1" latinLnBrk="0" hangingPunct="1">
        <a:spcBef>
          <a:spcPct val="0"/>
        </a:spcBef>
        <a:buNone/>
        <a:defRPr sz="1600" b="1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51767" y="2295069"/>
            <a:ext cx="5613560" cy="276999"/>
          </a:xfrm>
        </p:spPr>
        <p:txBody>
          <a:bodyPr/>
          <a:lstStyle/>
          <a:p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* audrey.hertz@cea.fr 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29632"/>
            <a:ext cx="914400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1"/>
          <p:cNvSpPr txBox="1">
            <a:spLocks/>
          </p:cNvSpPr>
          <p:nvPr/>
        </p:nvSpPr>
        <p:spPr>
          <a:xfrm>
            <a:off x="2251766" y="323676"/>
            <a:ext cx="6713813" cy="107721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NEEDS2020 Projet 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RESPIR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fr-FR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</a:t>
            </a:r>
            <a:r>
              <a:rPr lang="fr-FR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Structures-Propriétés vis-à-vis de l’Immobilisation des Radionucléides dans des échangeurs silicates microporeux </a:t>
            </a:r>
            <a:endParaRPr lang="fr-FR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51766" y="1511095"/>
            <a:ext cx="68178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T. Milcent, B-T. Vien Ngoc, Y. </a:t>
            </a:r>
            <a:r>
              <a:rPr lang="en-US" sz="1400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Barré</a:t>
            </a:r>
            <a:r>
              <a:rPr lang="en-US" sz="1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400" i="1" u="sng" dirty="0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A. </a:t>
            </a:r>
            <a:r>
              <a:rPr lang="en-US" sz="1400" i="1" u="sng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Hertz</a:t>
            </a:r>
            <a:r>
              <a:rPr lang="en-US" sz="1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 	</a:t>
            </a: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CEA ISEC - </a:t>
            </a:r>
            <a:r>
              <a:rPr lang="en-US" sz="1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Marcoule</a:t>
            </a:r>
            <a:endParaRPr lang="en-US" sz="1400" b="1" dirty="0" smtClean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n-US" sz="1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A. Geneste, B. Prelot 					</a:t>
            </a: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ICGM UMR5253 - Montpellier</a:t>
            </a:r>
            <a:endParaRPr lang="en-US" sz="1400" i="1" dirty="0" smtClean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1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M. Huve, C. Renard, M. Rivenet 			</a:t>
            </a: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UCCS UMR8181 - Lille </a:t>
            </a:r>
            <a:endParaRPr lang="en-US" sz="1400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958576" y="4519235"/>
            <a:ext cx="4177991" cy="837152"/>
          </a:xfrm>
        </p:spPr>
        <p:txBody>
          <a:bodyPr/>
          <a:lstStyle/>
          <a:p>
            <a:pPr algn="r"/>
            <a:r>
              <a:rPr lang="fr-FR" sz="11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Colloque NEEDS</a:t>
            </a:r>
          </a:p>
          <a:p>
            <a:pPr algn="r"/>
            <a:r>
              <a:rPr lang="fr-FR" sz="11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Environnement </a:t>
            </a:r>
            <a:r>
              <a:rPr lang="fr-FR" sz="11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mécanismes de transferts des </a:t>
            </a:r>
            <a:r>
              <a:rPr lang="fr-FR" sz="11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radionucléides</a:t>
            </a:r>
          </a:p>
          <a:p>
            <a:pPr algn="r"/>
            <a:r>
              <a:rPr lang="fr-FR" sz="11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Clermont-Ferrand </a:t>
            </a:r>
            <a:r>
              <a:rPr lang="fr-FR" sz="11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fr-FR" sz="11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au 25 </a:t>
            </a:r>
            <a:r>
              <a:rPr lang="fr-FR" sz="11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 2022</a:t>
            </a:r>
            <a:endParaRPr lang="en-US" sz="11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736" y="83767"/>
            <a:ext cx="1271239" cy="155373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86" y="2415553"/>
            <a:ext cx="1248937" cy="74936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6196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2"/>
          <a:srcRect l="1" t="3005" r="25224"/>
          <a:stretch/>
        </p:blipFill>
        <p:spPr>
          <a:xfrm>
            <a:off x="3859729" y="1985157"/>
            <a:ext cx="3313991" cy="24268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091" y="-2121"/>
            <a:ext cx="8368154" cy="565146"/>
          </a:xfrm>
        </p:spPr>
        <p:txBody>
          <a:bodyPr/>
          <a:lstStyle/>
          <a:p>
            <a:pPr algn="ctr"/>
            <a:r>
              <a:rPr lang="fr-FR" dirty="0" smtClean="0"/>
              <a:t>Résultats </a:t>
            </a:r>
            <a:r>
              <a:rPr lang="fr-FR" dirty="0"/>
              <a:t>expérimentaux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Etude de la sorption/désorption et suivi par microcalorimétrie </a:t>
            </a:r>
            <a:endParaRPr lang="fr-FR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544258" y="5004965"/>
            <a:ext cx="470959" cy="107722"/>
          </a:xfrm>
        </p:spPr>
        <p:txBody>
          <a:bodyPr/>
          <a:lstStyle/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10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itre 1"/>
          <p:cNvSpPr txBox="1">
            <a:spLocks/>
          </p:cNvSpPr>
          <p:nvPr/>
        </p:nvSpPr>
        <p:spPr>
          <a:xfrm>
            <a:off x="97654" y="678843"/>
            <a:ext cx="8582886" cy="811367"/>
          </a:xfrm>
          <a:prstGeom prst="rect">
            <a:avLst/>
          </a:prstGeom>
        </p:spPr>
        <p:txBody>
          <a:bodyPr vert="horz" wrap="square" lIns="91440" tIns="36000" rIns="91440" bIns="36000" rtlCol="0" anchor="ctr">
            <a:sp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3 - Etude de la désorption : Réversibilité de l’échange d’ions 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et rétention des radionucléides </a:t>
            </a:r>
          </a:p>
          <a:p>
            <a:pPr marL="898525" indent="-360363"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fr-FR" b="0" i="1" dirty="0"/>
              <a:t>Préparation des échangeurs saturés en Sr</a:t>
            </a:r>
            <a:r>
              <a:rPr lang="fr-FR" b="0" i="1" baseline="30000" dirty="0"/>
              <a:t>2+ </a:t>
            </a:r>
            <a:r>
              <a:rPr lang="fr-FR" b="0" i="1" dirty="0"/>
              <a:t>ou Cs</a:t>
            </a:r>
            <a:r>
              <a:rPr lang="fr-FR" b="0" i="1" baseline="30000" dirty="0"/>
              <a:t>+</a:t>
            </a:r>
            <a:r>
              <a:rPr lang="fr-FR" b="0" i="1" dirty="0"/>
              <a:t> </a:t>
            </a:r>
          </a:p>
          <a:p>
            <a:pPr marL="898525" indent="-360363"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fr-FR" b="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Caractérisations des échangeurs d’ions </a:t>
            </a:r>
            <a:r>
              <a:rPr lang="fr-FR" b="0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saturés</a:t>
            </a:r>
            <a:endParaRPr lang="fr-FR" b="0" i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Flèche courbée vers la gauche 33"/>
          <p:cNvSpPr/>
          <p:nvPr/>
        </p:nvSpPr>
        <p:spPr>
          <a:xfrm flipH="1">
            <a:off x="265412" y="1021102"/>
            <a:ext cx="409074" cy="406253"/>
          </a:xfrm>
          <a:prstGeom prst="curved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85899" y="1621668"/>
            <a:ext cx="3344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Préparation des échangeurs saturés en Sr</a:t>
            </a:r>
            <a:r>
              <a:rPr lang="fr-FR" sz="1400" b="1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2+</a:t>
            </a:r>
            <a:endParaRPr lang="fr-FR" sz="1200" b="1" baseline="30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798211" y="1622279"/>
            <a:ext cx="2577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Zéolithe LTA-Sr</a:t>
            </a:r>
            <a:endParaRPr lang="fr-FR" sz="1200" b="1" baseline="30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769788" y="4466921"/>
            <a:ext cx="5073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sym typeface="Wingdings" panose="05000000000000000000" pitchFamily="2" charset="2"/>
              </a:rPr>
              <a:t> </a:t>
            </a:r>
            <a:r>
              <a:rPr lang="fr-FR" sz="1200" b="1" dirty="0" smtClean="0"/>
              <a:t>Quantité approximative de Sr dans la </a:t>
            </a:r>
            <a:r>
              <a:rPr lang="fr-FR" sz="1200" b="1" dirty="0" err="1" smtClean="0"/>
              <a:t>zeolithe</a:t>
            </a:r>
            <a:r>
              <a:rPr lang="fr-FR" sz="1200" b="1" dirty="0" smtClean="0"/>
              <a:t> LTA saturée ~4,4 </a:t>
            </a:r>
            <a:r>
              <a:rPr lang="fr-FR" sz="1200" b="1" dirty="0" err="1" smtClean="0"/>
              <a:t>meq</a:t>
            </a:r>
            <a:r>
              <a:rPr lang="fr-FR" sz="1200" b="1" dirty="0" smtClean="0"/>
              <a:t>/g </a:t>
            </a:r>
          </a:p>
          <a:p>
            <a:r>
              <a:rPr lang="fr-FR" sz="1200" b="1" dirty="0" smtClean="0">
                <a:sym typeface="Wingdings" panose="05000000000000000000" pitchFamily="2" charset="2"/>
              </a:rPr>
              <a:t>+ Na résiduel ~0,9 </a:t>
            </a:r>
            <a:r>
              <a:rPr lang="fr-FR" sz="1200" b="1" dirty="0" err="1" smtClean="0">
                <a:sym typeface="Wingdings" panose="05000000000000000000" pitchFamily="2" charset="2"/>
              </a:rPr>
              <a:t>meq</a:t>
            </a:r>
            <a:r>
              <a:rPr lang="fr-FR" sz="1200" b="1" dirty="0" smtClean="0">
                <a:sym typeface="Wingdings" panose="05000000000000000000" pitchFamily="2" charset="2"/>
              </a:rPr>
              <a:t>/g  </a:t>
            </a:r>
            <a:r>
              <a:rPr lang="fr-FR" sz="1200" b="1" dirty="0" smtClean="0"/>
              <a:t>Analyses ICP + ATG à faire pour affiner</a:t>
            </a:r>
            <a:endParaRPr lang="fr-FR" sz="1200" b="1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1108" t="2196"/>
          <a:stretch/>
        </p:blipFill>
        <p:spPr>
          <a:xfrm rot="16200000">
            <a:off x="7381361" y="1134249"/>
            <a:ext cx="1329480" cy="208644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994357" y="1017860"/>
            <a:ext cx="25263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srgbClr val="FF0000"/>
                </a:solidFill>
              </a:rPr>
              <a:t>Na</a:t>
            </a:r>
            <a:r>
              <a:rPr lang="fr-FR" sz="1200" baseline="-25000" dirty="0" smtClean="0">
                <a:solidFill>
                  <a:srgbClr val="FF0000"/>
                </a:solidFill>
              </a:rPr>
              <a:t>0.64</a:t>
            </a:r>
            <a:r>
              <a:rPr lang="fr-FR" sz="1200" dirty="0" smtClean="0">
                <a:solidFill>
                  <a:schemeClr val="accent5"/>
                </a:solidFill>
              </a:rPr>
              <a:t>Al</a:t>
            </a:r>
            <a:r>
              <a:rPr lang="fr-FR" sz="1200" baseline="-25000" dirty="0" smtClean="0">
                <a:solidFill>
                  <a:schemeClr val="accent5"/>
                </a:solidFill>
              </a:rPr>
              <a:t>0,91</a:t>
            </a:r>
            <a:r>
              <a:rPr lang="fr-FR" sz="1200" dirty="0" smtClean="0">
                <a:solidFill>
                  <a:schemeClr val="accent5"/>
                </a:solidFill>
              </a:rPr>
              <a:t>Si</a:t>
            </a:r>
            <a:r>
              <a:rPr lang="fr-FR" sz="1200" dirty="0" smtClean="0"/>
              <a:t> </a:t>
            </a:r>
            <a:r>
              <a:rPr lang="fr-FR" sz="1200" dirty="0" smtClean="0">
                <a:sym typeface="Wingdings" panose="05000000000000000000" pitchFamily="2" charset="2"/>
              </a:rPr>
              <a:t> </a:t>
            </a:r>
            <a:r>
              <a:rPr lang="fr-FR" sz="1200" dirty="0" smtClean="0">
                <a:solidFill>
                  <a:srgbClr val="FF0000"/>
                </a:solidFill>
              </a:rPr>
              <a:t>Na</a:t>
            </a:r>
            <a:r>
              <a:rPr lang="fr-FR" sz="1200" baseline="-25000" dirty="0" smtClean="0">
                <a:solidFill>
                  <a:srgbClr val="FF0000"/>
                </a:solidFill>
              </a:rPr>
              <a:t>0.07</a:t>
            </a:r>
            <a:r>
              <a:rPr lang="fr-FR" sz="1200" dirty="0" smtClean="0"/>
              <a:t>Sr</a:t>
            </a:r>
            <a:r>
              <a:rPr lang="fr-FR" sz="1200" baseline="-25000" dirty="0" smtClean="0"/>
              <a:t>0.54</a:t>
            </a:r>
            <a:r>
              <a:rPr lang="fr-FR" sz="1200" dirty="0" smtClean="0">
                <a:solidFill>
                  <a:schemeClr val="accent5"/>
                </a:solidFill>
              </a:rPr>
              <a:t>Al</a:t>
            </a:r>
            <a:r>
              <a:rPr lang="fr-FR" sz="1200" baseline="-25000" dirty="0" smtClean="0">
                <a:solidFill>
                  <a:schemeClr val="accent5"/>
                </a:solidFill>
              </a:rPr>
              <a:t>1,2</a:t>
            </a:r>
            <a:r>
              <a:rPr lang="fr-FR" sz="1200" dirty="0" smtClean="0">
                <a:solidFill>
                  <a:schemeClr val="accent5"/>
                </a:solidFill>
              </a:rPr>
              <a:t>Si</a:t>
            </a:r>
            <a:r>
              <a:rPr lang="fr-FR" sz="1200" dirty="0" smtClean="0"/>
              <a:t> </a:t>
            </a:r>
            <a:endParaRPr lang="fr-FR" sz="1200" dirty="0"/>
          </a:p>
        </p:txBody>
      </p:sp>
      <p:sp>
        <p:nvSpPr>
          <p:cNvPr id="7" name="Rectangle 6"/>
          <p:cNvSpPr/>
          <p:nvPr/>
        </p:nvSpPr>
        <p:spPr>
          <a:xfrm>
            <a:off x="185899" y="4460229"/>
            <a:ext cx="3441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latin typeface="Calibri" panose="020F0502020204030204" pitchFamily="34" charset="0"/>
              </a:rPr>
              <a:t>Ex. </a:t>
            </a:r>
            <a:r>
              <a:rPr lang="en-US" sz="1200" b="1" dirty="0" err="1" smtClean="0">
                <a:latin typeface="Calibri" panose="020F0502020204030204" pitchFamily="34" charset="0"/>
              </a:rPr>
              <a:t>Zéolithe</a:t>
            </a:r>
            <a:r>
              <a:rPr lang="en-US" sz="1200" b="1" dirty="0" smtClean="0">
                <a:latin typeface="Calibri" panose="020F0502020204030204" pitchFamily="34" charset="0"/>
              </a:rPr>
              <a:t> LTA-Na </a:t>
            </a:r>
            <a:r>
              <a:rPr lang="en-US" sz="12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LTA-</a:t>
            </a:r>
            <a:r>
              <a:rPr lang="en-US" sz="1200" b="1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Sr</a:t>
            </a:r>
            <a:endParaRPr lang="en-US" sz="1200" b="1" dirty="0" smtClean="0">
              <a:latin typeface="Calibri" panose="020F0502020204030204" pitchFamily="34" charset="0"/>
            </a:endParaRPr>
          </a:p>
          <a:p>
            <a:pPr algn="ctr"/>
            <a:r>
              <a:rPr lang="en-US" sz="1200" b="1" dirty="0" smtClean="0">
                <a:latin typeface="Calibri" panose="020F0502020204030204" pitchFamily="34" charset="0"/>
              </a:rPr>
              <a:t>Na</a:t>
            </a:r>
            <a:r>
              <a:rPr lang="en-US" sz="1200" b="1" baseline="-25000" dirty="0" smtClean="0">
                <a:latin typeface="Calibri" panose="020F0502020204030204" pitchFamily="34" charset="0"/>
                <a:ea typeface="Calibri" panose="020F0502020204030204" pitchFamily="34" charset="0"/>
              </a:rPr>
              <a:t>1.05</a:t>
            </a:r>
            <a:r>
              <a:rPr lang="en-US" sz="1200" b="1" dirty="0" smtClean="0">
                <a:latin typeface="Calibri" panose="020F0502020204030204" pitchFamily="34" charset="0"/>
              </a:rPr>
              <a:t>H</a:t>
            </a:r>
            <a:r>
              <a:rPr lang="en-US" sz="1200" b="1" baseline="-25000" dirty="0" smtClean="0">
                <a:latin typeface="Calibri" panose="020F0502020204030204" pitchFamily="34" charset="0"/>
                <a:ea typeface="Calibri" panose="020F0502020204030204" pitchFamily="34" charset="0"/>
              </a:rPr>
              <a:t>0.08</a:t>
            </a:r>
            <a:r>
              <a:rPr lang="en-US" sz="1200" b="1" dirty="0" smtClean="0">
                <a:latin typeface="Calibri" panose="020F0502020204030204" pitchFamily="34" charset="0"/>
              </a:rPr>
              <a:t>Al</a:t>
            </a:r>
            <a:r>
              <a:rPr lang="en-US" sz="1200" b="1" baseline="-25000" dirty="0" smtClean="0">
                <a:latin typeface="Calibri" panose="020F0502020204030204" pitchFamily="34" charset="0"/>
                <a:ea typeface="Calibri" panose="020F0502020204030204" pitchFamily="34" charset="0"/>
              </a:rPr>
              <a:t>1.13</a:t>
            </a:r>
            <a:r>
              <a:rPr lang="en-US" sz="1200" b="1" dirty="0" smtClean="0">
                <a:latin typeface="Calibri" panose="020F0502020204030204" pitchFamily="34" charset="0"/>
              </a:rPr>
              <a:t>O</a:t>
            </a:r>
            <a:r>
              <a:rPr lang="en-US" sz="1200" b="1" baseline="-25000" dirty="0" smtClean="0">
                <a:latin typeface="Calibri" panose="020F0502020204030204" pitchFamily="34" charset="0"/>
                <a:ea typeface="Calibri" panose="020F0502020204030204" pitchFamily="34" charset="0"/>
              </a:rPr>
              <a:t>2.26</a:t>
            </a:r>
            <a:r>
              <a:rPr lang="en-US" sz="1200" b="1" dirty="0" smtClean="0">
                <a:latin typeface="Calibri" panose="020F0502020204030204" pitchFamily="34" charset="0"/>
              </a:rPr>
              <a:t>SiO</a:t>
            </a:r>
            <a:r>
              <a:rPr lang="en-US" sz="1200" b="1" baseline="-25000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fr-FR" sz="1200" b="1" dirty="0" smtClean="0"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  </a:t>
            </a:r>
            <a:r>
              <a:rPr lang="fr-FR" sz="1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fr-FR" sz="1200" b="1" baseline="-25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0.19</a:t>
            </a:r>
            <a:r>
              <a:rPr lang="fr-FR" sz="12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Sr</a:t>
            </a:r>
            <a:r>
              <a:rPr lang="fr-FR" sz="1200" b="1" baseline="-25000" dirty="0" smtClean="0">
                <a:latin typeface="Calibri" panose="020F0502020204030204" pitchFamily="34" charset="0"/>
                <a:ea typeface="Calibri" panose="020F0502020204030204" pitchFamily="34" charset="0"/>
              </a:rPr>
              <a:t>0.47</a:t>
            </a:r>
            <a:r>
              <a:rPr lang="fr-FR" sz="12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Al</a:t>
            </a:r>
            <a:r>
              <a:rPr lang="fr-FR" sz="1200" b="1" baseline="-25000" dirty="0" smtClean="0">
                <a:latin typeface="Calibri" panose="020F0502020204030204" pitchFamily="34" charset="0"/>
                <a:ea typeface="Calibri" panose="020F0502020204030204" pitchFamily="34" charset="0"/>
              </a:rPr>
              <a:t>1,13</a:t>
            </a:r>
            <a:r>
              <a:rPr lang="en-US" sz="1200" b="1" dirty="0">
                <a:latin typeface="Calibri" panose="020F0502020204030204" pitchFamily="34" charset="0"/>
              </a:rPr>
              <a:t>O</a:t>
            </a:r>
            <a:r>
              <a:rPr lang="en-US" sz="1200" b="1" baseline="-25000" dirty="0">
                <a:latin typeface="Calibri" panose="020F0502020204030204" pitchFamily="34" charset="0"/>
                <a:ea typeface="Calibri" panose="020F0502020204030204" pitchFamily="34" charset="0"/>
              </a:rPr>
              <a:t>2.26</a:t>
            </a:r>
            <a:r>
              <a:rPr lang="fr-FR" sz="12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SiO</a:t>
            </a:r>
            <a:r>
              <a:rPr lang="fr-FR" sz="1200" b="1" baseline="-25000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fr-FR" b="1" dirty="0"/>
          </a:p>
        </p:txBody>
      </p:sp>
      <p:sp>
        <p:nvSpPr>
          <p:cNvPr id="22" name="Rectangle 21"/>
          <p:cNvSpPr/>
          <p:nvPr/>
        </p:nvSpPr>
        <p:spPr>
          <a:xfrm>
            <a:off x="5433559" y="1236306"/>
            <a:ext cx="36479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solidFill>
                  <a:schemeClr val="accent5"/>
                </a:solidFill>
              </a:rPr>
              <a:t>Perte de Si par dissolution</a:t>
            </a:r>
            <a:r>
              <a:rPr lang="fr-FR" sz="1200" dirty="0" smtClean="0">
                <a:solidFill>
                  <a:schemeClr val="accent5"/>
                </a:solidFill>
              </a:rPr>
              <a:t>?</a:t>
            </a:r>
            <a:r>
              <a:rPr lang="fr-FR" sz="1200" dirty="0" smtClean="0"/>
              <a:t> ; </a:t>
            </a:r>
            <a:r>
              <a:rPr lang="fr-FR" sz="1200" dirty="0" smtClean="0">
                <a:solidFill>
                  <a:srgbClr val="FF0000"/>
                </a:solidFill>
              </a:rPr>
              <a:t>Na résiduel dans LTA-Sr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143735" y="2831729"/>
            <a:ext cx="2013391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+mj-lt"/>
              </a:rPr>
              <a:t>Groupe </a:t>
            </a:r>
            <a:r>
              <a:rPr lang="fr-FR" sz="1200" dirty="0">
                <a:latin typeface="+mj-lt"/>
              </a:rPr>
              <a:t>d’espace Fm-3c</a:t>
            </a:r>
          </a:p>
          <a:p>
            <a:r>
              <a:rPr lang="fr-FR" sz="1200" dirty="0">
                <a:latin typeface="+mj-lt"/>
              </a:rPr>
              <a:t> a = 24.57954(10) Å </a:t>
            </a:r>
            <a:endParaRPr lang="fr-FR" sz="1200" dirty="0" smtClean="0">
              <a:latin typeface="+mj-lt"/>
            </a:endParaRPr>
          </a:p>
          <a:p>
            <a:endParaRPr lang="fr-FR" sz="200" dirty="0" smtClean="0">
              <a:latin typeface="+mj-lt"/>
            </a:endParaRPr>
          </a:p>
          <a:p>
            <a:r>
              <a:rPr lang="fr-FR" sz="1200" dirty="0" smtClean="0">
                <a:latin typeface="+mj-lt"/>
              </a:rPr>
              <a:t>Même structure que LTA-Na mais </a:t>
            </a:r>
            <a:r>
              <a:rPr lang="fr-FR" sz="1200" dirty="0" smtClean="0">
                <a:latin typeface="+mj-lt"/>
                <a:cs typeface="Calibri" panose="020F0502020204030204" pitchFamily="34" charset="0"/>
              </a:rPr>
              <a:t>↘ </a:t>
            </a:r>
            <a:r>
              <a:rPr lang="fr-FR" sz="1200" dirty="0" smtClean="0">
                <a:latin typeface="+mj-lt"/>
              </a:rPr>
              <a:t>cristallinité </a:t>
            </a:r>
          </a:p>
          <a:p>
            <a:endParaRPr lang="fr-FR" sz="200" dirty="0" smtClean="0">
              <a:latin typeface="+mj-lt"/>
            </a:endParaRPr>
          </a:p>
          <a:p>
            <a:r>
              <a:rPr lang="fr-FR" sz="1200" dirty="0" smtClean="0">
                <a:latin typeface="+mj-lt"/>
              </a:rPr>
              <a:t> </a:t>
            </a:r>
            <a:r>
              <a:rPr lang="fr-FR" sz="1200" dirty="0" smtClean="0">
                <a:latin typeface="+mj-lt"/>
                <a:sym typeface="Symbol" panose="05050102010706020507" pitchFamily="18" charset="2"/>
              </a:rPr>
              <a:t> </a:t>
            </a:r>
            <a:r>
              <a:rPr lang="fr-FR" sz="1200" dirty="0" smtClean="0">
                <a:latin typeface="+mj-lt"/>
              </a:rPr>
              <a:t>intensités des pics 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fr-FR" sz="1200" dirty="0" smtClean="0">
                <a:latin typeface="+mj-lt"/>
                <a:sym typeface="Wingdings" panose="05000000000000000000" pitchFamily="2" charset="2"/>
              </a:rPr>
              <a:t>localisation cations et H</a:t>
            </a:r>
            <a:r>
              <a:rPr lang="fr-FR" sz="1200" baseline="-25000" dirty="0" smtClean="0">
                <a:latin typeface="+mj-lt"/>
                <a:sym typeface="Wingdings" panose="05000000000000000000" pitchFamily="2" charset="2"/>
              </a:rPr>
              <a:t>2</a:t>
            </a:r>
            <a:r>
              <a:rPr lang="fr-FR" sz="1200" dirty="0" smtClean="0">
                <a:latin typeface="+mj-lt"/>
                <a:sym typeface="Wingdings" panose="05000000000000000000" pitchFamily="2" charset="2"/>
              </a:rPr>
              <a:t>O</a:t>
            </a:r>
          </a:p>
          <a:p>
            <a:r>
              <a:rPr lang="fr-FR" sz="1200" dirty="0" err="1" smtClean="0">
                <a:latin typeface="+mj-lt"/>
                <a:sym typeface="Wingdings" panose="05000000000000000000" pitchFamily="2" charset="2"/>
              </a:rPr>
              <a:t>Rietveld</a:t>
            </a:r>
            <a:r>
              <a:rPr lang="fr-FR" sz="1200" dirty="0" smtClean="0">
                <a:latin typeface="+mj-lt"/>
                <a:sym typeface="Wingdings" panose="05000000000000000000" pitchFamily="2" charset="2"/>
              </a:rPr>
              <a:t> impossible (problème de cristallinité)</a:t>
            </a:r>
            <a:endParaRPr lang="fr-FR" sz="1200" dirty="0">
              <a:latin typeface="+mj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289" y="1984403"/>
            <a:ext cx="3432067" cy="242756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5600" y="1508883"/>
            <a:ext cx="1567277" cy="133761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482590" y="1575323"/>
            <a:ext cx="16422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schemeClr val="accent5"/>
                </a:solidFill>
              </a:rPr>
              <a:t>Négligeable</a:t>
            </a:r>
            <a:endParaRPr lang="fr-FR" sz="1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61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7" grpId="0"/>
      <p:bldP spid="22" grpId="0"/>
      <p:bldP spid="30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091" y="-2121"/>
            <a:ext cx="8368154" cy="565146"/>
          </a:xfrm>
        </p:spPr>
        <p:txBody>
          <a:bodyPr/>
          <a:lstStyle/>
          <a:p>
            <a:pPr algn="ctr"/>
            <a:r>
              <a:rPr lang="fr-FR" dirty="0" smtClean="0"/>
              <a:t>Résultats </a:t>
            </a:r>
            <a:r>
              <a:rPr lang="fr-FR" dirty="0"/>
              <a:t>expérimentaux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Etude de la sorption/désorption et suivi par microcalorimétrie </a:t>
            </a:r>
            <a:endParaRPr lang="fr-FR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544258" y="5004965"/>
            <a:ext cx="470959" cy="107722"/>
          </a:xfrm>
        </p:spPr>
        <p:txBody>
          <a:bodyPr/>
          <a:lstStyle/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11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itre 1"/>
          <p:cNvSpPr txBox="1">
            <a:spLocks/>
          </p:cNvSpPr>
          <p:nvPr/>
        </p:nvSpPr>
        <p:spPr>
          <a:xfrm>
            <a:off x="97654" y="678843"/>
            <a:ext cx="8582886" cy="811367"/>
          </a:xfrm>
          <a:prstGeom prst="rect">
            <a:avLst/>
          </a:prstGeom>
        </p:spPr>
        <p:txBody>
          <a:bodyPr vert="horz" wrap="square" lIns="91440" tIns="36000" rIns="91440" bIns="36000" rtlCol="0" anchor="ctr">
            <a:sp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3 - Etude de la désorption : Réversibilité de l’échange d’ions 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et rétention des radionucléides </a:t>
            </a:r>
          </a:p>
          <a:p>
            <a:pPr marL="898525" indent="-360363"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fr-FR" b="0" i="1" dirty="0"/>
              <a:t>Préparation des échangeurs saturés en Sr</a:t>
            </a:r>
            <a:r>
              <a:rPr lang="fr-FR" b="0" i="1" baseline="30000" dirty="0"/>
              <a:t>2+ </a:t>
            </a:r>
            <a:r>
              <a:rPr lang="fr-FR" b="0" i="1" dirty="0"/>
              <a:t>ou Cs</a:t>
            </a:r>
            <a:r>
              <a:rPr lang="fr-FR" b="0" i="1" baseline="30000" dirty="0"/>
              <a:t>+</a:t>
            </a:r>
            <a:r>
              <a:rPr lang="fr-FR" b="0" i="1" dirty="0"/>
              <a:t> </a:t>
            </a:r>
          </a:p>
          <a:p>
            <a:pPr marL="898525" indent="-360363"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fr-FR" b="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Caractérisations des échangeurs d’ions </a:t>
            </a:r>
            <a:r>
              <a:rPr lang="fr-FR" b="0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saturés</a:t>
            </a:r>
            <a:endParaRPr lang="fr-FR" b="0" i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Flèche courbée vers la gauche 33"/>
          <p:cNvSpPr/>
          <p:nvPr/>
        </p:nvSpPr>
        <p:spPr>
          <a:xfrm flipH="1">
            <a:off x="265412" y="1021102"/>
            <a:ext cx="409074" cy="406253"/>
          </a:xfrm>
          <a:prstGeom prst="curved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022941" y="1179022"/>
            <a:ext cx="365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Tableau récapitulatif des caractéristiques</a:t>
            </a:r>
            <a:endParaRPr lang="fr-FR" sz="1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897367"/>
              </p:ext>
            </p:extLst>
          </p:nvPr>
        </p:nvGraphicFramePr>
        <p:xfrm>
          <a:off x="265412" y="1539595"/>
          <a:ext cx="8623880" cy="329258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86159">
                  <a:extLst>
                    <a:ext uri="{9D8B030D-6E8A-4147-A177-3AD203B41FA5}">
                      <a16:colId xmlns:a16="http://schemas.microsoft.com/office/drawing/2014/main" val="582344956"/>
                    </a:ext>
                  </a:extLst>
                </a:gridCol>
                <a:gridCol w="2817541">
                  <a:extLst>
                    <a:ext uri="{9D8B030D-6E8A-4147-A177-3AD203B41FA5}">
                      <a16:colId xmlns:a16="http://schemas.microsoft.com/office/drawing/2014/main" val="1111637624"/>
                    </a:ext>
                  </a:extLst>
                </a:gridCol>
                <a:gridCol w="1445802">
                  <a:extLst>
                    <a:ext uri="{9D8B030D-6E8A-4147-A177-3AD203B41FA5}">
                      <a16:colId xmlns:a16="http://schemas.microsoft.com/office/drawing/2014/main" val="373008009"/>
                    </a:ext>
                  </a:extLst>
                </a:gridCol>
                <a:gridCol w="520118">
                  <a:extLst>
                    <a:ext uri="{9D8B030D-6E8A-4147-A177-3AD203B41FA5}">
                      <a16:colId xmlns:a16="http://schemas.microsoft.com/office/drawing/2014/main" val="2701239396"/>
                    </a:ext>
                  </a:extLst>
                </a:gridCol>
                <a:gridCol w="503339">
                  <a:extLst>
                    <a:ext uri="{9D8B030D-6E8A-4147-A177-3AD203B41FA5}">
                      <a16:colId xmlns:a16="http://schemas.microsoft.com/office/drawing/2014/main" val="1116940047"/>
                    </a:ext>
                  </a:extLst>
                </a:gridCol>
                <a:gridCol w="511729">
                  <a:extLst>
                    <a:ext uri="{9D8B030D-6E8A-4147-A177-3AD203B41FA5}">
                      <a16:colId xmlns:a16="http://schemas.microsoft.com/office/drawing/2014/main" val="105464740"/>
                    </a:ext>
                  </a:extLst>
                </a:gridCol>
                <a:gridCol w="494950">
                  <a:extLst>
                    <a:ext uri="{9D8B030D-6E8A-4147-A177-3AD203B41FA5}">
                      <a16:colId xmlns:a16="http://schemas.microsoft.com/office/drawing/2014/main" val="2434769053"/>
                    </a:ext>
                  </a:extLst>
                </a:gridCol>
                <a:gridCol w="780176">
                  <a:extLst>
                    <a:ext uri="{9D8B030D-6E8A-4147-A177-3AD203B41FA5}">
                      <a16:colId xmlns:a16="http://schemas.microsoft.com/office/drawing/2014/main" val="511770673"/>
                    </a:ext>
                  </a:extLst>
                </a:gridCol>
                <a:gridCol w="864066">
                  <a:extLst>
                    <a:ext uri="{9D8B030D-6E8A-4147-A177-3AD203B41FA5}">
                      <a16:colId xmlns:a16="http://schemas.microsoft.com/office/drawing/2014/main" val="380242370"/>
                    </a:ext>
                  </a:extLst>
                </a:gridCol>
              </a:tblGrid>
              <a:tr h="274358">
                <a:tc>
                  <a:txBody>
                    <a:bodyPr/>
                    <a:lstStyle/>
                    <a:p>
                      <a:pPr algn="ctr"/>
                      <a:endParaRPr lang="fr-FR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chemeClr val="bg1"/>
                          </a:solidFill>
                        </a:rPr>
                        <a:t>Formule brute </a:t>
                      </a:r>
                    </a:p>
                    <a:p>
                      <a:pPr algn="ctr"/>
                      <a:r>
                        <a:rPr lang="fr-FR" sz="1100" dirty="0" smtClean="0">
                          <a:solidFill>
                            <a:schemeClr val="bg1"/>
                          </a:solidFill>
                        </a:rPr>
                        <a:t>ICP/ATG </a:t>
                      </a:r>
                      <a:r>
                        <a:rPr lang="fr-FR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ou Isothermes </a:t>
                      </a:r>
                      <a:endParaRPr lang="fr-FR" sz="11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chemeClr val="bg1"/>
                          </a:solidFill>
                        </a:rPr>
                        <a:t>Composition moyenne MET-EDS</a:t>
                      </a:r>
                      <a:endParaRPr lang="fr-FR" sz="11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chemeClr val="bg1"/>
                          </a:solidFill>
                        </a:rPr>
                        <a:t>CEC </a:t>
                      </a:r>
                      <a:r>
                        <a:rPr lang="fr-FR" sz="1100" dirty="0" err="1" smtClean="0">
                          <a:solidFill>
                            <a:schemeClr val="bg1"/>
                          </a:solidFill>
                        </a:rPr>
                        <a:t>meq</a:t>
                      </a:r>
                      <a:r>
                        <a:rPr lang="fr-FR" sz="1100" dirty="0" smtClean="0">
                          <a:solidFill>
                            <a:schemeClr val="bg1"/>
                          </a:solidFill>
                        </a:rPr>
                        <a:t>/g</a:t>
                      </a:r>
                      <a:endParaRPr lang="fr-FR" sz="11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aseline="0" dirty="0" smtClean="0">
                          <a:solidFill>
                            <a:schemeClr val="bg1"/>
                          </a:solidFill>
                        </a:rPr>
                        <a:t>Na </a:t>
                      </a:r>
                      <a:r>
                        <a:rPr lang="fr-FR" sz="1100" baseline="0" dirty="0" err="1" smtClean="0">
                          <a:solidFill>
                            <a:schemeClr val="bg1"/>
                          </a:solidFill>
                        </a:rPr>
                        <a:t>meq</a:t>
                      </a:r>
                      <a:r>
                        <a:rPr lang="fr-FR" sz="1100" baseline="0" dirty="0" smtClean="0">
                          <a:solidFill>
                            <a:schemeClr val="bg1"/>
                          </a:solidFill>
                        </a:rPr>
                        <a:t>/g</a:t>
                      </a:r>
                      <a:endParaRPr lang="fr-FR" sz="11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chemeClr val="bg1"/>
                          </a:solidFill>
                        </a:rPr>
                        <a:t>Sr </a:t>
                      </a:r>
                      <a:r>
                        <a:rPr lang="fr-FR" sz="1100" dirty="0" err="1" smtClean="0">
                          <a:solidFill>
                            <a:schemeClr val="bg1"/>
                          </a:solidFill>
                        </a:rPr>
                        <a:t>meq</a:t>
                      </a:r>
                      <a:r>
                        <a:rPr lang="fr-FR" sz="1100" dirty="0" smtClean="0">
                          <a:solidFill>
                            <a:schemeClr val="bg1"/>
                          </a:solidFill>
                        </a:rPr>
                        <a:t>/g</a:t>
                      </a:r>
                      <a:endParaRPr lang="fr-FR" sz="11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chemeClr val="bg1"/>
                          </a:solidFill>
                        </a:rPr>
                        <a:t>Cs </a:t>
                      </a:r>
                      <a:r>
                        <a:rPr lang="fr-FR" sz="1100" dirty="0" err="1" smtClean="0">
                          <a:solidFill>
                            <a:schemeClr val="bg1"/>
                          </a:solidFill>
                        </a:rPr>
                        <a:t>meq</a:t>
                      </a:r>
                      <a:r>
                        <a:rPr lang="fr-FR" sz="1100" dirty="0" smtClean="0">
                          <a:solidFill>
                            <a:schemeClr val="bg1"/>
                          </a:solidFill>
                        </a:rPr>
                        <a:t>/g</a:t>
                      </a:r>
                      <a:endParaRPr lang="fr-FR" sz="11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chemeClr val="bg1"/>
                          </a:solidFill>
                        </a:rPr>
                        <a:t>Groupe d’espace</a:t>
                      </a:r>
                      <a:endParaRPr lang="fr-FR" sz="11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chemeClr val="bg1"/>
                          </a:solidFill>
                        </a:rPr>
                        <a:t>Paramètres de maille Å</a:t>
                      </a:r>
                      <a:endParaRPr lang="fr-FR" sz="11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699846498"/>
                  </a:ext>
                </a:extLst>
              </a:tr>
              <a:tr h="240669"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solidFill>
                            <a:schemeClr val="bg1"/>
                          </a:solidFill>
                        </a:rPr>
                        <a:t>LTA-Na</a:t>
                      </a:r>
                      <a:endParaRPr lang="fr-FR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Calibri" panose="020F0502020204030204" pitchFamily="34" charset="0"/>
                        </a:rPr>
                        <a:t>Na</a:t>
                      </a:r>
                      <a:r>
                        <a:rPr lang="en-US" sz="1100" baseline="-25000" dirty="0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1.05</a:t>
                      </a:r>
                      <a:r>
                        <a:rPr lang="en-US" sz="1100" dirty="0" smtClean="0">
                          <a:latin typeface="Calibri" panose="020F0502020204030204" pitchFamily="34" charset="0"/>
                        </a:rPr>
                        <a:t>H</a:t>
                      </a:r>
                      <a:r>
                        <a:rPr lang="en-US" sz="1100" baseline="-25000" dirty="0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0.08</a:t>
                      </a:r>
                      <a:r>
                        <a:rPr lang="en-US" sz="1100" dirty="0" smtClean="0">
                          <a:latin typeface="Calibri" panose="020F0502020204030204" pitchFamily="34" charset="0"/>
                        </a:rPr>
                        <a:t>Al</a:t>
                      </a:r>
                      <a:r>
                        <a:rPr lang="en-US" sz="1100" baseline="-25000" dirty="0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1.13</a:t>
                      </a:r>
                      <a:r>
                        <a:rPr lang="en-US" sz="1100" dirty="0" smtClean="0"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US" sz="1100" baseline="-25000" dirty="0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2.26</a:t>
                      </a:r>
                      <a:r>
                        <a:rPr lang="en-US" sz="1100" dirty="0" smtClean="0">
                          <a:latin typeface="Calibri" panose="020F0502020204030204" pitchFamily="34" charset="0"/>
                        </a:rPr>
                        <a:t>SiO</a:t>
                      </a:r>
                      <a:r>
                        <a:rPr lang="en-US" sz="1100" baseline="-25000" dirty="0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  <a:r>
                        <a:rPr lang="en-US" sz="1100" dirty="0" smtClean="0">
                          <a:latin typeface="Calibri" panose="020F0502020204030204" pitchFamily="34" charset="0"/>
                        </a:rPr>
                        <a:t>•2,25H</a:t>
                      </a:r>
                      <a:r>
                        <a:rPr lang="en-US" sz="1100" baseline="-25000" dirty="0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  <a:r>
                        <a:rPr lang="en-US" sz="1100" dirty="0" smtClean="0"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Na</a:t>
                      </a:r>
                      <a:r>
                        <a:rPr lang="fr-FR" sz="1100" baseline="-25000" dirty="0" smtClean="0"/>
                        <a:t>0.64</a:t>
                      </a:r>
                      <a:r>
                        <a:rPr lang="fr-FR" sz="1100" dirty="0" smtClean="0"/>
                        <a:t>Al</a:t>
                      </a:r>
                      <a:r>
                        <a:rPr lang="fr-FR" sz="1100" baseline="-25000" dirty="0" smtClean="0"/>
                        <a:t>0,91</a:t>
                      </a:r>
                      <a:r>
                        <a:rPr lang="fr-FR" sz="1100" dirty="0" smtClean="0"/>
                        <a:t>Si</a:t>
                      </a:r>
                      <a:endParaRPr lang="fr-FR" sz="11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5,89</a:t>
                      </a:r>
                      <a:endParaRPr lang="fr-FR" sz="11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5,48</a:t>
                      </a:r>
                      <a:endParaRPr lang="fr-FR" sz="11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Fm-3c </a:t>
                      </a:r>
                      <a:endParaRPr lang="fr-FR" sz="11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a =24,59253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92115764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solidFill>
                            <a:schemeClr val="bg1"/>
                          </a:solidFill>
                        </a:rPr>
                        <a:t>LTA-Sr</a:t>
                      </a:r>
                      <a:endParaRPr lang="fr-FR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Na</a:t>
                      </a:r>
                      <a:r>
                        <a:rPr lang="fr-FR" sz="1100" b="0" baseline="-250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0.19</a:t>
                      </a:r>
                      <a:r>
                        <a:rPr lang="fr-FR" sz="1100" b="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Sr</a:t>
                      </a:r>
                      <a:r>
                        <a:rPr lang="fr-FR" sz="1100" b="0" baseline="-250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0.47</a:t>
                      </a:r>
                      <a:r>
                        <a:rPr lang="fr-FR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Al</a:t>
                      </a:r>
                      <a:r>
                        <a:rPr lang="fr-FR" sz="1100" b="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1,13</a:t>
                      </a:r>
                      <a:r>
                        <a:rPr lang="en-US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US" sz="1100" b="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2.26</a:t>
                      </a:r>
                      <a:r>
                        <a:rPr lang="fr-FR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SiO</a:t>
                      </a:r>
                      <a:r>
                        <a:rPr lang="fr-FR" sz="1100" b="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•2,25H</a:t>
                      </a:r>
                      <a:r>
                        <a:rPr kumimoji="0" lang="en-US" sz="11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2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</a:t>
                      </a:r>
                      <a:endParaRPr lang="fr-FR" sz="11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kumimoji="0" lang="fr-FR" sz="11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0.07</a:t>
                      </a:r>
                      <a:r>
                        <a:rPr kumimoji="0" lang="fr-F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Sr</a:t>
                      </a:r>
                      <a:r>
                        <a:rPr kumimoji="0" lang="fr-FR" sz="11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0.54</a:t>
                      </a:r>
                      <a:r>
                        <a:rPr kumimoji="0" lang="fr-F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  <a:r>
                        <a:rPr kumimoji="0" lang="fr-FR" sz="11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  <a:r>
                        <a:rPr kumimoji="0" lang="fr-F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~5,3</a:t>
                      </a:r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~0,9</a:t>
                      </a:r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~4,4</a:t>
                      </a:r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Fm-3c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a = 24.57954</a:t>
                      </a:r>
                      <a:endParaRPr lang="fr-FR" sz="11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34992173"/>
                  </a:ext>
                </a:extLst>
              </a:tr>
              <a:tr h="218114"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solidFill>
                            <a:schemeClr val="bg1"/>
                          </a:solidFill>
                        </a:rPr>
                        <a:t>LTA-Cs</a:t>
                      </a:r>
                      <a:endParaRPr lang="fr-FR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</a:t>
                      </a:r>
                      <a:r>
                        <a:rPr lang="fr-FR" sz="1100" b="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0.19</a:t>
                      </a:r>
                      <a:r>
                        <a:rPr lang="fr-FR" sz="1100" b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Na</a:t>
                      </a:r>
                      <a:r>
                        <a:rPr lang="fr-FR" sz="1100" b="0" baseline="-250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0.67</a:t>
                      </a:r>
                      <a:r>
                        <a:rPr lang="fr-FR" sz="11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Cs</a:t>
                      </a:r>
                      <a:r>
                        <a:rPr lang="fr-FR" sz="1100" b="0" baseline="-25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0.27</a:t>
                      </a:r>
                      <a:r>
                        <a:rPr kumimoji="0" lang="fr-F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Al</a:t>
                      </a:r>
                      <a:r>
                        <a:rPr kumimoji="0" lang="fr-FR" sz="11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1,13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en-US" sz="11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2.26</a:t>
                      </a:r>
                      <a:r>
                        <a:rPr kumimoji="0" lang="fr-F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SiO</a:t>
                      </a:r>
                      <a:r>
                        <a:rPr kumimoji="0" lang="fr-FR" sz="11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2</a:t>
                      </a:r>
                      <a:r>
                        <a:rPr lang="en-US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•2,25H</a:t>
                      </a:r>
                      <a:r>
                        <a:rPr lang="en-US" sz="11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  <a:r>
                        <a:rPr lang="en-US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kumimoji="0" lang="fr-FR" sz="1100" b="0" i="0" u="none" strike="noStrike" kern="1200" cap="none" spc="0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0.41</a:t>
                      </a:r>
                      <a:r>
                        <a:rPr kumimoji="0" lang="fr-FR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Cs</a:t>
                      </a:r>
                      <a:r>
                        <a:rPr kumimoji="0" lang="fr-FR" sz="1100" b="0" i="0" u="none" strike="noStrike" kern="1200" cap="none" spc="0" normalizeH="0" baseline="-2500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0.37</a:t>
                      </a:r>
                      <a:r>
                        <a:rPr kumimoji="0" lang="fr-FR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  <a:r>
                        <a:rPr kumimoji="0" lang="fr-FR" sz="1100" b="0" i="0" u="none" strike="noStrike" kern="1200" cap="none" spc="0" normalizeH="0" baseline="-2500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1,04</a:t>
                      </a:r>
                      <a:r>
                        <a:rPr kumimoji="0" lang="fr-FR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</a:t>
                      </a:r>
                      <a:endParaRPr kumimoji="0" lang="fr-FR" sz="1100" b="0" i="0" u="none" strike="noStrike" kern="1200" cap="none" spc="0" normalizeH="0" baseline="-2500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~5,2</a:t>
                      </a:r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~3,0</a:t>
                      </a:r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~1,2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Fm-3c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a = 24.57624</a:t>
                      </a:r>
                      <a:endParaRPr lang="fr-FR" sz="11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06358816"/>
                  </a:ext>
                </a:extLst>
              </a:tr>
              <a:tr h="394416"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solidFill>
                            <a:schemeClr val="bg1"/>
                          </a:solidFill>
                        </a:rPr>
                        <a:t>CST-Na</a:t>
                      </a:r>
                      <a:endParaRPr lang="fr-FR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</a:t>
                      </a:r>
                      <a:r>
                        <a:rPr lang="en-US" sz="1100" baseline="-25000" dirty="0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0.58</a:t>
                      </a:r>
                      <a:r>
                        <a:rPr lang="en-US" sz="1100" dirty="0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Na</a:t>
                      </a:r>
                      <a:r>
                        <a:rPr lang="en-US" sz="1100" baseline="-25000" dirty="0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1.48</a:t>
                      </a:r>
                      <a:r>
                        <a:rPr lang="en-US" sz="1100" dirty="0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Ti</a:t>
                      </a:r>
                      <a:r>
                        <a:rPr lang="en-US" sz="1100" baseline="-25000" dirty="0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2.06</a:t>
                      </a:r>
                      <a:r>
                        <a:rPr lang="en-US" sz="1100" dirty="0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</a:t>
                      </a:r>
                      <a:r>
                        <a:rPr lang="en-US" sz="1100" baseline="-25000" dirty="0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2,94</a:t>
                      </a:r>
                      <a:r>
                        <a:rPr lang="en-US" sz="1100" dirty="0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(SiO</a:t>
                      </a:r>
                      <a:r>
                        <a:rPr lang="en-US" sz="1100" baseline="-25000" dirty="0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</a:t>
                      </a:r>
                      <a:r>
                        <a:rPr lang="en-US" sz="1100" dirty="0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) ●2,1H</a:t>
                      </a:r>
                      <a:r>
                        <a:rPr lang="en-US" sz="1100" baseline="-25000" dirty="0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  <a:r>
                        <a:rPr lang="en-US" sz="1100" dirty="0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Na</a:t>
                      </a:r>
                      <a:r>
                        <a:rPr lang="fr-FR" sz="1100" baseline="-25000" dirty="0" smtClean="0"/>
                        <a:t>0.86</a:t>
                      </a:r>
                      <a:r>
                        <a:rPr lang="fr-FR" sz="1100" dirty="0" smtClean="0"/>
                        <a:t>Ti</a:t>
                      </a:r>
                      <a:r>
                        <a:rPr lang="fr-FR" sz="1100" baseline="-25000" dirty="0" smtClean="0"/>
                        <a:t>1,43</a:t>
                      </a:r>
                      <a:r>
                        <a:rPr lang="fr-FR" sz="1100" dirty="0" smtClean="0"/>
                        <a:t>Si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alibri" panose="020F0502020204030204" pitchFamily="34" charset="0"/>
                        </a:rPr>
                        <a:t>6.60</a:t>
                      </a:r>
                      <a:endParaRPr lang="fr-FR" sz="11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4,74</a:t>
                      </a:r>
                      <a:endParaRPr lang="fr-FR" sz="11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P4</a:t>
                      </a:r>
                      <a:r>
                        <a:rPr lang="fr-FR" sz="11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/mcm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=</a:t>
                      </a:r>
                      <a:r>
                        <a:rPr lang="fr-F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7.80922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 = </a:t>
                      </a:r>
                      <a:r>
                        <a:rPr lang="fr-F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11.96274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94455368"/>
                  </a:ext>
                </a:extLst>
              </a:tr>
              <a:tr h="369115"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solidFill>
                            <a:schemeClr val="bg1"/>
                          </a:solidFill>
                        </a:rPr>
                        <a:t>CST-Sr</a:t>
                      </a:r>
                      <a:endParaRPr lang="fr-FR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.</a:t>
                      </a:r>
                      <a:r>
                        <a:rPr lang="en-US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H</a:t>
                      </a:r>
                      <a:r>
                        <a:rPr lang="en-US" sz="11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0.50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Na</a:t>
                      </a:r>
                      <a:r>
                        <a:rPr lang="en-US" sz="1100" baseline="-250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0,48</a:t>
                      </a:r>
                      <a:r>
                        <a:rPr lang="fr-FR" sz="1100" b="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Sr</a:t>
                      </a:r>
                      <a:r>
                        <a:rPr lang="fr-FR" sz="1100" b="0" baseline="-250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050</a:t>
                      </a:r>
                      <a:r>
                        <a:rPr lang="en-US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Ti</a:t>
                      </a:r>
                      <a:r>
                        <a:rPr lang="en-US" sz="11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2.06</a:t>
                      </a:r>
                      <a:r>
                        <a:rPr lang="en-US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</a:t>
                      </a:r>
                      <a:r>
                        <a:rPr lang="en-US" sz="11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2,94</a:t>
                      </a:r>
                      <a:r>
                        <a:rPr lang="en-US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(SiO</a:t>
                      </a:r>
                      <a:r>
                        <a:rPr lang="en-US" sz="11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</a:t>
                      </a:r>
                      <a:r>
                        <a:rPr lang="en-US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) ●2,1H</a:t>
                      </a:r>
                      <a:r>
                        <a:rPr lang="en-US" sz="11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  <a:r>
                        <a:rPr lang="en-US" sz="11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fr-FR" sz="11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kumimoji="0" lang="fr-FR" sz="11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  <a:r>
                        <a:rPr kumimoji="0" lang="fr-F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Sr</a:t>
                      </a:r>
                      <a:r>
                        <a:rPr kumimoji="0" lang="fr-FR" sz="11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0.65</a:t>
                      </a:r>
                      <a:r>
                        <a:rPr kumimoji="0" lang="fr-F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Ti</a:t>
                      </a:r>
                      <a:r>
                        <a:rPr kumimoji="0" lang="fr-FR" sz="11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fr-F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~6,1</a:t>
                      </a:r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~1,4</a:t>
                      </a:r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~3,2</a:t>
                      </a:r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P4</a:t>
                      </a:r>
                      <a:r>
                        <a:rPr lang="fr-FR" sz="1100" baseline="-25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fr-FR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fr-FR" sz="11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mbc</a:t>
                      </a:r>
                      <a:endParaRPr lang="fr-F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= </a:t>
                      </a:r>
                      <a:r>
                        <a:rPr lang="fr-F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11.01642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 = </a:t>
                      </a:r>
                      <a:r>
                        <a:rPr lang="fr-F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11.88780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47615542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solidFill>
                            <a:schemeClr val="bg1"/>
                          </a:solidFill>
                        </a:rPr>
                        <a:t>CST-Cs</a:t>
                      </a:r>
                      <a:endParaRPr lang="fr-FR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</a:t>
                      </a:r>
                      <a:r>
                        <a:rPr lang="fr-FR" sz="1100" b="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0,82</a:t>
                      </a:r>
                      <a:r>
                        <a:rPr lang="fr-FR" sz="1100" b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Na</a:t>
                      </a:r>
                      <a:r>
                        <a:rPr lang="fr-FR" sz="1100" b="0" baseline="-25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0.94</a:t>
                      </a:r>
                      <a:r>
                        <a:rPr lang="fr-FR" sz="11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Cs</a:t>
                      </a:r>
                      <a:r>
                        <a:rPr lang="fr-FR" sz="1100" b="0" baseline="-25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0.24</a:t>
                      </a:r>
                      <a:r>
                        <a:rPr lang="en-US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Ti</a:t>
                      </a:r>
                      <a:r>
                        <a:rPr lang="en-US" sz="11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2.06</a:t>
                      </a:r>
                      <a:r>
                        <a:rPr lang="en-US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</a:t>
                      </a:r>
                      <a:r>
                        <a:rPr lang="en-US" sz="11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2,94</a:t>
                      </a:r>
                      <a:r>
                        <a:rPr lang="en-US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(SiO</a:t>
                      </a:r>
                      <a:r>
                        <a:rPr lang="en-US" sz="11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</a:t>
                      </a:r>
                      <a:r>
                        <a:rPr lang="en-US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)●2,1H</a:t>
                      </a:r>
                      <a:r>
                        <a:rPr lang="en-US" sz="11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  <a:r>
                        <a:rPr lang="en-US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fr-FR" sz="11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kumimoji="0" lang="fr-FR" sz="1100" b="0" i="0" u="none" strike="noStrike" kern="1200" cap="none" spc="0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0.56</a:t>
                      </a:r>
                      <a:r>
                        <a:rPr kumimoji="0" lang="fr-FR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Cs</a:t>
                      </a:r>
                      <a:r>
                        <a:rPr kumimoji="0" lang="fr-FR" sz="1100" b="0" i="0" u="none" strike="noStrike" kern="1200" cap="none" spc="0" normalizeH="0" baseline="-2500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0.37</a:t>
                      </a:r>
                      <a:r>
                        <a:rPr kumimoji="0" lang="fr-FR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Ti</a:t>
                      </a:r>
                      <a:r>
                        <a:rPr kumimoji="0" lang="fr-FR" sz="1100" b="0" i="0" u="none" strike="noStrike" kern="1200" cap="none" spc="0" normalizeH="0" baseline="-2500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1,55</a:t>
                      </a:r>
                      <a:r>
                        <a:rPr kumimoji="0" lang="fr-FR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</a:t>
                      </a:r>
                      <a:endParaRPr kumimoji="0" lang="fr-FR" sz="1100" b="0" i="0" u="none" strike="noStrike" kern="1200" cap="none" spc="0" normalizeH="0" baseline="-2500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~6,0</a:t>
                      </a:r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~2,8</a:t>
                      </a:r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~0,7</a:t>
                      </a:r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P4</a:t>
                      </a:r>
                      <a:r>
                        <a:rPr lang="fr-FR" sz="1100" baseline="-25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fr-FR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fr-FR" sz="11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mbc</a:t>
                      </a:r>
                      <a:endParaRPr lang="fr-F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= </a:t>
                      </a: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11.04637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 = </a:t>
                      </a: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11.96645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21733612"/>
                  </a:ext>
                </a:extLst>
              </a:tr>
              <a:tr h="360726"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err="1" smtClean="0">
                          <a:solidFill>
                            <a:schemeClr val="bg1"/>
                          </a:solidFill>
                        </a:rPr>
                        <a:t>NbCST</a:t>
                      </a:r>
                      <a:r>
                        <a:rPr lang="fr-FR" sz="1100" b="1" dirty="0" smtClean="0">
                          <a:solidFill>
                            <a:schemeClr val="bg1"/>
                          </a:solidFill>
                        </a:rPr>
                        <a:t>-Na</a:t>
                      </a:r>
                      <a:endParaRPr lang="fr-FR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</a:t>
                      </a:r>
                      <a:r>
                        <a:rPr lang="en-US" sz="1100" baseline="-25000" dirty="0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0.08</a:t>
                      </a:r>
                      <a:r>
                        <a:rPr lang="en-US" sz="1100" dirty="0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Na</a:t>
                      </a:r>
                      <a:r>
                        <a:rPr lang="en-US" sz="1100" baseline="-25000" dirty="0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1.79</a:t>
                      </a:r>
                      <a:r>
                        <a:rPr lang="en-US" sz="1100" dirty="0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(Ti</a:t>
                      </a:r>
                      <a:r>
                        <a:rPr lang="en-US" sz="1100" baseline="-25000" dirty="0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1.87</a:t>
                      </a:r>
                      <a:r>
                        <a:rPr lang="en-US" sz="1100" dirty="0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Nb</a:t>
                      </a:r>
                      <a:r>
                        <a:rPr lang="en-US" sz="1100" baseline="-25000" dirty="0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0.68</a:t>
                      </a:r>
                      <a:r>
                        <a:rPr lang="en-US" sz="1100" dirty="0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)O</a:t>
                      </a:r>
                      <a:r>
                        <a:rPr lang="en-US" sz="1100" baseline="-25000" dirty="0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2,57</a:t>
                      </a:r>
                      <a:r>
                        <a:rPr lang="en-US" sz="1100" dirty="0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(SiO</a:t>
                      </a:r>
                      <a:r>
                        <a:rPr lang="en-US" sz="1100" baseline="-25000" dirty="0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</a:t>
                      </a:r>
                      <a:r>
                        <a:rPr lang="en-US" sz="1100" dirty="0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) ●2.78H</a:t>
                      </a:r>
                      <a:r>
                        <a:rPr lang="en-US" sz="1100" baseline="-25000" dirty="0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  <a:r>
                        <a:rPr lang="en-US" sz="1100" dirty="0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Na</a:t>
                      </a:r>
                      <a:r>
                        <a:rPr lang="fr-FR" sz="1100" baseline="-25000" dirty="0" smtClean="0"/>
                        <a:t>0.85</a:t>
                      </a:r>
                      <a:r>
                        <a:rPr lang="fr-FR" sz="1100" dirty="0" smtClean="0"/>
                        <a:t>Ti</a:t>
                      </a:r>
                      <a:r>
                        <a:rPr lang="fr-FR" sz="1100" baseline="-25000" dirty="0" smtClean="0"/>
                        <a:t>1,23</a:t>
                      </a:r>
                      <a:r>
                        <a:rPr lang="fr-FR" sz="1100" dirty="0" smtClean="0"/>
                        <a:t>Nb</a:t>
                      </a:r>
                      <a:r>
                        <a:rPr lang="fr-FR" sz="1100" baseline="-25000" dirty="0" smtClean="0"/>
                        <a:t>0,30</a:t>
                      </a:r>
                      <a:r>
                        <a:rPr lang="fr-FR" sz="1100" dirty="0" smtClean="0"/>
                        <a:t>Si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prstClr val="black"/>
                          </a:solidFill>
                          <a:latin typeface="Calibri" panose="020F0502020204030204" pitchFamily="34" charset="0"/>
                        </a:rPr>
                        <a:t>4.95</a:t>
                      </a:r>
                      <a:endParaRPr lang="fr-FR" sz="11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4,74</a:t>
                      </a:r>
                      <a:endParaRPr lang="fr-FR" sz="11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P4</a:t>
                      </a:r>
                      <a:r>
                        <a:rPr lang="fr-FR" sz="1100" baseline="-25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fr-F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/mcm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= 7.82864 </a:t>
                      </a:r>
                    </a:p>
                    <a:p>
                      <a:pPr marL="0" algn="ctr" defTabSz="4571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 = 11.98747</a:t>
                      </a:r>
                      <a:endParaRPr lang="fr-FR" sz="11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30546840"/>
                  </a:ext>
                </a:extLst>
              </a:tr>
              <a:tr h="377225"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err="1" smtClean="0">
                          <a:solidFill>
                            <a:schemeClr val="bg1"/>
                          </a:solidFill>
                        </a:rPr>
                        <a:t>NbCST</a:t>
                      </a:r>
                      <a:r>
                        <a:rPr lang="fr-FR" sz="1100" b="1" dirty="0" smtClean="0">
                          <a:solidFill>
                            <a:schemeClr val="bg1"/>
                          </a:solidFill>
                        </a:rPr>
                        <a:t>-Sr</a:t>
                      </a:r>
                      <a:endParaRPr lang="fr-FR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Na</a:t>
                      </a:r>
                      <a:r>
                        <a:rPr lang="fr-FR" sz="1100" b="0" baseline="-25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0.58</a:t>
                      </a:r>
                      <a:r>
                        <a:rPr lang="fr-FR" sz="1100" b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Sr</a:t>
                      </a:r>
                      <a:r>
                        <a:rPr lang="fr-FR" sz="1100" b="0" baseline="-250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0.67</a:t>
                      </a:r>
                      <a:r>
                        <a:rPr lang="fr-FR" sz="1100" b="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(Ti</a:t>
                      </a:r>
                      <a:r>
                        <a:rPr lang="en-US" sz="11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1.87</a:t>
                      </a:r>
                      <a:r>
                        <a:rPr lang="en-US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Nb</a:t>
                      </a:r>
                      <a:r>
                        <a:rPr lang="en-US" sz="11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0.68</a:t>
                      </a:r>
                      <a:r>
                        <a:rPr lang="en-US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)O</a:t>
                      </a:r>
                      <a:r>
                        <a:rPr lang="en-US" sz="11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2,57</a:t>
                      </a:r>
                      <a:r>
                        <a:rPr lang="en-US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(SiO</a:t>
                      </a:r>
                      <a:r>
                        <a:rPr lang="en-US" sz="11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</a:t>
                      </a:r>
                      <a:r>
                        <a:rPr lang="en-US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) ●2.78H</a:t>
                      </a:r>
                      <a:r>
                        <a:rPr lang="en-US" sz="11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  <a:r>
                        <a:rPr lang="en-US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fr-FR" sz="11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solidFill>
                            <a:srgbClr val="FF0000"/>
                          </a:solidFill>
                        </a:rPr>
                        <a:t>Na</a:t>
                      </a:r>
                      <a:r>
                        <a:rPr lang="fr-FR" sz="1100" baseline="-25000" dirty="0" smtClean="0">
                          <a:solidFill>
                            <a:srgbClr val="FF0000"/>
                          </a:solidFill>
                        </a:rPr>
                        <a:t>0.22</a:t>
                      </a:r>
                      <a:r>
                        <a:rPr kumimoji="0" lang="fr-F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Sr</a:t>
                      </a:r>
                      <a:r>
                        <a:rPr kumimoji="0" lang="fr-FR" sz="11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0.66</a:t>
                      </a:r>
                      <a:r>
                        <a:rPr lang="fr-FR" sz="1100" dirty="0" smtClean="0"/>
                        <a:t>Ti</a:t>
                      </a:r>
                      <a:r>
                        <a:rPr lang="fr-FR" sz="1100" baseline="-25000" dirty="0" smtClean="0"/>
                        <a:t>1,77</a:t>
                      </a:r>
                      <a:r>
                        <a:rPr lang="fr-FR" sz="1100" dirty="0" smtClean="0"/>
                        <a:t>Nb</a:t>
                      </a:r>
                      <a:r>
                        <a:rPr lang="fr-FR" sz="1100" baseline="-25000" dirty="0" smtClean="0"/>
                        <a:t>0,44</a:t>
                      </a:r>
                      <a:r>
                        <a:rPr lang="fr-FR" sz="1100" dirty="0" smtClean="0"/>
                        <a:t>Si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~4,7</a:t>
                      </a:r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~1,4</a:t>
                      </a:r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~3,2</a:t>
                      </a:r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P4</a:t>
                      </a:r>
                      <a:r>
                        <a:rPr lang="fr-FR" sz="1100" baseline="-25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fr-F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/mcm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= 7.80911 </a:t>
                      </a:r>
                    </a:p>
                    <a:p>
                      <a:pPr marL="0" algn="ctr" defTabSz="4571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 = 11.96093</a:t>
                      </a:r>
                      <a:endParaRPr lang="fr-FR" sz="11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6524509"/>
                  </a:ext>
                </a:extLst>
              </a:tr>
              <a:tr h="285226"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err="1" smtClean="0">
                          <a:solidFill>
                            <a:schemeClr val="bg1"/>
                          </a:solidFill>
                        </a:rPr>
                        <a:t>NbCST</a:t>
                      </a:r>
                      <a:r>
                        <a:rPr lang="fr-FR" sz="1100" b="1" dirty="0" smtClean="0">
                          <a:solidFill>
                            <a:schemeClr val="bg1"/>
                          </a:solidFill>
                        </a:rPr>
                        <a:t>-Cs</a:t>
                      </a:r>
                      <a:endParaRPr lang="fr-FR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</a:t>
                      </a:r>
                      <a:r>
                        <a:rPr lang="fr-FR" sz="1100" b="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0.33</a:t>
                      </a:r>
                      <a:r>
                        <a:rPr lang="fr-FR" sz="1100" b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Na</a:t>
                      </a:r>
                      <a:r>
                        <a:rPr lang="fr-FR" sz="1100" b="0" baseline="-25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0.92</a:t>
                      </a:r>
                      <a:r>
                        <a:rPr lang="fr-FR" sz="11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Cs</a:t>
                      </a:r>
                      <a:r>
                        <a:rPr lang="fr-FR" sz="1100" b="0" baseline="-25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0.61 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(Ti</a:t>
                      </a:r>
                      <a:r>
                        <a:rPr kumimoji="0" lang="en-US" sz="11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1.87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Nb</a:t>
                      </a:r>
                      <a:r>
                        <a:rPr kumimoji="0" lang="en-US" sz="11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0.68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)O</a:t>
                      </a:r>
                      <a:r>
                        <a:rPr kumimoji="0" lang="en-US" sz="11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2,57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(SiO</a:t>
                      </a:r>
                      <a:r>
                        <a:rPr kumimoji="0" lang="en-US" sz="11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4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) ●2.78H</a:t>
                      </a:r>
                      <a:r>
                        <a:rPr kumimoji="0" lang="en-US" sz="11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2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O</a:t>
                      </a:r>
                      <a:endParaRPr lang="fr-FR" sz="11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solidFill>
                            <a:srgbClr val="FF0000"/>
                          </a:solidFill>
                        </a:rPr>
                        <a:t>Na</a:t>
                      </a:r>
                      <a:r>
                        <a:rPr lang="fr-FR" sz="1100" baseline="-25000" dirty="0" smtClean="0">
                          <a:solidFill>
                            <a:srgbClr val="FF0000"/>
                          </a:solidFill>
                        </a:rPr>
                        <a:t>0.46</a:t>
                      </a:r>
                      <a:r>
                        <a:rPr kumimoji="0" lang="fr-F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Cs</a:t>
                      </a:r>
                      <a:r>
                        <a:rPr kumimoji="0" lang="fr-FR" sz="11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0.67</a:t>
                      </a:r>
                      <a:r>
                        <a:rPr lang="fr-FR" sz="1100" dirty="0" smtClean="0"/>
                        <a:t>Ti</a:t>
                      </a:r>
                      <a:r>
                        <a:rPr lang="fr-FR" sz="1100" baseline="-25000" dirty="0" smtClean="0"/>
                        <a:t>1,53</a:t>
                      </a:r>
                      <a:r>
                        <a:rPr lang="fr-FR" sz="1100" dirty="0" smtClean="0"/>
                        <a:t>Nb</a:t>
                      </a:r>
                      <a:r>
                        <a:rPr lang="fr-FR" sz="1100" baseline="-25000" dirty="0" smtClean="0"/>
                        <a:t>0,36</a:t>
                      </a:r>
                      <a:r>
                        <a:rPr lang="fr-FR" sz="1100" dirty="0" smtClean="0"/>
                        <a:t>Si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~4,2</a:t>
                      </a:r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~2,1</a:t>
                      </a:r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~1,4</a:t>
                      </a:r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P4</a:t>
                      </a:r>
                      <a:r>
                        <a:rPr lang="fr-FR" sz="1100" baseline="-25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fr-F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/mcm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= 7.823966</a:t>
                      </a:r>
                    </a:p>
                    <a:p>
                      <a:pPr marL="0" algn="ctr" defTabSz="4571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 = 12.0057</a:t>
                      </a:r>
                      <a:endParaRPr lang="fr-FR" sz="11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23327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091" y="-2121"/>
            <a:ext cx="8368154" cy="565146"/>
          </a:xfrm>
        </p:spPr>
        <p:txBody>
          <a:bodyPr/>
          <a:lstStyle/>
          <a:p>
            <a:pPr algn="ctr"/>
            <a:r>
              <a:rPr lang="fr-FR" dirty="0" smtClean="0"/>
              <a:t>Résultats </a:t>
            </a:r>
            <a:r>
              <a:rPr lang="fr-FR" dirty="0"/>
              <a:t>expérimentaux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Etude de la sorption/désorption et suivi par microcalorimétrie </a:t>
            </a:r>
            <a:endParaRPr lang="fr-FR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544258" y="5004965"/>
            <a:ext cx="470959" cy="107722"/>
          </a:xfrm>
        </p:spPr>
        <p:txBody>
          <a:bodyPr/>
          <a:lstStyle/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12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itre 1"/>
          <p:cNvSpPr txBox="1">
            <a:spLocks/>
          </p:cNvSpPr>
          <p:nvPr/>
        </p:nvSpPr>
        <p:spPr>
          <a:xfrm>
            <a:off x="97654" y="678843"/>
            <a:ext cx="8582886" cy="811367"/>
          </a:xfrm>
          <a:prstGeom prst="rect">
            <a:avLst/>
          </a:prstGeom>
        </p:spPr>
        <p:txBody>
          <a:bodyPr vert="horz" wrap="square" lIns="91440" tIns="36000" rIns="91440" bIns="36000" rtlCol="0" anchor="ctr">
            <a:sp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3 - Etude de la désorption : </a:t>
            </a:r>
            <a:r>
              <a:rPr lang="fr-FR" dirty="0">
                <a:solidFill>
                  <a:schemeClr val="accent3"/>
                </a:solidFill>
              </a:rPr>
              <a:t>Réversibilité de l’échange d’ions </a:t>
            </a:r>
            <a:r>
              <a:rPr lang="fr-FR" dirty="0">
                <a:solidFill>
                  <a:schemeClr val="accent3"/>
                </a:solidFill>
                <a:sym typeface="Wingdings" panose="05000000000000000000" pitchFamily="2" charset="2"/>
              </a:rPr>
              <a:t>et rétention des radionucléides </a:t>
            </a:r>
          </a:p>
          <a:p>
            <a:pPr marL="898525" indent="-360363"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fr-FR" b="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Cinétiques et isothermes de désorption en batch : Sr</a:t>
            </a:r>
            <a:r>
              <a:rPr lang="fr-FR" b="0" i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2+ </a:t>
            </a:r>
            <a:r>
              <a:rPr lang="fr-FR" b="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Cs</a:t>
            </a:r>
            <a:r>
              <a:rPr lang="fr-FR" b="0" i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fr-FR" b="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présence de Ca</a:t>
            </a:r>
            <a:r>
              <a:rPr lang="fr-FR" b="0" i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2+</a:t>
            </a:r>
            <a:r>
              <a:rPr lang="fr-FR" b="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 Na</a:t>
            </a:r>
            <a:r>
              <a:rPr lang="fr-FR" b="0" i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fr-FR" b="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898525" indent="-360363"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fr-FR" b="0" i="1" dirty="0"/>
              <a:t>Titrage </a:t>
            </a:r>
            <a:r>
              <a:rPr lang="fr-FR" b="0" i="1" dirty="0" err="1"/>
              <a:t>microcalorimétrique</a:t>
            </a:r>
            <a:r>
              <a:rPr lang="fr-FR" b="0" i="1" dirty="0"/>
              <a:t> : suivi de la désorption de Sr</a:t>
            </a:r>
            <a:r>
              <a:rPr lang="fr-FR" b="0" i="1" baseline="30000" dirty="0"/>
              <a:t>2+ </a:t>
            </a:r>
            <a:r>
              <a:rPr lang="fr-FR" b="0" i="1" dirty="0"/>
              <a:t>et Cs</a:t>
            </a:r>
            <a:r>
              <a:rPr lang="fr-FR" b="0" i="1" baseline="30000" dirty="0"/>
              <a:t>+</a:t>
            </a:r>
            <a:r>
              <a:rPr lang="fr-FR" b="0" i="1" dirty="0"/>
              <a:t> en présence de Na</a:t>
            </a:r>
            <a:r>
              <a:rPr lang="fr-FR" b="0" i="1" baseline="30000" dirty="0"/>
              <a:t>+</a:t>
            </a:r>
            <a:r>
              <a:rPr lang="fr-FR" b="0" i="1" dirty="0"/>
              <a:t> </a:t>
            </a:r>
            <a:endParaRPr lang="fr-FR" b="0" i="1" baseline="30000" dirty="0">
              <a:solidFill>
                <a:schemeClr val="accent5"/>
              </a:solidFill>
            </a:endParaRPr>
          </a:p>
        </p:txBody>
      </p:sp>
      <p:sp>
        <p:nvSpPr>
          <p:cNvPr id="34" name="Flèche courbée vers la gauche 33"/>
          <p:cNvSpPr/>
          <p:nvPr/>
        </p:nvSpPr>
        <p:spPr>
          <a:xfrm flipH="1">
            <a:off x="265412" y="1021102"/>
            <a:ext cx="409074" cy="406253"/>
          </a:xfrm>
          <a:prstGeom prst="curved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1506483"/>
            <a:ext cx="9143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Cinétiques et isothermes de désorption de Sr</a:t>
            </a:r>
            <a:r>
              <a:rPr lang="fr-FR" sz="1400" b="1" baseline="30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2+</a:t>
            </a:r>
            <a:r>
              <a:rPr lang="fr-FR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présence de Na</a:t>
            </a:r>
            <a:r>
              <a:rPr lang="fr-FR" sz="1400" b="1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fr-FR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</a:rPr>
              <a:t>(eau de nappe, matrice de conditionnement…)</a:t>
            </a:r>
            <a:endParaRPr lang="fr-FR" sz="1200" baseline="30000" dirty="0" smtClean="0">
              <a:solidFill>
                <a:schemeClr val="bg1">
                  <a:lumMod val="65000"/>
                </a:schemeClr>
              </a:solidFill>
              <a:sym typeface="Wingdings" panose="05000000000000000000" pitchFamily="2" charset="2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49852"/>
          <a:stretch/>
        </p:blipFill>
        <p:spPr>
          <a:xfrm>
            <a:off x="379175" y="1822082"/>
            <a:ext cx="4117166" cy="246899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531595" y="2033754"/>
            <a:ext cx="14946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b="1" dirty="0" smtClean="0">
                <a:solidFill>
                  <a:srgbClr val="92D050"/>
                </a:solidFill>
              </a:rPr>
              <a:t>~4,4</a:t>
            </a:r>
          </a:p>
          <a:p>
            <a:pPr algn="r"/>
            <a:r>
              <a:rPr lang="fr-FR" sz="1100" b="1" dirty="0" smtClean="0">
                <a:solidFill>
                  <a:srgbClr val="FFC000"/>
                </a:solidFill>
              </a:rPr>
              <a:t>~3,2</a:t>
            </a:r>
          </a:p>
          <a:p>
            <a:pPr algn="r"/>
            <a:r>
              <a:rPr lang="fr-FR" sz="1100" b="1" dirty="0" smtClean="0">
                <a:solidFill>
                  <a:srgbClr val="0070C0"/>
                </a:solidFill>
              </a:rPr>
              <a:t>~3,2</a:t>
            </a:r>
            <a:endParaRPr lang="fr-FR" sz="1050" b="1" baseline="30000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04803" y="4298900"/>
            <a:ext cx="4267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r-FR" dirty="0"/>
              <a:t>Cinétiques de </a:t>
            </a:r>
            <a:r>
              <a:rPr lang="fr-FR" dirty="0" err="1"/>
              <a:t>relarguage</a:t>
            </a:r>
            <a:r>
              <a:rPr lang="fr-FR" dirty="0"/>
              <a:t> du Sr </a:t>
            </a:r>
            <a:r>
              <a:rPr lang="fr-FR" dirty="0" smtClean="0"/>
              <a:t>ralentie </a:t>
            </a:r>
            <a:r>
              <a:rPr lang="fr-FR" dirty="0"/>
              <a:t>pour CST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Limitation cinétique =&gt; Faible </a:t>
            </a:r>
            <a:r>
              <a:rPr lang="fr-FR" dirty="0">
                <a:sym typeface="Wingdings" panose="05000000000000000000" pitchFamily="2" charset="2"/>
              </a:rPr>
              <a:t>taille des </a:t>
            </a:r>
            <a:r>
              <a:rPr lang="fr-FR" dirty="0" smtClean="0">
                <a:sym typeface="Wingdings" panose="05000000000000000000" pitchFamily="2" charset="2"/>
              </a:rPr>
              <a:t>canaux</a:t>
            </a:r>
            <a:endParaRPr lang="fr-FR" dirty="0">
              <a:sym typeface="Wingdings" panose="05000000000000000000" pitchFamily="2" charset="2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512540" y="4293356"/>
            <a:ext cx="4631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r-FR" dirty="0" smtClean="0"/>
              <a:t>Comportement assez similaire pour les 3 adsorbants 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Echange Sr avec Na peu sélectif  Préférence de Sr dans le réseau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Interactions Sr-réseau légèrement plus fortes avec CST à faibles [Na] ? </a:t>
            </a:r>
            <a:endParaRPr lang="fr-FR" dirty="0">
              <a:sym typeface="Wingdings" panose="05000000000000000000" pitchFamily="2" charset="2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/>
          <a:srcRect l="49855" r="-1"/>
          <a:stretch/>
        </p:blipFill>
        <p:spPr>
          <a:xfrm>
            <a:off x="4622310" y="1814260"/>
            <a:ext cx="4139184" cy="2476818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5124645" y="2785714"/>
            <a:ext cx="19895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Bonne rétention de Sr en présence de Na</a:t>
            </a:r>
            <a:endParaRPr lang="fr-FR" sz="1200" b="1" baseline="300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algn="ctr"/>
            <a:r>
              <a:rPr lang="fr-FR" sz="1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1200" b="1" baseline="3000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5307585" y="3702570"/>
            <a:ext cx="367260" cy="749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5423759" y="3524378"/>
            <a:ext cx="0" cy="263174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986445" y="2033754"/>
            <a:ext cx="25959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[Na] 2300 mg/ L</a:t>
            </a:r>
            <a:endParaRPr lang="fr-FR" sz="900" b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646371" y="4056499"/>
            <a:ext cx="25959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Temps de contact 72h 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106175" y="1992452"/>
            <a:ext cx="23759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Affiner : Désorption </a:t>
            </a:r>
            <a:r>
              <a:rPr lang="fr-FR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sorbants</a:t>
            </a:r>
            <a:r>
              <a:rPr lang="fr-F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à </a:t>
            </a:r>
            <a:r>
              <a:rPr lang="fr-F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 taux de saturation </a:t>
            </a:r>
          </a:p>
          <a:p>
            <a:pPr algn="ctr"/>
            <a:r>
              <a:rPr lang="fr-F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Quels sites </a:t>
            </a:r>
            <a:r>
              <a:rPr lang="fr-FR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desorbent</a:t>
            </a:r>
            <a:r>
              <a:rPr lang="fr-F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?</a:t>
            </a:r>
            <a:endParaRPr lang="fr-FR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596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968" y="3194857"/>
            <a:ext cx="3006249" cy="171366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091" y="-2121"/>
            <a:ext cx="8368154" cy="565146"/>
          </a:xfrm>
        </p:spPr>
        <p:txBody>
          <a:bodyPr/>
          <a:lstStyle/>
          <a:p>
            <a:pPr algn="ctr"/>
            <a:r>
              <a:rPr lang="fr-FR" dirty="0" smtClean="0"/>
              <a:t>Résultats </a:t>
            </a:r>
            <a:r>
              <a:rPr lang="fr-FR" dirty="0"/>
              <a:t>expérimentaux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Etude de la sorption/désorption et suivi par microcalorimétrie </a:t>
            </a:r>
            <a:endParaRPr lang="fr-FR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544258" y="5004965"/>
            <a:ext cx="470959" cy="107722"/>
          </a:xfrm>
        </p:spPr>
        <p:txBody>
          <a:bodyPr/>
          <a:lstStyle/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13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itre 1"/>
          <p:cNvSpPr txBox="1">
            <a:spLocks/>
          </p:cNvSpPr>
          <p:nvPr/>
        </p:nvSpPr>
        <p:spPr>
          <a:xfrm>
            <a:off x="97654" y="678843"/>
            <a:ext cx="8582886" cy="811367"/>
          </a:xfrm>
          <a:prstGeom prst="rect">
            <a:avLst/>
          </a:prstGeom>
        </p:spPr>
        <p:txBody>
          <a:bodyPr vert="horz" wrap="square" lIns="91440" tIns="36000" rIns="91440" bIns="36000" rtlCol="0" anchor="ctr">
            <a:sp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3 - Etude de la désorption : </a:t>
            </a:r>
            <a:r>
              <a:rPr lang="fr-FR" dirty="0">
                <a:solidFill>
                  <a:schemeClr val="accent3"/>
                </a:solidFill>
              </a:rPr>
              <a:t>Réversibilité de l’échange d’ions </a:t>
            </a:r>
            <a:r>
              <a:rPr lang="fr-FR" dirty="0">
                <a:solidFill>
                  <a:schemeClr val="accent3"/>
                </a:solidFill>
                <a:sym typeface="Wingdings" panose="05000000000000000000" pitchFamily="2" charset="2"/>
              </a:rPr>
              <a:t>et rétention des radionucléides </a:t>
            </a:r>
          </a:p>
          <a:p>
            <a:pPr marL="898525" indent="-360363"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fr-FR" b="0" i="1" dirty="0"/>
              <a:t>Cinétiques et isothermes de désorption en batch : Sr</a:t>
            </a:r>
            <a:r>
              <a:rPr lang="fr-FR" b="0" i="1" baseline="30000" dirty="0"/>
              <a:t>2+ </a:t>
            </a:r>
            <a:r>
              <a:rPr lang="fr-FR" b="0" i="1" dirty="0"/>
              <a:t>; Cs</a:t>
            </a:r>
            <a:r>
              <a:rPr lang="fr-FR" b="0" i="1" baseline="30000" dirty="0"/>
              <a:t>+</a:t>
            </a:r>
            <a:r>
              <a:rPr lang="fr-FR" b="0" i="1" dirty="0"/>
              <a:t> en présence de Ca</a:t>
            </a:r>
            <a:r>
              <a:rPr lang="fr-FR" b="0" i="1" baseline="30000" dirty="0"/>
              <a:t>2+</a:t>
            </a:r>
            <a:r>
              <a:rPr lang="fr-FR" b="0" i="1" dirty="0"/>
              <a:t> ou Na</a:t>
            </a:r>
            <a:r>
              <a:rPr lang="fr-FR" b="0" i="1" baseline="30000" dirty="0"/>
              <a:t>+</a:t>
            </a:r>
            <a:r>
              <a:rPr lang="fr-FR" b="0" i="1" dirty="0"/>
              <a:t> </a:t>
            </a:r>
          </a:p>
          <a:p>
            <a:pPr marL="898525" indent="-360363"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fr-FR" b="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Titrage </a:t>
            </a:r>
            <a:r>
              <a:rPr lang="fr-FR" b="0" i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microcalorimétrique</a:t>
            </a:r>
            <a:r>
              <a:rPr lang="fr-FR" b="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suivi de la désorption de Sr</a:t>
            </a:r>
            <a:r>
              <a:rPr lang="fr-FR" b="0" i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2+ </a:t>
            </a:r>
            <a:r>
              <a:rPr lang="fr-FR" b="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Cs</a:t>
            </a:r>
            <a:r>
              <a:rPr lang="fr-FR" b="0" i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fr-FR" b="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présence de Na</a:t>
            </a:r>
            <a:r>
              <a:rPr lang="fr-FR" b="0" i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fr-FR" b="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b="0" i="1" baseline="30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Flèche courbée vers la gauche 33"/>
          <p:cNvSpPr/>
          <p:nvPr/>
        </p:nvSpPr>
        <p:spPr>
          <a:xfrm flipH="1">
            <a:off x="265412" y="1021102"/>
            <a:ext cx="409074" cy="406253"/>
          </a:xfrm>
          <a:prstGeom prst="curved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40" y="1928141"/>
            <a:ext cx="3830599" cy="246395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6673" y="1561583"/>
            <a:ext cx="3006248" cy="171366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391" y="1553987"/>
            <a:ext cx="4521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Suivi de la sorption du Na sur les échangeurs saturés en Sr</a:t>
            </a:r>
            <a:endParaRPr lang="fr-FR" sz="1200" b="1" baseline="30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3271" y="4407498"/>
            <a:ext cx="3830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65000"/>
                  </a:schemeClr>
                </a:solidFill>
              </a:rPr>
              <a:t>Cinétiques sur CST-Sr trop lente </a:t>
            </a:r>
          </a:p>
          <a:p>
            <a:r>
              <a:rPr lang="fr-FR" sz="1200" b="1" dirty="0" smtClean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 Titrage </a:t>
            </a:r>
            <a:r>
              <a:rPr lang="fr-FR" sz="1200" b="1" dirty="0" err="1" smtClean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microcalorimétrique</a:t>
            </a:r>
            <a:r>
              <a:rPr lang="fr-FR" sz="1200" b="1" dirty="0" smtClean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 problématique </a:t>
            </a:r>
            <a:endParaRPr lang="fr-FR" sz="1100" b="1" baseline="30000" dirty="0" smtClean="0">
              <a:solidFill>
                <a:schemeClr val="bg1">
                  <a:lumMod val="6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353091" y="2994802"/>
            <a:ext cx="1591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Sorption du Na légèrement Exothermique </a:t>
            </a:r>
            <a:endParaRPr lang="fr-FR" sz="900" b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489854" y="3282848"/>
            <a:ext cx="14632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Comparaison </a:t>
            </a:r>
          </a:p>
          <a:p>
            <a:pPr algn="ctr"/>
            <a:r>
              <a:rPr lang="fr-FR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Echange Sr-Na </a:t>
            </a:r>
          </a:p>
          <a:p>
            <a:pPr algn="ctr"/>
            <a:r>
              <a:rPr lang="fr-FR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Echange Na-Sr</a:t>
            </a:r>
            <a:endParaRPr lang="fr-FR" sz="1200" b="1" baseline="30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930292" y="4192327"/>
            <a:ext cx="3119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Mesure point par point complexe </a:t>
            </a:r>
          </a:p>
          <a:p>
            <a:pPr algn="ctr"/>
            <a:r>
              <a:rPr lang="fr-F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Adaptation de la méthodologie d’exploitation des résultats en cours</a:t>
            </a:r>
            <a:endParaRPr lang="fr-FR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1230" y="2163784"/>
            <a:ext cx="2715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ns serif"/>
                <a:ea typeface="Calibri" panose="020F0502020204030204" pitchFamily="34" charset="0"/>
                <a:cs typeface="Calibri" panose="020F0502020204030204" pitchFamily="34" charset="0"/>
              </a:rPr>
              <a:t>Temps de stabilisation long </a:t>
            </a:r>
          </a:p>
          <a:p>
            <a:r>
              <a:rPr lang="fr-FR" sz="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ns serif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fr-FR" sz="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ns serif"/>
                <a:ea typeface="Calibri" panose="020F0502020204030204" pitchFamily="34" charset="0"/>
                <a:cs typeface="Calibri" panose="020F0502020204030204" pitchFamily="34" charset="0"/>
              </a:rPr>
              <a:t>180min </a:t>
            </a:r>
            <a:r>
              <a:rPr lang="fr-FR" sz="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ns serif"/>
                <a:ea typeface="Calibri" panose="020F0502020204030204" pitchFamily="34" charset="0"/>
                <a:cs typeface="Calibri" panose="020F0502020204030204" pitchFamily="34" charset="0"/>
              </a:rPr>
              <a:t>par </a:t>
            </a:r>
            <a:r>
              <a:rPr lang="fr-FR" sz="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ns serif"/>
                <a:ea typeface="Calibri" panose="020F0502020204030204" pitchFamily="34" charset="0"/>
                <a:cs typeface="Calibri" panose="020F0502020204030204" pitchFamily="34" charset="0"/>
              </a:rPr>
              <a:t>injection (soit 3jours d’essais par test) </a:t>
            </a:r>
            <a:endParaRPr lang="fr-FR" sz="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456548" y="1523046"/>
            <a:ext cx="168745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Réversibilité ? </a:t>
            </a:r>
          </a:p>
          <a:p>
            <a:pPr algn="ctr"/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Courbes pas tout à fait symétriques  </a:t>
            </a:r>
          </a:p>
          <a:p>
            <a:pPr algn="ctr"/>
            <a:endParaRPr lang="fr-FR" sz="8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algn="ctr"/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Ordre de désorption des sites? </a:t>
            </a:r>
          </a:p>
          <a:p>
            <a:pPr algn="ctr"/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Mesures locales H</a:t>
            </a:r>
            <a:r>
              <a:rPr lang="fr-FR" sz="1400" b="1" baseline="-25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2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0 et Cation (EXAFS?)</a:t>
            </a:r>
            <a:endParaRPr lang="fr-FR" sz="1200" b="1" baseline="300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8446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2"/>
          <a:srcRect l="49789"/>
          <a:stretch/>
        </p:blipFill>
        <p:spPr>
          <a:xfrm>
            <a:off x="4637040" y="1811974"/>
            <a:ext cx="4137458" cy="2481382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3"/>
          <a:srcRect l="49873"/>
          <a:stretch/>
        </p:blipFill>
        <p:spPr>
          <a:xfrm>
            <a:off x="378135" y="1811974"/>
            <a:ext cx="4115415" cy="248054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091" y="-2121"/>
            <a:ext cx="8368154" cy="565146"/>
          </a:xfrm>
        </p:spPr>
        <p:txBody>
          <a:bodyPr/>
          <a:lstStyle/>
          <a:p>
            <a:pPr algn="ctr"/>
            <a:r>
              <a:rPr lang="fr-FR" dirty="0" smtClean="0"/>
              <a:t>Résultats </a:t>
            </a:r>
            <a:r>
              <a:rPr lang="fr-FR" dirty="0"/>
              <a:t>expérimentaux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Etude de la sorption/désorption et suivi par microcalorimétrie </a:t>
            </a:r>
            <a:endParaRPr lang="fr-FR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544258" y="5004965"/>
            <a:ext cx="470959" cy="107722"/>
          </a:xfrm>
        </p:spPr>
        <p:txBody>
          <a:bodyPr/>
          <a:lstStyle/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14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itre 1"/>
          <p:cNvSpPr txBox="1">
            <a:spLocks/>
          </p:cNvSpPr>
          <p:nvPr/>
        </p:nvSpPr>
        <p:spPr>
          <a:xfrm>
            <a:off x="97654" y="678843"/>
            <a:ext cx="8582886" cy="811367"/>
          </a:xfrm>
          <a:prstGeom prst="rect">
            <a:avLst/>
          </a:prstGeom>
        </p:spPr>
        <p:txBody>
          <a:bodyPr vert="horz" wrap="square" lIns="91440" tIns="36000" rIns="91440" bIns="36000" rtlCol="0" anchor="ctr">
            <a:sp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3 - Etude de la désorption : </a:t>
            </a:r>
            <a:r>
              <a:rPr lang="fr-FR" dirty="0">
                <a:solidFill>
                  <a:schemeClr val="accent3"/>
                </a:solidFill>
              </a:rPr>
              <a:t>Réversibilité de l’échange d’ions </a:t>
            </a:r>
            <a:r>
              <a:rPr lang="fr-FR" dirty="0">
                <a:solidFill>
                  <a:schemeClr val="accent3"/>
                </a:solidFill>
                <a:sym typeface="Wingdings" panose="05000000000000000000" pitchFamily="2" charset="2"/>
              </a:rPr>
              <a:t>et rétention des radionucléides </a:t>
            </a:r>
          </a:p>
          <a:p>
            <a:pPr marL="898525" indent="-360363"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fr-FR" b="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Cinétiques et isothermes de désorption en batch : Sr</a:t>
            </a:r>
            <a:r>
              <a:rPr lang="fr-FR" b="0" i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2+ </a:t>
            </a:r>
            <a:r>
              <a:rPr lang="fr-FR" b="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Cs</a:t>
            </a:r>
            <a:r>
              <a:rPr lang="fr-FR" b="0" i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fr-FR" b="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présence de Ca</a:t>
            </a:r>
            <a:r>
              <a:rPr lang="fr-FR" b="0" i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2+</a:t>
            </a:r>
            <a:r>
              <a:rPr lang="fr-FR" b="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 Na</a:t>
            </a:r>
            <a:r>
              <a:rPr lang="fr-FR" b="0" i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fr-FR" b="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898525" indent="-360363"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fr-FR" b="0" i="1" dirty="0"/>
              <a:t>Titrage </a:t>
            </a:r>
            <a:r>
              <a:rPr lang="fr-FR" b="0" i="1" dirty="0" err="1"/>
              <a:t>microcalorimétrique</a:t>
            </a:r>
            <a:r>
              <a:rPr lang="fr-FR" b="0" i="1" dirty="0"/>
              <a:t> : suivi de la désorption de Sr</a:t>
            </a:r>
            <a:r>
              <a:rPr lang="fr-FR" b="0" i="1" baseline="30000" dirty="0"/>
              <a:t>2+ </a:t>
            </a:r>
            <a:r>
              <a:rPr lang="fr-FR" b="0" i="1" dirty="0"/>
              <a:t>et Cs</a:t>
            </a:r>
            <a:r>
              <a:rPr lang="fr-FR" b="0" i="1" baseline="30000" dirty="0"/>
              <a:t>+</a:t>
            </a:r>
            <a:r>
              <a:rPr lang="fr-FR" b="0" i="1" dirty="0"/>
              <a:t> en présence de </a:t>
            </a:r>
            <a:r>
              <a:rPr lang="fr-FR" b="0" i="1" dirty="0" smtClean="0"/>
              <a:t>Ca</a:t>
            </a:r>
            <a:r>
              <a:rPr lang="fr-FR" b="0" i="1" baseline="30000" dirty="0" smtClean="0"/>
              <a:t>2+</a:t>
            </a:r>
            <a:r>
              <a:rPr lang="fr-FR" b="0" i="1" dirty="0" smtClean="0"/>
              <a:t> </a:t>
            </a:r>
            <a:endParaRPr lang="fr-FR" b="0" i="1" baseline="30000" dirty="0">
              <a:solidFill>
                <a:schemeClr val="accent5"/>
              </a:solidFill>
            </a:endParaRPr>
          </a:p>
        </p:txBody>
      </p:sp>
      <p:sp>
        <p:nvSpPr>
          <p:cNvPr id="34" name="Flèche courbée vers la gauche 33"/>
          <p:cNvSpPr/>
          <p:nvPr/>
        </p:nvSpPr>
        <p:spPr>
          <a:xfrm flipH="1">
            <a:off x="265412" y="1021102"/>
            <a:ext cx="409074" cy="406253"/>
          </a:xfrm>
          <a:prstGeom prst="curved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1506483"/>
            <a:ext cx="9143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Cinétiques et isothermes de désorption de Sr</a:t>
            </a:r>
            <a:r>
              <a:rPr lang="fr-FR" sz="1400" b="1" baseline="30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2+</a:t>
            </a:r>
            <a:r>
              <a:rPr lang="fr-FR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présence de Ca</a:t>
            </a:r>
            <a:r>
              <a:rPr lang="fr-FR" sz="1400" b="1" baseline="30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fr-FR" sz="1400" b="1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fr-FR" sz="1400" dirty="0">
                <a:solidFill>
                  <a:schemeClr val="bg1">
                    <a:lumMod val="65000"/>
                  </a:schemeClr>
                </a:solidFill>
              </a:rPr>
              <a:t>(eau de nappe, matrice de 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</a:rPr>
              <a:t>conditionnement…)</a:t>
            </a:r>
            <a:endParaRPr lang="fr-FR" sz="1200" baseline="30000" dirty="0">
              <a:solidFill>
                <a:schemeClr val="bg1">
                  <a:lumMod val="6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986445" y="1996640"/>
            <a:ext cx="25959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[Ca] 2300 mg/ L</a:t>
            </a:r>
            <a:endParaRPr lang="fr-FR" sz="900" b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249687" y="2010824"/>
            <a:ext cx="25959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Temps de contact 72h 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477883" y="3131208"/>
            <a:ext cx="14946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b="1" dirty="0" smtClean="0">
                <a:solidFill>
                  <a:srgbClr val="92D050"/>
                </a:solidFill>
              </a:rPr>
              <a:t>~4,4</a:t>
            </a:r>
          </a:p>
          <a:p>
            <a:pPr algn="r"/>
            <a:r>
              <a:rPr lang="fr-FR" sz="1100" b="1" dirty="0" smtClean="0">
                <a:solidFill>
                  <a:srgbClr val="FFC000"/>
                </a:solidFill>
              </a:rPr>
              <a:t>~3,2</a:t>
            </a:r>
          </a:p>
          <a:p>
            <a:pPr algn="r"/>
            <a:r>
              <a:rPr lang="fr-FR" sz="1100" b="1" dirty="0" smtClean="0">
                <a:solidFill>
                  <a:srgbClr val="0070C0"/>
                </a:solidFill>
              </a:rPr>
              <a:t>~3,2</a:t>
            </a:r>
            <a:endParaRPr lang="fr-FR" sz="1050" b="1" baseline="30000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63367" y="4275031"/>
            <a:ext cx="4267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r-FR" dirty="0"/>
              <a:t>Cinétiques de </a:t>
            </a:r>
            <a:r>
              <a:rPr lang="fr-FR" dirty="0" err="1"/>
              <a:t>relarguage</a:t>
            </a:r>
            <a:r>
              <a:rPr lang="fr-FR" dirty="0"/>
              <a:t> du Sr </a:t>
            </a:r>
            <a:r>
              <a:rPr lang="fr-FR" dirty="0" smtClean="0"/>
              <a:t>assez lente pour les 3 matériaux</a:t>
            </a:r>
            <a:endParaRPr lang="fr-FR" dirty="0"/>
          </a:p>
          <a:p>
            <a:r>
              <a:rPr lang="fr-FR" dirty="0" smtClean="0">
                <a:sym typeface="Wingdings" panose="05000000000000000000" pitchFamily="2" charset="2"/>
              </a:rPr>
              <a:t>Limitation cinétique =&gt; Diffusion de Sr</a:t>
            </a:r>
            <a:r>
              <a:rPr lang="fr-FR" baseline="30000" dirty="0" smtClean="0">
                <a:sym typeface="Wingdings" panose="05000000000000000000" pitchFamily="2" charset="2"/>
              </a:rPr>
              <a:t>2+</a:t>
            </a:r>
            <a:r>
              <a:rPr lang="fr-FR" dirty="0" smtClean="0">
                <a:sym typeface="Wingdings" panose="05000000000000000000" pitchFamily="2" charset="2"/>
              </a:rPr>
              <a:t> et Ca</a:t>
            </a:r>
            <a:r>
              <a:rPr lang="fr-FR" baseline="30000" dirty="0">
                <a:sym typeface="Wingdings" panose="05000000000000000000" pitchFamily="2" charset="2"/>
              </a:rPr>
              <a:t>2+</a:t>
            </a:r>
            <a:r>
              <a:rPr lang="fr-FR" dirty="0" smtClean="0">
                <a:sym typeface="Wingdings" panose="05000000000000000000" pitchFamily="2" charset="2"/>
              </a:rPr>
              <a:t> volumineux</a:t>
            </a:r>
            <a:endParaRPr lang="fr-FR" dirty="0">
              <a:sym typeface="Wingdings" panose="05000000000000000000" pitchFamily="2" charset="2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571999" y="4284463"/>
            <a:ext cx="457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r-FR" dirty="0" smtClean="0"/>
              <a:t>Echange de Sr avec Ca est moyennement sélectif </a:t>
            </a:r>
          </a:p>
          <a:p>
            <a:r>
              <a:rPr lang="fr-FR" dirty="0" smtClean="0"/>
              <a:t>(légère préférence de Sr dans le réseau pour les 3 échangeurs) 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Meilleure rétention de Sr dans CST</a:t>
            </a:r>
            <a:endParaRPr lang="fr-FR" dirty="0">
              <a:sym typeface="Wingdings" panose="05000000000000000000" pitchFamily="2" charset="2"/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5228089" y="3711000"/>
            <a:ext cx="299802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5318032" y="3313759"/>
            <a:ext cx="7496" cy="454776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39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091" y="-2121"/>
            <a:ext cx="8368154" cy="565146"/>
          </a:xfrm>
        </p:spPr>
        <p:txBody>
          <a:bodyPr/>
          <a:lstStyle/>
          <a:p>
            <a:pPr algn="ctr"/>
            <a:r>
              <a:rPr lang="fr-FR" dirty="0" smtClean="0"/>
              <a:t>Résultats </a:t>
            </a:r>
            <a:r>
              <a:rPr lang="fr-FR" dirty="0"/>
              <a:t>expérimentaux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Etude de la sorption/désorption et suivi par microcalorimétrie </a:t>
            </a:r>
            <a:endParaRPr lang="fr-FR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544258" y="5004965"/>
            <a:ext cx="470959" cy="107722"/>
          </a:xfrm>
        </p:spPr>
        <p:txBody>
          <a:bodyPr/>
          <a:lstStyle/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15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itre 1"/>
          <p:cNvSpPr txBox="1">
            <a:spLocks/>
          </p:cNvSpPr>
          <p:nvPr/>
        </p:nvSpPr>
        <p:spPr>
          <a:xfrm>
            <a:off x="97654" y="678843"/>
            <a:ext cx="8582886" cy="811367"/>
          </a:xfrm>
          <a:prstGeom prst="rect">
            <a:avLst/>
          </a:prstGeom>
        </p:spPr>
        <p:txBody>
          <a:bodyPr vert="horz" wrap="square" lIns="91440" tIns="36000" rIns="91440" bIns="36000" rtlCol="0" anchor="ctr">
            <a:sp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3 - Etude de la désorption : </a:t>
            </a:r>
            <a:r>
              <a:rPr lang="fr-FR" dirty="0">
                <a:solidFill>
                  <a:schemeClr val="accent3"/>
                </a:solidFill>
              </a:rPr>
              <a:t>Réversibilité de l’échange d’ions </a:t>
            </a:r>
            <a:r>
              <a:rPr lang="fr-FR" dirty="0">
                <a:solidFill>
                  <a:schemeClr val="accent3"/>
                </a:solidFill>
                <a:sym typeface="Wingdings" panose="05000000000000000000" pitchFamily="2" charset="2"/>
              </a:rPr>
              <a:t>et rétention des radionucléides </a:t>
            </a:r>
          </a:p>
          <a:p>
            <a:pPr marL="898525" indent="-360363"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fr-FR" b="0" i="1" dirty="0"/>
              <a:t>Cinétiques et isothermes de désorption en batch : Sr</a:t>
            </a:r>
            <a:r>
              <a:rPr lang="fr-FR" b="0" i="1" baseline="30000" dirty="0"/>
              <a:t>2+ </a:t>
            </a:r>
            <a:r>
              <a:rPr lang="fr-FR" b="0" i="1" dirty="0"/>
              <a:t>; Cs</a:t>
            </a:r>
            <a:r>
              <a:rPr lang="fr-FR" b="0" i="1" baseline="30000" dirty="0"/>
              <a:t>+</a:t>
            </a:r>
            <a:r>
              <a:rPr lang="fr-FR" b="0" i="1" dirty="0"/>
              <a:t> en présence de Ca</a:t>
            </a:r>
            <a:r>
              <a:rPr lang="fr-FR" b="0" i="1" baseline="30000" dirty="0"/>
              <a:t>2+</a:t>
            </a:r>
            <a:r>
              <a:rPr lang="fr-FR" b="0" i="1" dirty="0"/>
              <a:t> ou Na</a:t>
            </a:r>
            <a:r>
              <a:rPr lang="fr-FR" b="0" i="1" baseline="30000" dirty="0"/>
              <a:t>+</a:t>
            </a:r>
            <a:r>
              <a:rPr lang="fr-FR" b="0" i="1" dirty="0"/>
              <a:t> </a:t>
            </a:r>
          </a:p>
          <a:p>
            <a:pPr marL="898525" indent="-360363"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fr-FR" b="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Titrage </a:t>
            </a:r>
            <a:r>
              <a:rPr lang="fr-FR" b="0" i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microcalorimétrique</a:t>
            </a:r>
            <a:r>
              <a:rPr lang="fr-FR" b="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suivi de la désorption de Sr</a:t>
            </a:r>
            <a:r>
              <a:rPr lang="fr-FR" b="0" i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2+ </a:t>
            </a:r>
            <a:r>
              <a:rPr lang="fr-FR" b="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Cs</a:t>
            </a:r>
            <a:r>
              <a:rPr lang="fr-FR" b="0" i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fr-FR" b="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présence de </a:t>
            </a:r>
            <a:r>
              <a:rPr lang="fr-FR" b="0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</a:t>
            </a:r>
            <a:r>
              <a:rPr lang="fr-FR" b="0" i="1" baseline="30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2+</a:t>
            </a:r>
            <a:r>
              <a:rPr lang="fr-FR" b="0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b="0" i="1" baseline="30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Flèche courbée vers la gauche 33"/>
          <p:cNvSpPr/>
          <p:nvPr/>
        </p:nvSpPr>
        <p:spPr>
          <a:xfrm flipH="1">
            <a:off x="265412" y="1021102"/>
            <a:ext cx="409074" cy="406253"/>
          </a:xfrm>
          <a:prstGeom prst="curved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0422" y="1422594"/>
            <a:ext cx="9053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Présence de 3 cations (Na résiduel dans les échangeurs + Ca + Sr ou Cs) 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+ complexe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Cinétiques lentes pour la désorption du Sr 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Modification de la procédure nécessaire  Pas mis en place dans RESPIR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fr-FR" sz="1200" b="1" baseline="30000" dirty="0" smtClean="0">
              <a:solidFill>
                <a:schemeClr val="bg1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97654" y="1962806"/>
            <a:ext cx="8582886" cy="1714178"/>
          </a:xfrm>
          <a:prstGeom prst="rect">
            <a:avLst/>
          </a:prstGeom>
        </p:spPr>
        <p:txBody>
          <a:bodyPr vert="horz" wrap="square" lIns="91440" tIns="36000" rIns="91440" bIns="36000" rtlCol="0" anchor="ctr">
            <a:sp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Bilan : </a:t>
            </a:r>
            <a:endParaRPr lang="fr-FR" dirty="0" smtClean="0">
              <a:solidFill>
                <a:schemeClr val="accent3"/>
              </a:solidFill>
            </a:endParaRPr>
          </a:p>
          <a:p>
            <a:pPr marL="898525" indent="-360363"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fr-FR" b="0" i="1" dirty="0" smtClean="0"/>
              <a:t>Acquisition de </a:t>
            </a:r>
            <a:r>
              <a:rPr lang="fr-FR" i="1" dirty="0" smtClean="0">
                <a:solidFill>
                  <a:schemeClr val="accent3"/>
                </a:solidFill>
              </a:rPr>
              <a:t>nouvelles données sur la rétention des radionucléides </a:t>
            </a:r>
            <a:r>
              <a:rPr lang="fr-FR" b="0" i="1" dirty="0" smtClean="0"/>
              <a:t>dans les adsorbants silicates microporeux : Caractérisation des matériaux après échange + Interactions cation/solide via la microcalorimétrie + Désorption / réversibilité </a:t>
            </a:r>
          </a:p>
          <a:p>
            <a:pPr marL="898525" indent="-360363"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fr-FR" i="1" dirty="0" smtClean="0">
                <a:solidFill>
                  <a:schemeClr val="accent3"/>
                </a:solidFill>
              </a:rPr>
              <a:t>Interprétation complexe </a:t>
            </a:r>
            <a:r>
              <a:rPr lang="fr-FR" b="0" i="1" dirty="0" smtClean="0"/>
              <a:t>: Compétition entre déshydratation et interactions de surface ; présence de différents sites de sorption et mise en jeu de différents mécanismes</a:t>
            </a:r>
            <a:endParaRPr lang="fr-FR" b="0" i="1" baseline="30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98525" indent="-360363">
              <a:spcBef>
                <a:spcPts val="0"/>
              </a:spcBef>
              <a:buFont typeface="Wingdings" panose="05000000000000000000" pitchFamily="2" charset="2"/>
              <a:buChar char="à"/>
            </a:pPr>
            <a:endParaRPr lang="fr-FR" b="0" i="1" baseline="30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97654" y="3505914"/>
            <a:ext cx="9046347" cy="1434614"/>
          </a:xfrm>
          <a:prstGeom prst="rect">
            <a:avLst/>
          </a:prstGeom>
        </p:spPr>
        <p:txBody>
          <a:bodyPr vert="horz" wrap="square" lIns="91440" tIns="36000" rIns="91440" bIns="36000" rtlCol="0" anchor="ctr">
            <a:sp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Perspectives : </a:t>
            </a:r>
            <a:r>
              <a:rPr lang="fr-FR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</a:p>
          <a:p>
            <a:pPr marL="898525" indent="-360363"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fr-FR" b="0" i="1" dirty="0" smtClean="0"/>
              <a:t>Poursuite </a:t>
            </a:r>
            <a:r>
              <a:rPr lang="fr-FR" b="0" i="1" dirty="0"/>
              <a:t>de </a:t>
            </a:r>
            <a:r>
              <a:rPr lang="fr-FR" b="0" i="1" dirty="0" smtClean="0"/>
              <a:t>l’</a:t>
            </a:r>
            <a:r>
              <a:rPr lang="fr-FR" i="1" dirty="0" smtClean="0">
                <a:solidFill>
                  <a:schemeClr val="accent3"/>
                </a:solidFill>
              </a:rPr>
              <a:t>interprétation et de la corrélation des résultats</a:t>
            </a:r>
            <a:r>
              <a:rPr lang="fr-FR" b="0" i="1" dirty="0" smtClean="0">
                <a:sym typeface="Wingdings" panose="05000000000000000000" pitchFamily="2" charset="2"/>
              </a:rPr>
              <a:t> R</a:t>
            </a:r>
            <a:r>
              <a:rPr lang="fr-FR" b="0" i="1" dirty="0" smtClean="0"/>
              <a:t>édaction </a:t>
            </a:r>
            <a:r>
              <a:rPr lang="fr-FR" b="0" i="1" dirty="0"/>
              <a:t>d’une </a:t>
            </a:r>
            <a:r>
              <a:rPr lang="fr-FR" i="1" dirty="0">
                <a:solidFill>
                  <a:schemeClr val="accent3"/>
                </a:solidFill>
              </a:rPr>
              <a:t>publication</a:t>
            </a:r>
          </a:p>
          <a:p>
            <a:pPr marL="898525" indent="-360363"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fr-FR" b="0" i="1" dirty="0"/>
              <a:t>Application de la méthodologie </a:t>
            </a:r>
            <a:r>
              <a:rPr lang="fr-FR" b="0" i="1" dirty="0" smtClean="0"/>
              <a:t>à de </a:t>
            </a:r>
            <a:r>
              <a:rPr lang="fr-FR" b="0" i="1" dirty="0"/>
              <a:t>nouveaux adsorbants </a:t>
            </a:r>
          </a:p>
          <a:p>
            <a:pPr marL="898525" indent="-360363"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fr-FR" i="1" dirty="0" smtClean="0">
                <a:solidFill>
                  <a:schemeClr val="accent3"/>
                </a:solidFill>
              </a:rPr>
              <a:t>Abstract</a:t>
            </a:r>
            <a:r>
              <a:rPr lang="fr-FR" b="0" i="1" dirty="0" smtClean="0"/>
              <a:t> soumis pour Matériaux 2022 à Lille </a:t>
            </a:r>
          </a:p>
          <a:p>
            <a:pPr>
              <a:spcBef>
                <a:spcPts val="300"/>
              </a:spcBef>
            </a:pPr>
            <a:r>
              <a:rPr lang="fr-FR" sz="1100" b="0" i="1" dirty="0" smtClean="0"/>
              <a:t>A. HERTZ, T. MILCENT, Y. BARRE, A. GRANDJEAN, A. GENESTE, B. PRELOT, M. HUVE, C. RENARD, M. RIVENET</a:t>
            </a:r>
            <a:endParaRPr lang="fr-FR" sz="1100" b="0" i="1" dirty="0"/>
          </a:p>
          <a:p>
            <a:r>
              <a:rPr lang="fr-FR" sz="1100" b="0" i="1" dirty="0" smtClean="0"/>
              <a:t>Méthodologie </a:t>
            </a:r>
            <a:r>
              <a:rPr lang="fr-FR" sz="1100" b="0" i="1" dirty="0"/>
              <a:t>d’évaluation de la sélectivité de </a:t>
            </a:r>
            <a:r>
              <a:rPr lang="fr-FR" sz="1100" b="0" i="1" dirty="0" err="1"/>
              <a:t>sorbants</a:t>
            </a:r>
            <a:r>
              <a:rPr lang="fr-FR" sz="1100" b="0" i="1" dirty="0"/>
              <a:t> silicates </a:t>
            </a:r>
            <a:r>
              <a:rPr lang="fr-FR" sz="1100" b="0" i="1" dirty="0" err="1"/>
              <a:t>nanoporeux</a:t>
            </a:r>
            <a:r>
              <a:rPr lang="fr-FR" sz="1100" b="0" i="1" dirty="0"/>
              <a:t>, appliquée au traitement d’effluents aqueux contaminés en </a:t>
            </a:r>
            <a:r>
              <a:rPr lang="fr-FR" sz="1100" b="0" i="1" baseline="30000" dirty="0"/>
              <a:t>90</a:t>
            </a:r>
            <a:r>
              <a:rPr lang="fr-FR" sz="1100" b="0" i="1" dirty="0"/>
              <a:t>Sr et </a:t>
            </a:r>
            <a:r>
              <a:rPr lang="fr-FR" sz="1100" b="0" i="1" baseline="30000" dirty="0" smtClean="0"/>
              <a:t>137</a:t>
            </a:r>
            <a:r>
              <a:rPr lang="fr-FR" sz="1100" b="0" i="1" dirty="0" smtClean="0"/>
              <a:t>Cs</a:t>
            </a:r>
            <a:endParaRPr lang="fr-FR" sz="1100" b="0" i="1" dirty="0"/>
          </a:p>
        </p:txBody>
      </p:sp>
    </p:spTree>
    <p:extLst>
      <p:ext uri="{BB962C8B-B14F-4D97-AF65-F5344CB8AC3E}">
        <p14:creationId xmlns:p14="http://schemas.microsoft.com/office/powerpoint/2010/main" val="232410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29265" y="1717940"/>
            <a:ext cx="4505834" cy="442035"/>
          </a:xfrm>
        </p:spPr>
        <p:txBody>
          <a:bodyPr/>
          <a:lstStyle/>
          <a:p>
            <a:r>
              <a:rPr lang="en-US" u="sng" dirty="0" smtClean="0"/>
              <a:t>Merci de </a:t>
            </a:r>
            <a:r>
              <a:rPr lang="en-US" u="sng" dirty="0" err="1" smtClean="0"/>
              <a:t>votre</a:t>
            </a:r>
            <a:r>
              <a:rPr lang="en-US" u="sng" dirty="0" smtClean="0"/>
              <a:t> attention</a:t>
            </a:r>
            <a:endParaRPr lang="en-US" u="sng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36" y="83767"/>
            <a:ext cx="1271239" cy="155373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86" y="2415553"/>
            <a:ext cx="1248937" cy="74936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400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091" y="-2121"/>
            <a:ext cx="8368154" cy="565146"/>
          </a:xfrm>
        </p:spPr>
        <p:txBody>
          <a:bodyPr/>
          <a:lstStyle/>
          <a:p>
            <a:pPr algn="ctr"/>
            <a:r>
              <a:rPr lang="fr-FR" dirty="0" smtClean="0"/>
              <a:t>Résultats </a:t>
            </a:r>
            <a:r>
              <a:rPr lang="fr-FR" dirty="0"/>
              <a:t>expérimentaux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Etude de la sorption/désorption et suivi par microcalorimétrie </a:t>
            </a:r>
            <a:endParaRPr lang="fr-FR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544258" y="5004965"/>
            <a:ext cx="470959" cy="107722"/>
          </a:xfrm>
        </p:spPr>
        <p:txBody>
          <a:bodyPr/>
          <a:lstStyle/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17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itre 1"/>
          <p:cNvSpPr txBox="1">
            <a:spLocks/>
          </p:cNvSpPr>
          <p:nvPr/>
        </p:nvSpPr>
        <p:spPr>
          <a:xfrm>
            <a:off x="97654" y="678843"/>
            <a:ext cx="8582886" cy="811367"/>
          </a:xfrm>
          <a:prstGeom prst="rect">
            <a:avLst/>
          </a:prstGeom>
        </p:spPr>
        <p:txBody>
          <a:bodyPr vert="horz" wrap="square" lIns="91440" tIns="36000" rIns="91440" bIns="36000" rtlCol="0" anchor="ctr">
            <a:sp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3 - Etude de la désorption : </a:t>
            </a:r>
            <a:r>
              <a:rPr lang="fr-FR" dirty="0">
                <a:solidFill>
                  <a:schemeClr val="accent3"/>
                </a:solidFill>
              </a:rPr>
              <a:t>Réversibilité de l’échange d’ions </a:t>
            </a:r>
            <a:r>
              <a:rPr lang="fr-FR" dirty="0">
                <a:solidFill>
                  <a:schemeClr val="accent3"/>
                </a:solidFill>
                <a:sym typeface="Wingdings" panose="05000000000000000000" pitchFamily="2" charset="2"/>
              </a:rPr>
              <a:t>et rétention des radionucléides </a:t>
            </a:r>
          </a:p>
          <a:p>
            <a:pPr marL="898525" indent="-360363"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fr-FR" b="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Cinétiques et isothermes de désorption en batch : Sr</a:t>
            </a:r>
            <a:r>
              <a:rPr lang="fr-FR" b="0" i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2+ </a:t>
            </a:r>
            <a:r>
              <a:rPr lang="fr-FR" b="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Cs</a:t>
            </a:r>
            <a:r>
              <a:rPr lang="fr-FR" b="0" i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fr-FR" b="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présence de Ca</a:t>
            </a:r>
            <a:r>
              <a:rPr lang="fr-FR" b="0" i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2+</a:t>
            </a:r>
            <a:r>
              <a:rPr lang="fr-FR" b="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 Na</a:t>
            </a:r>
            <a:r>
              <a:rPr lang="fr-FR" b="0" i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fr-FR" b="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898525" indent="-360363"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fr-FR" b="0" i="1" dirty="0"/>
              <a:t>Titrage </a:t>
            </a:r>
            <a:r>
              <a:rPr lang="fr-FR" b="0" i="1" dirty="0" err="1"/>
              <a:t>microcalorimétrique</a:t>
            </a:r>
            <a:r>
              <a:rPr lang="fr-FR" b="0" i="1" dirty="0"/>
              <a:t> : suivi de la désorption de Sr</a:t>
            </a:r>
            <a:r>
              <a:rPr lang="fr-FR" b="0" i="1" baseline="30000" dirty="0"/>
              <a:t>2+ </a:t>
            </a:r>
            <a:r>
              <a:rPr lang="fr-FR" b="0" i="1" dirty="0"/>
              <a:t>et Cs</a:t>
            </a:r>
            <a:r>
              <a:rPr lang="fr-FR" b="0" i="1" baseline="30000" dirty="0"/>
              <a:t>+</a:t>
            </a:r>
            <a:r>
              <a:rPr lang="fr-FR" b="0" i="1" dirty="0"/>
              <a:t> en présence de Na</a:t>
            </a:r>
            <a:r>
              <a:rPr lang="fr-FR" b="0" i="1" baseline="30000" dirty="0"/>
              <a:t>+</a:t>
            </a:r>
            <a:r>
              <a:rPr lang="fr-FR" b="0" i="1" dirty="0"/>
              <a:t> </a:t>
            </a:r>
            <a:endParaRPr lang="fr-FR" b="0" i="1" baseline="30000" dirty="0">
              <a:solidFill>
                <a:schemeClr val="accent5"/>
              </a:solidFill>
            </a:endParaRPr>
          </a:p>
        </p:txBody>
      </p:sp>
      <p:sp>
        <p:nvSpPr>
          <p:cNvPr id="34" name="Flèche courbée vers la gauche 33"/>
          <p:cNvSpPr/>
          <p:nvPr/>
        </p:nvSpPr>
        <p:spPr>
          <a:xfrm flipH="1">
            <a:off x="265412" y="1021102"/>
            <a:ext cx="409074" cy="406253"/>
          </a:xfrm>
          <a:prstGeom prst="curved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r="50043"/>
          <a:stretch/>
        </p:blipFill>
        <p:spPr>
          <a:xfrm>
            <a:off x="372636" y="1837215"/>
            <a:ext cx="4081866" cy="245722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416361" y="2053981"/>
            <a:ext cx="14946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b="1" dirty="0" smtClean="0">
                <a:solidFill>
                  <a:srgbClr val="92D050"/>
                </a:solidFill>
              </a:rPr>
              <a:t>~1,2</a:t>
            </a:r>
          </a:p>
          <a:p>
            <a:pPr algn="r"/>
            <a:r>
              <a:rPr lang="fr-FR" sz="1100" b="1" dirty="0" smtClean="0">
                <a:solidFill>
                  <a:srgbClr val="FFC000"/>
                </a:solidFill>
              </a:rPr>
              <a:t>~0,7</a:t>
            </a:r>
          </a:p>
          <a:p>
            <a:pPr algn="r"/>
            <a:r>
              <a:rPr lang="fr-FR" sz="1100" b="1" dirty="0" smtClean="0">
                <a:solidFill>
                  <a:srgbClr val="0070C0"/>
                </a:solidFill>
              </a:rPr>
              <a:t>~1,4</a:t>
            </a:r>
            <a:endParaRPr lang="fr-FR" sz="1050" b="1" baseline="30000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47914" y="4305626"/>
            <a:ext cx="4526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65000"/>
                  </a:schemeClr>
                </a:solidFill>
              </a:rPr>
              <a:t>Cinétiques rapide de </a:t>
            </a:r>
            <a:r>
              <a:rPr lang="fr-FR" sz="1200" b="1" dirty="0" err="1" smtClean="0">
                <a:solidFill>
                  <a:schemeClr val="bg1">
                    <a:lumMod val="65000"/>
                  </a:schemeClr>
                </a:solidFill>
              </a:rPr>
              <a:t>relarguage</a:t>
            </a:r>
            <a:r>
              <a:rPr lang="fr-FR" sz="1200" b="1" dirty="0" smtClean="0">
                <a:solidFill>
                  <a:schemeClr val="bg1">
                    <a:lumMod val="65000"/>
                  </a:schemeClr>
                </a:solidFill>
              </a:rPr>
              <a:t> du Cs pour les 3 échangeurs</a:t>
            </a:r>
          </a:p>
          <a:p>
            <a:r>
              <a:rPr lang="fr-FR" sz="1200" b="1" dirty="0" smtClean="0">
                <a:solidFill>
                  <a:schemeClr val="bg1">
                    <a:lumMod val="65000"/>
                  </a:schemeClr>
                </a:solidFill>
              </a:rPr>
              <a:t>(pas de limitation cinétique pour la diffusion de Cs</a:t>
            </a:r>
            <a:r>
              <a:rPr lang="fr-FR" sz="1200" b="1" baseline="30000" dirty="0" smtClean="0">
                <a:solidFill>
                  <a:schemeClr val="bg1">
                    <a:lumMod val="65000"/>
                  </a:schemeClr>
                </a:solidFill>
              </a:rPr>
              <a:t>+</a:t>
            </a:r>
            <a:r>
              <a:rPr lang="fr-FR" sz="1200" b="1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fr-FR" sz="1100" b="1" baseline="30000" dirty="0" smtClean="0">
              <a:solidFill>
                <a:schemeClr val="bg1">
                  <a:lumMod val="6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610195" y="4272839"/>
            <a:ext cx="530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65000"/>
                  </a:schemeClr>
                </a:solidFill>
              </a:rPr>
              <a:t>Echange de Cs avec Na sélectif à concentrations traces en Na</a:t>
            </a:r>
          </a:p>
          <a:p>
            <a:r>
              <a:rPr lang="fr-FR" sz="1200" b="1" dirty="0" smtClean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Mais préférence Cs dans le réseau à fortes concentrations en Na</a:t>
            </a:r>
          </a:p>
          <a:p>
            <a:r>
              <a:rPr lang="fr-FR" sz="1200" b="1" dirty="0" err="1" smtClean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Relarguage</a:t>
            </a:r>
            <a:r>
              <a:rPr lang="fr-FR" sz="1200" b="1" dirty="0" smtClean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 total du Cs pour LTA à fortes concentrations en Na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/>
          <a:srcRect l="-153" r="49841"/>
          <a:stretch/>
        </p:blipFill>
        <p:spPr>
          <a:xfrm>
            <a:off x="4619573" y="1831038"/>
            <a:ext cx="4130474" cy="2463403"/>
          </a:xfrm>
          <a:prstGeom prst="rect">
            <a:avLst/>
          </a:prstGeom>
        </p:spPr>
      </p:pic>
      <p:cxnSp>
        <p:nvCxnSpPr>
          <p:cNvPr id="14" name="Connecteur droit avec flèche 13"/>
          <p:cNvCxnSpPr/>
          <p:nvPr/>
        </p:nvCxnSpPr>
        <p:spPr>
          <a:xfrm>
            <a:off x="5322228" y="3707578"/>
            <a:ext cx="427219" cy="749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5472132" y="2648347"/>
            <a:ext cx="7496" cy="1131757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0" y="1506483"/>
            <a:ext cx="9143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Cinétiques et isothermes de désorption de Cs</a:t>
            </a:r>
            <a:r>
              <a:rPr lang="fr-FR" sz="1400" b="1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fr-FR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présence de Na</a:t>
            </a:r>
            <a:r>
              <a:rPr lang="fr-FR" sz="1400" b="1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fr-FR" sz="1400" dirty="0">
                <a:solidFill>
                  <a:schemeClr val="bg1">
                    <a:lumMod val="65000"/>
                  </a:schemeClr>
                </a:solidFill>
              </a:rPr>
              <a:t>eau de nappe, matrice de 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</a:rPr>
              <a:t>conditionnement…)</a:t>
            </a:r>
            <a:endParaRPr lang="fr-FR" sz="1400" baseline="30000" dirty="0">
              <a:solidFill>
                <a:schemeClr val="bg1">
                  <a:lumMod val="65000"/>
                </a:schemeClr>
              </a:solidFill>
              <a:sym typeface="Wingdings" panose="05000000000000000000" pitchFamily="2" charset="2"/>
            </a:endParaRPr>
          </a:p>
          <a:p>
            <a:pPr algn="ctr"/>
            <a:endParaRPr lang="fr-FR" sz="1200" b="1" baseline="30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986445" y="2033754"/>
            <a:ext cx="25959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[Na] 2300 mg/ L</a:t>
            </a:r>
            <a:endParaRPr lang="fr-FR" sz="900" b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249687" y="2047051"/>
            <a:ext cx="25959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Temps de contact 72h </a:t>
            </a:r>
          </a:p>
        </p:txBody>
      </p:sp>
    </p:spTree>
    <p:extLst>
      <p:ext uri="{BB962C8B-B14F-4D97-AF65-F5344CB8AC3E}">
        <p14:creationId xmlns:p14="http://schemas.microsoft.com/office/powerpoint/2010/main" val="276270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091" y="-2121"/>
            <a:ext cx="8368154" cy="565146"/>
          </a:xfrm>
        </p:spPr>
        <p:txBody>
          <a:bodyPr/>
          <a:lstStyle/>
          <a:p>
            <a:pPr algn="ctr"/>
            <a:r>
              <a:rPr lang="fr-FR" dirty="0" smtClean="0"/>
              <a:t>Résultats </a:t>
            </a:r>
            <a:r>
              <a:rPr lang="fr-FR" dirty="0"/>
              <a:t>expérimentaux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Etude de la sorption/désorption et suivi par microcalorimétrie </a:t>
            </a:r>
            <a:endParaRPr lang="fr-FR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544258" y="5004965"/>
            <a:ext cx="470959" cy="107722"/>
          </a:xfrm>
        </p:spPr>
        <p:txBody>
          <a:bodyPr/>
          <a:lstStyle/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18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itre 1"/>
          <p:cNvSpPr txBox="1">
            <a:spLocks/>
          </p:cNvSpPr>
          <p:nvPr/>
        </p:nvSpPr>
        <p:spPr>
          <a:xfrm>
            <a:off x="97654" y="678843"/>
            <a:ext cx="8582886" cy="811367"/>
          </a:xfrm>
          <a:prstGeom prst="rect">
            <a:avLst/>
          </a:prstGeom>
        </p:spPr>
        <p:txBody>
          <a:bodyPr vert="horz" wrap="square" lIns="91440" tIns="36000" rIns="91440" bIns="36000" rtlCol="0" anchor="ctr">
            <a:sp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3 - Etude de la désorption : </a:t>
            </a:r>
            <a:r>
              <a:rPr lang="fr-FR" dirty="0">
                <a:solidFill>
                  <a:schemeClr val="accent3"/>
                </a:solidFill>
              </a:rPr>
              <a:t>Réversibilité de l’échange d’ions </a:t>
            </a:r>
            <a:r>
              <a:rPr lang="fr-FR" dirty="0">
                <a:solidFill>
                  <a:schemeClr val="accent3"/>
                </a:solidFill>
                <a:sym typeface="Wingdings" panose="05000000000000000000" pitchFamily="2" charset="2"/>
              </a:rPr>
              <a:t>et rétention des radionucléides </a:t>
            </a:r>
          </a:p>
          <a:p>
            <a:pPr marL="898525" indent="-360363"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fr-FR" b="0" i="1" dirty="0"/>
              <a:t>Cinétiques et isothermes de désorption en batch : Sr</a:t>
            </a:r>
            <a:r>
              <a:rPr lang="fr-FR" b="0" i="1" baseline="30000" dirty="0"/>
              <a:t>2+ </a:t>
            </a:r>
            <a:r>
              <a:rPr lang="fr-FR" b="0" i="1" dirty="0"/>
              <a:t>; Cs</a:t>
            </a:r>
            <a:r>
              <a:rPr lang="fr-FR" b="0" i="1" baseline="30000" dirty="0"/>
              <a:t>+</a:t>
            </a:r>
            <a:r>
              <a:rPr lang="fr-FR" b="0" i="1" dirty="0"/>
              <a:t> en présence de Ca</a:t>
            </a:r>
            <a:r>
              <a:rPr lang="fr-FR" b="0" i="1" baseline="30000" dirty="0"/>
              <a:t>2+</a:t>
            </a:r>
            <a:r>
              <a:rPr lang="fr-FR" b="0" i="1" dirty="0"/>
              <a:t> ou Na</a:t>
            </a:r>
            <a:r>
              <a:rPr lang="fr-FR" b="0" i="1" baseline="30000" dirty="0"/>
              <a:t>+</a:t>
            </a:r>
            <a:r>
              <a:rPr lang="fr-FR" b="0" i="1" dirty="0"/>
              <a:t> </a:t>
            </a:r>
          </a:p>
          <a:p>
            <a:pPr marL="898525" indent="-360363"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fr-FR" b="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Titrage </a:t>
            </a:r>
            <a:r>
              <a:rPr lang="fr-FR" b="0" i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microcalorimétrique</a:t>
            </a:r>
            <a:r>
              <a:rPr lang="fr-FR" b="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suivi de la désorption de Sr</a:t>
            </a:r>
            <a:r>
              <a:rPr lang="fr-FR" b="0" i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2+ </a:t>
            </a:r>
            <a:r>
              <a:rPr lang="fr-FR" b="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Cs</a:t>
            </a:r>
            <a:r>
              <a:rPr lang="fr-FR" b="0" i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fr-FR" b="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présence de Na</a:t>
            </a:r>
            <a:r>
              <a:rPr lang="fr-FR" b="0" i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fr-FR" b="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b="0" i="1" baseline="30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Flèche courbée vers la gauche 33"/>
          <p:cNvSpPr/>
          <p:nvPr/>
        </p:nvSpPr>
        <p:spPr>
          <a:xfrm flipH="1">
            <a:off x="265412" y="1021102"/>
            <a:ext cx="409074" cy="406253"/>
          </a:xfrm>
          <a:prstGeom prst="curved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49" y="1907727"/>
            <a:ext cx="3724857" cy="239478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23779" y="1553987"/>
            <a:ext cx="4521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Suivi de la sorption du Na sur les échangeurs saturés en Cs</a:t>
            </a:r>
            <a:endParaRPr lang="fr-FR" sz="1200" b="1" baseline="30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986288" y="2533927"/>
            <a:ext cx="1743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Sorption du Na Endothermique</a:t>
            </a:r>
            <a:endParaRPr lang="fr-FR" sz="900" b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9949" y="4302515"/>
            <a:ext cx="4379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65000"/>
                  </a:schemeClr>
                </a:solidFill>
              </a:rPr>
              <a:t>Mesures 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du Na </a:t>
            </a:r>
            <a:r>
              <a:rPr lang="fr-FR" sz="1200" b="1" dirty="0" err="1">
                <a:solidFill>
                  <a:schemeClr val="bg1">
                    <a:lumMod val="65000"/>
                  </a:schemeClr>
                </a:solidFill>
              </a:rPr>
              <a:t>sorbé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 difficiles à fortes concentrations en Na pour les isothermes (valeurs pour LTA-Cs incohérentes) 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1264722" y="3336966"/>
            <a:ext cx="250138" cy="2740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08463" y="3542727"/>
            <a:ext cx="37669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Quantités </a:t>
            </a:r>
            <a:r>
              <a:rPr lang="fr-FR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Na adsorbée &gt;&gt; CEC ? </a:t>
            </a:r>
            <a:endParaRPr lang="fr-FR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Erreurs sur facteur </a:t>
            </a:r>
            <a:r>
              <a:rPr lang="fr-FR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fr-F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dilutions, analyses ICP isothermes ?</a:t>
            </a:r>
          </a:p>
          <a:p>
            <a:r>
              <a:rPr lang="fr-F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vérifier</a:t>
            </a:r>
            <a:endParaRPr lang="fr-F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824" y="3185497"/>
            <a:ext cx="3179171" cy="170799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748" y="1539590"/>
            <a:ext cx="3179170" cy="17079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6" name="ZoneTexte 25"/>
          <p:cNvSpPr txBox="1"/>
          <p:nvPr/>
        </p:nvSpPr>
        <p:spPr>
          <a:xfrm>
            <a:off x="4194805" y="3452381"/>
            <a:ext cx="15800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Interprétations, corrélation des résultats en cours</a:t>
            </a:r>
            <a:endParaRPr lang="fr-FR" sz="1200" b="1" baseline="30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716362" y="1901167"/>
            <a:ext cx="1463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Comparaison </a:t>
            </a:r>
          </a:p>
          <a:p>
            <a:pPr algn="ctr"/>
            <a:r>
              <a:rPr lang="fr-FR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Echange Cs-Na </a:t>
            </a:r>
          </a:p>
          <a:p>
            <a:pPr algn="ctr"/>
            <a:r>
              <a:rPr lang="fr-FR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</a:p>
          <a:p>
            <a:pPr algn="ctr"/>
            <a:r>
              <a:rPr lang="fr-FR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Echange Na-Cs</a:t>
            </a:r>
            <a:endParaRPr lang="fr-FR" sz="1200" b="1" baseline="30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36370" y="2087958"/>
            <a:ext cx="2715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ns serif"/>
                <a:ea typeface="Calibri" panose="020F0502020204030204" pitchFamily="34" charset="0"/>
                <a:cs typeface="Calibri" panose="020F0502020204030204" pitchFamily="34" charset="0"/>
              </a:rPr>
              <a:t>Temps de stabilisation long </a:t>
            </a:r>
          </a:p>
          <a:p>
            <a:r>
              <a:rPr lang="fr-FR" sz="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ns serif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fr-FR" sz="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ns serif"/>
                <a:ea typeface="Calibri" panose="020F0502020204030204" pitchFamily="34" charset="0"/>
                <a:cs typeface="Calibri" panose="020F0502020204030204" pitchFamily="34" charset="0"/>
              </a:rPr>
              <a:t>180min </a:t>
            </a:r>
            <a:r>
              <a:rPr lang="fr-FR" sz="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ns serif"/>
                <a:ea typeface="Calibri" panose="020F0502020204030204" pitchFamily="34" charset="0"/>
                <a:cs typeface="Calibri" panose="020F0502020204030204" pitchFamily="34" charset="0"/>
              </a:rPr>
              <a:t>par </a:t>
            </a:r>
            <a:r>
              <a:rPr lang="fr-FR" sz="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ns serif"/>
                <a:ea typeface="Calibri" panose="020F0502020204030204" pitchFamily="34" charset="0"/>
                <a:cs typeface="Calibri" panose="020F0502020204030204" pitchFamily="34" charset="0"/>
              </a:rPr>
              <a:t>injection (soit 3jours d’essais par test) </a:t>
            </a:r>
            <a:endParaRPr lang="fr-FR" sz="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877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2"/>
          <a:srcRect r="49876"/>
          <a:stretch/>
        </p:blipFill>
        <p:spPr>
          <a:xfrm>
            <a:off x="4626120" y="1820033"/>
            <a:ext cx="4115167" cy="247228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3"/>
          <a:srcRect r="49959"/>
          <a:stretch/>
        </p:blipFill>
        <p:spPr>
          <a:xfrm>
            <a:off x="367457" y="1826030"/>
            <a:ext cx="4108293" cy="248054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091" y="-2121"/>
            <a:ext cx="8368154" cy="565146"/>
          </a:xfrm>
        </p:spPr>
        <p:txBody>
          <a:bodyPr/>
          <a:lstStyle/>
          <a:p>
            <a:pPr algn="ctr"/>
            <a:r>
              <a:rPr lang="fr-FR" dirty="0" smtClean="0"/>
              <a:t>Résultats </a:t>
            </a:r>
            <a:r>
              <a:rPr lang="fr-FR" dirty="0"/>
              <a:t>expérimentaux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Etude de la sorption/désorption et suivi par microcalorimétrie </a:t>
            </a:r>
            <a:endParaRPr lang="fr-FR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544258" y="5004965"/>
            <a:ext cx="470959" cy="107722"/>
          </a:xfrm>
        </p:spPr>
        <p:txBody>
          <a:bodyPr/>
          <a:lstStyle/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19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itre 1"/>
          <p:cNvSpPr txBox="1">
            <a:spLocks/>
          </p:cNvSpPr>
          <p:nvPr/>
        </p:nvSpPr>
        <p:spPr>
          <a:xfrm>
            <a:off x="97654" y="678843"/>
            <a:ext cx="8582886" cy="811367"/>
          </a:xfrm>
          <a:prstGeom prst="rect">
            <a:avLst/>
          </a:prstGeom>
        </p:spPr>
        <p:txBody>
          <a:bodyPr vert="horz" wrap="square" lIns="91440" tIns="36000" rIns="91440" bIns="36000" rtlCol="0" anchor="ctr">
            <a:sp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3 - Etude de la désorption : </a:t>
            </a:r>
            <a:r>
              <a:rPr lang="fr-FR" dirty="0">
                <a:solidFill>
                  <a:schemeClr val="accent3"/>
                </a:solidFill>
              </a:rPr>
              <a:t>Réversibilité de l’échange d’ions </a:t>
            </a:r>
            <a:r>
              <a:rPr lang="fr-FR" dirty="0">
                <a:solidFill>
                  <a:schemeClr val="accent3"/>
                </a:solidFill>
                <a:sym typeface="Wingdings" panose="05000000000000000000" pitchFamily="2" charset="2"/>
              </a:rPr>
              <a:t>et rétention des radionucléides </a:t>
            </a:r>
          </a:p>
          <a:p>
            <a:pPr marL="898525" indent="-360363"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fr-FR" b="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Cinétiques et isothermes de désorption en batch : Sr</a:t>
            </a:r>
            <a:r>
              <a:rPr lang="fr-FR" b="0" i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2+ </a:t>
            </a:r>
            <a:r>
              <a:rPr lang="fr-FR" b="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Cs</a:t>
            </a:r>
            <a:r>
              <a:rPr lang="fr-FR" b="0" i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fr-FR" b="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présence de Ca</a:t>
            </a:r>
            <a:r>
              <a:rPr lang="fr-FR" b="0" i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2+</a:t>
            </a:r>
            <a:r>
              <a:rPr lang="fr-FR" b="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 Na</a:t>
            </a:r>
            <a:r>
              <a:rPr lang="fr-FR" b="0" i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fr-FR" b="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898525" indent="-360363"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fr-FR" b="0" i="1" dirty="0"/>
              <a:t>Titrage </a:t>
            </a:r>
            <a:r>
              <a:rPr lang="fr-FR" b="0" i="1" dirty="0" err="1"/>
              <a:t>microcalorimétrique</a:t>
            </a:r>
            <a:r>
              <a:rPr lang="fr-FR" b="0" i="1" dirty="0"/>
              <a:t> : suivi de la désorption de Sr</a:t>
            </a:r>
            <a:r>
              <a:rPr lang="fr-FR" b="0" i="1" baseline="30000" dirty="0"/>
              <a:t>2+ </a:t>
            </a:r>
            <a:r>
              <a:rPr lang="fr-FR" b="0" i="1" dirty="0"/>
              <a:t>et Cs</a:t>
            </a:r>
            <a:r>
              <a:rPr lang="fr-FR" b="0" i="1" baseline="30000" dirty="0"/>
              <a:t>+</a:t>
            </a:r>
            <a:r>
              <a:rPr lang="fr-FR" b="0" i="1" dirty="0"/>
              <a:t> en présence de </a:t>
            </a:r>
            <a:r>
              <a:rPr lang="fr-FR" b="0" i="1" dirty="0" smtClean="0"/>
              <a:t>Ca</a:t>
            </a:r>
            <a:r>
              <a:rPr lang="fr-FR" b="0" i="1" baseline="30000" dirty="0" smtClean="0"/>
              <a:t>2+</a:t>
            </a:r>
            <a:r>
              <a:rPr lang="fr-FR" b="0" i="1" dirty="0" smtClean="0"/>
              <a:t> </a:t>
            </a:r>
            <a:endParaRPr lang="fr-FR" b="0" i="1" baseline="30000" dirty="0">
              <a:solidFill>
                <a:schemeClr val="accent5"/>
              </a:solidFill>
            </a:endParaRPr>
          </a:p>
        </p:txBody>
      </p:sp>
      <p:sp>
        <p:nvSpPr>
          <p:cNvPr id="34" name="Flèche courbée vers la gauche 33"/>
          <p:cNvSpPr/>
          <p:nvPr/>
        </p:nvSpPr>
        <p:spPr>
          <a:xfrm flipH="1">
            <a:off x="265412" y="1021102"/>
            <a:ext cx="409074" cy="406253"/>
          </a:xfrm>
          <a:prstGeom prst="curved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1506483"/>
            <a:ext cx="9143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Cinétiques et isothermes de désorption de Cs</a:t>
            </a:r>
            <a:r>
              <a:rPr lang="fr-FR" sz="1400" b="1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fr-FR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présence de Ca</a:t>
            </a:r>
            <a:r>
              <a:rPr lang="fr-FR" sz="1400" b="1" baseline="30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fr-FR" sz="1400" b="1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fr-FR" sz="1400" dirty="0">
                <a:solidFill>
                  <a:schemeClr val="bg1">
                    <a:lumMod val="65000"/>
                  </a:schemeClr>
                </a:solidFill>
              </a:rPr>
              <a:t>eau de nappe, matrice de 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</a:rPr>
              <a:t>conditionnement…)</a:t>
            </a:r>
            <a:endParaRPr lang="fr-FR" sz="1400" baseline="30000" dirty="0">
              <a:solidFill>
                <a:schemeClr val="bg1">
                  <a:lumMod val="65000"/>
                </a:schemeClr>
              </a:solidFill>
              <a:sym typeface="Wingdings" panose="05000000000000000000" pitchFamily="2" charset="2"/>
            </a:endParaRPr>
          </a:p>
          <a:p>
            <a:pPr algn="ctr"/>
            <a:endParaRPr lang="fr-FR" sz="1200" b="1" baseline="30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986445" y="2031015"/>
            <a:ext cx="25959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[Ca] 2300 mg/ L</a:t>
            </a:r>
            <a:endParaRPr lang="fr-FR" sz="900" b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249687" y="2010824"/>
            <a:ext cx="25959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Temps de contact 72h 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513087" y="2055766"/>
            <a:ext cx="14946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b="1" dirty="0" smtClean="0">
                <a:solidFill>
                  <a:srgbClr val="92D050"/>
                </a:solidFill>
              </a:rPr>
              <a:t>~1,2</a:t>
            </a:r>
          </a:p>
          <a:p>
            <a:pPr algn="r"/>
            <a:r>
              <a:rPr lang="fr-FR" sz="1100" b="1" dirty="0" smtClean="0">
                <a:solidFill>
                  <a:srgbClr val="FFC000"/>
                </a:solidFill>
              </a:rPr>
              <a:t>~0,7</a:t>
            </a:r>
          </a:p>
          <a:p>
            <a:pPr algn="r"/>
            <a:r>
              <a:rPr lang="fr-FR" sz="1100" b="1" dirty="0" smtClean="0">
                <a:solidFill>
                  <a:srgbClr val="0070C0"/>
                </a:solidFill>
              </a:rPr>
              <a:t>~1,4</a:t>
            </a:r>
            <a:endParaRPr lang="fr-FR" sz="1050" b="1" baseline="30000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92912" y="4307411"/>
            <a:ext cx="4526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65000"/>
                  </a:schemeClr>
                </a:solidFill>
              </a:rPr>
              <a:t>Cinétiques rapide de </a:t>
            </a:r>
            <a:r>
              <a:rPr lang="fr-FR" sz="1200" b="1" dirty="0" err="1" smtClean="0">
                <a:solidFill>
                  <a:schemeClr val="bg1">
                    <a:lumMod val="65000"/>
                  </a:schemeClr>
                </a:solidFill>
              </a:rPr>
              <a:t>relarguage</a:t>
            </a:r>
            <a:r>
              <a:rPr lang="fr-FR" sz="1200" b="1" dirty="0" smtClean="0">
                <a:solidFill>
                  <a:schemeClr val="bg1">
                    <a:lumMod val="65000"/>
                  </a:schemeClr>
                </a:solidFill>
              </a:rPr>
              <a:t> du Cs pour les 3 échangeurs </a:t>
            </a:r>
          </a:p>
          <a:p>
            <a:r>
              <a:rPr lang="fr-FR" sz="1200" b="1" dirty="0" smtClean="0">
                <a:solidFill>
                  <a:schemeClr val="bg1">
                    <a:lumMod val="65000"/>
                  </a:schemeClr>
                </a:solidFill>
              </a:rPr>
              <a:t>(pas de limitation cinétique pour la diffusion de Cs</a:t>
            </a:r>
            <a:r>
              <a:rPr lang="fr-FR" sz="1200" b="1" baseline="30000" dirty="0" smtClean="0">
                <a:solidFill>
                  <a:schemeClr val="bg1">
                    <a:lumMod val="65000"/>
                  </a:schemeClr>
                </a:solidFill>
              </a:rPr>
              <a:t>+</a:t>
            </a:r>
            <a:r>
              <a:rPr lang="fr-FR" sz="1200" b="1" dirty="0" smtClean="0">
                <a:solidFill>
                  <a:schemeClr val="bg1">
                    <a:lumMod val="65000"/>
                  </a:schemeClr>
                </a:solidFill>
              </a:rPr>
              <a:t>) </a:t>
            </a:r>
          </a:p>
          <a:p>
            <a:r>
              <a:rPr lang="fr-FR" sz="1200" b="1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Comportement similaire </a:t>
            </a:r>
            <a:r>
              <a:rPr lang="fr-FR" sz="1200" b="1" dirty="0" smtClean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à l’échange Cs-Na</a:t>
            </a:r>
            <a:endParaRPr lang="fr-FR" sz="1100" b="1" baseline="30000" dirty="0" smtClean="0">
              <a:solidFill>
                <a:schemeClr val="bg1">
                  <a:lumMod val="6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492816" y="4287359"/>
            <a:ext cx="5247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65000"/>
                  </a:schemeClr>
                </a:solidFill>
              </a:rPr>
              <a:t>Echange de Cs avec Ca sélectif </a:t>
            </a:r>
            <a:r>
              <a:rPr lang="fr-FR" sz="1200" b="1" dirty="0" smtClean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 Préférence de Ca dans le réseau</a:t>
            </a:r>
          </a:p>
          <a:p>
            <a:r>
              <a:rPr lang="fr-FR" sz="1200" b="1" dirty="0" err="1" smtClean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Relarguage</a:t>
            </a:r>
            <a:r>
              <a:rPr lang="fr-FR" sz="1200" b="1" dirty="0" smtClean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 total du Cs pour LTA à fortes concentrations en Ca </a:t>
            </a:r>
          </a:p>
          <a:p>
            <a:r>
              <a:rPr lang="fr-FR" sz="1200" b="1" dirty="0" smtClean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Meilleure rétention du Cs dans </a:t>
            </a:r>
            <a:r>
              <a:rPr lang="fr-FR" sz="1200" b="1" dirty="0" err="1" smtClean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NbCST</a:t>
            </a:r>
            <a:r>
              <a:rPr lang="fr-FR" sz="1200" b="1" dirty="0" smtClean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 et CST</a:t>
            </a:r>
          </a:p>
        </p:txBody>
      </p:sp>
      <p:cxnSp>
        <p:nvCxnSpPr>
          <p:cNvPr id="31" name="Connecteur droit avec flèche 30"/>
          <p:cNvCxnSpPr/>
          <p:nvPr/>
        </p:nvCxnSpPr>
        <p:spPr>
          <a:xfrm>
            <a:off x="5182364" y="3711563"/>
            <a:ext cx="292307" cy="749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5272307" y="2644836"/>
            <a:ext cx="7496" cy="1131757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38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6262" y="-2121"/>
            <a:ext cx="8387738" cy="565146"/>
          </a:xfrm>
        </p:spPr>
        <p:txBody>
          <a:bodyPr/>
          <a:lstStyle/>
          <a:p>
            <a:pPr algn="ctr"/>
            <a:r>
              <a:rPr lang="fr-FR" dirty="0" smtClean="0"/>
              <a:t>Contexte de l’étude </a:t>
            </a:r>
            <a:br>
              <a:rPr lang="fr-FR" dirty="0" smtClean="0"/>
            </a:br>
            <a:r>
              <a:rPr lang="fr-FR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Décontamination d’effluents radioactifs issus de l’industrie nucléaire ou de situations accidentelles</a:t>
            </a:r>
            <a:endParaRPr lang="fr-FR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4180" y="714568"/>
            <a:ext cx="9012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/>
              <a:t>Principaux radionucléides à extraire : </a:t>
            </a:r>
            <a:r>
              <a:rPr lang="fr-FR" sz="1400" b="1" baseline="30000" dirty="0" smtClean="0">
                <a:solidFill>
                  <a:srgbClr val="0070C0"/>
                </a:solidFill>
              </a:rPr>
              <a:t>137</a:t>
            </a:r>
            <a:r>
              <a:rPr lang="fr-FR" sz="1400" b="1" dirty="0" smtClean="0">
                <a:solidFill>
                  <a:srgbClr val="0070C0"/>
                </a:solidFill>
              </a:rPr>
              <a:t>Cs</a:t>
            </a:r>
            <a:r>
              <a:rPr lang="fr-FR" sz="1400" dirty="0" smtClean="0">
                <a:solidFill>
                  <a:srgbClr val="0070C0"/>
                </a:solidFill>
              </a:rPr>
              <a:t> </a:t>
            </a:r>
            <a:r>
              <a:rPr lang="fr-FR" sz="1400" dirty="0" smtClean="0"/>
              <a:t>et </a:t>
            </a:r>
            <a:r>
              <a:rPr lang="fr-FR" sz="1400" b="1" baseline="30000" dirty="0" smtClean="0">
                <a:solidFill>
                  <a:srgbClr val="0070C0"/>
                </a:solidFill>
              </a:rPr>
              <a:t>90</a:t>
            </a:r>
            <a:r>
              <a:rPr lang="fr-FR" sz="1400" b="1" dirty="0" smtClean="0">
                <a:solidFill>
                  <a:srgbClr val="0070C0"/>
                </a:solidFill>
              </a:rPr>
              <a:t>Sr</a:t>
            </a:r>
            <a:r>
              <a:rPr lang="fr-FR" sz="1400" dirty="0" smtClean="0">
                <a:solidFill>
                  <a:srgbClr val="0070C0"/>
                </a:solidFill>
              </a:rPr>
              <a:t> </a:t>
            </a:r>
            <a:r>
              <a:rPr lang="fr-FR" sz="1400" dirty="0" smtClean="0">
                <a:sym typeface="Wingdings" panose="05000000000000000000" pitchFamily="2" charset="2"/>
              </a:rPr>
              <a:t> </a:t>
            </a:r>
            <a:r>
              <a:rPr lang="fr-FR" sz="1400" dirty="0" err="1" smtClean="0"/>
              <a:t>Radiotoxicité</a:t>
            </a:r>
            <a:r>
              <a:rPr lang="fr-FR" sz="1400" dirty="0" smtClean="0"/>
              <a:t> (Emissions </a:t>
            </a:r>
            <a:r>
              <a:rPr lang="fr-FR" sz="1400" dirty="0"/>
              <a:t>β-γ </a:t>
            </a:r>
            <a:r>
              <a:rPr lang="fr-FR" sz="1400" dirty="0" smtClean="0"/>
              <a:t>; t</a:t>
            </a:r>
            <a:r>
              <a:rPr lang="fr-FR" sz="1400" baseline="30000" dirty="0" smtClean="0"/>
              <a:t>1/2</a:t>
            </a:r>
            <a:r>
              <a:rPr lang="fr-FR" sz="1400" dirty="0" smtClean="0"/>
              <a:t> </a:t>
            </a:r>
            <a:r>
              <a:rPr lang="fr-FR" sz="1400" dirty="0"/>
              <a:t>≈ </a:t>
            </a:r>
            <a:r>
              <a:rPr lang="fr-FR" sz="1400" dirty="0" smtClean="0"/>
              <a:t>30 ans)</a:t>
            </a:r>
          </a:p>
          <a:p>
            <a:pPr algn="just"/>
            <a:r>
              <a:rPr lang="fr-FR" sz="1400" dirty="0" smtClean="0"/>
              <a:t>Effluents </a:t>
            </a:r>
            <a:r>
              <a:rPr lang="fr-FR" sz="1400" b="1" dirty="0" smtClean="0">
                <a:solidFill>
                  <a:srgbClr val="0070C0"/>
                </a:solidFill>
              </a:rPr>
              <a:t>salins </a:t>
            </a:r>
            <a:r>
              <a:rPr lang="fr-FR" sz="1400" dirty="0" smtClean="0"/>
              <a:t>typiques : pH = 7-9 ; 10-100g/L </a:t>
            </a:r>
            <a:r>
              <a:rPr lang="fr-FR" sz="1400" b="1" dirty="0" smtClean="0">
                <a:solidFill>
                  <a:srgbClr val="0070C0"/>
                </a:solidFill>
              </a:rPr>
              <a:t>Na</a:t>
            </a:r>
            <a:r>
              <a:rPr lang="fr-FR" sz="1400" b="1" baseline="30000" dirty="0" smtClean="0">
                <a:solidFill>
                  <a:srgbClr val="0070C0"/>
                </a:solidFill>
              </a:rPr>
              <a:t>+</a:t>
            </a:r>
            <a:r>
              <a:rPr lang="fr-FR" sz="1400" b="1" dirty="0" smtClean="0">
                <a:solidFill>
                  <a:srgbClr val="0070C0"/>
                </a:solidFill>
              </a:rPr>
              <a:t> </a:t>
            </a:r>
            <a:r>
              <a:rPr lang="fr-FR" sz="1400" dirty="0" smtClean="0"/>
              <a:t>; avec ~50mg/L </a:t>
            </a:r>
            <a:r>
              <a:rPr lang="fr-FR" sz="1400" b="1" dirty="0" smtClean="0">
                <a:solidFill>
                  <a:srgbClr val="0070C0"/>
                </a:solidFill>
              </a:rPr>
              <a:t>Ca</a:t>
            </a:r>
            <a:r>
              <a:rPr lang="fr-FR" sz="1400" b="1" baseline="30000" dirty="0" smtClean="0">
                <a:solidFill>
                  <a:srgbClr val="0070C0"/>
                </a:solidFill>
              </a:rPr>
              <a:t>2+</a:t>
            </a:r>
            <a:r>
              <a:rPr lang="fr-FR" sz="1400" dirty="0" smtClean="0"/>
              <a:t> </a:t>
            </a:r>
            <a:r>
              <a:rPr lang="fr-FR" sz="1400" dirty="0" smtClean="0">
                <a:sym typeface="Wingdings" panose="05000000000000000000" pitchFamily="2" charset="2"/>
              </a:rPr>
              <a:t>(I</a:t>
            </a:r>
            <a:r>
              <a:rPr lang="fr-FR" sz="1400" dirty="0" smtClean="0"/>
              <a:t>ons compétiteurs pour la sorption de Cs</a:t>
            </a:r>
            <a:r>
              <a:rPr lang="fr-FR" sz="1400" baseline="30000" dirty="0" smtClean="0"/>
              <a:t>+</a:t>
            </a:r>
            <a:r>
              <a:rPr lang="fr-FR" sz="1400" dirty="0" smtClean="0"/>
              <a:t> et Sr</a:t>
            </a:r>
            <a:r>
              <a:rPr lang="fr-FR" sz="1400" baseline="30000" dirty="0" smtClean="0"/>
              <a:t>2+</a:t>
            </a:r>
            <a:r>
              <a:rPr lang="fr-FR" sz="1400" dirty="0" smtClean="0"/>
              <a:t>)</a:t>
            </a:r>
          </a:p>
        </p:txBody>
      </p:sp>
      <p:sp>
        <p:nvSpPr>
          <p:cNvPr id="14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544258" y="5004965"/>
            <a:ext cx="470959" cy="107722"/>
          </a:xfrm>
        </p:spPr>
        <p:txBody>
          <a:bodyPr/>
          <a:lstStyle/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2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65" y="1816879"/>
            <a:ext cx="4282382" cy="2027191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668093" y="3994212"/>
            <a:ext cx="41640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Sorbants</a:t>
            </a:r>
            <a:r>
              <a:rPr lang="fr-FR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efficaces pour la sorption du Sr</a:t>
            </a:r>
            <a:r>
              <a:rPr lang="fr-FR" sz="1400" b="1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2+ </a:t>
            </a:r>
            <a:r>
              <a:rPr lang="fr-FR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colonne </a:t>
            </a:r>
          </a:p>
          <a:p>
            <a:pPr algn="just"/>
            <a:r>
              <a:rPr lang="fr-FR" sz="1200" dirty="0"/>
              <a:t>Stabilité (Radio)chimique </a:t>
            </a:r>
            <a:r>
              <a:rPr lang="fr-FR" sz="1200" dirty="0">
                <a:sym typeface="Wingdings" panose="05000000000000000000" pitchFamily="2" charset="2"/>
              </a:rPr>
              <a:t></a:t>
            </a:r>
            <a:r>
              <a:rPr lang="fr-FR" sz="1200" dirty="0"/>
              <a:t> </a:t>
            </a:r>
            <a:r>
              <a:rPr lang="fr-FR" sz="1200" dirty="0" err="1"/>
              <a:t>Sorbant</a:t>
            </a:r>
            <a:r>
              <a:rPr lang="fr-FR" sz="1200" dirty="0"/>
              <a:t> minéral</a:t>
            </a:r>
          </a:p>
          <a:p>
            <a:pPr algn="just"/>
            <a:r>
              <a:rPr lang="fr-FR" sz="1200" dirty="0">
                <a:sym typeface="Wingdings" panose="05000000000000000000" pitchFamily="2" charset="2"/>
              </a:rPr>
              <a:t>Echangeur ionique sélectif </a:t>
            </a:r>
            <a:r>
              <a:rPr lang="fr-FR" sz="1200" dirty="0">
                <a:solidFill>
                  <a:srgbClr val="00B050"/>
                </a:solidFill>
                <a:sym typeface="Wingdings" panose="05000000000000000000" pitchFamily="2" charset="2"/>
              </a:rPr>
              <a:t> </a:t>
            </a:r>
            <a:r>
              <a:rPr lang="fr-FR" sz="1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Ex. Silicates </a:t>
            </a:r>
            <a:r>
              <a:rPr lang="fr-FR" sz="1200" dirty="0">
                <a:solidFill>
                  <a:srgbClr val="00B050"/>
                </a:solidFill>
                <a:sym typeface="Wingdings" panose="05000000000000000000" pitchFamily="2" charset="2"/>
              </a:rPr>
              <a:t>microporeux </a:t>
            </a:r>
          </a:p>
          <a:p>
            <a:pPr algn="just"/>
            <a:r>
              <a:rPr lang="fr-FR" sz="1200" dirty="0" smtClean="0">
                <a:sym typeface="Wingdings" panose="05000000000000000000" pitchFamily="2" charset="2"/>
              </a:rPr>
              <a:t>Cinétiques rapides  Taille et distribution des pores</a:t>
            </a:r>
            <a:r>
              <a:rPr lang="fr-FR" sz="1200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fr-FR" sz="1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</a:t>
            </a:r>
            <a:endParaRPr lang="fr-FR" sz="1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5" r="18622"/>
          <a:stretch/>
        </p:blipFill>
        <p:spPr>
          <a:xfrm>
            <a:off x="162738" y="3872462"/>
            <a:ext cx="534999" cy="53144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8" name="ZoneTexte 17"/>
          <p:cNvSpPr txBox="1"/>
          <p:nvPr/>
        </p:nvSpPr>
        <p:spPr>
          <a:xfrm>
            <a:off x="6491390" y="1824598"/>
            <a:ext cx="2441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quoi va dépendre la rétention des radionucléides ?</a:t>
            </a:r>
            <a:endParaRPr lang="fr-FR" sz="9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5"/>
          <a:srcRect l="21448" t="23700" r="23530" b="26324"/>
          <a:stretch/>
        </p:blipFill>
        <p:spPr>
          <a:xfrm>
            <a:off x="162398" y="4450745"/>
            <a:ext cx="535339" cy="43405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7" name="Rectangle à coins arrondis 16"/>
          <p:cNvSpPr/>
          <p:nvPr/>
        </p:nvSpPr>
        <p:spPr>
          <a:xfrm>
            <a:off x="4810067" y="1724526"/>
            <a:ext cx="4209628" cy="3105091"/>
          </a:xfrm>
          <a:prstGeom prst="roundRect">
            <a:avLst>
              <a:gd name="adj" fmla="val 6399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6"/>
          <a:srcRect l="67093" t="5167" b="16963"/>
          <a:stretch/>
        </p:blipFill>
        <p:spPr>
          <a:xfrm>
            <a:off x="4460872" y="1536218"/>
            <a:ext cx="2175719" cy="2471633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6491960" y="2331678"/>
            <a:ext cx="2599281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Sélectivité du </a:t>
            </a:r>
            <a:r>
              <a:rPr lang="fr-FR" sz="1200" b="1" dirty="0" err="1" smtClean="0"/>
              <a:t>sorbant</a:t>
            </a:r>
            <a:r>
              <a:rPr lang="fr-FR" sz="1200" b="1" dirty="0" smtClean="0"/>
              <a:t> ?</a:t>
            </a:r>
          </a:p>
          <a:p>
            <a:pPr>
              <a:spcBef>
                <a:spcPts val="400"/>
              </a:spcBef>
            </a:pPr>
            <a:r>
              <a:rPr lang="fr-FR" sz="1200" b="1" dirty="0" smtClean="0"/>
              <a:t>Composition ? </a:t>
            </a:r>
          </a:p>
          <a:p>
            <a:r>
              <a:rPr lang="fr-FR" sz="1200" dirty="0" smtClean="0"/>
              <a:t>Affinité pour le cation </a:t>
            </a:r>
            <a:endParaRPr lang="fr-F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400"/>
              </a:spcBef>
            </a:pPr>
            <a:r>
              <a:rPr lang="fr-FR" sz="1200" b="1" dirty="0" smtClean="0"/>
              <a:t>Structure / Déformation de la maille? </a:t>
            </a:r>
          </a:p>
          <a:p>
            <a:r>
              <a:rPr lang="fr-FR" sz="1200" dirty="0" smtClean="0"/>
              <a:t>Diffusion, déshydrations des cations</a:t>
            </a:r>
            <a:endParaRPr lang="fr-FR" sz="1200" dirty="0"/>
          </a:p>
        </p:txBody>
      </p:sp>
      <p:sp>
        <p:nvSpPr>
          <p:cNvPr id="32" name="ZoneTexte 31"/>
          <p:cNvSpPr txBox="1"/>
          <p:nvPr/>
        </p:nvSpPr>
        <p:spPr>
          <a:xfrm>
            <a:off x="111475" y="1309839"/>
            <a:ext cx="4114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Développement d’un procédé de sorption en lit fixe  </a:t>
            </a:r>
          </a:p>
          <a:p>
            <a:pPr algn="ctr"/>
            <a:r>
              <a:rPr lang="fr-FR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Compact et rapide, pour traitement sur site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2957688" y="3326769"/>
            <a:ext cx="1768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fr-FR" sz="1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Developpement</a:t>
            </a:r>
            <a:r>
              <a:rPr lang="fr-FR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du meilleur </a:t>
            </a:r>
            <a:r>
              <a:rPr lang="fr-FR" sz="1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sorbant</a:t>
            </a:r>
            <a:r>
              <a:rPr lang="fr-FR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?  </a:t>
            </a:r>
            <a:endParaRPr lang="fr-FR" sz="9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7"/>
          <a:srcRect b="43753"/>
          <a:stretch/>
        </p:blipFill>
        <p:spPr>
          <a:xfrm>
            <a:off x="7268690" y="3515466"/>
            <a:ext cx="704952" cy="483781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7"/>
          <a:srcRect t="56581"/>
          <a:stretch/>
        </p:blipFill>
        <p:spPr>
          <a:xfrm>
            <a:off x="8019732" y="3505420"/>
            <a:ext cx="912696" cy="48350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5"/>
          <a:srcRect l="21448" t="23700" r="23530" b="26324"/>
          <a:stretch/>
        </p:blipFill>
        <p:spPr>
          <a:xfrm>
            <a:off x="6641615" y="3521780"/>
            <a:ext cx="558863" cy="45313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4" name="Rectangle 33"/>
          <p:cNvSpPr/>
          <p:nvPr/>
        </p:nvSpPr>
        <p:spPr>
          <a:xfrm>
            <a:off x="4906138" y="4010743"/>
            <a:ext cx="40995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</a:t>
            </a:r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Structures-Propriétés vis-à-vis de l’Immobilisation </a:t>
            </a:r>
            <a:r>
              <a:rPr lang="fr-F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</a:t>
            </a:r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Radionucléides </a:t>
            </a:r>
            <a:endParaRPr lang="fr-F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</a:t>
            </a:r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échangeurs silicates microporeux 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4750014" y="1350899"/>
            <a:ext cx="43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NEEDS2020 – Projet RESPIR </a:t>
            </a:r>
            <a:endParaRPr lang="fr-F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78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7" grpId="0" animBg="1"/>
      <p:bldP spid="31" grpId="0"/>
      <p:bldP spid="3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091" y="-2121"/>
            <a:ext cx="8368154" cy="565146"/>
          </a:xfrm>
        </p:spPr>
        <p:txBody>
          <a:bodyPr/>
          <a:lstStyle/>
          <a:p>
            <a:pPr algn="ctr"/>
            <a:r>
              <a:rPr lang="fr-FR" dirty="0" smtClean="0"/>
              <a:t>Démarche mise en place</a:t>
            </a:r>
            <a:br>
              <a:rPr lang="fr-FR" dirty="0" smtClean="0"/>
            </a:br>
            <a:r>
              <a:rPr lang="fr-FR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Etude de la sorption/désorption et suivi par microcalorimétrie</a:t>
            </a:r>
            <a:r>
              <a:rPr lang="fr-FR" b="0" i="1" dirty="0" smtClean="0"/>
              <a:t> </a:t>
            </a:r>
            <a:endParaRPr lang="fr-FR" b="0" i="1" dirty="0"/>
          </a:p>
        </p:txBody>
      </p:sp>
      <p:sp>
        <p:nvSpPr>
          <p:cNvPr id="28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544258" y="4997526"/>
            <a:ext cx="470959" cy="107722"/>
          </a:xfrm>
        </p:spPr>
        <p:txBody>
          <a:bodyPr/>
          <a:lstStyle/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3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itre 1"/>
          <p:cNvSpPr txBox="1">
            <a:spLocks/>
          </p:cNvSpPr>
          <p:nvPr/>
        </p:nvSpPr>
        <p:spPr>
          <a:xfrm>
            <a:off x="393836" y="773168"/>
            <a:ext cx="8380400" cy="565146"/>
          </a:xfrm>
          <a:prstGeom prst="rect">
            <a:avLst/>
          </a:prstGeom>
        </p:spPr>
        <p:txBody>
          <a:bodyPr vert="horz" wrap="square" lIns="91440" tIns="36000" rIns="91440" bIns="36000" rtlCol="0" anchor="ctr">
            <a:sp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1 - Etude préliminaire des propriétés de sorption des échangeurs d’ions : Cs</a:t>
            </a:r>
            <a:r>
              <a:rPr lang="fr-FR" baseline="30000" dirty="0" smtClean="0">
                <a:solidFill>
                  <a:schemeClr val="accent5">
                    <a:lumMod val="75000"/>
                  </a:schemeClr>
                </a:solidFill>
              </a:rPr>
              <a:t>+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 ; Sr</a:t>
            </a:r>
            <a:r>
              <a:rPr lang="fr-FR" baseline="30000" dirty="0">
                <a:solidFill>
                  <a:schemeClr val="accent5">
                    <a:lumMod val="75000"/>
                  </a:schemeClr>
                </a:solidFill>
              </a:rPr>
              <a:t>2+ 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; Ca</a:t>
            </a:r>
            <a:r>
              <a:rPr lang="fr-FR" baseline="30000" dirty="0">
                <a:solidFill>
                  <a:schemeClr val="accent5">
                    <a:lumMod val="75000"/>
                  </a:schemeClr>
                </a:solidFill>
              </a:rPr>
              <a:t>2+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r>
              <a:rPr lang="fr-FR" dirty="0" smtClean="0">
                <a:solidFill>
                  <a:schemeClr val="accent5"/>
                </a:solidFill>
              </a:rPr>
              <a:t>(Thèse T. MILCENT - Hors NEEDS)	</a:t>
            </a:r>
            <a:r>
              <a:rPr lang="fr-FR" dirty="0">
                <a:solidFill>
                  <a:schemeClr val="accent5"/>
                </a:solidFill>
              </a:rPr>
              <a:t> </a:t>
            </a:r>
            <a:r>
              <a:rPr lang="fr-FR" dirty="0" smtClean="0">
                <a:solidFill>
                  <a:schemeClr val="accent5"/>
                </a:solidFill>
              </a:rPr>
              <a:t>      </a:t>
            </a:r>
            <a:r>
              <a:rPr lang="fr-FR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 </a:t>
            </a:r>
            <a:r>
              <a:rPr lang="fr-FR" dirty="0">
                <a:solidFill>
                  <a:schemeClr val="accent5"/>
                </a:solidFill>
              </a:rPr>
              <a:t>Sélection </a:t>
            </a:r>
            <a:r>
              <a:rPr lang="fr-FR" dirty="0" smtClean="0">
                <a:solidFill>
                  <a:schemeClr val="accent5"/>
                </a:solidFill>
              </a:rPr>
              <a:t>de 3 </a:t>
            </a:r>
            <a:r>
              <a:rPr lang="fr-FR" dirty="0">
                <a:solidFill>
                  <a:schemeClr val="accent5"/>
                </a:solidFill>
              </a:rPr>
              <a:t>matériaux pour RESPIR </a:t>
            </a:r>
            <a:endParaRPr lang="fr-FR" dirty="0" smtClean="0">
              <a:solidFill>
                <a:schemeClr val="accent5"/>
              </a:solidFill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5" r="18622"/>
          <a:stretch/>
        </p:blipFill>
        <p:spPr>
          <a:xfrm>
            <a:off x="3690903" y="1065530"/>
            <a:ext cx="238767" cy="24938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3"/>
          <a:srcRect l="21448" t="23700" r="23530" b="26324"/>
          <a:stretch/>
        </p:blipFill>
        <p:spPr>
          <a:xfrm>
            <a:off x="674307" y="1820836"/>
            <a:ext cx="292521" cy="24938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3"/>
          <a:srcRect l="21448" t="23700" r="23530" b="26324"/>
          <a:stretch/>
        </p:blipFill>
        <p:spPr>
          <a:xfrm>
            <a:off x="667800" y="2476712"/>
            <a:ext cx="292521" cy="24938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3"/>
          <a:srcRect l="21448" t="23700" r="23530" b="26324"/>
          <a:stretch/>
        </p:blipFill>
        <p:spPr>
          <a:xfrm>
            <a:off x="3329148" y="1065530"/>
            <a:ext cx="292521" cy="24938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4"/>
          <a:srcRect b="43753"/>
          <a:stretch/>
        </p:blipFill>
        <p:spPr>
          <a:xfrm>
            <a:off x="666873" y="2155796"/>
            <a:ext cx="326147" cy="235338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4"/>
          <a:srcRect t="56581"/>
          <a:stretch/>
        </p:blipFill>
        <p:spPr>
          <a:xfrm>
            <a:off x="666873" y="2812956"/>
            <a:ext cx="305576" cy="170207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 rotWithShape="1">
          <a:blip r:embed="rId3"/>
          <a:srcRect l="21448" t="23700" r="23530" b="26324"/>
          <a:stretch/>
        </p:blipFill>
        <p:spPr>
          <a:xfrm>
            <a:off x="681741" y="3511566"/>
            <a:ext cx="292521" cy="24938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6" name="Image 35"/>
          <p:cNvPicPr>
            <a:picLocks noChangeAspect="1"/>
          </p:cNvPicPr>
          <p:nvPr/>
        </p:nvPicPr>
        <p:blipFill rotWithShape="1">
          <a:blip r:embed="rId3"/>
          <a:srcRect l="21448" t="23700" r="23530" b="26324"/>
          <a:stretch/>
        </p:blipFill>
        <p:spPr>
          <a:xfrm>
            <a:off x="675234" y="4167442"/>
            <a:ext cx="292521" cy="24938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7" name="Image 36"/>
          <p:cNvPicPr>
            <a:picLocks noChangeAspect="1"/>
          </p:cNvPicPr>
          <p:nvPr/>
        </p:nvPicPr>
        <p:blipFill rotWithShape="1">
          <a:blip r:embed="rId4"/>
          <a:srcRect b="43753"/>
          <a:stretch/>
        </p:blipFill>
        <p:spPr>
          <a:xfrm>
            <a:off x="674307" y="3846526"/>
            <a:ext cx="326147" cy="235338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 rotWithShape="1">
          <a:blip r:embed="rId4"/>
          <a:srcRect t="56581"/>
          <a:stretch/>
        </p:blipFill>
        <p:spPr>
          <a:xfrm>
            <a:off x="674307" y="4503686"/>
            <a:ext cx="305576" cy="170207"/>
          </a:xfrm>
          <a:prstGeom prst="rect">
            <a:avLst/>
          </a:prstGeom>
        </p:spPr>
      </p:pic>
      <p:sp>
        <p:nvSpPr>
          <p:cNvPr id="40" name="Flèche courbée vers la gauche 39"/>
          <p:cNvSpPr/>
          <p:nvPr/>
        </p:nvSpPr>
        <p:spPr>
          <a:xfrm flipH="1">
            <a:off x="204599" y="1966898"/>
            <a:ext cx="378475" cy="344906"/>
          </a:xfrm>
          <a:prstGeom prst="curved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1" name="Flèche courbée vers la gauche 40"/>
          <p:cNvSpPr/>
          <p:nvPr/>
        </p:nvSpPr>
        <p:spPr>
          <a:xfrm flipH="1">
            <a:off x="204599" y="2634821"/>
            <a:ext cx="378475" cy="344906"/>
          </a:xfrm>
          <a:prstGeom prst="curved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2" name="Flèche courbée vers la gauche 41"/>
          <p:cNvSpPr/>
          <p:nvPr/>
        </p:nvSpPr>
        <p:spPr>
          <a:xfrm flipH="1">
            <a:off x="204599" y="3655401"/>
            <a:ext cx="378475" cy="344906"/>
          </a:xfrm>
          <a:prstGeom prst="curved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3" name="Flèche courbée vers la gauche 42"/>
          <p:cNvSpPr/>
          <p:nvPr/>
        </p:nvSpPr>
        <p:spPr>
          <a:xfrm flipH="1">
            <a:off x="210096" y="4311277"/>
            <a:ext cx="378475" cy="344906"/>
          </a:xfrm>
          <a:prstGeom prst="curved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4" name="Titre 1"/>
          <p:cNvSpPr txBox="1">
            <a:spLocks/>
          </p:cNvSpPr>
          <p:nvPr/>
        </p:nvSpPr>
        <p:spPr>
          <a:xfrm>
            <a:off x="393836" y="1496531"/>
            <a:ext cx="8380400" cy="1573114"/>
          </a:xfrm>
          <a:prstGeom prst="rect">
            <a:avLst/>
          </a:prstGeom>
        </p:spPr>
        <p:txBody>
          <a:bodyPr vert="horz" wrap="square" lIns="91440" tIns="36000" rIns="91440" bIns="36000" rtlCol="0" anchor="ctr">
            <a:sp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2 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- Etude de la sorption 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: Caractérisation de l’affinité du cation pour l’échangeur ionique</a:t>
            </a:r>
          </a:p>
          <a:p>
            <a:pPr marL="898525" indent="-36036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à"/>
            </a:pPr>
            <a:r>
              <a:rPr lang="fr-FR" b="0" i="1" dirty="0"/>
              <a:t>Synthèse de 3 lots d’échangeurs d’ions par voie hydrothermale</a:t>
            </a:r>
          </a:p>
          <a:p>
            <a:pPr marL="898525" indent="-36036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à"/>
            </a:pPr>
            <a:r>
              <a:rPr lang="fr-FR" b="0" i="1" dirty="0"/>
              <a:t>Caractérisations des échangeurs d’ions retenus  (DRX/affinement </a:t>
            </a:r>
            <a:r>
              <a:rPr lang="fr-FR" b="0" i="1" dirty="0" smtClean="0"/>
              <a:t>Le Bail </a:t>
            </a:r>
            <a:r>
              <a:rPr lang="fr-FR" b="0" i="1" dirty="0"/>
              <a:t>+ MET(HR)) </a:t>
            </a:r>
          </a:p>
          <a:p>
            <a:pPr marL="898525" indent="-36036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à"/>
            </a:pPr>
            <a:r>
              <a:rPr lang="fr-FR" b="0" i="1" dirty="0"/>
              <a:t>Cinétiques et isothermes de sorption en batch : Sr</a:t>
            </a:r>
            <a:r>
              <a:rPr lang="fr-FR" b="0" i="1" baseline="30000" dirty="0"/>
              <a:t>2+ </a:t>
            </a:r>
            <a:r>
              <a:rPr lang="fr-FR" b="0" i="1" dirty="0"/>
              <a:t>; Cs</a:t>
            </a:r>
            <a:r>
              <a:rPr lang="fr-FR" b="0" i="1" baseline="30000" dirty="0"/>
              <a:t>+</a:t>
            </a:r>
            <a:r>
              <a:rPr lang="fr-FR" b="0" i="1" dirty="0"/>
              <a:t> ; Ca</a:t>
            </a:r>
            <a:r>
              <a:rPr lang="fr-FR" b="0" i="1" baseline="30000" dirty="0"/>
              <a:t>2+</a:t>
            </a:r>
            <a:r>
              <a:rPr lang="fr-FR" b="0" i="1" dirty="0"/>
              <a:t>  </a:t>
            </a:r>
          </a:p>
          <a:p>
            <a:pPr marL="898525" indent="-36036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à"/>
            </a:pPr>
            <a:r>
              <a:rPr lang="fr-FR" b="0" i="1" dirty="0"/>
              <a:t>Titrage </a:t>
            </a:r>
            <a:r>
              <a:rPr lang="fr-FR" b="0" i="1" dirty="0" err="1"/>
              <a:t>microcalorimétrique</a:t>
            </a:r>
            <a:r>
              <a:rPr lang="fr-FR" b="0" i="1" dirty="0"/>
              <a:t> : suivi des échanges d’ions Sr</a:t>
            </a:r>
            <a:r>
              <a:rPr lang="fr-FR" b="0" i="1" baseline="30000" dirty="0"/>
              <a:t>2+</a:t>
            </a:r>
            <a:r>
              <a:rPr lang="fr-FR" b="0" i="1" dirty="0"/>
              <a:t>/Na</a:t>
            </a:r>
            <a:r>
              <a:rPr lang="fr-FR" b="0" i="1" baseline="30000" dirty="0"/>
              <a:t>+</a:t>
            </a:r>
            <a:r>
              <a:rPr lang="fr-FR" b="0" i="1" dirty="0"/>
              <a:t> ; Cs</a:t>
            </a:r>
            <a:r>
              <a:rPr lang="fr-FR" b="0" i="1" baseline="30000" dirty="0"/>
              <a:t>+</a:t>
            </a:r>
            <a:r>
              <a:rPr lang="fr-FR" b="0" i="1" dirty="0"/>
              <a:t>/Na</a:t>
            </a:r>
            <a:r>
              <a:rPr lang="fr-FR" b="0" i="1" baseline="30000" dirty="0"/>
              <a:t>+</a:t>
            </a:r>
            <a:r>
              <a:rPr lang="fr-FR" b="0" i="1" dirty="0"/>
              <a:t> ; Ca</a:t>
            </a:r>
            <a:r>
              <a:rPr lang="fr-FR" b="0" i="1" baseline="30000" dirty="0"/>
              <a:t>2+</a:t>
            </a:r>
            <a:r>
              <a:rPr lang="fr-FR" b="0" i="1" dirty="0"/>
              <a:t>/Na</a:t>
            </a:r>
            <a:r>
              <a:rPr lang="fr-FR" b="0" i="1" baseline="30000" dirty="0" smtClean="0"/>
              <a:t>+ </a:t>
            </a:r>
            <a:r>
              <a:rPr lang="fr-FR" b="0" i="1" dirty="0" smtClean="0"/>
              <a:t> </a:t>
            </a:r>
            <a:endParaRPr lang="fr-FR" b="0" i="1" baseline="30000" dirty="0">
              <a:solidFill>
                <a:schemeClr val="accent5"/>
              </a:solidFill>
            </a:endParaRPr>
          </a:p>
        </p:txBody>
      </p:sp>
      <p:sp>
        <p:nvSpPr>
          <p:cNvPr id="45" name="Titre 1"/>
          <p:cNvSpPr txBox="1">
            <a:spLocks/>
          </p:cNvSpPr>
          <p:nvPr/>
        </p:nvSpPr>
        <p:spPr>
          <a:xfrm>
            <a:off x="397790" y="3200498"/>
            <a:ext cx="8380400" cy="1573114"/>
          </a:xfrm>
          <a:prstGeom prst="rect">
            <a:avLst/>
          </a:prstGeom>
        </p:spPr>
        <p:txBody>
          <a:bodyPr vert="horz" wrap="square" lIns="91440" tIns="36000" rIns="91440" bIns="36000" rtlCol="0" anchor="ctr">
            <a:sp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3 - Etude 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de la désorption : Réversibilité de l’échange 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d’ions 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et 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rétention des 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radionucléides </a:t>
            </a:r>
          </a:p>
          <a:p>
            <a:pPr marL="898525" indent="-36036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à"/>
            </a:pPr>
            <a:r>
              <a:rPr lang="fr-FR" b="0" i="1" dirty="0"/>
              <a:t>Préparation des échangeurs saturés en Sr</a:t>
            </a:r>
            <a:r>
              <a:rPr lang="fr-FR" b="0" i="1" baseline="30000" dirty="0"/>
              <a:t>2+ </a:t>
            </a:r>
            <a:r>
              <a:rPr lang="fr-FR" b="0" i="1" dirty="0"/>
              <a:t>ou Cs</a:t>
            </a:r>
            <a:r>
              <a:rPr lang="fr-FR" b="0" i="1" baseline="30000" dirty="0"/>
              <a:t>+</a:t>
            </a:r>
            <a:r>
              <a:rPr lang="fr-FR" b="0" i="1" dirty="0"/>
              <a:t> </a:t>
            </a:r>
          </a:p>
          <a:p>
            <a:pPr marL="898525" indent="-36036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à"/>
            </a:pPr>
            <a:r>
              <a:rPr lang="fr-FR" b="0" i="1" dirty="0"/>
              <a:t>Caractérisations des échangeurs d’ions saturés  (DRX/</a:t>
            </a:r>
            <a:r>
              <a:rPr lang="fr-FR" b="0" i="1" dirty="0" err="1"/>
              <a:t>Rietveld</a:t>
            </a:r>
            <a:r>
              <a:rPr lang="fr-FR" b="0" i="1" dirty="0"/>
              <a:t> + MET(HR)) </a:t>
            </a:r>
          </a:p>
          <a:p>
            <a:pPr marL="898525" indent="-36036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à"/>
            </a:pPr>
            <a:r>
              <a:rPr lang="fr-FR" b="0" i="1" dirty="0"/>
              <a:t>Cinétiques et isothermes de désorption en batch : Sr</a:t>
            </a:r>
            <a:r>
              <a:rPr lang="fr-FR" b="0" i="1" baseline="30000" dirty="0"/>
              <a:t>2+ </a:t>
            </a:r>
            <a:r>
              <a:rPr lang="fr-FR" b="0" i="1" dirty="0"/>
              <a:t>; Cs</a:t>
            </a:r>
            <a:r>
              <a:rPr lang="fr-FR" b="0" i="1" baseline="30000" dirty="0"/>
              <a:t>+</a:t>
            </a:r>
            <a:r>
              <a:rPr lang="fr-FR" b="0" i="1" dirty="0"/>
              <a:t> en présence de Ca</a:t>
            </a:r>
            <a:r>
              <a:rPr lang="fr-FR" b="0" i="1" baseline="30000" dirty="0"/>
              <a:t>2+</a:t>
            </a:r>
            <a:r>
              <a:rPr lang="fr-FR" b="0" i="1" dirty="0"/>
              <a:t> ou Na</a:t>
            </a:r>
            <a:r>
              <a:rPr lang="fr-FR" b="0" i="1" baseline="30000" dirty="0"/>
              <a:t>+</a:t>
            </a:r>
            <a:r>
              <a:rPr lang="fr-FR" b="0" i="1" dirty="0"/>
              <a:t> </a:t>
            </a:r>
          </a:p>
          <a:p>
            <a:pPr marL="898525" indent="-36036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à"/>
            </a:pPr>
            <a:r>
              <a:rPr lang="fr-FR" b="0" i="1" dirty="0" smtClean="0"/>
              <a:t>Titrage </a:t>
            </a:r>
            <a:r>
              <a:rPr lang="fr-FR" b="0" i="1" dirty="0" err="1"/>
              <a:t>microcalorimétrique</a:t>
            </a:r>
            <a:r>
              <a:rPr lang="fr-FR" b="0" i="1" dirty="0"/>
              <a:t> : suivi de la désorption de Sr</a:t>
            </a:r>
            <a:r>
              <a:rPr lang="fr-FR" b="0" i="1" baseline="30000" dirty="0"/>
              <a:t>2+ </a:t>
            </a:r>
            <a:r>
              <a:rPr lang="fr-FR" b="0" i="1" dirty="0"/>
              <a:t>et Cs</a:t>
            </a:r>
            <a:r>
              <a:rPr lang="fr-FR" b="0" i="1" baseline="30000" dirty="0"/>
              <a:t>+</a:t>
            </a:r>
            <a:r>
              <a:rPr lang="fr-FR" b="0" i="1" dirty="0"/>
              <a:t> en présence de Na</a:t>
            </a:r>
            <a:r>
              <a:rPr lang="fr-FR" b="0" i="1" baseline="30000" dirty="0"/>
              <a:t>+</a:t>
            </a:r>
            <a:r>
              <a:rPr lang="fr-FR" b="0" i="1" dirty="0"/>
              <a:t> </a:t>
            </a:r>
            <a:endParaRPr lang="fr-FR" b="0" i="1" baseline="30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7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091" y="-2121"/>
            <a:ext cx="8368154" cy="565146"/>
          </a:xfrm>
        </p:spPr>
        <p:txBody>
          <a:bodyPr/>
          <a:lstStyle/>
          <a:p>
            <a:pPr algn="ctr"/>
            <a:r>
              <a:rPr lang="fr-FR" dirty="0" smtClean="0"/>
              <a:t>Résultats expérimentaux</a:t>
            </a:r>
            <a:br>
              <a:rPr lang="fr-FR" dirty="0" smtClean="0"/>
            </a:br>
            <a:r>
              <a:rPr lang="fr-FR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Etude de la sorption/désorption et suivi par microcalorimétrie</a:t>
            </a:r>
            <a:r>
              <a:rPr lang="fr-FR" b="0" i="1" dirty="0" smtClean="0"/>
              <a:t> </a:t>
            </a:r>
            <a:endParaRPr lang="fr-FR" b="0" i="1" dirty="0"/>
          </a:p>
        </p:txBody>
      </p:sp>
      <p:sp>
        <p:nvSpPr>
          <p:cNvPr id="28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544258" y="4997526"/>
            <a:ext cx="470959" cy="107722"/>
          </a:xfrm>
        </p:spPr>
        <p:txBody>
          <a:bodyPr/>
          <a:lstStyle/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4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itre 1"/>
          <p:cNvSpPr txBox="1">
            <a:spLocks/>
          </p:cNvSpPr>
          <p:nvPr/>
        </p:nvSpPr>
        <p:spPr>
          <a:xfrm>
            <a:off x="97418" y="672812"/>
            <a:ext cx="9079869" cy="1057588"/>
          </a:xfrm>
          <a:prstGeom prst="rect">
            <a:avLst/>
          </a:prstGeom>
        </p:spPr>
        <p:txBody>
          <a:bodyPr vert="horz" wrap="square" lIns="91440" tIns="36000" rIns="91440" bIns="36000" rtlCol="0" anchor="ctr">
            <a:sp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1 - 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Etude préliminaire 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sur la sélectivité des silicates </a:t>
            </a:r>
            <a:r>
              <a:rPr lang="fr-FR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 </a:t>
            </a:r>
            <a:r>
              <a:rPr lang="fr-FR" dirty="0">
                <a:solidFill>
                  <a:schemeClr val="accent3"/>
                </a:solidFill>
              </a:rPr>
              <a:t>Sélection de 3 matériaux pour RESPIR </a:t>
            </a:r>
            <a:endParaRPr lang="fr-FR" dirty="0" smtClean="0">
              <a:solidFill>
                <a:schemeClr val="accent3"/>
              </a:solidFill>
            </a:endParaRPr>
          </a:p>
          <a:p>
            <a:r>
              <a:rPr lang="fr-FR" i="1" dirty="0" smtClean="0">
                <a:sym typeface="Wingdings" panose="05000000000000000000" pitchFamily="2" charset="2"/>
              </a:rPr>
              <a:t>Cinétiques </a:t>
            </a:r>
            <a:r>
              <a:rPr lang="fr-FR" i="1" dirty="0">
                <a:sym typeface="Wingdings" panose="05000000000000000000" pitchFamily="2" charset="2"/>
              </a:rPr>
              <a:t>rapides </a:t>
            </a:r>
            <a:r>
              <a:rPr lang="fr-FR" i="1" dirty="0" smtClean="0">
                <a:sym typeface="Wingdings" panose="05000000000000000000" pitchFamily="2" charset="2"/>
              </a:rPr>
              <a:t>: </a:t>
            </a:r>
            <a:r>
              <a:rPr lang="fr-FR" b="0" i="1" dirty="0" smtClean="0">
                <a:sym typeface="Wingdings" panose="05000000000000000000" pitchFamily="2" charset="2"/>
              </a:rPr>
              <a:t>Nécessaire pour l’utilisation en colonne à forts débits (+ titrage </a:t>
            </a:r>
            <a:r>
              <a:rPr lang="fr-FR" b="0" i="1" dirty="0" err="1" smtClean="0">
                <a:sym typeface="Wingdings" panose="05000000000000000000" pitchFamily="2" charset="2"/>
              </a:rPr>
              <a:t>microcalorimétrique</a:t>
            </a:r>
            <a:r>
              <a:rPr lang="fr-FR" b="0" i="1" dirty="0" smtClean="0">
                <a:sym typeface="Wingdings" panose="05000000000000000000" pitchFamily="2" charset="2"/>
              </a:rPr>
              <a:t>)  </a:t>
            </a:r>
          </a:p>
          <a:p>
            <a:r>
              <a:rPr lang="fr-FR" i="1" dirty="0" smtClean="0">
                <a:sym typeface="Wingdings" panose="05000000000000000000" pitchFamily="2" charset="2"/>
              </a:rPr>
              <a:t>Bonnes </a:t>
            </a:r>
            <a:r>
              <a:rPr lang="fr-FR" i="1" dirty="0">
                <a:sym typeface="Wingdings" panose="05000000000000000000" pitchFamily="2" charset="2"/>
              </a:rPr>
              <a:t>sélectivités </a:t>
            </a:r>
            <a:r>
              <a:rPr lang="fr-FR" i="1" dirty="0" smtClean="0">
                <a:sym typeface="Wingdings" panose="05000000000000000000" pitchFamily="2" charset="2"/>
              </a:rPr>
              <a:t>: </a:t>
            </a:r>
            <a:r>
              <a:rPr lang="fr-FR" b="0" i="1" dirty="0" smtClean="0">
                <a:sym typeface="Wingdings" panose="05000000000000000000" pitchFamily="2" charset="2"/>
              </a:rPr>
              <a:t>Nécessaire pour le traitement efficace des effluents (+ rétention des radionucléides (?)) </a:t>
            </a:r>
          </a:p>
          <a:p>
            <a:r>
              <a:rPr lang="fr-FR" b="0" i="1" dirty="0" smtClean="0"/>
              <a:t>	</a:t>
            </a:r>
            <a:endParaRPr lang="fr-FR" b="0" i="1" dirty="0"/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5" r="18622"/>
          <a:stretch/>
        </p:blipFill>
        <p:spPr>
          <a:xfrm>
            <a:off x="719092" y="-26184"/>
            <a:ext cx="660530" cy="656137"/>
          </a:xfrm>
          <a:prstGeom prst="rect">
            <a:avLst/>
          </a:prstGeom>
          <a:ln w="3175"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77" y="2151845"/>
            <a:ext cx="2885489" cy="21246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24" y="2144406"/>
            <a:ext cx="2903013" cy="21282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622" y="2147649"/>
            <a:ext cx="2888818" cy="21232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5" name="Image 64"/>
          <p:cNvPicPr>
            <a:picLocks noChangeAspect="1"/>
          </p:cNvPicPr>
          <p:nvPr/>
        </p:nvPicPr>
        <p:blipFill rotWithShape="1">
          <a:blip r:embed="rId6"/>
          <a:srcRect l="3036" t="3110" r="40358"/>
          <a:stretch/>
        </p:blipFill>
        <p:spPr>
          <a:xfrm>
            <a:off x="5370120" y="1474427"/>
            <a:ext cx="1015308" cy="7191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7"/>
          <a:srcRect r="42969"/>
          <a:stretch/>
        </p:blipFill>
        <p:spPr>
          <a:xfrm>
            <a:off x="1864256" y="1474427"/>
            <a:ext cx="967060" cy="7195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66" name="ZoneTexte 65"/>
          <p:cNvSpPr txBox="1"/>
          <p:nvPr/>
        </p:nvSpPr>
        <p:spPr>
          <a:xfrm>
            <a:off x="314287" y="1456358"/>
            <a:ext cx="1386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Zéolithe </a:t>
            </a:r>
          </a:p>
          <a:p>
            <a:pPr algn="r"/>
            <a:r>
              <a:rPr lang="fr-FR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LTA au Na</a:t>
            </a:r>
            <a:endParaRPr lang="fr-FR" sz="1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3086016" y="1456357"/>
            <a:ext cx="2139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Silicotitanate</a:t>
            </a:r>
            <a:r>
              <a:rPr lang="fr-FR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/>
            <a:r>
              <a:rPr lang="fr-FR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CST au Na</a:t>
            </a:r>
            <a:endParaRPr lang="fr-FR" sz="1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6484937" y="1456358"/>
            <a:ext cx="2521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Silicotitanate</a:t>
            </a:r>
            <a:r>
              <a:rPr lang="fr-FR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substitué au Nb Nb25-CST au Na</a:t>
            </a:r>
            <a:endParaRPr lang="fr-FR" sz="1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3658" y="1889520"/>
            <a:ext cx="11673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2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NaAlSiO</a:t>
            </a:r>
            <a:r>
              <a:rPr lang="fr-FR" sz="1200" b="1" baseline="-25000" dirty="0" smtClean="0"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fr-FR" sz="12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•2H</a:t>
            </a:r>
            <a:r>
              <a:rPr lang="fr-FR" sz="1200" b="1" baseline="-25000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fr-FR" sz="12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950631" y="1889108"/>
            <a:ext cx="23064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200" b="1" dirty="0"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fr-FR" sz="1200" b="1" baseline="-25000" dirty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fr-FR" sz="1200" b="1" dirty="0">
                <a:latin typeface="Calibri" panose="020F0502020204030204" pitchFamily="34" charset="0"/>
                <a:ea typeface="Calibri" panose="020F0502020204030204" pitchFamily="34" charset="0"/>
              </a:rPr>
              <a:t>Ti</a:t>
            </a:r>
            <a:r>
              <a:rPr lang="fr-FR" sz="1200" b="1" baseline="-25000" dirty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fr-FR" sz="1200" b="1" dirty="0"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fr-FR" sz="1200" b="1" baseline="-25000" dirty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fr-FR" sz="1200" b="1" dirty="0">
                <a:latin typeface="Calibri" panose="020F0502020204030204" pitchFamily="34" charset="0"/>
                <a:ea typeface="Calibri" panose="020F0502020204030204" pitchFamily="34" charset="0"/>
              </a:rPr>
              <a:t>(SiO</a:t>
            </a:r>
            <a:r>
              <a:rPr lang="fr-FR" sz="1200" b="1" baseline="-25000" dirty="0"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fr-FR" sz="1200" b="1" dirty="0">
                <a:latin typeface="Calibri" panose="020F0502020204030204" pitchFamily="34" charset="0"/>
                <a:ea typeface="Calibri" panose="020F0502020204030204" pitchFamily="34" charset="0"/>
              </a:rPr>
              <a:t>).</a:t>
            </a:r>
            <a:r>
              <a:rPr lang="fr-FR" sz="12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2H</a:t>
            </a:r>
            <a:r>
              <a:rPr lang="fr-FR" sz="1200" b="1" baseline="-25000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fr-FR" sz="12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O </a:t>
            </a:r>
            <a:endParaRPr lang="fr-FR" sz="1200" b="1" dirty="0"/>
          </a:p>
        </p:txBody>
      </p:sp>
      <p:sp>
        <p:nvSpPr>
          <p:cNvPr id="70" name="Rectangle 69"/>
          <p:cNvSpPr/>
          <p:nvPr/>
        </p:nvSpPr>
        <p:spPr>
          <a:xfrm>
            <a:off x="6484937" y="1889520"/>
            <a:ext cx="20377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US" sz="1200" b="1" baseline="-25000" dirty="0" smtClean="0">
                <a:latin typeface="Calibri" panose="020F0502020204030204" pitchFamily="34" charset="0"/>
                <a:ea typeface="Calibri" panose="020F0502020204030204" pitchFamily="34" charset="0"/>
              </a:rPr>
              <a:t>1.5</a:t>
            </a:r>
            <a:r>
              <a:rPr lang="en-US" sz="12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(Ti</a:t>
            </a:r>
            <a:r>
              <a:rPr lang="en-US" sz="1200" b="1" baseline="-25000" dirty="0" smtClean="0">
                <a:latin typeface="Calibri" panose="020F0502020204030204" pitchFamily="34" charset="0"/>
                <a:ea typeface="Calibri" panose="020F0502020204030204" pitchFamily="34" charset="0"/>
              </a:rPr>
              <a:t>1.5</a:t>
            </a:r>
            <a:r>
              <a:rPr lang="en-US" sz="12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Nb</a:t>
            </a:r>
            <a:r>
              <a:rPr lang="en-US" sz="1200" b="1" baseline="-25000" dirty="0" smtClean="0">
                <a:latin typeface="Calibri" panose="020F0502020204030204" pitchFamily="34" charset="0"/>
                <a:ea typeface="Calibri" panose="020F0502020204030204" pitchFamily="34" charset="0"/>
              </a:rPr>
              <a:t>0.5</a:t>
            </a:r>
            <a:r>
              <a:rPr lang="en-US" sz="12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)O</a:t>
            </a:r>
            <a:r>
              <a:rPr lang="en-US" sz="1200" b="1" baseline="-25000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en-US" sz="12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(SiO</a:t>
            </a:r>
            <a:r>
              <a:rPr lang="en-US" sz="1200" b="1" baseline="-25000" dirty="0" smtClean="0"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en-US" sz="12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).2H</a:t>
            </a:r>
            <a:r>
              <a:rPr lang="en-US" sz="1200" b="1" baseline="-25000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sz="12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7418" y="4240245"/>
            <a:ext cx="2233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Sélectif de Sr </a:t>
            </a:r>
            <a:r>
              <a:rPr lang="fr-FR" sz="1200" b="1" i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Vs</a:t>
            </a:r>
            <a:r>
              <a:rPr lang="fr-FR" sz="12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Na - </a:t>
            </a:r>
            <a:r>
              <a:rPr lang="fr-FR" sz="12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↘ avec Ca </a:t>
            </a:r>
          </a:p>
          <a:p>
            <a:r>
              <a:rPr lang="fr-FR" sz="12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 sélectif de Cs </a:t>
            </a:r>
            <a:r>
              <a:rPr lang="fr-FR" sz="1200" b="1" i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Vs</a:t>
            </a:r>
            <a:r>
              <a:rPr lang="fr-FR" sz="12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 </a:t>
            </a:r>
            <a:endParaRPr lang="fr-FR" sz="1200" b="1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93338" y="4239836"/>
            <a:ext cx="2306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Sélectif de Sr et Cs</a:t>
            </a:r>
            <a:r>
              <a:rPr lang="fr-FR" sz="1200" b="1" i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Vs </a:t>
            </a:r>
            <a:r>
              <a:rPr lang="fr-FR" sz="12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et Ca </a:t>
            </a:r>
          </a:p>
          <a:p>
            <a:r>
              <a:rPr lang="fr-FR" sz="12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mais faible capacité Q pour Cs</a:t>
            </a:r>
            <a:r>
              <a:rPr lang="fr-FR" sz="12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fr-FR" sz="1200" b="1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16496" y="4242337"/>
            <a:ext cx="2203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Sélectif de Sr et Cs</a:t>
            </a:r>
            <a:r>
              <a:rPr lang="fr-FR" sz="12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Vs </a:t>
            </a:r>
            <a:r>
              <a:rPr lang="fr-FR" sz="12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et Ca </a:t>
            </a:r>
            <a:endParaRPr lang="fr-FR" sz="1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Capacité</a:t>
            </a:r>
            <a:r>
              <a:rPr lang="en-US" sz="1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de sorption Q de Cs </a:t>
            </a:r>
            <a:r>
              <a:rPr lang="en-US" sz="1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↗</a:t>
            </a:r>
            <a:endParaRPr lang="fr-FR" sz="1200" b="1" dirty="0">
              <a:solidFill>
                <a:srgbClr val="C00000"/>
              </a:solidFill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1546698" y="2965857"/>
            <a:ext cx="0" cy="3404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4494180" y="3267413"/>
            <a:ext cx="0" cy="3404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7535193" y="3267413"/>
            <a:ext cx="0" cy="3404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1052755" y="3306324"/>
            <a:ext cx="1975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[Ca] effluent modèle</a:t>
            </a:r>
            <a:endParaRPr lang="fr-FR" sz="12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001744" y="3558861"/>
            <a:ext cx="1975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[Ca] effluent modèle</a:t>
            </a:r>
            <a:endParaRPr lang="fr-FR" sz="12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109963" y="3549259"/>
            <a:ext cx="1975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[Ca] effluent modèle</a:t>
            </a:r>
            <a:endParaRPr lang="fr-FR" sz="12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-392405" y="2148100"/>
            <a:ext cx="289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[Sr] [Cs] effluent modèle</a:t>
            </a:r>
            <a:endParaRPr lang="fr-FR" sz="1200" b="1" dirty="0" smtClean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2710717" y="2241417"/>
            <a:ext cx="289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[Sr] [Cs] effluent modèle</a:t>
            </a:r>
            <a:endParaRPr lang="fr-FR" sz="1200" b="1" dirty="0" smtClean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712093" y="2236739"/>
            <a:ext cx="289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[Sr] [Cs] effluent modèle</a:t>
            </a:r>
            <a:endParaRPr lang="fr-FR" sz="1200" b="1" dirty="0" smtClean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cxnSp>
        <p:nvCxnSpPr>
          <p:cNvPr id="32" name="Connecteur droit avec flèche 31"/>
          <p:cNvCxnSpPr/>
          <p:nvPr/>
        </p:nvCxnSpPr>
        <p:spPr>
          <a:xfrm flipH="1">
            <a:off x="617423" y="2402180"/>
            <a:ext cx="115420" cy="20316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H="1">
            <a:off x="617423" y="2433392"/>
            <a:ext cx="435334" cy="87293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H="1">
            <a:off x="3657771" y="2549194"/>
            <a:ext cx="304622" cy="26015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flipH="1">
            <a:off x="6624147" y="2514214"/>
            <a:ext cx="362523" cy="28718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657771" y="4619795"/>
            <a:ext cx="4907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T. Milcent, A. Hertz, Y. Barre, A. </a:t>
            </a:r>
            <a:r>
              <a:rPr lang="en-US" sz="900" i="1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Grandjean</a:t>
            </a:r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Influence of the </a:t>
            </a:r>
            <a:r>
              <a:rPr lang="en-US" sz="900" i="1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content and microstructure of </a:t>
            </a:r>
            <a:r>
              <a:rPr lang="en-US" sz="900" i="1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sitinakite</a:t>
            </a:r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-type crystalline </a:t>
            </a:r>
            <a:r>
              <a:rPr lang="en-US" sz="900" i="1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silicotitanates</a:t>
            </a:r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(CSTs) on their Sr</a:t>
            </a:r>
            <a:r>
              <a:rPr lang="en-US" sz="900" i="1" baseline="30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Cs</a:t>
            </a:r>
            <a:r>
              <a:rPr lang="en-US" sz="900" i="1" baseline="30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sorption properties, Chemical Engineering Journal, </a:t>
            </a:r>
            <a:r>
              <a:rPr lang="en-US" sz="900" b="1" i="1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426, 131425</a:t>
            </a:r>
            <a:endParaRPr lang="fr-FR" sz="800" i="1" dirty="0">
              <a:solidFill>
                <a:schemeClr val="bg1">
                  <a:lumMod val="50000"/>
                </a:schemeClr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/>
              <p:cNvSpPr/>
              <p:nvPr/>
            </p:nvSpPr>
            <p:spPr>
              <a:xfrm>
                <a:off x="1840571" y="4497791"/>
                <a:ext cx="1238096" cy="41126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8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fr-FR" sz="8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f>
                            <m:fPr>
                              <m:type m:val="lin"/>
                              <m:ctrlPr>
                                <a:rPr lang="fr-FR" sz="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fr-FR" sz="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den>
                          </m:f>
                        </m:sup>
                      </m:sSubSup>
                      <m:r>
                        <a:rPr lang="fr-FR" sz="8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fr-FR" sz="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fr-FR" sz="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8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fr-FR" sz="8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sup>
                              <m:sSub>
                                <m:sSubPr>
                                  <m:ctrlPr>
                                    <a:rPr lang="fr-FR" sz="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8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fr-FR" sz="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sup>
                          </m:sSup>
                          <m:r>
                            <a:rPr lang="fr-FR" sz="800" i="0">
                              <a:latin typeface="Cambria Math" panose="02040503050406030204" pitchFamily="18" charset="0"/>
                            </a:rPr>
                            <m:t>. (</m:t>
                          </m:r>
                          <m:sSup>
                            <m:sSupPr>
                              <m:ctrlPr>
                                <a:rPr lang="fr-FR" sz="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"/>
                                  <m:ctrlPr>
                                    <a:rPr lang="fr-FR" sz="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fr-FR" sz="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8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fr-FR" sz="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800" i="1"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  <m:sub>
                                          <m:r>
                                            <a:rPr lang="fr-FR" sz="8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sub>
                                      </m:sSub>
                                      <m:r>
                                        <a:rPr lang="fr-FR" sz="800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fr-FR" sz="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8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fr-FR" sz="8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FR" sz="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fr-FR" sz="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8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fr-FR" sz="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800" i="1"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  <m:sub>
                                          <m:r>
                                            <a:rPr lang="fr-FR" sz="8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  <m:r>
                                        <a:rPr lang="fr-FR" sz="800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fr-FR" sz="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8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fr-FR" sz="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sup>
                          </m:sSup>
                          <m:r>
                            <a:rPr lang="fr-FR" sz="800" i="0"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fr-FR" sz="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fr-FR" sz="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fr-FR" sz="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8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fr-FR" sz="8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sup>
                              <m:sSub>
                                <m:sSubPr>
                                  <m:ctrlPr>
                                    <a:rPr lang="fr-FR" sz="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8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fr-FR" sz="8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fr-FR" sz="800" dirty="0"/>
              </a:p>
            </p:txBody>
          </p:sp>
        </mc:Choice>
        <mc:Fallback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571" y="4497791"/>
                <a:ext cx="1238096" cy="411266"/>
              </a:xfrm>
              <a:prstGeom prst="rect">
                <a:avLst/>
              </a:prstGeom>
              <a:blipFill>
                <a:blip r:embed="rId8"/>
                <a:stretch>
                  <a:fillRect t="-38806" r="-7882" b="-298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420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10" grpId="0"/>
      <p:bldP spid="69" grpId="0"/>
      <p:bldP spid="70" grpId="0"/>
      <p:bldP spid="17" grpId="0"/>
      <p:bldP spid="18" grpId="0"/>
      <p:bldP spid="19" grpId="0"/>
      <p:bldP spid="25" grpId="0"/>
      <p:bldP spid="26" grpId="0"/>
      <p:bldP spid="27" grpId="0"/>
      <p:bldP spid="29" grpId="0"/>
      <p:bldP spid="30" grpId="0"/>
      <p:bldP spid="31" grpId="0"/>
      <p:bldP spid="3" grpId="0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824" y="718605"/>
            <a:ext cx="1085385" cy="74930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091" y="-2121"/>
            <a:ext cx="8368154" cy="565146"/>
          </a:xfrm>
        </p:spPr>
        <p:txBody>
          <a:bodyPr/>
          <a:lstStyle/>
          <a:p>
            <a:pPr algn="ctr"/>
            <a:r>
              <a:rPr lang="fr-FR" dirty="0" smtClean="0"/>
              <a:t>Résultats </a:t>
            </a:r>
            <a:r>
              <a:rPr lang="fr-FR" dirty="0"/>
              <a:t>expérimentaux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Etude de la sorption/désorption et suivi par microcalorimétrie </a:t>
            </a:r>
            <a:endParaRPr lang="fr-FR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544258" y="5004965"/>
            <a:ext cx="470959" cy="107722"/>
          </a:xfrm>
        </p:spPr>
        <p:txBody>
          <a:bodyPr/>
          <a:lstStyle/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5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itre 1"/>
          <p:cNvSpPr txBox="1">
            <a:spLocks/>
          </p:cNvSpPr>
          <p:nvPr/>
        </p:nvSpPr>
        <p:spPr>
          <a:xfrm>
            <a:off x="97654" y="678843"/>
            <a:ext cx="8582886" cy="811367"/>
          </a:xfrm>
          <a:prstGeom prst="rect">
            <a:avLst/>
          </a:prstGeom>
        </p:spPr>
        <p:txBody>
          <a:bodyPr vert="horz" wrap="square" lIns="91440" tIns="36000" rIns="91440" bIns="36000" rtlCol="0" anchor="ctr">
            <a:sp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2 - Etude de la sorption 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: Caractérisation de l’affinité du cation pour l’échangeur ionique</a:t>
            </a:r>
          </a:p>
          <a:p>
            <a:pPr marL="898525" indent="-360363">
              <a:buFont typeface="Wingdings" panose="05000000000000000000" pitchFamily="2" charset="2"/>
              <a:buChar char="à"/>
            </a:pPr>
            <a:r>
              <a:rPr lang="fr-FR" b="0" i="1" dirty="0" smtClean="0"/>
              <a:t>Synthèse de 3 lots d’échangeurs d’ions par voie hydrothermale</a:t>
            </a:r>
          </a:p>
          <a:p>
            <a:pPr marL="898525" indent="-360363">
              <a:buFont typeface="Wingdings" panose="05000000000000000000" pitchFamily="2" charset="2"/>
              <a:buChar char="à"/>
            </a:pPr>
            <a:r>
              <a:rPr lang="fr-FR" b="0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Caractérisations des </a:t>
            </a:r>
            <a:r>
              <a:rPr lang="fr-FR" b="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échangeurs d’ions </a:t>
            </a:r>
            <a:r>
              <a:rPr lang="fr-FR" b="0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retenus</a:t>
            </a:r>
          </a:p>
        </p:txBody>
      </p:sp>
      <p:sp>
        <p:nvSpPr>
          <p:cNvPr id="14" name="Flèche courbée vers la gauche 13"/>
          <p:cNvSpPr/>
          <p:nvPr/>
        </p:nvSpPr>
        <p:spPr>
          <a:xfrm flipH="1">
            <a:off x="265412" y="1021102"/>
            <a:ext cx="409074" cy="406253"/>
          </a:xfrm>
          <a:prstGeom prst="curved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0" y="1538908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Exemple de la zéolithe LTA-Na</a:t>
            </a:r>
            <a:endParaRPr lang="fr-FR" sz="1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2585" y="1899521"/>
            <a:ext cx="3327216" cy="19322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/>
          <a:srcRect l="1452" t="676" r="45525" b="54597"/>
          <a:stretch/>
        </p:blipFill>
        <p:spPr>
          <a:xfrm>
            <a:off x="172482" y="1929770"/>
            <a:ext cx="2521486" cy="18911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10562" y="3865710"/>
            <a:ext cx="472494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/>
              <a:t>Matériau </a:t>
            </a:r>
            <a:r>
              <a:rPr lang="fr-FR" sz="1600" dirty="0"/>
              <a:t>bien cristallisé et homogène</a:t>
            </a:r>
          </a:p>
          <a:p>
            <a:r>
              <a:rPr lang="fr-FR" sz="1600" dirty="0" smtClean="0"/>
              <a:t>Particules </a:t>
            </a:r>
            <a:r>
              <a:rPr lang="fr-FR" sz="1600" dirty="0"/>
              <a:t>cubiques de </a:t>
            </a:r>
            <a:r>
              <a:rPr lang="fr-FR" sz="1600" dirty="0" smtClean="0"/>
              <a:t>0,5 à 1,5 </a:t>
            </a:r>
            <a:r>
              <a:rPr lang="fr-FR" sz="1600" dirty="0" err="1" smtClean="0"/>
              <a:t>μm</a:t>
            </a:r>
            <a:endParaRPr lang="fr-FR" sz="1600" dirty="0" smtClean="0"/>
          </a:p>
          <a:p>
            <a:r>
              <a:rPr lang="fr-FR" sz="1600" dirty="0"/>
              <a:t>Groupe d’espace Fm-3c ; a =24,59253(44) </a:t>
            </a:r>
            <a:r>
              <a:rPr lang="fr-FR" sz="1600" dirty="0" smtClean="0"/>
              <a:t>Å</a:t>
            </a:r>
          </a:p>
          <a:p>
            <a:r>
              <a:rPr lang="fr-FR" sz="1600" dirty="0" smtClean="0"/>
              <a:t>Affinement </a:t>
            </a:r>
            <a:r>
              <a:rPr lang="fr-FR" sz="1600" dirty="0" err="1" smtClean="0"/>
              <a:t>Rietveld</a:t>
            </a:r>
            <a:r>
              <a:rPr lang="fr-FR" sz="1600" dirty="0" smtClean="0"/>
              <a:t> impossible sur les 3 échangeurs   </a:t>
            </a:r>
            <a:endParaRPr lang="fr-FR" sz="1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6"/>
          <a:srcRect t="4824" r="17444"/>
          <a:stretch/>
        </p:blipFill>
        <p:spPr>
          <a:xfrm>
            <a:off x="6084704" y="1972984"/>
            <a:ext cx="2839233" cy="18479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109727" y="3870842"/>
            <a:ext cx="298479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/>
              <a:t>Analyse MET-EDS </a:t>
            </a:r>
            <a:r>
              <a:rPr lang="fr-FR" sz="1600" dirty="0"/>
              <a:t>Na</a:t>
            </a:r>
            <a:r>
              <a:rPr lang="fr-FR" sz="1600" baseline="-25000" dirty="0"/>
              <a:t>0.64</a:t>
            </a:r>
            <a:r>
              <a:rPr lang="fr-FR" sz="1600" dirty="0"/>
              <a:t>Al</a:t>
            </a:r>
            <a:r>
              <a:rPr lang="fr-FR" sz="1600" baseline="-25000" dirty="0"/>
              <a:t>0,91</a:t>
            </a:r>
            <a:r>
              <a:rPr lang="fr-FR" sz="1600" dirty="0"/>
              <a:t>Si </a:t>
            </a:r>
          </a:p>
          <a:p>
            <a:r>
              <a:rPr lang="en-US" sz="1600" b="1" dirty="0" smtClean="0">
                <a:latin typeface="Calibri" panose="020F0502020204030204" pitchFamily="34" charset="0"/>
              </a:rPr>
              <a:t>Analyses </a:t>
            </a:r>
            <a:r>
              <a:rPr lang="en-US" sz="1600" b="1" dirty="0" err="1" smtClean="0">
                <a:latin typeface="Calibri" panose="020F0502020204030204" pitchFamily="34" charset="0"/>
              </a:rPr>
              <a:t>élémentaires</a:t>
            </a:r>
            <a:r>
              <a:rPr lang="en-US" sz="1600" b="1" dirty="0" smtClean="0">
                <a:latin typeface="Calibri" panose="020F0502020204030204" pitchFamily="34" charset="0"/>
              </a:rPr>
              <a:t> ICP + ATG </a:t>
            </a:r>
          </a:p>
          <a:p>
            <a:r>
              <a:rPr lang="en-US" sz="1600" dirty="0" smtClean="0">
                <a:latin typeface="Calibri" panose="020F0502020204030204" pitchFamily="34" charset="0"/>
              </a:rPr>
              <a:t>Na</a:t>
            </a:r>
            <a:r>
              <a:rPr lang="en-US" sz="1600" baseline="-25000" dirty="0" smtClean="0">
                <a:latin typeface="Calibri" panose="020F0502020204030204" pitchFamily="34" charset="0"/>
                <a:ea typeface="Calibri" panose="020F0502020204030204" pitchFamily="34" charset="0"/>
              </a:rPr>
              <a:t>1.05</a:t>
            </a:r>
            <a:r>
              <a:rPr lang="en-US" sz="1600" dirty="0" smtClean="0">
                <a:latin typeface="Calibri" panose="020F0502020204030204" pitchFamily="34" charset="0"/>
              </a:rPr>
              <a:t>H</a:t>
            </a:r>
            <a:r>
              <a:rPr lang="en-US" sz="1600" baseline="-25000" dirty="0" smtClean="0">
                <a:latin typeface="Calibri" panose="020F0502020204030204" pitchFamily="34" charset="0"/>
                <a:ea typeface="Calibri" panose="020F0502020204030204" pitchFamily="34" charset="0"/>
              </a:rPr>
              <a:t>0.08</a:t>
            </a:r>
            <a:r>
              <a:rPr lang="en-US" sz="1600" dirty="0" smtClean="0">
                <a:latin typeface="Calibri" panose="020F0502020204030204" pitchFamily="34" charset="0"/>
              </a:rPr>
              <a:t>Al</a:t>
            </a:r>
            <a:r>
              <a:rPr lang="en-US" sz="1600" baseline="-25000" dirty="0" smtClean="0">
                <a:latin typeface="Calibri" panose="020F0502020204030204" pitchFamily="34" charset="0"/>
                <a:ea typeface="Calibri" panose="020F0502020204030204" pitchFamily="34" charset="0"/>
              </a:rPr>
              <a:t>1.13</a:t>
            </a:r>
            <a:r>
              <a:rPr lang="en-US" sz="1600" dirty="0" smtClean="0">
                <a:latin typeface="Calibri" panose="020F0502020204030204" pitchFamily="34" charset="0"/>
              </a:rPr>
              <a:t>O</a:t>
            </a:r>
            <a:r>
              <a:rPr lang="en-US" sz="1600" baseline="-25000" dirty="0" smtClean="0">
                <a:latin typeface="Calibri" panose="020F0502020204030204" pitchFamily="34" charset="0"/>
                <a:ea typeface="Calibri" panose="020F0502020204030204" pitchFamily="34" charset="0"/>
              </a:rPr>
              <a:t>2.26</a:t>
            </a:r>
            <a:r>
              <a:rPr lang="en-US" sz="1600" dirty="0" smtClean="0">
                <a:latin typeface="Calibri" panose="020F0502020204030204" pitchFamily="34" charset="0"/>
              </a:rPr>
              <a:t>SiO</a:t>
            </a:r>
            <a:r>
              <a:rPr lang="en-US" sz="1600" baseline="-25000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sz="1600" dirty="0" smtClean="0">
                <a:latin typeface="Calibri" panose="020F0502020204030204" pitchFamily="34" charset="0"/>
              </a:rPr>
              <a:t>•2,25H</a:t>
            </a:r>
            <a:r>
              <a:rPr lang="en-US" sz="1600" baseline="-25000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sz="1600" dirty="0" smtClean="0">
                <a:latin typeface="Calibri" panose="020F0502020204030204" pitchFamily="34" charset="0"/>
              </a:rPr>
              <a:t>O</a:t>
            </a:r>
          </a:p>
          <a:p>
            <a:r>
              <a:rPr lang="en-US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1600" b="1" dirty="0" smtClean="0">
                <a:latin typeface="Calibri" panose="020F0502020204030204" pitchFamily="34" charset="0"/>
              </a:rPr>
              <a:t>CEC = 5.89 </a:t>
            </a:r>
            <a:r>
              <a:rPr lang="en-US" sz="1600" b="1" dirty="0" err="1" smtClean="0">
                <a:latin typeface="Calibri" panose="020F0502020204030204" pitchFamily="34" charset="0"/>
              </a:rPr>
              <a:t>meq</a:t>
            </a:r>
            <a:r>
              <a:rPr lang="en-US" sz="1600" b="1" dirty="0" smtClean="0">
                <a:latin typeface="Calibri" panose="020F0502020204030204" pitchFamily="34" charset="0"/>
              </a:rPr>
              <a:t>/g</a:t>
            </a:r>
            <a:endParaRPr lang="fr-FR" sz="2800" b="1" dirty="0"/>
          </a:p>
        </p:txBody>
      </p:sp>
      <p:sp>
        <p:nvSpPr>
          <p:cNvPr id="17" name="Rectangle 16"/>
          <p:cNvSpPr/>
          <p:nvPr/>
        </p:nvSpPr>
        <p:spPr>
          <a:xfrm>
            <a:off x="6430632" y="1959030"/>
            <a:ext cx="23491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/>
              <a:t>DRX et affinement Le Bail</a:t>
            </a:r>
            <a:endParaRPr lang="fr-FR" sz="16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7"/>
          <a:srcRect l="48808"/>
          <a:stretch/>
        </p:blipFill>
        <p:spPr>
          <a:xfrm>
            <a:off x="7448365" y="3518200"/>
            <a:ext cx="1614990" cy="11169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523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Graphique 24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9896890"/>
              </p:ext>
            </p:extLst>
          </p:nvPr>
        </p:nvGraphicFramePr>
        <p:xfrm>
          <a:off x="3035383" y="2069282"/>
          <a:ext cx="3097439" cy="2626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Graphique 25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6417863"/>
              </p:ext>
            </p:extLst>
          </p:nvPr>
        </p:nvGraphicFramePr>
        <p:xfrm>
          <a:off x="5980875" y="2069282"/>
          <a:ext cx="3106370" cy="2623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Graphique 23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126933"/>
              </p:ext>
            </p:extLst>
          </p:nvPr>
        </p:nvGraphicFramePr>
        <p:xfrm>
          <a:off x="41596" y="2069123"/>
          <a:ext cx="3062052" cy="2623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091" y="-2121"/>
            <a:ext cx="8368154" cy="565146"/>
          </a:xfrm>
        </p:spPr>
        <p:txBody>
          <a:bodyPr/>
          <a:lstStyle/>
          <a:p>
            <a:pPr algn="ctr"/>
            <a:r>
              <a:rPr lang="fr-FR" dirty="0" smtClean="0"/>
              <a:t>Résultats </a:t>
            </a:r>
            <a:r>
              <a:rPr lang="fr-FR" dirty="0"/>
              <a:t>expérimentaux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Etude de la sorption/désorption et suivi par microcalorimétrie </a:t>
            </a:r>
            <a:endParaRPr lang="fr-FR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544258" y="5004965"/>
            <a:ext cx="470959" cy="107722"/>
          </a:xfrm>
        </p:spPr>
        <p:txBody>
          <a:bodyPr/>
          <a:lstStyle/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6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itre 1"/>
          <p:cNvSpPr txBox="1">
            <a:spLocks/>
          </p:cNvSpPr>
          <p:nvPr/>
        </p:nvSpPr>
        <p:spPr>
          <a:xfrm>
            <a:off x="97654" y="678843"/>
            <a:ext cx="8582886" cy="811367"/>
          </a:xfrm>
          <a:prstGeom prst="rect">
            <a:avLst/>
          </a:prstGeom>
        </p:spPr>
        <p:txBody>
          <a:bodyPr vert="horz" wrap="square" lIns="91440" tIns="36000" rIns="91440" bIns="36000" rtlCol="0" anchor="ctr">
            <a:sp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2 - Etude de la sorption 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: </a:t>
            </a:r>
            <a:r>
              <a:rPr lang="fr-FR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Caractérisation de l’affinité du cation pour l’échangeur ionique</a:t>
            </a:r>
          </a:p>
          <a:p>
            <a:pPr marL="898525" indent="-360363">
              <a:buFont typeface="Wingdings" panose="05000000000000000000" pitchFamily="2" charset="2"/>
              <a:buChar char="à"/>
            </a:pPr>
            <a:r>
              <a:rPr lang="fr-FR" b="0" i="1" dirty="0"/>
              <a:t>Cinétiques et </a:t>
            </a:r>
            <a:r>
              <a:rPr lang="fr-FR" b="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isothermes de sorption en batch : Sr</a:t>
            </a:r>
            <a:r>
              <a:rPr lang="fr-FR" b="0" i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2+ </a:t>
            </a:r>
            <a:r>
              <a:rPr lang="fr-FR" b="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Cs</a:t>
            </a:r>
            <a:r>
              <a:rPr lang="fr-FR" b="0" i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fr-FR" b="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; Ca</a:t>
            </a:r>
            <a:r>
              <a:rPr lang="fr-FR" b="0" i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2+</a:t>
            </a:r>
            <a:r>
              <a:rPr lang="fr-FR" b="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marL="898525" indent="-360363">
              <a:buFont typeface="Wingdings" panose="05000000000000000000" pitchFamily="2" charset="2"/>
              <a:buChar char="à"/>
            </a:pPr>
            <a:r>
              <a:rPr lang="fr-FR" b="0" i="1" dirty="0">
                <a:solidFill>
                  <a:schemeClr val="bg1">
                    <a:lumMod val="50000"/>
                  </a:schemeClr>
                </a:solidFill>
              </a:rPr>
              <a:t>Titrage </a:t>
            </a:r>
            <a:r>
              <a:rPr lang="fr-FR" b="0" i="1" dirty="0" err="1">
                <a:solidFill>
                  <a:schemeClr val="bg1">
                    <a:lumMod val="50000"/>
                  </a:schemeClr>
                </a:solidFill>
              </a:rPr>
              <a:t>microcalorimétrique</a:t>
            </a:r>
            <a:r>
              <a:rPr lang="fr-FR" b="0" i="1" dirty="0">
                <a:solidFill>
                  <a:schemeClr val="bg1">
                    <a:lumMod val="50000"/>
                  </a:schemeClr>
                </a:solidFill>
              </a:rPr>
              <a:t> : suivi des échanges d’ions Sr</a:t>
            </a:r>
            <a:r>
              <a:rPr lang="fr-FR" b="0" i="1" baseline="30000" dirty="0">
                <a:solidFill>
                  <a:schemeClr val="bg1">
                    <a:lumMod val="50000"/>
                  </a:schemeClr>
                </a:solidFill>
              </a:rPr>
              <a:t>2+</a:t>
            </a:r>
            <a:r>
              <a:rPr lang="fr-FR" b="0" i="1" dirty="0">
                <a:solidFill>
                  <a:schemeClr val="bg1">
                    <a:lumMod val="50000"/>
                  </a:schemeClr>
                </a:solidFill>
              </a:rPr>
              <a:t>/Na</a:t>
            </a:r>
            <a:r>
              <a:rPr lang="fr-FR" b="0" i="1" baseline="30000" dirty="0">
                <a:solidFill>
                  <a:schemeClr val="bg1">
                    <a:lumMod val="50000"/>
                  </a:schemeClr>
                </a:solidFill>
              </a:rPr>
              <a:t>+</a:t>
            </a:r>
            <a:r>
              <a:rPr lang="fr-FR" b="0" i="1" dirty="0">
                <a:solidFill>
                  <a:schemeClr val="bg1">
                    <a:lumMod val="50000"/>
                  </a:schemeClr>
                </a:solidFill>
              </a:rPr>
              <a:t> ; Cs</a:t>
            </a:r>
            <a:r>
              <a:rPr lang="fr-FR" b="0" i="1" baseline="30000" dirty="0">
                <a:solidFill>
                  <a:schemeClr val="bg1">
                    <a:lumMod val="50000"/>
                  </a:schemeClr>
                </a:solidFill>
              </a:rPr>
              <a:t>+</a:t>
            </a:r>
            <a:r>
              <a:rPr lang="fr-FR" b="0" i="1" dirty="0">
                <a:solidFill>
                  <a:schemeClr val="bg1">
                    <a:lumMod val="50000"/>
                  </a:schemeClr>
                </a:solidFill>
              </a:rPr>
              <a:t>/Na</a:t>
            </a:r>
            <a:r>
              <a:rPr lang="fr-FR" b="0" i="1" baseline="30000" dirty="0">
                <a:solidFill>
                  <a:schemeClr val="bg1">
                    <a:lumMod val="50000"/>
                  </a:schemeClr>
                </a:solidFill>
              </a:rPr>
              <a:t>+</a:t>
            </a:r>
            <a:r>
              <a:rPr lang="fr-FR" b="0" i="1" dirty="0">
                <a:solidFill>
                  <a:schemeClr val="bg1">
                    <a:lumMod val="50000"/>
                  </a:schemeClr>
                </a:solidFill>
              </a:rPr>
              <a:t> ; Ca</a:t>
            </a:r>
            <a:r>
              <a:rPr lang="fr-FR" b="0" i="1" baseline="30000" dirty="0">
                <a:solidFill>
                  <a:schemeClr val="bg1">
                    <a:lumMod val="50000"/>
                  </a:schemeClr>
                </a:solidFill>
              </a:rPr>
              <a:t>2+</a:t>
            </a:r>
            <a:r>
              <a:rPr lang="fr-FR" b="0" i="1" dirty="0">
                <a:solidFill>
                  <a:schemeClr val="bg1">
                    <a:lumMod val="50000"/>
                  </a:schemeClr>
                </a:solidFill>
              </a:rPr>
              <a:t>/Na</a:t>
            </a:r>
            <a:r>
              <a:rPr lang="fr-FR" b="0" i="1" baseline="30000" dirty="0">
                <a:solidFill>
                  <a:schemeClr val="bg1">
                    <a:lumMod val="50000"/>
                  </a:schemeClr>
                </a:solidFill>
              </a:rPr>
              <a:t>+</a:t>
            </a:r>
            <a:endParaRPr lang="fr-FR" b="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32361" y="1578564"/>
            <a:ext cx="2999248" cy="312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Zéolithe LTA au Na</a:t>
            </a:r>
            <a:endParaRPr lang="fr-FR" sz="1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469933" y="1578564"/>
            <a:ext cx="2942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Silicotitanate</a:t>
            </a:r>
            <a:r>
              <a:rPr lang="fr-FR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CST au Na</a:t>
            </a:r>
            <a:endParaRPr lang="fr-FR" sz="1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417386" y="1578564"/>
            <a:ext cx="3015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Silicotitanate</a:t>
            </a:r>
            <a:r>
              <a:rPr lang="fr-FR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Nb25-CST au Na</a:t>
            </a:r>
            <a:endParaRPr lang="fr-FR" sz="1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69933" y="1847017"/>
            <a:ext cx="212750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US" sz="1100" baseline="-25000" dirty="0">
                <a:latin typeface="Calibri" panose="020F0502020204030204" pitchFamily="34" charset="0"/>
                <a:ea typeface="Calibri" panose="020F0502020204030204" pitchFamily="34" charset="0"/>
              </a:rPr>
              <a:t>1.48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</a:rPr>
              <a:t>H</a:t>
            </a:r>
            <a:r>
              <a:rPr lang="en-US" sz="1100" baseline="-25000" dirty="0">
                <a:latin typeface="Calibri" panose="020F0502020204030204" pitchFamily="34" charset="0"/>
                <a:ea typeface="Calibri" panose="020F0502020204030204" pitchFamily="34" charset="0"/>
              </a:rPr>
              <a:t>0.58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</a:rPr>
              <a:t>Ti</a:t>
            </a:r>
            <a:r>
              <a:rPr lang="en-US" sz="1100" baseline="-25000" dirty="0">
                <a:latin typeface="Calibri" panose="020F0502020204030204" pitchFamily="34" charset="0"/>
                <a:ea typeface="Calibri" panose="020F0502020204030204" pitchFamily="34" charset="0"/>
              </a:rPr>
              <a:t>2.06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n-US" sz="1100" baseline="-25000" dirty="0">
                <a:latin typeface="Calibri" panose="020F0502020204030204" pitchFamily="34" charset="0"/>
                <a:ea typeface="Calibri" panose="020F0502020204030204" pitchFamily="34" charset="0"/>
              </a:rPr>
              <a:t>2,97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</a:rPr>
              <a:t>(SiO</a:t>
            </a:r>
            <a:r>
              <a:rPr lang="en-US" sz="1100" baseline="-25000" dirty="0"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</a:rPr>
              <a:t>) ●</a:t>
            </a:r>
            <a: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</a:rPr>
              <a:t>2,1H</a:t>
            </a:r>
            <a:r>
              <a:rPr lang="en-US" sz="1100" baseline="-25000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</a:rPr>
              <a:t>0</a:t>
            </a:r>
          </a:p>
          <a:p>
            <a:r>
              <a:rPr lang="en-US" sz="1100" dirty="0" smtClean="0">
                <a:latin typeface="Calibri" panose="020F0502020204030204" pitchFamily="34" charset="0"/>
              </a:rPr>
              <a:t>CEC=6.63meq/g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6429293" y="1855986"/>
            <a:ext cx="26196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US" sz="1100" baseline="-25000" dirty="0">
                <a:latin typeface="Calibri" panose="020F0502020204030204" pitchFamily="34" charset="0"/>
                <a:ea typeface="Calibri" panose="020F0502020204030204" pitchFamily="34" charset="0"/>
              </a:rPr>
              <a:t>1.79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</a:rPr>
              <a:t>H</a:t>
            </a:r>
            <a:r>
              <a:rPr lang="en-US" sz="1100" baseline="-25000" dirty="0">
                <a:latin typeface="Calibri" panose="020F0502020204030204" pitchFamily="34" charset="0"/>
                <a:ea typeface="Calibri" panose="020F0502020204030204" pitchFamily="34" charset="0"/>
              </a:rPr>
              <a:t>0.08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</a:rPr>
              <a:t>(Ti</a:t>
            </a:r>
            <a:r>
              <a:rPr lang="en-US" sz="1100" baseline="-25000" dirty="0">
                <a:latin typeface="Calibri" panose="020F0502020204030204" pitchFamily="34" charset="0"/>
                <a:ea typeface="Calibri" panose="020F0502020204030204" pitchFamily="34" charset="0"/>
              </a:rPr>
              <a:t>1.87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</a:rPr>
              <a:t>Nb</a:t>
            </a:r>
            <a:r>
              <a:rPr lang="en-US" sz="1100" baseline="-25000" dirty="0">
                <a:latin typeface="Calibri" panose="020F0502020204030204" pitchFamily="34" charset="0"/>
                <a:ea typeface="Calibri" panose="020F0502020204030204" pitchFamily="34" charset="0"/>
              </a:rPr>
              <a:t>0.68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</a:rPr>
              <a:t>)O</a:t>
            </a:r>
            <a:r>
              <a:rPr lang="en-US" sz="1100" baseline="-25000" dirty="0">
                <a:latin typeface="Calibri" panose="020F0502020204030204" pitchFamily="34" charset="0"/>
                <a:ea typeface="Calibri" panose="020F0502020204030204" pitchFamily="34" charset="0"/>
              </a:rPr>
              <a:t>2,73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</a:rPr>
              <a:t>(SiO</a:t>
            </a:r>
            <a:r>
              <a:rPr lang="en-US" sz="1100" baseline="-25000" dirty="0"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</a:rPr>
              <a:t>) ●</a:t>
            </a:r>
            <a: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</a:rPr>
              <a:t>2.78H</a:t>
            </a:r>
            <a:r>
              <a:rPr lang="en-US" sz="1100" baseline="-25000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</a:rPr>
              <a:t>0</a:t>
            </a:r>
          </a:p>
          <a:p>
            <a:pPr lvl="0"/>
            <a:r>
              <a:rPr lang="en-US" sz="1100" dirty="0" smtClean="0">
                <a:solidFill>
                  <a:prstClr val="black"/>
                </a:solidFill>
                <a:latin typeface="Calibri" panose="020F0502020204030204" pitchFamily="34" charset="0"/>
              </a:rPr>
              <a:t>CEC=4.93meq/g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436495" y="1848263"/>
            <a:ext cx="21483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</a:rPr>
              <a:t>Na</a:t>
            </a:r>
            <a:r>
              <a:rPr lang="en-US" sz="1100" baseline="-25000" dirty="0" smtClean="0">
                <a:latin typeface="Calibri" panose="020F0502020204030204" pitchFamily="34" charset="0"/>
                <a:ea typeface="Calibri" panose="020F0502020204030204" pitchFamily="34" charset="0"/>
              </a:rPr>
              <a:t>1.0</a:t>
            </a:r>
            <a:r>
              <a:rPr lang="en-US" sz="1100" baseline="-25000" dirty="0"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r>
              <a:rPr lang="en-US" sz="1100" dirty="0" smtClean="0">
                <a:latin typeface="Calibri" panose="020F0502020204030204" pitchFamily="34" charset="0"/>
              </a:rPr>
              <a:t>H</a:t>
            </a:r>
            <a:r>
              <a:rPr lang="en-US" sz="1100" baseline="-25000" dirty="0">
                <a:latin typeface="Calibri" panose="020F0502020204030204" pitchFamily="34" charset="0"/>
                <a:ea typeface="Calibri" panose="020F0502020204030204" pitchFamily="34" charset="0"/>
              </a:rPr>
              <a:t>0.08</a:t>
            </a:r>
            <a:r>
              <a:rPr lang="en-US" sz="1100" dirty="0" smtClean="0">
                <a:latin typeface="Calibri" panose="020F0502020204030204" pitchFamily="34" charset="0"/>
              </a:rPr>
              <a:t>Al</a:t>
            </a:r>
            <a:r>
              <a:rPr lang="en-US" sz="1100" baseline="-25000" dirty="0">
                <a:latin typeface="Calibri" panose="020F0502020204030204" pitchFamily="34" charset="0"/>
                <a:ea typeface="Calibri" panose="020F0502020204030204" pitchFamily="34" charset="0"/>
              </a:rPr>
              <a:t>1.13</a:t>
            </a:r>
            <a:r>
              <a:rPr lang="en-US" sz="1100" dirty="0" smtClean="0">
                <a:latin typeface="Calibri" panose="020F0502020204030204" pitchFamily="34" charset="0"/>
              </a:rPr>
              <a:t>O</a:t>
            </a:r>
            <a:r>
              <a:rPr lang="en-US" sz="1100" baseline="-25000" dirty="0">
                <a:latin typeface="Calibri" panose="020F0502020204030204" pitchFamily="34" charset="0"/>
                <a:ea typeface="Calibri" panose="020F0502020204030204" pitchFamily="34" charset="0"/>
              </a:rPr>
              <a:t>2.26</a:t>
            </a:r>
            <a:r>
              <a:rPr lang="en-US" sz="1100" dirty="0" smtClean="0">
                <a:latin typeface="Calibri" panose="020F0502020204030204" pitchFamily="34" charset="0"/>
              </a:rPr>
              <a:t>SiO</a:t>
            </a:r>
            <a:r>
              <a:rPr lang="en-US" sz="1100" baseline="-25000" dirty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sz="1100" dirty="0" smtClean="0">
                <a:latin typeface="Calibri" panose="020F0502020204030204" pitchFamily="34" charset="0"/>
              </a:rPr>
              <a:t>•2,25H</a:t>
            </a:r>
            <a:r>
              <a:rPr lang="en-US" sz="1100" baseline="-25000" dirty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sz="1100" dirty="0" smtClean="0">
                <a:latin typeface="Calibri" panose="020F0502020204030204" pitchFamily="34" charset="0"/>
              </a:rPr>
              <a:t>O</a:t>
            </a:r>
          </a:p>
          <a:p>
            <a:r>
              <a:rPr lang="en-US" sz="1100" dirty="0" smtClean="0">
                <a:latin typeface="Calibri" panose="020F0502020204030204" pitchFamily="34" charset="0"/>
              </a:rPr>
              <a:t>CEC=5.89 </a:t>
            </a:r>
            <a:r>
              <a:rPr lang="en-US" sz="1100" dirty="0" err="1" smtClean="0">
                <a:latin typeface="Calibri" panose="020F0502020204030204" pitchFamily="34" charset="0"/>
              </a:rPr>
              <a:t>meq</a:t>
            </a:r>
            <a:r>
              <a:rPr lang="en-US" sz="1100" dirty="0" smtClean="0">
                <a:latin typeface="Calibri" panose="020F0502020204030204" pitchFamily="34" charset="0"/>
              </a:rPr>
              <a:t>/g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955059" y="2419476"/>
            <a:ext cx="1301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accent3"/>
                </a:solidFill>
              </a:rPr>
              <a:t>85% de la CEC</a:t>
            </a:r>
            <a:endParaRPr lang="fr-FR" sz="1100" b="1" dirty="0" smtClean="0">
              <a:solidFill>
                <a:schemeClr val="accent3"/>
              </a:solidFill>
              <a:sym typeface="Wingdings" panose="05000000000000000000" pitchFamily="2" charset="2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68412" y="2977126"/>
            <a:ext cx="1301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6"/>
                </a:solidFill>
              </a:rPr>
              <a:t>2</a:t>
            </a:r>
            <a:r>
              <a:rPr lang="fr-FR" sz="1200" b="1" dirty="0" smtClean="0">
                <a:solidFill>
                  <a:schemeClr val="accent6"/>
                </a:solidFill>
              </a:rPr>
              <a:t>5% de la CEC</a:t>
            </a:r>
            <a:endParaRPr lang="fr-FR" sz="1100" b="1" dirty="0" smtClean="0">
              <a:solidFill>
                <a:schemeClr val="accent6"/>
              </a:solidFill>
              <a:sym typeface="Wingdings" panose="05000000000000000000" pitchFamily="2" charset="2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541464" y="3078023"/>
            <a:ext cx="1301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accent3"/>
                </a:solidFill>
              </a:rPr>
              <a:t>51% de la CEC</a:t>
            </a:r>
            <a:endParaRPr lang="fr-FR" sz="1100" b="1" dirty="0" smtClean="0">
              <a:solidFill>
                <a:schemeClr val="accent3"/>
              </a:solidFill>
              <a:sym typeface="Wingdings" panose="05000000000000000000" pitchFamily="2" charset="2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738306" y="3423218"/>
            <a:ext cx="1301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accent6"/>
                </a:solidFill>
              </a:rPr>
              <a:t>12% de la CEC</a:t>
            </a:r>
            <a:endParaRPr lang="fr-FR" sz="1100" b="1" dirty="0" smtClean="0">
              <a:solidFill>
                <a:schemeClr val="accent6"/>
              </a:solidFill>
              <a:sym typeface="Wingdings" panose="05000000000000000000" pitchFamily="2" charset="2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714419" y="3381037"/>
            <a:ext cx="1114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accent3"/>
                </a:solidFill>
              </a:rPr>
              <a:t>61% de la CEC</a:t>
            </a:r>
            <a:endParaRPr lang="fr-FR" sz="1100" b="1" dirty="0" smtClean="0">
              <a:solidFill>
                <a:schemeClr val="accent3"/>
              </a:solidFill>
              <a:sym typeface="Wingdings" panose="05000000000000000000" pitchFamily="2" charset="2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024106" y="2751658"/>
            <a:ext cx="1301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accent6"/>
                </a:solidFill>
              </a:rPr>
              <a:t>28% de la CEC</a:t>
            </a:r>
            <a:endParaRPr lang="fr-FR" sz="1100" b="1" dirty="0" smtClean="0">
              <a:solidFill>
                <a:schemeClr val="accent6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3762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091" y="-2121"/>
            <a:ext cx="8368154" cy="565146"/>
          </a:xfrm>
        </p:spPr>
        <p:txBody>
          <a:bodyPr/>
          <a:lstStyle/>
          <a:p>
            <a:pPr algn="ctr"/>
            <a:r>
              <a:rPr lang="fr-FR" dirty="0" smtClean="0"/>
              <a:t>Résultats </a:t>
            </a:r>
            <a:r>
              <a:rPr lang="fr-FR" dirty="0"/>
              <a:t>expérimentaux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Etude de la sorption/désorption et suivi par microcalorimétrie </a:t>
            </a:r>
            <a:endParaRPr lang="fr-FR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544258" y="5004965"/>
            <a:ext cx="470959" cy="107722"/>
          </a:xfrm>
        </p:spPr>
        <p:txBody>
          <a:bodyPr/>
          <a:lstStyle/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7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itre 1"/>
          <p:cNvSpPr txBox="1">
            <a:spLocks/>
          </p:cNvSpPr>
          <p:nvPr/>
        </p:nvSpPr>
        <p:spPr>
          <a:xfrm>
            <a:off x="97654" y="678843"/>
            <a:ext cx="8582886" cy="811367"/>
          </a:xfrm>
          <a:prstGeom prst="rect">
            <a:avLst/>
          </a:prstGeom>
        </p:spPr>
        <p:txBody>
          <a:bodyPr vert="horz" wrap="square" lIns="91440" tIns="36000" rIns="91440" bIns="36000" rtlCol="0" anchor="ctr">
            <a:sp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2 - Etude de la sorption 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: </a:t>
            </a:r>
            <a:r>
              <a:rPr lang="fr-FR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Caractérisation de l’affinité du cation pour l’échangeur ionique</a:t>
            </a:r>
          </a:p>
          <a:p>
            <a:pPr marL="898525" indent="-360363">
              <a:buFont typeface="Wingdings" panose="05000000000000000000" pitchFamily="2" charset="2"/>
              <a:buChar char="à"/>
            </a:pPr>
            <a:r>
              <a:rPr lang="fr-FR" b="0" i="1" dirty="0"/>
              <a:t>Cinétiques et isothermes de sorption en batch : Sr</a:t>
            </a:r>
            <a:r>
              <a:rPr lang="fr-FR" b="0" i="1" baseline="30000" dirty="0"/>
              <a:t>2+ </a:t>
            </a:r>
            <a:r>
              <a:rPr lang="fr-FR" b="0" i="1" dirty="0"/>
              <a:t>; Cs</a:t>
            </a:r>
            <a:r>
              <a:rPr lang="fr-FR" b="0" i="1" baseline="30000" dirty="0"/>
              <a:t>+</a:t>
            </a:r>
            <a:r>
              <a:rPr lang="fr-FR" b="0" i="1" dirty="0"/>
              <a:t> ; Ca</a:t>
            </a:r>
            <a:r>
              <a:rPr lang="fr-FR" b="0" i="1" baseline="30000" dirty="0"/>
              <a:t>2+</a:t>
            </a:r>
            <a:r>
              <a:rPr lang="fr-FR" b="0" i="1" dirty="0"/>
              <a:t>  </a:t>
            </a:r>
          </a:p>
          <a:p>
            <a:pPr marL="898525" indent="-360363">
              <a:buFont typeface="Wingdings" panose="05000000000000000000" pitchFamily="2" charset="2"/>
              <a:buChar char="à"/>
            </a:pPr>
            <a:r>
              <a:rPr lang="fr-FR" b="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Titrage </a:t>
            </a:r>
            <a:r>
              <a:rPr lang="fr-FR" b="0" i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microcalorimétrique</a:t>
            </a:r>
            <a:r>
              <a:rPr lang="fr-FR" b="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suivi des échanges d’ions Sr</a:t>
            </a:r>
            <a:r>
              <a:rPr lang="fr-FR" b="0" i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2+</a:t>
            </a:r>
            <a:r>
              <a:rPr lang="fr-FR" b="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/Na</a:t>
            </a:r>
            <a:r>
              <a:rPr lang="fr-FR" b="0" i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fr-FR" b="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; Cs</a:t>
            </a:r>
            <a:r>
              <a:rPr lang="fr-FR" b="0" i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fr-FR" b="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/Na</a:t>
            </a:r>
            <a:r>
              <a:rPr lang="fr-FR" b="0" i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fr-FR" b="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; Ca</a:t>
            </a:r>
            <a:r>
              <a:rPr lang="fr-FR" b="0" i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2+</a:t>
            </a:r>
            <a:r>
              <a:rPr lang="fr-FR" b="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/Na</a:t>
            </a:r>
            <a:r>
              <a:rPr lang="fr-FR" b="0" i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fr-FR" b="0" i="1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Flèche courbée vers la gauche 33"/>
          <p:cNvSpPr/>
          <p:nvPr/>
        </p:nvSpPr>
        <p:spPr>
          <a:xfrm flipH="1">
            <a:off x="265412" y="1021102"/>
            <a:ext cx="409074" cy="406253"/>
          </a:xfrm>
          <a:prstGeom prst="curved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371" y="1962407"/>
            <a:ext cx="3334887" cy="2327752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1079617" y="1561324"/>
            <a:ext cx="2872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Analyses calorimétriques par ITC </a:t>
            </a:r>
            <a:endParaRPr lang="fr-FR" sz="1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5" y="1909503"/>
            <a:ext cx="2954269" cy="141442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500350" y="1894186"/>
            <a:ext cx="1587643" cy="30610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1"/>
          <a:stretch/>
        </p:blipFill>
        <p:spPr bwMode="auto">
          <a:xfrm>
            <a:off x="3446234" y="1847448"/>
            <a:ext cx="1421601" cy="1484336"/>
          </a:xfrm>
          <a:prstGeom prst="rect">
            <a:avLst/>
          </a:prstGeom>
          <a:noFill/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/>
          <a:srcRect l="43160" b="48318"/>
          <a:stretch/>
        </p:blipFill>
        <p:spPr>
          <a:xfrm>
            <a:off x="2490098" y="3323925"/>
            <a:ext cx="2382550" cy="163128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5"/>
          <a:srcRect l="43160" t="53339"/>
          <a:stretch/>
        </p:blipFill>
        <p:spPr>
          <a:xfrm>
            <a:off x="285013" y="3408743"/>
            <a:ext cx="2230646" cy="1378889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5111314" y="1561324"/>
            <a:ext cx="3532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 panose="05030102010509060703" pitchFamily="18" charset="2"/>
              </a:rPr>
              <a:t>H déterminé </a:t>
            </a:r>
            <a:r>
              <a:rPr lang="fr-FR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fr-FR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Somme de 4 phénomènes </a:t>
            </a:r>
            <a:endParaRPr lang="fr-FR" sz="1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382300" y="4216544"/>
            <a:ext cx="18237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Comparaison 2 à 2 </a:t>
            </a:r>
          </a:p>
          <a:p>
            <a:pPr algn="ctr"/>
            <a:r>
              <a:rPr lang="fr-F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échangeurs </a:t>
            </a:r>
          </a:p>
          <a:p>
            <a:pPr algn="ctr"/>
            <a:r>
              <a:rPr lang="fr-F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des cations </a:t>
            </a:r>
            <a:endParaRPr lang="fr-FR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6063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091" y="-2121"/>
            <a:ext cx="8368154" cy="565146"/>
          </a:xfrm>
        </p:spPr>
        <p:txBody>
          <a:bodyPr/>
          <a:lstStyle/>
          <a:p>
            <a:pPr algn="ctr"/>
            <a:r>
              <a:rPr lang="fr-FR" dirty="0" smtClean="0"/>
              <a:t>Résultats </a:t>
            </a:r>
            <a:r>
              <a:rPr lang="fr-FR" dirty="0"/>
              <a:t>expérimentaux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Etude de la sorption/désorption et suivi par microcalorimétrie </a:t>
            </a:r>
            <a:endParaRPr lang="fr-FR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544258" y="5004965"/>
            <a:ext cx="470959" cy="107722"/>
          </a:xfrm>
        </p:spPr>
        <p:txBody>
          <a:bodyPr/>
          <a:lstStyle/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8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itre 1"/>
          <p:cNvSpPr txBox="1">
            <a:spLocks/>
          </p:cNvSpPr>
          <p:nvPr/>
        </p:nvSpPr>
        <p:spPr>
          <a:xfrm>
            <a:off x="97654" y="678843"/>
            <a:ext cx="8582886" cy="811367"/>
          </a:xfrm>
          <a:prstGeom prst="rect">
            <a:avLst/>
          </a:prstGeom>
        </p:spPr>
        <p:txBody>
          <a:bodyPr vert="horz" wrap="square" lIns="91440" tIns="36000" rIns="91440" bIns="36000" rtlCol="0" anchor="ctr">
            <a:sp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2 - Etude de la sorption 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: </a:t>
            </a:r>
            <a:r>
              <a:rPr lang="fr-FR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Caractérisation de l’affinité du cation pour l’échangeur ionique</a:t>
            </a:r>
          </a:p>
          <a:p>
            <a:pPr marL="898525" indent="-360363">
              <a:buFont typeface="Wingdings" panose="05000000000000000000" pitchFamily="2" charset="2"/>
              <a:buChar char="à"/>
            </a:pPr>
            <a:r>
              <a:rPr lang="fr-FR" b="0" i="1" dirty="0"/>
              <a:t>Cinétiques et isothermes de sorption en batch : Sr</a:t>
            </a:r>
            <a:r>
              <a:rPr lang="fr-FR" b="0" i="1" baseline="30000" dirty="0"/>
              <a:t>2+ </a:t>
            </a:r>
            <a:r>
              <a:rPr lang="fr-FR" b="0" i="1" dirty="0"/>
              <a:t>; Cs</a:t>
            </a:r>
            <a:r>
              <a:rPr lang="fr-FR" b="0" i="1" baseline="30000" dirty="0"/>
              <a:t>+</a:t>
            </a:r>
            <a:r>
              <a:rPr lang="fr-FR" b="0" i="1" dirty="0"/>
              <a:t> ; Ca</a:t>
            </a:r>
            <a:r>
              <a:rPr lang="fr-FR" b="0" i="1" baseline="30000" dirty="0"/>
              <a:t>2+</a:t>
            </a:r>
            <a:r>
              <a:rPr lang="fr-FR" b="0" i="1" dirty="0"/>
              <a:t>  </a:t>
            </a:r>
          </a:p>
          <a:p>
            <a:pPr marL="898525" indent="-360363">
              <a:buFont typeface="Wingdings" panose="05000000000000000000" pitchFamily="2" charset="2"/>
              <a:buChar char="à"/>
            </a:pPr>
            <a:r>
              <a:rPr lang="fr-FR" b="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Titrage </a:t>
            </a:r>
            <a:r>
              <a:rPr lang="fr-FR" b="0" i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microcalorimétrique</a:t>
            </a:r>
            <a:r>
              <a:rPr lang="fr-FR" b="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suivi des échanges d’ions Sr</a:t>
            </a:r>
            <a:r>
              <a:rPr lang="fr-FR" b="0" i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2+</a:t>
            </a:r>
            <a:r>
              <a:rPr lang="fr-FR" b="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/Na</a:t>
            </a:r>
            <a:r>
              <a:rPr lang="fr-FR" b="0" i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fr-FR" b="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; Cs</a:t>
            </a:r>
            <a:r>
              <a:rPr lang="fr-FR" b="0" i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fr-FR" b="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/Na</a:t>
            </a:r>
            <a:r>
              <a:rPr lang="fr-FR" b="0" i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fr-FR" b="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; Ca</a:t>
            </a:r>
            <a:r>
              <a:rPr lang="fr-FR" b="0" i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2+</a:t>
            </a:r>
            <a:r>
              <a:rPr lang="fr-FR" b="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/Na</a:t>
            </a:r>
            <a:r>
              <a:rPr lang="fr-FR" b="0" i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fr-FR" b="0" i="1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Flèche courbée vers la gauche 33"/>
          <p:cNvSpPr/>
          <p:nvPr/>
        </p:nvSpPr>
        <p:spPr>
          <a:xfrm flipH="1">
            <a:off x="265412" y="1021102"/>
            <a:ext cx="409074" cy="406253"/>
          </a:xfrm>
          <a:prstGeom prst="curved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4043896" y="1497125"/>
            <a:ext cx="4545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Comparaison adsorption Sr, Cs, Ca sur la zéolithe LTA-Na</a:t>
            </a:r>
            <a:endParaRPr lang="fr-FR" sz="1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357" y="1606027"/>
            <a:ext cx="2287310" cy="1690477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7252" y="2733993"/>
            <a:ext cx="15901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Ajustement des temps d’injection en fonction des cinétiques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25274" t="17194" r="65059" b="49229"/>
          <a:stretch/>
        </p:blipFill>
        <p:spPr>
          <a:xfrm>
            <a:off x="3505304" y="1864603"/>
            <a:ext cx="375557" cy="9822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5713" y="3211047"/>
            <a:ext cx="2278954" cy="16684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9828" y="1892869"/>
            <a:ext cx="3660732" cy="2370141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7703207" y="1821426"/>
            <a:ext cx="146256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Energies d’hydratation</a:t>
            </a:r>
          </a:p>
          <a:p>
            <a:pPr algn="ctr"/>
            <a:r>
              <a:rPr lang="fr-FR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Ca</a:t>
            </a:r>
          </a:p>
          <a:p>
            <a:pPr algn="ctr"/>
            <a:endParaRPr lang="fr-FR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algn="ctr"/>
            <a:r>
              <a:rPr lang="fr-FR" sz="1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Sr</a:t>
            </a:r>
          </a:p>
          <a:p>
            <a:pPr algn="ctr"/>
            <a:endParaRPr lang="fr-FR" sz="1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algn="ctr"/>
            <a:endParaRPr lang="fr-FR" sz="1400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algn="ctr"/>
            <a:r>
              <a:rPr lang="fr-FR" sz="1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Cs</a:t>
            </a:r>
          </a:p>
          <a:p>
            <a:pPr algn="ctr"/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Taux réel d’hydratation dans matériau ?</a:t>
            </a:r>
            <a:endParaRPr lang="fr-FR" sz="1200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sp>
        <p:nvSpPr>
          <p:cNvPr id="11" name="Chevron 10"/>
          <p:cNvSpPr/>
          <p:nvPr/>
        </p:nvSpPr>
        <p:spPr>
          <a:xfrm rot="5400000">
            <a:off x="8340653" y="2568001"/>
            <a:ext cx="202983" cy="191576"/>
          </a:xfrm>
          <a:prstGeom prst="chevron">
            <a:avLst>
              <a:gd name="adj" fmla="val 722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 rot="5400000">
            <a:off x="8340652" y="3059236"/>
            <a:ext cx="202983" cy="191576"/>
          </a:xfrm>
          <a:prstGeom prst="chevron">
            <a:avLst>
              <a:gd name="adj" fmla="val 722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 rot="5400000">
            <a:off x="8340650" y="3198202"/>
            <a:ext cx="202983" cy="191576"/>
          </a:xfrm>
          <a:prstGeom prst="chevron">
            <a:avLst>
              <a:gd name="adj" fmla="val 722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flipH="1" flipV="1">
            <a:off x="6270980" y="2563921"/>
            <a:ext cx="86099" cy="3818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4085889" y="4265578"/>
            <a:ext cx="4990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Echange d’ions </a:t>
            </a:r>
          </a:p>
          <a:p>
            <a:r>
              <a:rPr lang="fr-FR" sz="1200" b="1" dirty="0" smtClean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 Mécanisme de déshydratation/hydratation généralement prépondérant  Endothermique car besoin d’énergie pour la déshydratation</a:t>
            </a:r>
            <a:endParaRPr lang="fr-FR" sz="1100" b="1" baseline="30000" dirty="0" smtClean="0">
              <a:solidFill>
                <a:schemeClr val="bg1">
                  <a:lumMod val="6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421978" y="1779295"/>
            <a:ext cx="23789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Ca  Endothermique</a:t>
            </a:r>
          </a:p>
          <a:p>
            <a:pPr algn="ctr"/>
            <a:r>
              <a:rPr lang="fr-FR" sz="1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Déshydratation significative pour rentrer dans les micropores de la zéolithe </a:t>
            </a:r>
          </a:p>
          <a:p>
            <a:pPr algn="ctr"/>
            <a:r>
              <a:rPr lang="fr-FR" sz="1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fr-FR" sz="1000" dirty="0">
                <a:solidFill>
                  <a:srgbClr val="0070C0"/>
                </a:solidFill>
                <a:sym typeface="Wingdings" panose="05000000000000000000" pitchFamily="2" charset="2"/>
              </a:rPr>
              <a:t>D</a:t>
            </a:r>
            <a:r>
              <a:rPr lang="fr-FR" sz="1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éfavorable à la sorption du Ca </a:t>
            </a:r>
            <a:r>
              <a:rPr lang="fr-FR" sz="1000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Vs</a:t>
            </a:r>
            <a:r>
              <a:rPr lang="fr-FR" sz="1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 Sr</a:t>
            </a:r>
          </a:p>
          <a:p>
            <a:pPr algn="ctr"/>
            <a:endParaRPr lang="fr-FR" sz="1000" dirty="0">
              <a:solidFill>
                <a:schemeClr val="bg1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903590" y="3097070"/>
            <a:ext cx="2036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Cs  Exothermique  </a:t>
            </a:r>
          </a:p>
          <a:p>
            <a:pPr marL="171450" indent="-171450" algn="ctr">
              <a:buFont typeface="Wingdings" panose="05000000000000000000" pitchFamily="2" charset="2"/>
              <a:buChar char="à"/>
            </a:pPr>
            <a:r>
              <a:rPr lang="fr-FR" sz="1000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Déshydratation facilitée </a:t>
            </a:r>
          </a:p>
          <a:p>
            <a:pPr marL="171450" indent="-171450" algn="ctr">
              <a:buFont typeface="Wingdings" panose="05000000000000000000" pitchFamily="2" charset="2"/>
              <a:buChar char="à"/>
            </a:pPr>
            <a:r>
              <a:rPr lang="fr-FR" sz="1000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Sorption de surface</a:t>
            </a:r>
          </a:p>
          <a:p>
            <a:pPr algn="ctr"/>
            <a:endParaRPr lang="fr-FR" sz="1000" dirty="0">
              <a:solidFill>
                <a:schemeClr val="accent6"/>
              </a:solidFill>
              <a:sym typeface="Wingdings" panose="05000000000000000000" pitchFamily="2" charset="2"/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 flipH="1">
            <a:off x="5110424" y="3159632"/>
            <a:ext cx="116269" cy="2645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6554080" y="2230934"/>
            <a:ext cx="1811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Sr </a:t>
            </a:r>
          </a:p>
          <a:p>
            <a:pPr algn="ctr"/>
            <a:r>
              <a:rPr lang="fr-FR" sz="1000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 Affinité pour Sr </a:t>
            </a:r>
            <a:r>
              <a:rPr lang="fr-FR" sz="1000" i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Vs</a:t>
            </a:r>
            <a:r>
              <a:rPr lang="fr-FR" sz="1000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 Na </a:t>
            </a:r>
          </a:p>
          <a:p>
            <a:pPr algn="ctr"/>
            <a:r>
              <a:rPr lang="fr-FR" sz="1000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 Compétition déshydratation et interactions fortes</a:t>
            </a:r>
          </a:p>
          <a:p>
            <a:pPr algn="ctr"/>
            <a:endParaRPr lang="fr-FR" sz="1000" dirty="0">
              <a:solidFill>
                <a:schemeClr val="accent3"/>
              </a:solidFill>
              <a:sym typeface="Wingdings" panose="05000000000000000000" pitchFamily="2" charset="2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382391" y="2392212"/>
            <a:ext cx="983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Sites sélectifs difficiles d’accès</a:t>
            </a:r>
            <a:endParaRPr lang="fr-FR" sz="900" b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5163670" y="2623660"/>
            <a:ext cx="329365" cy="1314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6939744" y="1736910"/>
            <a:ext cx="1205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Sites plus accessibles</a:t>
            </a:r>
            <a:endParaRPr lang="fr-FR" sz="900" b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cxnSp>
        <p:nvCxnSpPr>
          <p:cNvPr id="31" name="Connecteur droit avec flèche 30"/>
          <p:cNvCxnSpPr/>
          <p:nvPr/>
        </p:nvCxnSpPr>
        <p:spPr>
          <a:xfrm flipH="1">
            <a:off x="6869617" y="2081006"/>
            <a:ext cx="360552" cy="274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12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6" grpId="0"/>
      <p:bldP spid="11" grpId="0" animBg="1"/>
      <p:bldP spid="18" grpId="0" animBg="1"/>
      <p:bldP spid="19" grpId="0" animBg="1"/>
      <p:bldP spid="23" grpId="0"/>
      <p:bldP spid="25" grpId="0"/>
      <p:bldP spid="26" grpId="0"/>
      <p:bldP spid="29" grpId="0"/>
      <p:bldP spid="22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091" y="-2121"/>
            <a:ext cx="8368154" cy="565146"/>
          </a:xfrm>
        </p:spPr>
        <p:txBody>
          <a:bodyPr/>
          <a:lstStyle/>
          <a:p>
            <a:pPr algn="ctr"/>
            <a:r>
              <a:rPr lang="fr-FR" dirty="0" smtClean="0"/>
              <a:t>Résultats </a:t>
            </a:r>
            <a:r>
              <a:rPr lang="fr-FR" dirty="0"/>
              <a:t>expérimentaux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Etude de la sorption/désorption et suivi par microcalorimétrie </a:t>
            </a:r>
            <a:endParaRPr lang="fr-FR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544258" y="5010615"/>
            <a:ext cx="470959" cy="107722"/>
          </a:xfrm>
        </p:spPr>
        <p:txBody>
          <a:bodyPr/>
          <a:lstStyle/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9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itre 1"/>
          <p:cNvSpPr txBox="1">
            <a:spLocks/>
          </p:cNvSpPr>
          <p:nvPr/>
        </p:nvSpPr>
        <p:spPr>
          <a:xfrm>
            <a:off x="97654" y="678843"/>
            <a:ext cx="8582886" cy="811367"/>
          </a:xfrm>
          <a:prstGeom prst="rect">
            <a:avLst/>
          </a:prstGeom>
        </p:spPr>
        <p:txBody>
          <a:bodyPr vert="horz" wrap="square" lIns="91440" tIns="36000" rIns="91440" bIns="36000" rtlCol="0" anchor="ctr">
            <a:sp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2 - Etude de la sorption 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: </a:t>
            </a:r>
            <a:r>
              <a:rPr lang="fr-FR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Caractérisation de l’affinité du cation pour l’échangeur ionique</a:t>
            </a:r>
          </a:p>
          <a:p>
            <a:pPr marL="898525" indent="-360363">
              <a:buFont typeface="Wingdings" panose="05000000000000000000" pitchFamily="2" charset="2"/>
              <a:buChar char="à"/>
            </a:pPr>
            <a:r>
              <a:rPr lang="fr-FR" b="0" i="1" dirty="0"/>
              <a:t>Cinétiques et isothermes de sorption en batch : Sr</a:t>
            </a:r>
            <a:r>
              <a:rPr lang="fr-FR" b="0" i="1" baseline="30000" dirty="0"/>
              <a:t>2+ </a:t>
            </a:r>
            <a:r>
              <a:rPr lang="fr-FR" b="0" i="1" dirty="0"/>
              <a:t>; Cs</a:t>
            </a:r>
            <a:r>
              <a:rPr lang="fr-FR" b="0" i="1" baseline="30000" dirty="0"/>
              <a:t>+</a:t>
            </a:r>
            <a:r>
              <a:rPr lang="fr-FR" b="0" i="1" dirty="0"/>
              <a:t> ; Ca</a:t>
            </a:r>
            <a:r>
              <a:rPr lang="fr-FR" b="0" i="1" baseline="30000" dirty="0"/>
              <a:t>2+</a:t>
            </a:r>
            <a:r>
              <a:rPr lang="fr-FR" b="0" i="1" dirty="0"/>
              <a:t>  </a:t>
            </a:r>
          </a:p>
          <a:p>
            <a:pPr marL="898525" indent="-360363">
              <a:buFont typeface="Wingdings" panose="05000000000000000000" pitchFamily="2" charset="2"/>
              <a:buChar char="à"/>
            </a:pPr>
            <a:r>
              <a:rPr lang="fr-FR" b="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Titrage </a:t>
            </a:r>
            <a:r>
              <a:rPr lang="fr-FR" b="0" i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microcalorimétrique</a:t>
            </a:r>
            <a:r>
              <a:rPr lang="fr-FR" b="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suivi des échanges d’ions Sr</a:t>
            </a:r>
            <a:r>
              <a:rPr lang="fr-FR" b="0" i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2+</a:t>
            </a:r>
            <a:r>
              <a:rPr lang="fr-FR" b="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/Na</a:t>
            </a:r>
            <a:r>
              <a:rPr lang="fr-FR" b="0" i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fr-FR" b="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; Cs</a:t>
            </a:r>
            <a:r>
              <a:rPr lang="fr-FR" b="0" i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fr-FR" b="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/Na</a:t>
            </a:r>
            <a:r>
              <a:rPr lang="fr-FR" b="0" i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fr-FR" b="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; Ca</a:t>
            </a:r>
            <a:r>
              <a:rPr lang="fr-FR" b="0" i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2+</a:t>
            </a:r>
            <a:r>
              <a:rPr lang="fr-FR" b="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/Na</a:t>
            </a:r>
            <a:r>
              <a:rPr lang="fr-FR" i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fr-FR" i="1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Flèche courbée vers la gauche 33"/>
          <p:cNvSpPr/>
          <p:nvPr/>
        </p:nvSpPr>
        <p:spPr>
          <a:xfrm flipH="1">
            <a:off x="265412" y="1021102"/>
            <a:ext cx="409074" cy="406253"/>
          </a:xfrm>
          <a:prstGeom prst="curved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7654" y="1513096"/>
            <a:ext cx="2991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Comparaison des interactions </a:t>
            </a:r>
          </a:p>
          <a:p>
            <a:pPr algn="ctr"/>
            <a:r>
              <a:rPr lang="fr-FR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Sr-Echangeur</a:t>
            </a:r>
            <a:endParaRPr lang="fr-FR" sz="1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089333" y="1513097"/>
            <a:ext cx="2991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Comparaison des interactions </a:t>
            </a:r>
          </a:p>
          <a:p>
            <a:pPr algn="ctr"/>
            <a:r>
              <a:rPr lang="fr-FR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Ca-Echangeur</a:t>
            </a:r>
            <a:endParaRPr lang="fr-FR" sz="1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073791" y="1508445"/>
            <a:ext cx="2990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Comparaison des interactions </a:t>
            </a:r>
          </a:p>
          <a:p>
            <a:pPr algn="ctr"/>
            <a:r>
              <a:rPr lang="fr-FR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Cs-Echangeur</a:t>
            </a:r>
            <a:endParaRPr lang="fr-FR" sz="1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085" y="2042668"/>
            <a:ext cx="2996667" cy="243028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611" y="2042667"/>
            <a:ext cx="2993495" cy="243028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27" y="2042667"/>
            <a:ext cx="2993497" cy="2430287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677719" y="3401880"/>
            <a:ext cx="25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Sites sélectifs (micropores)  Affinité Sr</a:t>
            </a:r>
          </a:p>
          <a:p>
            <a:r>
              <a:rPr lang="fr-FR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Cout de la déshydratation important </a:t>
            </a:r>
          </a:p>
          <a:p>
            <a:r>
              <a:rPr lang="fr-FR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Mais compensé par de fortes interactions</a:t>
            </a:r>
            <a:endParaRPr lang="fr-FR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Cout énergétique total faible</a:t>
            </a:r>
            <a:endParaRPr lang="fr-FR" sz="900" b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00616" y="2222272"/>
            <a:ext cx="25959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Sorption sur site de surface </a:t>
            </a:r>
            <a:r>
              <a:rPr lang="fr-FR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dans les CST : </a:t>
            </a:r>
          </a:p>
          <a:p>
            <a:r>
              <a:rPr lang="fr-FR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Interaction </a:t>
            </a:r>
            <a:r>
              <a:rPr lang="fr-FR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↘ avec taux de remplissage</a:t>
            </a:r>
            <a:endParaRPr lang="fr-FR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Cout énergétique total </a:t>
            </a:r>
            <a:r>
              <a:rPr lang="fr-FR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↗ </a:t>
            </a:r>
            <a:endParaRPr lang="fr-FR" sz="900" b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1320800" y="2776270"/>
            <a:ext cx="76200" cy="2769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 flipV="1">
            <a:off x="669677" y="3356176"/>
            <a:ext cx="49414" cy="1553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3460246" y="3400160"/>
            <a:ext cx="25151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Cout de la déshydratation important pour Ca + Interactions faibles avec le solide</a:t>
            </a:r>
            <a:endParaRPr lang="fr-FR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Cout énergétique total </a:t>
            </a:r>
            <a:r>
              <a:rPr lang="fr-FR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↗ </a:t>
            </a:r>
            <a:endParaRPr lang="fr-FR" sz="900" b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488753" y="2519149"/>
            <a:ext cx="1934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Faible cout de la déshydratation</a:t>
            </a:r>
          </a:p>
          <a:p>
            <a:r>
              <a:rPr lang="fr-FR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+ Interactions de surface + fortes dans les CST  affinité Cs </a:t>
            </a:r>
            <a:r>
              <a:rPr lang="fr-FR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↗</a:t>
            </a:r>
            <a:endParaRPr lang="fr-FR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r>
              <a:rPr lang="fr-F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Cout énergétique total </a:t>
            </a:r>
            <a:r>
              <a:rPr lang="fr-FR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↘ </a:t>
            </a:r>
            <a:endParaRPr lang="fr-FR" sz="900" b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79479" y="4492004"/>
            <a:ext cx="8967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Mécanismes à 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affiner </a:t>
            </a:r>
            <a:endParaRPr lang="fr-FR" sz="1200" b="1" dirty="0" smtClean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1200" b="1" dirty="0" smtClean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fr-FR" sz="1200" b="1" dirty="0" smtClean="0">
                <a:solidFill>
                  <a:schemeClr val="bg1">
                    <a:lumMod val="65000"/>
                  </a:schemeClr>
                </a:solidFill>
              </a:rPr>
              <a:t>Relation 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entre </a:t>
            </a:r>
            <a:r>
              <a:rPr lang="fr-FR" sz="1200" b="1" dirty="0" smtClean="0">
                <a:solidFill>
                  <a:schemeClr val="bg1">
                    <a:lumMod val="65000"/>
                  </a:schemeClr>
                </a:solidFill>
              </a:rPr>
              <a:t>sélectivité des sites de sorption et phénomènes de déshydratation et d’interaction 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c</a:t>
            </a:r>
            <a:r>
              <a:rPr lang="fr-FR" sz="1200" b="1" dirty="0" smtClean="0">
                <a:solidFill>
                  <a:schemeClr val="bg1">
                    <a:lumMod val="65000"/>
                  </a:schemeClr>
                </a:solidFill>
              </a:rPr>
              <a:t>ation/solide à creuser</a:t>
            </a:r>
            <a:endParaRPr lang="fr-FR" sz="1200" b="1" dirty="0" smtClean="0">
              <a:solidFill>
                <a:schemeClr val="bg1">
                  <a:lumMod val="65000"/>
                </a:schemeClr>
              </a:solidFill>
              <a:sym typeface="Wingdings" panose="05000000000000000000" pitchFamily="2" charset="2"/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3969469" y="2541936"/>
            <a:ext cx="30807" cy="3394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H="1">
            <a:off x="5051540" y="2138166"/>
            <a:ext cx="150192" cy="2960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3405367" y="2018716"/>
            <a:ext cx="14630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Forte déshydratation pour rentrer dans les micropores</a:t>
            </a:r>
            <a:endParaRPr lang="fr-FR" sz="900" b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004651" y="1808951"/>
            <a:ext cx="1299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Physisorption de surface externe</a:t>
            </a:r>
            <a:endParaRPr lang="fr-FR" sz="900" b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1717181" y="2998836"/>
            <a:ext cx="69669" cy="2058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4653166" y="2654662"/>
            <a:ext cx="64632" cy="3240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H="1">
            <a:off x="6922663" y="3637921"/>
            <a:ext cx="107478" cy="941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66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0" grpId="0"/>
      <p:bldP spid="31" grpId="0"/>
      <p:bldP spid="32" grpId="0"/>
      <p:bldP spid="27" grpId="0"/>
      <p:bldP spid="29" grpId="0"/>
    </p:bldLst>
  </p:timing>
</p:sld>
</file>

<file path=ppt/theme/theme1.xml><?xml version="1.0" encoding="utf-8"?>
<a:theme xmlns:a="http://schemas.openxmlformats.org/drawingml/2006/main" name="CEA_16-9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Thème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hèm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Thème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hèm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Thème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hèm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Office document_ItemAdded</Name>
    <Synchronization>Synchronous</Synchronization>
    <Type>10001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  <Receiver>
    <Name>Office document_ItemUpdated</Name>
    <Synchronization>Synchronous</Synchronization>
    <Type>10002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 bureautique" ma:contentTypeID="0x0101009AC65FE4C57B4241B7BB126C8204932100962D879BE68DE14685789E90250430F9" ma:contentTypeVersion="20" ma:contentTypeDescription="Crée un document." ma:contentTypeScope="" ma:versionID="5d2e05bff38f90acd809a5567e448b45">
  <xsd:schema xmlns:xsd="http://www.w3.org/2001/XMLSchema" xmlns:xs="http://www.w3.org/2001/XMLSchema" xmlns:p="http://schemas.microsoft.com/office/2006/metadata/properties" xmlns:ns1="http://schemas.microsoft.com/sharepoint/v3" xmlns:ns2="4dcc0af8-f3fc-4d5d-b224-77e124e57b67" xmlns:ns3="151dffeb-2989-4a61-aef8-844a993007f8" targetNamespace="http://schemas.microsoft.com/office/2006/metadata/properties" ma:root="true" ma:fieldsID="f027cad761395bfd1978f9dcdff6a8d6" ns1:_="" ns2:_="" ns3:_="">
    <xsd:import namespace="http://schemas.microsoft.com/sharepoint/v3"/>
    <xsd:import namespace="4dcc0af8-f3fc-4d5d-b224-77e124e57b67"/>
    <xsd:import namespace="151dffeb-2989-4a61-aef8-844a993007f8"/>
    <xsd:element name="properties">
      <xsd:complexType>
        <xsd:sequence>
          <xsd:element name="documentManagement">
            <xsd:complexType>
              <xsd:all>
                <xsd:element ref="ns1:Language" minOccurs="0"/>
                <xsd:element ref="ns2:BackwardLinks" minOccurs="0"/>
                <xsd:element ref="ns2:ThematicsTaxHTField0" minOccurs="0"/>
                <xsd:element ref="ns3:TaxCatchAll" minOccurs="0"/>
                <xsd:element ref="ns3:TaxCatchAllLabel" minOccurs="0"/>
                <xsd:element ref="ns2:CenterAndUnitTaxHTField0" minOccurs="0"/>
                <xsd:element ref="ns3:TaxKeywordTaxHTField" minOccurs="0"/>
                <xsd:element ref="ns2:TypologyTaxHTField0" minOccurs="0"/>
                <xsd:element ref="ns2:OrganisationTaxHTField0" minOccurs="0"/>
                <xsd:element ref="ns2:PublicTaxHTField0" minOccurs="0"/>
                <xsd:element ref="ns2:Summary" minOccurs="0"/>
                <xsd:element ref="ns2:ThumbnailImage" minOccurs="0"/>
                <xsd:element ref="ns2:ThumbnailImageUrl" minOccurs="0"/>
                <xsd:element ref="ns2:BigPicture" minOccurs="0"/>
                <xsd:element ref="ns2:BigPictureUrl" minOccurs="0"/>
                <xsd:element ref="ns2:ManualDate" minOccurs="0"/>
                <xsd:element ref="ns2:Displayed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5" nillable="true" ma:displayName="Langue" ma:default="Français (France)" ma:internalName="Language">
      <xsd:simpleType>
        <xsd:union memberTypes="dms:Text">
          <xsd:simpleType>
            <xsd:restriction base="dms:Choice">
              <xsd:enumeration value="Arabe (Arabie saoudite)"/>
              <xsd:enumeration value="Bulgare (Bulgarie)"/>
              <xsd:enumeration value="Chinois (R.A.S. de Hong Kong)"/>
              <xsd:enumeration value="Chinois (République populaire de Chine)"/>
              <xsd:enumeration value="Chinois (Taïwan)"/>
              <xsd:enumeration value="Croate (Croatie)"/>
              <xsd:enumeration value="Tchèque (République tchèque)"/>
              <xsd:enumeration value="Danois (Danemark)"/>
              <xsd:enumeration value="Néerlandais (Pays-Bas)"/>
              <xsd:enumeration value="Anglais"/>
              <xsd:enumeration value="Estonien (Estonie)"/>
              <xsd:enumeration value="Finnois (Finlande)"/>
              <xsd:enumeration value="Français (France)"/>
              <xsd:enumeration value="Allemand (Allemagne)"/>
              <xsd:enumeration value="Grec (Grèce)"/>
              <xsd:enumeration value="Hébreu (Israël)"/>
              <xsd:enumeration value="Hindi (Inde)"/>
              <xsd:enumeration value="Hongrois (Hongrie)"/>
              <xsd:enumeration value="Indonésien (Indonésie)"/>
              <xsd:enumeration value="Italien (Italie)"/>
              <xsd:enumeration value="Japonais (Japon)"/>
              <xsd:enumeration value="Coréen (Corée)"/>
              <xsd:enumeration value="Letton (Lettonie)"/>
              <xsd:enumeration value="Lituanien (Lituanie)"/>
              <xsd:enumeration value="Malais (Malaisie)"/>
              <xsd:enumeration value="Norvégien (Bokmal) (Norvège)"/>
              <xsd:enumeration value="Polonais (Pologne)"/>
              <xsd:enumeration value="Portugais (Brésil)"/>
              <xsd:enumeration value="Portugais (Portugal)"/>
              <xsd:enumeration value="Roumain (Roumanie)"/>
              <xsd:enumeration value="Russe (Russie)"/>
              <xsd:enumeration value="Serbe (Latin, Serbie)"/>
              <xsd:enumeration value="Slovaque (Slovaquie)"/>
              <xsd:enumeration value="Slovène (Slovénie)"/>
              <xsd:enumeration value="Espagnol (Espagne)"/>
              <xsd:enumeration value="Suédois (Suède)"/>
              <xsd:enumeration value="Thaï (Thaïlande)"/>
              <xsd:enumeration value="Turc (Turquie)"/>
              <xsd:enumeration value="Ukrainien (Ukraine)"/>
              <xsd:enumeration value="Ourdou (République islamique du Pakistan)"/>
              <xsd:enumeration value="Vietnamien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cc0af8-f3fc-4d5d-b224-77e124e57b67" elementFormDefault="qualified">
    <xsd:import namespace="http://schemas.microsoft.com/office/2006/documentManagement/types"/>
    <xsd:import namespace="http://schemas.microsoft.com/office/infopath/2007/PartnerControls"/>
    <xsd:element name="BackwardLinks" ma:index="6" nillable="true" ma:displayName="Liens entrants" ma:internalName="BackwardLinks" ma:readOnly="false">
      <xsd:simpleType>
        <xsd:restriction base="dms:Text"/>
      </xsd:simpleType>
    </xsd:element>
    <xsd:element name="ThematicsTaxHTField0" ma:index="8" nillable="true" ma:taxonomy="true" ma:internalName="ThematicsTaxHTField0" ma:taxonomyFieldName="Thematics" ma:displayName="Thématiques" ma:fieldId="{c4af68e9-307a-4318-8504-f93285936fc7}" ma:taxonomyMulti="true" ma:sspId="a6e70cbb-a60f-4600-a53f-b7ff8cffd0af" ma:termSetId="a10a44d9-d1f6-48e5-bb68-cccd1ea072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enterAndUnitTaxHTField0" ma:index="12" nillable="true" ma:taxonomy="true" ma:internalName="CenterAndUnitTaxHTField0" ma:taxonomyFieldName="CenterAndUnit" ma:displayName="Centre et unité" ma:fieldId="{facf9d3d-8cf6-4fab-8f4b-dfbbe29f3a4b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ypologyTaxHTField0" ma:index="18" nillable="true" ma:taxonomy="true" ma:internalName="TypologyTaxHTField0" ma:taxonomyFieldName="Typology" ma:displayName="Type de contenu" ma:readOnly="false" ma:default="" ma:fieldId="{fca8d298-920d-4815-a20b-c1a36091f1f7}" ma:taxonomyMulti="true" ma:sspId="a6e70cbb-a60f-4600-a53f-b7ff8cffd0af" ma:termSetId="092849f7-9260-4df9-99c4-635fefe8f6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ganisationTaxHTField0" ma:index="20" nillable="true" ma:taxonomy="true" ma:internalName="OrganisationTaxHTField0" ma:taxonomyFieldName="Organisation" ma:displayName="Organisation" ma:readOnly="false" ma:fieldId="{dacc8977-bae2-4cdb-ba56-0a020a4af99a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ublicTaxHTField0" ma:index="22" nillable="true" ma:taxonomy="true" ma:internalName="PublicTaxHTField0" ma:taxonomyFieldName="Public" ma:displayName="Public" ma:readOnly="false" ma:fieldId="{7196c7f4-9f00-45cf-9674-ae6fd7f8c9dc}" ma:taxonomyMulti="true" ma:sspId="a6e70cbb-a60f-4600-a53f-b7ff8cffd0af" ma:termSetId="d1bb7582-47f0-4b95-a8a0-54d382c043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ummary" ma:index="24" nillable="true" ma:displayName="Résumé" ma:internalName="Summary" ma:readOnly="false">
      <xsd:simpleType>
        <xsd:restriction base="dms:Note">
          <xsd:maxLength value="255"/>
        </xsd:restriction>
      </xsd:simpleType>
    </xsd:element>
    <xsd:element name="ThumbnailImage" ma:index="25" nillable="true" ma:displayName="Imagette" ma:internalName="ThumbnailImage" ma:readOnly="false">
      <xsd:simpleType>
        <xsd:restriction base="dms:Unknown"/>
      </xsd:simpleType>
    </xsd:element>
    <xsd:element name="ThumbnailImageUrl" ma:index="26" nillable="true" ma:displayName="ThumbnailImageUrl" ma:hidden="true" ma:internalName="ThumbnailImageUrl" ma:readOnly="false" ma:showField="FALSE">
      <xsd:simpleType>
        <xsd:restriction base="dms:Text"/>
      </xsd:simpleType>
    </xsd:element>
    <xsd:element name="BigPicture" ma:index="27" nillable="true" ma:displayName="Grande image" ma:internalName="BigPicture" ma:readOnly="false">
      <xsd:simpleType>
        <xsd:restriction base="dms:Unknown"/>
      </xsd:simpleType>
    </xsd:element>
    <xsd:element name="BigPictureUrl" ma:index="28" nillable="true" ma:displayName="BigPictureUrl" ma:hidden="true" ma:internalName="BigPictureUrl" ma:readOnly="false" ma:showField="FALSE">
      <xsd:simpleType>
        <xsd:restriction base="dms:Text"/>
      </xsd:simpleType>
    </xsd:element>
    <xsd:element name="ManualDate" ma:index="29" nillable="true" ma:displayName="Date manuelle" ma:format="DateTime" ma:LCID="1036" ma:internalName="ManualDate" ma:readOnly="false">
      <xsd:simpleType>
        <xsd:restriction base="dms:DateTime"/>
      </xsd:simpleType>
    </xsd:element>
    <xsd:element name="DisplayedDate" ma:index="30" nillable="true" ma:displayName="Date affichée" ma:format="DateTime" ma:LCID="1036" ma:internalName="Displayed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dffeb-2989-4a61-aef8-844a993007f8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3ac70b-b933-4e26-b91d-fb6c0c0cea2a}" ma:internalName="TaxCatchAll" ma:showField="CatchAllData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3ac70b-b933-4e26-b91d-fb6c0c0cea2a}" ma:internalName="TaxCatchAllLabel" ma:readOnly="true" ma:showField="CatchAllDataLabel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Mots clés d’entreprise" ma:fieldId="{23f27201-bee3-471e-b2e7-b64fd8b7ca38}" ma:taxonomyMulti="true" ma:sspId="a6e70cbb-a60f-4600-a53f-b7ff8cffd0a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Français (France)</Language>
    <ThematicsTaxHTField0 xmlns="4dcc0af8-f3fc-4d5d-b224-77e124e57b67">
      <Terms xmlns="http://schemas.microsoft.com/office/infopath/2007/PartnerControls"/>
    </ThematicsTaxHTField0>
    <TaxKeywordTaxHTField xmlns="151dffeb-2989-4a61-aef8-844a993007f8">
      <Terms xmlns="http://schemas.microsoft.com/office/infopath/2007/PartnerControls"/>
    </TaxKeywordTaxHTField>
    <BigPicture xmlns="4dcc0af8-f3fc-4d5d-b224-77e124e57b67" xsi:nil="true"/>
    <ManualDate xmlns="4dcc0af8-f3fc-4d5d-b224-77e124e57b67" xsi:nil="true"/>
    <BigPictureUrl xmlns="4dcc0af8-f3fc-4d5d-b224-77e124e57b67" xsi:nil="true"/>
    <TaxCatchAll xmlns="151dffeb-2989-4a61-aef8-844a993007f8"/>
    <ThumbnailImage xmlns="4dcc0af8-f3fc-4d5d-b224-77e124e57b67" xsi:nil="true"/>
    <CenterAndUnitTaxHTField0 xmlns="4dcc0af8-f3fc-4d5d-b224-77e124e57b67">
      <Terms xmlns="http://schemas.microsoft.com/office/infopath/2007/PartnerControls"/>
    </CenterAndUnitTaxHTField0>
    <ThumbnailImageUrl xmlns="4dcc0af8-f3fc-4d5d-b224-77e124e57b67" xsi:nil="true"/>
    <Summary xmlns="4dcc0af8-f3fc-4d5d-b224-77e124e57b67" xsi:nil="true"/>
    <BackwardLinks xmlns="4dcc0af8-f3fc-4d5d-b224-77e124e57b67">1</BackwardLinks>
    <TypologyTaxHTField0 xmlns="4dcc0af8-f3fc-4d5d-b224-77e124e57b67">
      <Terms xmlns="http://schemas.microsoft.com/office/infopath/2007/PartnerControls"/>
    </TypologyTaxHTField0>
    <PublicTaxHTField0 xmlns="4dcc0af8-f3fc-4d5d-b224-77e124e57b67">
      <Terms xmlns="http://schemas.microsoft.com/office/infopath/2007/PartnerControls"/>
    </PublicTaxHTField0>
    <OrganisationTaxHTField0 xmlns="4dcc0af8-f3fc-4d5d-b224-77e124e57b67">
      <Terms xmlns="http://schemas.microsoft.com/office/infopath/2007/PartnerControls"/>
    </OrganisationTaxHTField0>
    <DisplayedDate xmlns="4dcc0af8-f3fc-4d5d-b224-77e124e57b67">2019-03-28T14:56:52+00:00</DisplayedDate>
  </documentManagement>
</p:properties>
</file>

<file path=customXml/itemProps1.xml><?xml version="1.0" encoding="utf-8"?>
<ds:datastoreItem xmlns:ds="http://schemas.openxmlformats.org/officeDocument/2006/customXml" ds:itemID="{4AEE1EA1-A598-4145-BF4E-CB0CAB1444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170861-4ADE-46D6-AFE5-D65D3981721D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685DACF-B2F4-4DC1-8BD0-594C145048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dcc0af8-f3fc-4d5d-b224-77e124e57b67"/>
    <ds:schemaRef ds:uri="151dffeb-2989-4a61-aef8-844a993007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576AA28-600B-4285-A860-6E04FBE9F12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4dcc0af8-f3fc-4d5d-b224-77e124e57b67"/>
    <ds:schemaRef ds:uri="http://schemas.microsoft.com/sharepoint/v3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151dffeb-2989-4a61-aef8-844a993007f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CEA_16-9_template</Template>
  <TotalTime>16176</TotalTime>
  <Words>3006</Words>
  <Application>Microsoft Office PowerPoint</Application>
  <PresentationFormat>Affichage à l'écran (16:9)</PresentationFormat>
  <Paragraphs>417</Paragraphs>
  <Slides>19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30" baseType="lpstr">
      <vt:lpstr>SimSun</vt:lpstr>
      <vt:lpstr>Arial</vt:lpstr>
      <vt:lpstr>Calibri</vt:lpstr>
      <vt:lpstr>Cambria Math</vt:lpstr>
      <vt:lpstr>Garamond</vt:lpstr>
      <vt:lpstr>sans serif</vt:lpstr>
      <vt:lpstr>Symbol</vt:lpstr>
      <vt:lpstr>Times New Roman</vt:lpstr>
      <vt:lpstr>Webdings</vt:lpstr>
      <vt:lpstr>Wingdings</vt:lpstr>
      <vt:lpstr>CEA_16-9_template</vt:lpstr>
      <vt:lpstr>Présentation PowerPoint</vt:lpstr>
      <vt:lpstr>Contexte de l’étude  Décontamination d’effluents radioactifs issus de l’industrie nucléaire ou de situations accidentelles</vt:lpstr>
      <vt:lpstr>Démarche mise en place Etude de la sorption/désorption et suivi par microcalorimétrie </vt:lpstr>
      <vt:lpstr>Résultats expérimentaux Etude de la sorption/désorption et suivi par microcalorimétrie </vt:lpstr>
      <vt:lpstr>Résultats expérimentaux Etude de la sorption/désorption et suivi par microcalorimétrie </vt:lpstr>
      <vt:lpstr>Résultats expérimentaux Etude de la sorption/désorption et suivi par microcalorimétrie </vt:lpstr>
      <vt:lpstr>Résultats expérimentaux Etude de la sorption/désorption et suivi par microcalorimétrie </vt:lpstr>
      <vt:lpstr>Résultats expérimentaux Etude de la sorption/désorption et suivi par microcalorimétrie </vt:lpstr>
      <vt:lpstr>Résultats expérimentaux Etude de la sorption/désorption et suivi par microcalorimétrie </vt:lpstr>
      <vt:lpstr>Résultats expérimentaux Etude de la sorption/désorption et suivi par microcalorimétrie </vt:lpstr>
      <vt:lpstr>Résultats expérimentaux Etude de la sorption/désorption et suivi par microcalorimétrie </vt:lpstr>
      <vt:lpstr>Résultats expérimentaux Etude de la sorption/désorption et suivi par microcalorimétrie </vt:lpstr>
      <vt:lpstr>Résultats expérimentaux Etude de la sorption/désorption et suivi par microcalorimétrie </vt:lpstr>
      <vt:lpstr>Résultats expérimentaux Etude de la sorption/désorption et suivi par microcalorimétrie </vt:lpstr>
      <vt:lpstr>Résultats expérimentaux Etude de la sorption/désorption et suivi par microcalorimétrie </vt:lpstr>
      <vt:lpstr>Merci de votre attention</vt:lpstr>
      <vt:lpstr>Résultats expérimentaux Etude de la sorption/désorption et suivi par microcalorimétrie </vt:lpstr>
      <vt:lpstr>Résultats expérimentaux Etude de la sorption/désorption et suivi par microcalorimétrie </vt:lpstr>
      <vt:lpstr>Résultats expérimentaux Etude de la sorption/désorption et suivi par microcalorimétrie 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GUILLAUME Nathalie</dc:creator>
  <cp:lastModifiedBy>HERTZ Audrey</cp:lastModifiedBy>
  <cp:revision>786</cp:revision>
  <cp:lastPrinted>2020-09-23T07:40:10Z</cp:lastPrinted>
  <dcterms:created xsi:type="dcterms:W3CDTF">2019-03-22T09:49:44Z</dcterms:created>
  <dcterms:modified xsi:type="dcterms:W3CDTF">2022-05-25T06:15:02Z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0x0101009AC65FE4C57B4241B7BB126C8204932100962D879BE68DE14685789E90250430F9</vt:lpwstr>
  </property>
  <property fmtid="{D5CDD505-2E9C-101B-9397-08002B2CF9AE}" pid="3" name="TaxKeyword">
    <vt:lpwstr/>
  </property>
  <property fmtid="{D5CDD505-2E9C-101B-9397-08002B2CF9AE}" pid="4" name="I2ICODE">
    <vt:lpwstr>WEB</vt:lpwstr>
  </property>
  <property fmtid="{D5CDD505-2E9C-101B-9397-08002B2CF9AE}" pid="5" name="WebApplicationID">
    <vt:lpwstr>3f72b11a-dedf-47a1-b48a-dfd7b45017bd</vt:lpwstr>
  </property>
  <property fmtid="{D5CDD505-2E9C-101B-9397-08002B2CF9AE}" pid="6" name="I2ISITECODE">
    <vt:lpwstr/>
  </property>
</Properties>
</file>