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sldIdLst>
    <p:sldId id="485" r:id="rId2"/>
    <p:sldId id="423" r:id="rId3"/>
    <p:sldId id="465" r:id="rId4"/>
    <p:sldId id="438" r:id="rId5"/>
    <p:sldId id="488" r:id="rId6"/>
    <p:sldId id="561" r:id="rId7"/>
    <p:sldId id="554" r:id="rId8"/>
    <p:sldId id="553" r:id="rId9"/>
    <p:sldId id="555" r:id="rId10"/>
    <p:sldId id="550" r:id="rId11"/>
    <p:sldId id="563" r:id="rId12"/>
    <p:sldId id="519" r:id="rId13"/>
    <p:sldId id="556" r:id="rId14"/>
    <p:sldId id="557" r:id="rId15"/>
    <p:sldId id="558" r:id="rId16"/>
    <p:sldId id="559" r:id="rId17"/>
    <p:sldId id="560" r:id="rId18"/>
    <p:sldId id="562" r:id="rId19"/>
    <p:sldId id="514" r:id="rId20"/>
    <p:sldId id="532" r:id="rId21"/>
  </p:sldIdLst>
  <p:sldSz cx="9144000" cy="6858000" type="screen4x3"/>
  <p:notesSz cx="6797675" cy="9874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AD2"/>
    <a:srgbClr val="0885C7"/>
    <a:srgbClr val="0070C0"/>
    <a:srgbClr val="FF6600"/>
    <a:srgbClr val="333399"/>
    <a:srgbClr val="8BFFC2"/>
    <a:srgbClr val="E1F2FF"/>
    <a:srgbClr val="BDE3FF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711" autoAdjust="0"/>
  </p:normalViewPr>
  <p:slideViewPr>
    <p:cSldViewPr>
      <p:cViewPr varScale="1">
        <p:scale>
          <a:sx n="60" d="100"/>
          <a:sy n="60" d="100"/>
        </p:scale>
        <p:origin x="139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4"/>
    </p:cViewPr>
  </p:sorterViewPr>
  <p:notesViewPr>
    <p:cSldViewPr>
      <p:cViewPr varScale="1">
        <p:scale>
          <a:sx n="54" d="100"/>
          <a:sy n="54" d="100"/>
        </p:scale>
        <p:origin x="2910" y="6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690585"/>
            <a:ext cx="4983689" cy="44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1170"/>
            <a:ext cx="2945341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38117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C609455-D867-4B50-89CF-23909FC5CE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495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2335" y="938117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29B39A-7571-40E0-A853-6896EB8121C7}" type="slidenum">
              <a:rPr lang="fr-FR" altLang="fr-FR" sz="1200"/>
              <a:pPr algn="r"/>
              <a:t>1</a:t>
            </a:fld>
            <a:endParaRPr lang="fr-FR" altLang="fr-F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BE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5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52335" y="938117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DC6CCB2-5898-44D6-9C1F-42A10B2A2D3E}" type="slidenum">
              <a:rPr lang="fr-FR" altLang="fr-FR" sz="1200"/>
              <a:pPr algn="r"/>
              <a:t>2</a:t>
            </a:fld>
            <a:endParaRPr lang="fr-FR" altLang="fr-FR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BE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0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52335" y="938117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DC6CCB2-5898-44D6-9C1F-42A10B2A2D3E}" type="slidenum">
              <a:rPr lang="fr-FR" altLang="fr-FR" sz="1200"/>
              <a:pPr algn="r"/>
              <a:t>3</a:t>
            </a:fld>
            <a:endParaRPr lang="fr-FR" altLang="fr-FR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BE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2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2335" y="938117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41C15F6-345B-4EC6-806A-B03B0BF057D9}" type="slidenum">
              <a:rPr lang="fr-FR" altLang="fr-FR" sz="1200"/>
              <a:pPr algn="r"/>
              <a:t>4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BE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2335" y="9381170"/>
            <a:ext cx="2945340" cy="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C29B39A-7571-40E0-A853-6896EB8121C7}" type="slidenum">
              <a:rPr lang="fr-FR" altLang="fr-FR" sz="1200"/>
              <a:pPr algn="r"/>
              <a:t>5</a:t>
            </a:fld>
            <a:endParaRPr lang="fr-FR" altLang="fr-F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BE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0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4788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073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0801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178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70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675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72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83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86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814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8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5"/>
          <p:cNvSpPr txBox="1">
            <a:spLocks noChangeArrowheads="1"/>
          </p:cNvSpPr>
          <p:nvPr userDrawn="1"/>
        </p:nvSpPr>
        <p:spPr bwMode="auto">
          <a:xfrm>
            <a:off x="2886037" y="476672"/>
            <a:ext cx="6150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b="1" dirty="0">
                <a:solidFill>
                  <a:srgbClr val="00ADEA"/>
                </a:solidFill>
                <a:latin typeface="Times New Roman" pitchFamily="18" charset="0"/>
              </a:rPr>
              <a:t>_______________________________________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4C6616-5B77-4938-B855-414D72E9C6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590135" cy="7453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377220-E83E-47D4-AAE4-765BFF5D4F77}"/>
              </a:ext>
            </a:extLst>
          </p:cNvPr>
          <p:cNvSpPr txBox="1"/>
          <p:nvPr userDrawn="1"/>
        </p:nvSpPr>
        <p:spPr>
          <a:xfrm>
            <a:off x="97804" y="6489340"/>
            <a:ext cx="904619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0" i="1" baseline="0" dirty="0" err="1">
                <a:solidFill>
                  <a:srgbClr val="00ADEA"/>
                </a:solidFill>
              </a:rPr>
              <a:t>Colloque</a:t>
            </a:r>
            <a:r>
              <a:rPr lang="en-US" sz="1000" b="0" i="1" baseline="0" dirty="0">
                <a:solidFill>
                  <a:srgbClr val="00ADEA"/>
                </a:solidFill>
              </a:rPr>
              <a:t> NEEDS, Clermont-Ferrand, 25 </a:t>
            </a:r>
            <a:r>
              <a:rPr lang="en-US" sz="1000" b="0" i="1" baseline="0" dirty="0" err="1">
                <a:solidFill>
                  <a:srgbClr val="00ADEA"/>
                </a:solidFill>
              </a:rPr>
              <a:t>mai</a:t>
            </a:r>
            <a:r>
              <a:rPr lang="en-US" sz="1000" b="0" i="1" baseline="0" dirty="0">
                <a:solidFill>
                  <a:srgbClr val="00ADEA"/>
                </a:solidFill>
              </a:rPr>
              <a:t> 2022		                     				      </a:t>
            </a:r>
            <a:fld id="{C81B4E41-05C0-45B9-8391-C79B8B1391C7}" type="slidenum">
              <a:rPr lang="en-US" sz="1000" b="0" i="1" baseline="0" smtClean="0">
                <a:solidFill>
                  <a:srgbClr val="00ADEA"/>
                </a:solidFill>
              </a:rPr>
              <a:t>‹N°›</a:t>
            </a:fld>
            <a:endParaRPr lang="fr-FR" sz="1000" b="0" i="1" dirty="0">
              <a:solidFill>
                <a:srgbClr val="00ADE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Char char="•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anose="02020603050405020304" pitchFamily="18" charset="0"/>
        <a:buChar char="•"/>
        <a:defRPr sz="1600">
          <a:solidFill>
            <a:srgbClr val="0093D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Char char="–"/>
        <a:defRPr sz="1600">
          <a:solidFill>
            <a:srgbClr val="0093D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anose="02020603050405020304" pitchFamily="18" charset="0"/>
        <a:defRPr sz="1600">
          <a:solidFill>
            <a:srgbClr val="004B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anose="02020603050405020304" pitchFamily="18" charset="0"/>
        <a:buChar char="–"/>
        <a:defRPr sz="1600">
          <a:solidFill>
            <a:srgbClr val="004B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600">
          <a:solidFill>
            <a:srgbClr val="004B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600">
          <a:solidFill>
            <a:srgbClr val="004B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600">
          <a:solidFill>
            <a:srgbClr val="004B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600">
          <a:solidFill>
            <a:srgbClr val="004B8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lessbydesign.org/2013/06/07/the-dirty-truth-about-recyclin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5B3356D9-4FC7-42A7-8A24-A42B7F35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988840"/>
            <a:ext cx="7488832" cy="19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Char char="•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•"/>
              <a:defRPr sz="1600">
                <a:solidFill>
                  <a:srgbClr val="0093D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Char char="–"/>
              <a:defRPr sz="1600">
                <a:solidFill>
                  <a:srgbClr val="0093D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defRPr sz="1600">
                <a:solidFill>
                  <a:srgbClr val="004B8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sz="2800" b="1" kern="0" dirty="0">
                <a:solidFill>
                  <a:srgbClr val="3B349C"/>
                </a:solidFill>
                <a:latin typeface="Calibri" panose="020F0502020204030204" pitchFamily="34" charset="0"/>
              </a:rPr>
              <a:t>Les activités en lien avec les radionucléides dans l’environnement au sein du GDR </a:t>
            </a:r>
            <a:r>
              <a:rPr lang="fr-FR" altLang="fr-FR" sz="2800" b="1" kern="0" dirty="0" err="1">
                <a:solidFill>
                  <a:srgbClr val="3B349C"/>
                </a:solidFill>
                <a:latin typeface="Calibri" panose="020F0502020204030204" pitchFamily="34" charset="0"/>
              </a:rPr>
              <a:t>SciNEE</a:t>
            </a:r>
            <a:r>
              <a:rPr lang="fr-FR" altLang="fr-FR" sz="2800" b="1" kern="0" dirty="0">
                <a:solidFill>
                  <a:srgbClr val="3B349C"/>
                </a:solidFill>
                <a:latin typeface="Calibri" panose="020F0502020204030204" pitchFamily="34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fr-FR" altLang="fr-FR" sz="2800" b="1" kern="0" dirty="0">
                <a:solidFill>
                  <a:srgbClr val="3B349C"/>
                </a:solidFill>
                <a:latin typeface="Calibri" panose="020F0502020204030204" pitchFamily="34" charset="0"/>
              </a:rPr>
              <a:t>Sciences Nucléaires pour l’Energie et l’Environnement</a:t>
            </a:r>
          </a:p>
          <a:p>
            <a:pPr algn="ctr" eaLnBrk="1" hangingPunct="1">
              <a:buFontTx/>
              <a:buNone/>
            </a:pPr>
            <a:endParaRPr lang="fr-FR" altLang="fr-FR" sz="2800" b="1" kern="0" dirty="0">
              <a:solidFill>
                <a:srgbClr val="3B349C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fr-FR" altLang="fr-FR" kern="0" dirty="0">
                <a:solidFill>
                  <a:srgbClr val="3B349C"/>
                </a:solidFill>
                <a:latin typeface="Calibri" panose="020F0502020204030204" pitchFamily="34" charset="0"/>
              </a:rPr>
              <a:t>Gilles </a:t>
            </a:r>
            <a:r>
              <a:rPr lang="fr-FR" altLang="fr-FR" kern="0" dirty="0" err="1">
                <a:solidFill>
                  <a:srgbClr val="3B349C"/>
                </a:solidFill>
                <a:latin typeface="Calibri" panose="020F0502020204030204" pitchFamily="34" charset="0"/>
              </a:rPr>
              <a:t>Montavon</a:t>
            </a:r>
            <a:r>
              <a:rPr lang="fr-FR" altLang="fr-FR" kern="0" dirty="0">
                <a:solidFill>
                  <a:srgbClr val="3B349C"/>
                </a:solidFill>
                <a:latin typeface="Calibri" panose="020F0502020204030204" pitchFamily="34" charset="0"/>
              </a:rPr>
              <a:t>, </a:t>
            </a:r>
            <a:r>
              <a:rPr lang="fr-FR" altLang="fr-FR" kern="0" dirty="0" err="1">
                <a:solidFill>
                  <a:srgbClr val="3B349C"/>
                </a:solidFill>
                <a:latin typeface="Calibri" panose="020F0502020204030204" pitchFamily="34" charset="0"/>
              </a:rPr>
              <a:t>Subatech</a:t>
            </a:r>
            <a:endParaRPr lang="fr-FR" altLang="fr-FR" kern="0" dirty="0">
              <a:solidFill>
                <a:srgbClr val="3B349C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fr-FR" altLang="fr-FR" sz="2800" b="1" kern="0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63098-511C-4CFA-9C05-46F66791D0F4}"/>
              </a:ext>
            </a:extLst>
          </p:cNvPr>
          <p:cNvSpPr/>
          <p:nvPr/>
        </p:nvSpPr>
        <p:spPr>
          <a:xfrm>
            <a:off x="2483768" y="5085184"/>
            <a:ext cx="448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000" b="1" dirty="0">
                <a:solidFill>
                  <a:srgbClr val="00ADEA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http://lpsc.in2p3.fr/SCINEE</a:t>
            </a:r>
          </a:p>
        </p:txBody>
      </p:sp>
    </p:spTree>
    <p:extLst>
      <p:ext uri="{BB962C8B-B14F-4D97-AF65-F5344CB8AC3E}">
        <p14:creationId xmlns:p14="http://schemas.microsoft.com/office/powerpoint/2010/main" val="110846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D6D32-587E-4E49-9CCB-7BC41C62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4" y="1137537"/>
            <a:ext cx="8028892" cy="6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Quelles ressources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082F0D3-D705-4560-B974-04B0F4BA81EF}"/>
              </a:ext>
            </a:extLst>
          </p:cNvPr>
          <p:cNvGrpSpPr/>
          <p:nvPr/>
        </p:nvGrpSpPr>
        <p:grpSpPr>
          <a:xfrm>
            <a:off x="2376072" y="1746169"/>
            <a:ext cx="4391510" cy="4391510"/>
            <a:chOff x="2376072" y="1575506"/>
            <a:chExt cx="4391510" cy="4391510"/>
          </a:xfrm>
          <a:solidFill>
            <a:srgbClr val="8BFFC2"/>
          </a:solidFill>
        </p:grpSpPr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124AD35A-D64C-4100-8F0C-7024DF0B74FA}"/>
                </a:ext>
              </a:extLst>
            </p:cNvPr>
            <p:cNvSpPr/>
            <p:nvPr/>
          </p:nvSpPr>
          <p:spPr bwMode="auto">
            <a:xfrm rot="2720373">
              <a:off x="2376072" y="1575506"/>
              <a:ext cx="4391510" cy="4391510"/>
            </a:xfrm>
            <a:prstGeom prst="pie">
              <a:avLst>
                <a:gd name="adj1" fmla="val 10800000"/>
                <a:gd name="adj2" fmla="val 1620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105ED47-1706-4783-B17A-02D8F4F2613C}"/>
                </a:ext>
              </a:extLst>
            </p:cNvPr>
            <p:cNvSpPr txBox="1"/>
            <p:nvPr/>
          </p:nvSpPr>
          <p:spPr>
            <a:xfrm>
              <a:off x="3215686" y="2963048"/>
              <a:ext cx="2777171" cy="17354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  <a:p>
              <a:pPr algn="ctr"/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Radiochimie Environnementale</a:t>
              </a:r>
            </a:p>
            <a:p>
              <a:pPr algn="ctr"/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Radioécologie</a:t>
              </a:r>
            </a:p>
            <a:p>
              <a:pPr algn="ctr"/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G.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Montavon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C. Den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Auwer</a:t>
              </a:r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54F8CE38-B7CA-443A-A950-E18AB36B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Les travaux relevant du pôle 4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D785CC-8FEF-492B-9858-94E2A92F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66" y="2816400"/>
            <a:ext cx="2593244" cy="6600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 chercheurs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X </a:t>
            </a:r>
            <a:r>
              <a:rPr lang="fr-FR" altLang="fr-FR" sz="1800" b="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doc+post-doc</a:t>
            </a: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0" dirty="0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+</a:t>
            </a: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513FC9-E718-4C7D-BB0D-1ECAF6B4C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62" y="2531623"/>
            <a:ext cx="2289027" cy="6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Financements essentiellement externes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(NEEDS, industrie, Europe</a:t>
            </a:r>
            <a:r>
              <a:rPr lang="fr-FR" altLang="fr-FR" sz="1800" b="0" dirty="0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ANR 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…) </a:t>
            </a:r>
          </a:p>
        </p:txBody>
      </p:sp>
      <p:pic>
        <p:nvPicPr>
          <p:cNvPr id="24" name="Graphique 23" descr="Euro">
            <a:extLst>
              <a:ext uri="{FF2B5EF4-FFF2-40B4-BE49-F238E27FC236}">
                <a16:creationId xmlns:a16="http://schemas.microsoft.com/office/drawing/2014/main" id="{6AF885E5-1FAF-4330-8DE7-3601F9BC5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9463" y="2021993"/>
            <a:ext cx="522197" cy="522197"/>
          </a:xfrm>
          <a:prstGeom prst="rect">
            <a:avLst/>
          </a:prstGeom>
        </p:spPr>
      </p:pic>
      <p:pic>
        <p:nvPicPr>
          <p:cNvPr id="26" name="Graphique 25" descr="Utilisateurs">
            <a:extLst>
              <a:ext uri="{FF2B5EF4-FFF2-40B4-BE49-F238E27FC236}">
                <a16:creationId xmlns:a16="http://schemas.microsoft.com/office/drawing/2014/main" id="{7725B1A9-EDE0-49C8-B891-8300E4E54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1994" y="1281137"/>
            <a:ext cx="914400" cy="914400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08927A9B-29F2-4B05-8010-63AB09203889}"/>
              </a:ext>
            </a:extLst>
          </p:cNvPr>
          <p:cNvSpPr/>
          <p:nvPr/>
        </p:nvSpPr>
        <p:spPr bwMode="auto">
          <a:xfrm rot="5400000">
            <a:off x="2716704" y="3103964"/>
            <a:ext cx="403561" cy="371856"/>
          </a:xfrm>
          <a:prstGeom prst="downArrow">
            <a:avLst/>
          </a:prstGeom>
          <a:solidFill>
            <a:srgbClr val="8BFF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897" y="4126096"/>
            <a:ext cx="5088636" cy="3115056"/>
          </a:xfrm>
          <a:prstGeom prst="rect">
            <a:avLst/>
          </a:prstGeom>
        </p:spPr>
      </p:pic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51864"/>
              </p:ext>
            </p:extLst>
          </p:nvPr>
        </p:nvGraphicFramePr>
        <p:xfrm>
          <a:off x="179512" y="2772382"/>
          <a:ext cx="2286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264536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199001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5191824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BILAN (2020)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87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Nombre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ETP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1508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5.3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1213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CNP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7.7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509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IT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3.8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5056660"/>
                  </a:ext>
                </a:extLst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89759" y="3864479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Réseau Bq (mesure)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160" y="4501011"/>
            <a:ext cx="2836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SMART (SUBATECH), </a:t>
            </a:r>
            <a:r>
              <a:rPr lang="fr-FR" sz="1400" dirty="0"/>
              <a:t>PRISNA-P </a:t>
            </a:r>
            <a:r>
              <a:rPr lang="fr-FR" sz="1400" dirty="0" smtClean="0"/>
              <a:t>(CENBG), </a:t>
            </a:r>
            <a:r>
              <a:rPr lang="fr-FR" sz="1400" dirty="0"/>
              <a:t>LABRADOR </a:t>
            </a:r>
            <a:r>
              <a:rPr lang="fr-FR" sz="1400" dirty="0" smtClean="0"/>
              <a:t>(IP2I), </a:t>
            </a:r>
            <a:r>
              <a:rPr lang="fr-FR" sz="1400" dirty="0"/>
              <a:t>RAMSES à </a:t>
            </a:r>
            <a:r>
              <a:rPr lang="fr-FR" sz="1400" dirty="0" smtClean="0"/>
              <a:t>(IPHC), </a:t>
            </a:r>
            <a:r>
              <a:rPr lang="fr-FR" sz="1400" dirty="0"/>
              <a:t>LBA </a:t>
            </a:r>
            <a:r>
              <a:rPr lang="fr-FR" sz="1400" dirty="0" smtClean="0"/>
              <a:t>(LPSC) </a:t>
            </a:r>
            <a:r>
              <a:rPr lang="fr-FR" sz="1400" dirty="0"/>
              <a:t>et </a:t>
            </a:r>
            <a:r>
              <a:rPr lang="fr-FR" sz="1400" dirty="0" smtClean="0"/>
              <a:t>LSM</a:t>
            </a:r>
          </a:p>
          <a:p>
            <a:r>
              <a:rPr lang="fr-FR" sz="1400" b="1" dirty="0" smtClean="0"/>
              <a:t>34 </a:t>
            </a:r>
            <a:r>
              <a:rPr lang="fr-FR" sz="1400" b="1" dirty="0"/>
              <a:t>personnes impliquées </a:t>
            </a:r>
            <a:r>
              <a:rPr lang="fr-FR" sz="1400" dirty="0"/>
              <a:t>(dont 1Pr, 1MC, 32 ITA dont une secrétaire</a:t>
            </a:r>
            <a:r>
              <a:rPr lang="fr-FR" sz="1400" dirty="0" smtClean="0"/>
              <a:t>)</a:t>
            </a:r>
          </a:p>
          <a:p>
            <a:r>
              <a:rPr lang="fr-FR" sz="1400" b="1" dirty="0" smtClean="0"/>
              <a:t>26.6 </a:t>
            </a:r>
            <a:r>
              <a:rPr lang="fr-FR" sz="1400" b="1" dirty="0"/>
              <a:t>ETP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759" y="2278343"/>
            <a:ext cx="285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Equipes de recherche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0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25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>
            <a:extLst>
              <a:ext uri="{FF2B5EF4-FFF2-40B4-BE49-F238E27FC236}">
                <a16:creationId xmlns:a16="http://schemas.microsoft.com/office/drawing/2014/main" id="{6813676F-36DD-4A0C-87D4-A74810B8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Axes principaux de recherche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E8AD212-242C-4D23-9D77-E96196B68942}"/>
              </a:ext>
            </a:extLst>
          </p:cNvPr>
          <p:cNvSpPr txBox="1"/>
          <p:nvPr/>
        </p:nvSpPr>
        <p:spPr>
          <a:xfrm>
            <a:off x="551215" y="3297816"/>
            <a:ext cx="3752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Bases de </a:t>
            </a:r>
            <a:r>
              <a:rPr lang="en-GB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GB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modélisation</a:t>
            </a:r>
            <a:endParaRPr lang="en-GB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endParaRPr lang="en-GB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à 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l’épreuve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bases de 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du 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laboratoire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terrain</a:t>
            </a:r>
          </a:p>
          <a:p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Instrumentation</a:t>
            </a:r>
          </a:p>
          <a:p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des effets des faibles doses</a:t>
            </a:r>
          </a:p>
          <a:p>
            <a:pPr marL="214313" indent="-214313">
              <a:buFontTx/>
              <a:buChar char="-"/>
            </a:pPr>
            <a:endParaRPr lang="fr-FR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Remédiation</a:t>
            </a:r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26BDF6-002B-4810-83F8-4F00C094E216}"/>
              </a:ext>
            </a:extLst>
          </p:cNvPr>
          <p:cNvSpPr txBox="1"/>
          <p:nvPr/>
        </p:nvSpPr>
        <p:spPr>
          <a:xfrm>
            <a:off x="551215" y="1141678"/>
            <a:ext cx="8316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des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années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futures: Etude du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comportement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l’impact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du sort des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radionucléides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l’environnement</a:t>
            </a:r>
            <a:endParaRPr lang="en-US" sz="18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en s’appuyant sur: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A93528EA-76F1-40F7-B3E5-B81583F80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16" y="1521719"/>
            <a:ext cx="5112123" cy="2220203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9DA88CB0-C054-49E3-AAB7-BC1312E7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70" y="3884126"/>
            <a:ext cx="1870180" cy="263023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6DDD510-4152-4B7F-B27B-6893896B0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769" y="5985284"/>
            <a:ext cx="2492308" cy="6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Exercice de prospectives 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IN2P3 2020-2030</a:t>
            </a:r>
          </a:p>
        </p:txBody>
      </p:sp>
    </p:spTree>
    <p:extLst>
      <p:ext uri="{BB962C8B-B14F-4D97-AF65-F5344CB8AC3E}">
        <p14:creationId xmlns:p14="http://schemas.microsoft.com/office/powerpoint/2010/main" val="399631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481D0A-BEFB-4B50-9306-2E3A55E74956}"/>
              </a:ext>
            </a:extLst>
          </p:cNvPr>
          <p:cNvSpPr txBox="1"/>
          <p:nvPr/>
        </p:nvSpPr>
        <p:spPr>
          <a:xfrm>
            <a:off x="467544" y="1124744"/>
            <a:ext cx="79653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Data bases and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</a:t>
            </a:r>
            <a:endParaRPr lang="fr-FR" sz="16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6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algn="just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lang="en-US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data on the chemical properties (thermodynamics, kinetics, structural) 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radioelements / radionuclides</a:t>
            </a:r>
          </a:p>
          <a:p>
            <a:pPr marL="214313" indent="-214313" algn="just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coupling of </a:t>
            </a:r>
            <a:r>
              <a:rPr lang="en-US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and theoretical approaches is fundamental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the contribution of molecular modelling tools may prove to be indispensable for radioelements studied at the trace scale (Pa, Po, Ra...).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next 10 years, a focus on actinides (Pa, Th, Np, Pu and U), Ra and Po</a:t>
            </a:r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7F3E245-DF4A-48F1-AFCE-42CD2A94F88E}"/>
              </a:ext>
            </a:extLst>
          </p:cNvPr>
          <p:cNvGrpSpPr/>
          <p:nvPr/>
        </p:nvGrpSpPr>
        <p:grpSpPr>
          <a:xfrm>
            <a:off x="1065170" y="3825113"/>
            <a:ext cx="7283889" cy="2368674"/>
            <a:chOff x="600548" y="3488260"/>
            <a:chExt cx="8761202" cy="315823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71F1300-8DF1-4C90-BF16-A6C70686265B}"/>
                </a:ext>
              </a:extLst>
            </p:cNvPr>
            <p:cNvGrpSpPr/>
            <p:nvPr/>
          </p:nvGrpSpPr>
          <p:grpSpPr>
            <a:xfrm>
              <a:off x="835988" y="4832622"/>
              <a:ext cx="2200922" cy="1668184"/>
              <a:chOff x="9840286" y="2976864"/>
              <a:chExt cx="2365232" cy="1877642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D6D6D5A6-5048-40E2-AEF3-41CE41A5FD37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0286" y="2976864"/>
                <a:ext cx="2365232" cy="18776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0333591C-6639-4F96-87A4-102806403F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0" t="12932" r="8522" b="27198"/>
              <a:stretch/>
            </p:blipFill>
            <p:spPr bwMode="auto">
              <a:xfrm rot="5400000">
                <a:off x="11102499" y="3660704"/>
                <a:ext cx="1395021" cy="410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ZoneTexte 10">
              <a:extLst>
                <a:ext uri="{FF2B5EF4-FFF2-40B4-BE49-F238E27FC236}">
                  <a16:creationId xmlns:a16="http://schemas.microsoft.com/office/drawing/2014/main" id="{6CC48CCF-D6F7-40AC-8BBF-B1416012832B}"/>
                </a:ext>
              </a:extLst>
            </p:cNvPr>
            <p:cNvSpPr txBox="1"/>
            <p:nvPr/>
          </p:nvSpPr>
          <p:spPr>
            <a:xfrm>
              <a:off x="831070" y="4041183"/>
              <a:ext cx="234294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 b="1" dirty="0">
                  <a:solidFill>
                    <a:srgbClr val="FF0000"/>
                  </a:solidFill>
                </a:rPr>
                <a:t>Pu(VI)-</a:t>
              </a:r>
              <a:r>
                <a:rPr lang="fr-FR" sz="900" b="1" dirty="0" err="1">
                  <a:solidFill>
                    <a:srgbClr val="FF0000"/>
                  </a:solidFill>
                </a:rPr>
                <a:t>dicarboxylate</a:t>
              </a:r>
              <a:endParaRPr lang="fr-FR" sz="900" b="1" dirty="0">
                <a:solidFill>
                  <a:srgbClr val="FF0000"/>
                </a:solidFill>
              </a:endParaRPr>
            </a:p>
            <a:p>
              <a:r>
                <a:rPr lang="fr-FR" sz="900" dirty="0"/>
                <a:t>UV-Vis =&gt;complexe 1:2</a:t>
              </a:r>
            </a:p>
            <a:p>
              <a:r>
                <a:rPr lang="fr-FR" sz="900" dirty="0"/>
                <a:t>Theory =&gt; </a:t>
              </a:r>
              <a:r>
                <a:rPr lang="en-US" sz="900" dirty="0"/>
                <a:t>Pu coordinated by 2 ligands and a water molecule</a:t>
              </a:r>
              <a:endParaRPr lang="fr-FR" sz="9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D34D00-5664-40CE-9074-3B5D5115C941}"/>
                </a:ext>
              </a:extLst>
            </p:cNvPr>
            <p:cNvSpPr/>
            <p:nvPr/>
          </p:nvSpPr>
          <p:spPr>
            <a:xfrm>
              <a:off x="600548" y="3488260"/>
              <a:ext cx="23429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/>
                <a:t>Confrontation </a:t>
              </a:r>
              <a:r>
                <a:rPr lang="fr-FR" sz="1200" b="1" dirty="0" err="1"/>
                <a:t>between</a:t>
              </a:r>
              <a:r>
                <a:rPr lang="fr-FR" sz="1200" b="1" dirty="0"/>
                <a:t> </a:t>
              </a:r>
              <a:r>
                <a:rPr lang="fr-FR" sz="1200" b="1" dirty="0" err="1"/>
                <a:t>experiment</a:t>
              </a:r>
              <a:r>
                <a:rPr lang="fr-FR" sz="1200" b="1" dirty="0"/>
                <a:t> and </a:t>
              </a:r>
              <a:r>
                <a:rPr lang="fr-FR" sz="1200" b="1" dirty="0" err="1"/>
                <a:t>theory</a:t>
              </a:r>
              <a:endParaRPr lang="fr-FR" sz="12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A67E5-905C-4ABD-9BA9-227A93717055}"/>
                </a:ext>
              </a:extLst>
            </p:cNvPr>
            <p:cNvSpPr/>
            <p:nvPr/>
          </p:nvSpPr>
          <p:spPr>
            <a:xfrm>
              <a:off x="4789750" y="4133703"/>
              <a:ext cx="4572000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FR" sz="1800" dirty="0"/>
                <a:t>Pa: versatile mono-oxo bond </a:t>
              </a:r>
            </a:p>
          </p:txBody>
        </p:sp>
        <p:pic>
          <p:nvPicPr>
            <p:cNvPr id="8" name="Picture 17" descr="D:\articles\en cours\Siberchicot\sept2019\PaO3001.jpg">
              <a:extLst>
                <a:ext uri="{FF2B5EF4-FFF2-40B4-BE49-F238E27FC236}">
                  <a16:creationId xmlns:a16="http://schemas.microsoft.com/office/drawing/2014/main" id="{97EAFC71-E297-4C4C-BF49-998A417A4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363" y="4478674"/>
              <a:ext cx="2138779" cy="216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:\Documents\Publications\Simulation\PaOF4 mp4_Moment.jpg">
              <a:extLst>
                <a:ext uri="{FF2B5EF4-FFF2-40B4-BE49-F238E27FC236}">
                  <a16:creationId xmlns:a16="http://schemas.microsoft.com/office/drawing/2014/main" id="{E20F0371-18E7-40B8-A613-20669DA20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594023"/>
              <a:ext cx="1890101" cy="177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F38F05-D7B8-41D6-97B8-8EF3C628A97D}"/>
                </a:ext>
              </a:extLst>
            </p:cNvPr>
            <p:cNvSpPr/>
            <p:nvPr/>
          </p:nvSpPr>
          <p:spPr>
            <a:xfrm>
              <a:off x="4753271" y="3516455"/>
              <a:ext cx="2227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err="1"/>
                <a:t>Predictive</a:t>
              </a:r>
              <a:r>
                <a:rPr lang="fr-FR" sz="1200" b="1" dirty="0"/>
                <a:t> </a:t>
              </a:r>
              <a:r>
                <a:rPr lang="fr-FR" sz="1200" b="1" dirty="0" err="1"/>
                <a:t>calculations</a:t>
              </a:r>
              <a:endParaRPr lang="fr-FR" sz="1200" b="1" dirty="0"/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77836E68-048B-494D-B913-27199DD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Axes principaux de recherche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B9D2963-79EB-4F69-B4A8-A635ACE10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Axes principaux de recherche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D77968-CD48-4A93-83FD-19EE9186EDEA}"/>
              </a:ext>
            </a:extLst>
          </p:cNvPr>
          <p:cNvSpPr txBox="1"/>
          <p:nvPr/>
        </p:nvSpPr>
        <p:spPr>
          <a:xfrm>
            <a:off x="601959" y="1288512"/>
            <a:ext cx="7580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data bases </a:t>
            </a:r>
          </a:p>
          <a:p>
            <a:pPr algn="just"/>
            <a:endParaRPr lang="fr-FR" sz="16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inter-organizational approach (CNRS/universities, CEA, IRSN, BRGM, ANDRA) in a European context (EURAD/FUTURE (2019-2024) and RADONORM (2020-2025))</a:t>
            </a:r>
            <a:endParaRPr lang="fr-FR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8B62A55-97A4-4C55-B54A-019E6A7113CB}"/>
              </a:ext>
            </a:extLst>
          </p:cNvPr>
          <p:cNvGrpSpPr/>
          <p:nvPr/>
        </p:nvGrpSpPr>
        <p:grpSpPr>
          <a:xfrm>
            <a:off x="1547664" y="3032956"/>
            <a:ext cx="6633287" cy="3039671"/>
            <a:chOff x="482497" y="2647900"/>
            <a:chExt cx="8381299" cy="368894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6C92F53A-13A1-4E3D-9F87-7EA5F90AECAF}"/>
                </a:ext>
              </a:extLst>
            </p:cNvPr>
            <p:cNvGrpSpPr/>
            <p:nvPr/>
          </p:nvGrpSpPr>
          <p:grpSpPr>
            <a:xfrm>
              <a:off x="4572000" y="2647900"/>
              <a:ext cx="2412210" cy="3688947"/>
              <a:chOff x="4567717" y="745893"/>
              <a:chExt cx="2412210" cy="3688947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DF571C9E-50B0-4D68-B027-281720CF45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9933"/>
              <a:stretch/>
            </p:blipFill>
            <p:spPr>
              <a:xfrm>
                <a:off x="4567717" y="745893"/>
                <a:ext cx="2057400" cy="3688947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FE5AE2-899E-4D4F-B4FD-6D374A608DAB}"/>
                  </a:ext>
                </a:extLst>
              </p:cNvPr>
              <p:cNvSpPr/>
              <p:nvPr/>
            </p:nvSpPr>
            <p:spPr>
              <a:xfrm>
                <a:off x="4880451" y="2234639"/>
                <a:ext cx="1590428" cy="560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1200" b="1" dirty="0" err="1">
                    <a:solidFill>
                      <a:srgbClr val="00CC66"/>
                    </a:solidFill>
                  </a:rPr>
                  <a:t>Biogeochemical</a:t>
                </a:r>
                <a:r>
                  <a:rPr lang="fr-FR" sz="1200" b="1" dirty="0">
                    <a:solidFill>
                      <a:srgbClr val="00CC66"/>
                    </a:solidFill>
                  </a:rPr>
                  <a:t> RN cycle</a:t>
                </a:r>
                <a:endParaRPr lang="fr-FR" sz="1200" b="1" dirty="0">
                  <a:solidFill>
                    <a:srgbClr val="00CC66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lèche courbée vers le bas 10">
                <a:extLst>
                  <a:ext uri="{FF2B5EF4-FFF2-40B4-BE49-F238E27FC236}">
                    <a16:creationId xmlns:a16="http://schemas.microsoft.com/office/drawing/2014/main" id="{DB108C55-3CCD-40BA-B847-24D08595B715}"/>
                  </a:ext>
                </a:extLst>
              </p:cNvPr>
              <p:cNvSpPr/>
              <p:nvPr/>
            </p:nvSpPr>
            <p:spPr>
              <a:xfrm rot="10800000">
                <a:off x="4767815" y="2566040"/>
                <a:ext cx="1691997" cy="674791"/>
              </a:xfrm>
              <a:prstGeom prst="curvedDownArrow">
                <a:avLst>
                  <a:gd name="adj1" fmla="val 14029"/>
                  <a:gd name="adj2" fmla="val 34652"/>
                  <a:gd name="adj3" fmla="val 2500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0583E13-2557-45C1-85EC-531050982EF7}"/>
                  </a:ext>
                </a:extLst>
              </p:cNvPr>
              <p:cNvSpPr txBox="1"/>
              <p:nvPr/>
            </p:nvSpPr>
            <p:spPr>
              <a:xfrm>
                <a:off x="5467675" y="3440757"/>
                <a:ext cx="1157442" cy="560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1200" b="1" dirty="0" err="1">
                    <a:solidFill>
                      <a:srgbClr val="0070C0"/>
                    </a:solidFill>
                  </a:rPr>
                  <a:t>Aquatic</a:t>
                </a:r>
                <a:r>
                  <a:rPr lang="fr-FR" sz="1200" b="1" dirty="0">
                    <a:solidFill>
                      <a:srgbClr val="0070C0"/>
                    </a:solidFill>
                  </a:rPr>
                  <a:t> RN Cycle </a:t>
                </a:r>
                <a:endParaRPr lang="fr-FR" sz="1200" b="1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lèche courbée vers le bas 12">
                <a:extLst>
                  <a:ext uri="{FF2B5EF4-FFF2-40B4-BE49-F238E27FC236}">
                    <a16:creationId xmlns:a16="http://schemas.microsoft.com/office/drawing/2014/main" id="{9387C0BC-0062-4B63-8AC0-C596BFE2BBB4}"/>
                  </a:ext>
                </a:extLst>
              </p:cNvPr>
              <p:cNvSpPr/>
              <p:nvPr/>
            </p:nvSpPr>
            <p:spPr>
              <a:xfrm>
                <a:off x="4856089" y="1764258"/>
                <a:ext cx="1614790" cy="736075"/>
              </a:xfrm>
              <a:prstGeom prst="curvedDownArrow">
                <a:avLst>
                  <a:gd name="adj1" fmla="val 16182"/>
                  <a:gd name="adj2" fmla="val 30436"/>
                  <a:gd name="adj3" fmla="val 2500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lèche courbée vers le bas 13">
                <a:extLst>
                  <a:ext uri="{FF2B5EF4-FFF2-40B4-BE49-F238E27FC236}">
                    <a16:creationId xmlns:a16="http://schemas.microsoft.com/office/drawing/2014/main" id="{049E4D83-A064-4535-B967-7E2315219A96}"/>
                  </a:ext>
                </a:extLst>
              </p:cNvPr>
              <p:cNvSpPr/>
              <p:nvPr/>
            </p:nvSpPr>
            <p:spPr>
              <a:xfrm rot="19078205">
                <a:off x="5119973" y="3090966"/>
                <a:ext cx="1428152" cy="707482"/>
              </a:xfrm>
              <a:prstGeom prst="curvedDownArrow">
                <a:avLst>
                  <a:gd name="adj1" fmla="val 8544"/>
                  <a:gd name="adj2" fmla="val 26801"/>
                  <a:gd name="adj3" fmla="val 250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lèche courbée vers le bas 14">
                <a:extLst>
                  <a:ext uri="{FF2B5EF4-FFF2-40B4-BE49-F238E27FC236}">
                    <a16:creationId xmlns:a16="http://schemas.microsoft.com/office/drawing/2014/main" id="{BDC2FE39-5B62-49CC-83F1-C44618F1AAC9}"/>
                  </a:ext>
                </a:extLst>
              </p:cNvPr>
              <p:cNvSpPr/>
              <p:nvPr/>
            </p:nvSpPr>
            <p:spPr>
              <a:xfrm rot="8322191">
                <a:off x="5559900" y="3681276"/>
                <a:ext cx="1420027" cy="620019"/>
              </a:xfrm>
              <a:prstGeom prst="curvedDownArrow">
                <a:avLst>
                  <a:gd name="adj1" fmla="val 14485"/>
                  <a:gd name="adj2" fmla="val 36582"/>
                  <a:gd name="adj3" fmla="val 250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8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1F3BF27-FEEA-4455-9457-48CD4D7CE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3"/>
            <a:stretch/>
          </p:blipFill>
          <p:spPr>
            <a:xfrm>
              <a:off x="485799" y="2688983"/>
              <a:ext cx="3253832" cy="3238556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E8B90E8-9EB5-4B1B-8266-0733143DF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97" y="2647900"/>
              <a:ext cx="1678270" cy="625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C10D633-0ADB-403F-9CAB-F15477063790}"/>
                </a:ext>
              </a:extLst>
            </p:cNvPr>
            <p:cNvSpPr/>
            <p:nvPr/>
          </p:nvSpPr>
          <p:spPr>
            <a:xfrm>
              <a:off x="2160767" y="4429033"/>
              <a:ext cx="556307" cy="523764"/>
            </a:xfrm>
            <a:prstGeom prst="ellipse">
              <a:avLst/>
            </a:prstGeom>
            <a:solidFill>
              <a:srgbClr val="4472C4">
                <a:alpha val="50196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B6B5CD21-07BD-432B-BC60-51FE099EF82F}"/>
                </a:ext>
              </a:extLst>
            </p:cNvPr>
            <p:cNvCxnSpPr/>
            <p:nvPr/>
          </p:nvCxnSpPr>
          <p:spPr>
            <a:xfrm flipV="1">
              <a:off x="2734491" y="4605869"/>
              <a:ext cx="1837509" cy="1155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2D91DD7-E1F3-456F-BD08-18A4BF257656}"/>
                </a:ext>
              </a:extLst>
            </p:cNvPr>
            <p:cNvGrpSpPr/>
            <p:nvPr/>
          </p:nvGrpSpPr>
          <p:grpSpPr>
            <a:xfrm>
              <a:off x="6693610" y="4393527"/>
              <a:ext cx="2170186" cy="1265225"/>
              <a:chOff x="6232993" y="4420066"/>
              <a:chExt cx="2170186" cy="1265225"/>
            </a:xfrm>
          </p:grpSpPr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82DAA51D-7AEE-4F2F-9D1D-87D6766D3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425625" y="4499357"/>
                <a:ext cx="601525" cy="30853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91F636C9-62BE-4B8A-A6FF-CC9D28FA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5751" y="4420066"/>
                <a:ext cx="885216" cy="658425"/>
              </a:xfrm>
              <a:prstGeom prst="rect">
                <a:avLst/>
              </a:prstGeom>
              <a:solidFill>
                <a:schemeClr val="accent1"/>
              </a:solidFill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FE68FD5A-C601-4617-BC80-C899EEED2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9543" y="5016518"/>
                <a:ext cx="612092" cy="453582"/>
              </a:xfrm>
              <a:prstGeom prst="rect">
                <a:avLst/>
              </a:prstGeom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B7573D7-10E7-46AF-9262-064B4D6070D1}"/>
                  </a:ext>
                </a:extLst>
              </p:cNvPr>
              <p:cNvSpPr txBox="1"/>
              <p:nvPr/>
            </p:nvSpPr>
            <p:spPr>
              <a:xfrm>
                <a:off x="6232993" y="4766144"/>
                <a:ext cx="721458" cy="28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fr-FR" sz="900" i="1" dirty="0" err="1">
                    <a:solidFill>
                      <a:prstClr val="black"/>
                    </a:solidFill>
                    <a:latin typeface="Calibri" panose="020F0502020204030204"/>
                  </a:rPr>
                  <a:t>bacteria</a:t>
                </a:r>
                <a:endParaRPr lang="fr-FR" sz="900" i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627747A-84AB-4908-AF24-A47FF5BCC80B}"/>
                  </a:ext>
                </a:extLst>
              </p:cNvPr>
              <p:cNvSpPr txBox="1"/>
              <p:nvPr/>
            </p:nvSpPr>
            <p:spPr>
              <a:xfrm>
                <a:off x="7420889" y="4985774"/>
                <a:ext cx="982290" cy="448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r-FR" sz="900" i="1" dirty="0" err="1">
                    <a:solidFill>
                      <a:prstClr val="black"/>
                    </a:solidFill>
                    <a:latin typeface="Calibri" panose="020F0502020204030204"/>
                  </a:rPr>
                  <a:t>Organic</a:t>
                </a:r>
                <a:r>
                  <a:rPr lang="fr-FR" sz="900" i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fr-FR" sz="900" i="1" dirty="0" err="1">
                    <a:solidFill>
                      <a:prstClr val="black"/>
                    </a:solidFill>
                    <a:latin typeface="Calibri" panose="020F0502020204030204"/>
                  </a:rPr>
                  <a:t>matter</a:t>
                </a:r>
                <a:r>
                  <a:rPr lang="fr-FR" sz="900" i="1" dirty="0">
                    <a:solidFill>
                      <a:prstClr val="black"/>
                    </a:solidFill>
                    <a:latin typeface="Calibri" panose="020F0502020204030204"/>
                  </a:rPr>
                  <a:t>.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E63B36A-50EC-4DF7-AB83-7D2B48B057AB}"/>
                  </a:ext>
                </a:extLst>
              </p:cNvPr>
              <p:cNvSpPr txBox="1"/>
              <p:nvPr/>
            </p:nvSpPr>
            <p:spPr>
              <a:xfrm>
                <a:off x="6567725" y="5405153"/>
                <a:ext cx="1191017" cy="280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fr-FR" sz="900" i="1" dirty="0">
                    <a:solidFill>
                      <a:prstClr val="black"/>
                    </a:solidFill>
                    <a:latin typeface="Calibri" panose="020F0502020204030204"/>
                  </a:rPr>
                  <a:t>(Nano)</a:t>
                </a:r>
                <a:r>
                  <a:rPr lang="fr-FR" sz="900" i="1" dirty="0" err="1">
                    <a:solidFill>
                      <a:prstClr val="black"/>
                    </a:solidFill>
                    <a:latin typeface="Calibri" panose="020F0502020204030204"/>
                  </a:rPr>
                  <a:t>minerals</a:t>
                </a:r>
                <a:endParaRPr lang="fr-FR" sz="900" i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88BB2A-4291-40D7-A6ED-6E0A3FDF1C87}"/>
                  </a:ext>
                </a:extLst>
              </p:cNvPr>
              <p:cNvSpPr/>
              <p:nvPr/>
            </p:nvSpPr>
            <p:spPr>
              <a:xfrm>
                <a:off x="6256362" y="4449192"/>
                <a:ext cx="1990004" cy="1232959"/>
              </a:xfrm>
              <a:prstGeom prst="rect">
                <a:avLst/>
              </a:prstGeom>
              <a:noFill/>
              <a:ln w="28575">
                <a:gradFill>
                  <a:gsLst>
                    <a:gs pos="0">
                      <a:srgbClr val="00CC66"/>
                    </a:gs>
                    <a:gs pos="41000">
                      <a:schemeClr val="accent1">
                        <a:lumMod val="45000"/>
                        <a:lumOff val="55000"/>
                      </a:schemeClr>
                    </a:gs>
                    <a:gs pos="5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8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98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6F769C3-68AF-47A1-A32F-124B1478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Axes principaux de recherche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2ED0CE-B69B-4BB9-BFA0-66BB379379E3}"/>
              </a:ext>
            </a:extLst>
          </p:cNvPr>
          <p:cNvSpPr txBox="1"/>
          <p:nvPr/>
        </p:nvSpPr>
        <p:spPr>
          <a:xfrm>
            <a:off x="548640" y="1006647"/>
            <a:ext cx="7650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Instrumentation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go further in the sensitivity of the techniques (analysis, speciation)</a:t>
            </a:r>
          </a:p>
          <a:p>
            <a:pPr marL="214313" indent="-214313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address the problems of small and medium scale mapping</a:t>
            </a:r>
          </a:p>
          <a:p>
            <a:pPr marL="214313" indent="-214313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in-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sensors </a:t>
            </a:r>
          </a:p>
          <a:p>
            <a:pPr marL="214313" indent="-214313">
              <a:buFontTx/>
              <a:buChar char="-"/>
            </a:pP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High-frequency data acquisition</a:t>
            </a:r>
          </a:p>
          <a:p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strong link with the industry (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Labcom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TESMARAC, P2R, 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LabCom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AERIAL, AI4R, expertise activities of the </a:t>
            </a:r>
            <a:r>
              <a:rPr lang="en-US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</a:t>
            </a:r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network)</a:t>
            </a:r>
          </a:p>
          <a:p>
            <a:pPr lvl="1"/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E23F6AE-DAAF-4C8D-86CA-86001D002DBD}"/>
              </a:ext>
            </a:extLst>
          </p:cNvPr>
          <p:cNvGrpSpPr/>
          <p:nvPr/>
        </p:nvGrpSpPr>
        <p:grpSpPr>
          <a:xfrm>
            <a:off x="1166331" y="3817271"/>
            <a:ext cx="6992857" cy="2156535"/>
            <a:chOff x="509108" y="4129256"/>
            <a:chExt cx="9323809" cy="287538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039B92-2312-4FBA-B01F-D3882C7B2EF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" r="2578"/>
            <a:stretch/>
          </p:blipFill>
          <p:spPr bwMode="auto">
            <a:xfrm>
              <a:off x="860507" y="4149345"/>
              <a:ext cx="2006484" cy="16516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967F6-8E9F-45A6-9064-7938C789543B}"/>
                </a:ext>
              </a:extLst>
            </p:cNvPr>
            <p:cNvSpPr/>
            <p:nvPr/>
          </p:nvSpPr>
          <p:spPr>
            <a:xfrm>
              <a:off x="509108" y="5896640"/>
              <a:ext cx="307446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Airborne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environmental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gamma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mapping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by drone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1ADB32-7EF4-43A4-A974-4536FE2F8810}"/>
                </a:ext>
              </a:extLst>
            </p:cNvPr>
            <p:cNvSpPr/>
            <p:nvPr/>
          </p:nvSpPr>
          <p:spPr>
            <a:xfrm>
              <a:off x="5199957" y="5785911"/>
              <a:ext cx="46329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IN2P3 contribution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Innovative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sensors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for contaminants and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Communication network (from the sensor to the server) 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2" descr="http://blog.xebia.fr/wp-content/uploads/2016/02/sigfox5.jpg">
              <a:extLst>
                <a:ext uri="{FF2B5EF4-FFF2-40B4-BE49-F238E27FC236}">
                  <a16:creationId xmlns:a16="http://schemas.microsoft.com/office/drawing/2014/main" id="{A0239869-0FA6-43E4-9B78-B3EB88478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91" b="12062"/>
            <a:stretch/>
          </p:blipFill>
          <p:spPr bwMode="auto">
            <a:xfrm>
              <a:off x="5426740" y="4129256"/>
              <a:ext cx="3812753" cy="157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EEF8EF0-6A80-4B90-837B-8CAB84B91E64}"/>
              </a:ext>
            </a:extLst>
          </p:cNvPr>
          <p:cNvSpPr/>
          <p:nvPr/>
        </p:nvSpPr>
        <p:spPr>
          <a:xfrm>
            <a:off x="4248295" y="3407304"/>
            <a:ext cx="4347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PIA 3 /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Equipex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TERRA FORMA (RZA + OZCAR) 2022-2029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5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33D38A4-7B0E-40F0-AC8C-01E904234BB6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4517998" y="5133311"/>
            <a:ext cx="0" cy="347917"/>
          </a:xfrm>
          <a:prstGeom prst="line">
            <a:avLst/>
          </a:prstGeom>
          <a:ln w="28575">
            <a:solidFill>
              <a:srgbClr val="E95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FF1CC8A6-EB43-4FA8-B659-3265863A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Axes principaux de recherche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9E8924-C6AA-4761-807F-8C1FB63535AE}"/>
              </a:ext>
            </a:extLst>
          </p:cNvPr>
          <p:cNvSpPr txBox="1"/>
          <p:nvPr/>
        </p:nvSpPr>
        <p:spPr>
          <a:xfrm>
            <a:off x="575556" y="1215783"/>
            <a:ext cx="624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Evaluation of the </a:t>
            </a:r>
            <a:r>
              <a:rPr lang="fr-FR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doses</a:t>
            </a:r>
          </a:p>
          <a:p>
            <a:endParaRPr lang="fr-FR" sz="18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</a:t>
            </a:r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(INEE, INSU, IN2P3, INC)</a:t>
            </a:r>
          </a:p>
          <a:p>
            <a:endParaRPr lang="en-US" sz="18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4489FB3-CC07-41B7-9868-45C5E709EB39}"/>
              </a:ext>
            </a:extLst>
          </p:cNvPr>
          <p:cNvCxnSpPr>
            <a:cxnSpLocks/>
          </p:cNvCxnSpPr>
          <p:nvPr/>
        </p:nvCxnSpPr>
        <p:spPr>
          <a:xfrm flipV="1">
            <a:off x="6526132" y="3649961"/>
            <a:ext cx="357291" cy="169654"/>
          </a:xfrm>
          <a:prstGeom prst="line">
            <a:avLst/>
          </a:prstGeom>
          <a:ln w="28575">
            <a:solidFill>
              <a:srgbClr val="E95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3B20228-C612-4E89-89D2-6560EE2A16BD}"/>
              </a:ext>
            </a:extLst>
          </p:cNvPr>
          <p:cNvSpPr/>
          <p:nvPr/>
        </p:nvSpPr>
        <p:spPr>
          <a:xfrm>
            <a:off x="575556" y="2371506"/>
            <a:ext cx="6887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focus on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radioactivity</a:t>
            </a:r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microorganisms</a:t>
            </a:r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mineral</a:t>
            </a:r>
            <a:r>
              <a:rPr lang="fr-FR" sz="16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springs</a:t>
            </a:r>
            <a:endParaRPr lang="fr-FR" sz="16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3791F-BFF4-4714-A005-FB7610D2E763}"/>
              </a:ext>
            </a:extLst>
          </p:cNvPr>
          <p:cNvSpPr/>
          <p:nvPr/>
        </p:nvSpPr>
        <p:spPr>
          <a:xfrm>
            <a:off x="879029" y="3527229"/>
            <a:ext cx="16402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biodiversity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958F53-0ABE-48E8-88D2-DB5FCF1C8C05}"/>
              </a:ext>
            </a:extLst>
          </p:cNvPr>
          <p:cNvSpPr/>
          <p:nvPr/>
        </p:nvSpPr>
        <p:spPr>
          <a:xfrm>
            <a:off x="6863019" y="3157896"/>
            <a:ext cx="159876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Evaluation by Monte-Carlo simulation at the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microdosimetric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6CB30-6C5B-4CCF-B8A1-B33D905BE36F}"/>
              </a:ext>
            </a:extLst>
          </p:cNvPr>
          <p:cNvSpPr/>
          <p:nvPr/>
        </p:nvSpPr>
        <p:spPr>
          <a:xfrm>
            <a:off x="2923512" y="5481228"/>
            <a:ext cx="3188972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Interaction of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radioelements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micro-organisms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877010E-EFF1-46E9-95DB-E6814C300E2A}"/>
              </a:ext>
            </a:extLst>
          </p:cNvPr>
          <p:cNvCxnSpPr>
            <a:cxnSpLocks/>
          </p:cNvCxnSpPr>
          <p:nvPr/>
        </p:nvCxnSpPr>
        <p:spPr>
          <a:xfrm>
            <a:off x="2047814" y="3919939"/>
            <a:ext cx="457343" cy="192065"/>
          </a:xfrm>
          <a:prstGeom prst="line">
            <a:avLst/>
          </a:prstGeom>
          <a:ln w="38100">
            <a:solidFill>
              <a:srgbClr val="E95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6577706-1857-4F99-8F2B-5A3EACB8CE5A}"/>
              </a:ext>
            </a:extLst>
          </p:cNvPr>
          <p:cNvSpPr txBox="1"/>
          <p:nvPr/>
        </p:nvSpPr>
        <p:spPr>
          <a:xfrm>
            <a:off x="2519311" y="3024071"/>
            <a:ext cx="3997374" cy="2109240"/>
          </a:xfrm>
          <a:prstGeom prst="rect">
            <a:avLst/>
          </a:prstGeom>
          <a:blipFill>
            <a:blip r:embed="rId2">
              <a:alphaModFix amt="58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97BEFA6-E06A-4B64-9733-B1511B7D5097}"/>
              </a:ext>
            </a:extLst>
          </p:cNvPr>
          <p:cNvSpPr txBox="1"/>
          <p:nvPr/>
        </p:nvSpPr>
        <p:spPr>
          <a:xfrm>
            <a:off x="3325804" y="3260651"/>
            <a:ext cx="2617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Emergence of life?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Adaptation? Evolution?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Risks?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Prevention?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136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1464032-0A1C-4FE3-B992-996CC17AA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Axes principaux de recherche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F46435-28E6-4E74-9350-2102F2C6F575}"/>
              </a:ext>
            </a:extLst>
          </p:cNvPr>
          <p:cNvSpPr txBox="1"/>
          <p:nvPr/>
        </p:nvSpPr>
        <p:spPr>
          <a:xfrm>
            <a:off x="566837" y="1326535"/>
            <a:ext cx="8010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fr-FR" sz="1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Remediation</a:t>
            </a:r>
            <a:endParaRPr lang="fr-FR" sz="18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Issue: diffuse contamination and large volumes of contaminated waste (e.g. decommissioning and decontamination of nuclear facilities). </a:t>
            </a:r>
          </a:p>
          <a:p>
            <a:pPr lvl="1"/>
            <a:endParaRPr lang="en-US" sz="16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2FD8E59-5A69-4F59-9F78-D349C2F2EE50}"/>
              </a:ext>
            </a:extLst>
          </p:cNvPr>
          <p:cNvGrpSpPr/>
          <p:nvPr/>
        </p:nvGrpSpPr>
        <p:grpSpPr>
          <a:xfrm>
            <a:off x="1511660" y="2940375"/>
            <a:ext cx="6088842" cy="2817034"/>
            <a:chOff x="205351" y="2089922"/>
            <a:chExt cx="7602309" cy="32561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94D502-F4C7-434A-823A-73F5AD92BF77}"/>
                </a:ext>
              </a:extLst>
            </p:cNvPr>
            <p:cNvSpPr/>
            <p:nvPr/>
          </p:nvSpPr>
          <p:spPr>
            <a:xfrm>
              <a:off x="205351" y="2089922"/>
              <a:ext cx="7241179" cy="1245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Tx/>
                <a:buChar char="-"/>
              </a:pP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Known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potential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of certain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bacterial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strains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clean up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metals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RNs</a:t>
              </a:r>
              <a:endPara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14313" indent="-214313">
                <a:buFontTx/>
                <a:buChar char="-"/>
              </a:pP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Bio-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depollution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at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lower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</a:t>
              </a:r>
              <a:endPara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14313" indent="-214313">
                <a:buFontTx/>
                <a:buChar char="-"/>
              </a:pP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Concept of encapsulation by </a:t>
              </a:r>
              <a:r>
                <a:rPr lang="fr-FR" sz="16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polymers</a:t>
              </a:r>
              <a:r>
                <a:rPr lang="fr-FR" sz="16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E4D23B-9133-4306-BB8F-2CBBE8CA1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8" y="3736795"/>
              <a:ext cx="7207112" cy="1609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34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524" y="3338182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juin 2018</a:t>
            </a:r>
            <a:r>
              <a:rPr lang="fr-FR" sz="1600" dirty="0" smtClean="0">
                <a:solidFill>
                  <a:srgbClr val="FF0000"/>
                </a:solidFill>
              </a:rPr>
              <a:t>: atelier SCINEE/ZATU</a:t>
            </a:r>
            <a:r>
              <a:rPr lang="fr-FR" sz="1600" dirty="0" smtClean="0"/>
              <a:t>; bilan (2015-2018) et préparation au dossier de renouvellement; invitation du CEA, BRGM et IRSN</a:t>
            </a:r>
          </a:p>
          <a:p>
            <a:endParaRPr lang="fr-FR" sz="1600" dirty="0" smtClean="0"/>
          </a:p>
          <a:p>
            <a:r>
              <a:rPr lang="fr-FR" sz="1600" b="1" dirty="0" smtClean="0"/>
              <a:t>Mars 2019</a:t>
            </a:r>
            <a:r>
              <a:rPr lang="fr-FR" sz="1600" dirty="0" smtClean="0"/>
              <a:t>: dépôt du dossier</a:t>
            </a:r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rgbClr val="FF0000"/>
                </a:solidFill>
              </a:rPr>
              <a:t>Avril 2019</a:t>
            </a:r>
            <a:r>
              <a:rPr lang="fr-FR" sz="1600" dirty="0" smtClean="0">
                <a:solidFill>
                  <a:srgbClr val="FF0000"/>
                </a:solidFill>
              </a:rPr>
              <a:t>: atelier SCINEE/ZATU: </a:t>
            </a:r>
            <a:r>
              <a:rPr lang="fr-FR" sz="1600" dirty="0" smtClean="0"/>
              <a:t>discussion des projets (2019-2023)</a:t>
            </a:r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b="1" dirty="0" smtClean="0">
                <a:solidFill>
                  <a:srgbClr val="FF0000"/>
                </a:solidFill>
              </a:rPr>
              <a:t>8-9 novembre 2021</a:t>
            </a:r>
            <a:r>
              <a:rPr lang="fr-FR" sz="1600" dirty="0" smtClean="0"/>
              <a:t>: </a:t>
            </a:r>
            <a:r>
              <a:rPr lang="fr-FR" sz="1600" dirty="0"/>
              <a:t>Imagerie multi-échelle des radionucléides, apport des différentes </a:t>
            </a:r>
            <a:r>
              <a:rPr lang="fr-FR" sz="1600" dirty="0"/>
              <a:t>techniques</a:t>
            </a:r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4" name="Arc partiel 10">
            <a:extLst>
              <a:ext uri="{FF2B5EF4-FFF2-40B4-BE49-F238E27FC236}">
                <a16:creationId xmlns:a16="http://schemas.microsoft.com/office/drawing/2014/main" id="{BC9D1362-00DC-4843-A713-29D44C152CB8}"/>
              </a:ext>
            </a:extLst>
          </p:cNvPr>
          <p:cNvSpPr>
            <a:spLocks noChangeAspect="1"/>
          </p:cNvSpPr>
          <p:nvPr/>
        </p:nvSpPr>
        <p:spPr bwMode="auto">
          <a:xfrm rot="2720373">
            <a:off x="5543875" y="944957"/>
            <a:ext cx="4176466" cy="41760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8BFF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44BC96-DCBC-44C7-8443-C653934925D2}"/>
              </a:ext>
            </a:extLst>
          </p:cNvPr>
          <p:cNvSpPr txBox="1"/>
          <p:nvPr/>
        </p:nvSpPr>
        <p:spPr>
          <a:xfrm>
            <a:off x="6248781" y="2296927"/>
            <a:ext cx="2777171" cy="20954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Radiochimie Environnementale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Radioécologie</a:t>
            </a:r>
          </a:p>
          <a:p>
            <a:pPr algn="ctr"/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G. </a:t>
            </a:r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Montavon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C. Den </a:t>
            </a:r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Auwer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77896"/>
            <a:ext cx="6588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Actions du GDR </a:t>
            </a:r>
            <a:r>
              <a:rPr lang="fr-FR" altLang="fr-FR" dirty="0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 lien </a:t>
            </a:r>
            <a:r>
              <a:rPr lang="fr-FR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avec le pôle </a:t>
            </a:r>
            <a:r>
              <a:rPr lang="fr-FR" altLang="fr-FR" dirty="0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4: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è"/>
            </a:pPr>
            <a:r>
              <a:rPr lang="fr-FR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Ateliers scientifiques en lien avec les projets CNRS, internes </a:t>
            </a:r>
            <a:r>
              <a:rPr lang="fr-FR" altLang="fr-FR" dirty="0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 </a:t>
            </a:r>
            <a:r>
              <a:rPr lang="en-US" altLang="fr-FR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ouverts</a:t>
            </a:r>
            <a:r>
              <a:rPr lang="en-US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aux </a:t>
            </a:r>
            <a:r>
              <a:rPr lang="en-US" altLang="fr-FR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partenaires</a:t>
            </a:r>
            <a:r>
              <a:rPr lang="en-US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r-FR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externes</a:t>
            </a:r>
            <a:r>
              <a:rPr lang="en-US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altLang="fr-FR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impliquant</a:t>
            </a:r>
            <a:r>
              <a:rPr lang="en-US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r-FR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parfois</a:t>
            </a:r>
            <a:r>
              <a:rPr lang="en-US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plusieurs</a:t>
            </a:r>
            <a:r>
              <a:rPr lang="en-US" altLang="fr-FR" dirty="0" smtClean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fr-FR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pôles</a:t>
            </a:r>
            <a:r>
              <a:rPr lang="en-US" altLang="fr-FR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du GDR</a:t>
            </a:r>
            <a:endParaRPr lang="fr-FR" altLang="fr-FR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711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D6D32-587E-4E49-9CCB-7BC41C62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57" y="799889"/>
            <a:ext cx="6369087" cy="4104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Actions du GDR en cours en lien avec le pôle 4 (à venir):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085850" lvl="2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Atelier </a:t>
            </a:r>
            <a:r>
              <a:rPr lang="fr-FR" altLang="fr-FR" sz="1800" b="0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"</a:t>
            </a:r>
            <a:r>
              <a:rPr lang="fr-FR" altLang="fr-FR" sz="1800" i="1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Processus et mécanismes aux interfaces solide/liquide/gaz : lixiviation, dissolution, corrosion, radiolyse, sorption, spéciation</a:t>
            </a:r>
            <a:r>
              <a:rPr lang="fr-FR" altLang="fr-FR" sz="1800" b="0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" les 7-8 juillet 2022, Nantes*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0070C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085850" lvl="2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Atelier « </a:t>
            </a:r>
            <a:r>
              <a:rPr lang="fr-FR" altLang="fr-FR" sz="1800" i="1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Assainissement – Impact environnemental</a:t>
            </a:r>
            <a:r>
              <a:rPr lang="fr-FR" altLang="fr-FR" sz="1800" b="0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", octobre 2022, Strasbourg (</a:t>
            </a:r>
            <a:r>
              <a:rPr lang="fr-FR" altLang="fr-FR" sz="1800" b="0" i="1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dates à préciser</a:t>
            </a:r>
            <a:r>
              <a:rPr lang="fr-FR" altLang="fr-FR" sz="1800" b="0" dirty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è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Colloques en collaboration avec NEEDS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en lien avec des projets ciblés par le programme 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3E2045F-2445-4DE2-BB85-98BB986B1C80}"/>
              </a:ext>
            </a:extLst>
          </p:cNvPr>
          <p:cNvGrpSpPr/>
          <p:nvPr/>
        </p:nvGrpSpPr>
        <p:grpSpPr>
          <a:xfrm>
            <a:off x="5544108" y="944724"/>
            <a:ext cx="4176000" cy="4176466"/>
            <a:chOff x="5050216" y="1169440"/>
            <a:chExt cx="4176000" cy="4176466"/>
          </a:xfrm>
        </p:grpSpPr>
        <p:sp>
          <p:nvSpPr>
            <p:cNvPr id="11" name="Arc partiel 10">
              <a:extLst>
                <a:ext uri="{FF2B5EF4-FFF2-40B4-BE49-F238E27FC236}">
                  <a16:creationId xmlns:a16="http://schemas.microsoft.com/office/drawing/2014/main" id="{BC9D1362-00DC-4843-A713-29D44C152CB8}"/>
                </a:ext>
              </a:extLst>
            </p:cNvPr>
            <p:cNvSpPr>
              <a:spLocks noChangeAspect="1"/>
            </p:cNvSpPr>
            <p:nvPr/>
          </p:nvSpPr>
          <p:spPr bwMode="auto">
            <a:xfrm rot="2720373">
              <a:off x="5049983" y="1169673"/>
              <a:ext cx="4176466" cy="41760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8BFFC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144BC96-DCBC-44C7-8443-C653934925D2}"/>
                </a:ext>
              </a:extLst>
            </p:cNvPr>
            <p:cNvSpPr txBox="1"/>
            <p:nvPr/>
          </p:nvSpPr>
          <p:spPr>
            <a:xfrm>
              <a:off x="5754889" y="2521643"/>
              <a:ext cx="2777171" cy="209548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  <a:p>
              <a:pPr algn="ctr"/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Radiochimie Environnementale</a:t>
              </a:r>
            </a:p>
            <a:p>
              <a:pPr algn="ctr"/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Radioécologie</a:t>
              </a:r>
            </a:p>
            <a:p>
              <a:pPr algn="ctr"/>
              <a:endParaRPr lang="fr-F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G. </a:t>
              </a:r>
              <a:r>
                <a:rPr lang="fr-FR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Montavon</a:t>
              </a:r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C. Den </a:t>
              </a:r>
              <a:r>
                <a:rPr lang="fr-FR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Auwer</a:t>
              </a:r>
              <a:endParaRPr lang="fr-F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8149A2F0-76AC-4A14-AE00-AB39DC50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Actions du GDR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8AFBD1-CC0E-4BE7-95AF-BD9D324B93F4}"/>
              </a:ext>
            </a:extLst>
          </p:cNvPr>
          <p:cNvSpPr txBox="1"/>
          <p:nvPr/>
        </p:nvSpPr>
        <p:spPr>
          <a:xfrm>
            <a:off x="5722731" y="6253571"/>
            <a:ext cx="2962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*inscription via le site du GDR/ateliers</a:t>
            </a:r>
          </a:p>
        </p:txBody>
      </p:sp>
    </p:spTree>
    <p:extLst>
      <p:ext uri="{BB962C8B-B14F-4D97-AF65-F5344CB8AC3E}">
        <p14:creationId xmlns:p14="http://schemas.microsoft.com/office/powerpoint/2010/main" val="18857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1160748"/>
            <a:ext cx="8028892" cy="37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Contexte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Importante communauté CNRS « sciences nucléaires » impliquée dans la thématique « énergie nucléaire » depuis l’incitation des lois de 1991 et 2006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 1997 à 2012 : </a:t>
            </a:r>
          </a:p>
          <a:p>
            <a:pPr marL="1085850" lvl="2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orientations des recherche grâce au soutien aux actions du programme interdisciplinaire PACEN du CNRS, 1997-2012 (avec partenaires extérieurs: CEA, FRAMATOME, EDF) </a:t>
            </a:r>
          </a:p>
          <a:p>
            <a:pPr marL="1085850" lvl="2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Forte animation scientifique au sein des GDR de PACE/PACEN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Depuis 2012 poursuite par un nouveau programme interdisciplinaire: défi NEEDS: Nucléaire, Energie, Environnement, Déchets, Société (avec partenaires extérieurs)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Affirmation de la thématique au fil du temps au CNRS aux cotés des partenaires 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79812" y="332656"/>
            <a:ext cx="6336679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Création du GDR: contexte</a:t>
            </a:r>
            <a:endParaRPr lang="fr-FR" altLang="fr-FR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A31BF2-FA1F-4910-808B-6245AF47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6156684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Conclusions</a:t>
            </a:r>
            <a:endParaRPr lang="fr-FR" altLang="fr-F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Graphique 9" descr="Hiérarchie">
            <a:extLst>
              <a:ext uri="{FF2B5EF4-FFF2-40B4-BE49-F238E27FC236}">
                <a16:creationId xmlns:a16="http://schemas.microsoft.com/office/drawing/2014/main" id="{6C62B597-30D8-49ED-968D-CBC8F7857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585" y="3537012"/>
            <a:ext cx="968420" cy="96842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EAA6B2F7-97E6-4B18-A912-4FE34808CD9F}"/>
              </a:ext>
            </a:extLst>
          </p:cNvPr>
          <p:cNvGrpSpPr/>
          <p:nvPr/>
        </p:nvGrpSpPr>
        <p:grpSpPr>
          <a:xfrm>
            <a:off x="7056275" y="5301208"/>
            <a:ext cx="1914931" cy="1224136"/>
            <a:chOff x="6774303" y="4509120"/>
            <a:chExt cx="2000518" cy="118813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A3FD29B-6547-4815-9F25-9354217634B4}"/>
                </a:ext>
              </a:extLst>
            </p:cNvPr>
            <p:cNvGrpSpPr/>
            <p:nvPr/>
          </p:nvGrpSpPr>
          <p:grpSpPr>
            <a:xfrm>
              <a:off x="6817432" y="4509120"/>
              <a:ext cx="1957389" cy="1188132"/>
              <a:chOff x="4899909" y="4005064"/>
              <a:chExt cx="1957389" cy="1188132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4AD2B05D-746A-44BD-A982-9AA278952DAE}"/>
                  </a:ext>
                </a:extLst>
              </p:cNvPr>
              <p:cNvSpPr/>
              <p:nvPr/>
            </p:nvSpPr>
            <p:spPr bwMode="auto">
              <a:xfrm>
                <a:off x="4899909" y="4005064"/>
                <a:ext cx="1260140" cy="1188132"/>
              </a:xfrm>
              <a:prstGeom prst="ellipse">
                <a:avLst/>
              </a:prstGeom>
              <a:solidFill>
                <a:srgbClr val="0070C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762448BA-BAE2-41C1-8DFA-13CDEDC7403D}"/>
                  </a:ext>
                </a:extLst>
              </p:cNvPr>
              <p:cNvSpPr/>
              <p:nvPr/>
            </p:nvSpPr>
            <p:spPr bwMode="auto">
              <a:xfrm>
                <a:off x="5597158" y="4005064"/>
                <a:ext cx="1260140" cy="1188132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E73E456-261F-4946-BA98-E18B955A0016}"/>
                </a:ext>
              </a:extLst>
            </p:cNvPr>
            <p:cNvSpPr txBox="1"/>
            <p:nvPr/>
          </p:nvSpPr>
          <p:spPr>
            <a:xfrm>
              <a:off x="6774303" y="4824445"/>
              <a:ext cx="10586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Academic </a:t>
              </a:r>
            </a:p>
            <a:p>
              <a:pPr algn="ctr"/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839572D-C507-427B-890C-7575ACC48A7D}"/>
                </a:ext>
              </a:extLst>
            </p:cNvPr>
            <p:cNvSpPr txBox="1"/>
            <p:nvPr/>
          </p:nvSpPr>
          <p:spPr>
            <a:xfrm>
              <a:off x="7832991" y="4819362"/>
              <a:ext cx="941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Nuclear</a:t>
              </a:r>
              <a:r>
                <a:rPr lang="fr-F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players</a:t>
              </a:r>
              <a:endParaRPr lang="fr-FR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Graphique 19" descr="Mille">
            <a:extLst>
              <a:ext uri="{FF2B5EF4-FFF2-40B4-BE49-F238E27FC236}">
                <a16:creationId xmlns:a16="http://schemas.microsoft.com/office/drawing/2014/main" id="{02ECAF4E-E040-4FE5-8C8B-5FA326580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3803" y="4437112"/>
            <a:ext cx="769984" cy="76998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3B00636-E1DE-4C3C-875E-1D0817C403F0}"/>
              </a:ext>
            </a:extLst>
          </p:cNvPr>
          <p:cNvSpPr txBox="1"/>
          <p:nvPr/>
        </p:nvSpPr>
        <p:spPr>
          <a:xfrm>
            <a:off x="179512" y="2121240"/>
            <a:ext cx="64861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Stratégie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d’appui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du GDR: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accent2"/>
              </a:solidFill>
              <a:latin typeface="Calibri" panose="020F0502020204030204"/>
              <a:ea typeface="+mn-ea"/>
            </a:endParaRP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Offrir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une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vision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structurée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des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recherches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CNRS </a:t>
            </a:r>
            <a:endParaRPr lang="en-US" sz="1800" dirty="0">
              <a:solidFill>
                <a:srgbClr val="333399"/>
              </a:solidFill>
              <a:latin typeface="Calibri" panose="020F0502020204030204"/>
              <a:ea typeface="+mn-ea"/>
            </a:endParaRP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solidFill>
                <a:srgbClr val="333399"/>
              </a:solidFill>
              <a:latin typeface="Calibri" panose="020F0502020204030204"/>
              <a:ea typeface="+mn-ea"/>
            </a:endParaRP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Permettre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de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piloter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des actions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d’animation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en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soutien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aux travaux des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équipes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pour </a:t>
            </a:r>
            <a:r>
              <a:rPr lang="en-US" sz="1800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atteindre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 les </a:t>
            </a:r>
            <a:r>
              <a:rPr lang="en-US" sz="1800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objectifs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ciblés</a:t>
            </a:r>
            <a:endParaRPr lang="en-US" sz="1800" b="1" dirty="0">
              <a:solidFill>
                <a:srgbClr val="333399"/>
              </a:solidFill>
              <a:latin typeface="Calibri" panose="020F0502020204030204"/>
              <a:ea typeface="+mn-ea"/>
            </a:endParaRP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solidFill>
                <a:srgbClr val="333399"/>
              </a:solidFill>
              <a:latin typeface="Calibri" panose="020F0502020204030204"/>
              <a:ea typeface="+mn-ea"/>
            </a:endParaRP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Permettre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de </a:t>
            </a:r>
            <a:r>
              <a:rPr lang="en-US" sz="1800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garder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 sur 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le long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terme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une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coordination de la recherche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amont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dirty="0">
                <a:solidFill>
                  <a:srgbClr val="333399"/>
                </a:solidFill>
                <a:latin typeface="Calibri" panose="020F0502020204030204"/>
                <a:ea typeface="+mn-ea"/>
              </a:rPr>
              <a:t>et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créer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un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espace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de discussion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scientifique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ouvert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aux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acteurs</a:t>
            </a:r>
            <a:r>
              <a:rPr lang="en-US" sz="1800" b="1" dirty="0">
                <a:solidFill>
                  <a:srgbClr val="333399"/>
                </a:solidFill>
                <a:latin typeface="Calibri" panose="020F0502020204030204"/>
                <a:ea typeface="+mn-ea"/>
              </a:rPr>
              <a:t> du </a:t>
            </a:r>
            <a:r>
              <a:rPr lang="en-US" sz="1800" b="1" dirty="0" err="1">
                <a:solidFill>
                  <a:srgbClr val="333399"/>
                </a:solidFill>
                <a:latin typeface="Calibri" panose="020F0502020204030204"/>
                <a:ea typeface="+mn-ea"/>
              </a:rPr>
              <a:t>nucléaire</a:t>
            </a:r>
            <a:endParaRPr lang="en-US" sz="1800" b="1" dirty="0">
              <a:solidFill>
                <a:srgbClr val="333399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30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7524" y="710698"/>
            <a:ext cx="8316924" cy="54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 enjeux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Recherches à fort retentissement dans la société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Nécessité de la visibilité de la thématique au CNRS et Universités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Impact sur l’offre de formations des Universités et Ecoles (synergie avec la recherche), pour anticiper les métiers de demain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S’adapter à la multiplicité des guichets de financement pour la recherche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 volontés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Volonté des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physiciens nucléaires 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et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 radiochimistes du CNRS 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engagés sur la thématique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énergie et environnement  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d’avoir un outil pour se fédérer et se structurer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è"/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Association des demandes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IN2P3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et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INC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autour de la thématique nucléaire pour la création d’un nouveau GDR</a:t>
            </a: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Char char="è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Création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officielle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du GDR au 1</a:t>
            </a:r>
            <a:r>
              <a:rPr lang="fr-FR" altLang="fr-FR" sz="1800" baseline="300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er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janvier 2018 pour 5 ans, renouvellement en 2023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Sections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01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et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fr-FR" altLang="fr-FR" sz="18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(et 15) du CNRS et 29, 31, 33 au CNU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8F571-C9C9-4F5D-875C-11CF79491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812" y="332656"/>
            <a:ext cx="6336679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Création du GDR: des volontés et des enjeux</a:t>
            </a:r>
            <a:endParaRPr lang="fr-FR" altLang="fr-FR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3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915654" y="261938"/>
            <a:ext cx="392459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Missions du GDR</a:t>
            </a:r>
            <a:endParaRPr lang="fr-FR" altLang="fr-FR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562476"/>
            <a:ext cx="842512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6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Rassembler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les chercheurs IN2P3 et INC engagées sur le thème énergie nucléaire et environnement au titre de leurs compétences en sciences nucléaires (communautés notamment issues des programmes interdisciplinaires du CNRS)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Animer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la communauté (pas de budget projet) sur le plan scientifique (proposer des ateliers, soutenir des actions), dans les thèmes et entre les thèmes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Permettre de </a:t>
            </a: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structurer les actions CNRS, 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notamment vis-à-vis des organismes partenaires (interface avec la direction des Instituts)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Favoriser l’émergence de nouveaux projets 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avec nos partenaires pour répondre aux appels à projets des différents guichets, identifier des thèses transverses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Elargir la vision des jeunes 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sur la thématique et </a:t>
            </a: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rendre les jeunes plus visibles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Donner de la visibilité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 la thématique 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Offrir un cadre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pour mener des prospectives dans nos Instituts, préparer des évaluations</a:t>
            </a:r>
          </a:p>
          <a:p>
            <a:pPr marL="685800"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Soutenir des actions de formation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écoles (</a:t>
            </a:r>
            <a:r>
              <a:rPr lang="en-US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Ecole Joliot-Curie 2019)</a:t>
            </a:r>
            <a:endParaRPr lang="fr-FR" altLang="fr-FR" sz="1600" b="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6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A0E68-4C58-41B5-98A6-BD112AC37C30}"/>
              </a:ext>
            </a:extLst>
          </p:cNvPr>
          <p:cNvSpPr/>
          <p:nvPr/>
        </p:nvSpPr>
        <p:spPr>
          <a:xfrm>
            <a:off x="364987" y="1220844"/>
            <a:ext cx="61792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lvl="1" indent="-9525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1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 GDR est un outil d’animation scientifique, ses missions sont:</a:t>
            </a:r>
          </a:p>
        </p:txBody>
      </p:sp>
    </p:spTree>
    <p:extLst>
      <p:ext uri="{BB962C8B-B14F-4D97-AF65-F5344CB8AC3E}">
        <p14:creationId xmlns:p14="http://schemas.microsoft.com/office/powerpoint/2010/main" val="399777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FED3D31-54D9-4248-A920-3DD63B55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820" y="296652"/>
            <a:ext cx="547260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Char char="•"/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•"/>
              <a:defRPr sz="1600">
                <a:solidFill>
                  <a:srgbClr val="0093D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Char char="–"/>
              <a:defRPr sz="1600">
                <a:solidFill>
                  <a:srgbClr val="0093D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defRPr sz="1600">
                <a:solidFill>
                  <a:srgbClr val="004B8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–"/>
              <a:defRPr sz="1600">
                <a:solidFill>
                  <a:srgbClr val="004B84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800" b="1" kern="0" dirty="0">
                <a:solidFill>
                  <a:srgbClr val="3B349C"/>
                </a:solidFill>
                <a:latin typeface="Calibri" panose="020F0502020204030204" pitchFamily="34" charset="0"/>
              </a:rPr>
              <a:t>Périmètre du GDR </a:t>
            </a:r>
            <a:r>
              <a:rPr lang="fr-FR" altLang="fr-FR" sz="2800" b="1" kern="0" dirty="0" err="1">
                <a:solidFill>
                  <a:srgbClr val="3B349C"/>
                </a:solidFill>
                <a:latin typeface="Calibri" panose="020F0502020204030204" pitchFamily="34" charset="0"/>
              </a:rPr>
              <a:t>SciNEE</a:t>
            </a:r>
            <a:endParaRPr lang="fr-FR" altLang="fr-FR" sz="2400" kern="0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DEEF3-6E9D-4D28-A99D-57C943C91A6C}"/>
              </a:ext>
            </a:extLst>
          </p:cNvPr>
          <p:cNvSpPr/>
          <p:nvPr/>
        </p:nvSpPr>
        <p:spPr>
          <a:xfrm>
            <a:off x="395536" y="108874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lvl="1" indent="-9525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000" b="1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Thèmes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57D68A-03AD-41CC-9B9B-2983F47929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6" y="1740303"/>
            <a:ext cx="4178502" cy="3150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Bulle narrative : ronde 15">
            <a:extLst>
              <a:ext uri="{FF2B5EF4-FFF2-40B4-BE49-F238E27FC236}">
                <a16:creationId xmlns:a16="http://schemas.microsoft.com/office/drawing/2014/main" id="{A42B075B-54BE-4F26-A534-55A66A682C0F}"/>
              </a:ext>
            </a:extLst>
          </p:cNvPr>
          <p:cNvSpPr/>
          <p:nvPr/>
        </p:nvSpPr>
        <p:spPr>
          <a:xfrm rot="9562572">
            <a:off x="2387928" y="1783610"/>
            <a:ext cx="4529747" cy="3210823"/>
          </a:xfrm>
          <a:prstGeom prst="wedgeEllipseCallout">
            <a:avLst>
              <a:gd name="adj1" fmla="val -60855"/>
              <a:gd name="adj2" fmla="val -2469"/>
            </a:avLst>
          </a:prstGeom>
          <a:noFill/>
          <a:ln cap="sq">
            <a:solidFill>
              <a:srgbClr val="9900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2F5458-8587-4DB2-888D-764588827390}"/>
              </a:ext>
            </a:extLst>
          </p:cNvPr>
          <p:cNvSpPr txBox="1"/>
          <p:nvPr/>
        </p:nvSpPr>
        <p:spPr>
          <a:xfrm>
            <a:off x="2787778" y="1226221"/>
            <a:ext cx="442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Industrie nucléaire présente &amp; future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E6B0FC-7393-487C-967E-F8E61504C3B2}"/>
              </a:ext>
            </a:extLst>
          </p:cNvPr>
          <p:cNvSpPr txBox="1"/>
          <p:nvPr/>
        </p:nvSpPr>
        <p:spPr>
          <a:xfrm>
            <a:off x="4012185" y="5415797"/>
            <a:ext cx="5155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Réacteurs nucléaires et données nucléaires associées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Mesure, modélisation, évaluation des données nucléaires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Modèles neutroniques et thermo-hydraulique, analyses de sensibilités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Scénarios interdisciplinaires du cycle du combustible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086398-D437-4510-AE19-125E850D0ABC}"/>
              </a:ext>
            </a:extLst>
          </p:cNvPr>
          <p:cNvSpPr txBox="1"/>
          <p:nvPr/>
        </p:nvSpPr>
        <p:spPr>
          <a:xfrm>
            <a:off x="251343" y="1662335"/>
            <a:ext cx="2928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008000"/>
                </a:solidFill>
                <a:latin typeface="Calibri" panose="020F0502020204030204"/>
                <a:ea typeface="+mn-ea"/>
              </a:rPr>
              <a:t>Matériaux nucléaires</a:t>
            </a:r>
            <a:endParaRPr lang="fr-FR" sz="1400" b="1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Mécanismes de dommage sous irradiation – compréhension de l’évolution  microstructurale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Comportement des matériaux aux interfaces solide/liquide, et liquide/gaz (radiolyse, corrosion, dissolution)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A8516B-4380-4E09-818F-0E06CC64419D}"/>
              </a:ext>
            </a:extLst>
          </p:cNvPr>
          <p:cNvSpPr txBox="1"/>
          <p:nvPr/>
        </p:nvSpPr>
        <p:spPr>
          <a:xfrm>
            <a:off x="7075432" y="1626331"/>
            <a:ext cx="22105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990099"/>
                </a:solidFill>
                <a:latin typeface="Calibri" panose="020F0502020204030204"/>
                <a:ea typeface="+mn-ea"/>
              </a:rPr>
              <a:t>Comportement et impact des radionucléides (RN) dans l’environnement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Mesures</a:t>
            </a: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 / </a:t>
            </a: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cartographie</a:t>
            </a: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 de la </a:t>
            </a: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radioactivité</a:t>
            </a:r>
            <a:endParaRPr lang="en-US" sz="1400" dirty="0">
              <a:solidFill>
                <a:srgbClr val="99009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Spéciation</a:t>
            </a: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 des </a:t>
            </a: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radioéléments</a:t>
            </a:r>
            <a:endParaRPr lang="en-US" sz="1400" dirty="0">
              <a:solidFill>
                <a:srgbClr val="99009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Description des </a:t>
            </a: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mécanismes</a:t>
            </a: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 de </a:t>
            </a: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comportement</a:t>
            </a: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 des </a:t>
            </a:r>
            <a:r>
              <a:rPr lang="en-US" sz="1400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radioéléments</a:t>
            </a:r>
            <a:endParaRPr lang="en-US" sz="1400" dirty="0">
              <a:solidFill>
                <a:srgbClr val="990099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26AEB3-5217-4A53-AB2A-9F29859E0E37}"/>
              </a:ext>
            </a:extLst>
          </p:cNvPr>
          <p:cNvSpPr txBox="1"/>
          <p:nvPr/>
        </p:nvSpPr>
        <p:spPr>
          <a:xfrm>
            <a:off x="265775" y="5052599"/>
            <a:ext cx="2928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Radiochimie et chimie du cycle combustible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Physico-chimie des actinides</a:t>
            </a:r>
          </a:p>
        </p:txBody>
      </p:sp>
    </p:spTree>
    <p:extLst>
      <p:ext uri="{BB962C8B-B14F-4D97-AF65-F5344CB8AC3E}">
        <p14:creationId xmlns:p14="http://schemas.microsoft.com/office/powerpoint/2010/main" val="18660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partiel 8">
            <a:extLst>
              <a:ext uri="{FF2B5EF4-FFF2-40B4-BE49-F238E27FC236}">
                <a16:creationId xmlns:a16="http://schemas.microsoft.com/office/drawing/2014/main" id="{124AD35A-D64C-4100-8F0C-7024DF0B74FA}"/>
              </a:ext>
            </a:extLst>
          </p:cNvPr>
          <p:cNvSpPr/>
          <p:nvPr/>
        </p:nvSpPr>
        <p:spPr bwMode="auto">
          <a:xfrm rot="2720373">
            <a:off x="2376072" y="1908453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0885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05ED47-1706-4783-B17A-02D8F4F2613C}"/>
              </a:ext>
            </a:extLst>
          </p:cNvPr>
          <p:cNvSpPr txBox="1"/>
          <p:nvPr/>
        </p:nvSpPr>
        <p:spPr>
          <a:xfrm>
            <a:off x="3234989" y="2917687"/>
            <a:ext cx="2777171" cy="17354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Systèmes nucléaires et scénarios</a:t>
            </a: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c partiel 9">
            <a:extLst>
              <a:ext uri="{FF2B5EF4-FFF2-40B4-BE49-F238E27FC236}">
                <a16:creationId xmlns:a16="http://schemas.microsoft.com/office/drawing/2014/main" id="{38357AE0-9FEB-40AC-AF74-CC1B432860AD}"/>
              </a:ext>
            </a:extLst>
          </p:cNvPr>
          <p:cNvSpPr/>
          <p:nvPr/>
        </p:nvSpPr>
        <p:spPr bwMode="auto">
          <a:xfrm rot="18920373">
            <a:off x="2385113" y="1908106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5BAE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Arc partiel 10">
            <a:extLst>
              <a:ext uri="{FF2B5EF4-FFF2-40B4-BE49-F238E27FC236}">
                <a16:creationId xmlns:a16="http://schemas.microsoft.com/office/drawing/2014/main" id="{5446BFF2-66B2-4710-86CF-B39962BAEA41}"/>
              </a:ext>
            </a:extLst>
          </p:cNvPr>
          <p:cNvSpPr/>
          <p:nvPr/>
        </p:nvSpPr>
        <p:spPr bwMode="auto">
          <a:xfrm rot="8120373">
            <a:off x="2376415" y="1908453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93D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Arc partiel 11">
            <a:extLst>
              <a:ext uri="{FF2B5EF4-FFF2-40B4-BE49-F238E27FC236}">
                <a16:creationId xmlns:a16="http://schemas.microsoft.com/office/drawing/2014/main" id="{785166B2-90B2-4FED-955F-BD595188BFFB}"/>
              </a:ext>
            </a:extLst>
          </p:cNvPr>
          <p:cNvSpPr/>
          <p:nvPr/>
        </p:nvSpPr>
        <p:spPr bwMode="auto">
          <a:xfrm rot="13520373">
            <a:off x="2376414" y="1890185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8BFF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2559B3-057B-4B2A-BC80-BD42B2A4B83B}"/>
              </a:ext>
            </a:extLst>
          </p:cNvPr>
          <p:cNvSpPr>
            <a:spLocks noChangeAspect="1"/>
          </p:cNvSpPr>
          <p:nvPr/>
        </p:nvSpPr>
        <p:spPr bwMode="auto">
          <a:xfrm>
            <a:off x="3314396" y="2846293"/>
            <a:ext cx="2514858" cy="251513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F8FDE6-6A9F-4379-8ECE-12403110CC18}"/>
              </a:ext>
            </a:extLst>
          </p:cNvPr>
          <p:cNvSpPr txBox="1"/>
          <p:nvPr/>
        </p:nvSpPr>
        <p:spPr>
          <a:xfrm>
            <a:off x="3189750" y="3721611"/>
            <a:ext cx="2842060" cy="193628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Radiochimie environnementale 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radioécologie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1035F2-08EA-4BAB-BB3A-8D7D972F3784}"/>
              </a:ext>
            </a:extLst>
          </p:cNvPr>
          <p:cNvSpPr txBox="1"/>
          <p:nvPr/>
        </p:nvSpPr>
        <p:spPr>
          <a:xfrm rot="16200000">
            <a:off x="2346816" y="3252963"/>
            <a:ext cx="2777171" cy="167319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3705"/>
              </a:avLst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du combustible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9F9468-CD54-4465-9350-630E97627A5B}"/>
              </a:ext>
            </a:extLst>
          </p:cNvPr>
          <p:cNvSpPr txBox="1"/>
          <p:nvPr/>
        </p:nvSpPr>
        <p:spPr>
          <a:xfrm rot="5400000">
            <a:off x="4164473" y="3345567"/>
            <a:ext cx="2777171" cy="159127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3705"/>
              </a:avLst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Matériaux sous stress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4F8CE38-B7CA-443A-A950-E18AB36B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Structure du GDR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54E9B7-C74A-43F0-A27A-7D69A509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4" y="980728"/>
            <a:ext cx="847894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 pôles thématiques pour une animation </a:t>
            </a:r>
            <a:r>
              <a:rPr lang="en-US" altLang="fr-FR" sz="180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représentative</a:t>
            </a:r>
            <a:r>
              <a:rPr lang="en-US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 la </a:t>
            </a:r>
            <a:r>
              <a:rPr lang="en-US" altLang="fr-FR" sz="180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diversité</a:t>
            </a:r>
            <a:r>
              <a:rPr lang="en-US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des </a:t>
            </a:r>
            <a:r>
              <a:rPr lang="en-US" altLang="fr-FR" sz="180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recherches</a:t>
            </a:r>
            <a:r>
              <a:rPr lang="en-US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236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D6D32-587E-4E49-9CCB-7BC41C62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4" y="980728"/>
            <a:ext cx="847894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Laboratoires impliqués: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149A2F0-76AC-4A14-AE00-AB39DC50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Structure du GDR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C393FA-EB30-4483-8FC7-ED65E87B4B7D}"/>
              </a:ext>
            </a:extLst>
          </p:cNvPr>
          <p:cNvSpPr txBox="1"/>
          <p:nvPr/>
        </p:nvSpPr>
        <p:spPr>
          <a:xfrm>
            <a:off x="437373" y="9462864"/>
            <a:ext cx="133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2" tooltip="http://lessbydesign.org/2013/06/07/the-dirty-truth-about-recycling/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3" tooltip="https://creativecommons.org/licenses/by-nc-sa/3.0/"/>
              </a:rPr>
              <a:t>CC BY-SA-NC</a:t>
            </a:r>
            <a:endParaRPr lang="fr-FR" sz="90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1CBA3D6-558E-4273-802D-56667041E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" y="1769625"/>
            <a:ext cx="4057347" cy="3437209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AF37573-9C9D-433C-A48E-0CDE91C6EF2B}"/>
              </a:ext>
            </a:extLst>
          </p:cNvPr>
          <p:cNvSpPr/>
          <p:nvPr/>
        </p:nvSpPr>
        <p:spPr bwMode="auto">
          <a:xfrm>
            <a:off x="4451927" y="2024844"/>
            <a:ext cx="4284451" cy="240236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1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IN2P3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LP2I, </a:t>
            </a:r>
            <a:r>
              <a:rPr lang="fr-FR" altLang="fr-FR" sz="180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IJCLab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GANIL, IPHC, IP2I, LPC, LPC Caen, LPSC, </a:t>
            </a:r>
            <a:r>
              <a:rPr lang="fr-FR" altLang="fr-FR" sz="180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Subatech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b="1" dirty="0">
                <a:solidFill>
                  <a:srgbClr val="00B0F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INC</a:t>
            </a:r>
            <a:r>
              <a:rPr lang="fr-FR" altLang="fr-FR" sz="1800" dirty="0">
                <a:solidFill>
                  <a:srgbClr val="00B0F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CEMHTI, ICCF, ICN, ICSM, IRCER, NIMBE, SPMS, UCCS, UMET</a:t>
            </a:r>
          </a:p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endParaRPr lang="fr-FR" altLang="fr-FR" sz="1800" dirty="0">
              <a:solidFill>
                <a:srgbClr val="00B0F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+ Synchrotron SOLEIL (société civile CNRS &amp; CEA)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691A55-3642-4FD9-B1FA-D2DC3E76E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08" y="4887808"/>
            <a:ext cx="8136904" cy="139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Mais aussi: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 instruments: 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réseau EMIR&amp;A, SOLEIL, GENESIS, …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 collaborateurs des autres Instituts du CNRS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INEE, INSU, INP, INSIS,… 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 collaborateurs extérieurs: </a:t>
            </a:r>
            <a:r>
              <a:rPr lang="fr-FR" altLang="fr-FR" sz="1600" b="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CEA, IRSN, BRGM, ANDRA, EDF, FRAMATOME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fr-FR" altLang="fr-FR" sz="16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685800" lvl="1" eaLnBrk="1" hangingPunct="1">
              <a:lnSpc>
                <a:spcPct val="120000"/>
              </a:lnSpc>
              <a:spcBef>
                <a:spcPct val="20000"/>
              </a:spcBef>
              <a:buClr>
                <a:srgbClr val="333399"/>
              </a:buClr>
              <a:buFontTx/>
              <a:buChar char="-"/>
            </a:pPr>
            <a:endParaRPr lang="fr-FR" altLang="fr-FR" sz="1600" dirty="0">
              <a:solidFill>
                <a:srgbClr val="333399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682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partiel 8">
            <a:extLst>
              <a:ext uri="{FF2B5EF4-FFF2-40B4-BE49-F238E27FC236}">
                <a16:creationId xmlns:a16="http://schemas.microsoft.com/office/drawing/2014/main" id="{124AD35A-D64C-4100-8F0C-7024DF0B74FA}"/>
              </a:ext>
            </a:extLst>
          </p:cNvPr>
          <p:cNvSpPr/>
          <p:nvPr/>
        </p:nvSpPr>
        <p:spPr bwMode="auto">
          <a:xfrm rot="2720373">
            <a:off x="2376072" y="1908453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0885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05ED47-1706-4783-B17A-02D8F4F2613C}"/>
              </a:ext>
            </a:extLst>
          </p:cNvPr>
          <p:cNvSpPr txBox="1"/>
          <p:nvPr/>
        </p:nvSpPr>
        <p:spPr>
          <a:xfrm>
            <a:off x="3234989" y="2917687"/>
            <a:ext cx="2777171" cy="17354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Systèmes nucléaires et scénarios</a:t>
            </a: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c partiel 9">
            <a:extLst>
              <a:ext uri="{FF2B5EF4-FFF2-40B4-BE49-F238E27FC236}">
                <a16:creationId xmlns:a16="http://schemas.microsoft.com/office/drawing/2014/main" id="{38357AE0-9FEB-40AC-AF74-CC1B432860AD}"/>
              </a:ext>
            </a:extLst>
          </p:cNvPr>
          <p:cNvSpPr/>
          <p:nvPr/>
        </p:nvSpPr>
        <p:spPr bwMode="auto">
          <a:xfrm rot="18920373">
            <a:off x="2385113" y="1908106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5BAE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Arc partiel 10">
            <a:extLst>
              <a:ext uri="{FF2B5EF4-FFF2-40B4-BE49-F238E27FC236}">
                <a16:creationId xmlns:a16="http://schemas.microsoft.com/office/drawing/2014/main" id="{5446BFF2-66B2-4710-86CF-B39962BAEA41}"/>
              </a:ext>
            </a:extLst>
          </p:cNvPr>
          <p:cNvSpPr/>
          <p:nvPr/>
        </p:nvSpPr>
        <p:spPr bwMode="auto">
          <a:xfrm rot="8120373">
            <a:off x="2376415" y="1908453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93D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Arc partiel 11">
            <a:extLst>
              <a:ext uri="{FF2B5EF4-FFF2-40B4-BE49-F238E27FC236}">
                <a16:creationId xmlns:a16="http://schemas.microsoft.com/office/drawing/2014/main" id="{785166B2-90B2-4FED-955F-BD595188BFFB}"/>
              </a:ext>
            </a:extLst>
          </p:cNvPr>
          <p:cNvSpPr/>
          <p:nvPr/>
        </p:nvSpPr>
        <p:spPr bwMode="auto">
          <a:xfrm rot="13520373">
            <a:off x="2376414" y="2016465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8BFF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2559B3-057B-4B2A-BC80-BD42B2A4B83B}"/>
              </a:ext>
            </a:extLst>
          </p:cNvPr>
          <p:cNvSpPr>
            <a:spLocks noChangeAspect="1"/>
          </p:cNvSpPr>
          <p:nvPr/>
        </p:nvSpPr>
        <p:spPr bwMode="auto">
          <a:xfrm>
            <a:off x="3314396" y="2846293"/>
            <a:ext cx="2514858" cy="251513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F8FDE6-6A9F-4379-8ECE-12403110CC18}"/>
              </a:ext>
            </a:extLst>
          </p:cNvPr>
          <p:cNvSpPr txBox="1"/>
          <p:nvPr/>
        </p:nvSpPr>
        <p:spPr>
          <a:xfrm>
            <a:off x="3189750" y="3721611"/>
            <a:ext cx="2842060" cy="193628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Radiochimie environnementale 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radioécologie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1035F2-08EA-4BAB-BB3A-8D7D972F3784}"/>
              </a:ext>
            </a:extLst>
          </p:cNvPr>
          <p:cNvSpPr txBox="1"/>
          <p:nvPr/>
        </p:nvSpPr>
        <p:spPr>
          <a:xfrm rot="16200000">
            <a:off x="2346816" y="3252963"/>
            <a:ext cx="2777171" cy="167319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3705"/>
              </a:avLst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du combustible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9F9468-CD54-4465-9350-630E97627A5B}"/>
              </a:ext>
            </a:extLst>
          </p:cNvPr>
          <p:cNvSpPr txBox="1"/>
          <p:nvPr/>
        </p:nvSpPr>
        <p:spPr>
          <a:xfrm rot="5400000">
            <a:off x="4164473" y="3345567"/>
            <a:ext cx="2777171" cy="159127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3705"/>
              </a:avLst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Matériaux sous stress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4F8CE38-B7CA-443A-A950-E18AB36B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Structure du GDR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A16B43-BF68-4EC4-AECF-1298EBBA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46" y="2122924"/>
            <a:ext cx="2593244" cy="66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IN2P3 programme « INET »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Innovative </a:t>
            </a:r>
            <a:r>
              <a:rPr lang="fr-FR" altLang="fr-FR" sz="1800" dirty="0" err="1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Nuclear</a:t>
            </a: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Energy Techniques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CDC191-4D1D-4ED3-B4E8-FCDFA70D4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1" y="5208758"/>
            <a:ext cx="2593244" cy="66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>
                <a:solidFill>
                  <a:srgbClr val="00924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IN2P3 programme « RNUE »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 err="1">
                <a:solidFill>
                  <a:srgbClr val="00924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Radionuclides</a:t>
            </a:r>
            <a:r>
              <a:rPr lang="fr-FR" altLang="fr-FR" sz="1800" dirty="0">
                <a:solidFill>
                  <a:srgbClr val="00924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fr-FR" altLang="fr-FR" sz="1800" dirty="0" err="1">
                <a:solidFill>
                  <a:srgbClr val="00924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Environment</a:t>
            </a:r>
            <a:endParaRPr lang="fr-FR" altLang="fr-FR" sz="1800" dirty="0">
              <a:solidFill>
                <a:srgbClr val="009242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86B67-10DE-41EC-9296-DDC2F717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447" y="3389372"/>
            <a:ext cx="756084" cy="5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INET</a:t>
            </a: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CE817FAB-6BAD-4B44-B0F5-3BE7DE525C34}"/>
              </a:ext>
            </a:extLst>
          </p:cNvPr>
          <p:cNvSpPr/>
          <p:nvPr/>
        </p:nvSpPr>
        <p:spPr bwMode="auto">
          <a:xfrm>
            <a:off x="4355621" y="2941774"/>
            <a:ext cx="484632" cy="468052"/>
          </a:xfrm>
          <a:prstGeom prst="downArrow">
            <a:avLst/>
          </a:prstGeom>
          <a:solidFill>
            <a:srgbClr val="0885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8A5B589D-F0B7-465F-9BF9-37E7023669CC}"/>
              </a:ext>
            </a:extLst>
          </p:cNvPr>
          <p:cNvSpPr/>
          <p:nvPr/>
        </p:nvSpPr>
        <p:spPr bwMode="auto">
          <a:xfrm rot="16200000">
            <a:off x="3697514" y="3362117"/>
            <a:ext cx="484632" cy="468052"/>
          </a:xfrm>
          <a:prstGeom prst="downArrow">
            <a:avLst/>
          </a:prstGeom>
          <a:solidFill>
            <a:srgbClr val="25BA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6665A947-F121-4EC3-8F8A-EFB13978B99C}"/>
              </a:ext>
            </a:extLst>
          </p:cNvPr>
          <p:cNvSpPr/>
          <p:nvPr/>
        </p:nvSpPr>
        <p:spPr bwMode="auto">
          <a:xfrm rot="5400000">
            <a:off x="5028085" y="3390791"/>
            <a:ext cx="484632" cy="468052"/>
          </a:xfrm>
          <a:prstGeom prst="downArrow">
            <a:avLst/>
          </a:prstGeom>
          <a:solidFill>
            <a:srgbClr val="93DE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9AAEE7-5CE7-4716-B51A-941BBE3B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738" y="4545212"/>
            <a:ext cx="756084" cy="5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1800" dirty="0">
                <a:solidFill>
                  <a:srgbClr val="00924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RNUE</a:t>
            </a: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2D05C130-8C34-41B9-9C67-B200581076A2}"/>
              </a:ext>
            </a:extLst>
          </p:cNvPr>
          <p:cNvSpPr/>
          <p:nvPr/>
        </p:nvSpPr>
        <p:spPr bwMode="auto">
          <a:xfrm rot="10800000">
            <a:off x="4349660" y="4845864"/>
            <a:ext cx="484632" cy="468052"/>
          </a:xfrm>
          <a:prstGeom prst="downArrow">
            <a:avLst/>
          </a:prstGeom>
          <a:solidFill>
            <a:srgbClr val="8BFF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42AB04EA-5EF4-455E-BA78-4B3EDE53BD5C}"/>
              </a:ext>
            </a:extLst>
          </p:cNvPr>
          <p:cNvSpPr/>
          <p:nvPr/>
        </p:nvSpPr>
        <p:spPr bwMode="auto">
          <a:xfrm rot="16200000">
            <a:off x="3691987" y="4480093"/>
            <a:ext cx="484632" cy="468052"/>
          </a:xfrm>
          <a:prstGeom prst="downArrow">
            <a:avLst/>
          </a:prstGeom>
          <a:solidFill>
            <a:srgbClr val="25BA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0EE4E9-953C-4515-9B8F-53134B54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4" y="1137537"/>
            <a:ext cx="8028892" cy="6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Les activités sont réparties au sein de deux programmes à l’IN2P3</a:t>
            </a:r>
          </a:p>
        </p:txBody>
      </p:sp>
    </p:spTree>
    <p:extLst>
      <p:ext uri="{BB962C8B-B14F-4D97-AF65-F5344CB8AC3E}">
        <p14:creationId xmlns:p14="http://schemas.microsoft.com/office/powerpoint/2010/main" val="424570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partiel 8">
            <a:extLst>
              <a:ext uri="{FF2B5EF4-FFF2-40B4-BE49-F238E27FC236}">
                <a16:creationId xmlns:a16="http://schemas.microsoft.com/office/drawing/2014/main" id="{124AD35A-D64C-4100-8F0C-7024DF0B74FA}"/>
              </a:ext>
            </a:extLst>
          </p:cNvPr>
          <p:cNvSpPr/>
          <p:nvPr/>
        </p:nvSpPr>
        <p:spPr bwMode="auto">
          <a:xfrm rot="2720373">
            <a:off x="2376072" y="1908453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0885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05ED47-1706-4783-B17A-02D8F4F2613C}"/>
              </a:ext>
            </a:extLst>
          </p:cNvPr>
          <p:cNvSpPr txBox="1"/>
          <p:nvPr/>
        </p:nvSpPr>
        <p:spPr>
          <a:xfrm>
            <a:off x="3234989" y="2917687"/>
            <a:ext cx="2777171" cy="17354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Systèmes nucléaires et scénarios</a:t>
            </a: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c partiel 9">
            <a:extLst>
              <a:ext uri="{FF2B5EF4-FFF2-40B4-BE49-F238E27FC236}">
                <a16:creationId xmlns:a16="http://schemas.microsoft.com/office/drawing/2014/main" id="{38357AE0-9FEB-40AC-AF74-CC1B432860AD}"/>
              </a:ext>
            </a:extLst>
          </p:cNvPr>
          <p:cNvSpPr/>
          <p:nvPr/>
        </p:nvSpPr>
        <p:spPr bwMode="auto">
          <a:xfrm rot="18920373">
            <a:off x="2376072" y="1908106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5BAE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Arc partiel 10">
            <a:extLst>
              <a:ext uri="{FF2B5EF4-FFF2-40B4-BE49-F238E27FC236}">
                <a16:creationId xmlns:a16="http://schemas.microsoft.com/office/drawing/2014/main" id="{5446BFF2-66B2-4710-86CF-B39962BAEA41}"/>
              </a:ext>
            </a:extLst>
          </p:cNvPr>
          <p:cNvSpPr/>
          <p:nvPr/>
        </p:nvSpPr>
        <p:spPr bwMode="auto">
          <a:xfrm rot="8120373">
            <a:off x="2376415" y="1908453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93D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2559B3-057B-4B2A-BC80-BD42B2A4B83B}"/>
              </a:ext>
            </a:extLst>
          </p:cNvPr>
          <p:cNvSpPr>
            <a:spLocks noChangeAspect="1"/>
          </p:cNvSpPr>
          <p:nvPr/>
        </p:nvSpPr>
        <p:spPr bwMode="auto">
          <a:xfrm>
            <a:off x="3314396" y="2846293"/>
            <a:ext cx="2514858" cy="251513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Arc partiel 11">
            <a:extLst>
              <a:ext uri="{FF2B5EF4-FFF2-40B4-BE49-F238E27FC236}">
                <a16:creationId xmlns:a16="http://schemas.microsoft.com/office/drawing/2014/main" id="{785166B2-90B2-4FED-955F-BD595188BFFB}"/>
              </a:ext>
            </a:extLst>
          </p:cNvPr>
          <p:cNvSpPr/>
          <p:nvPr/>
        </p:nvSpPr>
        <p:spPr bwMode="auto">
          <a:xfrm rot="13520373">
            <a:off x="2376414" y="2016465"/>
            <a:ext cx="4391510" cy="439151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8BFF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F8FDE6-6A9F-4379-8ECE-12403110CC18}"/>
              </a:ext>
            </a:extLst>
          </p:cNvPr>
          <p:cNvSpPr txBox="1"/>
          <p:nvPr/>
        </p:nvSpPr>
        <p:spPr>
          <a:xfrm>
            <a:off x="3189750" y="3684993"/>
            <a:ext cx="2842060" cy="193628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Radiochimie environnementale </a:t>
            </a:r>
          </a:p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radioécologie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1035F2-08EA-4BAB-BB3A-8D7D972F3784}"/>
              </a:ext>
            </a:extLst>
          </p:cNvPr>
          <p:cNvSpPr txBox="1"/>
          <p:nvPr/>
        </p:nvSpPr>
        <p:spPr>
          <a:xfrm rot="16200000">
            <a:off x="2346816" y="3252963"/>
            <a:ext cx="2777171" cy="167319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3705"/>
              </a:avLst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du combustible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9F9468-CD54-4465-9350-630E97627A5B}"/>
              </a:ext>
            </a:extLst>
          </p:cNvPr>
          <p:cNvSpPr txBox="1"/>
          <p:nvPr/>
        </p:nvSpPr>
        <p:spPr>
          <a:xfrm rot="5400000">
            <a:off x="4164473" y="3345567"/>
            <a:ext cx="2777171" cy="159127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03705"/>
              </a:avLst>
            </a:prstTxWarp>
            <a:spAutoFit/>
          </a:bodyPr>
          <a:lstStyle/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fr-FR" sz="1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Matériaux sous stress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4F8CE38-B7CA-443A-A950-E18AB36B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96652"/>
            <a:ext cx="57606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fr-FR" altLang="fr-FR" sz="2800" b="1" dirty="0">
                <a:solidFill>
                  <a:srgbClr val="3B349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Structure du GDR</a:t>
            </a:r>
            <a:endParaRPr lang="fr-FR" altLang="fr-FR" sz="2800" b="1" dirty="0">
              <a:solidFill>
                <a:srgbClr val="3B349C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6CD3A8-B333-492E-AEE0-A408E313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4" y="1137537"/>
            <a:ext cx="8028892" cy="6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Les activités en lien avec l’« environnement » sont essentiellement regroupée dans le pôle 4 (mais certains sujets interfacent avec le pôle 2)</a:t>
            </a:r>
          </a:p>
        </p:txBody>
      </p:sp>
    </p:spTree>
    <p:extLst>
      <p:ext uri="{BB962C8B-B14F-4D97-AF65-F5344CB8AC3E}">
        <p14:creationId xmlns:p14="http://schemas.microsoft.com/office/powerpoint/2010/main" val="60597357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LPSC">
  <a:themeElements>
    <a:clrScheme name="modele_LP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LP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modele_LP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LP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LP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LP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LP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LP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LP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LP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LP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LP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LP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LP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modele_LPSC</Template>
  <TotalTime>72183</TotalTime>
  <Words>1588</Words>
  <Application>Microsoft Office PowerPoint</Application>
  <PresentationFormat>Affichage à l'écran (4:3)</PresentationFormat>
  <Paragraphs>264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Times</vt:lpstr>
      <vt:lpstr>Times New Roman</vt:lpstr>
      <vt:lpstr>Verdana</vt:lpstr>
      <vt:lpstr>Wingdings</vt:lpstr>
      <vt:lpstr>modele_LPSC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Quarks, leptons et  interactions fondamentales</dc:title>
  <dc:creator>A Billebaud</dc:creator>
  <cp:lastModifiedBy>Catherine LANDESMAN</cp:lastModifiedBy>
  <cp:revision>1092</cp:revision>
  <cp:lastPrinted>2017-04-27T11:54:23Z</cp:lastPrinted>
  <dcterms:created xsi:type="dcterms:W3CDTF">2009-09-28T17:16:34Z</dcterms:created>
  <dcterms:modified xsi:type="dcterms:W3CDTF">2022-05-24T21:45:06Z</dcterms:modified>
</cp:coreProperties>
</file>