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9"/>
  </p:notesMasterIdLst>
  <p:handoutMasterIdLst>
    <p:handoutMasterId r:id="rId50"/>
  </p:handoutMasterIdLst>
  <p:sldIdLst>
    <p:sldId id="282" r:id="rId2"/>
    <p:sldId id="317" r:id="rId3"/>
    <p:sldId id="316" r:id="rId4"/>
    <p:sldId id="318" r:id="rId5"/>
    <p:sldId id="319" r:id="rId6"/>
    <p:sldId id="320" r:id="rId7"/>
    <p:sldId id="321" r:id="rId8"/>
    <p:sldId id="322" r:id="rId9"/>
    <p:sldId id="323" r:id="rId10"/>
    <p:sldId id="324" r:id="rId11"/>
    <p:sldId id="325" r:id="rId12"/>
    <p:sldId id="326" r:id="rId13"/>
    <p:sldId id="327" r:id="rId14"/>
    <p:sldId id="328" r:id="rId15"/>
    <p:sldId id="329" r:id="rId16"/>
    <p:sldId id="330" r:id="rId17"/>
    <p:sldId id="331" r:id="rId18"/>
    <p:sldId id="332" r:id="rId19"/>
    <p:sldId id="333" r:id="rId20"/>
    <p:sldId id="334" r:id="rId21"/>
    <p:sldId id="335" r:id="rId22"/>
    <p:sldId id="336" r:id="rId23"/>
    <p:sldId id="337" r:id="rId24"/>
    <p:sldId id="338" r:id="rId25"/>
    <p:sldId id="340" r:id="rId26"/>
    <p:sldId id="341" r:id="rId27"/>
    <p:sldId id="342" r:id="rId28"/>
    <p:sldId id="343" r:id="rId29"/>
    <p:sldId id="348" r:id="rId30"/>
    <p:sldId id="349" r:id="rId31"/>
    <p:sldId id="344" r:id="rId32"/>
    <p:sldId id="345" r:id="rId33"/>
    <p:sldId id="346" r:id="rId34"/>
    <p:sldId id="347" r:id="rId35"/>
    <p:sldId id="350" r:id="rId36"/>
    <p:sldId id="351" r:id="rId37"/>
    <p:sldId id="352" r:id="rId38"/>
    <p:sldId id="353" r:id="rId39"/>
    <p:sldId id="354" r:id="rId40"/>
    <p:sldId id="355" r:id="rId41"/>
    <p:sldId id="356" r:id="rId42"/>
    <p:sldId id="357" r:id="rId43"/>
    <p:sldId id="358" r:id="rId44"/>
    <p:sldId id="363" r:id="rId45"/>
    <p:sldId id="360" r:id="rId46"/>
    <p:sldId id="361" r:id="rId47"/>
    <p:sldId id="362" r:id="rId4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>
      <p:cViewPr varScale="1">
        <p:scale>
          <a:sx n="115" d="100"/>
          <a:sy n="115" d="100"/>
        </p:scale>
        <p:origin x="936" y="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87" d="100"/>
          <a:sy n="87" d="100"/>
        </p:scale>
        <p:origin x="-3816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E91BFD-0D97-41C8-9218-EEB672E62838}" type="datetimeFigureOut">
              <a:rPr lang="fr-FR" smtClean="0"/>
              <a:t>24/05/2022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51966D-BF5C-4D9A-B245-961D2E205D1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6388500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8D0517-8D05-4586-9BDA-34309E9938F9}" type="datetimeFigureOut">
              <a:rPr lang="en-GB" smtClean="0"/>
              <a:t>24/05/2022</a:t>
            </a:fld>
            <a:endParaRPr lang="en-GB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903045-5A14-4181-98E9-538445AFE3DD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41036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 userDrawn="1"/>
        </p:nvSpPr>
        <p:spPr>
          <a:xfrm>
            <a:off x="2987824" y="6616108"/>
            <a:ext cx="3600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Colloque NEEDS – Clermont-Ferrand - 23-25 Mai 2022</a:t>
            </a:r>
            <a:endParaRPr lang="fr-FR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7445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96065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en-GB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094B9E-366E-4253-93B5-C20F7D4F8977}" type="datetimeFigureOut">
              <a:rPr lang="en-GB" smtClean="0"/>
              <a:t>24/05/2022</a:t>
            </a:fld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B4FCDC-FC3B-444A-8962-69EA3BA2584D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5153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emf"/><Relationship Id="rId5" Type="http://schemas.openxmlformats.org/officeDocument/2006/relationships/image" Target="../media/image30.emf"/><Relationship Id="rId4" Type="http://schemas.openxmlformats.org/officeDocument/2006/relationships/image" Target="../media/image29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gif"/><Relationship Id="rId2" Type="http://schemas.openxmlformats.org/officeDocument/2006/relationships/image" Target="../media/image56.gi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2.png"/><Relationship Id="rId7" Type="http://schemas.openxmlformats.org/officeDocument/2006/relationships/image" Target="../media/image76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79.png"/><Relationship Id="rId7" Type="http://schemas.openxmlformats.org/officeDocument/2006/relationships/image" Target="../media/image83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Relationship Id="rId9" Type="http://schemas.openxmlformats.org/officeDocument/2006/relationships/image" Target="../media/image8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image" Target="../media/image96.png"/><Relationship Id="rId7" Type="http://schemas.openxmlformats.org/officeDocument/2006/relationships/image" Target="../media/image190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10" Type="http://schemas.openxmlformats.org/officeDocument/2006/relationships/image" Target="../media/image22.png"/><Relationship Id="rId4" Type="http://schemas.openxmlformats.org/officeDocument/2006/relationships/image" Target="../media/image97.png"/><Relationship Id="rId9" Type="http://schemas.openxmlformats.org/officeDocument/2006/relationships/image" Target="../media/image10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2.emf"/><Relationship Id="rId7" Type="http://schemas.openxmlformats.org/officeDocument/2006/relationships/image" Target="../media/image9.png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/>
          </p:cNvSpPr>
          <p:nvPr/>
        </p:nvSpPr>
        <p:spPr>
          <a:xfrm>
            <a:off x="323528" y="1484784"/>
            <a:ext cx="8496943" cy="144016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Cambria" panose="02040503050406030204" pitchFamily="18" charset="0"/>
                <a:ea typeface="+mj-ea"/>
                <a:cs typeface="+mj-cs"/>
              </a:defRPr>
            </a:lvl1pPr>
          </a:lstStyle>
          <a:p>
            <a:r>
              <a:rPr lang="fr-FR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Projet ARPENTONS</a:t>
            </a:r>
          </a:p>
          <a:p>
            <a:r>
              <a:rPr lang="fr-FR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Comportement mécanique de l'argilite à travers les échelles : </a:t>
            </a:r>
            <a:endParaRPr lang="fr-FR" sz="2000" b="1" dirty="0" smtClean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  <a:p>
            <a:r>
              <a:rPr lang="fr-FR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effet </a:t>
            </a:r>
            <a:r>
              <a:rPr lang="fr-FR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de la température et de la non-saturation</a:t>
            </a:r>
            <a:endParaRPr lang="en-GB" sz="3200" b="1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</p:txBody>
      </p:sp>
      <p:sp>
        <p:nvSpPr>
          <p:cNvPr id="3" name="Sous-titre 2"/>
          <p:cNvSpPr txBox="1">
            <a:spLocks/>
          </p:cNvSpPr>
          <p:nvPr/>
        </p:nvSpPr>
        <p:spPr>
          <a:xfrm>
            <a:off x="539552" y="3140968"/>
            <a:ext cx="8491034" cy="2900689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200"/>
              </a:spcBef>
              <a:buNone/>
            </a:pPr>
            <a:r>
              <a:rPr lang="fr-FR" sz="1400" b="1" u="sng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Pierre </a:t>
            </a:r>
            <a:r>
              <a:rPr lang="fr-FR" sz="1800" b="1" u="sng" cap="small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Bésuelle</a:t>
            </a:r>
            <a:r>
              <a:rPr lang="fr-FR" sz="1600" b="1" cap="small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</a:t>
            </a:r>
            <a:r>
              <a:rPr lang="fr-FR" sz="1800" b="1" cap="small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, </a:t>
            </a:r>
            <a:r>
              <a:rPr lang="fr-FR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Edward</a:t>
            </a:r>
            <a:r>
              <a:rPr lang="fr-FR" sz="11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fr-FR" sz="1800" b="1" cap="small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Ando, </a:t>
            </a:r>
            <a:r>
              <a:rPr lang="fr-FR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Nicolas</a:t>
            </a:r>
            <a:r>
              <a:rPr lang="fr-FR" sz="11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fr-FR" sz="1800" b="1" cap="small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Zalamea</a:t>
            </a:r>
            <a:r>
              <a:rPr lang="fr-FR" sz="1800" b="1" cap="small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,</a:t>
            </a:r>
            <a:r>
              <a:rPr lang="fr-FR" sz="1400" b="1" cap="small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fr-FR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Stefano </a:t>
            </a:r>
            <a:r>
              <a:rPr lang="fr-FR" sz="1800" b="1" cap="small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Dal </a:t>
            </a:r>
            <a:r>
              <a:rPr lang="fr-FR" sz="1800" b="1" cap="small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Pont, </a:t>
            </a:r>
            <a:r>
              <a:rPr lang="fr-FR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Alice </a:t>
            </a:r>
            <a:r>
              <a:rPr lang="fr-FR" sz="1800" b="1" cap="small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Di Donna, </a:t>
            </a:r>
            <a:r>
              <a:rPr lang="fr-FR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Jacques </a:t>
            </a:r>
            <a:r>
              <a:rPr lang="fr-FR" sz="1800" b="1" cap="small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Desrues</a:t>
            </a:r>
            <a:r>
              <a:rPr lang="fr-FR" sz="1800" b="1" cap="small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  </a:t>
            </a:r>
            <a:endParaRPr lang="fr-FR" sz="1800" b="1" cap="small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  <a:p>
            <a:endParaRPr lang="fr-FR" sz="700" baseline="30000" dirty="0" smtClean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de-DE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</a:t>
            </a:r>
            <a:r>
              <a:rPr lang="de-DE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     </a:t>
            </a:r>
            <a:r>
              <a:rPr lang="de-DE" sz="12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Université Grenoble Alpes &amp; CNRS</a:t>
            </a:r>
          </a:p>
          <a:p>
            <a:pPr marL="0" indent="0">
              <a:spcBef>
                <a:spcPts val="0"/>
              </a:spcBef>
              <a:buNone/>
            </a:pPr>
            <a:r>
              <a:rPr lang="de-DE" sz="12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      Laboratoire 3SR</a:t>
            </a:r>
          </a:p>
          <a:p>
            <a:pPr marL="0" indent="0">
              <a:spcBef>
                <a:spcPts val="0"/>
              </a:spcBef>
              <a:buNone/>
            </a:pPr>
            <a:r>
              <a:rPr lang="de-DE" sz="12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</a:t>
            </a:r>
            <a:r>
              <a:rPr lang="de-DE" sz="12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     </a:t>
            </a:r>
            <a:endParaRPr lang="de-DE" sz="120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  <a:p>
            <a:pPr marL="0" indent="0">
              <a:spcBef>
                <a:spcPts val="200"/>
              </a:spcBef>
              <a:buNone/>
            </a:pPr>
            <a:r>
              <a:rPr lang="fr-FR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Philippe </a:t>
            </a:r>
            <a:r>
              <a:rPr lang="fr-FR" sz="1800" b="1" cap="small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Cosenza,</a:t>
            </a:r>
            <a:r>
              <a:rPr lang="fr-FR" sz="700" baseline="30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 </a:t>
            </a:r>
            <a:r>
              <a:rPr lang="fr-FR" sz="1400" b="1" u="sng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Stephen</a:t>
            </a:r>
            <a:r>
              <a:rPr lang="fr-FR" sz="700" u="sng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</a:t>
            </a:r>
            <a:r>
              <a:rPr lang="fr-FR" sz="1800" b="1" u="sng" cap="small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Hédan</a:t>
            </a:r>
            <a:r>
              <a:rPr lang="fr-FR" sz="1800" b="1" cap="small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, </a:t>
            </a:r>
            <a:r>
              <a:rPr lang="fr-FR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Dimitri </a:t>
            </a:r>
            <a:r>
              <a:rPr lang="fr-FR" sz="1800" b="1" cap="small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Prêt</a:t>
            </a:r>
            <a:r>
              <a:rPr lang="fr-FR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</a:t>
            </a:r>
          </a:p>
          <a:p>
            <a:pPr marL="0" indent="0">
              <a:spcBef>
                <a:spcPts val="200"/>
              </a:spcBef>
              <a:buNone/>
            </a:pPr>
            <a:r>
              <a:rPr lang="fr-FR" sz="1400" b="1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      </a:t>
            </a:r>
            <a:r>
              <a:rPr lang="de-DE" sz="12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Université </a:t>
            </a:r>
            <a:r>
              <a:rPr lang="de-DE" sz="12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de </a:t>
            </a:r>
            <a:r>
              <a:rPr lang="de-DE" sz="12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Poitiers &amp; CNRS</a:t>
            </a:r>
            <a:endParaRPr lang="de-DE" sz="1200" i="1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de-DE" sz="12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       </a:t>
            </a:r>
            <a:r>
              <a:rPr lang="de-DE" sz="12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IC2MP</a:t>
            </a:r>
            <a:endParaRPr lang="de-DE" sz="1200" i="1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de-DE" sz="12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       </a:t>
            </a:r>
            <a:r>
              <a:rPr lang="de-DE" sz="1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/>
            </a:r>
            <a:br>
              <a:rPr lang="de-DE" sz="1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de-DE" sz="1400" b="1" u="sng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Laurent</a:t>
            </a:r>
            <a:r>
              <a:rPr lang="de-DE" sz="1000" u="sng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sz="1800" b="1" u="sng" cap="small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Brochard</a:t>
            </a:r>
            <a:r>
              <a:rPr lang="de-DE" sz="1800" b="1" cap="small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, </a:t>
            </a:r>
            <a:r>
              <a:rPr lang="fr-FR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Matthieu </a:t>
            </a:r>
            <a:r>
              <a:rPr lang="de-DE" sz="1800" b="1" cap="small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Vandamme</a:t>
            </a:r>
            <a:endParaRPr lang="fr-FR" sz="1800" b="1" cap="small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fr-FR" sz="1800" dirty="0"/>
              <a:t> </a:t>
            </a:r>
            <a:r>
              <a:rPr lang="fr-FR" sz="1800" dirty="0" smtClean="0"/>
              <a:t>     </a:t>
            </a:r>
            <a:r>
              <a:rPr lang="de-DE" sz="12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ENPC </a:t>
            </a:r>
            <a:r>
              <a:rPr lang="de-DE" sz="12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&amp; CNRS &amp; IFSTTAR</a:t>
            </a:r>
          </a:p>
          <a:p>
            <a:pPr marL="0" indent="0">
              <a:spcBef>
                <a:spcPts val="0"/>
              </a:spcBef>
              <a:buNone/>
            </a:pPr>
            <a:r>
              <a:rPr lang="de-DE" sz="12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       Institut </a:t>
            </a:r>
            <a:r>
              <a:rPr lang="de-DE" sz="12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Navier</a:t>
            </a:r>
          </a:p>
          <a:p>
            <a:pPr marL="0" indent="0">
              <a:spcBef>
                <a:spcPts val="0"/>
              </a:spcBef>
              <a:buNone/>
            </a:pPr>
            <a:r>
              <a:rPr lang="de-DE" sz="12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      </a:t>
            </a:r>
          </a:p>
        </p:txBody>
      </p:sp>
      <p:pic>
        <p:nvPicPr>
          <p:cNvPr id="1026" name="Picture 2" descr="P:\LABO\1-COMMUNICATION\Logos\logo UGA\fichiersourcelogouga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6997" y="141192"/>
            <a:ext cx="1171725" cy="82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9477" y="141192"/>
            <a:ext cx="828000" cy="82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 descr="http://ic2mp.labo.univ-poitiers.fr/wp-content/uploads/2018/02/logos-left-ic2mp-univ9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7277" y="126567"/>
            <a:ext cx="1219200" cy="857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4" descr="Laboratoire NAVIER"/>
          <p:cNvSpPr>
            <a:spLocks noChangeAspect="1" noChangeArrowheads="1"/>
          </p:cNvSpPr>
          <p:nvPr/>
        </p:nvSpPr>
        <p:spPr bwMode="auto">
          <a:xfrm>
            <a:off x="63500" y="-136525"/>
            <a:ext cx="2286000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8" name="AutoShape 6" descr="Laboratoire NAVIER"/>
          <p:cNvSpPr>
            <a:spLocks noChangeAspect="1" noChangeArrowheads="1"/>
          </p:cNvSpPr>
          <p:nvPr/>
        </p:nvSpPr>
        <p:spPr bwMode="auto">
          <a:xfrm>
            <a:off x="215900" y="15875"/>
            <a:ext cx="2286000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1434" y="215956"/>
            <a:ext cx="1374862" cy="626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74309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confiningPressureSGfiltering_zoom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6712"/>
            <a:ext cx="4572000" cy="2794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-19161"/>
            <a:ext cx="8229600" cy="855873"/>
          </a:xfrm>
        </p:spPr>
        <p:txBody>
          <a:bodyPr/>
          <a:lstStyle/>
          <a:p>
            <a:r>
              <a:rPr lang="en-US" smtClean="0"/>
              <a:t>Thermodynamic stability analysis</a:t>
            </a:r>
            <a:endParaRPr lang="en-US"/>
          </a:p>
        </p:txBody>
      </p:sp>
      <p:sp>
        <p:nvSpPr>
          <p:cNvPr id="10" name="Espace réservé du contenu 2"/>
          <p:cNvSpPr>
            <a:spLocks noGrp="1"/>
          </p:cNvSpPr>
          <p:nvPr>
            <p:ph idx="1"/>
          </p:nvPr>
        </p:nvSpPr>
        <p:spPr>
          <a:xfrm>
            <a:off x="0" y="3789040"/>
            <a:ext cx="9144000" cy="3060277"/>
          </a:xfrm>
        </p:spPr>
        <p:txBody>
          <a:bodyPr>
            <a:normAutofit lnSpcReduction="10000"/>
          </a:bodyPr>
          <a:lstStyle/>
          <a:p>
            <a:r>
              <a:rPr lang="en-US" sz="2400" dirty="0" smtClean="0"/>
              <a:t>Integration of the pressure isotherm provides the grand potential</a:t>
            </a:r>
          </a:p>
          <a:p>
            <a:endParaRPr lang="en-US" sz="2400" dirty="0" smtClean="0"/>
          </a:p>
          <a:p>
            <a:r>
              <a:rPr lang="en-US" sz="2400" dirty="0" smtClean="0"/>
              <a:t>A system under pressure control minimizes the swelling free energy</a:t>
            </a:r>
          </a:p>
          <a:p>
            <a:endParaRPr lang="en-US" sz="2400" dirty="0" smtClean="0"/>
          </a:p>
          <a:p>
            <a:r>
              <a:rPr lang="en-US" sz="2400" dirty="0" smtClean="0"/>
              <a:t>Stability analysis</a:t>
            </a:r>
            <a:endParaRPr lang="en-US" sz="2400" dirty="0"/>
          </a:p>
          <a:p>
            <a:pPr lvl="1"/>
            <a:r>
              <a:rPr lang="en-US" sz="2000" dirty="0" smtClean="0"/>
              <a:t>Unstable = non convex</a:t>
            </a:r>
          </a:p>
          <a:p>
            <a:pPr lvl="1"/>
            <a:r>
              <a:rPr lang="en-US" sz="2000" dirty="0" smtClean="0"/>
              <a:t>Stable states = convex envelop </a:t>
            </a:r>
          </a:p>
          <a:p>
            <a:pPr lvl="1"/>
            <a:r>
              <a:rPr lang="en-US" sz="2000" dirty="0" smtClean="0"/>
              <a:t>Metastable states = convex but not part of convex envelop </a:t>
            </a:r>
            <a:endParaRPr lang="en-US" sz="2000" dirty="0"/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608" y="4208271"/>
            <a:ext cx="2060824" cy="457377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7984" y="4208271"/>
            <a:ext cx="2260598" cy="467892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59832" y="5000359"/>
            <a:ext cx="2304256" cy="372857"/>
          </a:xfrm>
          <a:prstGeom prst="rect">
            <a:avLst/>
          </a:prstGeom>
        </p:spPr>
      </p:pic>
      <p:pic>
        <p:nvPicPr>
          <p:cNvPr id="14" name="Image 13" descr="swellingFreeEnergy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9" y="836712"/>
            <a:ext cx="4569235" cy="2792310"/>
          </a:xfrm>
          <a:prstGeom prst="rect">
            <a:avLst/>
          </a:prstGeom>
        </p:spPr>
      </p:pic>
      <p:sp>
        <p:nvSpPr>
          <p:cNvPr id="3" name="Flèche droite à entaille 2"/>
          <p:cNvSpPr/>
          <p:nvPr/>
        </p:nvSpPr>
        <p:spPr>
          <a:xfrm>
            <a:off x="4355976" y="3068960"/>
            <a:ext cx="576064" cy="432048"/>
          </a:xfrm>
          <a:prstGeom prst="notchedRightArrow">
            <a:avLst/>
          </a:prstGeom>
          <a:solidFill>
            <a:schemeClr val="tx1"/>
          </a:solidFill>
          <a:ln w="5715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 3"/>
          <p:cNvSpPr/>
          <p:nvPr/>
        </p:nvSpPr>
        <p:spPr>
          <a:xfrm>
            <a:off x="3635896" y="3429000"/>
            <a:ext cx="212372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Unjacketed: </a:t>
            </a:r>
            <a:r>
              <a:rPr lang="en-US" sz="1600" i="1" dirty="0" err="1">
                <a:solidFill>
                  <a:srgbClr val="FF0000"/>
                </a:solidFill>
              </a:rPr>
              <a:t>P</a:t>
            </a:r>
            <a:r>
              <a:rPr lang="en-US" sz="1600" i="1" baseline="-25000" dirty="0" err="1">
                <a:solidFill>
                  <a:srgbClr val="FF0000"/>
                </a:solidFill>
              </a:rPr>
              <a:t>ext</a:t>
            </a:r>
            <a:r>
              <a:rPr lang="en-US" sz="1600" dirty="0">
                <a:solidFill>
                  <a:srgbClr val="FF0000"/>
                </a:solidFill>
              </a:rPr>
              <a:t> = </a:t>
            </a:r>
            <a:r>
              <a:rPr lang="en-US" sz="1600" i="1" dirty="0" err="1">
                <a:solidFill>
                  <a:srgbClr val="FF0000"/>
                </a:solidFill>
              </a:rPr>
              <a:t>P</a:t>
            </a:r>
            <a:r>
              <a:rPr lang="en-US" sz="1600" i="1" baseline="-25000" dirty="0" err="1">
                <a:solidFill>
                  <a:srgbClr val="FF0000"/>
                </a:solidFill>
              </a:rPr>
              <a:t>vapor</a:t>
            </a:r>
            <a:endParaRPr lang="en-US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9915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Free swelling : prediction vs. XRD</a:t>
            </a:r>
            <a:endParaRPr lang="en-US" dirty="0"/>
          </a:p>
        </p:txBody>
      </p:sp>
      <p:pic>
        <p:nvPicPr>
          <p:cNvPr id="6" name="Image 5" descr="unjacketedSwelling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0" r="2860"/>
          <a:stretch/>
        </p:blipFill>
        <p:spPr>
          <a:xfrm>
            <a:off x="0" y="1628800"/>
            <a:ext cx="6872467" cy="4510190"/>
          </a:xfrm>
          <a:prstGeom prst="rect">
            <a:avLst/>
          </a:prstGeom>
        </p:spPr>
      </p:pic>
      <p:pic>
        <p:nvPicPr>
          <p:cNvPr id="5" name="Image 4" descr="free swelling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2348880"/>
            <a:ext cx="2267744" cy="2834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209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53752"/>
            <a:ext cx="8229600" cy="1143000"/>
          </a:xfrm>
        </p:spPr>
        <p:txBody>
          <a:bodyPr/>
          <a:lstStyle/>
          <a:p>
            <a:r>
              <a:rPr lang="en-US" dirty="0" smtClean="0"/>
              <a:t>Full hydration diagram</a:t>
            </a:r>
            <a:endParaRPr lang="en-US" dirty="0"/>
          </a:p>
        </p:txBody>
      </p:sp>
      <p:pic>
        <p:nvPicPr>
          <p:cNvPr id="4" name="Image 3" descr="hydrationPhaseDiagram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988840"/>
            <a:ext cx="7956376" cy="4862229"/>
          </a:xfrm>
          <a:prstGeom prst="rect">
            <a:avLst/>
          </a:prstGeom>
        </p:spPr>
      </p:pic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50825" y="980728"/>
            <a:ext cx="8642350" cy="5401022"/>
          </a:xfrm>
        </p:spPr>
        <p:txBody>
          <a:bodyPr/>
          <a:lstStyle/>
          <a:p>
            <a:r>
              <a:rPr lang="en-US" sz="2400" dirty="0" smtClean="0"/>
              <a:t>Plain lines = stable hydration transition</a:t>
            </a:r>
          </a:p>
          <a:p>
            <a:r>
              <a:rPr lang="en-US" sz="2400" dirty="0" smtClean="0"/>
              <a:t>Dashed lines = metastable limit of the </a:t>
            </a:r>
            <a:r>
              <a:rPr lang="en-US" sz="2400" dirty="0" err="1" smtClean="0"/>
              <a:t>xW</a:t>
            </a:r>
            <a:r>
              <a:rPr lang="en-US" sz="2400" dirty="0" smtClean="0"/>
              <a:t> states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282287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30838"/>
            <a:ext cx="8229600" cy="805874"/>
          </a:xfrm>
        </p:spPr>
        <p:txBody>
          <a:bodyPr>
            <a:normAutofit/>
          </a:bodyPr>
          <a:lstStyle/>
          <a:p>
            <a:r>
              <a:rPr lang="en-US" dirty="0" smtClean="0"/>
              <a:t>On-going and perspectives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23528" y="1052736"/>
            <a:ext cx="8568952" cy="5544616"/>
          </a:xfrm>
        </p:spPr>
        <p:txBody>
          <a:bodyPr/>
          <a:lstStyle/>
          <a:p>
            <a:r>
              <a:rPr lang="en-US" sz="2400" dirty="0"/>
              <a:t>Other </a:t>
            </a:r>
            <a:r>
              <a:rPr lang="en-US" sz="2400" dirty="0" err="1"/>
              <a:t>cations</a:t>
            </a:r>
            <a:r>
              <a:rPr lang="en-US" sz="2400" dirty="0"/>
              <a:t> (</a:t>
            </a:r>
            <a:r>
              <a:rPr lang="en-US" sz="2400" dirty="0" smtClean="0"/>
              <a:t>K</a:t>
            </a:r>
            <a:r>
              <a:rPr lang="en-US" sz="2400" baseline="30000" dirty="0" smtClean="0"/>
              <a:t>+</a:t>
            </a:r>
            <a:r>
              <a:rPr lang="en-US" sz="2400" dirty="0" smtClean="0"/>
              <a:t>, </a:t>
            </a:r>
            <a:r>
              <a:rPr lang="en-US" sz="2400" dirty="0"/>
              <a:t>Ca</a:t>
            </a:r>
            <a:r>
              <a:rPr lang="en-US" sz="2400" baseline="30000" dirty="0"/>
              <a:t>2</a:t>
            </a:r>
            <a:r>
              <a:rPr lang="en-US" sz="2400" baseline="30000" dirty="0" smtClean="0"/>
              <a:t>+</a:t>
            </a:r>
            <a:r>
              <a:rPr lang="en-US" sz="2400" dirty="0" smtClean="0"/>
              <a:t>), mixtures</a:t>
            </a:r>
          </a:p>
          <a:p>
            <a:r>
              <a:rPr lang="en-US" sz="2400" dirty="0" smtClean="0"/>
              <a:t>Other temperatures (300K to 400K)</a:t>
            </a:r>
          </a:p>
          <a:p>
            <a:r>
              <a:rPr lang="en-US" sz="2400" dirty="0" smtClean="0"/>
              <a:t>Open database</a:t>
            </a:r>
            <a:endParaRPr lang="en-US" sz="2400" dirty="0"/>
          </a:p>
        </p:txBody>
      </p:sp>
      <p:pic>
        <p:nvPicPr>
          <p:cNvPr id="4" name="Image 3" descr="XRDexp_NaKCa-mmt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2532878"/>
            <a:ext cx="7077472" cy="4325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744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solidFill>
            <a:schemeClr val="accent3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en-US" dirty="0" smtClean="0"/>
              <a:t>2. From </a:t>
            </a:r>
            <a:r>
              <a:rPr lang="en-US" dirty="0" err="1" smtClean="0"/>
              <a:t>nano</a:t>
            </a:r>
            <a:r>
              <a:rPr lang="en-US" dirty="0" smtClean="0"/>
              <a:t> to micro</a:t>
            </a:r>
            <a:endParaRPr lang="en-US" dirty="0"/>
          </a:p>
        </p:txBody>
      </p:sp>
      <p:pic>
        <p:nvPicPr>
          <p:cNvPr id="4" name="Image 3" descr="structure_hierachy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5" y="2852936"/>
            <a:ext cx="9144000" cy="3777079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6246813" y="2348880"/>
            <a:ext cx="2593679" cy="400110"/>
          </a:xfrm>
          <a:prstGeom prst="rect">
            <a:avLst/>
          </a:prstGeom>
          <a:noFill/>
          <a:ln w="28575" cmpd="sng">
            <a:solidFill>
              <a:srgbClr val="008000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8000"/>
                </a:solidFill>
              </a:rPr>
              <a:t>Molecular mechanics</a:t>
            </a:r>
            <a:endParaRPr lang="en-US" sz="2000" dirty="0">
              <a:solidFill>
                <a:srgbClr val="008000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3384243" y="2348880"/>
            <a:ext cx="2479715" cy="400110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Granular mechanics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223655" y="2348880"/>
            <a:ext cx="2722170" cy="400110"/>
          </a:xfrm>
          <a:prstGeom prst="rect">
            <a:avLst/>
          </a:prstGeom>
          <a:noFill/>
          <a:ln w="28575" cmpd="sng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 smtClean="0"/>
              <a:t>Continuum mechanics</a:t>
            </a:r>
            <a:endParaRPr lang="en-US" sz="2000" dirty="0"/>
          </a:p>
        </p:txBody>
      </p:sp>
      <p:cxnSp>
        <p:nvCxnSpPr>
          <p:cNvPr id="9" name="Connecteur en arc 8"/>
          <p:cNvCxnSpPr>
            <a:stCxn id="5" idx="0"/>
            <a:endCxn id="6" idx="0"/>
          </p:cNvCxnSpPr>
          <p:nvPr/>
        </p:nvCxnSpPr>
        <p:spPr bwMode="auto">
          <a:xfrm rot="16200000" flipV="1">
            <a:off x="6083877" y="889104"/>
            <a:ext cx="12700" cy="2919552"/>
          </a:xfrm>
          <a:prstGeom prst="curvedConnector3">
            <a:avLst>
              <a:gd name="adj1" fmla="val 4214055"/>
            </a:avLst>
          </a:prstGeom>
          <a:noFill/>
          <a:ln w="38100" cap="flat" cmpd="sng" algn="ctr">
            <a:gradFill flip="none" rotWithShape="1">
              <a:gsLst>
                <a:gs pos="0">
                  <a:srgbClr val="FF0000"/>
                </a:gs>
                <a:gs pos="100000">
                  <a:srgbClr val="008000"/>
                </a:gs>
              </a:gsLst>
              <a:lin ang="16200000" scaled="0"/>
              <a:tileRect/>
            </a:gradFill>
            <a:prstDash val="solid"/>
            <a:round/>
            <a:headEnd type="none" w="med" len="med"/>
            <a:tailEnd type="triangle" w="lg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" name="ZoneTexte 7"/>
          <p:cNvSpPr txBox="1"/>
          <p:nvPr/>
        </p:nvSpPr>
        <p:spPr>
          <a:xfrm rot="19454246">
            <a:off x="7806267" y="659041"/>
            <a:ext cx="1080120" cy="369332"/>
          </a:xfrm>
          <a:prstGeom prst="rect">
            <a:avLst/>
          </a:prstGeom>
          <a:noFill/>
          <a:ln w="254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Navier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12080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Sub-micron scale poorly known</a:t>
            </a:r>
            <a:endParaRPr lang="en-US" dirty="0"/>
          </a:p>
        </p:txBody>
      </p:sp>
      <p:pic>
        <p:nvPicPr>
          <p:cNvPr id="6" name="Content Placeholder 9" descr="film_swelling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03063" y="2924944"/>
            <a:ext cx="4631359" cy="2174118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5448831" y="5085184"/>
            <a:ext cx="28438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Carrier (2013) PhD University Paris </a:t>
            </a:r>
            <a:r>
              <a:rPr lang="en-US" sz="1200" dirty="0" err="1" smtClean="0"/>
              <a:t>Est</a:t>
            </a:r>
            <a:endParaRPr lang="en-US" sz="1200" dirty="0"/>
          </a:p>
        </p:txBody>
      </p:sp>
      <p:sp>
        <p:nvSpPr>
          <p:cNvPr id="10" name="Espace réservé du contenu 9"/>
          <p:cNvSpPr>
            <a:spLocks noGrp="1"/>
          </p:cNvSpPr>
          <p:nvPr>
            <p:ph idx="1"/>
          </p:nvPr>
        </p:nvSpPr>
        <p:spPr>
          <a:xfrm>
            <a:off x="3985" y="1844824"/>
            <a:ext cx="4712031" cy="4680148"/>
          </a:xfrm>
        </p:spPr>
        <p:txBody>
          <a:bodyPr>
            <a:normAutofit/>
          </a:bodyPr>
          <a:lstStyle/>
          <a:p>
            <a:r>
              <a:rPr lang="en-US" sz="2400" dirty="0" smtClean="0"/>
              <a:t>&lt; 0.1-1 </a:t>
            </a:r>
            <a:r>
              <a:rPr lang="en-US" sz="2400" dirty="0"/>
              <a:t>µ</a:t>
            </a:r>
            <a:r>
              <a:rPr lang="en-US" sz="2400" dirty="0" smtClean="0"/>
              <a:t>m almost inaccessible to direct imaging</a:t>
            </a:r>
          </a:p>
          <a:p>
            <a:endParaRPr lang="en-US" sz="2400" dirty="0" smtClean="0"/>
          </a:p>
          <a:p>
            <a:r>
              <a:rPr lang="en-US" sz="2400" dirty="0" smtClean="0"/>
              <a:t>&gt;1-10 nm inaccessible to </a:t>
            </a:r>
            <a:r>
              <a:rPr lang="en-US" sz="2400" dirty="0" err="1" smtClean="0"/>
              <a:t>mol</a:t>
            </a:r>
            <a:r>
              <a:rPr lang="en-US" sz="2400" dirty="0" smtClean="0"/>
              <a:t> </a:t>
            </a:r>
            <a:r>
              <a:rPr lang="en-US" sz="2400" dirty="0" err="1" smtClean="0"/>
              <a:t>sim</a:t>
            </a:r>
            <a:endParaRPr lang="en-US" sz="2400" dirty="0" smtClean="0"/>
          </a:p>
          <a:p>
            <a:endParaRPr lang="en-US" sz="2400" dirty="0" smtClean="0"/>
          </a:p>
          <a:p>
            <a:r>
              <a:rPr lang="en-US" sz="2400" dirty="0" smtClean="0"/>
              <a:t>In-between : </a:t>
            </a:r>
          </a:p>
          <a:p>
            <a:pPr lvl="1"/>
            <a:r>
              <a:rPr lang="en-US" sz="2000" dirty="0" smtClean="0"/>
              <a:t>Microstructure/behavior can only be inferred (small angle, adsorption, </a:t>
            </a:r>
            <a:r>
              <a:rPr lang="en-US" sz="2000" dirty="0" err="1" smtClean="0"/>
              <a:t>porosimetry</a:t>
            </a:r>
            <a:r>
              <a:rPr lang="en-US" sz="2000" dirty="0" smtClean="0"/>
              <a:t>, indentation)</a:t>
            </a:r>
          </a:p>
          <a:p>
            <a:pPr lvl="1"/>
            <a:r>
              <a:rPr lang="en-US" sz="2000" dirty="0" smtClean="0"/>
              <a:t>Only coarse-grained modeling possible</a:t>
            </a:r>
          </a:p>
        </p:txBody>
      </p:sp>
    </p:spTree>
    <p:extLst>
      <p:ext uri="{BB962C8B-B14F-4D97-AF65-F5344CB8AC3E}">
        <p14:creationId xmlns:p14="http://schemas.microsoft.com/office/powerpoint/2010/main" val="286688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Granular models of clays</a:t>
            </a:r>
            <a:endParaRPr lang="en-US" dirty="0"/>
          </a:p>
        </p:txBody>
      </p:sp>
      <p:sp>
        <p:nvSpPr>
          <p:cNvPr id="7" name="Espace réservé du contenu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/>
              <a:t>Two types of contact law</a:t>
            </a:r>
          </a:p>
          <a:p>
            <a:pPr lvl="1"/>
            <a:r>
              <a:rPr lang="en-US" sz="2000" dirty="0" smtClean="0"/>
              <a:t>‘diffuse double layer’ (continuum theory valid for large distances → clay suspension)</a:t>
            </a:r>
          </a:p>
          <a:p>
            <a:pPr lvl="1"/>
            <a:r>
              <a:rPr lang="en-US" sz="2000" dirty="0" smtClean="0">
                <a:solidFill>
                  <a:srgbClr val="0000FF"/>
                </a:solidFill>
              </a:rPr>
              <a:t>‘mean force potential’ from molecular simulation (valid for short </a:t>
            </a:r>
            <a:r>
              <a:rPr lang="en-US" sz="2000" dirty="0">
                <a:solidFill>
                  <a:srgbClr val="0000FF"/>
                </a:solidFill>
              </a:rPr>
              <a:t>distances → </a:t>
            </a:r>
            <a:r>
              <a:rPr lang="en-US" sz="2000" dirty="0" smtClean="0">
                <a:solidFill>
                  <a:srgbClr val="0000FF"/>
                </a:solidFill>
              </a:rPr>
              <a:t>clay matrix)</a:t>
            </a:r>
          </a:p>
          <a:p>
            <a:r>
              <a:rPr lang="en-US" sz="2400" dirty="0" smtClean="0"/>
              <a:t>Hydration transitions and layer flexibility not addressed</a:t>
            </a:r>
            <a:endParaRPr lang="en-US" sz="2400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2477" y="4083095"/>
            <a:ext cx="2313083" cy="230425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6387352"/>
            <a:ext cx="634954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u="sng" dirty="0" smtClean="0"/>
              <a:t>Source:</a:t>
            </a:r>
            <a:r>
              <a:rPr lang="en-US" sz="1200" dirty="0" smtClean="0"/>
              <a:t> </a:t>
            </a:r>
            <a:r>
              <a:rPr lang="en-US" sz="1200" dirty="0" err="1" smtClean="0"/>
              <a:t>Ebrahimi</a:t>
            </a:r>
            <a:r>
              <a:rPr lang="en-US" sz="1200" dirty="0" smtClean="0"/>
              <a:t> et al. (2014). The Journal of Chemical Physics, 140(15), 154309.</a:t>
            </a:r>
            <a:endParaRPr lang="en-US" sz="1200" dirty="0"/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4083096"/>
            <a:ext cx="3185434" cy="2304256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 rotWithShape="1">
          <a:blip r:embed="rId4"/>
          <a:srcRect t="49012" r="50114"/>
          <a:stretch/>
        </p:blipFill>
        <p:spPr>
          <a:xfrm>
            <a:off x="3931170" y="4077072"/>
            <a:ext cx="2270559" cy="2310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155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470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Proposed bottom-up granular model (2D)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0" y="3789040"/>
            <a:ext cx="4788024" cy="2880320"/>
          </a:xfrm>
        </p:spPr>
        <p:txBody>
          <a:bodyPr>
            <a:normAutofit fontScale="92500" lnSpcReduction="10000"/>
          </a:bodyPr>
          <a:lstStyle/>
          <a:p>
            <a:r>
              <a:rPr lang="en-US" sz="2400" dirty="0" smtClean="0"/>
              <a:t>Clay layer = chain of particles</a:t>
            </a:r>
          </a:p>
          <a:p>
            <a:pPr lvl="1"/>
            <a:r>
              <a:rPr lang="en-US" sz="2000" dirty="0" smtClean="0"/>
              <a:t>Intra-layer harmonic interaction (bonds and angles)</a:t>
            </a:r>
          </a:p>
          <a:p>
            <a:pPr lvl="1">
              <a:buFont typeface="Lucida Grande"/>
              <a:buChar char="→"/>
            </a:pPr>
            <a:r>
              <a:rPr lang="en-US" sz="2000" dirty="0" smtClean="0"/>
              <a:t>Calibration on bending and extension elasticity</a:t>
            </a:r>
          </a:p>
          <a:p>
            <a:pPr lvl="1"/>
            <a:r>
              <a:rPr lang="en-US" sz="2000" dirty="0" smtClean="0"/>
              <a:t>Inter-layer interaction : W potential</a:t>
            </a:r>
          </a:p>
          <a:p>
            <a:pPr lvl="1">
              <a:buFont typeface="Lucida Grande"/>
              <a:buChar char="→"/>
            </a:pPr>
            <a:r>
              <a:rPr lang="en-US" sz="2000" dirty="0" smtClean="0"/>
              <a:t>Calibration on disjoining pressure and shear strength (1W and 2W states only)</a:t>
            </a:r>
            <a:endParaRPr lang="en-US" sz="2000" dirty="0"/>
          </a:p>
        </p:txBody>
      </p:sp>
      <p:pic>
        <p:nvPicPr>
          <p:cNvPr id="6" name="Image 5" descr="schematic-representation.pd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26" y="796804"/>
            <a:ext cx="4860032" cy="2725732"/>
          </a:xfrm>
          <a:prstGeom prst="rect">
            <a:avLst/>
          </a:prstGeom>
        </p:spPr>
      </p:pic>
      <p:pic>
        <p:nvPicPr>
          <p:cNvPr id="7" name="Image 6" descr="interlayer-potential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920"/>
          <a:stretch/>
        </p:blipFill>
        <p:spPr>
          <a:xfrm>
            <a:off x="4968884" y="792088"/>
            <a:ext cx="4184019" cy="2780928"/>
          </a:xfrm>
          <a:prstGeom prst="rect">
            <a:avLst/>
          </a:prstGeom>
        </p:spPr>
      </p:pic>
      <p:pic>
        <p:nvPicPr>
          <p:cNvPr id="11" name="Image 10" descr="interlayer-potential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10"/>
          <a:stretch/>
        </p:blipFill>
        <p:spPr>
          <a:xfrm>
            <a:off x="4737541" y="3692769"/>
            <a:ext cx="4406459" cy="3165231"/>
          </a:xfrm>
          <a:prstGeom prst="rect">
            <a:avLst/>
          </a:prstGeom>
        </p:spPr>
      </p:pic>
      <p:sp>
        <p:nvSpPr>
          <p:cNvPr id="12" name="ZoneTexte 11"/>
          <p:cNvSpPr txBox="1"/>
          <p:nvPr/>
        </p:nvSpPr>
        <p:spPr>
          <a:xfrm>
            <a:off x="6012160" y="576064"/>
            <a:ext cx="20732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Inter-layer potential</a:t>
            </a:r>
            <a:endParaRPr lang="en-US" dirty="0"/>
          </a:p>
        </p:txBody>
      </p:sp>
      <p:sp>
        <p:nvSpPr>
          <p:cNvPr id="13" name="ZoneTexte 12"/>
          <p:cNvSpPr txBox="1"/>
          <p:nvPr/>
        </p:nvSpPr>
        <p:spPr>
          <a:xfrm>
            <a:off x="5568320" y="3501008"/>
            <a:ext cx="31801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Calibration on 1W </a:t>
            </a:r>
            <a:r>
              <a:rPr lang="mr-IN" dirty="0" smtClean="0"/>
              <a:t>–</a:t>
            </a:r>
            <a:r>
              <a:rPr lang="en-US" dirty="0" smtClean="0"/>
              <a:t> 2W domain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5028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2363"/>
            <a:ext cx="8229600" cy="1143000"/>
          </a:xfrm>
        </p:spPr>
        <p:txBody>
          <a:bodyPr/>
          <a:lstStyle/>
          <a:p>
            <a:r>
              <a:rPr lang="en-US" dirty="0" smtClean="0"/>
              <a:t>Microstructure generation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07" y="1124744"/>
            <a:ext cx="3851713" cy="4525963"/>
          </a:xfrm>
        </p:spPr>
        <p:txBody>
          <a:bodyPr>
            <a:normAutofit/>
          </a:bodyPr>
          <a:lstStyle/>
          <a:p>
            <a:r>
              <a:rPr lang="en-US" sz="2400" dirty="0" smtClean="0"/>
              <a:t>Simple procedure to control the degree of local order</a:t>
            </a:r>
          </a:p>
          <a:p>
            <a:pPr lvl="1"/>
            <a:r>
              <a:rPr lang="en-US" sz="2000" dirty="0" smtClean="0"/>
              <a:t>Start from suspension</a:t>
            </a:r>
          </a:p>
          <a:p>
            <a:pPr lvl="1"/>
            <a:r>
              <a:rPr lang="en-US" sz="2000" dirty="0" smtClean="0"/>
              <a:t>Brownian dynamics with constant compaction rate</a:t>
            </a:r>
          </a:p>
          <a:p>
            <a:pPr lvl="1"/>
            <a:r>
              <a:rPr lang="en-US" sz="2000" dirty="0" smtClean="0"/>
              <a:t>T small enough to avoid 2W-1W transition</a:t>
            </a:r>
          </a:p>
        </p:txBody>
      </p:sp>
      <p:pic>
        <p:nvPicPr>
          <p:cNvPr id="5" name="Image 4" descr="Full_Stacking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63591"/>
            <a:ext cx="3763888" cy="2605769"/>
          </a:xfrm>
          <a:prstGeom prst="rect">
            <a:avLst/>
          </a:prstGeom>
        </p:spPr>
      </p:pic>
      <p:pic>
        <p:nvPicPr>
          <p:cNvPr id="6" name="Image 5" descr="Initial_Configuration.pd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9308" y="1772816"/>
            <a:ext cx="5474692" cy="5011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060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isotropic-compression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20153"/>
            <a:ext cx="9144000" cy="316523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BCAD9FC-65A7-4934-961A-907ED81345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92696"/>
          </a:xfrm>
        </p:spPr>
        <p:txBody>
          <a:bodyPr>
            <a:noAutofit/>
          </a:bodyPr>
          <a:lstStyle/>
          <a:p>
            <a:r>
              <a:rPr lang="en-US" sz="4000" smtClean="0"/>
              <a:t>Mechanical behavior</a:t>
            </a:r>
            <a:endParaRPr lang="en-US" sz="400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0" y="1052736"/>
            <a:ext cx="5148064" cy="5073427"/>
          </a:xfrm>
        </p:spPr>
        <p:txBody>
          <a:bodyPr>
            <a:normAutofit/>
          </a:bodyPr>
          <a:lstStyle/>
          <a:p>
            <a:r>
              <a:rPr lang="en-US" sz="2400" dirty="0" smtClean="0"/>
              <a:t>Quasi-static isotropic compression</a:t>
            </a:r>
          </a:p>
          <a:p>
            <a:pPr lvl="1"/>
            <a:r>
              <a:rPr lang="en-US" sz="2000" dirty="0" smtClean="0"/>
              <a:t>Typical e-log(P) behavior</a:t>
            </a:r>
          </a:p>
          <a:p>
            <a:pPr lvl="1"/>
            <a:r>
              <a:rPr lang="en-US" sz="2000" dirty="0" smtClean="0"/>
              <a:t>At P &lt; 1MPa, bending negligible and 2W hydration only</a:t>
            </a:r>
          </a:p>
          <a:p>
            <a:pPr lvl="1"/>
            <a:r>
              <a:rPr lang="en-US" sz="2000" dirty="0" smtClean="0">
                <a:solidFill>
                  <a:srgbClr val="FF0000"/>
                </a:solidFill>
              </a:rPr>
              <a:t>At P ≈ 10 </a:t>
            </a:r>
            <a:r>
              <a:rPr lang="en-US" sz="2000" dirty="0" err="1" smtClean="0">
                <a:solidFill>
                  <a:srgbClr val="FF0000"/>
                </a:solidFill>
              </a:rPr>
              <a:t>Mpa</a:t>
            </a:r>
            <a:r>
              <a:rPr lang="en-US" sz="2000" dirty="0" smtClean="0">
                <a:solidFill>
                  <a:srgbClr val="FF0000"/>
                </a:solidFill>
              </a:rPr>
              <a:t>, 20% of 1W, elastic modulus controlled by bending (15% of energy)</a:t>
            </a:r>
          </a:p>
          <a:p>
            <a:endParaRPr lang="en-US" sz="2400" dirty="0"/>
          </a:p>
        </p:txBody>
      </p:sp>
      <p:pic>
        <p:nvPicPr>
          <p:cNvPr id="14" name="Image 13" descr="flexibility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908720"/>
            <a:ext cx="3907904" cy="2705472"/>
          </a:xfrm>
          <a:prstGeom prst="rect">
            <a:avLst/>
          </a:prstGeom>
        </p:spPr>
      </p:pic>
      <p:sp>
        <p:nvSpPr>
          <p:cNvPr id="18" name="Ellipse 17"/>
          <p:cNvSpPr/>
          <p:nvPr/>
        </p:nvSpPr>
        <p:spPr>
          <a:xfrm>
            <a:off x="3635896" y="5733256"/>
            <a:ext cx="504056" cy="432048"/>
          </a:xfrm>
          <a:prstGeom prst="ellipse">
            <a:avLst/>
          </a:prstGeom>
          <a:noFill/>
          <a:ln w="1905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ZoneTexte 25"/>
          <p:cNvSpPr txBox="1"/>
          <p:nvPr/>
        </p:nvSpPr>
        <p:spPr>
          <a:xfrm>
            <a:off x="3491880" y="5301208"/>
            <a:ext cx="7770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FF0000"/>
                </a:solidFill>
              </a:rPr>
              <a:t>CIGEO</a:t>
            </a:r>
            <a:endParaRPr lang="fr-F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1423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AutoShape 2"/>
          <p:cNvSpPr txBox="1">
            <a:spLocks noChangeArrowheads="1"/>
          </p:cNvSpPr>
          <p:nvPr/>
        </p:nvSpPr>
        <p:spPr>
          <a:xfrm>
            <a:off x="673100" y="188913"/>
            <a:ext cx="6778625" cy="4318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50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+mj-ea"/>
                <a:cs typeface="+mj-cs"/>
              </a:defRPr>
            </a:lvl1pPr>
          </a:lstStyle>
          <a:p>
            <a:r>
              <a:rPr lang="fr-FR" altLang="fr-FR" dirty="0" smtClean="0">
                <a:solidFill>
                  <a:srgbClr val="800080"/>
                </a:solidFill>
              </a:rPr>
              <a:t>M</a:t>
            </a:r>
            <a:r>
              <a:rPr lang="fr-FR" altLang="fr-FR" sz="1800" dirty="0" smtClean="0">
                <a:solidFill>
                  <a:srgbClr val="800080"/>
                </a:solidFill>
              </a:rPr>
              <a:t>OTIVATIONS</a:t>
            </a:r>
            <a:endParaRPr lang="fr-FR" altLang="fr-FR" sz="1800" dirty="0">
              <a:solidFill>
                <a:srgbClr val="800080"/>
              </a:solidFill>
            </a:endParaRPr>
          </a:p>
        </p:txBody>
      </p:sp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1042988" y="549275"/>
            <a:ext cx="698539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fr-FR" altLang="fr-FR" dirty="0" smtClean="0">
                <a:solidFill>
                  <a:srgbClr val="CC0099"/>
                </a:solidFill>
                <a:latin typeface="Calibri" pitchFamily="34" charset="0"/>
              </a:rPr>
              <a:t>Roche argileuse, le dialogue entre les échelles et les couplages</a:t>
            </a:r>
            <a:endParaRPr lang="fr-FR" altLang="fr-FR" dirty="0">
              <a:solidFill>
                <a:srgbClr val="CC0099"/>
              </a:solidFill>
              <a:latin typeface="Calibri" pitchFamily="34" charset="0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2123728" y="4365104"/>
            <a:ext cx="604867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Couplages </a:t>
            </a:r>
            <a:r>
              <a:rPr lang="fr-FR" dirty="0" err="1" smtClean="0"/>
              <a:t>multiphysiques</a:t>
            </a:r>
            <a:r>
              <a:rPr lang="fr-FR" dirty="0" smtClean="0"/>
              <a:t> 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/>
              <a:t>M</a:t>
            </a:r>
            <a:r>
              <a:rPr lang="fr-FR" sz="1600" dirty="0" smtClean="0"/>
              <a:t>écanique (déformation, endommagement)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 smtClean="0"/>
              <a:t>Hydro (pression interstitielle, perméabilité, gonflement)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 smtClean="0"/>
              <a:t>Température (endommagement, déformation, </a:t>
            </a:r>
            <a:r>
              <a:rPr lang="fr-FR" sz="1600" dirty="0" err="1" smtClean="0"/>
              <a:t>surpressurisation</a:t>
            </a:r>
            <a:r>
              <a:rPr lang="fr-FR" sz="1600" dirty="0" smtClean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 err="1" smtClean="0"/>
              <a:t>Hygro</a:t>
            </a:r>
            <a:r>
              <a:rPr lang="fr-FR" sz="1600" dirty="0"/>
              <a:t>/</a:t>
            </a:r>
            <a:r>
              <a:rPr lang="fr-FR" sz="1600" dirty="0" smtClean="0"/>
              <a:t>Partiellement </a:t>
            </a:r>
            <a:r>
              <a:rPr lang="fr-FR" sz="1600" dirty="0" smtClean="0"/>
              <a:t>saturé (déformation, gonflement)</a:t>
            </a:r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1042988" y="1100126"/>
            <a:ext cx="31849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De quelles échelles parlent-on ?</a:t>
            </a:r>
            <a:endParaRPr lang="fr-FR" dirty="0"/>
          </a:p>
        </p:txBody>
      </p:sp>
      <p:sp>
        <p:nvSpPr>
          <p:cNvPr id="14" name="ZoneTexte 13"/>
          <p:cNvSpPr txBox="1"/>
          <p:nvPr/>
        </p:nvSpPr>
        <p:spPr>
          <a:xfrm>
            <a:off x="1338226" y="1700808"/>
            <a:ext cx="1584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Échelle macro</a:t>
            </a:r>
          </a:p>
          <a:p>
            <a:pPr algn="ctr"/>
            <a:r>
              <a:rPr lang="fr-FR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(ingénieur)</a:t>
            </a:r>
            <a:endParaRPr lang="fr-FR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3320432" y="1691516"/>
            <a:ext cx="1584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Échelle méso (inclusion)</a:t>
            </a:r>
            <a:endParaRPr lang="fr-FR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4851963" y="1700808"/>
            <a:ext cx="19168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Échelle micro (agrégat d’argile)</a:t>
            </a:r>
            <a:endParaRPr lang="fr-FR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6696808" y="1710100"/>
            <a:ext cx="1584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Échelle nano (moléculaire)</a:t>
            </a:r>
            <a:endParaRPr lang="fr-FR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8" name="Picture 4" descr="D:\AA\dataPBs\rapport_activite_CNRS\candidature_DR2\201X\audition\forPresentation\B-ref-lab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0592" y="2348880"/>
            <a:ext cx="144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5585" y="2348880"/>
            <a:ext cx="1549459" cy="14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99" t="18144" r="34584" b="5512"/>
          <a:stretch/>
        </p:blipFill>
        <p:spPr bwMode="auto">
          <a:xfrm>
            <a:off x="5099285" y="2347955"/>
            <a:ext cx="1422209" cy="1490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03" t="18209" r="2345" b="6562"/>
          <a:stretch/>
        </p:blipFill>
        <p:spPr bwMode="auto">
          <a:xfrm>
            <a:off x="6832964" y="2348880"/>
            <a:ext cx="1391348" cy="1489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2" name="Connecteur droit 21"/>
          <p:cNvCxnSpPr/>
          <p:nvPr/>
        </p:nvCxnSpPr>
        <p:spPr>
          <a:xfrm>
            <a:off x="6325131" y="2708920"/>
            <a:ext cx="532772" cy="384938"/>
          </a:xfrm>
          <a:prstGeom prst="line">
            <a:avLst/>
          </a:prstGeom>
          <a:ln w="127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22"/>
          <p:cNvCxnSpPr/>
          <p:nvPr/>
        </p:nvCxnSpPr>
        <p:spPr>
          <a:xfrm flipV="1">
            <a:off x="4522542" y="3068880"/>
            <a:ext cx="636240" cy="58768"/>
          </a:xfrm>
          <a:prstGeom prst="line">
            <a:avLst/>
          </a:prstGeom>
          <a:ln w="12700">
            <a:solidFill>
              <a:srgbClr val="FF0000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3320432" y="2356431"/>
            <a:ext cx="1440160" cy="1432449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5" name="Connecteur droit 24"/>
          <p:cNvCxnSpPr/>
          <p:nvPr/>
        </p:nvCxnSpPr>
        <p:spPr>
          <a:xfrm>
            <a:off x="2555776" y="2630309"/>
            <a:ext cx="751255" cy="409187"/>
          </a:xfrm>
          <a:prstGeom prst="line">
            <a:avLst/>
          </a:prstGeom>
          <a:ln w="12700">
            <a:solidFill>
              <a:srgbClr val="00B0F0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1583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1143000"/>
          </a:xfrm>
        </p:spPr>
        <p:txBody>
          <a:bodyPr>
            <a:normAutofit/>
          </a:bodyPr>
          <a:lstStyle/>
          <a:p>
            <a:r>
              <a:rPr lang="en-US" smtClean="0"/>
              <a:t>2W-1W hydration transition</a:t>
            </a:r>
            <a:endParaRPr lang="en-US"/>
          </a:p>
        </p:txBody>
      </p:sp>
      <p:pic>
        <p:nvPicPr>
          <p:cNvPr id="5" name="Image 4" descr="hydration-pressur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65960"/>
            <a:ext cx="91440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475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De-hydration / re-hydration 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0" y="1600200"/>
            <a:ext cx="4644008" cy="4525963"/>
          </a:xfrm>
        </p:spPr>
        <p:txBody>
          <a:bodyPr>
            <a:normAutofit/>
          </a:bodyPr>
          <a:lstStyle/>
          <a:p>
            <a:r>
              <a:rPr lang="en-US" sz="2800" smtClean="0"/>
              <a:t>2W-1W transition simply modeled by modulating one parameter (F</a:t>
            </a:r>
            <a:r>
              <a:rPr lang="en-US" sz="2800" baseline="-25000" smtClean="0"/>
              <a:t>0</a:t>
            </a:r>
            <a:r>
              <a:rPr lang="en-US" sz="2800" smtClean="0"/>
              <a:t> ≈ P</a:t>
            </a:r>
            <a:r>
              <a:rPr lang="en-US" sz="2800" baseline="-25000" smtClean="0"/>
              <a:t>capillary</a:t>
            </a:r>
            <a:r>
              <a:rPr lang="en-US" sz="2800" smtClean="0"/>
              <a:t>)</a:t>
            </a:r>
            <a:endParaRPr lang="en-US" sz="2800"/>
          </a:p>
        </p:txBody>
      </p:sp>
      <p:pic>
        <p:nvPicPr>
          <p:cNvPr id="5" name="Image 4" descr="drying-swelling-deformation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92769"/>
            <a:ext cx="9144000" cy="3165231"/>
          </a:xfrm>
          <a:prstGeom prst="rect">
            <a:avLst/>
          </a:prstGeom>
        </p:spPr>
      </p:pic>
      <p:pic>
        <p:nvPicPr>
          <p:cNvPr id="7" name="Image 6" descr="swellingFreeEnergy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6090" y="1196752"/>
            <a:ext cx="4097910" cy="250427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868144" y="2564904"/>
            <a:ext cx="1080120" cy="792088"/>
          </a:xfrm>
          <a:prstGeom prst="rect">
            <a:avLst/>
          </a:prstGeom>
          <a:noFill/>
          <a:ln w="19050" cmpd="sng">
            <a:solidFill>
              <a:srgbClr val="8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3501008"/>
            <a:ext cx="4572000" cy="3356992"/>
          </a:xfrm>
          <a:prstGeom prst="rect">
            <a:avLst/>
          </a:prstGeom>
          <a:noFill/>
          <a:ln w="19050" cmpd="sng">
            <a:solidFill>
              <a:srgbClr val="8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Connecteur droit avec flèche 10"/>
          <p:cNvCxnSpPr>
            <a:stCxn id="8" idx="1"/>
            <a:endCxn id="5" idx="0"/>
          </p:cNvCxnSpPr>
          <p:nvPr/>
        </p:nvCxnSpPr>
        <p:spPr>
          <a:xfrm flipH="1">
            <a:off x="4572000" y="2960948"/>
            <a:ext cx="1296144" cy="731821"/>
          </a:xfrm>
          <a:prstGeom prst="straightConnector1">
            <a:avLst/>
          </a:prstGeom>
          <a:ln w="19050" cmpd="sng">
            <a:solidFill>
              <a:srgbClr val="8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30988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smtClean="0"/>
              <a:t>Critical role of consolidation state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0" y="1556792"/>
            <a:ext cx="3707904" cy="5301208"/>
          </a:xfrm>
          <a:noFill/>
        </p:spPr>
        <p:txBody>
          <a:bodyPr>
            <a:normAutofit/>
          </a:bodyPr>
          <a:lstStyle/>
          <a:p>
            <a:r>
              <a:rPr lang="en-US" sz="2400" dirty="0" smtClean="0"/>
              <a:t>Normally consolidated: </a:t>
            </a:r>
            <a:r>
              <a:rPr lang="en-US" sz="2000" dirty="0" smtClean="0"/>
              <a:t>current confining pressure is the maximum of the loading history</a:t>
            </a:r>
          </a:p>
          <a:p>
            <a:endParaRPr lang="en-US" sz="2000" dirty="0" smtClean="0"/>
          </a:p>
          <a:p>
            <a:r>
              <a:rPr lang="en-US" sz="2400" dirty="0" smtClean="0"/>
              <a:t>Over-consolidated: </a:t>
            </a:r>
            <a:r>
              <a:rPr lang="en-US" sz="2000" dirty="0" smtClean="0"/>
              <a:t>current confining pressure is not the maximum of the loading history</a:t>
            </a:r>
          </a:p>
          <a:p>
            <a:endParaRPr lang="en-US" sz="2000" dirty="0" smtClean="0"/>
          </a:p>
          <a:p>
            <a:r>
              <a:rPr lang="en-US" sz="2400" dirty="0" smtClean="0"/>
              <a:t>Irreversible compaction :</a:t>
            </a:r>
            <a:r>
              <a:rPr lang="en-US" sz="2400" dirty="0"/>
              <a:t> </a:t>
            </a:r>
            <a:r>
              <a:rPr lang="en-US" sz="2400" dirty="0" smtClean="0"/>
              <a:t>NC &gt;&gt; OC</a:t>
            </a:r>
          </a:p>
          <a:p>
            <a:pPr>
              <a:buFont typeface="Lucida Grande"/>
              <a:buChar char="→"/>
            </a:pPr>
            <a:r>
              <a:rPr lang="en-US" sz="2400" dirty="0" smtClean="0"/>
              <a:t>Consistent with drained heating </a:t>
            </a:r>
            <a:r>
              <a:rPr lang="en-US" sz="2400" dirty="0" err="1" smtClean="0"/>
              <a:t>exp</a:t>
            </a:r>
            <a:endParaRPr lang="en-US" sz="2400" dirty="0" smtClean="0"/>
          </a:p>
        </p:txBody>
      </p:sp>
      <p:pic>
        <p:nvPicPr>
          <p:cNvPr id="4" name="Image 3" descr="drying-swelling-hydration-state.pd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0798" y="1556792"/>
            <a:ext cx="5493202" cy="530120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71018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Perspectives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0" y="1600200"/>
            <a:ext cx="4860032" cy="52578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Detailed characterization</a:t>
            </a:r>
          </a:p>
          <a:p>
            <a:pPr lvl="1"/>
            <a:r>
              <a:rPr lang="en-US" sz="2400" dirty="0" err="1"/>
              <a:t>d</a:t>
            </a:r>
            <a:r>
              <a:rPr lang="en-US" sz="2400" dirty="0" err="1" smtClean="0"/>
              <a:t>eviatoric</a:t>
            </a:r>
            <a:r>
              <a:rPr lang="en-US" sz="2400" dirty="0" smtClean="0"/>
              <a:t> behavior</a:t>
            </a:r>
          </a:p>
          <a:p>
            <a:pPr lvl="1"/>
            <a:r>
              <a:rPr lang="en-US" sz="2400" dirty="0" smtClean="0"/>
              <a:t>rheology / creep / fracture</a:t>
            </a:r>
          </a:p>
          <a:p>
            <a:pPr lvl="1"/>
            <a:r>
              <a:rPr lang="en-US" sz="2400" dirty="0" smtClean="0"/>
              <a:t>local fields / pore size distr.</a:t>
            </a:r>
          </a:p>
          <a:p>
            <a:pPr lvl="1"/>
            <a:r>
              <a:rPr lang="en-US" sz="2400" dirty="0"/>
              <a:t>a</a:t>
            </a:r>
            <a:r>
              <a:rPr lang="en-US" sz="2400" dirty="0" smtClean="0"/>
              <a:t>dsorption </a:t>
            </a:r>
          </a:p>
          <a:p>
            <a:r>
              <a:rPr lang="en-US" sz="2800" dirty="0" smtClean="0"/>
              <a:t>Refined model</a:t>
            </a:r>
          </a:p>
          <a:p>
            <a:pPr lvl="1"/>
            <a:r>
              <a:rPr lang="en-US" sz="2400" dirty="0"/>
              <a:t>c</a:t>
            </a:r>
            <a:r>
              <a:rPr lang="en-US" sz="2400" dirty="0" smtClean="0"/>
              <a:t>ombine mean force and double layer</a:t>
            </a:r>
          </a:p>
          <a:p>
            <a:pPr lvl="1"/>
            <a:r>
              <a:rPr lang="en-US" sz="2400" dirty="0"/>
              <a:t>q</a:t>
            </a:r>
            <a:r>
              <a:rPr lang="en-US" sz="2400" dirty="0" smtClean="0"/>
              <a:t>uantitative RH/T evolution</a:t>
            </a:r>
          </a:p>
          <a:p>
            <a:pPr lvl="1"/>
            <a:r>
              <a:rPr lang="en-US" sz="2400" dirty="0" smtClean="0"/>
              <a:t>3D</a:t>
            </a:r>
          </a:p>
          <a:p>
            <a:pPr lvl="1"/>
            <a:endParaRPr lang="en-US" sz="2400" dirty="0" smtClean="0"/>
          </a:p>
        </p:txBody>
      </p:sp>
      <p:pic>
        <p:nvPicPr>
          <p:cNvPr id="4" name="Image 3" descr="Yield_Surfac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0032" y="2276872"/>
            <a:ext cx="4483968" cy="310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640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3. Mesoscale deformation</a:t>
            </a:r>
            <a:endParaRPr lang="en-US" dirty="0"/>
          </a:p>
        </p:txBody>
      </p:sp>
      <p:sp>
        <p:nvSpPr>
          <p:cNvPr id="3" name="ZoneTexte 2"/>
          <p:cNvSpPr txBox="1"/>
          <p:nvPr/>
        </p:nvSpPr>
        <p:spPr>
          <a:xfrm>
            <a:off x="1338226" y="1700808"/>
            <a:ext cx="1584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Échelle macro</a:t>
            </a:r>
          </a:p>
          <a:p>
            <a:pPr algn="ctr"/>
            <a:r>
              <a:rPr lang="fr-FR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(ingénieur)</a:t>
            </a:r>
            <a:endParaRPr lang="fr-FR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3320432" y="1691516"/>
            <a:ext cx="1584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Échelle méso (inclusion)</a:t>
            </a:r>
            <a:endParaRPr lang="fr-FR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4851963" y="1700808"/>
            <a:ext cx="19168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Échelle micro (agrégat d’argile)</a:t>
            </a:r>
            <a:endParaRPr lang="fr-FR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6696808" y="1710100"/>
            <a:ext cx="1584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Échelle nano (moléculaire)</a:t>
            </a:r>
            <a:endParaRPr lang="fr-FR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7" name="Picture 4" descr="D:\AA\dataPBs\rapport_activite_CNRS\candidature_DR2\201X\audition\forPresentation\B-ref-lab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0592" y="2348880"/>
            <a:ext cx="144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5585" y="2348880"/>
            <a:ext cx="1549459" cy="14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99" t="18144" r="34584" b="5512"/>
          <a:stretch/>
        </p:blipFill>
        <p:spPr bwMode="auto">
          <a:xfrm>
            <a:off x="5099285" y="2347955"/>
            <a:ext cx="1422209" cy="1490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03" t="18209" r="2345" b="6562"/>
          <a:stretch/>
        </p:blipFill>
        <p:spPr bwMode="auto">
          <a:xfrm>
            <a:off x="6832964" y="2348880"/>
            <a:ext cx="1391348" cy="1489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Connecteur droit 12"/>
          <p:cNvCxnSpPr/>
          <p:nvPr/>
        </p:nvCxnSpPr>
        <p:spPr>
          <a:xfrm>
            <a:off x="6325131" y="2708920"/>
            <a:ext cx="532772" cy="384938"/>
          </a:xfrm>
          <a:prstGeom prst="line">
            <a:avLst/>
          </a:prstGeom>
          <a:ln w="127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13"/>
          <p:cNvCxnSpPr/>
          <p:nvPr/>
        </p:nvCxnSpPr>
        <p:spPr>
          <a:xfrm flipV="1">
            <a:off x="4522542" y="3068880"/>
            <a:ext cx="636240" cy="58768"/>
          </a:xfrm>
          <a:prstGeom prst="line">
            <a:avLst/>
          </a:prstGeom>
          <a:ln w="12700">
            <a:solidFill>
              <a:srgbClr val="FF0000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3320432" y="2356431"/>
            <a:ext cx="1440160" cy="1432449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7" name="Connecteur droit 16"/>
          <p:cNvCxnSpPr/>
          <p:nvPr/>
        </p:nvCxnSpPr>
        <p:spPr>
          <a:xfrm>
            <a:off x="2555776" y="2630309"/>
            <a:ext cx="751255" cy="409187"/>
          </a:xfrm>
          <a:prstGeom prst="line">
            <a:avLst/>
          </a:prstGeom>
          <a:ln w="12700">
            <a:solidFill>
              <a:srgbClr val="00B0F0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ZoneTexte 18"/>
          <p:cNvSpPr txBox="1"/>
          <p:nvPr/>
        </p:nvSpPr>
        <p:spPr>
          <a:xfrm>
            <a:off x="1763688" y="4365104"/>
            <a:ext cx="66967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Caractérisations des mécanismes de déformation à l’échelle méso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Modèle de comportement double échelle méso -</a:t>
            </a:r>
            <a:r>
              <a:rPr lang="fr-FR" dirty="0" smtClean="0">
                <a:sym typeface="Wingdings" panose="05000000000000000000" pitchFamily="2" charset="2"/>
              </a:rPr>
              <a:t>--&gt; macro</a:t>
            </a:r>
            <a:endParaRPr lang="fr-FR" dirty="0" smtClean="0"/>
          </a:p>
        </p:txBody>
      </p:sp>
      <p:sp>
        <p:nvSpPr>
          <p:cNvPr id="20" name="ZoneTexte 19"/>
          <p:cNvSpPr txBox="1"/>
          <p:nvPr/>
        </p:nvSpPr>
        <p:spPr>
          <a:xfrm rot="19454246">
            <a:off x="7806267" y="659041"/>
            <a:ext cx="1080120" cy="369332"/>
          </a:xfrm>
          <a:prstGeom prst="rect">
            <a:avLst/>
          </a:prstGeom>
          <a:noFill/>
          <a:ln w="254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3SR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61667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/>
          <p:cNvSpPr txBox="1">
            <a:spLocks noChangeArrowheads="1"/>
          </p:cNvSpPr>
          <p:nvPr/>
        </p:nvSpPr>
        <p:spPr>
          <a:xfrm>
            <a:off x="673100" y="188913"/>
            <a:ext cx="6778625" cy="4318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50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+mj-ea"/>
                <a:cs typeface="+mj-cs"/>
              </a:defRPr>
            </a:lvl1pPr>
          </a:lstStyle>
          <a:p>
            <a:r>
              <a:rPr lang="fr-FR" altLang="fr-FR" dirty="0" smtClean="0">
                <a:solidFill>
                  <a:srgbClr val="800080"/>
                </a:solidFill>
              </a:rPr>
              <a:t>M</a:t>
            </a:r>
            <a:r>
              <a:rPr lang="fr-FR" altLang="fr-FR" sz="1800" dirty="0" smtClean="0">
                <a:solidFill>
                  <a:srgbClr val="800080"/>
                </a:solidFill>
              </a:rPr>
              <a:t>ESOSCALE DEFORMATION</a:t>
            </a:r>
            <a:endParaRPr lang="fr-FR" altLang="fr-FR" sz="1800" dirty="0">
              <a:solidFill>
                <a:srgbClr val="800080"/>
              </a:solidFill>
            </a:endParaRP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1042988" y="549275"/>
            <a:ext cx="50419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altLang="fr-FR" dirty="0" err="1" smtClean="0">
                <a:solidFill>
                  <a:srgbClr val="CC0099"/>
                </a:solidFill>
                <a:latin typeface="Calibri" pitchFamily="34" charset="0"/>
              </a:rPr>
              <a:t>Mechanisms</a:t>
            </a:r>
            <a:r>
              <a:rPr lang="fr-FR" altLang="fr-FR" dirty="0" smtClean="0">
                <a:solidFill>
                  <a:srgbClr val="CC0099"/>
                </a:solidFill>
                <a:latin typeface="Calibri" pitchFamily="34" charset="0"/>
              </a:rPr>
              <a:t> of </a:t>
            </a:r>
            <a:r>
              <a:rPr lang="fr-FR" altLang="fr-FR" dirty="0" err="1" smtClean="0">
                <a:solidFill>
                  <a:srgbClr val="CC0099"/>
                </a:solidFill>
                <a:latin typeface="Calibri" pitchFamily="34" charset="0"/>
              </a:rPr>
              <a:t>deformation</a:t>
            </a:r>
            <a:endParaRPr lang="fr-FR" altLang="fr-FR" dirty="0">
              <a:solidFill>
                <a:srgbClr val="CC0099"/>
              </a:solidFill>
              <a:latin typeface="Calibri" pitchFamily="34" charset="0"/>
            </a:endParaRPr>
          </a:p>
        </p:txBody>
      </p:sp>
      <p:grpSp>
        <p:nvGrpSpPr>
          <p:cNvPr id="6" name="Groupe 5"/>
          <p:cNvGrpSpPr/>
          <p:nvPr/>
        </p:nvGrpSpPr>
        <p:grpSpPr>
          <a:xfrm>
            <a:off x="753625" y="3482964"/>
            <a:ext cx="3596208" cy="2536197"/>
            <a:chOff x="827584" y="1036819"/>
            <a:chExt cx="4722318" cy="3378176"/>
          </a:xfrm>
        </p:grpSpPr>
        <p:pic>
          <p:nvPicPr>
            <p:cNvPr id="7" name="Picture 30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706" b="54312"/>
            <a:stretch/>
          </p:blipFill>
          <p:spPr bwMode="auto">
            <a:xfrm>
              <a:off x="2533474" y="1064697"/>
              <a:ext cx="1640550" cy="16144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30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7536" b="5231"/>
            <a:stretch/>
          </p:blipFill>
          <p:spPr bwMode="auto">
            <a:xfrm>
              <a:off x="827584" y="1036819"/>
              <a:ext cx="1586614" cy="33489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30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717" t="50000" b="4168"/>
            <a:stretch/>
          </p:blipFill>
          <p:spPr bwMode="auto">
            <a:xfrm>
              <a:off x="2515450" y="2795396"/>
              <a:ext cx="3034452" cy="16195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8" name="ZoneTexte 17"/>
          <p:cNvSpPr txBox="1"/>
          <p:nvPr/>
        </p:nvSpPr>
        <p:spPr>
          <a:xfrm>
            <a:off x="3327482" y="3676179"/>
            <a:ext cx="117251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altLang="zh-CN" sz="1050" dirty="0" smtClean="0">
                <a:ea typeface="SimSun" pitchFamily="2" charset="-122"/>
              </a:rPr>
              <a:t>J.-C. Robinet, 2008</a:t>
            </a:r>
            <a:endParaRPr lang="en-GB" sz="1050" dirty="0"/>
          </a:p>
        </p:txBody>
      </p:sp>
      <p:sp>
        <p:nvSpPr>
          <p:cNvPr id="25" name="Espace réservé du contenu 34"/>
          <p:cNvSpPr txBox="1">
            <a:spLocks/>
          </p:cNvSpPr>
          <p:nvPr/>
        </p:nvSpPr>
        <p:spPr>
          <a:xfrm>
            <a:off x="395536" y="1196753"/>
            <a:ext cx="3970784" cy="1993552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200"/>
              </a:spcBef>
            </a:pPr>
            <a:r>
              <a:rPr lang="fr-FR" sz="1400" dirty="0" smtClean="0"/>
              <a:t>Evaluation des modes de déformations à l’échelle méso</a:t>
            </a:r>
            <a:endParaRPr lang="fr-FR" sz="1400" dirty="0" smtClean="0"/>
          </a:p>
          <a:p>
            <a:pPr>
              <a:spcBef>
                <a:spcPts val="1200"/>
              </a:spcBef>
            </a:pPr>
            <a:r>
              <a:rPr lang="fr-FR" sz="1400" dirty="0" smtClean="0"/>
              <a:t>BIB-SEM </a:t>
            </a:r>
            <a:r>
              <a:rPr lang="fr-FR" sz="1400" i="1" dirty="0" smtClean="0"/>
              <a:t>post-mortem</a:t>
            </a:r>
            <a:endParaRPr lang="fr-FR" sz="1400" i="1" dirty="0" smtClean="0"/>
          </a:p>
          <a:p>
            <a:pPr>
              <a:spcBef>
                <a:spcPts val="1200"/>
              </a:spcBef>
            </a:pPr>
            <a:r>
              <a:rPr lang="en-US" sz="1400" dirty="0" smtClean="0"/>
              <a:t>Nano-</a:t>
            </a:r>
            <a:r>
              <a:rPr lang="en-US" sz="1400" dirty="0" err="1" smtClean="0"/>
              <a:t>tomographie</a:t>
            </a:r>
            <a:r>
              <a:rPr lang="en-US" sz="1400" dirty="0" smtClean="0"/>
              <a:t> RX </a:t>
            </a:r>
            <a:r>
              <a:rPr lang="en-US" sz="1400" i="1" dirty="0" smtClean="0"/>
              <a:t>in operando</a:t>
            </a:r>
            <a:endParaRPr lang="fr-FR" sz="2800" i="1" dirty="0"/>
          </a:p>
        </p:txBody>
      </p:sp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3295" y="680939"/>
            <a:ext cx="3672408" cy="560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Espace réservé du contenu 34"/>
          <p:cNvSpPr txBox="1">
            <a:spLocks/>
          </p:cNvSpPr>
          <p:nvPr/>
        </p:nvSpPr>
        <p:spPr>
          <a:xfrm>
            <a:off x="6480739" y="324075"/>
            <a:ext cx="1512763" cy="408556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BIB-SEM</a:t>
            </a:r>
            <a:endParaRPr lang="fr-FR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ZoneTexte 27"/>
          <p:cNvSpPr txBox="1"/>
          <p:nvPr/>
        </p:nvSpPr>
        <p:spPr>
          <a:xfrm>
            <a:off x="7117511" y="6441095"/>
            <a:ext cx="172819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altLang="zh-CN" sz="1050" dirty="0" smtClean="0">
                <a:ea typeface="SimSun" pitchFamily="2" charset="-122"/>
              </a:rPr>
              <a:t>G. Desbois </a:t>
            </a:r>
            <a:r>
              <a:rPr lang="fr-FR" altLang="zh-CN" sz="1050" i="1" dirty="0" smtClean="0">
                <a:ea typeface="SimSun" pitchFamily="2" charset="-122"/>
              </a:rPr>
              <a:t>et al., </a:t>
            </a:r>
            <a:r>
              <a:rPr lang="fr-FR" sz="1050" dirty="0" smtClean="0">
                <a:ea typeface="SimSun" pitchFamily="2" charset="-122"/>
              </a:rPr>
              <a:t>2017</a:t>
            </a:r>
            <a:endParaRPr lang="en-GB" sz="1050" dirty="0"/>
          </a:p>
        </p:txBody>
      </p:sp>
      <p:cxnSp>
        <p:nvCxnSpPr>
          <p:cNvPr id="30" name="Connecteur droit 29"/>
          <p:cNvCxnSpPr/>
          <p:nvPr/>
        </p:nvCxnSpPr>
        <p:spPr>
          <a:xfrm>
            <a:off x="1115616" y="6093296"/>
            <a:ext cx="144016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ZoneTexte 30"/>
          <p:cNvSpPr txBox="1"/>
          <p:nvPr/>
        </p:nvSpPr>
        <p:spPr>
          <a:xfrm>
            <a:off x="1303893" y="5960981"/>
            <a:ext cx="5582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smtClean="0"/>
              <a:t>10µm</a:t>
            </a:r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2487693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u contenu 34"/>
          <p:cNvSpPr txBox="1">
            <a:spLocks/>
          </p:cNvSpPr>
          <p:nvPr/>
        </p:nvSpPr>
        <p:spPr>
          <a:xfrm>
            <a:off x="5056703" y="726093"/>
            <a:ext cx="3212840" cy="408556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1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in situ </a:t>
            </a:r>
            <a:r>
              <a:rPr lang="fr-FR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test    +    </a:t>
            </a:r>
            <a:r>
              <a:rPr lang="el-GR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η</a:t>
            </a:r>
            <a:r>
              <a:rPr lang="fr-FR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-X-ray CT    +    DIC</a:t>
            </a:r>
            <a:endParaRPr lang="fr-FR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" name="Groupe 10"/>
          <p:cNvGrpSpPr/>
          <p:nvPr/>
        </p:nvGrpSpPr>
        <p:grpSpPr>
          <a:xfrm>
            <a:off x="4530098" y="1446389"/>
            <a:ext cx="4147078" cy="4694328"/>
            <a:chOff x="5580112" y="1743938"/>
            <a:chExt cx="3023616" cy="3732928"/>
          </a:xfrm>
        </p:grpSpPr>
        <p:pic>
          <p:nvPicPr>
            <p:cNvPr id="12" name="Picture 34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35291" y="1743938"/>
              <a:ext cx="1468437" cy="1873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" name="Picture 3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80112" y="1743938"/>
              <a:ext cx="1538682" cy="1873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4" name="Picture 2" descr="figure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305" t="4579" b="53865"/>
            <a:stretch/>
          </p:blipFill>
          <p:spPr bwMode="auto">
            <a:xfrm>
              <a:off x="5580112" y="3631048"/>
              <a:ext cx="1538682" cy="1638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5" name="Connecteur droit 14"/>
            <p:cNvCxnSpPr/>
            <p:nvPr/>
          </p:nvCxnSpPr>
          <p:spPr>
            <a:xfrm>
              <a:off x="6227464" y="5445224"/>
              <a:ext cx="216744" cy="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ZoneTexte 15"/>
            <p:cNvSpPr txBox="1"/>
            <p:nvPr/>
          </p:nvSpPr>
          <p:spPr>
            <a:xfrm>
              <a:off x="6153584" y="5199867"/>
              <a:ext cx="96261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 smtClean="0"/>
                <a:t>100µm</a:t>
              </a:r>
              <a:endParaRPr lang="fr-FR" sz="1200" dirty="0"/>
            </a:p>
          </p:txBody>
        </p:sp>
        <p:pic>
          <p:nvPicPr>
            <p:cNvPr id="17" name="Picture 2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323" t="34874" r="50750" b="33684"/>
            <a:stretch/>
          </p:blipFill>
          <p:spPr bwMode="auto">
            <a:xfrm>
              <a:off x="7126557" y="3648300"/>
              <a:ext cx="1477171" cy="15520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Rectangle 1"/>
          <p:cNvSpPr/>
          <p:nvPr/>
        </p:nvSpPr>
        <p:spPr>
          <a:xfrm>
            <a:off x="2123728" y="3861048"/>
            <a:ext cx="864096" cy="1728192"/>
          </a:xfrm>
          <a:prstGeom prst="rect">
            <a:avLst/>
          </a:prstGeom>
          <a:pattFill prst="zigZag">
            <a:fgClr>
              <a:schemeClr val="accent1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Flèche droite 2"/>
          <p:cNvSpPr/>
          <p:nvPr/>
        </p:nvSpPr>
        <p:spPr>
          <a:xfrm>
            <a:off x="1835696" y="4721544"/>
            <a:ext cx="216024" cy="79209"/>
          </a:xfrm>
          <a:prstGeom prst="rightArrow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Flèche droite 28"/>
          <p:cNvSpPr/>
          <p:nvPr/>
        </p:nvSpPr>
        <p:spPr>
          <a:xfrm rot="10800000">
            <a:off x="3059832" y="4721544"/>
            <a:ext cx="216024" cy="79209"/>
          </a:xfrm>
          <a:prstGeom prst="rightArrow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Flèche droite 29"/>
          <p:cNvSpPr/>
          <p:nvPr/>
        </p:nvSpPr>
        <p:spPr>
          <a:xfrm rot="5400000">
            <a:off x="2379948" y="3493237"/>
            <a:ext cx="351656" cy="207640"/>
          </a:xfrm>
          <a:prstGeom prst="rightArrow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Flèche droite 30"/>
          <p:cNvSpPr/>
          <p:nvPr/>
        </p:nvSpPr>
        <p:spPr>
          <a:xfrm rot="16200000">
            <a:off x="2379948" y="5749411"/>
            <a:ext cx="351656" cy="207640"/>
          </a:xfrm>
          <a:prstGeom prst="rightArrow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Ellipse 31"/>
          <p:cNvSpPr/>
          <p:nvPr/>
        </p:nvSpPr>
        <p:spPr>
          <a:xfrm>
            <a:off x="1547664" y="3157053"/>
            <a:ext cx="2016224" cy="3191023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Forme libre 36"/>
          <p:cNvSpPr/>
          <p:nvPr/>
        </p:nvSpPr>
        <p:spPr>
          <a:xfrm>
            <a:off x="3557847" y="1970116"/>
            <a:ext cx="4106488" cy="2601884"/>
          </a:xfrm>
          <a:custGeom>
            <a:avLst/>
            <a:gdLst>
              <a:gd name="connsiteX0" fmla="*/ 4106488 w 4106488"/>
              <a:gd name="connsiteY0" fmla="*/ 0 h 2601884"/>
              <a:gd name="connsiteX1" fmla="*/ 2527069 w 4106488"/>
              <a:gd name="connsiteY1" fmla="*/ 1679171 h 2601884"/>
              <a:gd name="connsiteX2" fmla="*/ 0 w 4106488"/>
              <a:gd name="connsiteY2" fmla="*/ 2601884 h 260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106488" h="2601884">
                <a:moveTo>
                  <a:pt x="4106488" y="0"/>
                </a:moveTo>
                <a:cubicBezTo>
                  <a:pt x="3658986" y="622762"/>
                  <a:pt x="3211484" y="1245524"/>
                  <a:pt x="2527069" y="1679171"/>
                </a:cubicBezTo>
                <a:cubicBezTo>
                  <a:pt x="1842654" y="2112818"/>
                  <a:pt x="921327" y="2357351"/>
                  <a:pt x="0" y="2601884"/>
                </a:cubicBezTo>
              </a:path>
            </a:pathLst>
          </a:custGeom>
          <a:noFill/>
          <a:ln w="19050">
            <a:solidFill>
              <a:srgbClr val="00B0F0"/>
            </a:solidFill>
            <a:tailEnd type="triangle" w="med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AutoShape 2"/>
          <p:cNvSpPr txBox="1">
            <a:spLocks noChangeArrowheads="1"/>
          </p:cNvSpPr>
          <p:nvPr/>
        </p:nvSpPr>
        <p:spPr>
          <a:xfrm>
            <a:off x="673100" y="188913"/>
            <a:ext cx="6778625" cy="4318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50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+mj-ea"/>
                <a:cs typeface="+mj-cs"/>
              </a:defRPr>
            </a:lvl1pPr>
          </a:lstStyle>
          <a:p>
            <a:r>
              <a:rPr lang="fr-FR" altLang="fr-FR" dirty="0" smtClean="0">
                <a:solidFill>
                  <a:srgbClr val="800080"/>
                </a:solidFill>
              </a:rPr>
              <a:t>M</a:t>
            </a:r>
            <a:r>
              <a:rPr lang="fr-FR" altLang="fr-FR" sz="1800" dirty="0" smtClean="0">
                <a:solidFill>
                  <a:srgbClr val="800080"/>
                </a:solidFill>
              </a:rPr>
              <a:t>ESOSCALE DEFORMATION</a:t>
            </a:r>
            <a:endParaRPr lang="fr-FR" altLang="fr-FR" sz="1800" dirty="0">
              <a:solidFill>
                <a:srgbClr val="800080"/>
              </a:solidFill>
            </a:endParaRPr>
          </a:p>
        </p:txBody>
      </p:sp>
      <p:sp>
        <p:nvSpPr>
          <p:cNvPr id="39" name="Text Box 4"/>
          <p:cNvSpPr txBox="1">
            <a:spLocks noChangeArrowheads="1"/>
          </p:cNvSpPr>
          <p:nvPr/>
        </p:nvSpPr>
        <p:spPr bwMode="auto">
          <a:xfrm>
            <a:off x="1042988" y="549275"/>
            <a:ext cx="50419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altLang="fr-FR" dirty="0" err="1" smtClean="0">
                <a:solidFill>
                  <a:srgbClr val="CC0099"/>
                </a:solidFill>
                <a:latin typeface="Calibri" pitchFamily="34" charset="0"/>
              </a:rPr>
              <a:t>Mechanisms</a:t>
            </a:r>
            <a:r>
              <a:rPr lang="fr-FR" altLang="fr-FR" dirty="0" smtClean="0">
                <a:solidFill>
                  <a:srgbClr val="CC0099"/>
                </a:solidFill>
                <a:latin typeface="Calibri" pitchFamily="34" charset="0"/>
              </a:rPr>
              <a:t> of </a:t>
            </a:r>
            <a:r>
              <a:rPr lang="fr-FR" altLang="fr-FR" dirty="0" err="1" smtClean="0">
                <a:solidFill>
                  <a:srgbClr val="CC0099"/>
                </a:solidFill>
                <a:latin typeface="Calibri" pitchFamily="34" charset="0"/>
              </a:rPr>
              <a:t>deformation</a:t>
            </a:r>
            <a:endParaRPr lang="fr-FR" altLang="fr-FR" dirty="0">
              <a:solidFill>
                <a:srgbClr val="CC0099"/>
              </a:solidFill>
              <a:latin typeface="Calibri" pitchFamily="34" charset="0"/>
            </a:endParaRPr>
          </a:p>
        </p:txBody>
      </p:sp>
      <p:sp>
        <p:nvSpPr>
          <p:cNvPr id="42" name="ZoneTexte 41"/>
          <p:cNvSpPr txBox="1"/>
          <p:nvPr/>
        </p:nvSpPr>
        <p:spPr>
          <a:xfrm>
            <a:off x="2309309" y="4971611"/>
            <a:ext cx="504056" cy="246221"/>
          </a:xfrm>
          <a:prstGeom prst="rect">
            <a:avLst/>
          </a:prstGeom>
          <a:solidFill>
            <a:schemeClr val="bg1">
              <a:alpha val="56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1000" b="1" dirty="0" smtClean="0"/>
              <a:t>1 mm</a:t>
            </a:r>
            <a:endParaRPr lang="fr-FR" sz="1000" b="1" dirty="0"/>
          </a:p>
        </p:txBody>
      </p:sp>
      <p:cxnSp>
        <p:nvCxnSpPr>
          <p:cNvPr id="41" name="Connecteur droit avec flèche 40"/>
          <p:cNvCxnSpPr/>
          <p:nvPr/>
        </p:nvCxnSpPr>
        <p:spPr>
          <a:xfrm>
            <a:off x="2123728" y="5187635"/>
            <a:ext cx="864096" cy="0"/>
          </a:xfrm>
          <a:prstGeom prst="straightConnector1">
            <a:avLst/>
          </a:prstGeom>
          <a:ln>
            <a:headEnd type="triangle" w="sm" len="med"/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Espace réservé du contenu 34"/>
          <p:cNvSpPr txBox="1">
            <a:spLocks/>
          </p:cNvSpPr>
          <p:nvPr/>
        </p:nvSpPr>
        <p:spPr>
          <a:xfrm>
            <a:off x="395536" y="1196753"/>
            <a:ext cx="3970784" cy="1993552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200"/>
              </a:spcBef>
            </a:pPr>
            <a:r>
              <a:rPr lang="fr-FR" sz="1400" dirty="0" smtClean="0"/>
              <a:t>Evaluation des modes de déformations à l’échelle méso</a:t>
            </a:r>
            <a:endParaRPr lang="fr-FR" sz="1400" dirty="0" smtClean="0"/>
          </a:p>
          <a:p>
            <a:pPr>
              <a:spcBef>
                <a:spcPts val="1200"/>
              </a:spcBef>
            </a:pPr>
            <a:r>
              <a:rPr lang="fr-FR" sz="1400" dirty="0" smtClean="0"/>
              <a:t>BIB-SEM </a:t>
            </a:r>
            <a:r>
              <a:rPr lang="fr-FR" sz="1400" i="1" dirty="0" smtClean="0"/>
              <a:t>post-mortem</a:t>
            </a:r>
            <a:endParaRPr lang="fr-FR" sz="1400" i="1" dirty="0" smtClean="0"/>
          </a:p>
          <a:p>
            <a:pPr>
              <a:spcBef>
                <a:spcPts val="1200"/>
              </a:spcBef>
            </a:pPr>
            <a:r>
              <a:rPr lang="en-US" sz="1400" dirty="0" smtClean="0"/>
              <a:t>Nano-</a:t>
            </a:r>
            <a:r>
              <a:rPr lang="en-US" sz="1400" dirty="0" err="1" smtClean="0"/>
              <a:t>tomographie</a:t>
            </a:r>
            <a:r>
              <a:rPr lang="en-US" sz="1400" dirty="0" smtClean="0"/>
              <a:t> RX </a:t>
            </a:r>
            <a:r>
              <a:rPr lang="en-US" sz="1400" i="1" dirty="0" smtClean="0"/>
              <a:t>in operando</a:t>
            </a:r>
            <a:endParaRPr lang="fr-FR" sz="2800" i="1" dirty="0"/>
          </a:p>
        </p:txBody>
      </p:sp>
    </p:spTree>
    <p:extLst>
      <p:ext uri="{BB962C8B-B14F-4D97-AF65-F5344CB8AC3E}">
        <p14:creationId xmlns:p14="http://schemas.microsoft.com/office/powerpoint/2010/main" val="2435845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/>
          <p:cNvSpPr txBox="1">
            <a:spLocks noChangeArrowheads="1"/>
          </p:cNvSpPr>
          <p:nvPr/>
        </p:nvSpPr>
        <p:spPr>
          <a:xfrm>
            <a:off x="673100" y="188913"/>
            <a:ext cx="6778625" cy="4318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50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+mj-ea"/>
                <a:cs typeface="+mj-cs"/>
              </a:defRPr>
            </a:lvl1pPr>
          </a:lstStyle>
          <a:p>
            <a:r>
              <a:rPr lang="fr-FR" altLang="fr-FR" dirty="0" smtClean="0">
                <a:solidFill>
                  <a:srgbClr val="800080"/>
                </a:solidFill>
              </a:rPr>
              <a:t>M</a:t>
            </a:r>
            <a:r>
              <a:rPr lang="fr-FR" altLang="fr-FR" sz="1800" dirty="0" smtClean="0">
                <a:solidFill>
                  <a:srgbClr val="800080"/>
                </a:solidFill>
              </a:rPr>
              <a:t>ESOSCALE DEFORMATION</a:t>
            </a:r>
            <a:endParaRPr lang="fr-FR" altLang="fr-FR" sz="1800" dirty="0">
              <a:solidFill>
                <a:srgbClr val="800080"/>
              </a:solidFill>
            </a:endParaRP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1042988" y="549275"/>
            <a:ext cx="50419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altLang="fr-FR" dirty="0" err="1" smtClean="0">
                <a:solidFill>
                  <a:srgbClr val="CC0099"/>
                </a:solidFill>
                <a:latin typeface="Calibri" pitchFamily="34" charset="0"/>
              </a:rPr>
              <a:t>Mechanisms</a:t>
            </a:r>
            <a:r>
              <a:rPr lang="fr-FR" altLang="fr-FR" dirty="0" smtClean="0">
                <a:solidFill>
                  <a:srgbClr val="CC0099"/>
                </a:solidFill>
                <a:latin typeface="Calibri" pitchFamily="34" charset="0"/>
              </a:rPr>
              <a:t> of </a:t>
            </a:r>
            <a:r>
              <a:rPr lang="fr-FR" altLang="fr-FR" dirty="0" err="1" smtClean="0">
                <a:solidFill>
                  <a:srgbClr val="CC0099"/>
                </a:solidFill>
                <a:latin typeface="Calibri" pitchFamily="34" charset="0"/>
              </a:rPr>
              <a:t>deformation</a:t>
            </a:r>
            <a:endParaRPr lang="fr-FR" altLang="fr-FR" dirty="0">
              <a:solidFill>
                <a:srgbClr val="CC0099"/>
              </a:solidFill>
              <a:latin typeface="Calibri" pitchFamily="34" charset="0"/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026" y="1412776"/>
            <a:ext cx="2438400" cy="243840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1628800"/>
            <a:ext cx="4887578" cy="4861467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4465294" y="1174622"/>
            <a:ext cx="36350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/>
              <a:t>Evolution of a vertical slice </a:t>
            </a:r>
            <a:r>
              <a:rPr lang="fr-FR" sz="1600" dirty="0" err="1" smtClean="0"/>
              <a:t>during</a:t>
            </a:r>
            <a:r>
              <a:rPr lang="fr-FR" sz="1600" dirty="0" smtClean="0"/>
              <a:t> </a:t>
            </a:r>
            <a:r>
              <a:rPr lang="fr-FR" sz="1600" dirty="0" err="1" smtClean="0"/>
              <a:t>loading</a:t>
            </a:r>
            <a:endParaRPr lang="fr-FR" sz="1600" dirty="0"/>
          </a:p>
        </p:txBody>
      </p:sp>
      <p:sp>
        <p:nvSpPr>
          <p:cNvPr id="10" name="Espace réservé du contenu 34"/>
          <p:cNvSpPr txBox="1">
            <a:spLocks/>
          </p:cNvSpPr>
          <p:nvPr/>
        </p:nvSpPr>
        <p:spPr>
          <a:xfrm>
            <a:off x="430062" y="3933057"/>
            <a:ext cx="2952328" cy="414908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1200"/>
              </a:spcBef>
              <a:buNone/>
            </a:pPr>
            <a:r>
              <a:rPr lang="fr-FR" sz="1800" dirty="0" smtClean="0"/>
              <a:t>3D+T </a:t>
            </a:r>
            <a:r>
              <a:rPr lang="fr-FR" sz="1800" dirty="0" err="1" smtClean="0"/>
              <a:t>microscale</a:t>
            </a:r>
            <a:r>
              <a:rPr lang="fr-FR" sz="1800" dirty="0" smtClean="0"/>
              <a:t> images</a:t>
            </a:r>
          </a:p>
        </p:txBody>
      </p:sp>
    </p:spTree>
    <p:extLst>
      <p:ext uri="{BB962C8B-B14F-4D97-AF65-F5344CB8AC3E}">
        <p14:creationId xmlns:p14="http://schemas.microsoft.com/office/powerpoint/2010/main" val="792230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/>
          <p:cNvSpPr txBox="1">
            <a:spLocks noChangeArrowheads="1"/>
          </p:cNvSpPr>
          <p:nvPr/>
        </p:nvSpPr>
        <p:spPr>
          <a:xfrm>
            <a:off x="673100" y="188913"/>
            <a:ext cx="6778625" cy="4318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50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+mj-ea"/>
                <a:cs typeface="+mj-cs"/>
              </a:defRPr>
            </a:lvl1pPr>
          </a:lstStyle>
          <a:p>
            <a:r>
              <a:rPr lang="fr-FR" altLang="fr-FR" dirty="0" smtClean="0">
                <a:solidFill>
                  <a:srgbClr val="800080"/>
                </a:solidFill>
              </a:rPr>
              <a:t>M</a:t>
            </a:r>
            <a:r>
              <a:rPr lang="fr-FR" altLang="fr-FR" sz="1800" dirty="0" smtClean="0">
                <a:solidFill>
                  <a:srgbClr val="800080"/>
                </a:solidFill>
              </a:rPr>
              <a:t>ESOSCALE DEFORMATION</a:t>
            </a:r>
            <a:endParaRPr lang="fr-FR" altLang="fr-FR" sz="1800" dirty="0">
              <a:solidFill>
                <a:srgbClr val="800080"/>
              </a:solidFill>
            </a:endParaRP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1042988" y="549275"/>
            <a:ext cx="50419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altLang="fr-FR" dirty="0" err="1" smtClean="0">
                <a:solidFill>
                  <a:srgbClr val="CC0099"/>
                </a:solidFill>
                <a:latin typeface="Calibri" pitchFamily="34" charset="0"/>
              </a:rPr>
              <a:t>Mechanisms</a:t>
            </a:r>
            <a:r>
              <a:rPr lang="fr-FR" altLang="fr-FR" dirty="0" smtClean="0">
                <a:solidFill>
                  <a:srgbClr val="CC0099"/>
                </a:solidFill>
                <a:latin typeface="Calibri" pitchFamily="34" charset="0"/>
              </a:rPr>
              <a:t> of </a:t>
            </a:r>
            <a:r>
              <a:rPr lang="fr-FR" altLang="fr-FR" dirty="0" err="1" smtClean="0">
                <a:solidFill>
                  <a:srgbClr val="CC0099"/>
                </a:solidFill>
                <a:latin typeface="Calibri" pitchFamily="34" charset="0"/>
              </a:rPr>
              <a:t>deformation</a:t>
            </a:r>
            <a:endParaRPr lang="fr-FR" altLang="fr-FR" dirty="0">
              <a:solidFill>
                <a:srgbClr val="CC0099"/>
              </a:solidFill>
              <a:latin typeface="Calibri" pitchFamily="34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9238" y="1340768"/>
            <a:ext cx="2512607" cy="252000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1327" y="1340768"/>
            <a:ext cx="2520000" cy="252000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46041" y="4226982"/>
            <a:ext cx="2523693" cy="252000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0192" y="4221088"/>
            <a:ext cx="2542270" cy="2520000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5292802" y="1002214"/>
            <a:ext cx="21525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600" dirty="0" smtClean="0"/>
              <a:t>Zoom in horizontal slice</a:t>
            </a:r>
            <a:endParaRPr lang="fr-FR" sz="1600" dirty="0"/>
          </a:p>
        </p:txBody>
      </p:sp>
      <p:sp>
        <p:nvSpPr>
          <p:cNvPr id="9" name="ZoneTexte 8"/>
          <p:cNvSpPr txBox="1"/>
          <p:nvPr/>
        </p:nvSpPr>
        <p:spPr>
          <a:xfrm>
            <a:off x="5193445" y="3882534"/>
            <a:ext cx="19253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600" dirty="0" smtClean="0"/>
              <a:t>Zoom in vertical slice</a:t>
            </a:r>
            <a:endParaRPr lang="fr-FR" sz="1600" dirty="0"/>
          </a:p>
        </p:txBody>
      </p:sp>
      <p:sp>
        <p:nvSpPr>
          <p:cNvPr id="10" name="Espace réservé du contenu 34"/>
          <p:cNvSpPr txBox="1">
            <a:spLocks/>
          </p:cNvSpPr>
          <p:nvPr/>
        </p:nvSpPr>
        <p:spPr>
          <a:xfrm>
            <a:off x="395536" y="1196752"/>
            <a:ext cx="2952328" cy="3240359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200"/>
              </a:spcBef>
              <a:buNone/>
            </a:pPr>
            <a:r>
              <a:rPr lang="fr-FR" sz="1800" dirty="0" smtClean="0"/>
              <a:t>In a </a:t>
            </a:r>
            <a:r>
              <a:rPr lang="fr-FR" sz="1800" dirty="0" err="1" smtClean="0"/>
              <a:t>same</a:t>
            </a:r>
            <a:r>
              <a:rPr lang="fr-FR" sz="1800" dirty="0" smtClean="0"/>
              <a:t> </a:t>
            </a:r>
            <a:r>
              <a:rPr lang="fr-FR" sz="1800" dirty="0" err="1" smtClean="0"/>
              <a:t>specimen</a:t>
            </a:r>
            <a:r>
              <a:rPr lang="fr-FR" sz="1800" dirty="0" smtClean="0"/>
              <a:t>, </a:t>
            </a:r>
            <a:r>
              <a:rPr lang="fr-FR" sz="1800" dirty="0" err="1" smtClean="0"/>
              <a:t>several</a:t>
            </a:r>
            <a:r>
              <a:rPr lang="fr-FR" sz="1800" dirty="0" smtClean="0"/>
              <a:t> </a:t>
            </a:r>
            <a:r>
              <a:rPr lang="fr-FR" sz="1800" dirty="0" err="1" smtClean="0"/>
              <a:t>mechanisms</a:t>
            </a:r>
            <a:endParaRPr lang="fr-FR" sz="1800" dirty="0" smtClean="0"/>
          </a:p>
          <a:p>
            <a:pPr>
              <a:spcBef>
                <a:spcPts val="1200"/>
              </a:spcBef>
            </a:pPr>
            <a:r>
              <a:rPr lang="fr-FR" sz="1600" dirty="0" err="1" smtClean="0"/>
              <a:t>Decohesion</a:t>
            </a:r>
            <a:r>
              <a:rPr lang="fr-FR" sz="1600" dirty="0" smtClean="0"/>
              <a:t> of inclusions</a:t>
            </a:r>
          </a:p>
          <a:p>
            <a:pPr>
              <a:spcBef>
                <a:spcPts val="1200"/>
              </a:spcBef>
            </a:pPr>
            <a:r>
              <a:rPr lang="en-US" sz="1600" dirty="0" smtClean="0"/>
              <a:t>Crushing of clay matrix</a:t>
            </a:r>
          </a:p>
          <a:p>
            <a:pPr>
              <a:spcBef>
                <a:spcPts val="1200"/>
              </a:spcBef>
            </a:pPr>
            <a:r>
              <a:rPr lang="en-US" sz="1600" dirty="0" smtClean="0"/>
              <a:t>Some hard inclusion breakings</a:t>
            </a:r>
            <a:endParaRPr lang="fr-FR" dirty="0"/>
          </a:p>
          <a:p>
            <a:pPr>
              <a:spcBef>
                <a:spcPts val="1200"/>
              </a:spcBef>
            </a:pPr>
            <a:r>
              <a:rPr lang="fr-FR" sz="1600" dirty="0" err="1" smtClean="0"/>
              <a:t>Faulting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852244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918" y="4883068"/>
            <a:ext cx="7610964" cy="1909863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918" y="2953131"/>
            <a:ext cx="7610964" cy="1885511"/>
          </a:xfrm>
          <a:prstGeom prst="rect">
            <a:avLst/>
          </a:prstGeom>
        </p:spPr>
      </p:pic>
      <p:sp>
        <p:nvSpPr>
          <p:cNvPr id="7" name="AutoShape 2"/>
          <p:cNvSpPr txBox="1">
            <a:spLocks noChangeArrowheads="1"/>
          </p:cNvSpPr>
          <p:nvPr/>
        </p:nvSpPr>
        <p:spPr>
          <a:xfrm>
            <a:off x="673100" y="188913"/>
            <a:ext cx="6778625" cy="4318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50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+mj-ea"/>
                <a:cs typeface="+mj-cs"/>
              </a:defRPr>
            </a:lvl1pPr>
          </a:lstStyle>
          <a:p>
            <a:r>
              <a:rPr lang="fr-FR" altLang="fr-FR" dirty="0" smtClean="0">
                <a:solidFill>
                  <a:srgbClr val="800080"/>
                </a:solidFill>
              </a:rPr>
              <a:t>M</a:t>
            </a:r>
            <a:r>
              <a:rPr lang="fr-FR" altLang="fr-FR" sz="1800" dirty="0" smtClean="0">
                <a:solidFill>
                  <a:srgbClr val="800080"/>
                </a:solidFill>
              </a:rPr>
              <a:t>ESOSCALE DEFORMATION</a:t>
            </a:r>
            <a:endParaRPr lang="fr-FR" altLang="fr-FR" sz="1800" dirty="0">
              <a:solidFill>
                <a:srgbClr val="800080"/>
              </a:solidFill>
            </a:endParaRP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1042988" y="549275"/>
            <a:ext cx="50419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altLang="fr-FR" dirty="0" err="1" smtClean="0">
                <a:solidFill>
                  <a:srgbClr val="CC0099"/>
                </a:solidFill>
                <a:latin typeface="Calibri" pitchFamily="34" charset="0"/>
              </a:rPr>
              <a:t>Strain</a:t>
            </a:r>
            <a:r>
              <a:rPr lang="fr-FR" altLang="fr-FR" dirty="0" smtClean="0">
                <a:solidFill>
                  <a:srgbClr val="CC0099"/>
                </a:solidFill>
                <a:latin typeface="Calibri" pitchFamily="34" charset="0"/>
              </a:rPr>
              <a:t> </a:t>
            </a:r>
            <a:r>
              <a:rPr lang="fr-FR" altLang="fr-FR" dirty="0" err="1" smtClean="0">
                <a:solidFill>
                  <a:srgbClr val="CC0099"/>
                </a:solidFill>
                <a:latin typeface="Calibri" pitchFamily="34" charset="0"/>
              </a:rPr>
              <a:t>measurement</a:t>
            </a:r>
            <a:endParaRPr lang="fr-FR" altLang="fr-FR" dirty="0">
              <a:solidFill>
                <a:srgbClr val="CC0099"/>
              </a:solidFill>
              <a:latin typeface="Calibri" pitchFamily="34" charset="0"/>
            </a:endParaRP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50" t="3800" r="20601" b="4851"/>
          <a:stretch/>
        </p:blipFill>
        <p:spPr>
          <a:xfrm>
            <a:off x="6530896" y="116632"/>
            <a:ext cx="1846986" cy="2723523"/>
          </a:xfrm>
          <a:prstGeom prst="rect">
            <a:avLst/>
          </a:prstGeom>
        </p:spPr>
      </p:pic>
      <p:sp>
        <p:nvSpPr>
          <p:cNvPr id="10" name="Espace réservé du contenu 34"/>
          <p:cNvSpPr txBox="1">
            <a:spLocks/>
          </p:cNvSpPr>
          <p:nvPr/>
        </p:nvSpPr>
        <p:spPr>
          <a:xfrm>
            <a:off x="766918" y="1037677"/>
            <a:ext cx="5677290" cy="1671244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200"/>
              </a:spcBef>
              <a:buNone/>
            </a:pPr>
            <a:r>
              <a:rPr lang="fr-FR" sz="1800" dirty="0" err="1" smtClean="0"/>
              <a:t>Combined</a:t>
            </a:r>
            <a:r>
              <a:rPr lang="fr-FR" sz="1800" dirty="0" smtClean="0"/>
              <a:t> DIC </a:t>
            </a:r>
            <a:r>
              <a:rPr lang="fr-FR" sz="1800" dirty="0" err="1" smtClean="0"/>
              <a:t>analysis</a:t>
            </a:r>
            <a:endParaRPr lang="fr-FR" sz="1800" dirty="0" smtClean="0"/>
          </a:p>
          <a:p>
            <a:pPr>
              <a:spcBef>
                <a:spcPts val="600"/>
              </a:spcBef>
            </a:pPr>
            <a:r>
              <a:rPr lang="fr-FR" sz="1600" dirty="0" err="1" smtClean="0"/>
              <a:t>Mineralogies</a:t>
            </a:r>
            <a:r>
              <a:rPr lang="fr-FR" sz="1600" dirty="0" smtClean="0"/>
              <a:t> </a:t>
            </a:r>
            <a:r>
              <a:rPr lang="fr-FR" sz="1600" dirty="0" err="1" smtClean="0"/>
              <a:t>decomposition</a:t>
            </a:r>
            <a:r>
              <a:rPr lang="fr-FR" sz="1600" dirty="0" smtClean="0"/>
              <a:t> (quartz, carbonate, pyrite, </a:t>
            </a:r>
            <a:r>
              <a:rPr lang="fr-FR" sz="1600" dirty="0" err="1" smtClean="0"/>
              <a:t>other</a:t>
            </a:r>
            <a:r>
              <a:rPr lang="fr-FR" sz="1600" dirty="0" smtClean="0"/>
              <a:t>)</a:t>
            </a:r>
          </a:p>
          <a:p>
            <a:pPr>
              <a:spcBef>
                <a:spcPts val="600"/>
              </a:spcBef>
            </a:pPr>
            <a:r>
              <a:rPr lang="en-US" sz="1600" dirty="0" smtClean="0"/>
              <a:t>Discrete-DIC for inclusions</a:t>
            </a:r>
          </a:p>
          <a:p>
            <a:pPr>
              <a:spcBef>
                <a:spcPts val="600"/>
              </a:spcBef>
            </a:pPr>
            <a:r>
              <a:rPr lang="fr-FR" sz="1600" dirty="0" err="1" smtClean="0"/>
              <a:t>Continuous</a:t>
            </a:r>
            <a:r>
              <a:rPr lang="fr-FR" sz="1600" dirty="0" smtClean="0"/>
              <a:t> DIC for ‘</a:t>
            </a:r>
            <a:r>
              <a:rPr lang="fr-FR" sz="1600" dirty="0" err="1" smtClean="0"/>
              <a:t>other</a:t>
            </a:r>
            <a:r>
              <a:rPr lang="fr-FR" sz="1600" dirty="0" smtClean="0"/>
              <a:t>’</a:t>
            </a:r>
            <a:endParaRPr lang="fr-FR" dirty="0"/>
          </a:p>
          <a:p>
            <a:pPr>
              <a:spcBef>
                <a:spcPts val="600"/>
              </a:spcBef>
            </a:pPr>
            <a:r>
              <a:rPr lang="fr-FR" sz="1600" dirty="0" err="1" smtClean="0"/>
              <a:t>Merging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06039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338226" y="1700808"/>
            <a:ext cx="1584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Échelle macro</a:t>
            </a:r>
          </a:p>
          <a:p>
            <a:pPr algn="ctr"/>
            <a:r>
              <a:rPr lang="fr-FR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(ingénieur)</a:t>
            </a:r>
            <a:endParaRPr lang="fr-FR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3320432" y="1691516"/>
            <a:ext cx="1584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Échelle méso (inclusion)</a:t>
            </a:r>
            <a:endParaRPr lang="fr-FR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4851963" y="1700808"/>
            <a:ext cx="19168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Échelle micro (agrégat d’argile)</a:t>
            </a:r>
            <a:endParaRPr lang="fr-FR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6696808" y="1710100"/>
            <a:ext cx="1584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Échelle nano (moléculaire)</a:t>
            </a:r>
            <a:endParaRPr lang="fr-FR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2" name="AutoShape 2"/>
          <p:cNvSpPr txBox="1">
            <a:spLocks noChangeArrowheads="1"/>
          </p:cNvSpPr>
          <p:nvPr/>
        </p:nvSpPr>
        <p:spPr>
          <a:xfrm>
            <a:off x="673100" y="188913"/>
            <a:ext cx="6778625" cy="4318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50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+mj-ea"/>
                <a:cs typeface="+mj-cs"/>
              </a:defRPr>
            </a:lvl1pPr>
          </a:lstStyle>
          <a:p>
            <a:r>
              <a:rPr lang="fr-FR" altLang="fr-FR" dirty="0" smtClean="0">
                <a:solidFill>
                  <a:srgbClr val="800080"/>
                </a:solidFill>
              </a:rPr>
              <a:t>M</a:t>
            </a:r>
            <a:r>
              <a:rPr lang="fr-FR" altLang="fr-FR" sz="1800" dirty="0" smtClean="0">
                <a:solidFill>
                  <a:srgbClr val="800080"/>
                </a:solidFill>
              </a:rPr>
              <a:t>OTIVATIONS</a:t>
            </a:r>
            <a:endParaRPr lang="fr-FR" altLang="fr-FR" sz="1800" dirty="0">
              <a:solidFill>
                <a:srgbClr val="800080"/>
              </a:solidFill>
            </a:endParaRPr>
          </a:p>
        </p:txBody>
      </p:sp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1042988" y="549275"/>
            <a:ext cx="698539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fr-FR" altLang="fr-FR" dirty="0" smtClean="0">
                <a:solidFill>
                  <a:srgbClr val="CC0099"/>
                </a:solidFill>
                <a:latin typeface="Calibri" pitchFamily="34" charset="0"/>
              </a:rPr>
              <a:t>Roche argileuse, le dialogue entre les échelles et les couplages</a:t>
            </a:r>
            <a:endParaRPr lang="fr-FR" altLang="fr-FR" dirty="0">
              <a:solidFill>
                <a:srgbClr val="CC0099"/>
              </a:solidFill>
              <a:latin typeface="Calibri" pitchFamily="34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1042988" y="1100126"/>
            <a:ext cx="20789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Quelles approches ?</a:t>
            </a:r>
            <a:endParaRPr lang="fr-FR" dirty="0"/>
          </a:p>
        </p:txBody>
      </p:sp>
      <p:sp>
        <p:nvSpPr>
          <p:cNvPr id="14" name="ZoneTexte 13"/>
          <p:cNvSpPr txBox="1"/>
          <p:nvPr/>
        </p:nvSpPr>
        <p:spPr>
          <a:xfrm>
            <a:off x="107504" y="3335898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caractérisation</a:t>
            </a:r>
            <a:endParaRPr lang="fr-FR" dirty="0"/>
          </a:p>
        </p:txBody>
      </p:sp>
      <p:sp>
        <p:nvSpPr>
          <p:cNvPr id="15" name="ZoneTexte 14"/>
          <p:cNvSpPr txBox="1"/>
          <p:nvPr/>
        </p:nvSpPr>
        <p:spPr>
          <a:xfrm>
            <a:off x="107504" y="4982790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modélisation</a:t>
            </a:r>
            <a:endParaRPr lang="fr-FR" dirty="0"/>
          </a:p>
        </p:txBody>
      </p:sp>
      <p:sp>
        <p:nvSpPr>
          <p:cNvPr id="16" name="ZoneTexte 15"/>
          <p:cNvSpPr txBox="1"/>
          <p:nvPr/>
        </p:nvSpPr>
        <p:spPr>
          <a:xfrm>
            <a:off x="1673884" y="2615818"/>
            <a:ext cx="1944216" cy="1692771"/>
          </a:xfrm>
          <a:prstGeom prst="rect">
            <a:avLst/>
          </a:prstGeom>
          <a:solidFill>
            <a:schemeClr val="accent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1600" dirty="0" smtClean="0"/>
              <a:t>Caractérisation de la déformation sous sollicitations T et HR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 smtClean="0"/>
              <a:t>mesures de champs surfaciques en 3D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 smtClean="0"/>
              <a:t>échantillons centimétriques</a:t>
            </a:r>
            <a:endParaRPr lang="fr-FR" sz="1400" dirty="0"/>
          </a:p>
        </p:txBody>
      </p:sp>
      <p:sp>
        <p:nvSpPr>
          <p:cNvPr id="17" name="ZoneTexte 16"/>
          <p:cNvSpPr txBox="1"/>
          <p:nvPr/>
        </p:nvSpPr>
        <p:spPr>
          <a:xfrm>
            <a:off x="3690108" y="2615818"/>
            <a:ext cx="2304256" cy="1692771"/>
          </a:xfrm>
          <a:prstGeom prst="rect">
            <a:avLst/>
          </a:prstGeom>
          <a:solidFill>
            <a:schemeClr val="accent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1600" dirty="0" smtClean="0"/>
              <a:t>Caractérisation de la déformation sous sollicitations 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 smtClean="0"/>
              <a:t>mesures de champs volumique </a:t>
            </a:r>
            <a:r>
              <a:rPr lang="fr-FR" sz="1100" dirty="0" smtClean="0"/>
              <a:t>(nano CT et DVC)</a:t>
            </a:r>
            <a:endParaRPr lang="fr-FR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 smtClean="0"/>
              <a:t>échantillons millimétriques</a:t>
            </a:r>
            <a:endParaRPr lang="fr-FR" sz="1400" dirty="0"/>
          </a:p>
        </p:txBody>
      </p:sp>
      <p:sp>
        <p:nvSpPr>
          <p:cNvPr id="18" name="ZoneTexte 17"/>
          <p:cNvSpPr txBox="1"/>
          <p:nvPr/>
        </p:nvSpPr>
        <p:spPr>
          <a:xfrm>
            <a:off x="1763689" y="4634543"/>
            <a:ext cx="3240359" cy="1154162"/>
          </a:xfrm>
          <a:prstGeom prst="rect">
            <a:avLst/>
          </a:prstGeom>
          <a:solidFill>
            <a:schemeClr val="accent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1600" dirty="0" smtClean="0"/>
              <a:t>Modélisation double échelle </a:t>
            </a:r>
            <a:r>
              <a:rPr lang="fr-FR" sz="1400" dirty="0" smtClean="0"/>
              <a:t>(température)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 smtClean="0"/>
              <a:t>Homogénéisation numérique (FEM</a:t>
            </a:r>
            <a:r>
              <a:rPr lang="fr-FR" sz="1400" baseline="30000" dirty="0" smtClean="0"/>
              <a:t>2</a:t>
            </a:r>
            <a:r>
              <a:rPr lang="fr-FR" sz="1400" dirty="0" smtClean="0"/>
              <a:t>) </a:t>
            </a:r>
            <a:r>
              <a:rPr lang="fr-FR" sz="1100" dirty="0" smtClean="0"/>
              <a:t>(extérieur à NEEDS / EURAD </a:t>
            </a:r>
            <a:r>
              <a:rPr lang="fr-FR" sz="1100" dirty="0" err="1" smtClean="0"/>
              <a:t>HiTec</a:t>
            </a:r>
            <a:r>
              <a:rPr lang="fr-FR" sz="1100" dirty="0" smtClean="0"/>
              <a:t>)</a:t>
            </a:r>
            <a:endParaRPr lang="fr-FR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 err="1" smtClean="0"/>
              <a:t>Poromécanique</a:t>
            </a:r>
            <a:endParaRPr lang="fr-FR" sz="1400" dirty="0" smtClean="0"/>
          </a:p>
        </p:txBody>
      </p:sp>
      <p:sp>
        <p:nvSpPr>
          <p:cNvPr id="19" name="ZoneTexte 18"/>
          <p:cNvSpPr txBox="1"/>
          <p:nvPr/>
        </p:nvSpPr>
        <p:spPr>
          <a:xfrm>
            <a:off x="5148064" y="4628379"/>
            <a:ext cx="3744416" cy="1200329"/>
          </a:xfrm>
          <a:prstGeom prst="rect">
            <a:avLst/>
          </a:prstGeom>
          <a:solidFill>
            <a:schemeClr val="accent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1600" dirty="0" smtClean="0"/>
              <a:t>Modélisation moléculaire </a:t>
            </a:r>
          </a:p>
          <a:p>
            <a:r>
              <a:rPr lang="fr-FR" sz="1400" dirty="0" smtClean="0"/>
              <a:t>(température et saturation partielle)</a:t>
            </a:r>
          </a:p>
          <a:p>
            <a:r>
              <a:rPr lang="fr-FR" sz="1400" dirty="0" smtClean="0"/>
              <a:t>Modélisation du statut de l’eau confinée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1400" dirty="0" smtClean="0"/>
              <a:t>Mécanique moléculaire (nano)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1400" dirty="0" smtClean="0"/>
              <a:t>Mécanique granulaire (micro)</a:t>
            </a:r>
          </a:p>
        </p:txBody>
      </p:sp>
      <p:sp>
        <p:nvSpPr>
          <p:cNvPr id="20" name="ZoneTexte 19"/>
          <p:cNvSpPr txBox="1"/>
          <p:nvPr/>
        </p:nvSpPr>
        <p:spPr>
          <a:xfrm>
            <a:off x="1889908" y="4246042"/>
            <a:ext cx="144016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50" dirty="0" smtClean="0"/>
              <a:t>(Poitiers)</a:t>
            </a:r>
            <a:endParaRPr lang="fr-FR" sz="1050" dirty="0"/>
          </a:p>
        </p:txBody>
      </p:sp>
      <p:sp>
        <p:nvSpPr>
          <p:cNvPr id="21" name="ZoneTexte 20"/>
          <p:cNvSpPr txBox="1"/>
          <p:nvPr/>
        </p:nvSpPr>
        <p:spPr>
          <a:xfrm>
            <a:off x="3906132" y="4242744"/>
            <a:ext cx="144016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50" dirty="0" smtClean="0"/>
              <a:t>(Grenoble)</a:t>
            </a:r>
            <a:endParaRPr lang="fr-FR" sz="1050" dirty="0"/>
          </a:p>
        </p:txBody>
      </p:sp>
      <p:sp>
        <p:nvSpPr>
          <p:cNvPr id="22" name="ZoneTexte 21"/>
          <p:cNvSpPr txBox="1"/>
          <p:nvPr/>
        </p:nvSpPr>
        <p:spPr>
          <a:xfrm>
            <a:off x="2843808" y="5816982"/>
            <a:ext cx="144016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50" dirty="0" smtClean="0"/>
              <a:t>(Grenoble et Poitiers)</a:t>
            </a:r>
            <a:endParaRPr lang="fr-FR" sz="1050" dirty="0"/>
          </a:p>
        </p:txBody>
      </p:sp>
      <p:sp>
        <p:nvSpPr>
          <p:cNvPr id="23" name="ZoneTexte 22"/>
          <p:cNvSpPr txBox="1"/>
          <p:nvPr/>
        </p:nvSpPr>
        <p:spPr>
          <a:xfrm>
            <a:off x="6444208" y="5831686"/>
            <a:ext cx="144016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50" dirty="0" smtClean="0"/>
              <a:t>(Navier)</a:t>
            </a:r>
            <a:endParaRPr lang="fr-FR" sz="1050" dirty="0"/>
          </a:p>
        </p:txBody>
      </p:sp>
    </p:spTree>
    <p:extLst>
      <p:ext uri="{BB962C8B-B14F-4D97-AF65-F5344CB8AC3E}">
        <p14:creationId xmlns:p14="http://schemas.microsoft.com/office/powerpoint/2010/main" val="1749979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/>
          <p:cNvSpPr txBox="1">
            <a:spLocks noChangeArrowheads="1"/>
          </p:cNvSpPr>
          <p:nvPr/>
        </p:nvSpPr>
        <p:spPr>
          <a:xfrm>
            <a:off x="673100" y="188913"/>
            <a:ext cx="6778625" cy="4318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50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+mj-ea"/>
                <a:cs typeface="+mj-cs"/>
              </a:defRPr>
            </a:lvl1pPr>
          </a:lstStyle>
          <a:p>
            <a:r>
              <a:rPr lang="fr-FR" altLang="fr-FR" dirty="0" smtClean="0">
                <a:solidFill>
                  <a:srgbClr val="800080"/>
                </a:solidFill>
              </a:rPr>
              <a:t>M</a:t>
            </a:r>
            <a:r>
              <a:rPr lang="fr-FR" altLang="fr-FR" sz="1800" dirty="0" smtClean="0">
                <a:solidFill>
                  <a:srgbClr val="800080"/>
                </a:solidFill>
              </a:rPr>
              <a:t>ESOSCALE DEFORMATION</a:t>
            </a:r>
            <a:endParaRPr lang="fr-FR" altLang="fr-FR" sz="1800" dirty="0">
              <a:solidFill>
                <a:srgbClr val="800080"/>
              </a:solidFill>
            </a:endParaRP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1042988" y="549275"/>
            <a:ext cx="50419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altLang="fr-FR" dirty="0" err="1">
                <a:solidFill>
                  <a:srgbClr val="CC0099"/>
                </a:solidFill>
                <a:latin typeface="Calibri" pitchFamily="34" charset="0"/>
              </a:rPr>
              <a:t>Mechanisms</a:t>
            </a:r>
            <a:r>
              <a:rPr lang="fr-FR" altLang="fr-FR" dirty="0">
                <a:solidFill>
                  <a:srgbClr val="CC0099"/>
                </a:solidFill>
                <a:latin typeface="Calibri" pitchFamily="34" charset="0"/>
              </a:rPr>
              <a:t> of </a:t>
            </a:r>
            <a:r>
              <a:rPr lang="fr-FR" altLang="fr-FR" dirty="0" err="1">
                <a:solidFill>
                  <a:srgbClr val="CC0099"/>
                </a:solidFill>
                <a:latin typeface="Calibri" pitchFamily="34" charset="0"/>
              </a:rPr>
              <a:t>deformation</a:t>
            </a:r>
            <a:endParaRPr lang="fr-FR" altLang="fr-FR" dirty="0">
              <a:solidFill>
                <a:srgbClr val="CC0099"/>
              </a:solidFill>
              <a:latin typeface="Calibri" pitchFamily="34" charset="0"/>
            </a:endParaRPr>
          </a:p>
        </p:txBody>
      </p:sp>
      <p:sp>
        <p:nvSpPr>
          <p:cNvPr id="6" name="Espace réservé du contenu 34"/>
          <p:cNvSpPr txBox="1">
            <a:spLocks/>
          </p:cNvSpPr>
          <p:nvPr/>
        </p:nvSpPr>
        <p:spPr>
          <a:xfrm>
            <a:off x="899592" y="1772816"/>
            <a:ext cx="7632848" cy="1671244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200"/>
              </a:spcBef>
              <a:buNone/>
            </a:pPr>
            <a:r>
              <a:rPr lang="fr-FR" sz="1800" dirty="0" smtClean="0"/>
              <a:t>Perspectives: </a:t>
            </a:r>
            <a:r>
              <a:rPr lang="fr-FR" sz="1800" dirty="0" err="1" smtClean="0"/>
              <a:t>different</a:t>
            </a:r>
            <a:r>
              <a:rPr lang="fr-FR" sz="1800" dirty="0" smtClean="0"/>
              <a:t> </a:t>
            </a:r>
            <a:r>
              <a:rPr lang="fr-FR" sz="1800" dirty="0" err="1" smtClean="0"/>
              <a:t>kind</a:t>
            </a:r>
            <a:r>
              <a:rPr lang="fr-FR" sz="1800" dirty="0" smtClean="0"/>
              <a:t> of </a:t>
            </a:r>
            <a:r>
              <a:rPr lang="fr-FR" sz="1800" dirty="0" err="1" smtClean="0"/>
              <a:t>loadings</a:t>
            </a:r>
            <a:endParaRPr lang="fr-FR" sz="1800" dirty="0" smtClean="0"/>
          </a:p>
          <a:p>
            <a:pPr marL="0" indent="0">
              <a:spcBef>
                <a:spcPts val="1200"/>
              </a:spcBef>
              <a:buNone/>
            </a:pPr>
            <a:endParaRPr lang="fr-FR" sz="1800" dirty="0" smtClean="0"/>
          </a:p>
          <a:p>
            <a:pPr>
              <a:spcBef>
                <a:spcPts val="600"/>
              </a:spcBef>
            </a:pPr>
            <a:r>
              <a:rPr lang="fr-FR" sz="1600" dirty="0" err="1" smtClean="0"/>
              <a:t>Effect</a:t>
            </a:r>
            <a:r>
              <a:rPr lang="fr-FR" sz="1600" dirty="0" smtClean="0"/>
              <a:t> of </a:t>
            </a:r>
            <a:r>
              <a:rPr lang="fr-FR" sz="1600" dirty="0" err="1" smtClean="0"/>
              <a:t>mean</a:t>
            </a:r>
            <a:r>
              <a:rPr lang="fr-FR" sz="1600" dirty="0" smtClean="0"/>
              <a:t> stress </a:t>
            </a:r>
            <a:r>
              <a:rPr lang="fr-FR" sz="1600" dirty="0" err="1" smtClean="0"/>
              <a:t>level</a:t>
            </a:r>
            <a:r>
              <a:rPr lang="fr-FR" sz="1600" dirty="0" smtClean="0"/>
              <a:t>			</a:t>
            </a:r>
            <a:r>
              <a:rPr lang="fr-FR" sz="1600" i="1" dirty="0" err="1" smtClean="0"/>
              <a:t>ongoing</a:t>
            </a:r>
            <a:r>
              <a:rPr lang="fr-FR" sz="1600" dirty="0" smtClean="0"/>
              <a:t> </a:t>
            </a:r>
          </a:p>
          <a:p>
            <a:pPr>
              <a:spcBef>
                <a:spcPts val="600"/>
              </a:spcBef>
            </a:pPr>
            <a:r>
              <a:rPr lang="en-US" sz="1600" dirty="0" smtClean="0"/>
              <a:t>Effect of RH evolution (</a:t>
            </a:r>
            <a:r>
              <a:rPr lang="en-US" sz="1600" dirty="0" err="1" smtClean="0"/>
              <a:t>driying</a:t>
            </a:r>
            <a:r>
              <a:rPr lang="en-US" sz="1600" dirty="0" smtClean="0"/>
              <a:t>, wetting)		</a:t>
            </a:r>
            <a:r>
              <a:rPr lang="en-US" sz="1600" i="1" dirty="0" smtClean="0"/>
              <a:t>ongoing</a:t>
            </a:r>
          </a:p>
          <a:p>
            <a:pPr>
              <a:spcBef>
                <a:spcPts val="600"/>
              </a:spcBef>
            </a:pPr>
            <a:r>
              <a:rPr lang="fr-FR" sz="1600" dirty="0" err="1" smtClean="0"/>
              <a:t>Effect</a:t>
            </a:r>
            <a:r>
              <a:rPr lang="fr-FR" sz="1600" dirty="0" smtClean="0"/>
              <a:t> of thermal </a:t>
            </a:r>
            <a:r>
              <a:rPr lang="fr-FR" sz="1600" dirty="0" err="1" smtClean="0"/>
              <a:t>loading</a:t>
            </a:r>
            <a:r>
              <a:rPr lang="fr-FR" sz="1600" dirty="0" smtClean="0"/>
              <a:t>			</a:t>
            </a:r>
            <a:r>
              <a:rPr lang="fr-FR" sz="1600" i="1" dirty="0" err="1" smtClean="0"/>
              <a:t>expected</a:t>
            </a:r>
            <a:r>
              <a:rPr lang="fr-FR" sz="1600" i="1" dirty="0" smtClean="0"/>
              <a:t> (ESRF </a:t>
            </a:r>
            <a:r>
              <a:rPr lang="fr-FR" sz="1600" i="1" dirty="0" err="1" smtClean="0"/>
              <a:t>proposal</a:t>
            </a:r>
            <a:r>
              <a:rPr lang="fr-FR" sz="1600" i="1" dirty="0" smtClean="0"/>
              <a:t>)</a:t>
            </a:r>
            <a:endParaRPr lang="fr-FR" i="1" dirty="0"/>
          </a:p>
        </p:txBody>
      </p:sp>
    </p:spTree>
    <p:extLst>
      <p:ext uri="{BB962C8B-B14F-4D97-AF65-F5344CB8AC3E}">
        <p14:creationId xmlns:p14="http://schemas.microsoft.com/office/powerpoint/2010/main" val="3740110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238" y="1125538"/>
            <a:ext cx="1943100" cy="1944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Freeform 5"/>
          <p:cNvSpPr>
            <a:spLocks/>
          </p:cNvSpPr>
          <p:nvPr/>
        </p:nvSpPr>
        <p:spPr bwMode="auto">
          <a:xfrm>
            <a:off x="3378200" y="1604963"/>
            <a:ext cx="238125" cy="561975"/>
          </a:xfrm>
          <a:custGeom>
            <a:avLst/>
            <a:gdLst>
              <a:gd name="T0" fmla="*/ 105 w 150"/>
              <a:gd name="T1" fmla="*/ 0 h 354"/>
              <a:gd name="T2" fmla="*/ 45 w 150"/>
              <a:gd name="T3" fmla="*/ 105 h 354"/>
              <a:gd name="T4" fmla="*/ 9 w 150"/>
              <a:gd name="T5" fmla="*/ 231 h 354"/>
              <a:gd name="T6" fmla="*/ 0 w 150"/>
              <a:gd name="T7" fmla="*/ 354 h 354"/>
              <a:gd name="T8" fmla="*/ 63 w 150"/>
              <a:gd name="T9" fmla="*/ 345 h 354"/>
              <a:gd name="T10" fmla="*/ 135 w 150"/>
              <a:gd name="T11" fmla="*/ 201 h 354"/>
              <a:gd name="T12" fmla="*/ 150 w 150"/>
              <a:gd name="T13" fmla="*/ 21 h 354"/>
              <a:gd name="T14" fmla="*/ 105 w 150"/>
              <a:gd name="T15" fmla="*/ 0 h 3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50" h="354">
                <a:moveTo>
                  <a:pt x="105" y="0"/>
                </a:moveTo>
                <a:lnTo>
                  <a:pt x="45" y="105"/>
                </a:lnTo>
                <a:lnTo>
                  <a:pt x="9" y="231"/>
                </a:lnTo>
                <a:lnTo>
                  <a:pt x="0" y="354"/>
                </a:lnTo>
                <a:lnTo>
                  <a:pt x="63" y="345"/>
                </a:lnTo>
                <a:lnTo>
                  <a:pt x="135" y="201"/>
                </a:lnTo>
                <a:lnTo>
                  <a:pt x="150" y="21"/>
                </a:lnTo>
                <a:lnTo>
                  <a:pt x="105" y="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8" name="Freeform 6"/>
          <p:cNvSpPr>
            <a:spLocks/>
          </p:cNvSpPr>
          <p:nvPr/>
        </p:nvSpPr>
        <p:spPr bwMode="auto">
          <a:xfrm>
            <a:off x="3873500" y="2386013"/>
            <a:ext cx="242888" cy="400050"/>
          </a:xfrm>
          <a:custGeom>
            <a:avLst/>
            <a:gdLst>
              <a:gd name="T0" fmla="*/ 30 w 153"/>
              <a:gd name="T1" fmla="*/ 21 h 252"/>
              <a:gd name="T2" fmla="*/ 0 w 153"/>
              <a:gd name="T3" fmla="*/ 93 h 252"/>
              <a:gd name="T4" fmla="*/ 0 w 153"/>
              <a:gd name="T5" fmla="*/ 156 h 252"/>
              <a:gd name="T6" fmla="*/ 57 w 153"/>
              <a:gd name="T7" fmla="*/ 252 h 252"/>
              <a:gd name="T8" fmla="*/ 153 w 153"/>
              <a:gd name="T9" fmla="*/ 246 h 252"/>
              <a:gd name="T10" fmla="*/ 147 w 153"/>
              <a:gd name="T11" fmla="*/ 21 h 252"/>
              <a:gd name="T12" fmla="*/ 96 w 153"/>
              <a:gd name="T13" fmla="*/ 0 h 252"/>
              <a:gd name="T14" fmla="*/ 30 w 153"/>
              <a:gd name="T15" fmla="*/ 21 h 2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53" h="252">
                <a:moveTo>
                  <a:pt x="30" y="21"/>
                </a:moveTo>
                <a:lnTo>
                  <a:pt x="0" y="93"/>
                </a:lnTo>
                <a:lnTo>
                  <a:pt x="0" y="156"/>
                </a:lnTo>
                <a:lnTo>
                  <a:pt x="57" y="252"/>
                </a:lnTo>
                <a:lnTo>
                  <a:pt x="153" y="246"/>
                </a:lnTo>
                <a:lnTo>
                  <a:pt x="147" y="21"/>
                </a:lnTo>
                <a:lnTo>
                  <a:pt x="96" y="0"/>
                </a:lnTo>
                <a:lnTo>
                  <a:pt x="30" y="21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9" name="Freeform 7"/>
          <p:cNvSpPr>
            <a:spLocks/>
          </p:cNvSpPr>
          <p:nvPr/>
        </p:nvSpPr>
        <p:spPr bwMode="auto">
          <a:xfrm>
            <a:off x="4383088" y="1733550"/>
            <a:ext cx="147637" cy="190500"/>
          </a:xfrm>
          <a:custGeom>
            <a:avLst/>
            <a:gdLst>
              <a:gd name="T0" fmla="*/ 0 w 93"/>
              <a:gd name="T1" fmla="*/ 63 h 120"/>
              <a:gd name="T2" fmla="*/ 24 w 93"/>
              <a:gd name="T3" fmla="*/ 99 h 120"/>
              <a:gd name="T4" fmla="*/ 60 w 93"/>
              <a:gd name="T5" fmla="*/ 120 h 120"/>
              <a:gd name="T6" fmla="*/ 93 w 93"/>
              <a:gd name="T7" fmla="*/ 69 h 120"/>
              <a:gd name="T8" fmla="*/ 72 w 93"/>
              <a:gd name="T9" fmla="*/ 0 h 120"/>
              <a:gd name="T10" fmla="*/ 18 w 93"/>
              <a:gd name="T11" fmla="*/ 0 h 120"/>
              <a:gd name="T12" fmla="*/ 0 w 93"/>
              <a:gd name="T13" fmla="*/ 63 h 1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93" h="120">
                <a:moveTo>
                  <a:pt x="0" y="63"/>
                </a:moveTo>
                <a:lnTo>
                  <a:pt x="24" y="99"/>
                </a:lnTo>
                <a:lnTo>
                  <a:pt x="60" y="120"/>
                </a:lnTo>
                <a:lnTo>
                  <a:pt x="93" y="69"/>
                </a:lnTo>
                <a:lnTo>
                  <a:pt x="72" y="0"/>
                </a:lnTo>
                <a:lnTo>
                  <a:pt x="18" y="0"/>
                </a:lnTo>
                <a:lnTo>
                  <a:pt x="0" y="63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0" name="Freeform 8"/>
          <p:cNvSpPr>
            <a:spLocks/>
          </p:cNvSpPr>
          <p:nvPr/>
        </p:nvSpPr>
        <p:spPr bwMode="auto">
          <a:xfrm>
            <a:off x="3197225" y="2600325"/>
            <a:ext cx="238125" cy="347663"/>
          </a:xfrm>
          <a:custGeom>
            <a:avLst/>
            <a:gdLst>
              <a:gd name="T0" fmla="*/ 54 w 150"/>
              <a:gd name="T1" fmla="*/ 0 h 219"/>
              <a:gd name="T2" fmla="*/ 0 w 150"/>
              <a:gd name="T3" fmla="*/ 51 h 219"/>
              <a:gd name="T4" fmla="*/ 3 w 150"/>
              <a:gd name="T5" fmla="*/ 117 h 219"/>
              <a:gd name="T6" fmla="*/ 72 w 150"/>
              <a:gd name="T7" fmla="*/ 219 h 219"/>
              <a:gd name="T8" fmla="*/ 150 w 150"/>
              <a:gd name="T9" fmla="*/ 192 h 219"/>
              <a:gd name="T10" fmla="*/ 147 w 150"/>
              <a:gd name="T11" fmla="*/ 117 h 219"/>
              <a:gd name="T12" fmla="*/ 117 w 150"/>
              <a:gd name="T13" fmla="*/ 36 h 219"/>
              <a:gd name="T14" fmla="*/ 54 w 150"/>
              <a:gd name="T15" fmla="*/ 0 h 2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50" h="219">
                <a:moveTo>
                  <a:pt x="54" y="0"/>
                </a:moveTo>
                <a:lnTo>
                  <a:pt x="0" y="51"/>
                </a:lnTo>
                <a:lnTo>
                  <a:pt x="3" y="117"/>
                </a:lnTo>
                <a:lnTo>
                  <a:pt x="72" y="219"/>
                </a:lnTo>
                <a:lnTo>
                  <a:pt x="150" y="192"/>
                </a:lnTo>
                <a:lnTo>
                  <a:pt x="147" y="117"/>
                </a:lnTo>
                <a:lnTo>
                  <a:pt x="117" y="36"/>
                </a:lnTo>
                <a:lnTo>
                  <a:pt x="54" y="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1" name="Freeform 9"/>
          <p:cNvSpPr>
            <a:spLocks/>
          </p:cNvSpPr>
          <p:nvPr/>
        </p:nvSpPr>
        <p:spPr bwMode="auto">
          <a:xfrm>
            <a:off x="3849688" y="1176338"/>
            <a:ext cx="333375" cy="309562"/>
          </a:xfrm>
          <a:custGeom>
            <a:avLst/>
            <a:gdLst>
              <a:gd name="T0" fmla="*/ 63 w 210"/>
              <a:gd name="T1" fmla="*/ 0 h 195"/>
              <a:gd name="T2" fmla="*/ 0 w 210"/>
              <a:gd name="T3" fmla="*/ 39 h 195"/>
              <a:gd name="T4" fmla="*/ 36 w 210"/>
              <a:gd name="T5" fmla="*/ 90 h 195"/>
              <a:gd name="T6" fmla="*/ 96 w 210"/>
              <a:gd name="T7" fmla="*/ 156 h 195"/>
              <a:gd name="T8" fmla="*/ 138 w 210"/>
              <a:gd name="T9" fmla="*/ 195 h 195"/>
              <a:gd name="T10" fmla="*/ 210 w 210"/>
              <a:gd name="T11" fmla="*/ 132 h 195"/>
              <a:gd name="T12" fmla="*/ 138 w 210"/>
              <a:gd name="T13" fmla="*/ 45 h 195"/>
              <a:gd name="T14" fmla="*/ 63 w 210"/>
              <a:gd name="T15" fmla="*/ 0 h 1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10" h="195">
                <a:moveTo>
                  <a:pt x="63" y="0"/>
                </a:moveTo>
                <a:lnTo>
                  <a:pt x="0" y="39"/>
                </a:lnTo>
                <a:lnTo>
                  <a:pt x="36" y="90"/>
                </a:lnTo>
                <a:lnTo>
                  <a:pt x="96" y="156"/>
                </a:lnTo>
                <a:lnTo>
                  <a:pt x="138" y="195"/>
                </a:lnTo>
                <a:lnTo>
                  <a:pt x="210" y="132"/>
                </a:lnTo>
                <a:lnTo>
                  <a:pt x="138" y="45"/>
                </a:lnTo>
                <a:lnTo>
                  <a:pt x="63" y="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2" name="Freeform 10"/>
          <p:cNvSpPr>
            <a:spLocks/>
          </p:cNvSpPr>
          <p:nvPr/>
        </p:nvSpPr>
        <p:spPr bwMode="auto">
          <a:xfrm>
            <a:off x="3654425" y="1362075"/>
            <a:ext cx="309563" cy="338138"/>
          </a:xfrm>
          <a:custGeom>
            <a:avLst/>
            <a:gdLst>
              <a:gd name="T0" fmla="*/ 111 w 195"/>
              <a:gd name="T1" fmla="*/ 51 h 213"/>
              <a:gd name="T2" fmla="*/ 21 w 195"/>
              <a:gd name="T3" fmla="*/ 0 h 213"/>
              <a:gd name="T4" fmla="*/ 0 w 195"/>
              <a:gd name="T5" fmla="*/ 165 h 213"/>
              <a:gd name="T6" fmla="*/ 48 w 195"/>
              <a:gd name="T7" fmla="*/ 213 h 213"/>
              <a:gd name="T8" fmla="*/ 195 w 195"/>
              <a:gd name="T9" fmla="*/ 174 h 213"/>
              <a:gd name="T10" fmla="*/ 168 w 195"/>
              <a:gd name="T11" fmla="*/ 111 h 213"/>
              <a:gd name="T12" fmla="*/ 111 w 195"/>
              <a:gd name="T13" fmla="*/ 51 h 2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95" h="213">
                <a:moveTo>
                  <a:pt x="111" y="51"/>
                </a:moveTo>
                <a:lnTo>
                  <a:pt x="21" y="0"/>
                </a:lnTo>
                <a:lnTo>
                  <a:pt x="0" y="165"/>
                </a:lnTo>
                <a:lnTo>
                  <a:pt x="48" y="213"/>
                </a:lnTo>
                <a:lnTo>
                  <a:pt x="195" y="174"/>
                </a:lnTo>
                <a:lnTo>
                  <a:pt x="168" y="111"/>
                </a:lnTo>
                <a:lnTo>
                  <a:pt x="111" y="51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3" name="Freeform 11"/>
          <p:cNvSpPr>
            <a:spLocks/>
          </p:cNvSpPr>
          <p:nvPr/>
        </p:nvSpPr>
        <p:spPr bwMode="auto">
          <a:xfrm>
            <a:off x="3968750" y="1658938"/>
            <a:ext cx="123825" cy="222250"/>
          </a:xfrm>
          <a:custGeom>
            <a:avLst/>
            <a:gdLst>
              <a:gd name="T0" fmla="*/ 49 w 78"/>
              <a:gd name="T1" fmla="*/ 0 h 140"/>
              <a:gd name="T2" fmla="*/ 0 w 78"/>
              <a:gd name="T3" fmla="*/ 14 h 140"/>
              <a:gd name="T4" fmla="*/ 3 w 78"/>
              <a:gd name="T5" fmla="*/ 89 h 140"/>
              <a:gd name="T6" fmla="*/ 15 w 78"/>
              <a:gd name="T7" fmla="*/ 140 h 140"/>
              <a:gd name="T8" fmla="*/ 75 w 78"/>
              <a:gd name="T9" fmla="*/ 122 h 140"/>
              <a:gd name="T10" fmla="*/ 78 w 78"/>
              <a:gd name="T11" fmla="*/ 56 h 140"/>
              <a:gd name="T12" fmla="*/ 49 w 78"/>
              <a:gd name="T13" fmla="*/ 0 h 1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78" h="140">
                <a:moveTo>
                  <a:pt x="49" y="0"/>
                </a:moveTo>
                <a:lnTo>
                  <a:pt x="0" y="14"/>
                </a:lnTo>
                <a:lnTo>
                  <a:pt x="3" y="89"/>
                </a:lnTo>
                <a:lnTo>
                  <a:pt x="15" y="140"/>
                </a:lnTo>
                <a:lnTo>
                  <a:pt x="75" y="122"/>
                </a:lnTo>
                <a:lnTo>
                  <a:pt x="78" y="56"/>
                </a:lnTo>
                <a:lnTo>
                  <a:pt x="49" y="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2916238" y="1125538"/>
            <a:ext cx="1943100" cy="19446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grpSp>
        <p:nvGrpSpPr>
          <p:cNvPr id="15" name="Group 13"/>
          <p:cNvGrpSpPr>
            <a:grpSpLocks/>
          </p:cNvGrpSpPr>
          <p:nvPr/>
        </p:nvGrpSpPr>
        <p:grpSpPr bwMode="auto">
          <a:xfrm>
            <a:off x="5221288" y="3213100"/>
            <a:ext cx="1943100" cy="1944688"/>
            <a:chOff x="3153" y="2885"/>
            <a:chExt cx="1224" cy="1225"/>
          </a:xfrm>
        </p:grpSpPr>
        <p:sp>
          <p:nvSpPr>
            <p:cNvPr id="16" name="Rectangle 15"/>
            <p:cNvSpPr>
              <a:spLocks noChangeArrowheads="1"/>
            </p:cNvSpPr>
            <p:nvPr/>
          </p:nvSpPr>
          <p:spPr bwMode="auto">
            <a:xfrm>
              <a:off x="3153" y="2885"/>
              <a:ext cx="1224" cy="1225"/>
            </a:xfrm>
            <a:prstGeom prst="rect">
              <a:avLst/>
            </a:prstGeom>
            <a:solidFill>
              <a:srgbClr val="C0C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auto">
            <a:xfrm>
              <a:off x="3444" y="3187"/>
              <a:ext cx="150" cy="354"/>
            </a:xfrm>
            <a:custGeom>
              <a:avLst/>
              <a:gdLst>
                <a:gd name="T0" fmla="*/ 105 w 150"/>
                <a:gd name="T1" fmla="*/ 0 h 354"/>
                <a:gd name="T2" fmla="*/ 45 w 150"/>
                <a:gd name="T3" fmla="*/ 105 h 354"/>
                <a:gd name="T4" fmla="*/ 9 w 150"/>
                <a:gd name="T5" fmla="*/ 231 h 354"/>
                <a:gd name="T6" fmla="*/ 0 w 150"/>
                <a:gd name="T7" fmla="*/ 354 h 354"/>
                <a:gd name="T8" fmla="*/ 63 w 150"/>
                <a:gd name="T9" fmla="*/ 345 h 354"/>
                <a:gd name="T10" fmla="*/ 135 w 150"/>
                <a:gd name="T11" fmla="*/ 201 h 354"/>
                <a:gd name="T12" fmla="*/ 150 w 150"/>
                <a:gd name="T13" fmla="*/ 21 h 354"/>
                <a:gd name="T14" fmla="*/ 105 w 150"/>
                <a:gd name="T15" fmla="*/ 0 h 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0" h="354">
                  <a:moveTo>
                    <a:pt x="105" y="0"/>
                  </a:moveTo>
                  <a:lnTo>
                    <a:pt x="45" y="105"/>
                  </a:lnTo>
                  <a:lnTo>
                    <a:pt x="9" y="231"/>
                  </a:lnTo>
                  <a:lnTo>
                    <a:pt x="0" y="354"/>
                  </a:lnTo>
                  <a:lnTo>
                    <a:pt x="63" y="345"/>
                  </a:lnTo>
                  <a:lnTo>
                    <a:pt x="135" y="201"/>
                  </a:lnTo>
                  <a:lnTo>
                    <a:pt x="150" y="21"/>
                  </a:lnTo>
                  <a:lnTo>
                    <a:pt x="105" y="0"/>
                  </a:lnTo>
                  <a:close/>
                </a:path>
              </a:pathLst>
            </a:custGeom>
            <a:solidFill>
              <a:srgbClr val="CCFF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8" name="Freeform 16"/>
            <p:cNvSpPr>
              <a:spLocks/>
            </p:cNvSpPr>
            <p:nvPr/>
          </p:nvSpPr>
          <p:spPr bwMode="auto">
            <a:xfrm>
              <a:off x="3756" y="3679"/>
              <a:ext cx="153" cy="252"/>
            </a:xfrm>
            <a:custGeom>
              <a:avLst/>
              <a:gdLst>
                <a:gd name="T0" fmla="*/ 30 w 153"/>
                <a:gd name="T1" fmla="*/ 21 h 252"/>
                <a:gd name="T2" fmla="*/ 0 w 153"/>
                <a:gd name="T3" fmla="*/ 93 h 252"/>
                <a:gd name="T4" fmla="*/ 0 w 153"/>
                <a:gd name="T5" fmla="*/ 156 h 252"/>
                <a:gd name="T6" fmla="*/ 57 w 153"/>
                <a:gd name="T7" fmla="*/ 252 h 252"/>
                <a:gd name="T8" fmla="*/ 153 w 153"/>
                <a:gd name="T9" fmla="*/ 246 h 252"/>
                <a:gd name="T10" fmla="*/ 147 w 153"/>
                <a:gd name="T11" fmla="*/ 21 h 252"/>
                <a:gd name="T12" fmla="*/ 96 w 153"/>
                <a:gd name="T13" fmla="*/ 0 h 252"/>
                <a:gd name="T14" fmla="*/ 30 w 153"/>
                <a:gd name="T15" fmla="*/ 21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3" h="252">
                  <a:moveTo>
                    <a:pt x="30" y="21"/>
                  </a:moveTo>
                  <a:lnTo>
                    <a:pt x="0" y="93"/>
                  </a:lnTo>
                  <a:lnTo>
                    <a:pt x="0" y="156"/>
                  </a:lnTo>
                  <a:lnTo>
                    <a:pt x="57" y="252"/>
                  </a:lnTo>
                  <a:lnTo>
                    <a:pt x="153" y="246"/>
                  </a:lnTo>
                  <a:lnTo>
                    <a:pt x="147" y="21"/>
                  </a:lnTo>
                  <a:lnTo>
                    <a:pt x="96" y="0"/>
                  </a:lnTo>
                  <a:lnTo>
                    <a:pt x="30" y="21"/>
                  </a:lnTo>
                  <a:close/>
                </a:path>
              </a:pathLst>
            </a:custGeom>
            <a:solidFill>
              <a:srgbClr val="CCFF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9" name="Freeform 17"/>
            <p:cNvSpPr>
              <a:spLocks/>
            </p:cNvSpPr>
            <p:nvPr/>
          </p:nvSpPr>
          <p:spPr bwMode="auto">
            <a:xfrm>
              <a:off x="4077" y="3268"/>
              <a:ext cx="93" cy="120"/>
            </a:xfrm>
            <a:custGeom>
              <a:avLst/>
              <a:gdLst>
                <a:gd name="T0" fmla="*/ 0 w 93"/>
                <a:gd name="T1" fmla="*/ 63 h 120"/>
                <a:gd name="T2" fmla="*/ 24 w 93"/>
                <a:gd name="T3" fmla="*/ 99 h 120"/>
                <a:gd name="T4" fmla="*/ 60 w 93"/>
                <a:gd name="T5" fmla="*/ 120 h 120"/>
                <a:gd name="T6" fmla="*/ 93 w 93"/>
                <a:gd name="T7" fmla="*/ 69 h 120"/>
                <a:gd name="T8" fmla="*/ 72 w 93"/>
                <a:gd name="T9" fmla="*/ 0 h 120"/>
                <a:gd name="T10" fmla="*/ 18 w 93"/>
                <a:gd name="T11" fmla="*/ 0 h 120"/>
                <a:gd name="T12" fmla="*/ 0 w 93"/>
                <a:gd name="T13" fmla="*/ 63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3" h="120">
                  <a:moveTo>
                    <a:pt x="0" y="63"/>
                  </a:moveTo>
                  <a:lnTo>
                    <a:pt x="24" y="99"/>
                  </a:lnTo>
                  <a:lnTo>
                    <a:pt x="60" y="120"/>
                  </a:lnTo>
                  <a:lnTo>
                    <a:pt x="93" y="69"/>
                  </a:lnTo>
                  <a:lnTo>
                    <a:pt x="72" y="0"/>
                  </a:lnTo>
                  <a:lnTo>
                    <a:pt x="18" y="0"/>
                  </a:lnTo>
                  <a:lnTo>
                    <a:pt x="0" y="63"/>
                  </a:lnTo>
                  <a:close/>
                </a:path>
              </a:pathLst>
            </a:custGeom>
            <a:solidFill>
              <a:srgbClr val="CCFF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0" name="Freeform 18"/>
            <p:cNvSpPr>
              <a:spLocks/>
            </p:cNvSpPr>
            <p:nvPr/>
          </p:nvSpPr>
          <p:spPr bwMode="auto">
            <a:xfrm>
              <a:off x="3330" y="3814"/>
              <a:ext cx="150" cy="219"/>
            </a:xfrm>
            <a:custGeom>
              <a:avLst/>
              <a:gdLst>
                <a:gd name="T0" fmla="*/ 54 w 150"/>
                <a:gd name="T1" fmla="*/ 0 h 219"/>
                <a:gd name="T2" fmla="*/ 0 w 150"/>
                <a:gd name="T3" fmla="*/ 51 h 219"/>
                <a:gd name="T4" fmla="*/ 3 w 150"/>
                <a:gd name="T5" fmla="*/ 117 h 219"/>
                <a:gd name="T6" fmla="*/ 72 w 150"/>
                <a:gd name="T7" fmla="*/ 219 h 219"/>
                <a:gd name="T8" fmla="*/ 150 w 150"/>
                <a:gd name="T9" fmla="*/ 192 h 219"/>
                <a:gd name="T10" fmla="*/ 147 w 150"/>
                <a:gd name="T11" fmla="*/ 117 h 219"/>
                <a:gd name="T12" fmla="*/ 117 w 150"/>
                <a:gd name="T13" fmla="*/ 36 h 219"/>
                <a:gd name="T14" fmla="*/ 54 w 150"/>
                <a:gd name="T15" fmla="*/ 0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0" h="219">
                  <a:moveTo>
                    <a:pt x="54" y="0"/>
                  </a:moveTo>
                  <a:lnTo>
                    <a:pt x="0" y="51"/>
                  </a:lnTo>
                  <a:lnTo>
                    <a:pt x="3" y="117"/>
                  </a:lnTo>
                  <a:lnTo>
                    <a:pt x="72" y="219"/>
                  </a:lnTo>
                  <a:lnTo>
                    <a:pt x="150" y="192"/>
                  </a:lnTo>
                  <a:lnTo>
                    <a:pt x="147" y="117"/>
                  </a:lnTo>
                  <a:lnTo>
                    <a:pt x="117" y="36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rgbClr val="CCFF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1" name="Freeform 19"/>
            <p:cNvSpPr>
              <a:spLocks/>
            </p:cNvSpPr>
            <p:nvPr/>
          </p:nvSpPr>
          <p:spPr bwMode="auto">
            <a:xfrm>
              <a:off x="3741" y="2917"/>
              <a:ext cx="210" cy="195"/>
            </a:xfrm>
            <a:custGeom>
              <a:avLst/>
              <a:gdLst>
                <a:gd name="T0" fmla="*/ 63 w 210"/>
                <a:gd name="T1" fmla="*/ 0 h 195"/>
                <a:gd name="T2" fmla="*/ 0 w 210"/>
                <a:gd name="T3" fmla="*/ 39 h 195"/>
                <a:gd name="T4" fmla="*/ 36 w 210"/>
                <a:gd name="T5" fmla="*/ 90 h 195"/>
                <a:gd name="T6" fmla="*/ 96 w 210"/>
                <a:gd name="T7" fmla="*/ 156 h 195"/>
                <a:gd name="T8" fmla="*/ 138 w 210"/>
                <a:gd name="T9" fmla="*/ 195 h 195"/>
                <a:gd name="T10" fmla="*/ 210 w 210"/>
                <a:gd name="T11" fmla="*/ 132 h 195"/>
                <a:gd name="T12" fmla="*/ 138 w 210"/>
                <a:gd name="T13" fmla="*/ 45 h 195"/>
                <a:gd name="T14" fmla="*/ 63 w 210"/>
                <a:gd name="T15" fmla="*/ 0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0" h="195">
                  <a:moveTo>
                    <a:pt x="63" y="0"/>
                  </a:moveTo>
                  <a:lnTo>
                    <a:pt x="0" y="39"/>
                  </a:lnTo>
                  <a:lnTo>
                    <a:pt x="36" y="90"/>
                  </a:lnTo>
                  <a:lnTo>
                    <a:pt x="96" y="156"/>
                  </a:lnTo>
                  <a:lnTo>
                    <a:pt x="138" y="195"/>
                  </a:lnTo>
                  <a:lnTo>
                    <a:pt x="210" y="132"/>
                  </a:lnTo>
                  <a:lnTo>
                    <a:pt x="138" y="45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CCFF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2" name="Freeform 20"/>
            <p:cNvSpPr>
              <a:spLocks/>
            </p:cNvSpPr>
            <p:nvPr/>
          </p:nvSpPr>
          <p:spPr bwMode="auto">
            <a:xfrm>
              <a:off x="3618" y="3034"/>
              <a:ext cx="195" cy="213"/>
            </a:xfrm>
            <a:custGeom>
              <a:avLst/>
              <a:gdLst>
                <a:gd name="T0" fmla="*/ 111 w 195"/>
                <a:gd name="T1" fmla="*/ 51 h 213"/>
                <a:gd name="T2" fmla="*/ 21 w 195"/>
                <a:gd name="T3" fmla="*/ 0 h 213"/>
                <a:gd name="T4" fmla="*/ 0 w 195"/>
                <a:gd name="T5" fmla="*/ 165 h 213"/>
                <a:gd name="T6" fmla="*/ 48 w 195"/>
                <a:gd name="T7" fmla="*/ 213 h 213"/>
                <a:gd name="T8" fmla="*/ 195 w 195"/>
                <a:gd name="T9" fmla="*/ 174 h 213"/>
                <a:gd name="T10" fmla="*/ 168 w 195"/>
                <a:gd name="T11" fmla="*/ 111 h 213"/>
                <a:gd name="T12" fmla="*/ 111 w 195"/>
                <a:gd name="T13" fmla="*/ 51 h 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5" h="213">
                  <a:moveTo>
                    <a:pt x="111" y="51"/>
                  </a:moveTo>
                  <a:lnTo>
                    <a:pt x="21" y="0"/>
                  </a:lnTo>
                  <a:lnTo>
                    <a:pt x="0" y="165"/>
                  </a:lnTo>
                  <a:lnTo>
                    <a:pt x="48" y="213"/>
                  </a:lnTo>
                  <a:lnTo>
                    <a:pt x="195" y="174"/>
                  </a:lnTo>
                  <a:lnTo>
                    <a:pt x="168" y="111"/>
                  </a:lnTo>
                  <a:lnTo>
                    <a:pt x="111" y="51"/>
                  </a:lnTo>
                  <a:close/>
                </a:path>
              </a:pathLst>
            </a:custGeom>
            <a:solidFill>
              <a:srgbClr val="CCFF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3" name="Freeform 21"/>
            <p:cNvSpPr>
              <a:spLocks/>
            </p:cNvSpPr>
            <p:nvPr/>
          </p:nvSpPr>
          <p:spPr bwMode="auto">
            <a:xfrm>
              <a:off x="3816" y="3221"/>
              <a:ext cx="78" cy="140"/>
            </a:xfrm>
            <a:custGeom>
              <a:avLst/>
              <a:gdLst>
                <a:gd name="T0" fmla="*/ 49 w 78"/>
                <a:gd name="T1" fmla="*/ 0 h 140"/>
                <a:gd name="T2" fmla="*/ 0 w 78"/>
                <a:gd name="T3" fmla="*/ 14 h 140"/>
                <a:gd name="T4" fmla="*/ 3 w 78"/>
                <a:gd name="T5" fmla="*/ 89 h 140"/>
                <a:gd name="T6" fmla="*/ 15 w 78"/>
                <a:gd name="T7" fmla="*/ 140 h 140"/>
                <a:gd name="T8" fmla="*/ 75 w 78"/>
                <a:gd name="T9" fmla="*/ 122 h 140"/>
                <a:gd name="T10" fmla="*/ 78 w 78"/>
                <a:gd name="T11" fmla="*/ 56 h 140"/>
                <a:gd name="T12" fmla="*/ 49 w 78"/>
                <a:gd name="T13" fmla="*/ 0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8" h="140">
                  <a:moveTo>
                    <a:pt x="49" y="0"/>
                  </a:moveTo>
                  <a:lnTo>
                    <a:pt x="0" y="14"/>
                  </a:lnTo>
                  <a:lnTo>
                    <a:pt x="3" y="89"/>
                  </a:lnTo>
                  <a:lnTo>
                    <a:pt x="15" y="140"/>
                  </a:lnTo>
                  <a:lnTo>
                    <a:pt x="75" y="122"/>
                  </a:lnTo>
                  <a:lnTo>
                    <a:pt x="78" y="56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CCFF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24" name="Text Box 22"/>
          <p:cNvSpPr txBox="1">
            <a:spLocks noChangeArrowheads="1"/>
          </p:cNvSpPr>
          <p:nvPr/>
        </p:nvSpPr>
        <p:spPr bwMode="auto">
          <a:xfrm>
            <a:off x="7380288" y="3646488"/>
            <a:ext cx="1584325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altLang="fr-FR" dirty="0" err="1" smtClean="0"/>
              <a:t>Representative</a:t>
            </a:r>
            <a:r>
              <a:rPr lang="fr-FR" altLang="fr-FR" dirty="0" smtClean="0"/>
              <a:t> </a:t>
            </a:r>
            <a:r>
              <a:rPr lang="fr-FR" altLang="fr-FR" dirty="0" err="1" smtClean="0"/>
              <a:t>elementary</a:t>
            </a:r>
            <a:r>
              <a:rPr lang="fr-FR" altLang="fr-FR" dirty="0" smtClean="0"/>
              <a:t> volume (REV)</a:t>
            </a:r>
            <a:endParaRPr lang="fr-FR" altLang="fr-FR" dirty="0"/>
          </a:p>
        </p:txBody>
      </p:sp>
      <p:sp>
        <p:nvSpPr>
          <p:cNvPr id="25" name="Freeform 71"/>
          <p:cNvSpPr>
            <a:spLocks/>
          </p:cNvSpPr>
          <p:nvPr/>
        </p:nvSpPr>
        <p:spPr bwMode="auto">
          <a:xfrm>
            <a:off x="4499818" y="5503863"/>
            <a:ext cx="431800" cy="287337"/>
          </a:xfrm>
          <a:custGeom>
            <a:avLst/>
            <a:gdLst>
              <a:gd name="T0" fmla="*/ 91 w 272"/>
              <a:gd name="T1" fmla="*/ 45 h 181"/>
              <a:gd name="T2" fmla="*/ 0 w 272"/>
              <a:gd name="T3" fmla="*/ 136 h 181"/>
              <a:gd name="T4" fmla="*/ 182 w 272"/>
              <a:gd name="T5" fmla="*/ 181 h 181"/>
              <a:gd name="T6" fmla="*/ 272 w 272"/>
              <a:gd name="T7" fmla="*/ 45 h 181"/>
              <a:gd name="T8" fmla="*/ 182 w 272"/>
              <a:gd name="T9" fmla="*/ 0 h 181"/>
              <a:gd name="T10" fmla="*/ 91 w 272"/>
              <a:gd name="T11" fmla="*/ 45 h 1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72" h="181">
                <a:moveTo>
                  <a:pt x="91" y="45"/>
                </a:moveTo>
                <a:lnTo>
                  <a:pt x="0" y="136"/>
                </a:lnTo>
                <a:lnTo>
                  <a:pt x="182" y="181"/>
                </a:lnTo>
                <a:lnTo>
                  <a:pt x="272" y="45"/>
                </a:lnTo>
                <a:lnTo>
                  <a:pt x="182" y="0"/>
                </a:lnTo>
                <a:lnTo>
                  <a:pt x="91" y="45"/>
                </a:lnTo>
                <a:close/>
              </a:path>
            </a:pathLst>
          </a:custGeom>
          <a:solidFill>
            <a:srgbClr val="CC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6" name="Line 73"/>
          <p:cNvSpPr>
            <a:spLocks noChangeShapeType="1"/>
          </p:cNvSpPr>
          <p:nvPr/>
        </p:nvSpPr>
        <p:spPr bwMode="auto">
          <a:xfrm>
            <a:off x="4571256" y="6159500"/>
            <a:ext cx="2889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7" name="Line 74"/>
          <p:cNvSpPr>
            <a:spLocks noChangeShapeType="1"/>
          </p:cNvSpPr>
          <p:nvPr/>
        </p:nvSpPr>
        <p:spPr bwMode="auto">
          <a:xfrm>
            <a:off x="4571256" y="6381750"/>
            <a:ext cx="288925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grpSp>
        <p:nvGrpSpPr>
          <p:cNvPr id="28" name="Group 77"/>
          <p:cNvGrpSpPr>
            <a:grpSpLocks/>
          </p:cNvGrpSpPr>
          <p:nvPr/>
        </p:nvGrpSpPr>
        <p:grpSpPr bwMode="auto">
          <a:xfrm>
            <a:off x="1975693" y="4221163"/>
            <a:ext cx="2311400" cy="2306637"/>
            <a:chOff x="882" y="2659"/>
            <a:chExt cx="1456" cy="1453"/>
          </a:xfrm>
        </p:grpSpPr>
        <p:pic>
          <p:nvPicPr>
            <p:cNvPr id="29" name="Picture 38"/>
            <p:cNvPicPr preferRelativeResize="0"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4" y="2659"/>
              <a:ext cx="1445" cy="1451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prstDash val="dash"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0" name="Freeform 39"/>
            <p:cNvSpPr>
              <a:spLocks/>
            </p:cNvSpPr>
            <p:nvPr/>
          </p:nvSpPr>
          <p:spPr bwMode="auto">
            <a:xfrm>
              <a:off x="884" y="2795"/>
              <a:ext cx="499" cy="771"/>
            </a:xfrm>
            <a:custGeom>
              <a:avLst/>
              <a:gdLst>
                <a:gd name="T0" fmla="*/ 0 w 499"/>
                <a:gd name="T1" fmla="*/ 0 h 771"/>
                <a:gd name="T2" fmla="*/ 227 w 499"/>
                <a:gd name="T3" fmla="*/ 0 h 771"/>
                <a:gd name="T4" fmla="*/ 453 w 499"/>
                <a:gd name="T5" fmla="*/ 181 h 771"/>
                <a:gd name="T6" fmla="*/ 499 w 499"/>
                <a:gd name="T7" fmla="*/ 408 h 771"/>
                <a:gd name="T8" fmla="*/ 363 w 499"/>
                <a:gd name="T9" fmla="*/ 635 h 771"/>
                <a:gd name="T10" fmla="*/ 227 w 499"/>
                <a:gd name="T11" fmla="*/ 725 h 771"/>
                <a:gd name="T12" fmla="*/ 45 w 499"/>
                <a:gd name="T13" fmla="*/ 771 h 771"/>
                <a:gd name="T14" fmla="*/ 0 w 499"/>
                <a:gd name="T15" fmla="*/ 725 h 771"/>
                <a:gd name="T16" fmla="*/ 0 w 499"/>
                <a:gd name="T17" fmla="*/ 0 h 7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99" h="771">
                  <a:moveTo>
                    <a:pt x="0" y="0"/>
                  </a:moveTo>
                  <a:lnTo>
                    <a:pt x="227" y="0"/>
                  </a:lnTo>
                  <a:lnTo>
                    <a:pt x="453" y="181"/>
                  </a:lnTo>
                  <a:lnTo>
                    <a:pt x="499" y="408"/>
                  </a:lnTo>
                  <a:lnTo>
                    <a:pt x="363" y="635"/>
                  </a:lnTo>
                  <a:lnTo>
                    <a:pt x="227" y="725"/>
                  </a:lnTo>
                  <a:lnTo>
                    <a:pt x="45" y="771"/>
                  </a:lnTo>
                  <a:lnTo>
                    <a:pt x="0" y="7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C0C0"/>
            </a:solidFill>
            <a:ln w="9525" cap="flat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1" name="Freeform 40"/>
            <p:cNvSpPr>
              <a:spLocks/>
            </p:cNvSpPr>
            <p:nvPr/>
          </p:nvSpPr>
          <p:spPr bwMode="auto">
            <a:xfrm>
              <a:off x="884" y="2659"/>
              <a:ext cx="272" cy="136"/>
            </a:xfrm>
            <a:custGeom>
              <a:avLst/>
              <a:gdLst>
                <a:gd name="T0" fmla="*/ 0 w 272"/>
                <a:gd name="T1" fmla="*/ 136 h 136"/>
                <a:gd name="T2" fmla="*/ 0 w 272"/>
                <a:gd name="T3" fmla="*/ 0 h 136"/>
                <a:gd name="T4" fmla="*/ 272 w 272"/>
                <a:gd name="T5" fmla="*/ 0 h 136"/>
                <a:gd name="T6" fmla="*/ 227 w 272"/>
                <a:gd name="T7" fmla="*/ 136 h 136"/>
                <a:gd name="T8" fmla="*/ 0 w 272"/>
                <a:gd name="T9" fmla="*/ 136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2" h="136">
                  <a:moveTo>
                    <a:pt x="0" y="136"/>
                  </a:moveTo>
                  <a:lnTo>
                    <a:pt x="0" y="0"/>
                  </a:lnTo>
                  <a:lnTo>
                    <a:pt x="272" y="0"/>
                  </a:lnTo>
                  <a:lnTo>
                    <a:pt x="227" y="136"/>
                  </a:lnTo>
                  <a:lnTo>
                    <a:pt x="0" y="136"/>
                  </a:lnTo>
                  <a:close/>
                </a:path>
              </a:pathLst>
            </a:custGeom>
            <a:solidFill>
              <a:srgbClr val="C0C0C0"/>
            </a:solidFill>
            <a:ln w="9525" cap="flat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2" name="Freeform 41"/>
            <p:cNvSpPr>
              <a:spLocks/>
            </p:cNvSpPr>
            <p:nvPr/>
          </p:nvSpPr>
          <p:spPr bwMode="auto">
            <a:xfrm>
              <a:off x="1111" y="2659"/>
              <a:ext cx="408" cy="317"/>
            </a:xfrm>
            <a:custGeom>
              <a:avLst/>
              <a:gdLst>
                <a:gd name="T0" fmla="*/ 45 w 408"/>
                <a:gd name="T1" fmla="*/ 0 h 317"/>
                <a:gd name="T2" fmla="*/ 0 w 408"/>
                <a:gd name="T3" fmla="*/ 136 h 317"/>
                <a:gd name="T4" fmla="*/ 226 w 408"/>
                <a:gd name="T5" fmla="*/ 317 h 317"/>
                <a:gd name="T6" fmla="*/ 362 w 408"/>
                <a:gd name="T7" fmla="*/ 272 h 317"/>
                <a:gd name="T8" fmla="*/ 408 w 408"/>
                <a:gd name="T9" fmla="*/ 45 h 317"/>
                <a:gd name="T10" fmla="*/ 362 w 408"/>
                <a:gd name="T11" fmla="*/ 0 h 317"/>
                <a:gd name="T12" fmla="*/ 45 w 408"/>
                <a:gd name="T13" fmla="*/ 0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08" h="317">
                  <a:moveTo>
                    <a:pt x="45" y="0"/>
                  </a:moveTo>
                  <a:lnTo>
                    <a:pt x="0" y="136"/>
                  </a:lnTo>
                  <a:lnTo>
                    <a:pt x="226" y="317"/>
                  </a:lnTo>
                  <a:lnTo>
                    <a:pt x="362" y="272"/>
                  </a:lnTo>
                  <a:lnTo>
                    <a:pt x="408" y="45"/>
                  </a:lnTo>
                  <a:lnTo>
                    <a:pt x="362" y="0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C0C0C0"/>
            </a:solidFill>
            <a:ln w="9525" cap="flat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3" name="Freeform 42"/>
            <p:cNvSpPr>
              <a:spLocks/>
            </p:cNvSpPr>
            <p:nvPr/>
          </p:nvSpPr>
          <p:spPr bwMode="auto">
            <a:xfrm>
              <a:off x="884" y="3520"/>
              <a:ext cx="136" cy="318"/>
            </a:xfrm>
            <a:custGeom>
              <a:avLst/>
              <a:gdLst>
                <a:gd name="T0" fmla="*/ 0 w 136"/>
                <a:gd name="T1" fmla="*/ 0 h 318"/>
                <a:gd name="T2" fmla="*/ 45 w 136"/>
                <a:gd name="T3" fmla="*/ 46 h 318"/>
                <a:gd name="T4" fmla="*/ 136 w 136"/>
                <a:gd name="T5" fmla="*/ 227 h 318"/>
                <a:gd name="T6" fmla="*/ 45 w 136"/>
                <a:gd name="T7" fmla="*/ 318 h 318"/>
                <a:gd name="T8" fmla="*/ 0 w 136"/>
                <a:gd name="T9" fmla="*/ 318 h 318"/>
                <a:gd name="T10" fmla="*/ 0 w 136"/>
                <a:gd name="T11" fmla="*/ 0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6" h="318">
                  <a:moveTo>
                    <a:pt x="0" y="0"/>
                  </a:moveTo>
                  <a:lnTo>
                    <a:pt x="45" y="46"/>
                  </a:lnTo>
                  <a:lnTo>
                    <a:pt x="136" y="227"/>
                  </a:lnTo>
                  <a:lnTo>
                    <a:pt x="45" y="318"/>
                  </a:lnTo>
                  <a:lnTo>
                    <a:pt x="0" y="3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C0C0"/>
            </a:solidFill>
            <a:ln w="9525" cap="flat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4" name="Freeform 43"/>
            <p:cNvSpPr>
              <a:spLocks/>
            </p:cNvSpPr>
            <p:nvPr/>
          </p:nvSpPr>
          <p:spPr bwMode="auto">
            <a:xfrm>
              <a:off x="884" y="3838"/>
              <a:ext cx="272" cy="272"/>
            </a:xfrm>
            <a:custGeom>
              <a:avLst/>
              <a:gdLst>
                <a:gd name="T0" fmla="*/ 0 w 272"/>
                <a:gd name="T1" fmla="*/ 0 h 272"/>
                <a:gd name="T2" fmla="*/ 45 w 272"/>
                <a:gd name="T3" fmla="*/ 0 h 272"/>
                <a:gd name="T4" fmla="*/ 181 w 272"/>
                <a:gd name="T5" fmla="*/ 91 h 272"/>
                <a:gd name="T6" fmla="*/ 272 w 272"/>
                <a:gd name="T7" fmla="*/ 227 h 272"/>
                <a:gd name="T8" fmla="*/ 227 w 272"/>
                <a:gd name="T9" fmla="*/ 272 h 272"/>
                <a:gd name="T10" fmla="*/ 0 w 272"/>
                <a:gd name="T11" fmla="*/ 272 h 272"/>
                <a:gd name="T12" fmla="*/ 0 w 272"/>
                <a:gd name="T13" fmla="*/ 0 h 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2" h="272">
                  <a:moveTo>
                    <a:pt x="0" y="0"/>
                  </a:moveTo>
                  <a:lnTo>
                    <a:pt x="45" y="0"/>
                  </a:lnTo>
                  <a:lnTo>
                    <a:pt x="181" y="91"/>
                  </a:lnTo>
                  <a:lnTo>
                    <a:pt x="272" y="227"/>
                  </a:lnTo>
                  <a:lnTo>
                    <a:pt x="227" y="272"/>
                  </a:lnTo>
                  <a:lnTo>
                    <a:pt x="0" y="27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C0C0"/>
            </a:solidFill>
            <a:ln w="9525" cap="flat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5" name="Freeform 44"/>
            <p:cNvSpPr>
              <a:spLocks/>
            </p:cNvSpPr>
            <p:nvPr/>
          </p:nvSpPr>
          <p:spPr bwMode="auto">
            <a:xfrm>
              <a:off x="929" y="3702"/>
              <a:ext cx="227" cy="227"/>
            </a:xfrm>
            <a:custGeom>
              <a:avLst/>
              <a:gdLst>
                <a:gd name="T0" fmla="*/ 0 w 227"/>
                <a:gd name="T1" fmla="*/ 136 h 227"/>
                <a:gd name="T2" fmla="*/ 136 w 227"/>
                <a:gd name="T3" fmla="*/ 227 h 227"/>
                <a:gd name="T4" fmla="*/ 227 w 227"/>
                <a:gd name="T5" fmla="*/ 136 h 227"/>
                <a:gd name="T6" fmla="*/ 182 w 227"/>
                <a:gd name="T7" fmla="*/ 0 h 227"/>
                <a:gd name="T8" fmla="*/ 91 w 227"/>
                <a:gd name="T9" fmla="*/ 45 h 227"/>
                <a:gd name="T10" fmla="*/ 0 w 227"/>
                <a:gd name="T11" fmla="*/ 136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7" h="227">
                  <a:moveTo>
                    <a:pt x="0" y="136"/>
                  </a:moveTo>
                  <a:lnTo>
                    <a:pt x="136" y="227"/>
                  </a:lnTo>
                  <a:lnTo>
                    <a:pt x="227" y="136"/>
                  </a:lnTo>
                  <a:lnTo>
                    <a:pt x="182" y="0"/>
                  </a:lnTo>
                  <a:lnTo>
                    <a:pt x="91" y="45"/>
                  </a:lnTo>
                  <a:lnTo>
                    <a:pt x="0" y="136"/>
                  </a:lnTo>
                  <a:close/>
                </a:path>
              </a:pathLst>
            </a:custGeom>
            <a:solidFill>
              <a:srgbClr val="C0C0C0"/>
            </a:solidFill>
            <a:ln w="9525" cap="flat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6" name="Freeform 45"/>
            <p:cNvSpPr>
              <a:spLocks/>
            </p:cNvSpPr>
            <p:nvPr/>
          </p:nvSpPr>
          <p:spPr bwMode="auto">
            <a:xfrm>
              <a:off x="929" y="3520"/>
              <a:ext cx="227" cy="227"/>
            </a:xfrm>
            <a:custGeom>
              <a:avLst/>
              <a:gdLst>
                <a:gd name="T0" fmla="*/ 0 w 227"/>
                <a:gd name="T1" fmla="*/ 46 h 227"/>
                <a:gd name="T2" fmla="*/ 91 w 227"/>
                <a:gd name="T3" fmla="*/ 227 h 227"/>
                <a:gd name="T4" fmla="*/ 182 w 227"/>
                <a:gd name="T5" fmla="*/ 182 h 227"/>
                <a:gd name="T6" fmla="*/ 227 w 227"/>
                <a:gd name="T7" fmla="*/ 91 h 227"/>
                <a:gd name="T8" fmla="*/ 182 w 227"/>
                <a:gd name="T9" fmla="*/ 0 h 227"/>
                <a:gd name="T10" fmla="*/ 0 w 227"/>
                <a:gd name="T11" fmla="*/ 46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7" h="227">
                  <a:moveTo>
                    <a:pt x="0" y="46"/>
                  </a:moveTo>
                  <a:lnTo>
                    <a:pt x="91" y="227"/>
                  </a:lnTo>
                  <a:lnTo>
                    <a:pt x="182" y="182"/>
                  </a:lnTo>
                  <a:lnTo>
                    <a:pt x="227" y="91"/>
                  </a:lnTo>
                  <a:lnTo>
                    <a:pt x="182" y="0"/>
                  </a:lnTo>
                  <a:lnTo>
                    <a:pt x="0" y="46"/>
                  </a:lnTo>
                  <a:close/>
                </a:path>
              </a:pathLst>
            </a:custGeom>
            <a:solidFill>
              <a:srgbClr val="C0C0C0"/>
            </a:solidFill>
            <a:ln w="9525" cap="flat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7" name="Freeform 46"/>
            <p:cNvSpPr>
              <a:spLocks/>
            </p:cNvSpPr>
            <p:nvPr/>
          </p:nvSpPr>
          <p:spPr bwMode="auto">
            <a:xfrm>
              <a:off x="1473" y="2659"/>
              <a:ext cx="91" cy="45"/>
            </a:xfrm>
            <a:custGeom>
              <a:avLst/>
              <a:gdLst>
                <a:gd name="T0" fmla="*/ 0 w 91"/>
                <a:gd name="T1" fmla="*/ 0 h 45"/>
                <a:gd name="T2" fmla="*/ 46 w 91"/>
                <a:gd name="T3" fmla="*/ 45 h 45"/>
                <a:gd name="T4" fmla="*/ 91 w 91"/>
                <a:gd name="T5" fmla="*/ 0 h 45"/>
                <a:gd name="T6" fmla="*/ 0 w 91"/>
                <a:gd name="T7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1" h="45">
                  <a:moveTo>
                    <a:pt x="0" y="0"/>
                  </a:moveTo>
                  <a:lnTo>
                    <a:pt x="46" y="45"/>
                  </a:lnTo>
                  <a:lnTo>
                    <a:pt x="9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C0C0"/>
            </a:solidFill>
            <a:ln w="9525" cap="flat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8" name="Freeform 47"/>
            <p:cNvSpPr>
              <a:spLocks/>
            </p:cNvSpPr>
            <p:nvPr/>
          </p:nvSpPr>
          <p:spPr bwMode="auto">
            <a:xfrm>
              <a:off x="1473" y="2659"/>
              <a:ext cx="409" cy="408"/>
            </a:xfrm>
            <a:custGeom>
              <a:avLst/>
              <a:gdLst>
                <a:gd name="T0" fmla="*/ 91 w 409"/>
                <a:gd name="T1" fmla="*/ 0 h 408"/>
                <a:gd name="T2" fmla="*/ 46 w 409"/>
                <a:gd name="T3" fmla="*/ 45 h 408"/>
                <a:gd name="T4" fmla="*/ 0 w 409"/>
                <a:gd name="T5" fmla="*/ 272 h 408"/>
                <a:gd name="T6" fmla="*/ 137 w 409"/>
                <a:gd name="T7" fmla="*/ 408 h 408"/>
                <a:gd name="T8" fmla="*/ 318 w 409"/>
                <a:gd name="T9" fmla="*/ 408 h 408"/>
                <a:gd name="T10" fmla="*/ 409 w 409"/>
                <a:gd name="T11" fmla="*/ 272 h 408"/>
                <a:gd name="T12" fmla="*/ 363 w 409"/>
                <a:gd name="T13" fmla="*/ 45 h 408"/>
                <a:gd name="T14" fmla="*/ 318 w 409"/>
                <a:gd name="T15" fmla="*/ 0 h 408"/>
                <a:gd name="T16" fmla="*/ 91 w 409"/>
                <a:gd name="T17" fmla="*/ 0 h 4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09" h="408">
                  <a:moveTo>
                    <a:pt x="91" y="0"/>
                  </a:moveTo>
                  <a:lnTo>
                    <a:pt x="46" y="45"/>
                  </a:lnTo>
                  <a:lnTo>
                    <a:pt x="0" y="272"/>
                  </a:lnTo>
                  <a:lnTo>
                    <a:pt x="137" y="408"/>
                  </a:lnTo>
                  <a:lnTo>
                    <a:pt x="318" y="408"/>
                  </a:lnTo>
                  <a:lnTo>
                    <a:pt x="409" y="272"/>
                  </a:lnTo>
                  <a:lnTo>
                    <a:pt x="363" y="45"/>
                  </a:lnTo>
                  <a:lnTo>
                    <a:pt x="318" y="0"/>
                  </a:lnTo>
                  <a:lnTo>
                    <a:pt x="91" y="0"/>
                  </a:lnTo>
                  <a:close/>
                </a:path>
              </a:pathLst>
            </a:custGeom>
            <a:solidFill>
              <a:srgbClr val="C0C0C0"/>
            </a:solidFill>
            <a:ln w="9525" cap="flat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9" name="Freeform 48"/>
            <p:cNvSpPr>
              <a:spLocks/>
            </p:cNvSpPr>
            <p:nvPr/>
          </p:nvSpPr>
          <p:spPr bwMode="auto">
            <a:xfrm>
              <a:off x="1791" y="2659"/>
              <a:ext cx="91" cy="45"/>
            </a:xfrm>
            <a:custGeom>
              <a:avLst/>
              <a:gdLst>
                <a:gd name="T0" fmla="*/ 0 w 91"/>
                <a:gd name="T1" fmla="*/ 0 h 45"/>
                <a:gd name="T2" fmla="*/ 45 w 91"/>
                <a:gd name="T3" fmla="*/ 45 h 45"/>
                <a:gd name="T4" fmla="*/ 91 w 91"/>
                <a:gd name="T5" fmla="*/ 0 h 45"/>
                <a:gd name="T6" fmla="*/ 0 w 91"/>
                <a:gd name="T7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1" h="45">
                  <a:moveTo>
                    <a:pt x="0" y="0"/>
                  </a:moveTo>
                  <a:lnTo>
                    <a:pt x="45" y="45"/>
                  </a:lnTo>
                  <a:lnTo>
                    <a:pt x="9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C0C0"/>
            </a:solidFill>
            <a:ln w="9525" cap="flat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0" name="Freeform 49"/>
            <p:cNvSpPr>
              <a:spLocks/>
            </p:cNvSpPr>
            <p:nvPr/>
          </p:nvSpPr>
          <p:spPr bwMode="auto">
            <a:xfrm>
              <a:off x="1836" y="2659"/>
              <a:ext cx="409" cy="317"/>
            </a:xfrm>
            <a:custGeom>
              <a:avLst/>
              <a:gdLst>
                <a:gd name="T0" fmla="*/ 46 w 409"/>
                <a:gd name="T1" fmla="*/ 0 h 317"/>
                <a:gd name="T2" fmla="*/ 0 w 409"/>
                <a:gd name="T3" fmla="*/ 45 h 317"/>
                <a:gd name="T4" fmla="*/ 46 w 409"/>
                <a:gd name="T5" fmla="*/ 272 h 317"/>
                <a:gd name="T6" fmla="*/ 227 w 409"/>
                <a:gd name="T7" fmla="*/ 317 h 317"/>
                <a:gd name="T8" fmla="*/ 409 w 409"/>
                <a:gd name="T9" fmla="*/ 136 h 317"/>
                <a:gd name="T10" fmla="*/ 318 w 409"/>
                <a:gd name="T11" fmla="*/ 0 h 317"/>
                <a:gd name="T12" fmla="*/ 46 w 409"/>
                <a:gd name="T13" fmla="*/ 0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09" h="317">
                  <a:moveTo>
                    <a:pt x="46" y="0"/>
                  </a:moveTo>
                  <a:lnTo>
                    <a:pt x="0" y="45"/>
                  </a:lnTo>
                  <a:lnTo>
                    <a:pt x="46" y="272"/>
                  </a:lnTo>
                  <a:lnTo>
                    <a:pt x="227" y="317"/>
                  </a:lnTo>
                  <a:lnTo>
                    <a:pt x="409" y="136"/>
                  </a:lnTo>
                  <a:lnTo>
                    <a:pt x="318" y="0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C0C0C0"/>
            </a:solidFill>
            <a:ln w="9525" cap="flat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1" name="Freeform 50"/>
            <p:cNvSpPr>
              <a:spLocks/>
            </p:cNvSpPr>
            <p:nvPr/>
          </p:nvSpPr>
          <p:spPr bwMode="auto">
            <a:xfrm>
              <a:off x="2154" y="2659"/>
              <a:ext cx="181" cy="136"/>
            </a:xfrm>
            <a:custGeom>
              <a:avLst/>
              <a:gdLst>
                <a:gd name="T0" fmla="*/ 0 w 181"/>
                <a:gd name="T1" fmla="*/ 0 h 136"/>
                <a:gd name="T2" fmla="*/ 91 w 181"/>
                <a:gd name="T3" fmla="*/ 136 h 136"/>
                <a:gd name="T4" fmla="*/ 181 w 181"/>
                <a:gd name="T5" fmla="*/ 136 h 136"/>
                <a:gd name="T6" fmla="*/ 181 w 181"/>
                <a:gd name="T7" fmla="*/ 0 h 136"/>
                <a:gd name="T8" fmla="*/ 0 w 181"/>
                <a:gd name="T9" fmla="*/ 0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1" h="136">
                  <a:moveTo>
                    <a:pt x="0" y="0"/>
                  </a:moveTo>
                  <a:lnTo>
                    <a:pt x="91" y="136"/>
                  </a:lnTo>
                  <a:lnTo>
                    <a:pt x="181" y="136"/>
                  </a:lnTo>
                  <a:lnTo>
                    <a:pt x="18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C0C0"/>
            </a:solidFill>
            <a:ln w="9525" cap="flat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" name="Freeform 51"/>
            <p:cNvSpPr>
              <a:spLocks/>
            </p:cNvSpPr>
            <p:nvPr/>
          </p:nvSpPr>
          <p:spPr bwMode="auto">
            <a:xfrm>
              <a:off x="2018" y="2795"/>
              <a:ext cx="317" cy="725"/>
            </a:xfrm>
            <a:custGeom>
              <a:avLst/>
              <a:gdLst>
                <a:gd name="T0" fmla="*/ 317 w 317"/>
                <a:gd name="T1" fmla="*/ 0 h 725"/>
                <a:gd name="T2" fmla="*/ 227 w 317"/>
                <a:gd name="T3" fmla="*/ 0 h 725"/>
                <a:gd name="T4" fmla="*/ 45 w 317"/>
                <a:gd name="T5" fmla="*/ 181 h 725"/>
                <a:gd name="T6" fmla="*/ 0 w 317"/>
                <a:gd name="T7" fmla="*/ 408 h 725"/>
                <a:gd name="T8" fmla="*/ 136 w 317"/>
                <a:gd name="T9" fmla="*/ 635 h 725"/>
                <a:gd name="T10" fmla="*/ 317 w 317"/>
                <a:gd name="T11" fmla="*/ 725 h 725"/>
                <a:gd name="T12" fmla="*/ 317 w 317"/>
                <a:gd name="T13" fmla="*/ 0 h 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7" h="725">
                  <a:moveTo>
                    <a:pt x="317" y="0"/>
                  </a:moveTo>
                  <a:lnTo>
                    <a:pt x="227" y="0"/>
                  </a:lnTo>
                  <a:lnTo>
                    <a:pt x="45" y="181"/>
                  </a:lnTo>
                  <a:lnTo>
                    <a:pt x="0" y="408"/>
                  </a:lnTo>
                  <a:lnTo>
                    <a:pt x="136" y="635"/>
                  </a:lnTo>
                  <a:lnTo>
                    <a:pt x="317" y="725"/>
                  </a:lnTo>
                  <a:lnTo>
                    <a:pt x="317" y="0"/>
                  </a:lnTo>
                  <a:close/>
                </a:path>
              </a:pathLst>
            </a:custGeom>
            <a:solidFill>
              <a:srgbClr val="C0C0C0"/>
            </a:solidFill>
            <a:ln w="9525" cap="flat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3" name="Freeform 52"/>
            <p:cNvSpPr>
              <a:spLocks/>
            </p:cNvSpPr>
            <p:nvPr/>
          </p:nvSpPr>
          <p:spPr bwMode="auto">
            <a:xfrm>
              <a:off x="1791" y="2931"/>
              <a:ext cx="272" cy="317"/>
            </a:xfrm>
            <a:custGeom>
              <a:avLst/>
              <a:gdLst>
                <a:gd name="T0" fmla="*/ 0 w 272"/>
                <a:gd name="T1" fmla="*/ 136 h 317"/>
                <a:gd name="T2" fmla="*/ 91 w 272"/>
                <a:gd name="T3" fmla="*/ 317 h 317"/>
                <a:gd name="T4" fmla="*/ 227 w 272"/>
                <a:gd name="T5" fmla="*/ 272 h 317"/>
                <a:gd name="T6" fmla="*/ 272 w 272"/>
                <a:gd name="T7" fmla="*/ 45 h 317"/>
                <a:gd name="T8" fmla="*/ 91 w 272"/>
                <a:gd name="T9" fmla="*/ 0 h 317"/>
                <a:gd name="T10" fmla="*/ 0 w 272"/>
                <a:gd name="T11" fmla="*/ 136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2" h="317">
                  <a:moveTo>
                    <a:pt x="0" y="136"/>
                  </a:moveTo>
                  <a:lnTo>
                    <a:pt x="91" y="317"/>
                  </a:lnTo>
                  <a:lnTo>
                    <a:pt x="227" y="272"/>
                  </a:lnTo>
                  <a:lnTo>
                    <a:pt x="272" y="45"/>
                  </a:lnTo>
                  <a:lnTo>
                    <a:pt x="91" y="0"/>
                  </a:lnTo>
                  <a:lnTo>
                    <a:pt x="0" y="136"/>
                  </a:lnTo>
                  <a:close/>
                </a:path>
              </a:pathLst>
            </a:custGeom>
            <a:solidFill>
              <a:srgbClr val="C0C0C0"/>
            </a:solidFill>
            <a:ln w="9525" cap="flat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4" name="Freeform 54"/>
            <p:cNvSpPr>
              <a:spLocks/>
            </p:cNvSpPr>
            <p:nvPr/>
          </p:nvSpPr>
          <p:spPr bwMode="auto">
            <a:xfrm>
              <a:off x="1519" y="3067"/>
              <a:ext cx="363" cy="363"/>
            </a:xfrm>
            <a:custGeom>
              <a:avLst/>
              <a:gdLst>
                <a:gd name="T0" fmla="*/ 91 w 363"/>
                <a:gd name="T1" fmla="*/ 0 h 363"/>
                <a:gd name="T2" fmla="*/ 0 w 363"/>
                <a:gd name="T3" fmla="*/ 181 h 363"/>
                <a:gd name="T4" fmla="*/ 136 w 363"/>
                <a:gd name="T5" fmla="*/ 363 h 363"/>
                <a:gd name="T6" fmla="*/ 363 w 363"/>
                <a:gd name="T7" fmla="*/ 317 h 363"/>
                <a:gd name="T8" fmla="*/ 363 w 363"/>
                <a:gd name="T9" fmla="*/ 181 h 363"/>
                <a:gd name="T10" fmla="*/ 272 w 363"/>
                <a:gd name="T11" fmla="*/ 0 h 363"/>
                <a:gd name="T12" fmla="*/ 91 w 363"/>
                <a:gd name="T13" fmla="*/ 0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3" h="363">
                  <a:moveTo>
                    <a:pt x="91" y="0"/>
                  </a:moveTo>
                  <a:lnTo>
                    <a:pt x="0" y="181"/>
                  </a:lnTo>
                  <a:lnTo>
                    <a:pt x="136" y="363"/>
                  </a:lnTo>
                  <a:lnTo>
                    <a:pt x="363" y="317"/>
                  </a:lnTo>
                  <a:lnTo>
                    <a:pt x="363" y="181"/>
                  </a:lnTo>
                  <a:lnTo>
                    <a:pt x="272" y="0"/>
                  </a:lnTo>
                  <a:lnTo>
                    <a:pt x="91" y="0"/>
                  </a:lnTo>
                  <a:close/>
                </a:path>
              </a:pathLst>
            </a:custGeom>
            <a:solidFill>
              <a:srgbClr val="C0C0C0"/>
            </a:solidFill>
            <a:ln w="9525" cap="flat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5" name="Freeform 55"/>
            <p:cNvSpPr>
              <a:spLocks/>
            </p:cNvSpPr>
            <p:nvPr/>
          </p:nvSpPr>
          <p:spPr bwMode="auto">
            <a:xfrm>
              <a:off x="1247" y="3203"/>
              <a:ext cx="408" cy="499"/>
            </a:xfrm>
            <a:custGeom>
              <a:avLst/>
              <a:gdLst>
                <a:gd name="T0" fmla="*/ 136 w 408"/>
                <a:gd name="T1" fmla="*/ 0 h 499"/>
                <a:gd name="T2" fmla="*/ 0 w 408"/>
                <a:gd name="T3" fmla="*/ 227 h 499"/>
                <a:gd name="T4" fmla="*/ 0 w 408"/>
                <a:gd name="T5" fmla="*/ 363 h 499"/>
                <a:gd name="T6" fmla="*/ 136 w 408"/>
                <a:gd name="T7" fmla="*/ 499 h 499"/>
                <a:gd name="T8" fmla="*/ 363 w 408"/>
                <a:gd name="T9" fmla="*/ 453 h 499"/>
                <a:gd name="T10" fmla="*/ 408 w 408"/>
                <a:gd name="T11" fmla="*/ 227 h 499"/>
                <a:gd name="T12" fmla="*/ 272 w 408"/>
                <a:gd name="T13" fmla="*/ 45 h 499"/>
                <a:gd name="T14" fmla="*/ 136 w 408"/>
                <a:gd name="T15" fmla="*/ 0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08" h="499">
                  <a:moveTo>
                    <a:pt x="136" y="0"/>
                  </a:moveTo>
                  <a:lnTo>
                    <a:pt x="0" y="227"/>
                  </a:lnTo>
                  <a:lnTo>
                    <a:pt x="0" y="363"/>
                  </a:lnTo>
                  <a:lnTo>
                    <a:pt x="136" y="499"/>
                  </a:lnTo>
                  <a:lnTo>
                    <a:pt x="363" y="453"/>
                  </a:lnTo>
                  <a:lnTo>
                    <a:pt x="408" y="227"/>
                  </a:lnTo>
                  <a:lnTo>
                    <a:pt x="272" y="45"/>
                  </a:lnTo>
                  <a:lnTo>
                    <a:pt x="136" y="0"/>
                  </a:lnTo>
                  <a:close/>
                </a:path>
              </a:pathLst>
            </a:custGeom>
            <a:solidFill>
              <a:srgbClr val="C0C0C0"/>
            </a:solidFill>
            <a:ln w="9525" cap="flat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" name="Freeform 56"/>
            <p:cNvSpPr>
              <a:spLocks/>
            </p:cNvSpPr>
            <p:nvPr/>
          </p:nvSpPr>
          <p:spPr bwMode="auto">
            <a:xfrm>
              <a:off x="1111" y="3430"/>
              <a:ext cx="136" cy="181"/>
            </a:xfrm>
            <a:custGeom>
              <a:avLst/>
              <a:gdLst>
                <a:gd name="T0" fmla="*/ 136 w 136"/>
                <a:gd name="T1" fmla="*/ 0 h 181"/>
                <a:gd name="T2" fmla="*/ 0 w 136"/>
                <a:gd name="T3" fmla="*/ 90 h 181"/>
                <a:gd name="T4" fmla="*/ 45 w 136"/>
                <a:gd name="T5" fmla="*/ 181 h 181"/>
                <a:gd name="T6" fmla="*/ 136 w 136"/>
                <a:gd name="T7" fmla="*/ 136 h 181"/>
                <a:gd name="T8" fmla="*/ 136 w 136"/>
                <a:gd name="T9" fmla="*/ 0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6" h="181">
                  <a:moveTo>
                    <a:pt x="136" y="0"/>
                  </a:moveTo>
                  <a:lnTo>
                    <a:pt x="0" y="90"/>
                  </a:lnTo>
                  <a:lnTo>
                    <a:pt x="45" y="181"/>
                  </a:lnTo>
                  <a:lnTo>
                    <a:pt x="136" y="136"/>
                  </a:lnTo>
                  <a:lnTo>
                    <a:pt x="136" y="0"/>
                  </a:lnTo>
                  <a:close/>
                </a:path>
              </a:pathLst>
            </a:custGeom>
            <a:solidFill>
              <a:srgbClr val="C0C0C0"/>
            </a:solidFill>
            <a:ln w="9525" cap="flat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7" name="Freeform 58"/>
            <p:cNvSpPr>
              <a:spLocks/>
            </p:cNvSpPr>
            <p:nvPr/>
          </p:nvSpPr>
          <p:spPr bwMode="auto">
            <a:xfrm>
              <a:off x="1065" y="3838"/>
              <a:ext cx="272" cy="227"/>
            </a:xfrm>
            <a:custGeom>
              <a:avLst/>
              <a:gdLst>
                <a:gd name="T0" fmla="*/ 91 w 272"/>
                <a:gd name="T1" fmla="*/ 0 h 227"/>
                <a:gd name="T2" fmla="*/ 0 w 272"/>
                <a:gd name="T3" fmla="*/ 91 h 227"/>
                <a:gd name="T4" fmla="*/ 91 w 272"/>
                <a:gd name="T5" fmla="*/ 227 h 227"/>
                <a:gd name="T6" fmla="*/ 272 w 272"/>
                <a:gd name="T7" fmla="*/ 181 h 227"/>
                <a:gd name="T8" fmla="*/ 227 w 272"/>
                <a:gd name="T9" fmla="*/ 0 h 227"/>
                <a:gd name="T10" fmla="*/ 91 w 272"/>
                <a:gd name="T11" fmla="*/ 0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2" h="227">
                  <a:moveTo>
                    <a:pt x="91" y="0"/>
                  </a:moveTo>
                  <a:lnTo>
                    <a:pt x="0" y="91"/>
                  </a:lnTo>
                  <a:lnTo>
                    <a:pt x="91" y="227"/>
                  </a:lnTo>
                  <a:lnTo>
                    <a:pt x="272" y="181"/>
                  </a:lnTo>
                  <a:lnTo>
                    <a:pt x="227" y="0"/>
                  </a:lnTo>
                  <a:lnTo>
                    <a:pt x="91" y="0"/>
                  </a:lnTo>
                  <a:close/>
                </a:path>
              </a:pathLst>
            </a:custGeom>
            <a:solidFill>
              <a:srgbClr val="C0C0C0"/>
            </a:solidFill>
            <a:ln w="9525" cap="flat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8" name="Freeform 59"/>
            <p:cNvSpPr>
              <a:spLocks/>
            </p:cNvSpPr>
            <p:nvPr/>
          </p:nvSpPr>
          <p:spPr bwMode="auto">
            <a:xfrm>
              <a:off x="1111" y="4019"/>
              <a:ext cx="317" cy="91"/>
            </a:xfrm>
            <a:custGeom>
              <a:avLst/>
              <a:gdLst>
                <a:gd name="T0" fmla="*/ 0 w 317"/>
                <a:gd name="T1" fmla="*/ 91 h 91"/>
                <a:gd name="T2" fmla="*/ 317 w 317"/>
                <a:gd name="T3" fmla="*/ 91 h 91"/>
                <a:gd name="T4" fmla="*/ 226 w 317"/>
                <a:gd name="T5" fmla="*/ 0 h 91"/>
                <a:gd name="T6" fmla="*/ 45 w 317"/>
                <a:gd name="T7" fmla="*/ 46 h 91"/>
                <a:gd name="T8" fmla="*/ 0 w 317"/>
                <a:gd name="T9" fmla="*/ 91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7" h="91">
                  <a:moveTo>
                    <a:pt x="0" y="91"/>
                  </a:moveTo>
                  <a:lnTo>
                    <a:pt x="317" y="91"/>
                  </a:lnTo>
                  <a:lnTo>
                    <a:pt x="226" y="0"/>
                  </a:lnTo>
                  <a:lnTo>
                    <a:pt x="45" y="46"/>
                  </a:lnTo>
                  <a:lnTo>
                    <a:pt x="0" y="91"/>
                  </a:lnTo>
                  <a:close/>
                </a:path>
              </a:pathLst>
            </a:custGeom>
            <a:solidFill>
              <a:srgbClr val="C0C0C0"/>
            </a:solidFill>
            <a:ln w="9525" cap="flat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9" name="Freeform 60"/>
            <p:cNvSpPr>
              <a:spLocks/>
            </p:cNvSpPr>
            <p:nvPr/>
          </p:nvSpPr>
          <p:spPr bwMode="auto">
            <a:xfrm>
              <a:off x="1292" y="3656"/>
              <a:ext cx="454" cy="454"/>
            </a:xfrm>
            <a:custGeom>
              <a:avLst/>
              <a:gdLst>
                <a:gd name="T0" fmla="*/ 136 w 454"/>
                <a:gd name="T1" fmla="*/ 454 h 454"/>
                <a:gd name="T2" fmla="*/ 272 w 454"/>
                <a:gd name="T3" fmla="*/ 454 h 454"/>
                <a:gd name="T4" fmla="*/ 408 w 454"/>
                <a:gd name="T5" fmla="*/ 363 h 454"/>
                <a:gd name="T6" fmla="*/ 454 w 454"/>
                <a:gd name="T7" fmla="*/ 227 h 454"/>
                <a:gd name="T8" fmla="*/ 318 w 454"/>
                <a:gd name="T9" fmla="*/ 0 h 454"/>
                <a:gd name="T10" fmla="*/ 91 w 454"/>
                <a:gd name="T11" fmla="*/ 46 h 454"/>
                <a:gd name="T12" fmla="*/ 0 w 454"/>
                <a:gd name="T13" fmla="*/ 182 h 454"/>
                <a:gd name="T14" fmla="*/ 45 w 454"/>
                <a:gd name="T15" fmla="*/ 363 h 454"/>
                <a:gd name="T16" fmla="*/ 136 w 454"/>
                <a:gd name="T17" fmla="*/ 454 h 4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4" h="454">
                  <a:moveTo>
                    <a:pt x="136" y="454"/>
                  </a:moveTo>
                  <a:lnTo>
                    <a:pt x="272" y="454"/>
                  </a:lnTo>
                  <a:lnTo>
                    <a:pt x="408" y="363"/>
                  </a:lnTo>
                  <a:lnTo>
                    <a:pt x="454" y="227"/>
                  </a:lnTo>
                  <a:lnTo>
                    <a:pt x="318" y="0"/>
                  </a:lnTo>
                  <a:lnTo>
                    <a:pt x="91" y="46"/>
                  </a:lnTo>
                  <a:lnTo>
                    <a:pt x="0" y="182"/>
                  </a:lnTo>
                  <a:lnTo>
                    <a:pt x="45" y="363"/>
                  </a:lnTo>
                  <a:lnTo>
                    <a:pt x="136" y="454"/>
                  </a:lnTo>
                  <a:close/>
                </a:path>
              </a:pathLst>
            </a:custGeom>
            <a:solidFill>
              <a:srgbClr val="C0C0C0"/>
            </a:solidFill>
            <a:ln w="9525" cap="flat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0" name="Freeform 61"/>
            <p:cNvSpPr>
              <a:spLocks/>
            </p:cNvSpPr>
            <p:nvPr/>
          </p:nvSpPr>
          <p:spPr bwMode="auto">
            <a:xfrm>
              <a:off x="1564" y="4019"/>
              <a:ext cx="227" cy="91"/>
            </a:xfrm>
            <a:custGeom>
              <a:avLst/>
              <a:gdLst>
                <a:gd name="T0" fmla="*/ 0 w 227"/>
                <a:gd name="T1" fmla="*/ 91 h 91"/>
                <a:gd name="T2" fmla="*/ 227 w 227"/>
                <a:gd name="T3" fmla="*/ 91 h 91"/>
                <a:gd name="T4" fmla="*/ 136 w 227"/>
                <a:gd name="T5" fmla="*/ 0 h 91"/>
                <a:gd name="T6" fmla="*/ 0 w 227"/>
                <a:gd name="T7" fmla="*/ 91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7" h="91">
                  <a:moveTo>
                    <a:pt x="0" y="91"/>
                  </a:moveTo>
                  <a:lnTo>
                    <a:pt x="227" y="91"/>
                  </a:lnTo>
                  <a:lnTo>
                    <a:pt x="136" y="0"/>
                  </a:lnTo>
                  <a:lnTo>
                    <a:pt x="0" y="91"/>
                  </a:lnTo>
                  <a:close/>
                </a:path>
              </a:pathLst>
            </a:custGeom>
            <a:solidFill>
              <a:srgbClr val="C0C0C0"/>
            </a:solidFill>
            <a:ln w="9525" cap="flat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1" name="Freeform 62"/>
            <p:cNvSpPr>
              <a:spLocks/>
            </p:cNvSpPr>
            <p:nvPr/>
          </p:nvSpPr>
          <p:spPr bwMode="auto">
            <a:xfrm>
              <a:off x="1700" y="3883"/>
              <a:ext cx="272" cy="227"/>
            </a:xfrm>
            <a:custGeom>
              <a:avLst/>
              <a:gdLst>
                <a:gd name="T0" fmla="*/ 91 w 272"/>
                <a:gd name="T1" fmla="*/ 227 h 227"/>
                <a:gd name="T2" fmla="*/ 227 w 272"/>
                <a:gd name="T3" fmla="*/ 227 h 227"/>
                <a:gd name="T4" fmla="*/ 272 w 272"/>
                <a:gd name="T5" fmla="*/ 136 h 227"/>
                <a:gd name="T6" fmla="*/ 227 w 272"/>
                <a:gd name="T7" fmla="*/ 0 h 227"/>
                <a:gd name="T8" fmla="*/ 46 w 272"/>
                <a:gd name="T9" fmla="*/ 0 h 227"/>
                <a:gd name="T10" fmla="*/ 0 w 272"/>
                <a:gd name="T11" fmla="*/ 136 h 227"/>
                <a:gd name="T12" fmla="*/ 91 w 272"/>
                <a:gd name="T13" fmla="*/ 227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2" h="227">
                  <a:moveTo>
                    <a:pt x="91" y="227"/>
                  </a:moveTo>
                  <a:lnTo>
                    <a:pt x="227" y="227"/>
                  </a:lnTo>
                  <a:lnTo>
                    <a:pt x="272" y="136"/>
                  </a:lnTo>
                  <a:lnTo>
                    <a:pt x="227" y="0"/>
                  </a:lnTo>
                  <a:lnTo>
                    <a:pt x="46" y="0"/>
                  </a:lnTo>
                  <a:lnTo>
                    <a:pt x="0" y="136"/>
                  </a:lnTo>
                  <a:lnTo>
                    <a:pt x="91" y="227"/>
                  </a:lnTo>
                  <a:close/>
                </a:path>
              </a:pathLst>
            </a:custGeom>
            <a:solidFill>
              <a:srgbClr val="C0C0C0"/>
            </a:solidFill>
            <a:ln w="9525" cap="flat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2" name="Freeform 63"/>
            <p:cNvSpPr>
              <a:spLocks/>
            </p:cNvSpPr>
            <p:nvPr/>
          </p:nvSpPr>
          <p:spPr bwMode="auto">
            <a:xfrm>
              <a:off x="1927" y="4019"/>
              <a:ext cx="227" cy="91"/>
            </a:xfrm>
            <a:custGeom>
              <a:avLst/>
              <a:gdLst>
                <a:gd name="T0" fmla="*/ 0 w 227"/>
                <a:gd name="T1" fmla="*/ 91 h 91"/>
                <a:gd name="T2" fmla="*/ 227 w 227"/>
                <a:gd name="T3" fmla="*/ 91 h 91"/>
                <a:gd name="T4" fmla="*/ 227 w 227"/>
                <a:gd name="T5" fmla="*/ 0 h 91"/>
                <a:gd name="T6" fmla="*/ 45 w 227"/>
                <a:gd name="T7" fmla="*/ 0 h 91"/>
                <a:gd name="T8" fmla="*/ 0 w 227"/>
                <a:gd name="T9" fmla="*/ 91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7" h="91">
                  <a:moveTo>
                    <a:pt x="0" y="91"/>
                  </a:moveTo>
                  <a:lnTo>
                    <a:pt x="227" y="91"/>
                  </a:lnTo>
                  <a:lnTo>
                    <a:pt x="227" y="0"/>
                  </a:lnTo>
                  <a:lnTo>
                    <a:pt x="45" y="0"/>
                  </a:lnTo>
                  <a:lnTo>
                    <a:pt x="0" y="91"/>
                  </a:lnTo>
                  <a:close/>
                </a:path>
              </a:pathLst>
            </a:custGeom>
            <a:solidFill>
              <a:srgbClr val="C0C0C0"/>
            </a:solidFill>
            <a:ln w="9525" cap="flat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3" name="Freeform 64"/>
            <p:cNvSpPr>
              <a:spLocks/>
            </p:cNvSpPr>
            <p:nvPr/>
          </p:nvSpPr>
          <p:spPr bwMode="auto">
            <a:xfrm>
              <a:off x="2154" y="3838"/>
              <a:ext cx="181" cy="272"/>
            </a:xfrm>
            <a:custGeom>
              <a:avLst/>
              <a:gdLst>
                <a:gd name="T0" fmla="*/ 0 w 181"/>
                <a:gd name="T1" fmla="*/ 272 h 272"/>
                <a:gd name="T2" fmla="*/ 181 w 181"/>
                <a:gd name="T3" fmla="*/ 272 h 272"/>
                <a:gd name="T4" fmla="*/ 181 w 181"/>
                <a:gd name="T5" fmla="*/ 0 h 272"/>
                <a:gd name="T6" fmla="*/ 45 w 181"/>
                <a:gd name="T7" fmla="*/ 45 h 272"/>
                <a:gd name="T8" fmla="*/ 0 w 181"/>
                <a:gd name="T9" fmla="*/ 181 h 272"/>
                <a:gd name="T10" fmla="*/ 0 w 181"/>
                <a:gd name="T11" fmla="*/ 272 h 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1" h="272">
                  <a:moveTo>
                    <a:pt x="0" y="272"/>
                  </a:moveTo>
                  <a:lnTo>
                    <a:pt x="181" y="272"/>
                  </a:lnTo>
                  <a:lnTo>
                    <a:pt x="181" y="0"/>
                  </a:lnTo>
                  <a:lnTo>
                    <a:pt x="45" y="45"/>
                  </a:lnTo>
                  <a:lnTo>
                    <a:pt x="0" y="181"/>
                  </a:lnTo>
                  <a:lnTo>
                    <a:pt x="0" y="272"/>
                  </a:lnTo>
                  <a:close/>
                </a:path>
              </a:pathLst>
            </a:custGeom>
            <a:solidFill>
              <a:srgbClr val="C0C0C0"/>
            </a:solidFill>
            <a:ln w="9525" cap="flat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4" name="Freeform 66"/>
            <p:cNvSpPr>
              <a:spLocks/>
            </p:cNvSpPr>
            <p:nvPr/>
          </p:nvSpPr>
          <p:spPr bwMode="auto">
            <a:xfrm>
              <a:off x="1610" y="3384"/>
              <a:ext cx="453" cy="499"/>
            </a:xfrm>
            <a:custGeom>
              <a:avLst/>
              <a:gdLst>
                <a:gd name="T0" fmla="*/ 317 w 453"/>
                <a:gd name="T1" fmla="*/ 499 h 499"/>
                <a:gd name="T2" fmla="*/ 453 w 453"/>
                <a:gd name="T3" fmla="*/ 409 h 499"/>
                <a:gd name="T4" fmla="*/ 408 w 453"/>
                <a:gd name="T5" fmla="*/ 136 h 499"/>
                <a:gd name="T6" fmla="*/ 272 w 453"/>
                <a:gd name="T7" fmla="*/ 0 h 499"/>
                <a:gd name="T8" fmla="*/ 45 w 453"/>
                <a:gd name="T9" fmla="*/ 46 h 499"/>
                <a:gd name="T10" fmla="*/ 0 w 453"/>
                <a:gd name="T11" fmla="*/ 272 h 499"/>
                <a:gd name="T12" fmla="*/ 136 w 453"/>
                <a:gd name="T13" fmla="*/ 499 h 499"/>
                <a:gd name="T14" fmla="*/ 317 w 453"/>
                <a:gd name="T15" fmla="*/ 499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3" h="499">
                  <a:moveTo>
                    <a:pt x="317" y="499"/>
                  </a:moveTo>
                  <a:lnTo>
                    <a:pt x="453" y="409"/>
                  </a:lnTo>
                  <a:lnTo>
                    <a:pt x="408" y="136"/>
                  </a:lnTo>
                  <a:lnTo>
                    <a:pt x="272" y="0"/>
                  </a:lnTo>
                  <a:lnTo>
                    <a:pt x="45" y="46"/>
                  </a:lnTo>
                  <a:lnTo>
                    <a:pt x="0" y="272"/>
                  </a:lnTo>
                  <a:lnTo>
                    <a:pt x="136" y="499"/>
                  </a:lnTo>
                  <a:lnTo>
                    <a:pt x="317" y="499"/>
                  </a:lnTo>
                  <a:close/>
                </a:path>
              </a:pathLst>
            </a:custGeom>
            <a:solidFill>
              <a:srgbClr val="C0C0C0"/>
            </a:solidFill>
            <a:ln w="9525" cap="flat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5" name="Freeform 67"/>
            <p:cNvSpPr>
              <a:spLocks/>
            </p:cNvSpPr>
            <p:nvPr/>
          </p:nvSpPr>
          <p:spPr bwMode="auto">
            <a:xfrm>
              <a:off x="2018" y="3430"/>
              <a:ext cx="317" cy="453"/>
            </a:xfrm>
            <a:custGeom>
              <a:avLst/>
              <a:gdLst>
                <a:gd name="T0" fmla="*/ 181 w 317"/>
                <a:gd name="T1" fmla="*/ 453 h 453"/>
                <a:gd name="T2" fmla="*/ 317 w 317"/>
                <a:gd name="T3" fmla="*/ 408 h 453"/>
                <a:gd name="T4" fmla="*/ 317 w 317"/>
                <a:gd name="T5" fmla="*/ 90 h 453"/>
                <a:gd name="T6" fmla="*/ 136 w 317"/>
                <a:gd name="T7" fmla="*/ 0 h 453"/>
                <a:gd name="T8" fmla="*/ 0 w 317"/>
                <a:gd name="T9" fmla="*/ 90 h 453"/>
                <a:gd name="T10" fmla="*/ 45 w 317"/>
                <a:gd name="T11" fmla="*/ 363 h 453"/>
                <a:gd name="T12" fmla="*/ 181 w 317"/>
                <a:gd name="T13" fmla="*/ 453 h 4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7" h="453">
                  <a:moveTo>
                    <a:pt x="181" y="453"/>
                  </a:moveTo>
                  <a:lnTo>
                    <a:pt x="317" y="408"/>
                  </a:lnTo>
                  <a:lnTo>
                    <a:pt x="317" y="90"/>
                  </a:lnTo>
                  <a:lnTo>
                    <a:pt x="136" y="0"/>
                  </a:lnTo>
                  <a:lnTo>
                    <a:pt x="0" y="90"/>
                  </a:lnTo>
                  <a:lnTo>
                    <a:pt x="45" y="363"/>
                  </a:lnTo>
                  <a:lnTo>
                    <a:pt x="181" y="453"/>
                  </a:lnTo>
                  <a:close/>
                </a:path>
              </a:pathLst>
            </a:custGeom>
            <a:solidFill>
              <a:srgbClr val="C0C0C0"/>
            </a:solidFill>
            <a:ln w="9525" cap="flat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6" name="Freeform 68"/>
            <p:cNvSpPr>
              <a:spLocks/>
            </p:cNvSpPr>
            <p:nvPr/>
          </p:nvSpPr>
          <p:spPr bwMode="auto">
            <a:xfrm>
              <a:off x="1882" y="3203"/>
              <a:ext cx="272" cy="317"/>
            </a:xfrm>
            <a:custGeom>
              <a:avLst/>
              <a:gdLst>
                <a:gd name="T0" fmla="*/ 136 w 272"/>
                <a:gd name="T1" fmla="*/ 317 h 317"/>
                <a:gd name="T2" fmla="*/ 272 w 272"/>
                <a:gd name="T3" fmla="*/ 227 h 317"/>
                <a:gd name="T4" fmla="*/ 136 w 272"/>
                <a:gd name="T5" fmla="*/ 0 h 317"/>
                <a:gd name="T6" fmla="*/ 0 w 272"/>
                <a:gd name="T7" fmla="*/ 45 h 317"/>
                <a:gd name="T8" fmla="*/ 0 w 272"/>
                <a:gd name="T9" fmla="*/ 181 h 317"/>
                <a:gd name="T10" fmla="*/ 136 w 272"/>
                <a:gd name="T11" fmla="*/ 317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2" h="317">
                  <a:moveTo>
                    <a:pt x="136" y="317"/>
                  </a:moveTo>
                  <a:lnTo>
                    <a:pt x="272" y="227"/>
                  </a:lnTo>
                  <a:lnTo>
                    <a:pt x="136" y="0"/>
                  </a:lnTo>
                  <a:lnTo>
                    <a:pt x="0" y="45"/>
                  </a:lnTo>
                  <a:lnTo>
                    <a:pt x="0" y="181"/>
                  </a:lnTo>
                  <a:lnTo>
                    <a:pt x="136" y="317"/>
                  </a:lnTo>
                  <a:close/>
                </a:path>
              </a:pathLst>
            </a:custGeom>
            <a:solidFill>
              <a:srgbClr val="CCFF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7" name="Freeform 53"/>
            <p:cNvSpPr>
              <a:spLocks/>
            </p:cNvSpPr>
            <p:nvPr/>
          </p:nvSpPr>
          <p:spPr bwMode="auto">
            <a:xfrm>
              <a:off x="1337" y="2931"/>
              <a:ext cx="273" cy="317"/>
            </a:xfrm>
            <a:custGeom>
              <a:avLst/>
              <a:gdLst>
                <a:gd name="T0" fmla="*/ 136 w 273"/>
                <a:gd name="T1" fmla="*/ 0 h 317"/>
                <a:gd name="T2" fmla="*/ 0 w 273"/>
                <a:gd name="T3" fmla="*/ 45 h 317"/>
                <a:gd name="T4" fmla="*/ 46 w 273"/>
                <a:gd name="T5" fmla="*/ 272 h 317"/>
                <a:gd name="T6" fmla="*/ 182 w 273"/>
                <a:gd name="T7" fmla="*/ 317 h 317"/>
                <a:gd name="T8" fmla="*/ 273 w 273"/>
                <a:gd name="T9" fmla="*/ 136 h 317"/>
                <a:gd name="T10" fmla="*/ 136 w 273"/>
                <a:gd name="T11" fmla="*/ 0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3" h="317">
                  <a:moveTo>
                    <a:pt x="136" y="0"/>
                  </a:moveTo>
                  <a:lnTo>
                    <a:pt x="0" y="45"/>
                  </a:lnTo>
                  <a:lnTo>
                    <a:pt x="46" y="272"/>
                  </a:lnTo>
                  <a:lnTo>
                    <a:pt x="182" y="317"/>
                  </a:lnTo>
                  <a:lnTo>
                    <a:pt x="273" y="136"/>
                  </a:lnTo>
                  <a:lnTo>
                    <a:pt x="136" y="0"/>
                  </a:lnTo>
                  <a:close/>
                </a:path>
              </a:pathLst>
            </a:custGeom>
            <a:solidFill>
              <a:srgbClr val="CCFF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8" name="Freeform 57"/>
            <p:cNvSpPr>
              <a:spLocks/>
            </p:cNvSpPr>
            <p:nvPr/>
          </p:nvSpPr>
          <p:spPr bwMode="auto">
            <a:xfrm>
              <a:off x="1111" y="3566"/>
              <a:ext cx="272" cy="272"/>
            </a:xfrm>
            <a:custGeom>
              <a:avLst/>
              <a:gdLst>
                <a:gd name="T0" fmla="*/ 45 w 272"/>
                <a:gd name="T1" fmla="*/ 45 h 272"/>
                <a:gd name="T2" fmla="*/ 0 w 272"/>
                <a:gd name="T3" fmla="*/ 136 h 272"/>
                <a:gd name="T4" fmla="*/ 45 w 272"/>
                <a:gd name="T5" fmla="*/ 272 h 272"/>
                <a:gd name="T6" fmla="*/ 181 w 272"/>
                <a:gd name="T7" fmla="*/ 272 h 272"/>
                <a:gd name="T8" fmla="*/ 272 w 272"/>
                <a:gd name="T9" fmla="*/ 136 h 272"/>
                <a:gd name="T10" fmla="*/ 136 w 272"/>
                <a:gd name="T11" fmla="*/ 0 h 272"/>
                <a:gd name="T12" fmla="*/ 45 w 272"/>
                <a:gd name="T13" fmla="*/ 45 h 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2" h="272">
                  <a:moveTo>
                    <a:pt x="45" y="45"/>
                  </a:moveTo>
                  <a:lnTo>
                    <a:pt x="0" y="136"/>
                  </a:lnTo>
                  <a:lnTo>
                    <a:pt x="45" y="272"/>
                  </a:lnTo>
                  <a:lnTo>
                    <a:pt x="181" y="272"/>
                  </a:lnTo>
                  <a:lnTo>
                    <a:pt x="272" y="136"/>
                  </a:lnTo>
                  <a:lnTo>
                    <a:pt x="136" y="0"/>
                  </a:lnTo>
                  <a:lnTo>
                    <a:pt x="45" y="45"/>
                  </a:lnTo>
                  <a:close/>
                </a:path>
              </a:pathLst>
            </a:custGeom>
            <a:solidFill>
              <a:srgbClr val="CCFF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9" name="Freeform 65"/>
            <p:cNvSpPr>
              <a:spLocks/>
            </p:cNvSpPr>
            <p:nvPr/>
          </p:nvSpPr>
          <p:spPr bwMode="auto">
            <a:xfrm>
              <a:off x="1927" y="3793"/>
              <a:ext cx="272" cy="226"/>
            </a:xfrm>
            <a:custGeom>
              <a:avLst/>
              <a:gdLst>
                <a:gd name="T0" fmla="*/ 227 w 272"/>
                <a:gd name="T1" fmla="*/ 226 h 226"/>
                <a:gd name="T2" fmla="*/ 272 w 272"/>
                <a:gd name="T3" fmla="*/ 90 h 226"/>
                <a:gd name="T4" fmla="*/ 136 w 272"/>
                <a:gd name="T5" fmla="*/ 0 h 226"/>
                <a:gd name="T6" fmla="*/ 0 w 272"/>
                <a:gd name="T7" fmla="*/ 90 h 226"/>
                <a:gd name="T8" fmla="*/ 45 w 272"/>
                <a:gd name="T9" fmla="*/ 226 h 226"/>
                <a:gd name="T10" fmla="*/ 227 w 272"/>
                <a:gd name="T11" fmla="*/ 226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2" h="226">
                  <a:moveTo>
                    <a:pt x="227" y="226"/>
                  </a:moveTo>
                  <a:lnTo>
                    <a:pt x="272" y="90"/>
                  </a:lnTo>
                  <a:lnTo>
                    <a:pt x="136" y="0"/>
                  </a:lnTo>
                  <a:lnTo>
                    <a:pt x="0" y="90"/>
                  </a:lnTo>
                  <a:lnTo>
                    <a:pt x="45" y="226"/>
                  </a:lnTo>
                  <a:lnTo>
                    <a:pt x="227" y="226"/>
                  </a:lnTo>
                  <a:close/>
                </a:path>
              </a:pathLst>
            </a:custGeom>
            <a:solidFill>
              <a:srgbClr val="CCFF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0" name="Freeform 76"/>
            <p:cNvSpPr>
              <a:spLocks/>
            </p:cNvSpPr>
            <p:nvPr/>
          </p:nvSpPr>
          <p:spPr bwMode="auto">
            <a:xfrm>
              <a:off x="882" y="2659"/>
              <a:ext cx="1456" cy="1453"/>
            </a:xfrm>
            <a:custGeom>
              <a:avLst/>
              <a:gdLst>
                <a:gd name="T0" fmla="*/ 0 w 1456"/>
                <a:gd name="T1" fmla="*/ 0 h 1453"/>
                <a:gd name="T2" fmla="*/ 2 w 1456"/>
                <a:gd name="T3" fmla="*/ 1453 h 1453"/>
                <a:gd name="T4" fmla="*/ 1456 w 1456"/>
                <a:gd name="T5" fmla="*/ 1453 h 1453"/>
                <a:gd name="T6" fmla="*/ 1452 w 1456"/>
                <a:gd name="T7" fmla="*/ 0 h 1453"/>
                <a:gd name="T8" fmla="*/ 0 w 1456"/>
                <a:gd name="T9" fmla="*/ 0 h 14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56" h="1453">
                  <a:moveTo>
                    <a:pt x="0" y="0"/>
                  </a:moveTo>
                  <a:lnTo>
                    <a:pt x="2" y="1453"/>
                  </a:lnTo>
                  <a:lnTo>
                    <a:pt x="1456" y="1453"/>
                  </a:lnTo>
                  <a:lnTo>
                    <a:pt x="1452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61" name="Text Box 78"/>
          <p:cNvSpPr txBox="1">
            <a:spLocks noChangeArrowheads="1"/>
          </p:cNvSpPr>
          <p:nvPr/>
        </p:nvSpPr>
        <p:spPr bwMode="auto">
          <a:xfrm>
            <a:off x="5076081" y="5459413"/>
            <a:ext cx="165576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altLang="fr-FR" sz="1400"/>
              <a:t>inclusion</a:t>
            </a:r>
          </a:p>
        </p:txBody>
      </p:sp>
      <p:sp>
        <p:nvSpPr>
          <p:cNvPr id="62" name="Freeform 79"/>
          <p:cNvSpPr>
            <a:spLocks/>
          </p:cNvSpPr>
          <p:nvPr/>
        </p:nvSpPr>
        <p:spPr bwMode="auto">
          <a:xfrm>
            <a:off x="4499818" y="5795963"/>
            <a:ext cx="431800" cy="287337"/>
          </a:xfrm>
          <a:custGeom>
            <a:avLst/>
            <a:gdLst>
              <a:gd name="T0" fmla="*/ 91 w 272"/>
              <a:gd name="T1" fmla="*/ 45 h 181"/>
              <a:gd name="T2" fmla="*/ 0 w 272"/>
              <a:gd name="T3" fmla="*/ 136 h 181"/>
              <a:gd name="T4" fmla="*/ 182 w 272"/>
              <a:gd name="T5" fmla="*/ 181 h 181"/>
              <a:gd name="T6" fmla="*/ 272 w 272"/>
              <a:gd name="T7" fmla="*/ 45 h 181"/>
              <a:gd name="T8" fmla="*/ 182 w 272"/>
              <a:gd name="T9" fmla="*/ 0 h 181"/>
              <a:gd name="T10" fmla="*/ 91 w 272"/>
              <a:gd name="T11" fmla="*/ 45 h 1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72" h="181">
                <a:moveTo>
                  <a:pt x="91" y="45"/>
                </a:moveTo>
                <a:lnTo>
                  <a:pt x="0" y="136"/>
                </a:lnTo>
                <a:lnTo>
                  <a:pt x="182" y="181"/>
                </a:lnTo>
                <a:lnTo>
                  <a:pt x="272" y="45"/>
                </a:lnTo>
                <a:lnTo>
                  <a:pt x="182" y="0"/>
                </a:lnTo>
                <a:lnTo>
                  <a:pt x="91" y="45"/>
                </a:lnTo>
                <a:close/>
              </a:path>
            </a:pathLst>
          </a:cu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3" name="Text Box 80"/>
          <p:cNvSpPr txBox="1">
            <a:spLocks noChangeArrowheads="1"/>
          </p:cNvSpPr>
          <p:nvPr/>
        </p:nvSpPr>
        <p:spPr bwMode="auto">
          <a:xfrm>
            <a:off x="5076081" y="5716588"/>
            <a:ext cx="1655762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altLang="fr-FR" sz="1400" dirty="0" err="1"/>
              <a:t>c</a:t>
            </a:r>
            <a:r>
              <a:rPr lang="fr-FR" altLang="fr-FR" sz="1400" dirty="0" err="1" smtClean="0"/>
              <a:t>lay</a:t>
            </a:r>
            <a:r>
              <a:rPr lang="fr-FR" altLang="fr-FR" sz="1400" dirty="0" smtClean="0"/>
              <a:t> matrix</a:t>
            </a:r>
            <a:endParaRPr lang="fr-FR" altLang="fr-FR" sz="1400" dirty="0"/>
          </a:p>
        </p:txBody>
      </p:sp>
      <p:sp>
        <p:nvSpPr>
          <p:cNvPr id="64" name="Text Box 81"/>
          <p:cNvSpPr txBox="1">
            <a:spLocks noChangeArrowheads="1"/>
          </p:cNvSpPr>
          <p:nvPr/>
        </p:nvSpPr>
        <p:spPr bwMode="auto">
          <a:xfrm>
            <a:off x="5076081" y="5961063"/>
            <a:ext cx="251936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altLang="fr-FR" sz="1400" dirty="0"/>
              <a:t>interface </a:t>
            </a:r>
            <a:r>
              <a:rPr lang="fr-FR" altLang="fr-FR" sz="1400" dirty="0" smtClean="0"/>
              <a:t>inclusion/</a:t>
            </a:r>
            <a:r>
              <a:rPr lang="fr-FR" altLang="fr-FR" sz="1400" dirty="0" err="1" smtClean="0"/>
              <a:t>clay</a:t>
            </a:r>
            <a:endParaRPr lang="fr-FR" altLang="fr-FR" sz="1400" dirty="0"/>
          </a:p>
        </p:txBody>
      </p:sp>
      <p:sp>
        <p:nvSpPr>
          <p:cNvPr id="65" name="Text Box 82"/>
          <p:cNvSpPr txBox="1">
            <a:spLocks noChangeArrowheads="1"/>
          </p:cNvSpPr>
          <p:nvPr/>
        </p:nvSpPr>
        <p:spPr bwMode="auto">
          <a:xfrm>
            <a:off x="5076081" y="6205538"/>
            <a:ext cx="2808287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altLang="fr-FR" sz="1400" dirty="0" err="1" smtClean="0"/>
              <a:t>potential</a:t>
            </a:r>
            <a:r>
              <a:rPr lang="fr-FR" altLang="fr-FR" sz="1400" dirty="0" smtClean="0"/>
              <a:t> cracks in </a:t>
            </a:r>
            <a:r>
              <a:rPr lang="fr-FR" altLang="fr-FR" sz="1400" dirty="0" err="1" smtClean="0"/>
              <a:t>clay</a:t>
            </a:r>
            <a:endParaRPr lang="fr-FR" altLang="fr-FR" sz="1400" dirty="0"/>
          </a:p>
        </p:txBody>
      </p:sp>
      <p:sp>
        <p:nvSpPr>
          <p:cNvPr id="66" name="Freeform 83"/>
          <p:cNvSpPr>
            <a:spLocks/>
          </p:cNvSpPr>
          <p:nvPr/>
        </p:nvSpPr>
        <p:spPr bwMode="auto">
          <a:xfrm>
            <a:off x="1978868" y="4221163"/>
            <a:ext cx="1081088" cy="1439862"/>
          </a:xfrm>
          <a:custGeom>
            <a:avLst/>
            <a:gdLst>
              <a:gd name="T0" fmla="*/ 0 w 681"/>
              <a:gd name="T1" fmla="*/ 862 h 907"/>
              <a:gd name="T2" fmla="*/ 0 w 681"/>
              <a:gd name="T3" fmla="*/ 0 h 907"/>
              <a:gd name="T4" fmla="*/ 681 w 681"/>
              <a:gd name="T5" fmla="*/ 0 h 907"/>
              <a:gd name="T6" fmla="*/ 590 w 681"/>
              <a:gd name="T7" fmla="*/ 272 h 907"/>
              <a:gd name="T8" fmla="*/ 454 w 681"/>
              <a:gd name="T9" fmla="*/ 317 h 907"/>
              <a:gd name="T10" fmla="*/ 499 w 681"/>
              <a:gd name="T11" fmla="*/ 544 h 907"/>
              <a:gd name="T12" fmla="*/ 363 w 681"/>
              <a:gd name="T13" fmla="*/ 907 h 907"/>
              <a:gd name="T14" fmla="*/ 0 w 681"/>
              <a:gd name="T15" fmla="*/ 862 h 9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681" h="907">
                <a:moveTo>
                  <a:pt x="0" y="862"/>
                </a:moveTo>
                <a:lnTo>
                  <a:pt x="0" y="0"/>
                </a:lnTo>
                <a:lnTo>
                  <a:pt x="681" y="0"/>
                </a:lnTo>
                <a:lnTo>
                  <a:pt x="590" y="272"/>
                </a:lnTo>
                <a:lnTo>
                  <a:pt x="454" y="317"/>
                </a:lnTo>
                <a:lnTo>
                  <a:pt x="499" y="544"/>
                </a:lnTo>
                <a:lnTo>
                  <a:pt x="363" y="907"/>
                </a:lnTo>
                <a:lnTo>
                  <a:pt x="0" y="862"/>
                </a:lnTo>
                <a:close/>
              </a:path>
            </a:pathLst>
          </a:cu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7" name="Freeform 84"/>
          <p:cNvSpPr>
            <a:spLocks/>
          </p:cNvSpPr>
          <p:nvPr/>
        </p:nvSpPr>
        <p:spPr bwMode="auto">
          <a:xfrm>
            <a:off x="1978868" y="5589588"/>
            <a:ext cx="1439863" cy="935037"/>
          </a:xfrm>
          <a:custGeom>
            <a:avLst/>
            <a:gdLst>
              <a:gd name="T0" fmla="*/ 0 w 907"/>
              <a:gd name="T1" fmla="*/ 0 h 589"/>
              <a:gd name="T2" fmla="*/ 0 w 907"/>
              <a:gd name="T3" fmla="*/ 589 h 589"/>
              <a:gd name="T4" fmla="*/ 907 w 907"/>
              <a:gd name="T5" fmla="*/ 589 h 589"/>
              <a:gd name="T6" fmla="*/ 408 w 907"/>
              <a:gd name="T7" fmla="*/ 317 h 589"/>
              <a:gd name="T8" fmla="*/ 272 w 907"/>
              <a:gd name="T9" fmla="*/ 317 h 589"/>
              <a:gd name="T10" fmla="*/ 227 w 907"/>
              <a:gd name="T11" fmla="*/ 181 h 589"/>
              <a:gd name="T12" fmla="*/ 272 w 907"/>
              <a:gd name="T13" fmla="*/ 91 h 589"/>
              <a:gd name="T14" fmla="*/ 363 w 907"/>
              <a:gd name="T15" fmla="*/ 45 h 589"/>
              <a:gd name="T16" fmla="*/ 0 w 907"/>
              <a:gd name="T17" fmla="*/ 0 h 5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907" h="589">
                <a:moveTo>
                  <a:pt x="0" y="0"/>
                </a:moveTo>
                <a:lnTo>
                  <a:pt x="0" y="589"/>
                </a:lnTo>
                <a:lnTo>
                  <a:pt x="907" y="589"/>
                </a:lnTo>
                <a:lnTo>
                  <a:pt x="408" y="317"/>
                </a:lnTo>
                <a:lnTo>
                  <a:pt x="272" y="317"/>
                </a:lnTo>
                <a:lnTo>
                  <a:pt x="227" y="181"/>
                </a:lnTo>
                <a:lnTo>
                  <a:pt x="272" y="91"/>
                </a:lnTo>
                <a:lnTo>
                  <a:pt x="363" y="45"/>
                </a:lnTo>
                <a:lnTo>
                  <a:pt x="0" y="0"/>
                </a:lnTo>
                <a:close/>
              </a:path>
            </a:pathLst>
          </a:cu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8" name="Freeform 85"/>
          <p:cNvSpPr>
            <a:spLocks/>
          </p:cNvSpPr>
          <p:nvPr/>
        </p:nvSpPr>
        <p:spPr bwMode="auto">
          <a:xfrm>
            <a:off x="2626568" y="5373688"/>
            <a:ext cx="1657350" cy="1150937"/>
          </a:xfrm>
          <a:custGeom>
            <a:avLst/>
            <a:gdLst>
              <a:gd name="T0" fmla="*/ 499 w 1044"/>
              <a:gd name="T1" fmla="*/ 725 h 725"/>
              <a:gd name="T2" fmla="*/ 0 w 1044"/>
              <a:gd name="T3" fmla="*/ 453 h 725"/>
              <a:gd name="T4" fmla="*/ 91 w 1044"/>
              <a:gd name="T5" fmla="*/ 317 h 725"/>
              <a:gd name="T6" fmla="*/ 590 w 1044"/>
              <a:gd name="T7" fmla="*/ 0 h 725"/>
              <a:gd name="T8" fmla="*/ 726 w 1044"/>
              <a:gd name="T9" fmla="*/ 136 h 725"/>
              <a:gd name="T10" fmla="*/ 772 w 1044"/>
              <a:gd name="T11" fmla="*/ 408 h 725"/>
              <a:gd name="T12" fmla="*/ 635 w 1044"/>
              <a:gd name="T13" fmla="*/ 499 h 725"/>
              <a:gd name="T14" fmla="*/ 681 w 1044"/>
              <a:gd name="T15" fmla="*/ 635 h 725"/>
              <a:gd name="T16" fmla="*/ 862 w 1044"/>
              <a:gd name="T17" fmla="*/ 635 h 725"/>
              <a:gd name="T18" fmla="*/ 908 w 1044"/>
              <a:gd name="T19" fmla="*/ 499 h 725"/>
              <a:gd name="T20" fmla="*/ 1044 w 1044"/>
              <a:gd name="T21" fmla="*/ 453 h 725"/>
              <a:gd name="T22" fmla="*/ 1044 w 1044"/>
              <a:gd name="T23" fmla="*/ 725 h 725"/>
              <a:gd name="T24" fmla="*/ 499 w 1044"/>
              <a:gd name="T25" fmla="*/ 725 h 7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44" h="725">
                <a:moveTo>
                  <a:pt x="499" y="725"/>
                </a:moveTo>
                <a:lnTo>
                  <a:pt x="0" y="453"/>
                </a:lnTo>
                <a:lnTo>
                  <a:pt x="91" y="317"/>
                </a:lnTo>
                <a:lnTo>
                  <a:pt x="590" y="0"/>
                </a:lnTo>
                <a:lnTo>
                  <a:pt x="726" y="136"/>
                </a:lnTo>
                <a:lnTo>
                  <a:pt x="772" y="408"/>
                </a:lnTo>
                <a:lnTo>
                  <a:pt x="635" y="499"/>
                </a:lnTo>
                <a:lnTo>
                  <a:pt x="681" y="635"/>
                </a:lnTo>
                <a:lnTo>
                  <a:pt x="862" y="635"/>
                </a:lnTo>
                <a:lnTo>
                  <a:pt x="908" y="499"/>
                </a:lnTo>
                <a:lnTo>
                  <a:pt x="1044" y="453"/>
                </a:lnTo>
                <a:lnTo>
                  <a:pt x="1044" y="725"/>
                </a:lnTo>
                <a:lnTo>
                  <a:pt x="499" y="725"/>
                </a:lnTo>
                <a:close/>
              </a:path>
            </a:pathLst>
          </a:cu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9" name="Freeform 86"/>
          <p:cNvSpPr>
            <a:spLocks/>
          </p:cNvSpPr>
          <p:nvPr/>
        </p:nvSpPr>
        <p:spPr bwMode="auto">
          <a:xfrm>
            <a:off x="2555131" y="4221163"/>
            <a:ext cx="1730375" cy="1944687"/>
          </a:xfrm>
          <a:custGeom>
            <a:avLst/>
            <a:gdLst>
              <a:gd name="T0" fmla="*/ 1090 w 1090"/>
              <a:gd name="T1" fmla="*/ 1178 h 1225"/>
              <a:gd name="T2" fmla="*/ 953 w 1090"/>
              <a:gd name="T3" fmla="*/ 1225 h 1225"/>
              <a:gd name="T4" fmla="*/ 817 w 1090"/>
              <a:gd name="T5" fmla="*/ 1134 h 1225"/>
              <a:gd name="T6" fmla="*/ 771 w 1090"/>
              <a:gd name="T7" fmla="*/ 862 h 1225"/>
              <a:gd name="T8" fmla="*/ 907 w 1090"/>
              <a:gd name="T9" fmla="*/ 771 h 1225"/>
              <a:gd name="T10" fmla="*/ 771 w 1090"/>
              <a:gd name="T11" fmla="*/ 544 h 1225"/>
              <a:gd name="T12" fmla="*/ 635 w 1090"/>
              <a:gd name="T13" fmla="*/ 590 h 1225"/>
              <a:gd name="T14" fmla="*/ 635 w 1090"/>
              <a:gd name="T15" fmla="*/ 726 h 1225"/>
              <a:gd name="T16" fmla="*/ 136 w 1090"/>
              <a:gd name="T17" fmla="*/ 1043 h 1225"/>
              <a:gd name="T18" fmla="*/ 0 w 1090"/>
              <a:gd name="T19" fmla="*/ 907 h 1225"/>
              <a:gd name="T20" fmla="*/ 136 w 1090"/>
              <a:gd name="T21" fmla="*/ 544 h 1225"/>
              <a:gd name="T22" fmla="*/ 272 w 1090"/>
              <a:gd name="T23" fmla="*/ 590 h 1225"/>
              <a:gd name="T24" fmla="*/ 363 w 1090"/>
              <a:gd name="T25" fmla="*/ 408 h 1225"/>
              <a:gd name="T26" fmla="*/ 227 w 1090"/>
              <a:gd name="T27" fmla="*/ 272 h 1225"/>
              <a:gd name="T28" fmla="*/ 318 w 1090"/>
              <a:gd name="T29" fmla="*/ 0 h 1225"/>
              <a:gd name="T30" fmla="*/ 1089 w 1090"/>
              <a:gd name="T31" fmla="*/ 0 h 1225"/>
              <a:gd name="T32" fmla="*/ 1090 w 1090"/>
              <a:gd name="T33" fmla="*/ 1178 h 12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090" h="1225">
                <a:moveTo>
                  <a:pt x="1090" y="1178"/>
                </a:moveTo>
                <a:lnTo>
                  <a:pt x="953" y="1225"/>
                </a:lnTo>
                <a:lnTo>
                  <a:pt x="817" y="1134"/>
                </a:lnTo>
                <a:lnTo>
                  <a:pt x="771" y="862"/>
                </a:lnTo>
                <a:lnTo>
                  <a:pt x="907" y="771"/>
                </a:lnTo>
                <a:lnTo>
                  <a:pt x="771" y="544"/>
                </a:lnTo>
                <a:lnTo>
                  <a:pt x="635" y="590"/>
                </a:lnTo>
                <a:lnTo>
                  <a:pt x="635" y="726"/>
                </a:lnTo>
                <a:lnTo>
                  <a:pt x="136" y="1043"/>
                </a:lnTo>
                <a:lnTo>
                  <a:pt x="0" y="907"/>
                </a:lnTo>
                <a:lnTo>
                  <a:pt x="136" y="544"/>
                </a:lnTo>
                <a:lnTo>
                  <a:pt x="272" y="590"/>
                </a:lnTo>
                <a:lnTo>
                  <a:pt x="363" y="408"/>
                </a:lnTo>
                <a:lnTo>
                  <a:pt x="227" y="272"/>
                </a:lnTo>
                <a:lnTo>
                  <a:pt x="318" y="0"/>
                </a:lnTo>
                <a:lnTo>
                  <a:pt x="1089" y="0"/>
                </a:lnTo>
                <a:lnTo>
                  <a:pt x="1090" y="1178"/>
                </a:lnTo>
                <a:close/>
              </a:path>
            </a:pathLst>
          </a:cu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70" name="AutoShape 2"/>
          <p:cNvSpPr txBox="1">
            <a:spLocks noChangeArrowheads="1"/>
          </p:cNvSpPr>
          <p:nvPr/>
        </p:nvSpPr>
        <p:spPr>
          <a:xfrm>
            <a:off x="673100" y="188913"/>
            <a:ext cx="6778625" cy="4318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50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+mj-ea"/>
                <a:cs typeface="+mj-cs"/>
              </a:defRPr>
            </a:lvl1pPr>
          </a:lstStyle>
          <a:p>
            <a:r>
              <a:rPr lang="fr-FR" altLang="fr-FR" dirty="0" smtClean="0">
                <a:solidFill>
                  <a:srgbClr val="800080"/>
                </a:solidFill>
              </a:rPr>
              <a:t>M</a:t>
            </a:r>
            <a:r>
              <a:rPr lang="fr-FR" altLang="fr-FR" sz="1800" dirty="0" smtClean="0">
                <a:solidFill>
                  <a:srgbClr val="800080"/>
                </a:solidFill>
              </a:rPr>
              <a:t>ODEL DOUBLE SCALE BETWEEN MESO &amp; MACRO</a:t>
            </a:r>
            <a:endParaRPr lang="fr-FR" altLang="fr-FR" sz="1800" dirty="0">
              <a:solidFill>
                <a:srgbClr val="800080"/>
              </a:solidFill>
            </a:endParaRPr>
          </a:p>
        </p:txBody>
      </p:sp>
      <p:sp>
        <p:nvSpPr>
          <p:cNvPr id="71" name="Text Box 4"/>
          <p:cNvSpPr txBox="1">
            <a:spLocks noChangeArrowheads="1"/>
          </p:cNvSpPr>
          <p:nvPr/>
        </p:nvSpPr>
        <p:spPr bwMode="auto">
          <a:xfrm>
            <a:off x="1042988" y="549275"/>
            <a:ext cx="50419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altLang="fr-FR" dirty="0">
                <a:solidFill>
                  <a:srgbClr val="CC0099"/>
                </a:solidFill>
                <a:latin typeface="Calibri" pitchFamily="34" charset="0"/>
              </a:rPr>
              <a:t>Microstructure </a:t>
            </a:r>
            <a:r>
              <a:rPr lang="fr-FR" altLang="fr-FR" dirty="0" smtClean="0">
                <a:solidFill>
                  <a:srgbClr val="CC0099"/>
                </a:solidFill>
                <a:latin typeface="Calibri" pitchFamily="34" charset="0"/>
              </a:rPr>
              <a:t>of the </a:t>
            </a:r>
            <a:r>
              <a:rPr lang="fr-FR" altLang="fr-FR" dirty="0" err="1" smtClean="0">
                <a:solidFill>
                  <a:srgbClr val="CC0099"/>
                </a:solidFill>
                <a:latin typeface="Calibri" pitchFamily="34" charset="0"/>
              </a:rPr>
              <a:t>clay</a:t>
            </a:r>
            <a:r>
              <a:rPr lang="fr-FR" altLang="fr-FR" dirty="0" smtClean="0">
                <a:solidFill>
                  <a:srgbClr val="CC0099"/>
                </a:solidFill>
                <a:latin typeface="Calibri" pitchFamily="34" charset="0"/>
              </a:rPr>
              <a:t>-rock</a:t>
            </a:r>
            <a:endParaRPr lang="fr-FR" altLang="fr-FR" dirty="0">
              <a:solidFill>
                <a:srgbClr val="CC0099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040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  E" pathEditMode="relative" ptsTypes="">
                                      <p:cBhvr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3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  E" pathEditMode="relative" ptsTypes="">
                                      <p:cBhvr>
                                        <p:cTn id="2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  E" pathEditMode="relative" ptsTypes="">
                                      <p:cBhvr>
                                        <p:cTn id="2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7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  E" pathEditMode="relative" ptsTypes="">
                                      <p:cBhvr>
                                        <p:cTn id="2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9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  E" pathEditMode="relative" ptsTypes="">
                                      <p:cBhvr>
                                        <p:cTn id="3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1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  E" pathEditMode="relative" ptsTypes="">
                                      <p:cBhvr>
                                        <p:cTn id="3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3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  E" pathEditMode="relative" ptsTypes="">
                                      <p:cBhvr>
                                        <p:cTn id="3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5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  E" pathEditMode="relative" ptsTypes="">
                                      <p:cBhvr>
                                        <p:cTn id="3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24" grpId="0"/>
      <p:bldP spid="25" grpId="0" animBg="1"/>
      <p:bldP spid="26" grpId="0" animBg="1"/>
      <p:bldP spid="27" grpId="0" animBg="1"/>
      <p:bldP spid="61" grpId="0"/>
      <p:bldP spid="62" grpId="0" animBg="1"/>
      <p:bldP spid="63" grpId="0"/>
      <p:bldP spid="64" grpId="0"/>
      <p:bldP spid="65" grpId="0"/>
      <p:bldP spid="66" grpId="0" animBg="1"/>
      <p:bldP spid="66" grpId="1" animBg="1"/>
      <p:bldP spid="67" grpId="0" animBg="1"/>
      <p:bldP spid="67" grpId="1" animBg="1"/>
      <p:bldP spid="68" grpId="0" animBg="1"/>
      <p:bldP spid="68" grpId="1" animBg="1"/>
      <p:bldP spid="69" grpId="0" animBg="1"/>
      <p:bldP spid="69" grpId="1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520938" y="2661700"/>
            <a:ext cx="2628292" cy="360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4"/>
          <p:cNvSpPr/>
          <p:nvPr/>
        </p:nvSpPr>
        <p:spPr>
          <a:xfrm>
            <a:off x="2518606" y="1109876"/>
            <a:ext cx="2628292" cy="360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3429000"/>
            <a:ext cx="5881662" cy="3060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Ellipse 8"/>
          <p:cNvSpPr/>
          <p:nvPr/>
        </p:nvSpPr>
        <p:spPr>
          <a:xfrm>
            <a:off x="2123728" y="3645024"/>
            <a:ext cx="792088" cy="2736304"/>
          </a:xfrm>
          <a:prstGeom prst="ellipse">
            <a:avLst/>
          </a:prstGeom>
          <a:solidFill>
            <a:srgbClr val="00B05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/>
          <p:cNvSpPr/>
          <p:nvPr/>
        </p:nvSpPr>
        <p:spPr>
          <a:xfrm>
            <a:off x="4688612" y="3838746"/>
            <a:ext cx="1512168" cy="567680"/>
          </a:xfrm>
          <a:prstGeom prst="ellipse">
            <a:avLst/>
          </a:prstGeom>
          <a:solidFill>
            <a:srgbClr val="00B05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/>
          <p:cNvSpPr/>
          <p:nvPr/>
        </p:nvSpPr>
        <p:spPr>
          <a:xfrm>
            <a:off x="6518390" y="3140968"/>
            <a:ext cx="1656779" cy="3672408"/>
          </a:xfrm>
          <a:prstGeom prst="ellipse">
            <a:avLst/>
          </a:prstGeom>
          <a:solidFill>
            <a:srgbClr val="00B05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/>
          <p:cNvSpPr/>
          <p:nvPr/>
        </p:nvSpPr>
        <p:spPr>
          <a:xfrm>
            <a:off x="4716016" y="5791346"/>
            <a:ext cx="1512168" cy="567680"/>
          </a:xfrm>
          <a:prstGeom prst="ellipse">
            <a:avLst/>
          </a:prstGeom>
          <a:solidFill>
            <a:srgbClr val="00B05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/>
          <p:cNvSpPr/>
          <p:nvPr/>
        </p:nvSpPr>
        <p:spPr>
          <a:xfrm>
            <a:off x="2915816" y="3284984"/>
            <a:ext cx="1772796" cy="3456384"/>
          </a:xfrm>
          <a:prstGeom prst="ellipse">
            <a:avLst/>
          </a:prstGeom>
          <a:solidFill>
            <a:srgbClr val="00B05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/>
          <p:cNvSpPr/>
          <p:nvPr/>
        </p:nvSpPr>
        <p:spPr>
          <a:xfrm>
            <a:off x="2518606" y="1412776"/>
            <a:ext cx="2628292" cy="360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Rectangle 14"/>
          <p:cNvSpPr/>
          <p:nvPr/>
        </p:nvSpPr>
        <p:spPr>
          <a:xfrm>
            <a:off x="2518606" y="1698988"/>
            <a:ext cx="2628292" cy="360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ectangle 15"/>
          <p:cNvSpPr/>
          <p:nvPr/>
        </p:nvSpPr>
        <p:spPr>
          <a:xfrm>
            <a:off x="2518606" y="2000068"/>
            <a:ext cx="2628292" cy="360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Rectangle 16"/>
          <p:cNvSpPr/>
          <p:nvPr/>
        </p:nvSpPr>
        <p:spPr>
          <a:xfrm>
            <a:off x="2518606" y="2353186"/>
            <a:ext cx="2628292" cy="360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space réservé du contenu 33"/>
          <p:cNvSpPr>
            <a:spLocks noGrp="1"/>
          </p:cNvSpPr>
          <p:nvPr>
            <p:ph sz="half" idx="1"/>
          </p:nvPr>
        </p:nvSpPr>
        <p:spPr>
          <a:xfrm>
            <a:off x="2195736" y="1430985"/>
            <a:ext cx="4896544" cy="1709983"/>
          </a:xfrm>
        </p:spPr>
        <p:txBody>
          <a:bodyPr>
            <a:normAutofit/>
          </a:bodyPr>
          <a:lstStyle/>
          <a:p>
            <a:r>
              <a:rPr lang="fr-FR" sz="2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Double </a:t>
            </a:r>
            <a:r>
              <a:rPr lang="fr-FR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scale</a:t>
            </a:r>
            <a:r>
              <a:rPr lang="fr-FR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FEM</a:t>
            </a:r>
            <a:r>
              <a:rPr lang="fr-FR" sz="2800" baseline="30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</a:t>
            </a:r>
            <a:r>
              <a:rPr lang="fr-FR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model</a:t>
            </a:r>
            <a:endParaRPr lang="fr-FR" sz="28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1">
              <a:buSzPct val="60000"/>
              <a:buFont typeface="Courier New" pitchFamily="49" charset="0"/>
              <a:buChar char="o"/>
            </a:pPr>
            <a:r>
              <a:rPr lang="fr-FR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Macro </a:t>
            </a:r>
            <a:r>
              <a:rPr lang="fr-FR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field</a:t>
            </a:r>
            <a:r>
              <a:rPr lang="fr-FR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fr-FR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equations</a:t>
            </a:r>
            <a:endParaRPr lang="fr-FR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1">
              <a:buSzPct val="60000"/>
              <a:buFont typeface="Courier New" pitchFamily="49" charset="0"/>
              <a:buChar char="o"/>
            </a:pPr>
            <a:r>
              <a:rPr lang="fr-FR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</a:t>
            </a:r>
            <a:r>
              <a:rPr lang="fr-FR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acro-to-micro</a:t>
            </a:r>
            <a:endParaRPr lang="fr-FR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1">
              <a:buSzPct val="60000"/>
              <a:buFont typeface="Courier New" pitchFamily="49" charset="0"/>
              <a:buChar char="o"/>
            </a:pPr>
            <a:r>
              <a:rPr lang="fr-FR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Microscale</a:t>
            </a:r>
            <a:r>
              <a:rPr lang="fr-FR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fr-FR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model</a:t>
            </a:r>
          </a:p>
          <a:p>
            <a:pPr lvl="1">
              <a:buSzPct val="60000"/>
              <a:buFont typeface="Courier New" pitchFamily="49" charset="0"/>
              <a:buChar char="o"/>
            </a:pPr>
            <a:r>
              <a:rPr lang="fr-FR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micro-to-Macro</a:t>
            </a:r>
            <a:endParaRPr lang="fr-FR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1" name="Titr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4. </a:t>
            </a:r>
            <a:r>
              <a:rPr lang="en-US" dirty="0" err="1" smtClean="0"/>
              <a:t>Meso</a:t>
            </a:r>
            <a:r>
              <a:rPr lang="en-US" dirty="0" smtClean="0"/>
              <a:t> to Macro model</a:t>
            </a:r>
            <a:endParaRPr lang="en-US" dirty="0"/>
          </a:p>
        </p:txBody>
      </p:sp>
      <p:sp>
        <p:nvSpPr>
          <p:cNvPr id="22" name="ZoneTexte 21"/>
          <p:cNvSpPr txBox="1"/>
          <p:nvPr/>
        </p:nvSpPr>
        <p:spPr>
          <a:xfrm rot="19454246">
            <a:off x="7806267" y="659041"/>
            <a:ext cx="1080120" cy="369332"/>
          </a:xfrm>
          <a:prstGeom prst="rect">
            <a:avLst/>
          </a:prstGeom>
          <a:noFill/>
          <a:ln w="254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3SR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40747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5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721" r="73485" b="1"/>
          <a:stretch/>
        </p:blipFill>
        <p:spPr bwMode="auto">
          <a:xfrm>
            <a:off x="714581" y="4402703"/>
            <a:ext cx="2147774" cy="5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AutoShape 2"/>
          <p:cNvSpPr txBox="1">
            <a:spLocks noChangeArrowheads="1"/>
          </p:cNvSpPr>
          <p:nvPr/>
        </p:nvSpPr>
        <p:spPr>
          <a:xfrm>
            <a:off x="673100" y="188913"/>
            <a:ext cx="6778625" cy="4318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50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+mj-ea"/>
                <a:cs typeface="+mj-cs"/>
              </a:defRPr>
            </a:lvl1pPr>
          </a:lstStyle>
          <a:p>
            <a:r>
              <a:rPr lang="fr-FR" altLang="fr-FR" dirty="0" smtClean="0">
                <a:solidFill>
                  <a:srgbClr val="800080"/>
                </a:solidFill>
              </a:rPr>
              <a:t>M</a:t>
            </a:r>
            <a:r>
              <a:rPr lang="fr-FR" altLang="fr-FR" sz="1800" dirty="0" smtClean="0">
                <a:solidFill>
                  <a:srgbClr val="800080"/>
                </a:solidFill>
              </a:rPr>
              <a:t>ACRO to MICRO transition</a:t>
            </a:r>
            <a:endParaRPr lang="fr-FR" altLang="fr-FR" sz="1800" dirty="0">
              <a:solidFill>
                <a:srgbClr val="800080"/>
              </a:solidFill>
            </a:endParaRP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042988" y="549275"/>
            <a:ext cx="741744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fr-FR" altLang="fr-FR" dirty="0" smtClean="0">
                <a:solidFill>
                  <a:srgbClr val="CC0099"/>
                </a:solidFill>
                <a:latin typeface="Calibri" pitchFamily="34" charset="0"/>
              </a:rPr>
              <a:t>Micro REV: </a:t>
            </a:r>
            <a:r>
              <a:rPr lang="fr-FR" altLang="fr-FR" dirty="0" err="1" smtClean="0">
                <a:solidFill>
                  <a:srgbClr val="CC0099"/>
                </a:solidFill>
                <a:latin typeface="Calibri" pitchFamily="34" charset="0"/>
              </a:rPr>
              <a:t>boundary</a:t>
            </a:r>
            <a:r>
              <a:rPr lang="fr-FR" altLang="fr-FR" dirty="0" smtClean="0">
                <a:solidFill>
                  <a:srgbClr val="CC0099"/>
                </a:solidFill>
                <a:latin typeface="Calibri" pitchFamily="34" charset="0"/>
              </a:rPr>
              <a:t> value </a:t>
            </a:r>
            <a:r>
              <a:rPr lang="fr-FR" altLang="fr-FR" dirty="0" err="1" smtClean="0">
                <a:solidFill>
                  <a:srgbClr val="CC0099"/>
                </a:solidFill>
                <a:latin typeface="Calibri" pitchFamily="34" charset="0"/>
              </a:rPr>
              <a:t>problem</a:t>
            </a:r>
            <a:r>
              <a:rPr lang="fr-FR" altLang="fr-FR" dirty="0" smtClean="0">
                <a:solidFill>
                  <a:srgbClr val="CC0099"/>
                </a:solidFill>
                <a:latin typeface="Calibri" pitchFamily="34" charset="0"/>
              </a:rPr>
              <a:t> </a:t>
            </a:r>
            <a:r>
              <a:rPr lang="fr-FR" altLang="fr-FR" i="1" dirty="0" smtClean="0">
                <a:solidFill>
                  <a:srgbClr val="CC0099"/>
                </a:solidFill>
                <a:latin typeface="Calibri" pitchFamily="34" charset="0"/>
              </a:rPr>
              <a:t>(Macro </a:t>
            </a:r>
            <a:r>
              <a:rPr lang="fr-FR" altLang="fr-FR" i="1" dirty="0" smtClean="0">
                <a:solidFill>
                  <a:srgbClr val="CC0099"/>
                </a:solidFill>
                <a:latin typeface="Calibri" pitchFamily="34" charset="0"/>
                <a:sym typeface="Wingdings" pitchFamily="2" charset="2"/>
              </a:rPr>
              <a:t>--&gt; </a:t>
            </a:r>
            <a:r>
              <a:rPr lang="fr-FR" altLang="fr-FR" i="1" dirty="0" smtClean="0">
                <a:solidFill>
                  <a:srgbClr val="CC0099"/>
                </a:solidFill>
                <a:latin typeface="Calibri" pitchFamily="34" charset="0"/>
              </a:rPr>
              <a:t>micro)</a:t>
            </a:r>
            <a:endParaRPr lang="fr-FR" altLang="fr-FR" i="1" dirty="0">
              <a:solidFill>
                <a:srgbClr val="CC0099"/>
              </a:solidFill>
              <a:latin typeface="Calibri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12" b="39868"/>
          <a:stretch/>
        </p:blipFill>
        <p:spPr bwMode="auto">
          <a:xfrm>
            <a:off x="5385896" y="1572772"/>
            <a:ext cx="3002528" cy="282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4" t="67799" r="4923"/>
          <a:stretch/>
        </p:blipFill>
        <p:spPr bwMode="auto">
          <a:xfrm>
            <a:off x="716436" y="3264893"/>
            <a:ext cx="2145919" cy="11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ZoneTexte 8"/>
          <p:cNvSpPr txBox="1"/>
          <p:nvPr/>
        </p:nvSpPr>
        <p:spPr>
          <a:xfrm>
            <a:off x="619017" y="2946430"/>
            <a:ext cx="31465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Periodic</a:t>
            </a:r>
            <a:r>
              <a:rPr lang="fr-FR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boundary</a:t>
            </a:r>
            <a:r>
              <a:rPr lang="fr-FR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conditions:</a:t>
            </a:r>
            <a:endParaRPr lang="fr-FR" sz="16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672723" y="4520769"/>
            <a:ext cx="25922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i="1" dirty="0" smtClean="0">
                <a:solidFill>
                  <a:srgbClr val="2D35DF"/>
                </a:solidFill>
              </a:rPr>
              <a:t>w </a:t>
            </a:r>
            <a:r>
              <a:rPr lang="fr-FR" sz="1400" i="1" baseline="30000" dirty="0" smtClean="0">
                <a:solidFill>
                  <a:srgbClr val="2D35DF"/>
                </a:solidFill>
              </a:rPr>
              <a:t>f + </a:t>
            </a:r>
            <a:r>
              <a:rPr lang="fr-FR" sz="1400" i="1" dirty="0" smtClean="0">
                <a:solidFill>
                  <a:srgbClr val="2D35DF"/>
                </a:solidFill>
              </a:rPr>
              <a:t>+ w </a:t>
            </a:r>
            <a:r>
              <a:rPr lang="fr-FR" sz="1400" i="1" baseline="30000" dirty="0" smtClean="0">
                <a:solidFill>
                  <a:srgbClr val="2D35DF"/>
                </a:solidFill>
              </a:rPr>
              <a:t>f -</a:t>
            </a:r>
            <a:r>
              <a:rPr lang="fr-FR" sz="1400" i="1" dirty="0" smtClean="0">
                <a:solidFill>
                  <a:srgbClr val="2D35DF"/>
                </a:solidFill>
              </a:rPr>
              <a:t> = 0      (flux)</a:t>
            </a:r>
            <a:endParaRPr lang="fr-FR" sz="1400" i="1" dirty="0">
              <a:solidFill>
                <a:srgbClr val="2D35DF"/>
              </a:solidFill>
            </a:endParaRP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57" y="1574174"/>
            <a:ext cx="4047024" cy="1110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ZoneTexte 11"/>
          <p:cNvSpPr txBox="1"/>
          <p:nvPr/>
        </p:nvSpPr>
        <p:spPr>
          <a:xfrm>
            <a:off x="5687838" y="4417948"/>
            <a:ext cx="21965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Frey et al., 2012</a:t>
            </a:r>
          </a:p>
          <a:p>
            <a:r>
              <a:rPr lang="fr-FR" sz="12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Van den </a:t>
            </a:r>
            <a:r>
              <a:rPr lang="fr-FR" sz="12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Eijnden</a:t>
            </a:r>
            <a:r>
              <a:rPr lang="fr-FR" sz="12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2015</a:t>
            </a:r>
            <a:endParaRPr lang="fr-FR" sz="1200" i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9482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utoShape 2"/>
          <p:cNvSpPr txBox="1">
            <a:spLocks noChangeArrowheads="1"/>
          </p:cNvSpPr>
          <p:nvPr/>
        </p:nvSpPr>
        <p:spPr>
          <a:xfrm>
            <a:off x="673100" y="188913"/>
            <a:ext cx="6778625" cy="4318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50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+mj-ea"/>
                <a:cs typeface="+mj-cs"/>
              </a:defRPr>
            </a:lvl1pPr>
          </a:lstStyle>
          <a:p>
            <a:r>
              <a:rPr lang="fr-FR" altLang="fr-FR" dirty="0" smtClean="0">
                <a:solidFill>
                  <a:srgbClr val="800080"/>
                </a:solidFill>
              </a:rPr>
              <a:t>M</a:t>
            </a:r>
            <a:r>
              <a:rPr lang="fr-FR" altLang="fr-FR" sz="1800" dirty="0" smtClean="0">
                <a:solidFill>
                  <a:srgbClr val="800080"/>
                </a:solidFill>
              </a:rPr>
              <a:t>ICROSCALE PROBLEM</a:t>
            </a:r>
            <a:endParaRPr lang="fr-FR" altLang="fr-FR" sz="1800" dirty="0">
              <a:solidFill>
                <a:srgbClr val="800080"/>
              </a:solidFill>
            </a:endParaRPr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1042988" y="549275"/>
            <a:ext cx="741744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fr-FR" altLang="fr-FR" dirty="0" smtClean="0">
                <a:solidFill>
                  <a:srgbClr val="CC0099"/>
                </a:solidFill>
                <a:latin typeface="Calibri" pitchFamily="34" charset="0"/>
              </a:rPr>
              <a:t>Micro REV: </a:t>
            </a:r>
            <a:r>
              <a:rPr lang="fr-FR" altLang="fr-FR" dirty="0" err="1" smtClean="0">
                <a:solidFill>
                  <a:srgbClr val="CC0099"/>
                </a:solidFill>
                <a:latin typeface="Calibri" pitchFamily="34" charset="0"/>
              </a:rPr>
              <a:t>mechanical</a:t>
            </a:r>
            <a:r>
              <a:rPr lang="fr-FR" altLang="fr-FR" dirty="0" smtClean="0">
                <a:solidFill>
                  <a:srgbClr val="CC0099"/>
                </a:solidFill>
                <a:latin typeface="Calibri" pitchFamily="34" charset="0"/>
              </a:rPr>
              <a:t> model (constitutive </a:t>
            </a:r>
            <a:r>
              <a:rPr lang="fr-FR" altLang="fr-FR" dirty="0" err="1" smtClean="0">
                <a:solidFill>
                  <a:srgbClr val="CC0099"/>
                </a:solidFill>
                <a:latin typeface="Calibri" pitchFamily="34" charset="0"/>
              </a:rPr>
              <a:t>laws</a:t>
            </a:r>
            <a:r>
              <a:rPr lang="fr-FR" altLang="fr-FR" dirty="0" smtClean="0">
                <a:solidFill>
                  <a:srgbClr val="CC0099"/>
                </a:solidFill>
                <a:latin typeface="Calibri" pitchFamily="34" charset="0"/>
              </a:rPr>
              <a:t>)</a:t>
            </a:r>
            <a:endParaRPr lang="fr-FR" altLang="fr-FR" dirty="0">
              <a:solidFill>
                <a:srgbClr val="CC0099"/>
              </a:solidFill>
              <a:latin typeface="Calibri" pitchFamily="34" charset="0"/>
            </a:endParaRP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2350" y="2316030"/>
            <a:ext cx="1210907" cy="1179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3" name="Groupe 12"/>
          <p:cNvGrpSpPr/>
          <p:nvPr/>
        </p:nvGrpSpPr>
        <p:grpSpPr>
          <a:xfrm>
            <a:off x="1614140" y="3717032"/>
            <a:ext cx="2448272" cy="2512318"/>
            <a:chOff x="4741862" y="3501008"/>
            <a:chExt cx="2744788" cy="2909888"/>
          </a:xfrm>
        </p:grpSpPr>
        <p:pic>
          <p:nvPicPr>
            <p:cNvPr id="14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43550" y="3501008"/>
              <a:ext cx="1943100" cy="13954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5" name="Picture 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41862" y="4896421"/>
              <a:ext cx="2709863" cy="1514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6" name="Rectangle 15"/>
          <p:cNvSpPr/>
          <p:nvPr/>
        </p:nvSpPr>
        <p:spPr>
          <a:xfrm>
            <a:off x="971600" y="1124744"/>
            <a:ext cx="3672408" cy="5256584"/>
          </a:xfrm>
          <a:prstGeom prst="rect">
            <a:avLst/>
          </a:prstGeom>
          <a:noFill/>
          <a:ln w="952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ZoneTexte 16"/>
          <p:cNvSpPr txBox="1"/>
          <p:nvPr/>
        </p:nvSpPr>
        <p:spPr>
          <a:xfrm>
            <a:off x="2163303" y="1082448"/>
            <a:ext cx="10406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Bef>
                <a:spcPct val="20000"/>
              </a:spcBef>
              <a:spcAft>
                <a:spcPts val="600"/>
              </a:spcAft>
            </a:pPr>
            <a:r>
              <a:rPr lang="fr-FR" sz="14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Mechanics</a:t>
            </a:r>
            <a:endParaRPr lang="fr-FR" sz="1400" dirty="0">
              <a:solidFill>
                <a:schemeClr val="tx2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2293" y="1733542"/>
            <a:ext cx="1420813" cy="219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ZoneTexte 18"/>
          <p:cNvSpPr txBox="1"/>
          <p:nvPr/>
        </p:nvSpPr>
        <p:spPr>
          <a:xfrm>
            <a:off x="1115616" y="1451780"/>
            <a:ext cx="280878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fr-F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Grains: </a:t>
            </a:r>
            <a:r>
              <a:rPr lang="fr-F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linear</a:t>
            </a:r>
            <a:r>
              <a:rPr lang="fr-F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F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elastic</a:t>
            </a:r>
            <a:r>
              <a:rPr lang="fr-F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F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solid</a:t>
            </a:r>
            <a:r>
              <a:rPr lang="fr-F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phases</a:t>
            </a:r>
          </a:p>
          <a:p>
            <a:pPr marL="285750" indent="-285750">
              <a:buFont typeface="Arial" pitchFamily="34" charset="0"/>
              <a:buChar char="•"/>
            </a:pPr>
            <a:endParaRPr lang="fr-FR" sz="1200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endParaRPr lang="fr-FR" sz="1200" dirty="0" smtClean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fr-F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Cohesive</a:t>
            </a:r>
            <a:r>
              <a:rPr lang="fr-F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interfaces: damage </a:t>
            </a:r>
            <a:r>
              <a:rPr lang="fr-F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laws</a:t>
            </a:r>
            <a:endParaRPr lang="fr-FR" sz="1200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1042988" y="3757834"/>
            <a:ext cx="63991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Normal</a:t>
            </a:r>
            <a:endParaRPr lang="fr-FR" sz="1100" i="1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1043608" y="4967590"/>
            <a:ext cx="84510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Tangential</a:t>
            </a:r>
            <a:endParaRPr lang="fr-FR" sz="1100" i="1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Espace réservé du contenu 2"/>
              <p:cNvSpPr>
                <a:spLocks noGrp="1"/>
              </p:cNvSpPr>
              <p:nvPr>
                <p:ph sz="half" idx="1"/>
              </p:nvPr>
            </p:nvSpPr>
            <p:spPr>
              <a:xfrm>
                <a:off x="4716016" y="1124744"/>
                <a:ext cx="4248472" cy="4929411"/>
              </a:xfrm>
            </p:spPr>
            <p:txBody>
              <a:bodyPr>
                <a:normAutofit/>
              </a:bodyPr>
              <a:lstStyle/>
              <a:p>
                <a:pPr marL="0" indent="0" algn="ctr">
                  <a:spcAft>
                    <a:spcPts val="600"/>
                  </a:spcAft>
                  <a:buNone/>
                </a:pPr>
                <a:r>
                  <a:rPr lang="fr-FR" sz="1400" dirty="0" err="1" smtClean="0">
                    <a:solidFill>
                      <a:schemeClr val="tx2">
                        <a:lumMod val="60000"/>
                        <a:lumOff val="4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Fluid</a:t>
                </a:r>
                <a:r>
                  <a:rPr lang="fr-FR" sz="1400" dirty="0" smtClean="0">
                    <a:solidFill>
                      <a:schemeClr val="tx2">
                        <a:lumMod val="60000"/>
                        <a:lumOff val="4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flow</a:t>
                </a:r>
              </a:p>
              <a:p>
                <a:r>
                  <a:rPr lang="fr-FR" sz="14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Cohesive </a:t>
                </a:r>
                <a:r>
                  <a:rPr lang="fr-FR" sz="1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interfaces </a:t>
                </a:r>
                <a:r>
                  <a:rPr lang="fr-FR" sz="12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(</a:t>
                </a:r>
                <a:r>
                  <a:rPr lang="fr-FR" sz="1200" dirty="0" err="1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coupling</a:t>
                </a:r>
                <a:r>
                  <a:rPr lang="fr-FR" sz="12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M </a:t>
                </a:r>
                <a:r>
                  <a:rPr lang="fr-FR" sz="12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Wingdings" panose="05000000000000000000" pitchFamily="2" charset="2"/>
                  </a:rPr>
                  <a:t></a:t>
                </a:r>
                <a:r>
                  <a:rPr lang="fr-FR" sz="12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H)</a:t>
                </a:r>
                <a:endParaRPr lang="fr-F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1"/>
                <a:r>
                  <a:rPr lang="fr-FR" sz="11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Interface </a:t>
                </a:r>
                <a:r>
                  <a:rPr lang="fr-FR" sz="1100" dirty="0" err="1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opening</a:t>
                </a:r>
                <a:r>
                  <a:rPr lang="fr-FR" sz="11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1100" dirty="0" err="1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defines</a:t>
                </a:r>
                <a:r>
                  <a:rPr lang="fr-FR" sz="11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1100" dirty="0" err="1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channel</a:t>
                </a:r>
                <a:r>
                  <a:rPr lang="fr-FR" sz="11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1100" dirty="0" err="1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hydraulic</a:t>
                </a:r>
                <a:r>
                  <a:rPr lang="fr-FR" sz="11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1100" dirty="0" err="1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conductivity</a:t>
                </a:r>
                <a:r>
                  <a:rPr lang="fr-FR" sz="11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(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1100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/>
                        <a:cs typeface="Arial" panose="020B0604020202020204" pitchFamily="34" charset="0"/>
                      </a:rPr>
                      <m:t>κ</m:t>
                    </m:r>
                    <m:r>
                      <a:rPr lang="fr-FR" sz="1100" b="0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/>
                        <a:cs typeface="Arial" panose="020B0604020202020204" pitchFamily="34" charset="0"/>
                      </a:rPr>
                      <m:t> ∝ </m:t>
                    </m:r>
                    <m:r>
                      <a:rPr lang="fr-FR" sz="1100" b="0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/>
                        <a:ea typeface="Cambria Math"/>
                        <a:cs typeface="Arial" panose="020B0604020202020204" pitchFamily="34" charset="0"/>
                      </a:rPr>
                      <m:t>∆</m:t>
                    </m:r>
                    <m:sSup>
                      <m:sSupPr>
                        <m:ctrlPr>
                          <a:rPr lang="fr-FR" sz="11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ea typeface="Cambria Math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fr-FR" sz="11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/>
                            <a:ea typeface="Cambria Math"/>
                            <a:cs typeface="Arial" panose="020B0604020202020204" pitchFamily="34" charset="0"/>
                          </a:rPr>
                          <m:t>h</m:t>
                        </m:r>
                      </m:e>
                      <m:sup>
                        <m:r>
                          <a:rPr lang="fr-FR" sz="11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/>
                            <a:ea typeface="Cambria Math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  <m:r>
                      <a:rPr lang="fr-FR" sz="1100" b="0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/>
                        <a:ea typeface="Cambria Math"/>
                        <a:cs typeface="Arial" panose="020B0604020202020204" pitchFamily="34" charset="0"/>
                      </a:rPr>
                      <m:t> )</m:t>
                    </m:r>
                  </m:oMath>
                </a14:m>
                <a:endParaRPr lang="fr-FR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spcBef>
                    <a:spcPts val="1800"/>
                  </a:spcBef>
                </a:pPr>
                <a:r>
                  <a:rPr lang="fr-FR" sz="14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Flow </a:t>
                </a:r>
                <a:r>
                  <a:rPr lang="fr-FR" sz="1400" dirty="0" err="1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assumptions</a:t>
                </a:r>
                <a:endParaRPr lang="fr-FR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1"/>
                <a:r>
                  <a:rPr lang="en-US" sz="11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Laminar flow </a:t>
                </a:r>
                <a:r>
                  <a:rPr lang="en-US" sz="11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between smooth </a:t>
                </a:r>
                <a:r>
                  <a:rPr lang="en-US" sz="11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parallel </a:t>
                </a:r>
                <a:r>
                  <a:rPr lang="fr-FR" sz="1100" dirty="0" err="1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platens</a:t>
                </a:r>
                <a:endParaRPr lang="fr-FR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1"/>
                <a:r>
                  <a:rPr lang="en-US" sz="11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Network </a:t>
                </a:r>
                <a:r>
                  <a:rPr lang="en-US" sz="11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of 1D </a:t>
                </a:r>
                <a:r>
                  <a:rPr lang="en-US" sz="11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channels between grains</a:t>
                </a:r>
                <a:endParaRPr lang="en-US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1"/>
                <a:r>
                  <a:rPr lang="en-US" sz="11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</a:t>
                </a:r>
                <a:r>
                  <a:rPr lang="en-US" sz="11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ystem </a:t>
                </a:r>
                <a:r>
                  <a:rPr lang="en-US" sz="11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of equations for </a:t>
                </a:r>
                <a:r>
                  <a:rPr lang="en-US" sz="11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flow </a:t>
                </a:r>
                <a:r>
                  <a:rPr lang="en-US" sz="11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 an element</a:t>
                </a:r>
              </a:p>
              <a:p>
                <a:pPr>
                  <a:spcBef>
                    <a:spcPts val="1800"/>
                  </a:spcBef>
                </a:pPr>
                <a:r>
                  <a:rPr lang="fr-FR" sz="1400" dirty="0" err="1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Fluid</a:t>
                </a:r>
                <a:r>
                  <a:rPr lang="fr-FR" sz="14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1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forces </a:t>
                </a:r>
                <a:r>
                  <a:rPr lang="fr-FR" sz="12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(</a:t>
                </a:r>
                <a:r>
                  <a:rPr lang="fr-FR" sz="1200" dirty="0" err="1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coupling</a:t>
                </a:r>
                <a:r>
                  <a:rPr lang="fr-FR" sz="12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H </a:t>
                </a:r>
                <a:r>
                  <a:rPr lang="fr-FR" sz="12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Wingdings" panose="05000000000000000000" pitchFamily="2" charset="2"/>
                  </a:rPr>
                  <a:t></a:t>
                </a:r>
                <a:r>
                  <a:rPr lang="fr-FR" sz="12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M)</a:t>
                </a:r>
                <a:endParaRPr lang="fr-F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1"/>
                <a:r>
                  <a:rPr lang="en-US" sz="11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Fluid pressure acting </a:t>
                </a:r>
                <a:r>
                  <a:rPr lang="en-US" sz="11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normally on </a:t>
                </a:r>
                <a:r>
                  <a:rPr lang="en-US" sz="11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solids boundaries</a:t>
                </a:r>
                <a:endParaRPr lang="fr-FR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2" name="Espace réservé du contenu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4716016" y="1124744"/>
                <a:ext cx="4248472" cy="4929411"/>
              </a:xfrm>
              <a:blipFill>
                <a:blip r:embed="rId6"/>
                <a:stretch>
                  <a:fillRect l="-287" t="-24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3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3" y="3861048"/>
            <a:ext cx="2448272" cy="1214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5714" y="5229200"/>
            <a:ext cx="2306686" cy="10236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4751560" y="1124744"/>
            <a:ext cx="3996904" cy="5256584"/>
          </a:xfrm>
          <a:prstGeom prst="rect">
            <a:avLst/>
          </a:prstGeom>
          <a:noFill/>
          <a:ln w="952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76716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/>
          <p:cNvGrpSpPr/>
          <p:nvPr/>
        </p:nvGrpSpPr>
        <p:grpSpPr>
          <a:xfrm>
            <a:off x="3059832" y="1343527"/>
            <a:ext cx="5976069" cy="1503905"/>
            <a:chOff x="1475656" y="4641313"/>
            <a:chExt cx="5976069" cy="1503905"/>
          </a:xfrm>
        </p:grpSpPr>
        <p:pic>
          <p:nvPicPr>
            <p:cNvPr id="5" name="Picture 5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9365"/>
            <a:stretch/>
          </p:blipFill>
          <p:spPr bwMode="auto">
            <a:xfrm>
              <a:off x="1475656" y="4653136"/>
              <a:ext cx="4558181" cy="14920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" name="Picture 5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295"/>
            <a:stretch/>
          </p:blipFill>
          <p:spPr bwMode="auto">
            <a:xfrm>
              <a:off x="6120772" y="4641313"/>
              <a:ext cx="1330953" cy="14920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7" name="ZoneTexte 6"/>
          <p:cNvSpPr txBox="1"/>
          <p:nvPr/>
        </p:nvSpPr>
        <p:spPr>
          <a:xfrm>
            <a:off x="4355976" y="990875"/>
            <a:ext cx="26084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Example</a:t>
            </a:r>
            <a:r>
              <a:rPr lang="fr-F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of </a:t>
            </a:r>
            <a:r>
              <a:rPr lang="fr-F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realistic</a:t>
            </a:r>
            <a:r>
              <a:rPr lang="fr-F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microstructures</a:t>
            </a:r>
            <a:endParaRPr lang="fr-FR" sz="1200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2" name="Groupe 11"/>
          <p:cNvGrpSpPr/>
          <p:nvPr/>
        </p:nvGrpSpPr>
        <p:grpSpPr>
          <a:xfrm>
            <a:off x="4938435" y="2997125"/>
            <a:ext cx="3972552" cy="4025213"/>
            <a:chOff x="2057435" y="1412776"/>
            <a:chExt cx="6354206" cy="5418619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9832" y="1412776"/>
              <a:ext cx="5351809" cy="50403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" name="ZoneTexte 8"/>
            <p:cNvSpPr txBox="1"/>
            <p:nvPr/>
          </p:nvSpPr>
          <p:spPr>
            <a:xfrm>
              <a:off x="2057435" y="1646960"/>
              <a:ext cx="3528393" cy="7043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Numerical</a:t>
              </a:r>
              <a:r>
                <a:rPr lang="fr-FR" sz="1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 EV, 250 grains</a:t>
              </a:r>
              <a:br>
                <a:rPr lang="fr-FR" sz="1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</a:br>
              <a:r>
                <a:rPr lang="fr-FR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18% quartz, 30% calcite, 2% pyrite, 50% </a:t>
              </a:r>
              <a:r>
                <a:rPr lang="fr-FR" sz="9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clay</a:t>
              </a:r>
              <a:endParaRPr lang="fr-F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" name="ZoneTexte 9"/>
            <p:cNvSpPr txBox="1"/>
            <p:nvPr/>
          </p:nvSpPr>
          <p:spPr>
            <a:xfrm rot="16200000">
              <a:off x="1389802" y="3476749"/>
              <a:ext cx="2484693" cy="5415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8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Grains </a:t>
              </a:r>
              <a:r>
                <a:rPr lang="fr-FR" sz="8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elongation</a:t>
              </a:r>
              <a:endParaRPr lang="fr-FR" sz="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endParaRPr>
            </a:p>
            <a:p>
              <a:pPr algn="ctr"/>
              <a:r>
                <a:rPr lang="fr-FR" sz="8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(</a:t>
              </a:r>
              <a:r>
                <a:rPr lang="fr-FR" sz="8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circumscribed</a:t>
              </a:r>
              <a:r>
                <a:rPr lang="fr-FR" sz="8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 ellipse)</a:t>
              </a:r>
              <a:endParaRPr lang="fr-FR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" name="ZoneTexte 10"/>
            <p:cNvSpPr txBox="1"/>
            <p:nvPr/>
          </p:nvSpPr>
          <p:spPr>
            <a:xfrm rot="16200000">
              <a:off x="1357063" y="5318286"/>
              <a:ext cx="2484693" cy="5415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8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Grains orientation</a:t>
              </a:r>
            </a:p>
            <a:p>
              <a:pPr algn="ctr"/>
              <a:r>
                <a:rPr lang="fr-FR" sz="8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(</a:t>
              </a:r>
              <a:r>
                <a:rPr lang="fr-FR" sz="8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circumscribed</a:t>
              </a:r>
              <a:r>
                <a:rPr lang="fr-FR" sz="8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 ellipse)</a:t>
              </a:r>
              <a:endParaRPr lang="fr-FR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3" name="AutoShape 2"/>
          <p:cNvSpPr txBox="1">
            <a:spLocks noChangeArrowheads="1"/>
          </p:cNvSpPr>
          <p:nvPr/>
        </p:nvSpPr>
        <p:spPr>
          <a:xfrm>
            <a:off x="673100" y="188913"/>
            <a:ext cx="6778625" cy="4318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50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+mj-ea"/>
                <a:cs typeface="+mj-cs"/>
              </a:defRPr>
            </a:lvl1pPr>
          </a:lstStyle>
          <a:p>
            <a:r>
              <a:rPr lang="fr-FR" altLang="fr-FR" dirty="0" smtClean="0">
                <a:solidFill>
                  <a:srgbClr val="800080"/>
                </a:solidFill>
              </a:rPr>
              <a:t>M</a:t>
            </a:r>
            <a:r>
              <a:rPr lang="fr-FR" altLang="fr-FR" sz="1800" dirty="0" smtClean="0">
                <a:solidFill>
                  <a:srgbClr val="800080"/>
                </a:solidFill>
              </a:rPr>
              <a:t>ODEL DOUBLE SCALE BETWEEN MESO &amp; MACRO</a:t>
            </a:r>
            <a:endParaRPr lang="fr-FR" altLang="fr-FR" sz="1800" dirty="0">
              <a:solidFill>
                <a:srgbClr val="800080"/>
              </a:solidFill>
            </a:endParaRPr>
          </a:p>
        </p:txBody>
      </p:sp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1042988" y="549275"/>
            <a:ext cx="50419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altLang="fr-FR" dirty="0">
                <a:solidFill>
                  <a:srgbClr val="CC0099"/>
                </a:solidFill>
                <a:latin typeface="Calibri" pitchFamily="34" charset="0"/>
              </a:rPr>
              <a:t>Microstructure </a:t>
            </a:r>
            <a:r>
              <a:rPr lang="fr-FR" altLang="fr-FR" dirty="0" smtClean="0">
                <a:solidFill>
                  <a:srgbClr val="CC0099"/>
                </a:solidFill>
                <a:latin typeface="Calibri" pitchFamily="34" charset="0"/>
              </a:rPr>
              <a:t>of the </a:t>
            </a:r>
            <a:r>
              <a:rPr lang="fr-FR" altLang="fr-FR" dirty="0" err="1" smtClean="0">
                <a:solidFill>
                  <a:srgbClr val="CC0099"/>
                </a:solidFill>
                <a:latin typeface="Calibri" pitchFamily="34" charset="0"/>
              </a:rPr>
              <a:t>clay</a:t>
            </a:r>
            <a:r>
              <a:rPr lang="fr-FR" altLang="fr-FR" dirty="0" smtClean="0">
                <a:solidFill>
                  <a:srgbClr val="CC0099"/>
                </a:solidFill>
                <a:latin typeface="Calibri" pitchFamily="34" charset="0"/>
              </a:rPr>
              <a:t>-rock</a:t>
            </a:r>
            <a:endParaRPr lang="fr-FR" altLang="fr-FR" dirty="0">
              <a:solidFill>
                <a:srgbClr val="CC0099"/>
              </a:solidFill>
              <a:latin typeface="Calibri" pitchFamily="34" charset="0"/>
            </a:endParaRPr>
          </a:p>
        </p:txBody>
      </p:sp>
      <p:grpSp>
        <p:nvGrpSpPr>
          <p:cNvPr id="38" name="Groupe 37"/>
          <p:cNvGrpSpPr/>
          <p:nvPr/>
        </p:nvGrpSpPr>
        <p:grpSpPr>
          <a:xfrm>
            <a:off x="179512" y="3274748"/>
            <a:ext cx="4522130" cy="2879824"/>
            <a:chOff x="1042988" y="2037197"/>
            <a:chExt cx="7720749" cy="4343635"/>
          </a:xfrm>
        </p:grpSpPr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2988" y="2420888"/>
              <a:ext cx="2764779" cy="20177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16" name="Groupe 15"/>
            <p:cNvGrpSpPr/>
            <p:nvPr/>
          </p:nvGrpSpPr>
          <p:grpSpPr>
            <a:xfrm>
              <a:off x="4663007" y="2296318"/>
              <a:ext cx="4100730" cy="2002095"/>
              <a:chOff x="4427984" y="2284411"/>
              <a:chExt cx="4100730" cy="2002095"/>
            </a:xfrm>
          </p:grpSpPr>
          <p:pic>
            <p:nvPicPr>
              <p:cNvPr id="17" name="Picture 4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17211"/>
              <a:stretch/>
            </p:blipFill>
            <p:spPr bwMode="auto">
              <a:xfrm>
                <a:off x="4427984" y="2296318"/>
                <a:ext cx="3807554" cy="19901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8" name="Picture 4"/>
              <p:cNvPicPr>
                <a:picLocks noChangeAspect="1" noChangeArrowheads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3806"/>
              <a:stretch/>
            </p:blipFill>
            <p:spPr bwMode="auto">
              <a:xfrm>
                <a:off x="8243836" y="2284411"/>
                <a:ext cx="284878" cy="19901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pic>
          <p:nvPicPr>
            <p:cNvPr id="19" name="Picture 5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76153" y="5517232"/>
              <a:ext cx="869950" cy="863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" name="Picture 6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1923"/>
            <a:stretch/>
          </p:blipFill>
          <p:spPr bwMode="auto">
            <a:xfrm>
              <a:off x="3740634" y="5517232"/>
              <a:ext cx="4879797" cy="863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21" name="Connecteur droit avec flèche 20"/>
            <p:cNvCxnSpPr/>
            <p:nvPr/>
          </p:nvCxnSpPr>
          <p:spPr>
            <a:xfrm flipH="1">
              <a:off x="4139952" y="3717032"/>
              <a:ext cx="1296144" cy="1800200"/>
            </a:xfrm>
            <a:prstGeom prst="straightConnector1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  <a:headEnd type="oval" w="lg" len="lg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necteur droit avec flèche 21"/>
            <p:cNvCxnSpPr/>
            <p:nvPr/>
          </p:nvCxnSpPr>
          <p:spPr>
            <a:xfrm flipH="1">
              <a:off x="5436096" y="3789040"/>
              <a:ext cx="576064" cy="1728192"/>
            </a:xfrm>
            <a:prstGeom prst="straightConnector1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  <a:headEnd type="oval" w="lg" len="lg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necteur droit avec flèche 22"/>
            <p:cNvCxnSpPr/>
            <p:nvPr/>
          </p:nvCxnSpPr>
          <p:spPr>
            <a:xfrm flipH="1">
              <a:off x="6732240" y="3789040"/>
              <a:ext cx="360040" cy="1728192"/>
            </a:xfrm>
            <a:prstGeom prst="straightConnector1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  <a:headEnd type="oval" w="lg" len="lg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necteur droit avec flèche 23"/>
            <p:cNvCxnSpPr/>
            <p:nvPr/>
          </p:nvCxnSpPr>
          <p:spPr>
            <a:xfrm flipH="1">
              <a:off x="7956376" y="3789040"/>
              <a:ext cx="216024" cy="1728192"/>
            </a:xfrm>
            <a:prstGeom prst="straightConnector1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  <a:headEnd type="oval" w="lg" len="lg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5" name="Picture 7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2988" y="5445224"/>
              <a:ext cx="1322387" cy="8524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6" name="ZoneTexte 25"/>
            <p:cNvSpPr txBox="1"/>
            <p:nvPr/>
          </p:nvSpPr>
          <p:spPr>
            <a:xfrm>
              <a:off x="4751710" y="2043593"/>
              <a:ext cx="36901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000" dirty="0" smtClean="0">
                  <a:latin typeface="Arial" pitchFamily="34" charset="0"/>
                  <a:cs typeface="Arial" pitchFamily="34" charset="0"/>
                </a:rPr>
                <a:t>1%</a:t>
              </a:r>
              <a:endParaRPr lang="fr-FR" sz="11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7" name="ZoneTexte 26"/>
            <p:cNvSpPr txBox="1"/>
            <p:nvPr/>
          </p:nvSpPr>
          <p:spPr>
            <a:xfrm>
              <a:off x="4289251" y="2050097"/>
              <a:ext cx="33855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000" dirty="0" smtClean="0">
                  <a:latin typeface="Arial" pitchFamily="34" charset="0"/>
                  <a:cs typeface="Arial" pitchFamily="34" charset="0"/>
                </a:rPr>
                <a:t>ε</a:t>
              </a:r>
              <a:r>
                <a:rPr lang="fr-FR" sz="1000" baseline="-25000" dirty="0" smtClean="0">
                  <a:latin typeface="Arial" pitchFamily="34" charset="0"/>
                  <a:cs typeface="Arial" pitchFamily="34" charset="0"/>
                </a:rPr>
                <a:t>22</a:t>
              </a:r>
              <a:endParaRPr lang="fr-FR" sz="1100" baseline="-250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8" name="ZoneTexte 27"/>
            <p:cNvSpPr txBox="1"/>
            <p:nvPr/>
          </p:nvSpPr>
          <p:spPr>
            <a:xfrm>
              <a:off x="5264542" y="2042527"/>
              <a:ext cx="36901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000" dirty="0" smtClean="0">
                  <a:latin typeface="Arial" pitchFamily="34" charset="0"/>
                  <a:cs typeface="Arial" pitchFamily="34" charset="0"/>
                </a:rPr>
                <a:t>2%</a:t>
              </a:r>
              <a:endParaRPr lang="fr-FR" sz="11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9" name="ZoneTexte 28"/>
            <p:cNvSpPr txBox="1"/>
            <p:nvPr/>
          </p:nvSpPr>
          <p:spPr>
            <a:xfrm>
              <a:off x="5777374" y="2041461"/>
              <a:ext cx="54534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000" dirty="0" smtClean="0">
                  <a:latin typeface="Arial" pitchFamily="34" charset="0"/>
                  <a:cs typeface="Arial" pitchFamily="34" charset="0"/>
                </a:rPr>
                <a:t>2.75%</a:t>
              </a:r>
              <a:endParaRPr lang="fr-FR" sz="11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0" name="ZoneTexte 29"/>
            <p:cNvSpPr txBox="1"/>
            <p:nvPr/>
          </p:nvSpPr>
          <p:spPr>
            <a:xfrm>
              <a:off x="6302082" y="2040395"/>
              <a:ext cx="36901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000" dirty="0" smtClean="0">
                  <a:latin typeface="Arial" pitchFamily="34" charset="0"/>
                  <a:cs typeface="Arial" pitchFamily="34" charset="0"/>
                </a:rPr>
                <a:t>3%</a:t>
              </a:r>
              <a:endParaRPr lang="fr-FR" sz="11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1" name="ZoneTexte 30"/>
            <p:cNvSpPr txBox="1"/>
            <p:nvPr/>
          </p:nvSpPr>
          <p:spPr>
            <a:xfrm>
              <a:off x="6844604" y="2039329"/>
              <a:ext cx="47481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000" dirty="0" smtClean="0">
                  <a:latin typeface="Arial" pitchFamily="34" charset="0"/>
                  <a:cs typeface="Arial" pitchFamily="34" charset="0"/>
                </a:rPr>
                <a:t>3.2%</a:t>
              </a:r>
              <a:endParaRPr lang="fr-FR" sz="11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2" name="ZoneTexte 31"/>
            <p:cNvSpPr txBox="1"/>
            <p:nvPr/>
          </p:nvSpPr>
          <p:spPr>
            <a:xfrm>
              <a:off x="7393064" y="2038263"/>
              <a:ext cx="36901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000" dirty="0" smtClean="0">
                  <a:latin typeface="Arial" pitchFamily="34" charset="0"/>
                  <a:cs typeface="Arial" pitchFamily="34" charset="0"/>
                </a:rPr>
                <a:t>1%</a:t>
              </a:r>
              <a:endParaRPr lang="fr-FR" sz="11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" name="ZoneTexte 32"/>
            <p:cNvSpPr txBox="1"/>
            <p:nvPr/>
          </p:nvSpPr>
          <p:spPr>
            <a:xfrm>
              <a:off x="7941524" y="2037197"/>
              <a:ext cx="47481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000" dirty="0" smtClean="0">
                  <a:latin typeface="Arial" pitchFamily="34" charset="0"/>
                  <a:cs typeface="Arial" pitchFamily="34" charset="0"/>
                </a:rPr>
                <a:t>4.6%</a:t>
              </a:r>
              <a:endParaRPr lang="fr-FR" sz="1100" dirty="0"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34" name="Connecteur droit avec flèche 33"/>
            <p:cNvCxnSpPr/>
            <p:nvPr/>
          </p:nvCxnSpPr>
          <p:spPr>
            <a:xfrm flipV="1">
              <a:off x="2874250" y="2492896"/>
              <a:ext cx="0" cy="144016"/>
            </a:xfrm>
            <a:prstGeom prst="straightConnector1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ZoneTexte 34"/>
            <p:cNvSpPr txBox="1"/>
            <p:nvPr/>
          </p:nvSpPr>
          <p:spPr>
            <a:xfrm>
              <a:off x="2689744" y="2246675"/>
              <a:ext cx="47481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000" dirty="0" smtClean="0">
                  <a:latin typeface="Arial" pitchFamily="34" charset="0"/>
                  <a:cs typeface="Arial" pitchFamily="34" charset="0"/>
                </a:rPr>
                <a:t>2.4%</a:t>
              </a:r>
              <a:endParaRPr lang="fr-FR" sz="11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6" name="ZoneTexte 35"/>
            <p:cNvSpPr txBox="1"/>
            <p:nvPr/>
          </p:nvSpPr>
          <p:spPr>
            <a:xfrm>
              <a:off x="3923928" y="2564904"/>
              <a:ext cx="648072" cy="4177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600" dirty="0" err="1" smtClean="0"/>
                <a:t>Shear</a:t>
              </a:r>
              <a:r>
                <a:rPr lang="fr-FR" sz="600" dirty="0" smtClean="0"/>
                <a:t> </a:t>
              </a:r>
              <a:r>
                <a:rPr lang="fr-FR" sz="600" dirty="0" err="1" smtClean="0"/>
                <a:t>strain</a:t>
              </a:r>
              <a:endParaRPr lang="fr-FR" sz="600" dirty="0"/>
            </a:p>
          </p:txBody>
        </p:sp>
        <p:sp>
          <p:nvSpPr>
            <p:cNvPr id="37" name="ZoneTexte 36"/>
            <p:cNvSpPr txBox="1"/>
            <p:nvPr/>
          </p:nvSpPr>
          <p:spPr>
            <a:xfrm>
              <a:off x="3923928" y="3430161"/>
              <a:ext cx="648072" cy="5570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600" dirty="0" err="1" smtClean="0"/>
                <a:t>Shear</a:t>
              </a:r>
              <a:r>
                <a:rPr lang="fr-FR" sz="600" dirty="0" smtClean="0"/>
                <a:t> </a:t>
              </a:r>
              <a:r>
                <a:rPr lang="fr-FR" sz="600" dirty="0" err="1" smtClean="0"/>
                <a:t>strain</a:t>
              </a:r>
              <a:endParaRPr lang="fr-FR" sz="600" dirty="0" smtClean="0"/>
            </a:p>
            <a:p>
              <a:pPr algn="ctr"/>
              <a:r>
                <a:rPr lang="fr-FR" sz="600" dirty="0" smtClean="0"/>
                <a:t>rate</a:t>
              </a:r>
              <a:endParaRPr lang="fr-FR" sz="600" dirty="0"/>
            </a:p>
          </p:txBody>
        </p:sp>
      </p:grpSp>
      <p:sp>
        <p:nvSpPr>
          <p:cNvPr id="39" name="Espace réservé du contenu 34"/>
          <p:cNvSpPr txBox="1">
            <a:spLocks/>
          </p:cNvSpPr>
          <p:nvPr/>
        </p:nvSpPr>
        <p:spPr>
          <a:xfrm>
            <a:off x="279415" y="1237047"/>
            <a:ext cx="2531317" cy="1361538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fr-FR" sz="1400" dirty="0" err="1"/>
              <a:t>Mimic</a:t>
            </a:r>
            <a:r>
              <a:rPr lang="fr-FR" sz="1400" dirty="0"/>
              <a:t> of </a:t>
            </a:r>
            <a:r>
              <a:rPr lang="fr-FR" sz="1400" dirty="0" smtClean="0"/>
              <a:t>microstructure: </a:t>
            </a:r>
            <a:r>
              <a:rPr lang="fr-FR" sz="1400" dirty="0" err="1" smtClean="0"/>
              <a:t>density</a:t>
            </a:r>
            <a:r>
              <a:rPr lang="fr-FR" sz="1400" dirty="0" smtClean="0"/>
              <a:t>, </a:t>
            </a:r>
            <a:r>
              <a:rPr lang="fr-FR" sz="1400" dirty="0" err="1" smtClean="0"/>
              <a:t>elongation</a:t>
            </a:r>
            <a:r>
              <a:rPr lang="fr-FR" sz="1400" dirty="0" smtClean="0"/>
              <a:t>, orientation, etc…</a:t>
            </a:r>
          </a:p>
          <a:p>
            <a:pPr>
              <a:spcBef>
                <a:spcPts val="600"/>
              </a:spcBef>
            </a:pPr>
            <a:r>
              <a:rPr lang="fr-FR" sz="1400" dirty="0" smtClean="0"/>
              <a:t>Model calibration</a:t>
            </a:r>
          </a:p>
          <a:p>
            <a:pPr>
              <a:spcBef>
                <a:spcPts val="600"/>
              </a:spcBef>
            </a:pPr>
            <a:r>
              <a:rPr lang="fr-FR" sz="1400" dirty="0" err="1" smtClean="0"/>
              <a:t>Macroscale</a:t>
            </a:r>
            <a:r>
              <a:rPr lang="fr-FR" sz="1400" dirty="0" smtClean="0"/>
              <a:t> simulations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906992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e 19"/>
          <p:cNvGrpSpPr/>
          <p:nvPr/>
        </p:nvGrpSpPr>
        <p:grpSpPr>
          <a:xfrm>
            <a:off x="5961134" y="3184294"/>
            <a:ext cx="3024336" cy="1593794"/>
            <a:chOff x="5796136" y="4797152"/>
            <a:chExt cx="3024336" cy="1593794"/>
          </a:xfrm>
        </p:grpSpPr>
        <p:pic>
          <p:nvPicPr>
            <p:cNvPr id="12" name="Picture 5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502" t="7046" r="39365"/>
            <a:stretch/>
          </p:blipFill>
          <p:spPr bwMode="auto">
            <a:xfrm>
              <a:off x="5796136" y="4797152"/>
              <a:ext cx="1616725" cy="15937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19" name="Groupe 18"/>
            <p:cNvGrpSpPr/>
            <p:nvPr/>
          </p:nvGrpSpPr>
          <p:grpSpPr>
            <a:xfrm>
              <a:off x="7596336" y="5301208"/>
              <a:ext cx="1224136" cy="649997"/>
              <a:chOff x="7596336" y="5301208"/>
              <a:chExt cx="1224136" cy="649997"/>
            </a:xfrm>
          </p:grpSpPr>
          <p:pic>
            <p:nvPicPr>
              <p:cNvPr id="13" name="Picture 5"/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3424" t="37236" r="1332" b="33366"/>
              <a:stretch/>
            </p:blipFill>
            <p:spPr bwMode="auto">
              <a:xfrm>
                <a:off x="7596336" y="5301208"/>
                <a:ext cx="1224136" cy="50405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7" name="Rectangle 16"/>
              <p:cNvSpPr/>
              <p:nvPr/>
            </p:nvSpPr>
            <p:spPr>
              <a:xfrm>
                <a:off x="7596336" y="5813502"/>
                <a:ext cx="216024" cy="72008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8" name="ZoneTexte 17"/>
              <p:cNvSpPr txBox="1"/>
              <p:nvPr/>
            </p:nvSpPr>
            <p:spPr>
              <a:xfrm>
                <a:off x="7791765" y="5751150"/>
                <a:ext cx="691215" cy="2000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700" b="1" dirty="0" err="1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Meso</a:t>
                </a:r>
                <a:r>
                  <a:rPr lang="fr-FR" sz="700" b="1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 </a:t>
                </a:r>
                <a:r>
                  <a:rPr lang="fr-FR" sz="700" b="1" dirty="0" err="1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porosity</a:t>
                </a:r>
                <a:endParaRPr lang="fr-FR" sz="7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</p:txBody>
          </p:sp>
        </p:grpSp>
      </p:grpSp>
      <p:sp>
        <p:nvSpPr>
          <p:cNvPr id="4" name="AutoShape 2"/>
          <p:cNvSpPr txBox="1">
            <a:spLocks noChangeArrowheads="1"/>
          </p:cNvSpPr>
          <p:nvPr/>
        </p:nvSpPr>
        <p:spPr>
          <a:xfrm>
            <a:off x="673100" y="188913"/>
            <a:ext cx="6778625" cy="4318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50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+mj-ea"/>
                <a:cs typeface="+mj-cs"/>
              </a:defRPr>
            </a:lvl1pPr>
          </a:lstStyle>
          <a:p>
            <a:r>
              <a:rPr lang="fr-FR" altLang="fr-FR" dirty="0" smtClean="0">
                <a:solidFill>
                  <a:srgbClr val="800080"/>
                </a:solidFill>
              </a:rPr>
              <a:t>M</a:t>
            </a:r>
            <a:r>
              <a:rPr lang="fr-FR" altLang="fr-FR" sz="1800" dirty="0" smtClean="0">
                <a:solidFill>
                  <a:srgbClr val="800080"/>
                </a:solidFill>
              </a:rPr>
              <a:t>ODEL DOUBLE SCALE BETWEEN MESO &amp; MACRO</a:t>
            </a:r>
            <a:endParaRPr lang="fr-FR" altLang="fr-FR" sz="1800" dirty="0">
              <a:solidFill>
                <a:srgbClr val="800080"/>
              </a:solidFill>
            </a:endParaRP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1042988" y="549275"/>
            <a:ext cx="50419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altLang="fr-FR" dirty="0" smtClean="0">
                <a:solidFill>
                  <a:srgbClr val="CC0099"/>
                </a:solidFill>
                <a:latin typeface="Calibri" pitchFamily="34" charset="0"/>
              </a:rPr>
              <a:t>THM </a:t>
            </a:r>
            <a:r>
              <a:rPr lang="fr-FR" altLang="fr-FR" dirty="0" err="1" smtClean="0">
                <a:solidFill>
                  <a:srgbClr val="CC0099"/>
                </a:solidFill>
                <a:latin typeface="Calibri" pitchFamily="34" charset="0"/>
              </a:rPr>
              <a:t>coupling</a:t>
            </a:r>
            <a:endParaRPr lang="fr-FR" altLang="fr-FR" dirty="0">
              <a:solidFill>
                <a:srgbClr val="CC0099"/>
              </a:solidFill>
              <a:latin typeface="Calibri" pitchFamily="34" charset="0"/>
            </a:endParaRPr>
          </a:p>
        </p:txBody>
      </p:sp>
      <p:pic>
        <p:nvPicPr>
          <p:cNvPr id="6" name="Imagen 3"/>
          <p:cNvPicPr/>
          <p:nvPr/>
        </p:nvPicPr>
        <p:blipFill>
          <a:blip r:embed="rId3"/>
          <a:srcRect t="6601"/>
          <a:stretch/>
        </p:blipFill>
        <p:spPr>
          <a:xfrm>
            <a:off x="3242328" y="1196752"/>
            <a:ext cx="5685120" cy="1636920"/>
          </a:xfrm>
          <a:prstGeom prst="rect">
            <a:avLst/>
          </a:prstGeom>
          <a:ln>
            <a:noFill/>
          </a:ln>
        </p:spPr>
      </p:pic>
      <p:sp>
        <p:nvSpPr>
          <p:cNvPr id="7" name="Espace réservé du contenu 34"/>
          <p:cNvSpPr txBox="1">
            <a:spLocks/>
          </p:cNvSpPr>
          <p:nvPr/>
        </p:nvSpPr>
        <p:spPr>
          <a:xfrm>
            <a:off x="147259" y="1237047"/>
            <a:ext cx="2708409" cy="1361538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buNone/>
            </a:pPr>
            <a:r>
              <a:rPr lang="fr-FR" sz="1600" dirty="0" smtClean="0">
                <a:solidFill>
                  <a:srgbClr val="0070C0"/>
                </a:solidFill>
              </a:rPr>
              <a:t>Introduction of THM </a:t>
            </a:r>
            <a:r>
              <a:rPr lang="fr-FR" sz="1600" dirty="0" err="1" smtClean="0">
                <a:solidFill>
                  <a:srgbClr val="0070C0"/>
                </a:solidFill>
              </a:rPr>
              <a:t>couplings</a:t>
            </a:r>
            <a:endParaRPr lang="fr-FR" sz="1600" dirty="0" smtClean="0">
              <a:solidFill>
                <a:srgbClr val="0070C0"/>
              </a:solidFill>
            </a:endParaRPr>
          </a:p>
          <a:p>
            <a:pPr>
              <a:spcBef>
                <a:spcPts val="600"/>
              </a:spcBef>
            </a:pPr>
            <a:r>
              <a:rPr lang="en-US" sz="1400" dirty="0" smtClean="0"/>
              <a:t>Thermal-deformation (solid, fluid)</a:t>
            </a:r>
          </a:p>
          <a:p>
            <a:pPr>
              <a:spcBef>
                <a:spcPts val="600"/>
              </a:spcBef>
            </a:pPr>
            <a:r>
              <a:rPr lang="en-US" sz="1400" dirty="0" smtClean="0"/>
              <a:t>Energy transport (conduction, convection, advection)</a:t>
            </a:r>
            <a:endParaRPr lang="en-US" sz="1400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61894" y="3141092"/>
            <a:ext cx="2502194" cy="1368936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3938294" y="3271211"/>
            <a:ext cx="15175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err="1" smtClean="0"/>
              <a:t>Menaceur</a:t>
            </a:r>
            <a:r>
              <a:rPr lang="fr-FR" sz="1200" dirty="0" smtClean="0"/>
              <a:t> </a:t>
            </a:r>
            <a:r>
              <a:rPr lang="fr-FR" sz="1200" i="1" dirty="0" smtClean="0"/>
              <a:t>et al</a:t>
            </a:r>
            <a:r>
              <a:rPr lang="fr-FR" sz="1200" dirty="0" smtClean="0"/>
              <a:t>, 2016</a:t>
            </a:r>
            <a:endParaRPr lang="fr-FR" sz="1200" dirty="0"/>
          </a:p>
        </p:txBody>
      </p:sp>
      <p:sp>
        <p:nvSpPr>
          <p:cNvPr id="10" name="Espace réservé du contenu 34"/>
          <p:cNvSpPr txBox="1">
            <a:spLocks/>
          </p:cNvSpPr>
          <p:nvPr/>
        </p:nvSpPr>
        <p:spPr>
          <a:xfrm>
            <a:off x="147259" y="3005941"/>
            <a:ext cx="2531317" cy="1361538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buNone/>
            </a:pPr>
            <a:r>
              <a:rPr lang="fr-FR" sz="1600" dirty="0" err="1" smtClean="0">
                <a:solidFill>
                  <a:srgbClr val="0070C0"/>
                </a:solidFill>
              </a:rPr>
              <a:t>Improvement</a:t>
            </a:r>
            <a:r>
              <a:rPr lang="fr-FR" sz="1600" dirty="0" smtClean="0">
                <a:solidFill>
                  <a:srgbClr val="0070C0"/>
                </a:solidFill>
              </a:rPr>
              <a:t> of </a:t>
            </a:r>
            <a:r>
              <a:rPr lang="fr-FR" sz="1600" dirty="0" err="1" smtClean="0">
                <a:solidFill>
                  <a:srgbClr val="0070C0"/>
                </a:solidFill>
              </a:rPr>
              <a:t>porosity</a:t>
            </a:r>
            <a:r>
              <a:rPr lang="fr-FR" sz="1600" dirty="0" smtClean="0">
                <a:solidFill>
                  <a:srgbClr val="0070C0"/>
                </a:solidFill>
              </a:rPr>
              <a:t> description </a:t>
            </a:r>
            <a:r>
              <a:rPr lang="fr-FR" sz="1400" i="1" dirty="0" smtClean="0"/>
              <a:t>(</a:t>
            </a:r>
            <a:r>
              <a:rPr lang="fr-FR" sz="1400" i="1" dirty="0" err="1" smtClean="0"/>
              <a:t>ongoing</a:t>
            </a:r>
            <a:r>
              <a:rPr lang="fr-FR" sz="1400" i="1" dirty="0" smtClean="0"/>
              <a:t>/EURAD)</a:t>
            </a:r>
          </a:p>
          <a:p>
            <a:pPr>
              <a:spcBef>
                <a:spcPts val="600"/>
              </a:spcBef>
            </a:pPr>
            <a:r>
              <a:rPr lang="en-US" sz="1400" dirty="0" smtClean="0"/>
              <a:t>Interface porosity</a:t>
            </a:r>
          </a:p>
          <a:p>
            <a:pPr>
              <a:spcBef>
                <a:spcPts val="600"/>
              </a:spcBef>
            </a:pPr>
            <a:r>
              <a:rPr lang="en-US" sz="1400" dirty="0" err="1" smtClean="0"/>
              <a:t>Meso</a:t>
            </a:r>
            <a:r>
              <a:rPr lang="en-US" sz="1400" dirty="0" smtClean="0"/>
              <a:t> porosity (new)</a:t>
            </a:r>
          </a:p>
          <a:p>
            <a:pPr>
              <a:spcBef>
                <a:spcPts val="600"/>
              </a:spcBef>
            </a:pPr>
            <a:r>
              <a:rPr lang="en-US" sz="1400" dirty="0" smtClean="0"/>
              <a:t>Nano porosity inside clay matrix (new)</a:t>
            </a:r>
            <a:endParaRPr lang="en-US" sz="1400" dirty="0"/>
          </a:p>
        </p:txBody>
      </p:sp>
      <p:grpSp>
        <p:nvGrpSpPr>
          <p:cNvPr id="21" name="Groupe 20"/>
          <p:cNvGrpSpPr/>
          <p:nvPr/>
        </p:nvGrpSpPr>
        <p:grpSpPr>
          <a:xfrm>
            <a:off x="6374327" y="3413098"/>
            <a:ext cx="961975" cy="967542"/>
            <a:chOff x="6374327" y="3413098"/>
            <a:chExt cx="961975" cy="967542"/>
          </a:xfrm>
        </p:grpSpPr>
        <p:sp>
          <p:nvSpPr>
            <p:cNvPr id="14" name="Forme libre 13"/>
            <p:cNvSpPr/>
            <p:nvPr/>
          </p:nvSpPr>
          <p:spPr>
            <a:xfrm>
              <a:off x="6624328" y="4303362"/>
              <a:ext cx="110759" cy="77278"/>
            </a:xfrm>
            <a:custGeom>
              <a:avLst/>
              <a:gdLst>
                <a:gd name="connsiteX0" fmla="*/ 0 w 92728"/>
                <a:gd name="connsiteY0" fmla="*/ 0 h 66970"/>
                <a:gd name="connsiteX1" fmla="*/ 15455 w 92728"/>
                <a:gd name="connsiteY1" fmla="*/ 61818 h 66970"/>
                <a:gd name="connsiteX2" fmla="*/ 66970 w 92728"/>
                <a:gd name="connsiteY2" fmla="*/ 66970 h 66970"/>
                <a:gd name="connsiteX3" fmla="*/ 92728 w 92728"/>
                <a:gd name="connsiteY3" fmla="*/ 48939 h 66970"/>
                <a:gd name="connsiteX4" fmla="*/ 92728 w 92728"/>
                <a:gd name="connsiteY4" fmla="*/ 10303 h 66970"/>
                <a:gd name="connsiteX5" fmla="*/ 0 w 92728"/>
                <a:gd name="connsiteY5" fmla="*/ 0 h 66970"/>
                <a:gd name="connsiteX0" fmla="*/ 0 w 110759"/>
                <a:gd name="connsiteY0" fmla="*/ 9063 h 56667"/>
                <a:gd name="connsiteX1" fmla="*/ 33486 w 110759"/>
                <a:gd name="connsiteY1" fmla="*/ 51515 h 56667"/>
                <a:gd name="connsiteX2" fmla="*/ 85001 w 110759"/>
                <a:gd name="connsiteY2" fmla="*/ 56667 h 56667"/>
                <a:gd name="connsiteX3" fmla="*/ 110759 w 110759"/>
                <a:gd name="connsiteY3" fmla="*/ 38636 h 56667"/>
                <a:gd name="connsiteX4" fmla="*/ 110759 w 110759"/>
                <a:gd name="connsiteY4" fmla="*/ 0 h 56667"/>
                <a:gd name="connsiteX5" fmla="*/ 0 w 110759"/>
                <a:gd name="connsiteY5" fmla="*/ 9063 h 56667"/>
                <a:gd name="connsiteX0" fmla="*/ 0 w 110759"/>
                <a:gd name="connsiteY0" fmla="*/ 32632 h 80236"/>
                <a:gd name="connsiteX1" fmla="*/ 33486 w 110759"/>
                <a:gd name="connsiteY1" fmla="*/ 75084 h 80236"/>
                <a:gd name="connsiteX2" fmla="*/ 85001 w 110759"/>
                <a:gd name="connsiteY2" fmla="*/ 80236 h 80236"/>
                <a:gd name="connsiteX3" fmla="*/ 110759 w 110759"/>
                <a:gd name="connsiteY3" fmla="*/ 62205 h 80236"/>
                <a:gd name="connsiteX4" fmla="*/ 110759 w 110759"/>
                <a:gd name="connsiteY4" fmla="*/ 23569 h 80236"/>
                <a:gd name="connsiteX5" fmla="*/ 61820 w 110759"/>
                <a:gd name="connsiteY5" fmla="*/ 6 h 80236"/>
                <a:gd name="connsiteX6" fmla="*/ 0 w 110759"/>
                <a:gd name="connsiteY6" fmla="*/ 32632 h 80236"/>
                <a:gd name="connsiteX0" fmla="*/ 0 w 110759"/>
                <a:gd name="connsiteY0" fmla="*/ 32632 h 83002"/>
                <a:gd name="connsiteX1" fmla="*/ 33486 w 110759"/>
                <a:gd name="connsiteY1" fmla="*/ 75084 h 83002"/>
                <a:gd name="connsiteX2" fmla="*/ 85001 w 110759"/>
                <a:gd name="connsiteY2" fmla="*/ 83002 h 83002"/>
                <a:gd name="connsiteX3" fmla="*/ 110759 w 110759"/>
                <a:gd name="connsiteY3" fmla="*/ 62205 h 83002"/>
                <a:gd name="connsiteX4" fmla="*/ 110759 w 110759"/>
                <a:gd name="connsiteY4" fmla="*/ 23569 h 83002"/>
                <a:gd name="connsiteX5" fmla="*/ 61820 w 110759"/>
                <a:gd name="connsiteY5" fmla="*/ 6 h 83002"/>
                <a:gd name="connsiteX6" fmla="*/ 0 w 110759"/>
                <a:gd name="connsiteY6" fmla="*/ 32632 h 83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0759" h="83002">
                  <a:moveTo>
                    <a:pt x="0" y="32632"/>
                  </a:moveTo>
                  <a:lnTo>
                    <a:pt x="33486" y="75084"/>
                  </a:lnTo>
                  <a:lnTo>
                    <a:pt x="85001" y="83002"/>
                  </a:lnTo>
                  <a:lnTo>
                    <a:pt x="110759" y="62205"/>
                  </a:lnTo>
                  <a:lnTo>
                    <a:pt x="110759" y="23569"/>
                  </a:lnTo>
                  <a:cubicBezTo>
                    <a:pt x="93588" y="24014"/>
                    <a:pt x="78991" y="-439"/>
                    <a:pt x="61820" y="6"/>
                  </a:cubicBezTo>
                  <a:lnTo>
                    <a:pt x="0" y="32632"/>
                  </a:ln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" name="Forme libre 14"/>
            <p:cNvSpPr/>
            <p:nvPr/>
          </p:nvSpPr>
          <p:spPr>
            <a:xfrm>
              <a:off x="6374327" y="3824530"/>
              <a:ext cx="108183" cy="64406"/>
            </a:xfrm>
            <a:custGeom>
              <a:avLst/>
              <a:gdLst>
                <a:gd name="connsiteX0" fmla="*/ 0 w 92728"/>
                <a:gd name="connsiteY0" fmla="*/ 0 h 66970"/>
                <a:gd name="connsiteX1" fmla="*/ 15455 w 92728"/>
                <a:gd name="connsiteY1" fmla="*/ 61818 h 66970"/>
                <a:gd name="connsiteX2" fmla="*/ 66970 w 92728"/>
                <a:gd name="connsiteY2" fmla="*/ 66970 h 66970"/>
                <a:gd name="connsiteX3" fmla="*/ 92728 w 92728"/>
                <a:gd name="connsiteY3" fmla="*/ 48939 h 66970"/>
                <a:gd name="connsiteX4" fmla="*/ 92728 w 92728"/>
                <a:gd name="connsiteY4" fmla="*/ 10303 h 66970"/>
                <a:gd name="connsiteX5" fmla="*/ 0 w 92728"/>
                <a:gd name="connsiteY5" fmla="*/ 0 h 66970"/>
                <a:gd name="connsiteX0" fmla="*/ 0 w 110759"/>
                <a:gd name="connsiteY0" fmla="*/ 9063 h 56667"/>
                <a:gd name="connsiteX1" fmla="*/ 33486 w 110759"/>
                <a:gd name="connsiteY1" fmla="*/ 51515 h 56667"/>
                <a:gd name="connsiteX2" fmla="*/ 85001 w 110759"/>
                <a:gd name="connsiteY2" fmla="*/ 56667 h 56667"/>
                <a:gd name="connsiteX3" fmla="*/ 110759 w 110759"/>
                <a:gd name="connsiteY3" fmla="*/ 38636 h 56667"/>
                <a:gd name="connsiteX4" fmla="*/ 110759 w 110759"/>
                <a:gd name="connsiteY4" fmla="*/ 0 h 56667"/>
                <a:gd name="connsiteX5" fmla="*/ 0 w 110759"/>
                <a:gd name="connsiteY5" fmla="*/ 9063 h 56667"/>
                <a:gd name="connsiteX0" fmla="*/ 0 w 110759"/>
                <a:gd name="connsiteY0" fmla="*/ 32632 h 80236"/>
                <a:gd name="connsiteX1" fmla="*/ 33486 w 110759"/>
                <a:gd name="connsiteY1" fmla="*/ 75084 h 80236"/>
                <a:gd name="connsiteX2" fmla="*/ 85001 w 110759"/>
                <a:gd name="connsiteY2" fmla="*/ 80236 h 80236"/>
                <a:gd name="connsiteX3" fmla="*/ 110759 w 110759"/>
                <a:gd name="connsiteY3" fmla="*/ 62205 h 80236"/>
                <a:gd name="connsiteX4" fmla="*/ 110759 w 110759"/>
                <a:gd name="connsiteY4" fmla="*/ 23569 h 80236"/>
                <a:gd name="connsiteX5" fmla="*/ 61820 w 110759"/>
                <a:gd name="connsiteY5" fmla="*/ 6 h 80236"/>
                <a:gd name="connsiteX6" fmla="*/ 0 w 110759"/>
                <a:gd name="connsiteY6" fmla="*/ 32632 h 80236"/>
                <a:gd name="connsiteX0" fmla="*/ 0 w 110759"/>
                <a:gd name="connsiteY0" fmla="*/ 32632 h 83002"/>
                <a:gd name="connsiteX1" fmla="*/ 33486 w 110759"/>
                <a:gd name="connsiteY1" fmla="*/ 75084 h 83002"/>
                <a:gd name="connsiteX2" fmla="*/ 85001 w 110759"/>
                <a:gd name="connsiteY2" fmla="*/ 83002 h 83002"/>
                <a:gd name="connsiteX3" fmla="*/ 110759 w 110759"/>
                <a:gd name="connsiteY3" fmla="*/ 62205 h 83002"/>
                <a:gd name="connsiteX4" fmla="*/ 110759 w 110759"/>
                <a:gd name="connsiteY4" fmla="*/ 23569 h 83002"/>
                <a:gd name="connsiteX5" fmla="*/ 61820 w 110759"/>
                <a:gd name="connsiteY5" fmla="*/ 6 h 83002"/>
                <a:gd name="connsiteX6" fmla="*/ 0 w 110759"/>
                <a:gd name="connsiteY6" fmla="*/ 32632 h 83002"/>
                <a:gd name="connsiteX0" fmla="*/ 0 w 108183"/>
                <a:gd name="connsiteY0" fmla="*/ 54765 h 83002"/>
                <a:gd name="connsiteX1" fmla="*/ 30910 w 108183"/>
                <a:gd name="connsiteY1" fmla="*/ 75084 h 83002"/>
                <a:gd name="connsiteX2" fmla="*/ 82425 w 108183"/>
                <a:gd name="connsiteY2" fmla="*/ 83002 h 83002"/>
                <a:gd name="connsiteX3" fmla="*/ 108183 w 108183"/>
                <a:gd name="connsiteY3" fmla="*/ 62205 h 83002"/>
                <a:gd name="connsiteX4" fmla="*/ 108183 w 108183"/>
                <a:gd name="connsiteY4" fmla="*/ 23569 h 83002"/>
                <a:gd name="connsiteX5" fmla="*/ 59244 w 108183"/>
                <a:gd name="connsiteY5" fmla="*/ 6 h 83002"/>
                <a:gd name="connsiteX6" fmla="*/ 0 w 108183"/>
                <a:gd name="connsiteY6" fmla="*/ 54765 h 83002"/>
                <a:gd name="connsiteX0" fmla="*/ 0 w 108183"/>
                <a:gd name="connsiteY0" fmla="*/ 40940 h 69177"/>
                <a:gd name="connsiteX1" fmla="*/ 30910 w 108183"/>
                <a:gd name="connsiteY1" fmla="*/ 61259 h 69177"/>
                <a:gd name="connsiteX2" fmla="*/ 82425 w 108183"/>
                <a:gd name="connsiteY2" fmla="*/ 69177 h 69177"/>
                <a:gd name="connsiteX3" fmla="*/ 108183 w 108183"/>
                <a:gd name="connsiteY3" fmla="*/ 48380 h 69177"/>
                <a:gd name="connsiteX4" fmla="*/ 108183 w 108183"/>
                <a:gd name="connsiteY4" fmla="*/ 9744 h 69177"/>
                <a:gd name="connsiteX5" fmla="*/ 59244 w 108183"/>
                <a:gd name="connsiteY5" fmla="*/ 14 h 69177"/>
                <a:gd name="connsiteX6" fmla="*/ 0 w 108183"/>
                <a:gd name="connsiteY6" fmla="*/ 40940 h 691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8183" h="69177">
                  <a:moveTo>
                    <a:pt x="0" y="40940"/>
                  </a:moveTo>
                  <a:lnTo>
                    <a:pt x="30910" y="61259"/>
                  </a:lnTo>
                  <a:lnTo>
                    <a:pt x="82425" y="69177"/>
                  </a:lnTo>
                  <a:lnTo>
                    <a:pt x="108183" y="48380"/>
                  </a:lnTo>
                  <a:lnTo>
                    <a:pt x="108183" y="9744"/>
                  </a:lnTo>
                  <a:cubicBezTo>
                    <a:pt x="91012" y="10189"/>
                    <a:pt x="76415" y="-431"/>
                    <a:pt x="59244" y="14"/>
                  </a:cubicBezTo>
                  <a:lnTo>
                    <a:pt x="0" y="40940"/>
                  </a:ln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" name="Forme libre 15"/>
            <p:cNvSpPr/>
            <p:nvPr/>
          </p:nvSpPr>
          <p:spPr>
            <a:xfrm>
              <a:off x="7225543" y="3413098"/>
              <a:ext cx="110759" cy="66974"/>
            </a:xfrm>
            <a:custGeom>
              <a:avLst/>
              <a:gdLst>
                <a:gd name="connsiteX0" fmla="*/ 0 w 92728"/>
                <a:gd name="connsiteY0" fmla="*/ 0 h 66970"/>
                <a:gd name="connsiteX1" fmla="*/ 15455 w 92728"/>
                <a:gd name="connsiteY1" fmla="*/ 61818 h 66970"/>
                <a:gd name="connsiteX2" fmla="*/ 66970 w 92728"/>
                <a:gd name="connsiteY2" fmla="*/ 66970 h 66970"/>
                <a:gd name="connsiteX3" fmla="*/ 92728 w 92728"/>
                <a:gd name="connsiteY3" fmla="*/ 48939 h 66970"/>
                <a:gd name="connsiteX4" fmla="*/ 92728 w 92728"/>
                <a:gd name="connsiteY4" fmla="*/ 10303 h 66970"/>
                <a:gd name="connsiteX5" fmla="*/ 0 w 92728"/>
                <a:gd name="connsiteY5" fmla="*/ 0 h 66970"/>
                <a:gd name="connsiteX0" fmla="*/ 0 w 110759"/>
                <a:gd name="connsiteY0" fmla="*/ 9063 h 56667"/>
                <a:gd name="connsiteX1" fmla="*/ 33486 w 110759"/>
                <a:gd name="connsiteY1" fmla="*/ 51515 h 56667"/>
                <a:gd name="connsiteX2" fmla="*/ 85001 w 110759"/>
                <a:gd name="connsiteY2" fmla="*/ 56667 h 56667"/>
                <a:gd name="connsiteX3" fmla="*/ 110759 w 110759"/>
                <a:gd name="connsiteY3" fmla="*/ 38636 h 56667"/>
                <a:gd name="connsiteX4" fmla="*/ 110759 w 110759"/>
                <a:gd name="connsiteY4" fmla="*/ 0 h 56667"/>
                <a:gd name="connsiteX5" fmla="*/ 0 w 110759"/>
                <a:gd name="connsiteY5" fmla="*/ 9063 h 56667"/>
                <a:gd name="connsiteX0" fmla="*/ 0 w 110759"/>
                <a:gd name="connsiteY0" fmla="*/ 32632 h 80236"/>
                <a:gd name="connsiteX1" fmla="*/ 33486 w 110759"/>
                <a:gd name="connsiteY1" fmla="*/ 75084 h 80236"/>
                <a:gd name="connsiteX2" fmla="*/ 85001 w 110759"/>
                <a:gd name="connsiteY2" fmla="*/ 80236 h 80236"/>
                <a:gd name="connsiteX3" fmla="*/ 110759 w 110759"/>
                <a:gd name="connsiteY3" fmla="*/ 62205 h 80236"/>
                <a:gd name="connsiteX4" fmla="*/ 110759 w 110759"/>
                <a:gd name="connsiteY4" fmla="*/ 23569 h 80236"/>
                <a:gd name="connsiteX5" fmla="*/ 61820 w 110759"/>
                <a:gd name="connsiteY5" fmla="*/ 6 h 80236"/>
                <a:gd name="connsiteX6" fmla="*/ 0 w 110759"/>
                <a:gd name="connsiteY6" fmla="*/ 32632 h 80236"/>
                <a:gd name="connsiteX0" fmla="*/ 0 w 110759"/>
                <a:gd name="connsiteY0" fmla="*/ 32632 h 83002"/>
                <a:gd name="connsiteX1" fmla="*/ 33486 w 110759"/>
                <a:gd name="connsiteY1" fmla="*/ 75084 h 83002"/>
                <a:gd name="connsiteX2" fmla="*/ 85001 w 110759"/>
                <a:gd name="connsiteY2" fmla="*/ 83002 h 83002"/>
                <a:gd name="connsiteX3" fmla="*/ 110759 w 110759"/>
                <a:gd name="connsiteY3" fmla="*/ 62205 h 83002"/>
                <a:gd name="connsiteX4" fmla="*/ 110759 w 110759"/>
                <a:gd name="connsiteY4" fmla="*/ 23569 h 83002"/>
                <a:gd name="connsiteX5" fmla="*/ 61820 w 110759"/>
                <a:gd name="connsiteY5" fmla="*/ 6 h 83002"/>
                <a:gd name="connsiteX6" fmla="*/ 0 w 110759"/>
                <a:gd name="connsiteY6" fmla="*/ 32632 h 83002"/>
                <a:gd name="connsiteX0" fmla="*/ 0 w 110759"/>
                <a:gd name="connsiteY0" fmla="*/ 10551 h 60921"/>
                <a:gd name="connsiteX1" fmla="*/ 33486 w 110759"/>
                <a:gd name="connsiteY1" fmla="*/ 53003 h 60921"/>
                <a:gd name="connsiteX2" fmla="*/ 85001 w 110759"/>
                <a:gd name="connsiteY2" fmla="*/ 60921 h 60921"/>
                <a:gd name="connsiteX3" fmla="*/ 110759 w 110759"/>
                <a:gd name="connsiteY3" fmla="*/ 40124 h 60921"/>
                <a:gd name="connsiteX4" fmla="*/ 110759 w 110759"/>
                <a:gd name="connsiteY4" fmla="*/ 1488 h 60921"/>
                <a:gd name="connsiteX5" fmla="*/ 61820 w 110759"/>
                <a:gd name="connsiteY5" fmla="*/ 58 h 60921"/>
                <a:gd name="connsiteX6" fmla="*/ 0 w 110759"/>
                <a:gd name="connsiteY6" fmla="*/ 10551 h 60921"/>
                <a:gd name="connsiteX0" fmla="*/ 0 w 110759"/>
                <a:gd name="connsiteY0" fmla="*/ 10507 h 60877"/>
                <a:gd name="connsiteX1" fmla="*/ 33486 w 110759"/>
                <a:gd name="connsiteY1" fmla="*/ 52959 h 60877"/>
                <a:gd name="connsiteX2" fmla="*/ 85001 w 110759"/>
                <a:gd name="connsiteY2" fmla="*/ 60877 h 60877"/>
                <a:gd name="connsiteX3" fmla="*/ 110759 w 110759"/>
                <a:gd name="connsiteY3" fmla="*/ 40080 h 60877"/>
                <a:gd name="connsiteX4" fmla="*/ 110759 w 110759"/>
                <a:gd name="connsiteY4" fmla="*/ 9744 h 60877"/>
                <a:gd name="connsiteX5" fmla="*/ 61820 w 110759"/>
                <a:gd name="connsiteY5" fmla="*/ 14 h 60877"/>
                <a:gd name="connsiteX6" fmla="*/ 0 w 110759"/>
                <a:gd name="connsiteY6" fmla="*/ 10507 h 60877"/>
                <a:gd name="connsiteX0" fmla="*/ 0 w 110759"/>
                <a:gd name="connsiteY0" fmla="*/ 10507 h 60877"/>
                <a:gd name="connsiteX1" fmla="*/ 33486 w 110759"/>
                <a:gd name="connsiteY1" fmla="*/ 52959 h 60877"/>
                <a:gd name="connsiteX2" fmla="*/ 85001 w 110759"/>
                <a:gd name="connsiteY2" fmla="*/ 60877 h 60877"/>
                <a:gd name="connsiteX3" fmla="*/ 103031 w 110759"/>
                <a:gd name="connsiteY3" fmla="*/ 42847 h 60877"/>
                <a:gd name="connsiteX4" fmla="*/ 110759 w 110759"/>
                <a:gd name="connsiteY4" fmla="*/ 9744 h 60877"/>
                <a:gd name="connsiteX5" fmla="*/ 61820 w 110759"/>
                <a:gd name="connsiteY5" fmla="*/ 14 h 60877"/>
                <a:gd name="connsiteX6" fmla="*/ 0 w 110759"/>
                <a:gd name="connsiteY6" fmla="*/ 10507 h 60877"/>
                <a:gd name="connsiteX0" fmla="*/ 0 w 110759"/>
                <a:gd name="connsiteY0" fmla="*/ 21565 h 71935"/>
                <a:gd name="connsiteX1" fmla="*/ 33486 w 110759"/>
                <a:gd name="connsiteY1" fmla="*/ 64017 h 71935"/>
                <a:gd name="connsiteX2" fmla="*/ 85001 w 110759"/>
                <a:gd name="connsiteY2" fmla="*/ 71935 h 71935"/>
                <a:gd name="connsiteX3" fmla="*/ 103031 w 110759"/>
                <a:gd name="connsiteY3" fmla="*/ 53905 h 71935"/>
                <a:gd name="connsiteX4" fmla="*/ 110759 w 110759"/>
                <a:gd name="connsiteY4" fmla="*/ 20802 h 71935"/>
                <a:gd name="connsiteX5" fmla="*/ 59244 w 110759"/>
                <a:gd name="connsiteY5" fmla="*/ 6 h 71935"/>
                <a:gd name="connsiteX6" fmla="*/ 0 w 110759"/>
                <a:gd name="connsiteY6" fmla="*/ 21565 h 71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0759" h="71935">
                  <a:moveTo>
                    <a:pt x="0" y="21565"/>
                  </a:moveTo>
                  <a:lnTo>
                    <a:pt x="33486" y="64017"/>
                  </a:lnTo>
                  <a:lnTo>
                    <a:pt x="85001" y="71935"/>
                  </a:lnTo>
                  <a:lnTo>
                    <a:pt x="103031" y="53905"/>
                  </a:lnTo>
                  <a:lnTo>
                    <a:pt x="110759" y="20802"/>
                  </a:lnTo>
                  <a:cubicBezTo>
                    <a:pt x="93588" y="21247"/>
                    <a:pt x="76415" y="-439"/>
                    <a:pt x="59244" y="6"/>
                  </a:cubicBezTo>
                  <a:lnTo>
                    <a:pt x="0" y="21565"/>
                  </a:ln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2" name="Espace réservé du contenu 34"/>
          <p:cNvSpPr txBox="1">
            <a:spLocks/>
          </p:cNvSpPr>
          <p:nvPr/>
        </p:nvSpPr>
        <p:spPr>
          <a:xfrm>
            <a:off x="147259" y="4869160"/>
            <a:ext cx="2531317" cy="1361538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buNone/>
            </a:pPr>
            <a:r>
              <a:rPr lang="fr-FR" sz="1600" dirty="0" err="1" smtClean="0">
                <a:solidFill>
                  <a:srgbClr val="0070C0"/>
                </a:solidFill>
              </a:rPr>
              <a:t>Improvement</a:t>
            </a:r>
            <a:r>
              <a:rPr lang="fr-FR" sz="1600" dirty="0" smtClean="0">
                <a:solidFill>
                  <a:srgbClr val="0070C0"/>
                </a:solidFill>
              </a:rPr>
              <a:t> of thermal </a:t>
            </a:r>
            <a:r>
              <a:rPr lang="fr-FR" sz="1600" dirty="0" err="1" smtClean="0">
                <a:solidFill>
                  <a:srgbClr val="0070C0"/>
                </a:solidFill>
              </a:rPr>
              <a:t>effect</a:t>
            </a:r>
            <a:r>
              <a:rPr lang="fr-FR" sz="1600" dirty="0" smtClean="0">
                <a:solidFill>
                  <a:srgbClr val="0070C0"/>
                </a:solidFill>
              </a:rPr>
              <a:t> in </a:t>
            </a:r>
            <a:r>
              <a:rPr lang="fr-FR" sz="1600" dirty="0" err="1" smtClean="0">
                <a:solidFill>
                  <a:srgbClr val="0070C0"/>
                </a:solidFill>
              </a:rPr>
              <a:t>clay</a:t>
            </a:r>
            <a:r>
              <a:rPr lang="fr-FR" sz="1600" dirty="0" smtClean="0">
                <a:solidFill>
                  <a:srgbClr val="0070C0"/>
                </a:solidFill>
              </a:rPr>
              <a:t> </a:t>
            </a:r>
            <a:r>
              <a:rPr lang="fr-FR" sz="1600" i="1" dirty="0" smtClean="0"/>
              <a:t>(</a:t>
            </a:r>
            <a:r>
              <a:rPr lang="fr-FR" sz="1600" i="1" dirty="0" err="1" smtClean="0"/>
              <a:t>perpective</a:t>
            </a:r>
            <a:r>
              <a:rPr lang="fr-FR" sz="1600" i="1" dirty="0" smtClean="0"/>
              <a:t>)</a:t>
            </a:r>
          </a:p>
        </p:txBody>
      </p:sp>
      <p:pic>
        <p:nvPicPr>
          <p:cNvPr id="23" name="Imagen 20"/>
          <p:cNvPicPr/>
          <p:nvPr/>
        </p:nvPicPr>
        <p:blipFill>
          <a:blip r:embed="rId5"/>
          <a:stretch/>
        </p:blipFill>
        <p:spPr>
          <a:xfrm>
            <a:off x="2983204" y="5048197"/>
            <a:ext cx="2091960" cy="1650240"/>
          </a:xfrm>
          <a:prstGeom prst="rect">
            <a:avLst/>
          </a:prstGeom>
          <a:ln>
            <a:noFill/>
          </a:ln>
        </p:spPr>
      </p:pic>
      <p:sp>
        <p:nvSpPr>
          <p:cNvPr id="24" name="ZoneTexte 23"/>
          <p:cNvSpPr txBox="1"/>
          <p:nvPr/>
        </p:nvSpPr>
        <p:spPr>
          <a:xfrm>
            <a:off x="4944695" y="5212932"/>
            <a:ext cx="12482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/>
              <a:t>Braun </a:t>
            </a:r>
            <a:r>
              <a:rPr lang="fr-FR" sz="1200" i="1" dirty="0" smtClean="0"/>
              <a:t>et al</a:t>
            </a:r>
            <a:r>
              <a:rPr lang="fr-FR" sz="1200" dirty="0" smtClean="0"/>
              <a:t>, 2019</a:t>
            </a:r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1630610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0" y="1412776"/>
            <a:ext cx="9144000" cy="5184576"/>
          </a:xfrm>
        </p:spPr>
        <p:txBody>
          <a:bodyPr>
            <a:normAutofit/>
          </a:bodyPr>
          <a:lstStyle/>
          <a:p>
            <a:r>
              <a:rPr lang="en-US" sz="2000" dirty="0"/>
              <a:t>Sample 5x5x5 cm</a:t>
            </a:r>
            <a:r>
              <a:rPr lang="en-US" sz="2000" baseline="30000" dirty="0"/>
              <a:t>3</a:t>
            </a:r>
            <a:r>
              <a:rPr lang="en-US" sz="2000" dirty="0"/>
              <a:t> submitted to thermal load (25°C to 90°C) and a constant relative humidity (RH=62%)</a:t>
            </a:r>
          </a:p>
          <a:p>
            <a:pPr lvl="1"/>
            <a:r>
              <a:rPr lang="en-US" sz="1800" b="1" dirty="0"/>
              <a:t>Free surface in deformation</a:t>
            </a:r>
          </a:p>
          <a:p>
            <a:pPr lvl="1"/>
            <a:r>
              <a:rPr lang="en-US" sz="1800" dirty="0"/>
              <a:t>Measurement of one face by </a:t>
            </a:r>
            <a:r>
              <a:rPr lang="en-US" sz="1800" b="1" dirty="0"/>
              <a:t>Digital image Correlation </a:t>
            </a:r>
            <a:r>
              <a:rPr lang="en-US" sz="1800" dirty="0"/>
              <a:t>of the cubic sample (called ‘DIC’ sample)</a:t>
            </a:r>
          </a:p>
          <a:p>
            <a:pPr lvl="1"/>
            <a:r>
              <a:rPr lang="en-US" sz="1800" dirty="0"/>
              <a:t>Measurement of the </a:t>
            </a:r>
            <a:r>
              <a:rPr lang="en-US" sz="1800" b="1" dirty="0"/>
              <a:t>mass</a:t>
            </a:r>
            <a:r>
              <a:rPr lang="en-US" sz="1800" dirty="0"/>
              <a:t> of the second cubic sample (called ‘mass’ sample)</a:t>
            </a:r>
          </a:p>
          <a:p>
            <a:pPr lvl="1"/>
            <a:endParaRPr lang="en-US" sz="1800" dirty="0"/>
          </a:p>
          <a:p>
            <a:pPr lvl="1"/>
            <a:endParaRPr lang="en-US" sz="1800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BCBA8D1-AA87-E1B7-B127-EC2F605F43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3688" y="3863586"/>
            <a:ext cx="2371181" cy="2707548"/>
          </a:xfrm>
          <a:prstGeom prst="rect">
            <a:avLst/>
          </a:prstGeom>
        </p:spPr>
      </p:pic>
      <p:sp>
        <p:nvSpPr>
          <p:cNvPr id="6" name="Titre 1"/>
          <p:cNvSpPr txBox="1">
            <a:spLocks/>
          </p:cNvSpPr>
          <p:nvPr/>
        </p:nvSpPr>
        <p:spPr>
          <a:xfrm>
            <a:off x="611560" y="243558"/>
            <a:ext cx="8229600" cy="1143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5. </a:t>
            </a:r>
            <a:r>
              <a:rPr lang="en-US" dirty="0"/>
              <a:t>Macro </a:t>
            </a:r>
            <a:r>
              <a:rPr lang="en-US" dirty="0" smtClean="0"/>
              <a:t>Deformation </a:t>
            </a:r>
            <a:r>
              <a:rPr lang="en-US" sz="3200" dirty="0" smtClean="0"/>
              <a:t>(</a:t>
            </a:r>
            <a:r>
              <a:rPr lang="en-US" sz="3200" dirty="0" err="1" smtClean="0"/>
              <a:t>centimetric</a:t>
            </a:r>
            <a:r>
              <a:rPr lang="en-US" sz="3200" dirty="0" smtClean="0"/>
              <a:t>)</a:t>
            </a:r>
            <a:endParaRPr lang="en-US" dirty="0"/>
          </a:p>
        </p:txBody>
      </p:sp>
      <p:sp>
        <p:nvSpPr>
          <p:cNvPr id="7" name="ZoneTexte 6"/>
          <p:cNvSpPr txBox="1"/>
          <p:nvPr/>
        </p:nvSpPr>
        <p:spPr>
          <a:xfrm rot="19454246">
            <a:off x="8036854" y="765802"/>
            <a:ext cx="1080120" cy="369332"/>
          </a:xfrm>
          <a:prstGeom prst="rect">
            <a:avLst/>
          </a:prstGeom>
          <a:noFill/>
          <a:ln w="254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IC2MP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68077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3. Centimetric scale</a:t>
            </a:r>
          </a:p>
        </p:txBody>
      </p:sp>
      <p:sp>
        <p:nvSpPr>
          <p:cNvPr id="14" name="Espace réservé du contenu 2"/>
          <p:cNvSpPr>
            <a:spLocks noGrp="1"/>
          </p:cNvSpPr>
          <p:nvPr>
            <p:ph idx="1"/>
          </p:nvPr>
        </p:nvSpPr>
        <p:spPr>
          <a:xfrm>
            <a:off x="0" y="1412776"/>
            <a:ext cx="9144000" cy="5184576"/>
          </a:xfrm>
        </p:spPr>
        <p:txBody>
          <a:bodyPr/>
          <a:lstStyle/>
          <a:p>
            <a:r>
              <a:rPr lang="en-US" sz="2400" dirty="0"/>
              <a:t>Sample 5x5x5 cm</a:t>
            </a:r>
            <a:r>
              <a:rPr lang="en-US" sz="2400" baseline="30000" dirty="0"/>
              <a:t>3</a:t>
            </a:r>
            <a:r>
              <a:rPr lang="en-US" sz="2400" dirty="0"/>
              <a:t> submitted to thermal load (25°C to 90°C) and a constant relative humidity (RH=62%)</a:t>
            </a:r>
          </a:p>
          <a:p>
            <a:pPr lvl="1"/>
            <a:r>
              <a:rPr lang="en-US" sz="2000" b="1" dirty="0"/>
              <a:t>Free surface in deformation</a:t>
            </a:r>
          </a:p>
          <a:p>
            <a:pPr lvl="1"/>
            <a:r>
              <a:rPr lang="en-US" sz="2000" dirty="0"/>
              <a:t>Measurement of one face by </a:t>
            </a:r>
            <a:r>
              <a:rPr lang="en-US" sz="2000" b="1" dirty="0"/>
              <a:t>Digital image Correlation </a:t>
            </a:r>
            <a:r>
              <a:rPr lang="en-US" sz="2000" dirty="0"/>
              <a:t>of the cubic sample (called ‘DIC’ sample)</a:t>
            </a:r>
          </a:p>
          <a:p>
            <a:pPr lvl="1"/>
            <a:r>
              <a:rPr lang="en-US" sz="2000" dirty="0"/>
              <a:t>Measurement of the </a:t>
            </a:r>
            <a:r>
              <a:rPr lang="en-US" sz="2000" b="1" dirty="0"/>
              <a:t>mass</a:t>
            </a:r>
            <a:r>
              <a:rPr lang="en-US" sz="2000" dirty="0"/>
              <a:t> of the second cubic sample (called ‘mass’ sample)</a:t>
            </a:r>
          </a:p>
          <a:p>
            <a:pPr lvl="1"/>
            <a:endParaRPr lang="en-US" sz="2000" dirty="0"/>
          </a:p>
          <a:p>
            <a:pPr lvl="1"/>
            <a:endParaRPr lang="en-US" sz="2000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FBCBA8D1-AA87-E1B7-B127-EC2F605F43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5656" y="3832278"/>
            <a:ext cx="2371181" cy="2707548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5CEA5DF3-7581-8FDC-5480-869018518A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8064" y="4293096"/>
            <a:ext cx="3248702" cy="1646243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B0E24CF5-D1B7-40B9-30BE-C7C54E26AC17}"/>
              </a:ext>
            </a:extLst>
          </p:cNvPr>
          <p:cNvSpPr txBox="1"/>
          <p:nvPr/>
        </p:nvSpPr>
        <p:spPr>
          <a:xfrm>
            <a:off x="899592" y="6488668"/>
            <a:ext cx="3384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200" i="1"/>
            </a:lvl1pPr>
          </a:lstStyle>
          <a:p>
            <a:r>
              <a:rPr lang="fr-FR" dirty="0" err="1"/>
              <a:t>Climatic</a:t>
            </a:r>
            <a:r>
              <a:rPr lang="fr-FR" dirty="0"/>
              <a:t> </a:t>
            </a:r>
            <a:r>
              <a:rPr lang="fr-FR" dirty="0" err="1"/>
              <a:t>chamber</a:t>
            </a:r>
            <a:endParaRPr lang="fr-FR" dirty="0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7A3A9D28-21F9-69FD-4AAB-539CB9644307}"/>
              </a:ext>
            </a:extLst>
          </p:cNvPr>
          <p:cNvSpPr txBox="1"/>
          <p:nvPr/>
        </p:nvSpPr>
        <p:spPr>
          <a:xfrm>
            <a:off x="5012390" y="6078307"/>
            <a:ext cx="33843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i="1" dirty="0" err="1"/>
              <a:t>Displacement</a:t>
            </a:r>
            <a:r>
              <a:rPr lang="fr-FR" sz="1200" i="1" dirty="0"/>
              <a:t> </a:t>
            </a:r>
            <a:r>
              <a:rPr lang="fr-FR" sz="1200" i="1" dirty="0" err="1"/>
              <a:t>fields</a:t>
            </a:r>
            <a:endParaRPr lang="fr-FR" sz="1200" i="1" dirty="0"/>
          </a:p>
        </p:txBody>
      </p:sp>
    </p:spTree>
    <p:extLst>
      <p:ext uri="{BB962C8B-B14F-4D97-AF65-F5344CB8AC3E}">
        <p14:creationId xmlns:p14="http://schemas.microsoft.com/office/powerpoint/2010/main" val="4097626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Image 47">
            <a:extLst>
              <a:ext uri="{FF2B5EF4-FFF2-40B4-BE49-F238E27FC236}">
                <a16:creationId xmlns:a16="http://schemas.microsoft.com/office/drawing/2014/main" id="{844C2687-5491-3B38-AC20-A54A7CF44A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7081" y="1106468"/>
            <a:ext cx="5507292" cy="3230774"/>
          </a:xfrm>
          <a:prstGeom prst="rect">
            <a:avLst/>
          </a:prstGeom>
        </p:spPr>
      </p:pic>
      <p:sp>
        <p:nvSpPr>
          <p:cNvPr id="30" name="Titre 1">
            <a:extLst>
              <a:ext uri="{FF2B5EF4-FFF2-40B4-BE49-F238E27FC236}">
                <a16:creationId xmlns:a16="http://schemas.microsoft.com/office/drawing/2014/main" id="{71C71B3F-9099-1A9F-21DB-541F2252E8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/>
              <a:t>Experimental setup</a:t>
            </a:r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176DA807-D80E-FAEE-55EF-1CE5949EB4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556792"/>
            <a:ext cx="2371181" cy="2707548"/>
          </a:xfrm>
          <a:prstGeom prst="rect">
            <a:avLst/>
          </a:prstGeom>
        </p:spPr>
      </p:pic>
      <p:sp>
        <p:nvSpPr>
          <p:cNvPr id="32" name="ZoneTexte 31">
            <a:extLst>
              <a:ext uri="{FF2B5EF4-FFF2-40B4-BE49-F238E27FC236}">
                <a16:creationId xmlns:a16="http://schemas.microsoft.com/office/drawing/2014/main" id="{2EB0D0A0-7091-FD5C-5620-5F552CF6424F}"/>
              </a:ext>
            </a:extLst>
          </p:cNvPr>
          <p:cNvSpPr txBox="1"/>
          <p:nvPr/>
        </p:nvSpPr>
        <p:spPr>
          <a:xfrm>
            <a:off x="-118864" y="4213182"/>
            <a:ext cx="33843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200" i="1"/>
            </a:lvl1pPr>
          </a:lstStyle>
          <a:p>
            <a:r>
              <a:rPr lang="fr-FR" dirty="0" err="1"/>
              <a:t>Climatic</a:t>
            </a:r>
            <a:r>
              <a:rPr lang="fr-FR" dirty="0"/>
              <a:t> </a:t>
            </a:r>
            <a:r>
              <a:rPr lang="fr-FR" dirty="0" err="1"/>
              <a:t>chamber</a:t>
            </a:r>
            <a:endParaRPr lang="fr-FR" dirty="0"/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942A6B7C-024B-28B0-8DFF-7A36D1C81F73}"/>
              </a:ext>
            </a:extLst>
          </p:cNvPr>
          <p:cNvSpPr txBox="1"/>
          <p:nvPr/>
        </p:nvSpPr>
        <p:spPr>
          <a:xfrm>
            <a:off x="8172400" y="3933698"/>
            <a:ext cx="9715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i="1" dirty="0"/>
              <a:t>Time [</a:t>
            </a:r>
            <a:r>
              <a:rPr lang="fr-FR" sz="1200" b="1" i="1" dirty="0" err="1"/>
              <a:t>days</a:t>
            </a:r>
            <a:r>
              <a:rPr lang="fr-FR" sz="1200" b="1" i="1" dirty="0"/>
              <a:t>]</a:t>
            </a: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9C4EA13F-C114-ED34-B076-5EE7C5B5793F}"/>
              </a:ext>
            </a:extLst>
          </p:cNvPr>
          <p:cNvSpPr txBox="1"/>
          <p:nvPr/>
        </p:nvSpPr>
        <p:spPr>
          <a:xfrm>
            <a:off x="3560355" y="1071717"/>
            <a:ext cx="11059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i="1" dirty="0"/>
              <a:t>T [°C], RH [%]</a:t>
            </a: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8EAD72DE-B4A8-0BA0-C077-ED712DA14FB5}"/>
              </a:ext>
            </a:extLst>
          </p:cNvPr>
          <p:cNvSpPr txBox="1"/>
          <p:nvPr/>
        </p:nvSpPr>
        <p:spPr>
          <a:xfrm>
            <a:off x="3196110" y="3933697"/>
            <a:ext cx="9715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b="1" i="1" dirty="0" err="1"/>
              <a:t>period</a:t>
            </a:r>
            <a:r>
              <a:rPr lang="fr-FR" sz="1200" b="1" i="1" dirty="0"/>
              <a:t> 1 (0.21 </a:t>
            </a:r>
            <a:r>
              <a:rPr lang="fr-FR" sz="1200" b="1" i="1" dirty="0" err="1"/>
              <a:t>days</a:t>
            </a:r>
            <a:r>
              <a:rPr lang="fr-FR" sz="1200" b="1" i="1" dirty="0"/>
              <a:t>)</a:t>
            </a:r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CE6B7709-06EF-7454-1A94-E5CB30901CAF}"/>
              </a:ext>
            </a:extLst>
          </p:cNvPr>
          <p:cNvSpPr txBox="1"/>
          <p:nvPr/>
        </p:nvSpPr>
        <p:spPr>
          <a:xfrm>
            <a:off x="5438261" y="3510513"/>
            <a:ext cx="8907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b="1" i="1" dirty="0" err="1"/>
              <a:t>period</a:t>
            </a:r>
            <a:r>
              <a:rPr lang="fr-FR" sz="1200" b="1" i="1" dirty="0"/>
              <a:t> 2 (8.7 </a:t>
            </a:r>
            <a:r>
              <a:rPr lang="fr-FR" sz="1200" b="1" i="1" dirty="0" err="1"/>
              <a:t>days</a:t>
            </a:r>
            <a:r>
              <a:rPr lang="fr-FR" sz="1200" b="1" i="1" dirty="0"/>
              <a:t>)</a:t>
            </a:r>
          </a:p>
        </p:txBody>
      </p:sp>
      <p:cxnSp>
        <p:nvCxnSpPr>
          <p:cNvPr id="39" name="Connecteur droit 38">
            <a:extLst>
              <a:ext uri="{FF2B5EF4-FFF2-40B4-BE49-F238E27FC236}">
                <a16:creationId xmlns:a16="http://schemas.microsoft.com/office/drawing/2014/main" id="{A4F6A047-D31C-BAE9-AD28-D288A2527475}"/>
              </a:ext>
            </a:extLst>
          </p:cNvPr>
          <p:cNvCxnSpPr>
            <a:cxnSpLocks/>
          </p:cNvCxnSpPr>
          <p:nvPr/>
        </p:nvCxnSpPr>
        <p:spPr>
          <a:xfrm>
            <a:off x="7668344" y="1271625"/>
            <a:ext cx="0" cy="2846014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cteur droit 39">
            <a:extLst>
              <a:ext uri="{FF2B5EF4-FFF2-40B4-BE49-F238E27FC236}">
                <a16:creationId xmlns:a16="http://schemas.microsoft.com/office/drawing/2014/main" id="{69BE341B-038E-2388-5533-973F89C812C8}"/>
              </a:ext>
            </a:extLst>
          </p:cNvPr>
          <p:cNvCxnSpPr>
            <a:cxnSpLocks/>
          </p:cNvCxnSpPr>
          <p:nvPr/>
        </p:nvCxnSpPr>
        <p:spPr>
          <a:xfrm>
            <a:off x="3542913" y="1251441"/>
            <a:ext cx="0" cy="2297699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necteur droit 40">
            <a:extLst>
              <a:ext uri="{FF2B5EF4-FFF2-40B4-BE49-F238E27FC236}">
                <a16:creationId xmlns:a16="http://schemas.microsoft.com/office/drawing/2014/main" id="{8A2508C3-232E-006F-C478-A37AEB6D7F3E}"/>
              </a:ext>
            </a:extLst>
          </p:cNvPr>
          <p:cNvCxnSpPr>
            <a:cxnSpLocks/>
          </p:cNvCxnSpPr>
          <p:nvPr/>
        </p:nvCxnSpPr>
        <p:spPr>
          <a:xfrm>
            <a:off x="4113325" y="3908757"/>
            <a:ext cx="0" cy="417764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necteur droit 41">
            <a:extLst>
              <a:ext uri="{FF2B5EF4-FFF2-40B4-BE49-F238E27FC236}">
                <a16:creationId xmlns:a16="http://schemas.microsoft.com/office/drawing/2014/main" id="{8908AB00-8161-17AD-8620-E8604125908B}"/>
              </a:ext>
            </a:extLst>
          </p:cNvPr>
          <p:cNvCxnSpPr>
            <a:cxnSpLocks/>
          </p:cNvCxnSpPr>
          <p:nvPr/>
        </p:nvCxnSpPr>
        <p:spPr>
          <a:xfrm>
            <a:off x="3685206" y="3547505"/>
            <a:ext cx="428119" cy="203016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ZoneTexte 45">
            <a:extLst>
              <a:ext uri="{FF2B5EF4-FFF2-40B4-BE49-F238E27FC236}">
                <a16:creationId xmlns:a16="http://schemas.microsoft.com/office/drawing/2014/main" id="{07ADC087-1F54-BEE7-783A-8B18F431A176}"/>
              </a:ext>
            </a:extLst>
          </p:cNvPr>
          <p:cNvSpPr txBox="1"/>
          <p:nvPr/>
        </p:nvSpPr>
        <p:spPr>
          <a:xfrm>
            <a:off x="4972717" y="4291697"/>
            <a:ext cx="19904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i="1" dirty="0"/>
              <a:t>RH, T -&gt; </a:t>
            </a:r>
            <a:r>
              <a:rPr lang="fr-FR" sz="1200" b="1" i="1" dirty="0" err="1"/>
              <a:t>each</a:t>
            </a:r>
            <a:r>
              <a:rPr lang="fr-FR" sz="1200" b="1" i="1" dirty="0"/>
              <a:t> 30 seconds</a:t>
            </a:r>
          </a:p>
        </p:txBody>
      </p:sp>
      <p:sp>
        <p:nvSpPr>
          <p:cNvPr id="47" name="ZoneTexte 46">
            <a:extLst>
              <a:ext uri="{FF2B5EF4-FFF2-40B4-BE49-F238E27FC236}">
                <a16:creationId xmlns:a16="http://schemas.microsoft.com/office/drawing/2014/main" id="{F5594DC9-CB1C-BB51-D26F-7FF64DDA2007}"/>
              </a:ext>
            </a:extLst>
          </p:cNvPr>
          <p:cNvSpPr txBox="1"/>
          <p:nvPr/>
        </p:nvSpPr>
        <p:spPr>
          <a:xfrm>
            <a:off x="755576" y="5661248"/>
            <a:ext cx="15121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i="1" dirty="0"/>
              <a:t>‘Mass’ </a:t>
            </a:r>
            <a:r>
              <a:rPr lang="fr-FR" sz="1200" b="1" i="1" dirty="0" err="1"/>
              <a:t>sample</a:t>
            </a:r>
            <a:endParaRPr lang="fr-FR" sz="1200" b="1" i="1" dirty="0"/>
          </a:p>
        </p:txBody>
      </p:sp>
      <p:sp>
        <p:nvSpPr>
          <p:cNvPr id="49" name="ZoneTexte 48">
            <a:extLst>
              <a:ext uri="{FF2B5EF4-FFF2-40B4-BE49-F238E27FC236}">
                <a16:creationId xmlns:a16="http://schemas.microsoft.com/office/drawing/2014/main" id="{59D74612-2C3D-29B1-82DE-AFC06A7E9E2C}"/>
              </a:ext>
            </a:extLst>
          </p:cNvPr>
          <p:cNvSpPr txBox="1"/>
          <p:nvPr/>
        </p:nvSpPr>
        <p:spPr>
          <a:xfrm>
            <a:off x="7961708" y="891849"/>
            <a:ext cx="11059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i="1" dirty="0">
                <a:latin typeface="Symbol" panose="05050102010706020507" pitchFamily="18" charset="2"/>
              </a:rPr>
              <a:t>D</a:t>
            </a:r>
            <a:r>
              <a:rPr lang="fr-FR" sz="1200" b="1" i="1" dirty="0"/>
              <a:t>m[g]</a:t>
            </a:r>
          </a:p>
        </p:txBody>
      </p:sp>
      <p:sp>
        <p:nvSpPr>
          <p:cNvPr id="50" name="Flèche : droite 49">
            <a:extLst>
              <a:ext uri="{FF2B5EF4-FFF2-40B4-BE49-F238E27FC236}">
                <a16:creationId xmlns:a16="http://schemas.microsoft.com/office/drawing/2014/main" id="{0C1BA5C5-614F-B27A-2EBC-97DAEB8EF489}"/>
              </a:ext>
            </a:extLst>
          </p:cNvPr>
          <p:cNvSpPr/>
          <p:nvPr/>
        </p:nvSpPr>
        <p:spPr>
          <a:xfrm>
            <a:off x="2123728" y="5733256"/>
            <a:ext cx="1008112" cy="20499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1" name="ZoneTexte 50">
            <a:extLst>
              <a:ext uri="{FF2B5EF4-FFF2-40B4-BE49-F238E27FC236}">
                <a16:creationId xmlns:a16="http://schemas.microsoft.com/office/drawing/2014/main" id="{63E97516-A4D8-BB9E-5DB2-43B1A66F26CB}"/>
              </a:ext>
            </a:extLst>
          </p:cNvPr>
          <p:cNvSpPr txBox="1"/>
          <p:nvPr/>
        </p:nvSpPr>
        <p:spPr>
          <a:xfrm>
            <a:off x="3265512" y="5689803"/>
            <a:ext cx="15121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i="1" dirty="0"/>
              <a:t>Water content (w)</a:t>
            </a:r>
          </a:p>
        </p:txBody>
      </p:sp>
      <p:pic>
        <p:nvPicPr>
          <p:cNvPr id="52" name="Image 51">
            <a:extLst>
              <a:ext uri="{FF2B5EF4-FFF2-40B4-BE49-F238E27FC236}">
                <a16:creationId xmlns:a16="http://schemas.microsoft.com/office/drawing/2014/main" id="{82132B65-38AB-B87E-9B4E-4F252CC9F7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00240" y="4568696"/>
            <a:ext cx="2257551" cy="1761309"/>
          </a:xfrm>
          <a:prstGeom prst="rect">
            <a:avLst/>
          </a:prstGeom>
        </p:spPr>
      </p:pic>
      <p:sp>
        <p:nvSpPr>
          <p:cNvPr id="53" name="ZoneTexte 52">
            <a:extLst>
              <a:ext uri="{FF2B5EF4-FFF2-40B4-BE49-F238E27FC236}">
                <a16:creationId xmlns:a16="http://schemas.microsoft.com/office/drawing/2014/main" id="{EFADD8BB-66D8-EAB2-0533-7FFCBF1744F9}"/>
              </a:ext>
            </a:extLst>
          </p:cNvPr>
          <p:cNvSpPr txBox="1"/>
          <p:nvPr/>
        </p:nvSpPr>
        <p:spPr>
          <a:xfrm>
            <a:off x="6890044" y="5828302"/>
            <a:ext cx="97159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b="1" i="1" dirty="0"/>
              <a:t>Time [</a:t>
            </a:r>
            <a:r>
              <a:rPr lang="fr-FR" sz="800" b="1" i="1" dirty="0" err="1"/>
              <a:t>days</a:t>
            </a:r>
            <a:r>
              <a:rPr lang="fr-FR" sz="800" b="1" i="1" dirty="0"/>
              <a:t>]</a:t>
            </a:r>
          </a:p>
        </p:txBody>
      </p:sp>
      <p:sp>
        <p:nvSpPr>
          <p:cNvPr id="54" name="ZoneTexte 53">
            <a:extLst>
              <a:ext uri="{FF2B5EF4-FFF2-40B4-BE49-F238E27FC236}">
                <a16:creationId xmlns:a16="http://schemas.microsoft.com/office/drawing/2014/main" id="{43E0EF67-52F4-7729-9882-389907ADC16E}"/>
              </a:ext>
            </a:extLst>
          </p:cNvPr>
          <p:cNvSpPr txBox="1"/>
          <p:nvPr/>
        </p:nvSpPr>
        <p:spPr>
          <a:xfrm>
            <a:off x="5331290" y="4549039"/>
            <a:ext cx="97159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b="1" i="1" dirty="0"/>
              <a:t>w [%]</a:t>
            </a:r>
          </a:p>
        </p:txBody>
      </p:sp>
    </p:spTree>
    <p:extLst>
      <p:ext uri="{BB962C8B-B14F-4D97-AF65-F5344CB8AC3E}">
        <p14:creationId xmlns:p14="http://schemas.microsoft.com/office/powerpoint/2010/main" val="1491578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solidFill>
            <a:schemeClr val="accent3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 dirty="0" smtClean="0"/>
              <a:t>1. </a:t>
            </a:r>
            <a:r>
              <a:rPr lang="en-US" dirty="0" err="1" smtClean="0"/>
              <a:t>Nanoscale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0" y="1412776"/>
            <a:ext cx="9144000" cy="5184576"/>
          </a:xfrm>
        </p:spPr>
        <p:txBody>
          <a:bodyPr/>
          <a:lstStyle/>
          <a:p>
            <a:r>
              <a:rPr lang="en-US" sz="2400" dirty="0" smtClean="0"/>
              <a:t>Thin </a:t>
            </a:r>
            <a:r>
              <a:rPr lang="en-US" sz="2400" dirty="0"/>
              <a:t>m</a:t>
            </a:r>
            <a:r>
              <a:rPr lang="en-US" sz="2400" dirty="0" smtClean="0"/>
              <a:t>ineral layer (≈1 nm) with adsorbed/bound water</a:t>
            </a:r>
          </a:p>
          <a:p>
            <a:pPr lvl="1"/>
            <a:r>
              <a:rPr lang="en-US" sz="2000" dirty="0" smtClean="0"/>
              <a:t>Experimental measurement of deformation by XRD</a:t>
            </a:r>
          </a:p>
          <a:p>
            <a:pPr lvl="1"/>
            <a:r>
              <a:rPr lang="en-US" sz="2000" dirty="0" smtClean="0"/>
              <a:t>Theoretical prediction by molecular simulation</a:t>
            </a:r>
          </a:p>
        </p:txBody>
      </p:sp>
      <p:pic>
        <p:nvPicPr>
          <p:cNvPr id="4" name="Image 3" descr="structure_hierachy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8962" r="2791" b="6857"/>
          <a:stretch/>
        </p:blipFill>
        <p:spPr>
          <a:xfrm>
            <a:off x="755576" y="2852936"/>
            <a:ext cx="2582975" cy="3518090"/>
          </a:xfrm>
          <a:prstGeom prst="rect">
            <a:avLst/>
          </a:prstGeom>
        </p:spPr>
      </p:pic>
      <p:pic>
        <p:nvPicPr>
          <p:cNvPr id="7" name="Image 6" descr="RH100%_e15.5A.bmp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3501008"/>
            <a:ext cx="2232248" cy="2839868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4572000" y="2924944"/>
            <a:ext cx="2520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Sodium Wyoming montmorillonite</a:t>
            </a:r>
            <a:endParaRPr lang="fr-FR" dirty="0"/>
          </a:p>
        </p:txBody>
      </p:sp>
      <p:cxnSp>
        <p:nvCxnSpPr>
          <p:cNvPr id="10" name="Connecteur droit avec flèche 9"/>
          <p:cNvCxnSpPr/>
          <p:nvPr/>
        </p:nvCxnSpPr>
        <p:spPr>
          <a:xfrm flipH="1">
            <a:off x="6660232" y="3933056"/>
            <a:ext cx="432048" cy="360040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ZoneTexte 10"/>
          <p:cNvSpPr txBox="1"/>
          <p:nvPr/>
        </p:nvSpPr>
        <p:spPr>
          <a:xfrm>
            <a:off x="6948264" y="3573016"/>
            <a:ext cx="5208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0000FF"/>
                </a:solidFill>
              </a:rPr>
              <a:t>Na</a:t>
            </a:r>
            <a:r>
              <a:rPr lang="fr-FR" baseline="30000" dirty="0" smtClean="0">
                <a:solidFill>
                  <a:srgbClr val="0000FF"/>
                </a:solidFill>
              </a:rPr>
              <a:t>+</a:t>
            </a:r>
            <a:endParaRPr lang="fr-FR" baseline="30000" dirty="0">
              <a:solidFill>
                <a:srgbClr val="0000FF"/>
              </a:solidFill>
            </a:endParaRPr>
          </a:p>
        </p:txBody>
      </p:sp>
      <p:cxnSp>
        <p:nvCxnSpPr>
          <p:cNvPr id="12" name="Connecteur droit avec flèche 11"/>
          <p:cNvCxnSpPr/>
          <p:nvPr/>
        </p:nvCxnSpPr>
        <p:spPr>
          <a:xfrm>
            <a:off x="4427984" y="4437112"/>
            <a:ext cx="1008112" cy="504056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13"/>
          <p:cNvCxnSpPr/>
          <p:nvPr/>
        </p:nvCxnSpPr>
        <p:spPr>
          <a:xfrm>
            <a:off x="4427984" y="4437112"/>
            <a:ext cx="1872208" cy="504056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avec flèche 19"/>
          <p:cNvCxnSpPr/>
          <p:nvPr/>
        </p:nvCxnSpPr>
        <p:spPr>
          <a:xfrm>
            <a:off x="4427984" y="4437112"/>
            <a:ext cx="1512168" cy="288032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avec flèche 23"/>
          <p:cNvCxnSpPr/>
          <p:nvPr/>
        </p:nvCxnSpPr>
        <p:spPr>
          <a:xfrm>
            <a:off x="4427984" y="4437112"/>
            <a:ext cx="2016224" cy="720080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ZoneTexte 26"/>
          <p:cNvSpPr txBox="1"/>
          <p:nvPr/>
        </p:nvSpPr>
        <p:spPr>
          <a:xfrm>
            <a:off x="3707904" y="4077072"/>
            <a:ext cx="9150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FF6600"/>
                </a:solidFill>
              </a:rPr>
              <a:t>Al-&gt; Mg</a:t>
            </a:r>
          </a:p>
          <a:p>
            <a:r>
              <a:rPr lang="fr-FR" dirty="0" smtClean="0">
                <a:solidFill>
                  <a:srgbClr val="FF6600"/>
                </a:solidFill>
              </a:rPr>
              <a:t>Si -&gt; Al</a:t>
            </a:r>
            <a:endParaRPr lang="fr-FR" dirty="0">
              <a:solidFill>
                <a:srgbClr val="FF6600"/>
              </a:solidFill>
            </a:endParaRPr>
          </a:p>
        </p:txBody>
      </p:sp>
      <p:sp>
        <p:nvSpPr>
          <p:cNvPr id="28" name="Accolade fermante 27"/>
          <p:cNvSpPr/>
          <p:nvPr/>
        </p:nvSpPr>
        <p:spPr>
          <a:xfrm>
            <a:off x="6876256" y="4581128"/>
            <a:ext cx="216024" cy="648072"/>
          </a:xfrm>
          <a:prstGeom prst="rightBrace">
            <a:avLst/>
          </a:prstGeom>
          <a:ln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ZoneTexte 28"/>
          <p:cNvSpPr txBox="1"/>
          <p:nvPr/>
        </p:nvSpPr>
        <p:spPr>
          <a:xfrm>
            <a:off x="3347864" y="5229200"/>
            <a:ext cx="16561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4F81BD"/>
                </a:solidFill>
              </a:rPr>
              <a:t>Interlayer </a:t>
            </a:r>
          </a:p>
          <a:p>
            <a:pPr algn="ctr"/>
            <a:r>
              <a:rPr lang="en-US" dirty="0" smtClean="0">
                <a:solidFill>
                  <a:srgbClr val="4F81BD"/>
                </a:solidFill>
              </a:rPr>
              <a:t>(H2O + </a:t>
            </a:r>
            <a:r>
              <a:rPr lang="en-US" dirty="0" err="1" smtClean="0">
                <a:solidFill>
                  <a:srgbClr val="4F81BD"/>
                </a:solidFill>
              </a:rPr>
              <a:t>cations</a:t>
            </a:r>
            <a:r>
              <a:rPr lang="en-US" dirty="0" smtClean="0">
                <a:solidFill>
                  <a:srgbClr val="4F81BD"/>
                </a:solidFill>
              </a:rPr>
              <a:t>)</a:t>
            </a:r>
            <a:endParaRPr lang="en-US" baseline="30000" dirty="0">
              <a:solidFill>
                <a:srgbClr val="4F81BD"/>
              </a:solidFill>
            </a:endParaRPr>
          </a:p>
        </p:txBody>
      </p:sp>
      <p:sp>
        <p:nvSpPr>
          <p:cNvPr id="30" name="Accolade fermante 29"/>
          <p:cNvSpPr/>
          <p:nvPr/>
        </p:nvSpPr>
        <p:spPr>
          <a:xfrm flipH="1">
            <a:off x="4932040" y="5229200"/>
            <a:ext cx="216024" cy="648072"/>
          </a:xfrm>
          <a:prstGeom prst="rightBrace">
            <a:avLst/>
          </a:prstGeom>
          <a:ln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accent1"/>
              </a:solidFill>
            </a:endParaRPr>
          </a:p>
        </p:txBody>
      </p:sp>
      <p:sp>
        <p:nvSpPr>
          <p:cNvPr id="31" name="ZoneTexte 30"/>
          <p:cNvSpPr txBox="1"/>
          <p:nvPr/>
        </p:nvSpPr>
        <p:spPr>
          <a:xfrm>
            <a:off x="7092280" y="4581128"/>
            <a:ext cx="18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2"/>
                </a:solidFill>
              </a:rPr>
              <a:t>TOT mineral with substitutions</a:t>
            </a:r>
            <a:endParaRPr lang="en-US" baseline="30000" dirty="0">
              <a:solidFill>
                <a:schemeClr val="accent2"/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 rot="19454246">
            <a:off x="7806267" y="659041"/>
            <a:ext cx="1080120" cy="369332"/>
          </a:xfrm>
          <a:prstGeom prst="rect">
            <a:avLst/>
          </a:prstGeom>
          <a:noFill/>
          <a:ln w="254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Navier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76842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E7322319-D8D4-7DBA-AE98-2CBD7E8E72FF}"/>
              </a:ext>
            </a:extLst>
          </p:cNvPr>
          <p:cNvSpPr/>
          <p:nvPr/>
        </p:nvSpPr>
        <p:spPr>
          <a:xfrm>
            <a:off x="3857822" y="1565340"/>
            <a:ext cx="1381328" cy="428017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Images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5F9A25ED-24C9-AA40-D88A-C1EF4124010E}"/>
              </a:ext>
            </a:extLst>
          </p:cNvPr>
          <p:cNvSpPr/>
          <p:nvPr/>
        </p:nvSpPr>
        <p:spPr>
          <a:xfrm>
            <a:off x="3678664" y="2341123"/>
            <a:ext cx="1739643" cy="428017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H-DIC </a:t>
            </a:r>
            <a:r>
              <a:rPr lang="fr-FR" dirty="0" err="1">
                <a:solidFill>
                  <a:schemeClr val="tx1"/>
                </a:solidFill>
              </a:rPr>
              <a:t>algorithm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10AE9785-BCC5-8684-C09A-179C42C4FF3B}"/>
              </a:ext>
            </a:extLst>
          </p:cNvPr>
          <p:cNvSpPr/>
          <p:nvPr/>
        </p:nvSpPr>
        <p:spPr>
          <a:xfrm>
            <a:off x="1120286" y="2921540"/>
            <a:ext cx="2558378" cy="428017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>
                <a:solidFill>
                  <a:schemeClr val="tx1"/>
                </a:solidFill>
              </a:rPr>
              <a:t>displacement</a:t>
            </a:r>
            <a:r>
              <a:rPr lang="fr-FR" dirty="0">
                <a:solidFill>
                  <a:schemeClr val="tx1"/>
                </a:solidFill>
              </a:rPr>
              <a:t> </a:t>
            </a:r>
            <a:r>
              <a:rPr lang="fr-FR" dirty="0" err="1">
                <a:solidFill>
                  <a:schemeClr val="tx1"/>
                </a:solidFill>
              </a:rPr>
              <a:t>fields</a:t>
            </a:r>
            <a:r>
              <a:rPr lang="fr-FR" dirty="0">
                <a:solidFill>
                  <a:schemeClr val="tx1"/>
                </a:solidFill>
              </a:rPr>
              <a:t> </a:t>
            </a:r>
            <a:r>
              <a:rPr lang="fr-FR" sz="1200" b="1" i="1" dirty="0">
                <a:solidFill>
                  <a:schemeClr val="tx1"/>
                </a:solidFill>
              </a:rPr>
              <a:t>(</a:t>
            </a:r>
            <a:r>
              <a:rPr lang="fr-FR" sz="1200" b="1" i="1" dirty="0" err="1">
                <a:solidFill>
                  <a:schemeClr val="tx1"/>
                </a:solidFill>
              </a:rPr>
              <a:t>u,v</a:t>
            </a:r>
            <a:r>
              <a:rPr lang="fr-FR" sz="1200" b="1" i="1" dirty="0">
                <a:solidFill>
                  <a:schemeClr val="tx1"/>
                </a:solidFill>
              </a:rPr>
              <a:t>)</a:t>
            </a:r>
            <a:endParaRPr lang="fr-FR" b="1" i="1" dirty="0">
              <a:solidFill>
                <a:schemeClr val="tx1"/>
              </a:solidFill>
            </a:endParaRP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30F6A48-9A7E-0975-6AB2-E72EF6558844}"/>
              </a:ext>
            </a:extLst>
          </p:cNvPr>
          <p:cNvSpPr/>
          <p:nvPr/>
        </p:nvSpPr>
        <p:spPr>
          <a:xfrm>
            <a:off x="2493853" y="3501957"/>
            <a:ext cx="2071991" cy="428017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>
                <a:solidFill>
                  <a:schemeClr val="tx1"/>
                </a:solidFill>
              </a:rPr>
              <a:t>strain</a:t>
            </a:r>
            <a:r>
              <a:rPr lang="fr-FR" dirty="0">
                <a:solidFill>
                  <a:schemeClr val="tx1"/>
                </a:solidFill>
              </a:rPr>
              <a:t> </a:t>
            </a:r>
            <a:r>
              <a:rPr lang="fr-FR" dirty="0" err="1">
                <a:solidFill>
                  <a:schemeClr val="tx1"/>
                </a:solidFill>
              </a:rPr>
              <a:t>fields</a:t>
            </a:r>
            <a:r>
              <a:rPr lang="fr-FR" dirty="0">
                <a:solidFill>
                  <a:schemeClr val="tx1"/>
                </a:solidFill>
              </a:rPr>
              <a:t> </a:t>
            </a:r>
            <a:r>
              <a:rPr lang="fr-FR" sz="1200" b="1" i="1" dirty="0">
                <a:solidFill>
                  <a:schemeClr val="tx1"/>
                </a:solidFill>
              </a:rPr>
              <a:t>(</a:t>
            </a:r>
            <a:r>
              <a:rPr lang="fr-FR" sz="1200" b="1" i="1" dirty="0" err="1">
                <a:solidFill>
                  <a:schemeClr val="tx1"/>
                </a:solidFill>
                <a:latin typeface="Symbol" panose="05050102010706020507" pitchFamily="18" charset="2"/>
              </a:rPr>
              <a:t>e</a:t>
            </a:r>
            <a:r>
              <a:rPr lang="fr-FR" sz="1200" b="1" i="1" baseline="-25000" dirty="0" err="1">
                <a:solidFill>
                  <a:schemeClr val="tx1"/>
                </a:solidFill>
              </a:rPr>
              <a:t>xx</a:t>
            </a:r>
            <a:r>
              <a:rPr lang="fr-FR" sz="1200" b="1" i="1" dirty="0" err="1">
                <a:solidFill>
                  <a:schemeClr val="tx1"/>
                </a:solidFill>
              </a:rPr>
              <a:t>,</a:t>
            </a:r>
            <a:r>
              <a:rPr lang="fr-FR" sz="1200" b="1" i="1" dirty="0" err="1">
                <a:solidFill>
                  <a:schemeClr val="tx1"/>
                </a:solidFill>
                <a:latin typeface="Symbol" panose="05050102010706020507" pitchFamily="18" charset="2"/>
              </a:rPr>
              <a:t>e</a:t>
            </a:r>
            <a:r>
              <a:rPr lang="fr-FR" sz="1200" b="1" i="1" baseline="-25000" dirty="0" err="1">
                <a:solidFill>
                  <a:schemeClr val="tx1"/>
                </a:solidFill>
              </a:rPr>
              <a:t>yy</a:t>
            </a:r>
            <a:r>
              <a:rPr lang="fr-FR" sz="1200" b="1" i="1" dirty="0" err="1">
                <a:solidFill>
                  <a:schemeClr val="tx1"/>
                </a:solidFill>
              </a:rPr>
              <a:t>,</a:t>
            </a:r>
            <a:r>
              <a:rPr lang="fr-FR" sz="1200" b="1" i="1" dirty="0" err="1">
                <a:solidFill>
                  <a:schemeClr val="tx1"/>
                </a:solidFill>
                <a:latin typeface="Symbol" panose="05050102010706020507" pitchFamily="18" charset="2"/>
              </a:rPr>
              <a:t>e</a:t>
            </a:r>
            <a:r>
              <a:rPr lang="fr-FR" sz="1200" b="1" i="1" baseline="-25000" dirty="0" err="1">
                <a:solidFill>
                  <a:schemeClr val="tx1"/>
                </a:solidFill>
              </a:rPr>
              <a:t>xy</a:t>
            </a:r>
            <a:r>
              <a:rPr lang="fr-FR" sz="1200" b="1" i="1" dirty="0">
                <a:solidFill>
                  <a:schemeClr val="tx1"/>
                </a:solidFill>
              </a:rPr>
              <a:t>)</a:t>
            </a:r>
            <a:endParaRPr lang="fr-FR" i="1" dirty="0">
              <a:solidFill>
                <a:schemeClr val="tx1"/>
              </a:solidFill>
            </a:endParaRP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75685299-37C9-36B8-6654-34580DF67F2D}"/>
              </a:ext>
            </a:extLst>
          </p:cNvPr>
          <p:cNvSpPr/>
          <p:nvPr/>
        </p:nvSpPr>
        <p:spPr>
          <a:xfrm>
            <a:off x="171873" y="4896254"/>
            <a:ext cx="2071991" cy="428017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bulk </a:t>
            </a:r>
            <a:r>
              <a:rPr lang="fr-FR" b="1" dirty="0" err="1">
                <a:solidFill>
                  <a:schemeClr val="tx1"/>
                </a:solidFill>
              </a:rPr>
              <a:t>strains</a:t>
            </a:r>
            <a:r>
              <a:rPr lang="fr-FR" b="1" dirty="0">
                <a:solidFill>
                  <a:schemeClr val="tx1"/>
                </a:solidFill>
              </a:rPr>
              <a:t> </a:t>
            </a:r>
            <a:r>
              <a:rPr lang="fr-FR" sz="1200" b="1" i="1" dirty="0">
                <a:solidFill>
                  <a:schemeClr val="tx1"/>
                </a:solidFill>
              </a:rPr>
              <a:t>(</a:t>
            </a:r>
            <a:r>
              <a:rPr lang="fr-FR" sz="1200" b="1" i="1" dirty="0" err="1">
                <a:solidFill>
                  <a:schemeClr val="tx1"/>
                </a:solidFill>
                <a:latin typeface="Symbol" panose="05050102010706020507" pitchFamily="18" charset="2"/>
              </a:rPr>
              <a:t>e</a:t>
            </a:r>
            <a:r>
              <a:rPr lang="fr-FR" sz="1200" b="1" i="1" baseline="-25000" dirty="0" err="1">
                <a:solidFill>
                  <a:schemeClr val="tx1"/>
                </a:solidFill>
              </a:rPr>
              <a:t>S</a:t>
            </a:r>
            <a:r>
              <a:rPr lang="fr-FR" sz="1200" b="1" i="1" baseline="-25000" dirty="0">
                <a:solidFill>
                  <a:schemeClr val="tx1"/>
                </a:solidFill>
              </a:rPr>
              <a:t> ROI</a:t>
            </a:r>
            <a:r>
              <a:rPr lang="fr-FR" sz="1200" b="1" i="1" dirty="0">
                <a:solidFill>
                  <a:schemeClr val="tx1"/>
                </a:solidFill>
              </a:rPr>
              <a:t>)</a:t>
            </a:r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6AD1D39D-2589-855A-281F-C10FB777D23A}"/>
              </a:ext>
            </a:extLst>
          </p:cNvPr>
          <p:cNvSpPr/>
          <p:nvPr/>
        </p:nvSpPr>
        <p:spPr>
          <a:xfrm>
            <a:off x="2399475" y="4898163"/>
            <a:ext cx="2253573" cy="428017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surface </a:t>
            </a:r>
            <a:r>
              <a:rPr lang="fr-FR" b="1" dirty="0" err="1">
                <a:solidFill>
                  <a:schemeClr val="tx1"/>
                </a:solidFill>
              </a:rPr>
              <a:t>strains</a:t>
            </a:r>
            <a:r>
              <a:rPr lang="fr-FR" b="1" dirty="0">
                <a:solidFill>
                  <a:schemeClr val="tx1"/>
                </a:solidFill>
              </a:rPr>
              <a:t> </a:t>
            </a:r>
            <a:r>
              <a:rPr lang="fr-FR" sz="1200" b="1" i="1" dirty="0">
                <a:solidFill>
                  <a:schemeClr val="tx1"/>
                </a:solidFill>
              </a:rPr>
              <a:t>(</a:t>
            </a:r>
            <a:r>
              <a:rPr lang="fr-FR" sz="1200" b="1" i="1" dirty="0">
                <a:solidFill>
                  <a:schemeClr val="tx1"/>
                </a:solidFill>
                <a:latin typeface="Symbol" panose="05050102010706020507" pitchFamily="18" charset="2"/>
              </a:rPr>
              <a:t>e</a:t>
            </a:r>
            <a:r>
              <a:rPr lang="fr-FR" sz="1200" b="1" i="1" baseline="-25000" dirty="0">
                <a:solidFill>
                  <a:schemeClr val="tx1"/>
                </a:solidFill>
              </a:rPr>
              <a:t>s</a:t>
            </a:r>
            <a:r>
              <a:rPr lang="fr-FR" sz="1200" b="1" i="1" dirty="0">
                <a:solidFill>
                  <a:schemeClr val="tx1"/>
                </a:solidFill>
              </a:rPr>
              <a:t>)</a:t>
            </a:r>
            <a:endParaRPr lang="fr-FR" sz="1200" b="1" dirty="0">
              <a:solidFill>
                <a:schemeClr val="tx1"/>
              </a:solidFill>
            </a:endParaRPr>
          </a:p>
        </p:txBody>
      </p: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EFBDF73B-5B33-D66A-C2F9-6E848CE4F7A2}"/>
              </a:ext>
            </a:extLst>
          </p:cNvPr>
          <p:cNvCxnSpPr>
            <a:cxnSpLocks/>
            <a:stCxn id="4" idx="2"/>
            <a:endCxn id="5" idx="0"/>
          </p:cNvCxnSpPr>
          <p:nvPr/>
        </p:nvCxnSpPr>
        <p:spPr>
          <a:xfrm>
            <a:off x="4548486" y="1993357"/>
            <a:ext cx="0" cy="34776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61E60861-5A1B-D15F-A2CC-04B2BEE08E1D}"/>
              </a:ext>
            </a:extLst>
          </p:cNvPr>
          <p:cNvCxnSpPr>
            <a:cxnSpLocks/>
            <a:stCxn id="6" idx="2"/>
            <a:endCxn id="8" idx="0"/>
          </p:cNvCxnSpPr>
          <p:nvPr/>
        </p:nvCxnSpPr>
        <p:spPr>
          <a:xfrm flipH="1">
            <a:off x="1207869" y="3349557"/>
            <a:ext cx="1191606" cy="154669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9F254BF2-C84E-C61C-68E3-4AE85D2296AB}"/>
              </a:ext>
            </a:extLst>
          </p:cNvPr>
          <p:cNvCxnSpPr>
            <a:cxnSpLocks/>
            <a:stCxn id="6" idx="2"/>
            <a:endCxn id="7" idx="0"/>
          </p:cNvCxnSpPr>
          <p:nvPr/>
        </p:nvCxnSpPr>
        <p:spPr>
          <a:xfrm>
            <a:off x="2399475" y="3349557"/>
            <a:ext cx="1130374" cy="1524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FD871430-9F26-F48D-3F3F-D12CEC96D0FC}"/>
              </a:ext>
            </a:extLst>
          </p:cNvPr>
          <p:cNvCxnSpPr>
            <a:cxnSpLocks/>
            <a:stCxn id="7" idx="2"/>
            <a:endCxn id="9" idx="0"/>
          </p:cNvCxnSpPr>
          <p:nvPr/>
        </p:nvCxnSpPr>
        <p:spPr>
          <a:xfrm flipH="1">
            <a:off x="3526262" y="3929974"/>
            <a:ext cx="3587" cy="96818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7FE29BC7-F6EA-9C62-0EB1-51137F762855}"/>
              </a:ext>
            </a:extLst>
          </p:cNvPr>
          <p:cNvSpPr/>
          <p:nvPr/>
        </p:nvSpPr>
        <p:spPr>
          <a:xfrm>
            <a:off x="5154845" y="2921539"/>
            <a:ext cx="2558378" cy="428017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jump </a:t>
            </a:r>
            <a:r>
              <a:rPr lang="fr-FR" dirty="0" err="1">
                <a:solidFill>
                  <a:schemeClr val="tx1"/>
                </a:solidFill>
              </a:rPr>
              <a:t>fields</a:t>
            </a:r>
            <a:r>
              <a:rPr lang="fr-FR" dirty="0">
                <a:solidFill>
                  <a:schemeClr val="tx1"/>
                </a:solidFill>
              </a:rPr>
              <a:t> </a:t>
            </a:r>
            <a:r>
              <a:rPr lang="fr-FR" sz="1200" b="1" i="1" dirty="0">
                <a:solidFill>
                  <a:schemeClr val="tx1"/>
                </a:solidFill>
              </a:rPr>
              <a:t>(</a:t>
            </a:r>
            <a:r>
              <a:rPr lang="fr-FR" sz="1200" b="1" i="1" dirty="0" err="1">
                <a:solidFill>
                  <a:schemeClr val="tx1"/>
                </a:solidFill>
              </a:rPr>
              <a:t>u’,v</a:t>
            </a:r>
            <a:r>
              <a:rPr lang="fr-FR" sz="1200" b="1" i="1" dirty="0">
                <a:solidFill>
                  <a:schemeClr val="tx1"/>
                </a:solidFill>
              </a:rPr>
              <a:t>’)</a:t>
            </a:r>
            <a:endParaRPr lang="fr-FR" b="1" i="1" dirty="0">
              <a:solidFill>
                <a:schemeClr val="tx1"/>
              </a:solidFill>
            </a:endParaRPr>
          </a:p>
        </p:txBody>
      </p: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970E25DE-263B-7B41-543E-04AD32902DE5}"/>
              </a:ext>
            </a:extLst>
          </p:cNvPr>
          <p:cNvSpPr/>
          <p:nvPr/>
        </p:nvSpPr>
        <p:spPr>
          <a:xfrm>
            <a:off x="4988665" y="3501957"/>
            <a:ext cx="2890739" cy="428017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crack </a:t>
            </a:r>
            <a:r>
              <a:rPr lang="fr-FR" dirty="0" err="1">
                <a:solidFill>
                  <a:schemeClr val="tx1"/>
                </a:solidFill>
              </a:rPr>
              <a:t>kinematic</a:t>
            </a:r>
            <a:r>
              <a:rPr lang="fr-FR" dirty="0">
                <a:solidFill>
                  <a:schemeClr val="tx1"/>
                </a:solidFill>
              </a:rPr>
              <a:t> </a:t>
            </a:r>
            <a:r>
              <a:rPr lang="fr-FR" dirty="0" err="1">
                <a:solidFill>
                  <a:schemeClr val="tx1"/>
                </a:solidFill>
              </a:rPr>
              <a:t>fields</a:t>
            </a:r>
            <a:r>
              <a:rPr lang="fr-FR" dirty="0">
                <a:solidFill>
                  <a:schemeClr val="tx1"/>
                </a:solidFill>
              </a:rPr>
              <a:t> </a:t>
            </a:r>
            <a:r>
              <a:rPr lang="fr-FR" sz="1200" b="1" i="1" dirty="0">
                <a:solidFill>
                  <a:schemeClr val="tx1"/>
                </a:solidFill>
              </a:rPr>
              <a:t>(</a:t>
            </a:r>
            <a:r>
              <a:rPr lang="fr-FR" sz="1200" b="1" i="1" dirty="0" err="1">
                <a:solidFill>
                  <a:schemeClr val="tx1"/>
                </a:solidFill>
              </a:rPr>
              <a:t>o,s</a:t>
            </a:r>
            <a:r>
              <a:rPr lang="fr-FR" sz="1200" b="1" i="1" dirty="0">
                <a:solidFill>
                  <a:schemeClr val="tx1"/>
                </a:solidFill>
              </a:rPr>
              <a:t>)</a:t>
            </a:r>
            <a:endParaRPr lang="fr-FR" b="1" i="1" dirty="0">
              <a:solidFill>
                <a:schemeClr val="tx1"/>
              </a:solidFill>
            </a:endParaRPr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F7BEDD59-2F33-0E65-AD75-749913101F15}"/>
              </a:ext>
            </a:extLst>
          </p:cNvPr>
          <p:cNvSpPr/>
          <p:nvPr/>
        </p:nvSpPr>
        <p:spPr>
          <a:xfrm>
            <a:off x="4988665" y="4160196"/>
            <a:ext cx="2890739" cy="428017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crack area </a:t>
            </a:r>
            <a:r>
              <a:rPr lang="fr-FR" sz="1200" b="1" i="1" dirty="0">
                <a:solidFill>
                  <a:schemeClr val="tx1"/>
                </a:solidFill>
              </a:rPr>
              <a:t>(CA)</a:t>
            </a:r>
            <a:endParaRPr lang="fr-FR" b="1" i="1" dirty="0">
              <a:solidFill>
                <a:schemeClr val="tx1"/>
              </a:solidFill>
            </a:endParaRP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24F98C35-EA25-51FB-D9C6-AAA7B4226F15}"/>
              </a:ext>
            </a:extLst>
          </p:cNvPr>
          <p:cNvSpPr/>
          <p:nvPr/>
        </p:nvSpPr>
        <p:spPr>
          <a:xfrm>
            <a:off x="4922197" y="4896255"/>
            <a:ext cx="3013934" cy="428017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direct crack </a:t>
            </a:r>
            <a:r>
              <a:rPr lang="fr-FR" b="1" dirty="0" err="1">
                <a:solidFill>
                  <a:schemeClr val="tx1"/>
                </a:solidFill>
              </a:rPr>
              <a:t>porosity</a:t>
            </a:r>
            <a:r>
              <a:rPr lang="fr-FR" b="1" dirty="0">
                <a:solidFill>
                  <a:schemeClr val="tx1"/>
                </a:solidFill>
              </a:rPr>
              <a:t> </a:t>
            </a:r>
            <a:r>
              <a:rPr lang="fr-FR" sz="1200" b="1" i="1" dirty="0">
                <a:solidFill>
                  <a:schemeClr val="tx1"/>
                </a:solidFill>
              </a:rPr>
              <a:t>(</a:t>
            </a:r>
            <a:r>
              <a:rPr lang="fr-FR" sz="1200" b="1" i="1" dirty="0" err="1">
                <a:solidFill>
                  <a:schemeClr val="tx1"/>
                </a:solidFill>
                <a:latin typeface="Symbol" panose="05050102010706020507" pitchFamily="18" charset="2"/>
              </a:rPr>
              <a:t>f</a:t>
            </a:r>
            <a:r>
              <a:rPr lang="fr-FR" sz="1200" b="1" i="1" baseline="-25000" dirty="0" err="1">
                <a:solidFill>
                  <a:schemeClr val="tx1"/>
                </a:solidFill>
              </a:rPr>
              <a:t>crack</a:t>
            </a:r>
            <a:r>
              <a:rPr lang="fr-FR" sz="1200" b="1" i="1" baseline="-25000" dirty="0">
                <a:solidFill>
                  <a:schemeClr val="tx1"/>
                </a:solidFill>
              </a:rPr>
              <a:t>-d</a:t>
            </a:r>
            <a:r>
              <a:rPr lang="fr-FR" sz="1200" b="1" i="1" dirty="0">
                <a:solidFill>
                  <a:schemeClr val="tx1"/>
                </a:solidFill>
              </a:rPr>
              <a:t>)</a:t>
            </a:r>
            <a:endParaRPr lang="fr-FR" sz="1200" b="1" dirty="0">
              <a:solidFill>
                <a:schemeClr val="tx1"/>
              </a:solidFill>
            </a:endParaRPr>
          </a:p>
        </p:txBody>
      </p: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528607C8-2CE4-8701-1EB1-8265A7C78BF6}"/>
              </a:ext>
            </a:extLst>
          </p:cNvPr>
          <p:cNvCxnSpPr>
            <a:stCxn id="17" idx="2"/>
            <a:endCxn id="18" idx="0"/>
          </p:cNvCxnSpPr>
          <p:nvPr/>
        </p:nvCxnSpPr>
        <p:spPr>
          <a:xfrm>
            <a:off x="6434034" y="3349556"/>
            <a:ext cx="1" cy="15240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F0232E27-37EA-F69F-27F6-89BC8A1A4B17}"/>
              </a:ext>
            </a:extLst>
          </p:cNvPr>
          <p:cNvCxnSpPr>
            <a:stCxn id="18" idx="2"/>
            <a:endCxn id="19" idx="0"/>
          </p:cNvCxnSpPr>
          <p:nvPr/>
        </p:nvCxnSpPr>
        <p:spPr>
          <a:xfrm>
            <a:off x="6434035" y="3929974"/>
            <a:ext cx="0" cy="23022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C2C8ED9D-6968-9988-7A47-5D795865C537}"/>
              </a:ext>
            </a:extLst>
          </p:cNvPr>
          <p:cNvCxnSpPr>
            <a:cxnSpLocks/>
            <a:stCxn id="19" idx="2"/>
            <a:endCxn id="20" idx="0"/>
          </p:cNvCxnSpPr>
          <p:nvPr/>
        </p:nvCxnSpPr>
        <p:spPr>
          <a:xfrm flipH="1">
            <a:off x="6429164" y="4588213"/>
            <a:ext cx="4871" cy="30804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 : en angle 23">
            <a:extLst>
              <a:ext uri="{FF2B5EF4-FFF2-40B4-BE49-F238E27FC236}">
                <a16:creationId xmlns:a16="http://schemas.microsoft.com/office/drawing/2014/main" id="{946BC67E-8A16-A152-BF68-5FAAEBDB206E}"/>
              </a:ext>
            </a:extLst>
          </p:cNvPr>
          <p:cNvCxnSpPr>
            <a:cxnSpLocks/>
            <a:stCxn id="5" idx="2"/>
            <a:endCxn id="17" idx="0"/>
          </p:cNvCxnSpPr>
          <p:nvPr/>
        </p:nvCxnSpPr>
        <p:spPr>
          <a:xfrm rot="16200000" flipH="1">
            <a:off x="5415061" y="1902565"/>
            <a:ext cx="152399" cy="1885548"/>
          </a:xfrm>
          <a:prstGeom prst="bentConnector3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 : en angle 24">
            <a:extLst>
              <a:ext uri="{FF2B5EF4-FFF2-40B4-BE49-F238E27FC236}">
                <a16:creationId xmlns:a16="http://schemas.microsoft.com/office/drawing/2014/main" id="{F67551F5-217D-E563-E907-B6019F312EE9}"/>
              </a:ext>
            </a:extLst>
          </p:cNvPr>
          <p:cNvCxnSpPr>
            <a:cxnSpLocks/>
            <a:stCxn id="5" idx="2"/>
            <a:endCxn id="6" idx="0"/>
          </p:cNvCxnSpPr>
          <p:nvPr/>
        </p:nvCxnSpPr>
        <p:spPr>
          <a:xfrm rot="5400000">
            <a:off x="3397781" y="1770835"/>
            <a:ext cx="152400" cy="2149011"/>
          </a:xfrm>
          <a:prstGeom prst="bentConnector3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72D81EA1-39D0-7267-03D4-51B175127269}"/>
              </a:ext>
            </a:extLst>
          </p:cNvPr>
          <p:cNvSpPr/>
          <p:nvPr/>
        </p:nvSpPr>
        <p:spPr>
          <a:xfrm>
            <a:off x="4844375" y="2806426"/>
            <a:ext cx="3171538" cy="3010714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5965EDBE-902A-B8F6-ABC2-D53F617E553E}"/>
              </a:ext>
            </a:extLst>
          </p:cNvPr>
          <p:cNvSpPr txBox="1"/>
          <p:nvPr/>
        </p:nvSpPr>
        <p:spPr>
          <a:xfrm>
            <a:off x="6006805" y="5499366"/>
            <a:ext cx="1950421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fr-FR" sz="1600" b="1" i="1" dirty="0" err="1">
                <a:solidFill>
                  <a:srgbClr val="FF0000"/>
                </a:solidFill>
              </a:rPr>
              <a:t>enrichissment</a:t>
            </a:r>
            <a:endParaRPr lang="fr-FR" sz="1600" b="1" i="1" dirty="0">
              <a:solidFill>
                <a:srgbClr val="FF0000"/>
              </a:solidFill>
            </a:endParaRP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987F116A-3314-7648-D24E-85010CE158E9}"/>
              </a:ext>
            </a:extLst>
          </p:cNvPr>
          <p:cNvSpPr txBox="1"/>
          <p:nvPr/>
        </p:nvSpPr>
        <p:spPr>
          <a:xfrm>
            <a:off x="1344018" y="5499366"/>
            <a:ext cx="1950421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fr-FR" sz="1600" b="1" i="1" dirty="0" err="1">
                <a:solidFill>
                  <a:schemeClr val="accent1"/>
                </a:solidFill>
              </a:rPr>
              <a:t>Classical</a:t>
            </a:r>
            <a:r>
              <a:rPr lang="fr-FR" sz="1600" b="1" i="1" dirty="0">
                <a:solidFill>
                  <a:schemeClr val="accent1"/>
                </a:solidFill>
              </a:rPr>
              <a:t> </a:t>
            </a:r>
            <a:r>
              <a:rPr lang="fr-FR" sz="1600" b="1" i="1" dirty="0" err="1">
                <a:solidFill>
                  <a:schemeClr val="accent1"/>
                </a:solidFill>
              </a:rPr>
              <a:t>approach</a:t>
            </a:r>
            <a:endParaRPr lang="fr-FR" sz="1600" b="1" i="1" dirty="0">
              <a:solidFill>
                <a:schemeClr val="accent1"/>
              </a:solidFill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6E215FE-40CD-909B-55BA-DE86405A6F06}"/>
              </a:ext>
            </a:extLst>
          </p:cNvPr>
          <p:cNvSpPr/>
          <p:nvPr/>
        </p:nvSpPr>
        <p:spPr>
          <a:xfrm>
            <a:off x="92644" y="2827206"/>
            <a:ext cx="4693044" cy="3010714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30" name="Titre 1">
            <a:extLst>
              <a:ext uri="{FF2B5EF4-FFF2-40B4-BE49-F238E27FC236}">
                <a16:creationId xmlns:a16="http://schemas.microsoft.com/office/drawing/2014/main" id="{71C71B3F-9099-1A9F-21DB-541F2252E8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/>
              <a:t>DIC measurements</a:t>
            </a:r>
          </a:p>
        </p:txBody>
      </p:sp>
      <p:pic>
        <p:nvPicPr>
          <p:cNvPr id="32" name="Image 31" descr="Une image contenant noir&#10;&#10;Description générée automatiquement">
            <a:extLst>
              <a:ext uri="{FF2B5EF4-FFF2-40B4-BE49-F238E27FC236}">
                <a16:creationId xmlns:a16="http://schemas.microsoft.com/office/drawing/2014/main" id="{ACC6F388-ECAD-8EC3-4042-85F6D10048A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45" t="10101" r="30647" b="19811"/>
          <a:stretch/>
        </p:blipFill>
        <p:spPr>
          <a:xfrm>
            <a:off x="5827395" y="1194677"/>
            <a:ext cx="1440000" cy="1416318"/>
          </a:xfrm>
          <a:prstGeom prst="rect">
            <a:avLst/>
          </a:prstGeom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id="{7C079E41-B2A7-657E-F9C6-9C3FB9264CB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45" t="10101" r="30098" b="18500"/>
          <a:stretch/>
        </p:blipFill>
        <p:spPr>
          <a:xfrm>
            <a:off x="7451344" y="1188305"/>
            <a:ext cx="1440000" cy="1429061"/>
          </a:xfrm>
          <a:prstGeom prst="rect">
            <a:avLst/>
          </a:prstGeom>
        </p:spPr>
      </p:pic>
      <p:sp>
        <p:nvSpPr>
          <p:cNvPr id="35" name="ZoneTexte 34">
            <a:extLst>
              <a:ext uri="{FF2B5EF4-FFF2-40B4-BE49-F238E27FC236}">
                <a16:creationId xmlns:a16="http://schemas.microsoft.com/office/drawing/2014/main" id="{EBCED272-C754-B669-9050-65A9D68F291D}"/>
              </a:ext>
            </a:extLst>
          </p:cNvPr>
          <p:cNvSpPr txBox="1"/>
          <p:nvPr/>
        </p:nvSpPr>
        <p:spPr>
          <a:xfrm>
            <a:off x="6259927" y="2366679"/>
            <a:ext cx="72208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>
                <a:solidFill>
                  <a:srgbClr val="FF0000"/>
                </a:solidFill>
              </a:rPr>
              <a:t>5 cm</a:t>
            </a:r>
          </a:p>
        </p:txBody>
      </p:sp>
      <p:cxnSp>
        <p:nvCxnSpPr>
          <p:cNvPr id="37" name="Connecteur droit avec flèche 36">
            <a:extLst>
              <a:ext uri="{FF2B5EF4-FFF2-40B4-BE49-F238E27FC236}">
                <a16:creationId xmlns:a16="http://schemas.microsoft.com/office/drawing/2014/main" id="{4B4AB321-947D-3F1E-E6C2-DA23387134C0}"/>
              </a:ext>
            </a:extLst>
          </p:cNvPr>
          <p:cNvCxnSpPr/>
          <p:nvPr/>
        </p:nvCxnSpPr>
        <p:spPr>
          <a:xfrm flipV="1">
            <a:off x="5846443" y="2438037"/>
            <a:ext cx="1422000" cy="0"/>
          </a:xfrm>
          <a:prstGeom prst="straightConnector1">
            <a:avLst/>
          </a:prstGeom>
          <a:ln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ZoneTexte 37">
            <a:extLst>
              <a:ext uri="{FF2B5EF4-FFF2-40B4-BE49-F238E27FC236}">
                <a16:creationId xmlns:a16="http://schemas.microsoft.com/office/drawing/2014/main" id="{34C18D3E-3DB0-1FF2-AA3F-D81F9CDDD203}"/>
              </a:ext>
            </a:extLst>
          </p:cNvPr>
          <p:cNvSpPr txBox="1"/>
          <p:nvPr/>
        </p:nvSpPr>
        <p:spPr>
          <a:xfrm>
            <a:off x="2021958" y="1635416"/>
            <a:ext cx="19904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i="1" dirty="0" err="1">
                <a:solidFill>
                  <a:srgbClr val="FF0000"/>
                </a:solidFill>
              </a:rPr>
              <a:t>each</a:t>
            </a:r>
            <a:r>
              <a:rPr lang="fr-FR" sz="1200" b="1" i="1" dirty="0">
                <a:solidFill>
                  <a:srgbClr val="FF0000"/>
                </a:solidFill>
              </a:rPr>
              <a:t> 15 minutes</a:t>
            </a:r>
          </a:p>
        </p:txBody>
      </p:sp>
    </p:spTree>
    <p:extLst>
      <p:ext uri="{BB962C8B-B14F-4D97-AF65-F5344CB8AC3E}">
        <p14:creationId xmlns:p14="http://schemas.microsoft.com/office/powerpoint/2010/main" val="802093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re 1">
            <a:extLst>
              <a:ext uri="{FF2B5EF4-FFF2-40B4-BE49-F238E27FC236}">
                <a16:creationId xmlns:a16="http://schemas.microsoft.com/office/drawing/2014/main" id="{71C71B3F-9099-1A9F-21DB-541F2252E8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/>
              <a:t>DIC results</a:t>
            </a:r>
          </a:p>
        </p:txBody>
      </p:sp>
      <p:pic>
        <p:nvPicPr>
          <p:cNvPr id="36" name="Image 35">
            <a:extLst>
              <a:ext uri="{FF2B5EF4-FFF2-40B4-BE49-F238E27FC236}">
                <a16:creationId xmlns:a16="http://schemas.microsoft.com/office/drawing/2014/main" id="{88FA1AC1-D9B3-36B1-9A23-F6B6A50ACB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749" y="1348921"/>
            <a:ext cx="2160000" cy="216685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9" name="Image 38">
            <a:extLst>
              <a:ext uri="{FF2B5EF4-FFF2-40B4-BE49-F238E27FC236}">
                <a16:creationId xmlns:a16="http://schemas.microsoft.com/office/drawing/2014/main" id="{A8C5A903-0105-9847-7DA2-B7800F42FD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748" y="3631033"/>
            <a:ext cx="2160000" cy="158695"/>
          </a:xfrm>
          <a:prstGeom prst="rect">
            <a:avLst/>
          </a:prstGeom>
        </p:spPr>
      </p:pic>
      <p:sp>
        <p:nvSpPr>
          <p:cNvPr id="40" name="ZoneTexte 39">
            <a:extLst>
              <a:ext uri="{FF2B5EF4-FFF2-40B4-BE49-F238E27FC236}">
                <a16:creationId xmlns:a16="http://schemas.microsoft.com/office/drawing/2014/main" id="{CB2349D8-7681-C884-8AC5-80F15257F14D}"/>
              </a:ext>
            </a:extLst>
          </p:cNvPr>
          <p:cNvSpPr txBox="1"/>
          <p:nvPr/>
        </p:nvSpPr>
        <p:spPr>
          <a:xfrm>
            <a:off x="80540" y="3542537"/>
            <a:ext cx="2032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0</a:t>
            </a:r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5217D2DD-DE7D-7309-6487-FD5DBC86B9DC}"/>
              </a:ext>
            </a:extLst>
          </p:cNvPr>
          <p:cNvSpPr txBox="1"/>
          <p:nvPr/>
        </p:nvSpPr>
        <p:spPr>
          <a:xfrm>
            <a:off x="1937117" y="3554286"/>
            <a:ext cx="4500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0.2</a:t>
            </a:r>
          </a:p>
        </p:txBody>
      </p:sp>
      <p:pic>
        <p:nvPicPr>
          <p:cNvPr id="42" name="Image 41">
            <a:extLst>
              <a:ext uri="{FF2B5EF4-FFF2-40B4-BE49-F238E27FC236}">
                <a16:creationId xmlns:a16="http://schemas.microsoft.com/office/drawing/2014/main" id="{718AE3B2-5265-9FC6-CE47-CC7447C09F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77043" y="1320106"/>
            <a:ext cx="2160000" cy="216690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3" name="Image 42">
            <a:extLst>
              <a:ext uri="{FF2B5EF4-FFF2-40B4-BE49-F238E27FC236}">
                <a16:creationId xmlns:a16="http://schemas.microsoft.com/office/drawing/2014/main" id="{4801D9EF-71AA-7A01-820C-DF6BFE91F9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8018" y="3624869"/>
            <a:ext cx="2160000" cy="158695"/>
          </a:xfrm>
          <a:prstGeom prst="rect">
            <a:avLst/>
          </a:prstGeom>
        </p:spPr>
      </p:pic>
      <p:sp>
        <p:nvSpPr>
          <p:cNvPr id="44" name="ZoneTexte 43">
            <a:extLst>
              <a:ext uri="{FF2B5EF4-FFF2-40B4-BE49-F238E27FC236}">
                <a16:creationId xmlns:a16="http://schemas.microsoft.com/office/drawing/2014/main" id="{F2320F44-47AB-BA4E-5434-09616252CABA}"/>
              </a:ext>
            </a:extLst>
          </p:cNvPr>
          <p:cNvSpPr txBox="1"/>
          <p:nvPr/>
        </p:nvSpPr>
        <p:spPr>
          <a:xfrm>
            <a:off x="2380313" y="3535123"/>
            <a:ext cx="5816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-0.28</a:t>
            </a:r>
          </a:p>
        </p:txBody>
      </p:sp>
      <p:sp>
        <p:nvSpPr>
          <p:cNvPr id="45" name="ZoneTexte 44">
            <a:extLst>
              <a:ext uri="{FF2B5EF4-FFF2-40B4-BE49-F238E27FC236}">
                <a16:creationId xmlns:a16="http://schemas.microsoft.com/office/drawing/2014/main" id="{BDFC261C-D4D0-34A0-7122-CC45FF2CAD39}"/>
              </a:ext>
            </a:extLst>
          </p:cNvPr>
          <p:cNvSpPr txBox="1"/>
          <p:nvPr/>
        </p:nvSpPr>
        <p:spPr>
          <a:xfrm>
            <a:off x="4297395" y="3571880"/>
            <a:ext cx="450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/>
              <a:t>0</a:t>
            </a:r>
          </a:p>
        </p:txBody>
      </p:sp>
      <p:pic>
        <p:nvPicPr>
          <p:cNvPr id="46" name="Image 45">
            <a:extLst>
              <a:ext uri="{FF2B5EF4-FFF2-40B4-BE49-F238E27FC236}">
                <a16:creationId xmlns:a16="http://schemas.microsoft.com/office/drawing/2014/main" id="{0417711D-C516-C799-1750-6535295721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3748" y="4077072"/>
            <a:ext cx="2160000" cy="207745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7" name="Image 46">
            <a:extLst>
              <a:ext uri="{FF2B5EF4-FFF2-40B4-BE49-F238E27FC236}">
                <a16:creationId xmlns:a16="http://schemas.microsoft.com/office/drawing/2014/main" id="{5DAB198D-4B14-E564-F27E-4177B6E107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143748" y="6265007"/>
            <a:ext cx="2160000" cy="158695"/>
          </a:xfrm>
          <a:prstGeom prst="rect">
            <a:avLst/>
          </a:prstGeom>
        </p:spPr>
      </p:pic>
      <p:sp>
        <p:nvSpPr>
          <p:cNvPr id="48" name="ZoneTexte 47">
            <a:extLst>
              <a:ext uri="{FF2B5EF4-FFF2-40B4-BE49-F238E27FC236}">
                <a16:creationId xmlns:a16="http://schemas.microsoft.com/office/drawing/2014/main" id="{7FB05DDF-E543-B9FC-3F92-2AE3630DC3A4}"/>
              </a:ext>
            </a:extLst>
          </p:cNvPr>
          <p:cNvSpPr txBox="1"/>
          <p:nvPr/>
        </p:nvSpPr>
        <p:spPr>
          <a:xfrm>
            <a:off x="100502" y="6190466"/>
            <a:ext cx="6018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0.067</a:t>
            </a:r>
          </a:p>
        </p:txBody>
      </p:sp>
      <p:sp>
        <p:nvSpPr>
          <p:cNvPr id="49" name="ZoneTexte 48">
            <a:extLst>
              <a:ext uri="{FF2B5EF4-FFF2-40B4-BE49-F238E27FC236}">
                <a16:creationId xmlns:a16="http://schemas.microsoft.com/office/drawing/2014/main" id="{6A2E960D-E9DE-6DB0-8782-3A461B54FEBC}"/>
              </a:ext>
            </a:extLst>
          </p:cNvPr>
          <p:cNvSpPr txBox="1"/>
          <p:nvPr/>
        </p:nvSpPr>
        <p:spPr>
          <a:xfrm>
            <a:off x="1846385" y="6190466"/>
            <a:ext cx="6018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0.14</a:t>
            </a:r>
          </a:p>
        </p:txBody>
      </p:sp>
      <p:pic>
        <p:nvPicPr>
          <p:cNvPr id="50" name="Image 49">
            <a:extLst>
              <a:ext uri="{FF2B5EF4-FFF2-40B4-BE49-F238E27FC236}">
                <a16:creationId xmlns:a16="http://schemas.microsoft.com/office/drawing/2014/main" id="{619B42D5-27FE-E8B1-CAD5-984B0762E91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13"/>
          <a:stretch/>
        </p:blipFill>
        <p:spPr>
          <a:xfrm>
            <a:off x="2446476" y="4077072"/>
            <a:ext cx="2160000" cy="209103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1" name="Image 50">
            <a:extLst>
              <a:ext uri="{FF2B5EF4-FFF2-40B4-BE49-F238E27FC236}">
                <a16:creationId xmlns:a16="http://schemas.microsoft.com/office/drawing/2014/main" id="{F06A4BC6-51F3-9019-CB10-5969AEE59F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2438892" y="6281497"/>
            <a:ext cx="2160000" cy="158695"/>
          </a:xfrm>
          <a:prstGeom prst="rect">
            <a:avLst/>
          </a:prstGeom>
        </p:spPr>
      </p:pic>
      <p:sp>
        <p:nvSpPr>
          <p:cNvPr id="52" name="ZoneTexte 51">
            <a:extLst>
              <a:ext uri="{FF2B5EF4-FFF2-40B4-BE49-F238E27FC236}">
                <a16:creationId xmlns:a16="http://schemas.microsoft.com/office/drawing/2014/main" id="{C1F77044-B54E-15D6-4A3B-C4DE42CBA6C0}"/>
              </a:ext>
            </a:extLst>
          </p:cNvPr>
          <p:cNvSpPr txBox="1"/>
          <p:nvPr/>
        </p:nvSpPr>
        <p:spPr>
          <a:xfrm>
            <a:off x="2380313" y="6194685"/>
            <a:ext cx="6596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-0.045</a:t>
            </a:r>
          </a:p>
        </p:txBody>
      </p:sp>
      <p:sp>
        <p:nvSpPr>
          <p:cNvPr id="53" name="ZoneTexte 52">
            <a:extLst>
              <a:ext uri="{FF2B5EF4-FFF2-40B4-BE49-F238E27FC236}">
                <a16:creationId xmlns:a16="http://schemas.microsoft.com/office/drawing/2014/main" id="{09F32043-7E17-ACF3-418C-D7638F809566}"/>
              </a:ext>
            </a:extLst>
          </p:cNvPr>
          <p:cNvSpPr txBox="1"/>
          <p:nvPr/>
        </p:nvSpPr>
        <p:spPr>
          <a:xfrm>
            <a:off x="4126195" y="6215259"/>
            <a:ext cx="6018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0.06</a:t>
            </a:r>
          </a:p>
        </p:txBody>
      </p:sp>
      <p:sp>
        <p:nvSpPr>
          <p:cNvPr id="54" name="ZoneTexte 53">
            <a:extLst>
              <a:ext uri="{FF2B5EF4-FFF2-40B4-BE49-F238E27FC236}">
                <a16:creationId xmlns:a16="http://schemas.microsoft.com/office/drawing/2014/main" id="{BC2BCF4E-BC19-1A3F-61DE-DC1FFF97D935}"/>
              </a:ext>
            </a:extLst>
          </p:cNvPr>
          <p:cNvSpPr txBox="1"/>
          <p:nvPr/>
        </p:nvSpPr>
        <p:spPr>
          <a:xfrm>
            <a:off x="-541119" y="1364710"/>
            <a:ext cx="35297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i="1" dirty="0"/>
              <a:t>Horizontal </a:t>
            </a:r>
            <a:r>
              <a:rPr lang="fr-FR" sz="1200" i="1" dirty="0" err="1"/>
              <a:t>displacement</a:t>
            </a:r>
            <a:r>
              <a:rPr lang="fr-FR" sz="1200" i="1" dirty="0"/>
              <a:t>  [mm]</a:t>
            </a:r>
          </a:p>
        </p:txBody>
      </p:sp>
      <p:sp>
        <p:nvSpPr>
          <p:cNvPr id="55" name="ZoneTexte 54">
            <a:extLst>
              <a:ext uri="{FF2B5EF4-FFF2-40B4-BE49-F238E27FC236}">
                <a16:creationId xmlns:a16="http://schemas.microsoft.com/office/drawing/2014/main" id="{772A0E54-BFB8-7C4F-347E-ABC9D8246A06}"/>
              </a:ext>
            </a:extLst>
          </p:cNvPr>
          <p:cNvSpPr txBox="1"/>
          <p:nvPr/>
        </p:nvSpPr>
        <p:spPr>
          <a:xfrm>
            <a:off x="1752595" y="1320881"/>
            <a:ext cx="35297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i="1" dirty="0"/>
              <a:t>Vertical </a:t>
            </a:r>
            <a:r>
              <a:rPr lang="fr-FR" sz="1200" i="1" dirty="0" err="1"/>
              <a:t>displacement</a:t>
            </a:r>
            <a:r>
              <a:rPr lang="fr-FR" sz="1200" i="1" dirty="0"/>
              <a:t>  [mm]</a:t>
            </a:r>
          </a:p>
        </p:txBody>
      </p:sp>
      <p:sp>
        <p:nvSpPr>
          <p:cNvPr id="56" name="ZoneTexte 55">
            <a:extLst>
              <a:ext uri="{FF2B5EF4-FFF2-40B4-BE49-F238E27FC236}">
                <a16:creationId xmlns:a16="http://schemas.microsoft.com/office/drawing/2014/main" id="{6DA916DC-FB0F-7064-C1B4-346038F326FA}"/>
              </a:ext>
            </a:extLst>
          </p:cNvPr>
          <p:cNvSpPr txBox="1"/>
          <p:nvPr/>
        </p:nvSpPr>
        <p:spPr>
          <a:xfrm>
            <a:off x="-520211" y="4046736"/>
            <a:ext cx="35297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i="1" dirty="0" err="1"/>
              <a:t>Opening</a:t>
            </a:r>
            <a:r>
              <a:rPr lang="fr-FR" sz="1200" i="1" dirty="0"/>
              <a:t> crack [mm]</a:t>
            </a:r>
          </a:p>
        </p:txBody>
      </p:sp>
      <p:sp>
        <p:nvSpPr>
          <p:cNvPr id="57" name="ZoneTexte 56">
            <a:extLst>
              <a:ext uri="{FF2B5EF4-FFF2-40B4-BE49-F238E27FC236}">
                <a16:creationId xmlns:a16="http://schemas.microsoft.com/office/drawing/2014/main" id="{86AEE4AB-D22D-FD0E-3D03-F6C4F8FF6E9E}"/>
              </a:ext>
            </a:extLst>
          </p:cNvPr>
          <p:cNvSpPr txBox="1"/>
          <p:nvPr/>
        </p:nvSpPr>
        <p:spPr>
          <a:xfrm>
            <a:off x="1834353" y="4061362"/>
            <a:ext cx="35297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i="1" dirty="0" err="1"/>
              <a:t>shear</a:t>
            </a:r>
            <a:r>
              <a:rPr lang="fr-FR" sz="1200" i="1" dirty="0"/>
              <a:t> crack [mm]</a:t>
            </a:r>
          </a:p>
        </p:txBody>
      </p:sp>
      <p:sp>
        <p:nvSpPr>
          <p:cNvPr id="58" name="ZoneTexte 57">
            <a:extLst>
              <a:ext uri="{FF2B5EF4-FFF2-40B4-BE49-F238E27FC236}">
                <a16:creationId xmlns:a16="http://schemas.microsoft.com/office/drawing/2014/main" id="{7B62D941-E3A3-EB8B-1AE8-163984E69DFC}"/>
              </a:ext>
            </a:extLst>
          </p:cNvPr>
          <p:cNvSpPr txBox="1"/>
          <p:nvPr/>
        </p:nvSpPr>
        <p:spPr>
          <a:xfrm>
            <a:off x="2182445" y="1758498"/>
            <a:ext cx="30003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i="1" dirty="0"/>
              <a:t>surface 1</a:t>
            </a:r>
          </a:p>
        </p:txBody>
      </p:sp>
      <p:sp>
        <p:nvSpPr>
          <p:cNvPr id="59" name="ZoneTexte 58">
            <a:extLst>
              <a:ext uri="{FF2B5EF4-FFF2-40B4-BE49-F238E27FC236}">
                <a16:creationId xmlns:a16="http://schemas.microsoft.com/office/drawing/2014/main" id="{08038A5A-E4AE-3DB8-E90C-6882A4079152}"/>
              </a:ext>
            </a:extLst>
          </p:cNvPr>
          <p:cNvSpPr txBox="1"/>
          <p:nvPr/>
        </p:nvSpPr>
        <p:spPr>
          <a:xfrm>
            <a:off x="1867375" y="2719581"/>
            <a:ext cx="33024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i="1" dirty="0"/>
              <a:t>surface 2</a:t>
            </a:r>
          </a:p>
        </p:txBody>
      </p:sp>
      <p:sp>
        <p:nvSpPr>
          <p:cNvPr id="60" name="ZoneTexte 59">
            <a:extLst>
              <a:ext uri="{FF2B5EF4-FFF2-40B4-BE49-F238E27FC236}">
                <a16:creationId xmlns:a16="http://schemas.microsoft.com/office/drawing/2014/main" id="{E03F07A7-16B8-E41D-791F-96355370C8E7}"/>
              </a:ext>
            </a:extLst>
          </p:cNvPr>
          <p:cNvSpPr txBox="1"/>
          <p:nvPr/>
        </p:nvSpPr>
        <p:spPr>
          <a:xfrm>
            <a:off x="-75875" y="2826774"/>
            <a:ext cx="35297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i="1" dirty="0"/>
              <a:t>43.37 mm</a:t>
            </a:r>
          </a:p>
        </p:txBody>
      </p:sp>
      <p:cxnSp>
        <p:nvCxnSpPr>
          <p:cNvPr id="61" name="Connecteur droit avec flèche 60">
            <a:extLst>
              <a:ext uri="{FF2B5EF4-FFF2-40B4-BE49-F238E27FC236}">
                <a16:creationId xmlns:a16="http://schemas.microsoft.com/office/drawing/2014/main" id="{5DCD92D8-1FB2-28BB-046E-2CC834FFF9E8}"/>
              </a:ext>
            </a:extLst>
          </p:cNvPr>
          <p:cNvCxnSpPr/>
          <p:nvPr/>
        </p:nvCxnSpPr>
        <p:spPr>
          <a:xfrm>
            <a:off x="143748" y="3195789"/>
            <a:ext cx="2160000" cy="17093"/>
          </a:xfrm>
          <a:prstGeom prst="straightConnector1">
            <a:avLst/>
          </a:prstGeom>
          <a:ln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ZoneTexte 61">
            <a:extLst>
              <a:ext uri="{FF2B5EF4-FFF2-40B4-BE49-F238E27FC236}">
                <a16:creationId xmlns:a16="http://schemas.microsoft.com/office/drawing/2014/main" id="{2DE71BCF-98CF-2F1A-CD5C-37E0A589948F}"/>
              </a:ext>
            </a:extLst>
          </p:cNvPr>
          <p:cNvSpPr txBox="1"/>
          <p:nvPr/>
        </p:nvSpPr>
        <p:spPr>
          <a:xfrm>
            <a:off x="-448199" y="2527184"/>
            <a:ext cx="35297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i="1" dirty="0" err="1">
                <a:solidFill>
                  <a:srgbClr val="FF0000"/>
                </a:solidFill>
              </a:rPr>
              <a:t>Bedding</a:t>
            </a:r>
            <a:r>
              <a:rPr lang="fr-FR" sz="1200" i="1" dirty="0">
                <a:solidFill>
                  <a:srgbClr val="FF0000"/>
                </a:solidFill>
              </a:rPr>
              <a:t> plane</a:t>
            </a:r>
          </a:p>
        </p:txBody>
      </p:sp>
      <p:cxnSp>
        <p:nvCxnSpPr>
          <p:cNvPr id="63" name="Connecteur droit avec flèche 62">
            <a:extLst>
              <a:ext uri="{FF2B5EF4-FFF2-40B4-BE49-F238E27FC236}">
                <a16:creationId xmlns:a16="http://schemas.microsoft.com/office/drawing/2014/main" id="{8A06C6F5-2A18-D795-9BF9-AE773D236F0B}"/>
              </a:ext>
            </a:extLst>
          </p:cNvPr>
          <p:cNvCxnSpPr/>
          <p:nvPr/>
        </p:nvCxnSpPr>
        <p:spPr>
          <a:xfrm>
            <a:off x="764440" y="2532810"/>
            <a:ext cx="1104456" cy="0"/>
          </a:xfrm>
          <a:prstGeom prst="straightConnector1">
            <a:avLst/>
          </a:prstGeom>
          <a:ln w="28575">
            <a:solidFill>
              <a:srgbClr val="FF0000"/>
            </a:solidFill>
            <a:prstDash val="solid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Rectangle : coins arrondis 63">
            <a:extLst>
              <a:ext uri="{FF2B5EF4-FFF2-40B4-BE49-F238E27FC236}">
                <a16:creationId xmlns:a16="http://schemas.microsoft.com/office/drawing/2014/main" id="{96F68EA7-E976-17A2-F7FD-F97392BD0AFE}"/>
              </a:ext>
            </a:extLst>
          </p:cNvPr>
          <p:cNvSpPr/>
          <p:nvPr/>
        </p:nvSpPr>
        <p:spPr>
          <a:xfrm>
            <a:off x="4702738" y="1413099"/>
            <a:ext cx="2071991" cy="428017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>
                <a:solidFill>
                  <a:schemeClr val="tx1"/>
                </a:solidFill>
              </a:rPr>
              <a:t>strain</a:t>
            </a:r>
            <a:r>
              <a:rPr lang="fr-FR" dirty="0">
                <a:solidFill>
                  <a:schemeClr val="tx1"/>
                </a:solidFill>
              </a:rPr>
              <a:t> </a:t>
            </a:r>
            <a:r>
              <a:rPr lang="fr-FR" dirty="0" err="1">
                <a:solidFill>
                  <a:schemeClr val="tx1"/>
                </a:solidFill>
              </a:rPr>
              <a:t>fields</a:t>
            </a:r>
            <a:r>
              <a:rPr lang="fr-FR" dirty="0">
                <a:solidFill>
                  <a:schemeClr val="tx1"/>
                </a:solidFill>
              </a:rPr>
              <a:t> </a:t>
            </a:r>
            <a:r>
              <a:rPr lang="fr-FR" sz="1200" b="1" i="1" dirty="0">
                <a:solidFill>
                  <a:schemeClr val="tx1"/>
                </a:solidFill>
              </a:rPr>
              <a:t>(</a:t>
            </a:r>
            <a:r>
              <a:rPr lang="fr-FR" sz="1200" b="1" i="1" dirty="0" err="1">
                <a:solidFill>
                  <a:schemeClr val="tx1"/>
                </a:solidFill>
                <a:latin typeface="Symbol" panose="05050102010706020507" pitchFamily="18" charset="2"/>
              </a:rPr>
              <a:t>e</a:t>
            </a:r>
            <a:r>
              <a:rPr lang="fr-FR" sz="1200" b="1" i="1" baseline="-25000" dirty="0" err="1">
                <a:solidFill>
                  <a:schemeClr val="tx1"/>
                </a:solidFill>
              </a:rPr>
              <a:t>xx</a:t>
            </a:r>
            <a:r>
              <a:rPr lang="fr-FR" sz="1200" b="1" i="1" dirty="0" err="1">
                <a:solidFill>
                  <a:schemeClr val="tx1"/>
                </a:solidFill>
              </a:rPr>
              <a:t>,</a:t>
            </a:r>
            <a:r>
              <a:rPr lang="fr-FR" sz="1200" b="1" i="1" dirty="0" err="1">
                <a:solidFill>
                  <a:schemeClr val="tx1"/>
                </a:solidFill>
                <a:latin typeface="Symbol" panose="05050102010706020507" pitchFamily="18" charset="2"/>
              </a:rPr>
              <a:t>e</a:t>
            </a:r>
            <a:r>
              <a:rPr lang="fr-FR" sz="1200" b="1" i="1" baseline="-25000" dirty="0" err="1">
                <a:solidFill>
                  <a:schemeClr val="tx1"/>
                </a:solidFill>
              </a:rPr>
              <a:t>yy</a:t>
            </a:r>
            <a:r>
              <a:rPr lang="fr-FR" sz="1200" b="1" i="1" dirty="0" err="1">
                <a:solidFill>
                  <a:schemeClr val="tx1"/>
                </a:solidFill>
              </a:rPr>
              <a:t>,</a:t>
            </a:r>
            <a:r>
              <a:rPr lang="fr-FR" sz="1200" b="1" i="1" dirty="0" err="1">
                <a:solidFill>
                  <a:schemeClr val="tx1"/>
                </a:solidFill>
                <a:latin typeface="Symbol" panose="05050102010706020507" pitchFamily="18" charset="2"/>
              </a:rPr>
              <a:t>e</a:t>
            </a:r>
            <a:r>
              <a:rPr lang="fr-FR" sz="1200" b="1" i="1" baseline="-25000" dirty="0" err="1">
                <a:solidFill>
                  <a:schemeClr val="tx1"/>
                </a:solidFill>
              </a:rPr>
              <a:t>xy</a:t>
            </a:r>
            <a:r>
              <a:rPr lang="fr-FR" sz="1200" b="1" i="1" dirty="0">
                <a:solidFill>
                  <a:schemeClr val="tx1"/>
                </a:solidFill>
              </a:rPr>
              <a:t>)</a:t>
            </a:r>
            <a:endParaRPr lang="fr-FR" i="1" dirty="0">
              <a:solidFill>
                <a:schemeClr val="tx1"/>
              </a:solidFill>
            </a:endParaRPr>
          </a:p>
        </p:txBody>
      </p:sp>
      <p:sp>
        <p:nvSpPr>
          <p:cNvPr id="65" name="Rectangle : coins arrondis 64">
            <a:extLst>
              <a:ext uri="{FF2B5EF4-FFF2-40B4-BE49-F238E27FC236}">
                <a16:creationId xmlns:a16="http://schemas.microsoft.com/office/drawing/2014/main" id="{E43B46E3-89EF-1786-BD6D-4355C75AC6FD}"/>
              </a:ext>
            </a:extLst>
          </p:cNvPr>
          <p:cNvSpPr/>
          <p:nvPr/>
        </p:nvSpPr>
        <p:spPr>
          <a:xfrm>
            <a:off x="4760826" y="2715540"/>
            <a:ext cx="2071991" cy="428017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bulk </a:t>
            </a:r>
            <a:r>
              <a:rPr lang="fr-FR" b="1" dirty="0" err="1">
                <a:solidFill>
                  <a:schemeClr val="tx1"/>
                </a:solidFill>
              </a:rPr>
              <a:t>strains</a:t>
            </a:r>
            <a:r>
              <a:rPr lang="fr-FR" b="1" dirty="0">
                <a:solidFill>
                  <a:schemeClr val="tx1"/>
                </a:solidFill>
              </a:rPr>
              <a:t> </a:t>
            </a:r>
            <a:r>
              <a:rPr lang="fr-FR" sz="1200" b="1" i="1" dirty="0">
                <a:solidFill>
                  <a:schemeClr val="tx1"/>
                </a:solidFill>
              </a:rPr>
              <a:t>(</a:t>
            </a:r>
            <a:r>
              <a:rPr lang="fr-FR" sz="1200" b="1" i="1" dirty="0" err="1">
                <a:solidFill>
                  <a:schemeClr val="tx1"/>
                </a:solidFill>
                <a:latin typeface="Symbol" panose="05050102010706020507" pitchFamily="18" charset="2"/>
              </a:rPr>
              <a:t>e</a:t>
            </a:r>
            <a:r>
              <a:rPr lang="fr-FR" sz="1200" b="1" i="1" baseline="-25000" dirty="0" err="1">
                <a:solidFill>
                  <a:schemeClr val="tx1"/>
                </a:solidFill>
              </a:rPr>
              <a:t>S</a:t>
            </a:r>
            <a:r>
              <a:rPr lang="fr-FR" sz="1200" b="1" i="1" baseline="-25000" dirty="0">
                <a:solidFill>
                  <a:schemeClr val="tx1"/>
                </a:solidFill>
              </a:rPr>
              <a:t> ROI</a:t>
            </a:r>
            <a:r>
              <a:rPr lang="fr-FR" sz="1200" b="1" i="1" dirty="0">
                <a:solidFill>
                  <a:schemeClr val="tx1"/>
                </a:solidFill>
              </a:rPr>
              <a:t>)</a:t>
            </a:r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66" name="Rectangle : coins arrondis 65">
            <a:extLst>
              <a:ext uri="{FF2B5EF4-FFF2-40B4-BE49-F238E27FC236}">
                <a16:creationId xmlns:a16="http://schemas.microsoft.com/office/drawing/2014/main" id="{79A5F774-A07F-2A92-4F62-B0422482C80E}"/>
              </a:ext>
            </a:extLst>
          </p:cNvPr>
          <p:cNvSpPr/>
          <p:nvPr/>
        </p:nvSpPr>
        <p:spPr>
          <a:xfrm>
            <a:off x="6862647" y="1413098"/>
            <a:ext cx="2253573" cy="428017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surface </a:t>
            </a:r>
            <a:r>
              <a:rPr lang="fr-FR" b="1" dirty="0" err="1">
                <a:solidFill>
                  <a:schemeClr val="tx1"/>
                </a:solidFill>
              </a:rPr>
              <a:t>strains</a:t>
            </a:r>
            <a:r>
              <a:rPr lang="fr-FR" b="1" dirty="0">
                <a:solidFill>
                  <a:schemeClr val="tx1"/>
                </a:solidFill>
              </a:rPr>
              <a:t> </a:t>
            </a:r>
            <a:r>
              <a:rPr lang="fr-FR" sz="1200" b="1" i="1" dirty="0">
                <a:solidFill>
                  <a:schemeClr val="tx1"/>
                </a:solidFill>
              </a:rPr>
              <a:t>(</a:t>
            </a:r>
            <a:r>
              <a:rPr lang="fr-FR" sz="1200" b="1" i="1" dirty="0">
                <a:solidFill>
                  <a:schemeClr val="tx1"/>
                </a:solidFill>
                <a:latin typeface="Symbol" panose="05050102010706020507" pitchFamily="18" charset="2"/>
              </a:rPr>
              <a:t>e</a:t>
            </a:r>
            <a:r>
              <a:rPr lang="fr-FR" sz="1200" b="1" i="1" baseline="-25000" dirty="0">
                <a:solidFill>
                  <a:schemeClr val="tx1"/>
                </a:solidFill>
              </a:rPr>
              <a:t>s</a:t>
            </a:r>
            <a:r>
              <a:rPr lang="fr-FR" sz="1200" b="1" i="1" dirty="0">
                <a:solidFill>
                  <a:schemeClr val="tx1"/>
                </a:solidFill>
              </a:rPr>
              <a:t>)</a:t>
            </a:r>
            <a:endParaRPr lang="fr-FR" sz="1200" b="1" dirty="0">
              <a:solidFill>
                <a:schemeClr val="tx1"/>
              </a:solidFill>
            </a:endParaRPr>
          </a:p>
        </p:txBody>
      </p:sp>
      <p:sp>
        <p:nvSpPr>
          <p:cNvPr id="67" name="ZoneTexte 66">
            <a:extLst>
              <a:ext uri="{FF2B5EF4-FFF2-40B4-BE49-F238E27FC236}">
                <a16:creationId xmlns:a16="http://schemas.microsoft.com/office/drawing/2014/main" id="{88DE598E-57DA-3457-F2D7-5C10810E371E}"/>
              </a:ext>
            </a:extLst>
          </p:cNvPr>
          <p:cNvSpPr txBox="1"/>
          <p:nvPr/>
        </p:nvSpPr>
        <p:spPr>
          <a:xfrm>
            <a:off x="4823314" y="3170485"/>
            <a:ext cx="19261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i="1" dirty="0"/>
              <a:t>One marker at </a:t>
            </a:r>
            <a:r>
              <a:rPr lang="fr-FR" sz="1200" b="1" i="1" dirty="0" err="1"/>
              <a:t>each</a:t>
            </a:r>
            <a:r>
              <a:rPr lang="fr-FR" sz="1200" b="1" i="1" dirty="0"/>
              <a:t> corner</a:t>
            </a:r>
          </a:p>
        </p:txBody>
      </p:sp>
      <p:sp>
        <p:nvSpPr>
          <p:cNvPr id="68" name="ZoneTexte 67">
            <a:extLst>
              <a:ext uri="{FF2B5EF4-FFF2-40B4-BE49-F238E27FC236}">
                <a16:creationId xmlns:a16="http://schemas.microsoft.com/office/drawing/2014/main" id="{A98B8F2E-3EA7-5A9C-89B9-7051FFF0FCF8}"/>
              </a:ext>
            </a:extLst>
          </p:cNvPr>
          <p:cNvSpPr txBox="1"/>
          <p:nvPr/>
        </p:nvSpPr>
        <p:spPr>
          <a:xfrm>
            <a:off x="4810337" y="1848709"/>
            <a:ext cx="19261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i="1" dirty="0" err="1"/>
              <a:t>finite</a:t>
            </a:r>
            <a:r>
              <a:rPr lang="fr-FR" sz="1200" i="1" dirty="0"/>
              <a:t> </a:t>
            </a:r>
            <a:r>
              <a:rPr lang="fr-FR" sz="1200" i="1" dirty="0" err="1"/>
              <a:t>differences</a:t>
            </a:r>
            <a:endParaRPr lang="fr-FR" sz="1200" i="1" dirty="0"/>
          </a:p>
        </p:txBody>
      </p:sp>
      <p:sp>
        <p:nvSpPr>
          <p:cNvPr id="69" name="ZoneTexte 68">
            <a:extLst>
              <a:ext uri="{FF2B5EF4-FFF2-40B4-BE49-F238E27FC236}">
                <a16:creationId xmlns:a16="http://schemas.microsoft.com/office/drawing/2014/main" id="{488233C1-B1C0-AE0C-9C42-02E69E49CF71}"/>
              </a:ext>
            </a:extLst>
          </p:cNvPr>
          <p:cNvSpPr txBox="1"/>
          <p:nvPr/>
        </p:nvSpPr>
        <p:spPr>
          <a:xfrm>
            <a:off x="6862647" y="1837680"/>
            <a:ext cx="22535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i="1" dirty="0"/>
              <a:t>(grains, </a:t>
            </a:r>
            <a:r>
              <a:rPr lang="fr-FR" sz="1200" i="1" dirty="0" err="1"/>
              <a:t>clay</a:t>
            </a:r>
            <a:r>
              <a:rPr lang="fr-FR" sz="1200" i="1" dirty="0"/>
              <a:t>, </a:t>
            </a:r>
            <a:r>
              <a:rPr lang="fr-FR" sz="1200" i="1" dirty="0" err="1"/>
              <a:t>interstitial</a:t>
            </a:r>
            <a:r>
              <a:rPr lang="fr-FR" sz="1200" i="1" dirty="0"/>
              <a:t> water )</a:t>
            </a:r>
          </a:p>
        </p:txBody>
      </p:sp>
      <p:sp>
        <p:nvSpPr>
          <p:cNvPr id="70" name="Rectangle : coins arrondis 69">
            <a:extLst>
              <a:ext uri="{FF2B5EF4-FFF2-40B4-BE49-F238E27FC236}">
                <a16:creationId xmlns:a16="http://schemas.microsoft.com/office/drawing/2014/main" id="{15B890CC-554A-581D-C8A4-D85BAF63DEB7}"/>
              </a:ext>
            </a:extLst>
          </p:cNvPr>
          <p:cNvSpPr/>
          <p:nvPr/>
        </p:nvSpPr>
        <p:spPr>
          <a:xfrm>
            <a:off x="4635948" y="4232585"/>
            <a:ext cx="3013934" cy="428017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direct crack </a:t>
            </a:r>
            <a:r>
              <a:rPr lang="fr-FR" b="1" dirty="0" err="1">
                <a:solidFill>
                  <a:schemeClr val="tx1"/>
                </a:solidFill>
              </a:rPr>
              <a:t>porosity</a:t>
            </a:r>
            <a:r>
              <a:rPr lang="fr-FR" b="1" dirty="0">
                <a:solidFill>
                  <a:schemeClr val="tx1"/>
                </a:solidFill>
              </a:rPr>
              <a:t> </a:t>
            </a:r>
            <a:r>
              <a:rPr lang="fr-FR" sz="1200" b="1" i="1" dirty="0">
                <a:solidFill>
                  <a:schemeClr val="tx1"/>
                </a:solidFill>
              </a:rPr>
              <a:t>(</a:t>
            </a:r>
            <a:r>
              <a:rPr lang="fr-FR" sz="1200" b="1" i="1" dirty="0" err="1">
                <a:solidFill>
                  <a:schemeClr val="tx1"/>
                </a:solidFill>
                <a:latin typeface="Symbol" panose="05050102010706020507" pitchFamily="18" charset="2"/>
              </a:rPr>
              <a:t>f</a:t>
            </a:r>
            <a:r>
              <a:rPr lang="fr-FR" sz="1200" b="1" i="1" baseline="-25000" dirty="0" err="1">
                <a:solidFill>
                  <a:schemeClr val="tx1"/>
                </a:solidFill>
              </a:rPr>
              <a:t>crack</a:t>
            </a:r>
            <a:r>
              <a:rPr lang="fr-FR" sz="1200" b="1" i="1" baseline="-25000" dirty="0">
                <a:solidFill>
                  <a:schemeClr val="tx1"/>
                </a:solidFill>
              </a:rPr>
              <a:t>-d</a:t>
            </a:r>
            <a:r>
              <a:rPr lang="fr-FR" sz="1200" b="1" i="1" dirty="0">
                <a:solidFill>
                  <a:schemeClr val="tx1"/>
                </a:solidFill>
              </a:rPr>
              <a:t>)</a:t>
            </a:r>
            <a:endParaRPr lang="fr-FR" sz="1200" b="1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1" name="ZoneTexte 70">
                <a:extLst>
                  <a:ext uri="{FF2B5EF4-FFF2-40B4-BE49-F238E27FC236}">
                    <a16:creationId xmlns:a16="http://schemas.microsoft.com/office/drawing/2014/main" id="{62903555-0928-8655-4E2D-54AB6CE019CA}"/>
                  </a:ext>
                </a:extLst>
              </p:cNvPr>
              <p:cNvSpPr txBox="1"/>
              <p:nvPr/>
            </p:nvSpPr>
            <p:spPr>
              <a:xfrm>
                <a:off x="7606667" y="4308093"/>
                <a:ext cx="1641444" cy="2769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200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200" i="1"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fr-FR" sz="1200" i="1">
                              <a:latin typeface="Cambria Math" panose="02040503050406030204" pitchFamily="18" charset="0"/>
                            </a:rPr>
                            <m:t>𝑐𝑟𝑎𝑐𝑘</m:t>
                          </m:r>
                          <m:r>
                            <a:rPr lang="fr-FR" sz="1200" i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fr-FR" sz="1200" i="1"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  <m:r>
                        <a:rPr lang="fr-FR" sz="1200" i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sz="1200" i="1">
                          <a:latin typeface="Cambria Math" panose="02040503050406030204" pitchFamily="18" charset="0"/>
                        </a:rPr>
                        <m:t>𝐶</m:t>
                      </m:r>
                      <m:f>
                        <m:fPr>
                          <m:type m:val="lin"/>
                          <m:ctrlPr>
                            <a:rPr lang="fr-FR" sz="1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1200" i="1">
                              <a:latin typeface="Cambria Math" panose="02040503050406030204" pitchFamily="18" charset="0"/>
                            </a:rPr>
                            <m:t>𝐴</m:t>
                          </m:r>
                        </m:num>
                        <m:den>
                          <m:r>
                            <a:rPr lang="fr-FR" sz="1200" i="1">
                              <a:latin typeface="Cambria Math" panose="02040503050406030204" pitchFamily="18" charset="0"/>
                            </a:rPr>
                            <m:t>𝑅</m:t>
                          </m:r>
                        </m:den>
                      </m:f>
                      <m:r>
                        <a:rPr lang="fr-FR" sz="1200" i="1">
                          <a:latin typeface="Cambria Math" panose="02040503050406030204" pitchFamily="18" charset="0"/>
                        </a:rPr>
                        <m:t>𝑂𝐼</m:t>
                      </m:r>
                    </m:oMath>
                  </m:oMathPara>
                </a14:m>
                <a:endParaRPr lang="fr-FR" sz="1200" dirty="0"/>
              </a:p>
            </p:txBody>
          </p:sp>
        </mc:Choice>
        <mc:Fallback xmlns="">
          <p:sp>
            <p:nvSpPr>
              <p:cNvPr id="71" name="ZoneTexte 70">
                <a:extLst>
                  <a:ext uri="{FF2B5EF4-FFF2-40B4-BE49-F238E27FC236}">
                    <a16:creationId xmlns:a16="http://schemas.microsoft.com/office/drawing/2014/main" id="{62903555-0928-8655-4E2D-54AB6CE019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06667" y="4308093"/>
                <a:ext cx="1641444" cy="276999"/>
              </a:xfrm>
              <a:prstGeom prst="rect">
                <a:avLst/>
              </a:prstGeom>
              <a:blipFill>
                <a:blip r:embed="rId7"/>
                <a:stretch>
                  <a:fillRect t="-95556" r="-2974" b="-148889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Image 2">
            <a:extLst>
              <a:ext uri="{FF2B5EF4-FFF2-40B4-BE49-F238E27FC236}">
                <a16:creationId xmlns:a16="http://schemas.microsoft.com/office/drawing/2014/main" id="{C48D040F-C3EC-3383-3CC4-54C685CFD3A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57471" y="5151807"/>
            <a:ext cx="2160000" cy="1317184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AE605AA9-2F64-0392-8E0E-6D5B140040D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09432" y="5151675"/>
            <a:ext cx="2160000" cy="131258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2" name="ZoneTexte 71">
                <a:extLst>
                  <a:ext uri="{FF2B5EF4-FFF2-40B4-BE49-F238E27FC236}">
                    <a16:creationId xmlns:a16="http://schemas.microsoft.com/office/drawing/2014/main" id="{3E65EB2E-7EC1-E7DB-AAF7-6C00A72D4314}"/>
                  </a:ext>
                </a:extLst>
              </p:cNvPr>
              <p:cNvSpPr txBox="1"/>
              <p:nvPr/>
            </p:nvSpPr>
            <p:spPr>
              <a:xfrm>
                <a:off x="4367939" y="4640060"/>
                <a:ext cx="5118846" cy="33797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R="3810" algn="ctr">
                  <a:lnSpc>
                    <a:spcPts val="2100"/>
                  </a:lnSpc>
                </a:pPr>
                <a:r>
                  <a:rPr lang="en-US" sz="1000" i="1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with </a:t>
                </a:r>
                <a14:m>
                  <m:oMath xmlns:m="http://schemas.openxmlformats.org/officeDocument/2006/math">
                    <m:r>
                      <a:rPr lang="en-US" sz="1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𝐶𝐴</m:t>
                    </m:r>
                    <m:d>
                      <m:dPr>
                        <m:ctrlPr>
                          <a:rPr lang="fr-FR" sz="1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1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𝑡</m:t>
                        </m:r>
                      </m:e>
                    </m:d>
                    <m:r>
                      <a:rPr lang="en-US" sz="1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nary>
                      <m:naryPr>
                        <m:chr m:val="∑"/>
                        <m:limLoc m:val="undOvr"/>
                        <m:ctrlPr>
                          <a:rPr lang="fr-FR" sz="1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naryPr>
                      <m:sub>
                        <m:r>
                          <a:rPr lang="en-US" sz="1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𝑖</m:t>
                        </m:r>
                        <m:r>
                          <a:rPr lang="en-US" sz="1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=0</m:t>
                        </m:r>
                      </m:sub>
                      <m:sup>
                        <m:r>
                          <a:rPr lang="en-US" sz="1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𝑁</m:t>
                        </m:r>
                      </m:sup>
                      <m:e>
                        <m:sSub>
                          <m:sSubPr>
                            <m:ctrlPr>
                              <a:rPr lang="fr-FR" sz="1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sz="1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𝑜</m:t>
                            </m:r>
                          </m:e>
                          <m:sub>
                            <m:r>
                              <a:rPr lang="en-US" sz="1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𝑖</m:t>
                            </m:r>
                          </m:sub>
                        </m:sSub>
                        <m:d>
                          <m:dPr>
                            <m:ctrlPr>
                              <a:rPr lang="fr-FR" sz="1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lang="en-US" sz="1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  <m:r>
                              <a:rPr lang="en-US" sz="1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,</m:t>
                            </m:r>
                            <m:r>
                              <a:rPr lang="en-US" sz="1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𝑦</m:t>
                            </m:r>
                            <m:r>
                              <a:rPr lang="en-US" sz="1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,</m:t>
                            </m:r>
                            <m:r>
                              <a:rPr lang="en-US" sz="1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𝑡</m:t>
                            </m:r>
                          </m:e>
                        </m:d>
                        <m:r>
                          <a:rPr lang="en-US" sz="1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.</m:t>
                        </m:r>
                        <m:r>
                          <a:rPr lang="en-US" sz="1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𝛾</m:t>
                        </m:r>
                        <m:r>
                          <a:rPr lang="en-US" sz="1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× </m:t>
                        </m:r>
                        <m:sSub>
                          <m:sSubPr>
                            <m:ctrlPr>
                              <a:rPr lang="fr-FR" sz="1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sz="1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𝑙</m:t>
                            </m:r>
                          </m:e>
                          <m:sub>
                            <m:r>
                              <a:rPr lang="en-US" sz="1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𝑓</m:t>
                            </m:r>
                          </m:sub>
                        </m:sSub>
                        <m:d>
                          <m:dPr>
                            <m:ctrlPr>
                              <a:rPr lang="fr-FR" sz="1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lang="en-US" sz="1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  <m:r>
                              <a:rPr lang="en-US" sz="1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,</m:t>
                            </m:r>
                            <m:r>
                              <a:rPr lang="en-US" sz="1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𝑦</m:t>
                            </m:r>
                            <m:r>
                              <a:rPr lang="en-US" sz="1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,</m:t>
                            </m:r>
                            <m:r>
                              <a:rPr lang="en-US" sz="1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𝑡</m:t>
                            </m:r>
                          </m:e>
                        </m:d>
                        <m:r>
                          <a:rPr lang="en-US" sz="1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.</m:t>
                        </m:r>
                        <m:r>
                          <a:rPr lang="en-US" sz="1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𝛾</m:t>
                        </m:r>
                      </m:e>
                    </m:nary>
                  </m:oMath>
                </a14:m>
                <a:endParaRPr lang="fr-FR" sz="1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2" name="ZoneTexte 71">
                <a:extLst>
                  <a:ext uri="{FF2B5EF4-FFF2-40B4-BE49-F238E27FC236}">
                    <a16:creationId xmlns:a16="http://schemas.microsoft.com/office/drawing/2014/main" id="{3E65EB2E-7EC1-E7DB-AAF7-6C00A72D43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67939" y="4640060"/>
                <a:ext cx="5118846" cy="337978"/>
              </a:xfrm>
              <a:prstGeom prst="rect">
                <a:avLst/>
              </a:prstGeom>
              <a:blipFill>
                <a:blip r:embed="rId10"/>
                <a:stretch>
                  <a:fillRect t="-39286" b="-10000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3" name="ZoneTexte 72">
            <a:extLst>
              <a:ext uri="{FF2B5EF4-FFF2-40B4-BE49-F238E27FC236}">
                <a16:creationId xmlns:a16="http://schemas.microsoft.com/office/drawing/2014/main" id="{B32CF6C7-4A71-6AC7-AA60-09C8FDB15A04}"/>
              </a:ext>
            </a:extLst>
          </p:cNvPr>
          <p:cNvSpPr txBox="1"/>
          <p:nvPr/>
        </p:nvSpPr>
        <p:spPr>
          <a:xfrm>
            <a:off x="5090831" y="6427860"/>
            <a:ext cx="34346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Distribution of local aperture and sliding</a:t>
            </a:r>
          </a:p>
        </p:txBody>
      </p:sp>
      <p:sp>
        <p:nvSpPr>
          <p:cNvPr id="74" name="ZoneTexte 73">
            <a:extLst>
              <a:ext uri="{FF2B5EF4-FFF2-40B4-BE49-F238E27FC236}">
                <a16:creationId xmlns:a16="http://schemas.microsoft.com/office/drawing/2014/main" id="{E9CB8EA7-D1D7-0A1C-74BE-41C853566F93}"/>
              </a:ext>
            </a:extLst>
          </p:cNvPr>
          <p:cNvSpPr txBox="1"/>
          <p:nvPr/>
        </p:nvSpPr>
        <p:spPr>
          <a:xfrm>
            <a:off x="4810337" y="3957003"/>
            <a:ext cx="41421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>
                <a:solidFill>
                  <a:srgbClr val="FF0000"/>
                </a:solidFill>
              </a:rPr>
              <a:t>New surface generate by the aperture of the desiccation crack</a:t>
            </a:r>
          </a:p>
        </p:txBody>
      </p:sp>
    </p:spTree>
    <p:extLst>
      <p:ext uri="{BB962C8B-B14F-4D97-AF65-F5344CB8AC3E}">
        <p14:creationId xmlns:p14="http://schemas.microsoft.com/office/powerpoint/2010/main" val="667340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re 1">
            <a:extLst>
              <a:ext uri="{FF2B5EF4-FFF2-40B4-BE49-F238E27FC236}">
                <a16:creationId xmlns:a16="http://schemas.microsoft.com/office/drawing/2014/main" id="{71C71B3F-9099-1A9F-21DB-541F2252E8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/>
              <a:t>Results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40723435-EC3B-CD5F-A5D0-BAAECBFFA7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1268760"/>
            <a:ext cx="8297375" cy="5438103"/>
          </a:xfrm>
          <a:prstGeom prst="rect">
            <a:avLst/>
          </a:prstGeom>
        </p:spPr>
      </p:pic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8C21ADED-E548-73C6-C385-88ED85F48899}"/>
              </a:ext>
            </a:extLst>
          </p:cNvPr>
          <p:cNvCxnSpPr>
            <a:cxnSpLocks/>
          </p:cNvCxnSpPr>
          <p:nvPr/>
        </p:nvCxnSpPr>
        <p:spPr>
          <a:xfrm>
            <a:off x="3005468" y="6312760"/>
            <a:ext cx="360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0CCA163A-1C4F-25C5-6390-0FF94A02097A}"/>
              </a:ext>
            </a:extLst>
          </p:cNvPr>
          <p:cNvCxnSpPr>
            <a:cxnSpLocks/>
          </p:cNvCxnSpPr>
          <p:nvPr/>
        </p:nvCxnSpPr>
        <p:spPr>
          <a:xfrm>
            <a:off x="3365468" y="6096760"/>
            <a:ext cx="0" cy="216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ZoneTexte 14">
            <a:extLst>
              <a:ext uri="{FF2B5EF4-FFF2-40B4-BE49-F238E27FC236}">
                <a16:creationId xmlns:a16="http://schemas.microsoft.com/office/drawing/2014/main" id="{D678DCE6-87C0-8D74-FADF-D0CF02489EB4}"/>
              </a:ext>
            </a:extLst>
          </p:cNvPr>
          <p:cNvSpPr txBox="1"/>
          <p:nvPr/>
        </p:nvSpPr>
        <p:spPr>
          <a:xfrm>
            <a:off x="3063390" y="6258736"/>
            <a:ext cx="22828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/>
              <a:t>1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A9CBD4A4-A084-93E2-26A6-1942B34C1547}"/>
              </a:ext>
            </a:extLst>
          </p:cNvPr>
          <p:cNvSpPr txBox="1"/>
          <p:nvPr/>
        </p:nvSpPr>
        <p:spPr>
          <a:xfrm>
            <a:off x="3288224" y="6051150"/>
            <a:ext cx="22828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/>
              <a:t>1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DF54655F-61C6-09C8-082A-EB22F4572795}"/>
              </a:ext>
            </a:extLst>
          </p:cNvPr>
          <p:cNvSpPr txBox="1"/>
          <p:nvPr/>
        </p:nvSpPr>
        <p:spPr>
          <a:xfrm>
            <a:off x="2870456" y="4048252"/>
            <a:ext cx="124872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50" b="1" i="1" dirty="0" err="1">
                <a:solidFill>
                  <a:schemeClr val="tx1"/>
                </a:solidFill>
                <a:latin typeface="Symbol" panose="05050102010706020507" pitchFamily="18" charset="2"/>
              </a:rPr>
              <a:t>f</a:t>
            </a:r>
            <a:r>
              <a:rPr lang="fr-FR" sz="1050" b="1" i="1" baseline="-25000" dirty="0" err="1">
                <a:solidFill>
                  <a:schemeClr val="tx1"/>
                </a:solidFill>
              </a:rPr>
              <a:t>crack</a:t>
            </a:r>
            <a:r>
              <a:rPr lang="fr-FR" sz="1050" b="1" i="1" baseline="-25000" dirty="0">
                <a:solidFill>
                  <a:schemeClr val="tx1"/>
                </a:solidFill>
              </a:rPr>
              <a:t>-d </a:t>
            </a:r>
            <a:r>
              <a:rPr lang="fr-FR" sz="1050" b="1" dirty="0"/>
              <a:t>[%]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D658B57E-C6CD-B833-1B0A-5752161C9C9B}"/>
              </a:ext>
            </a:extLst>
          </p:cNvPr>
          <p:cNvSpPr txBox="1"/>
          <p:nvPr/>
        </p:nvSpPr>
        <p:spPr>
          <a:xfrm>
            <a:off x="4803390" y="6131778"/>
            <a:ext cx="211432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050" b="1" i="1" dirty="0" err="1">
                <a:solidFill>
                  <a:schemeClr val="tx1"/>
                </a:solidFill>
                <a:latin typeface="Symbol" panose="05050102010706020507" pitchFamily="18" charset="2"/>
              </a:rPr>
              <a:t>e</a:t>
            </a:r>
            <a:r>
              <a:rPr lang="fr-FR" sz="1050" b="1" i="1" baseline="-25000" dirty="0" err="1">
                <a:solidFill>
                  <a:schemeClr val="tx1"/>
                </a:solidFill>
              </a:rPr>
              <a:t>S</a:t>
            </a:r>
            <a:r>
              <a:rPr lang="fr-FR" sz="1050" b="1" i="1" baseline="-25000" dirty="0">
                <a:solidFill>
                  <a:schemeClr val="tx1"/>
                </a:solidFill>
              </a:rPr>
              <a:t> ROI </a:t>
            </a:r>
            <a:r>
              <a:rPr lang="fr-FR" sz="1050" b="1" dirty="0"/>
              <a:t>- </a:t>
            </a:r>
            <a:r>
              <a:rPr lang="fr-FR" sz="1050" b="1" i="1" dirty="0">
                <a:solidFill>
                  <a:schemeClr val="tx1"/>
                </a:solidFill>
                <a:latin typeface="Symbol" panose="05050102010706020507" pitchFamily="18" charset="2"/>
              </a:rPr>
              <a:t>e</a:t>
            </a:r>
            <a:r>
              <a:rPr lang="fr-FR" sz="1050" b="1" i="1" baseline="-25000" dirty="0">
                <a:solidFill>
                  <a:schemeClr val="tx1"/>
                </a:solidFill>
              </a:rPr>
              <a:t>s</a:t>
            </a:r>
            <a:r>
              <a:rPr lang="fr-FR" sz="1050" b="1" dirty="0"/>
              <a:t> [%]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C94BCA10-A881-05DA-250F-40C23B02671D}"/>
              </a:ext>
            </a:extLst>
          </p:cNvPr>
          <p:cNvSpPr txBox="1"/>
          <p:nvPr/>
        </p:nvSpPr>
        <p:spPr>
          <a:xfrm>
            <a:off x="6414681" y="3304653"/>
            <a:ext cx="211432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050" b="1" i="1" dirty="0"/>
              <a:t>Time [</a:t>
            </a:r>
            <a:r>
              <a:rPr lang="fr-FR" sz="1050" b="1" i="1" dirty="0" err="1"/>
              <a:t>days</a:t>
            </a:r>
            <a:r>
              <a:rPr lang="fr-FR" sz="1050" b="1" i="1" dirty="0"/>
              <a:t>]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C5DFEECC-FC98-3543-08A7-4CD661AD095D}"/>
              </a:ext>
            </a:extLst>
          </p:cNvPr>
          <p:cNvSpPr txBox="1"/>
          <p:nvPr/>
        </p:nvSpPr>
        <p:spPr>
          <a:xfrm>
            <a:off x="2268177" y="3304653"/>
            <a:ext cx="211432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050" b="1" i="1" dirty="0"/>
              <a:t>Time [</a:t>
            </a:r>
            <a:r>
              <a:rPr lang="fr-FR" sz="1050" b="1" i="1" dirty="0" err="1"/>
              <a:t>days</a:t>
            </a:r>
            <a:r>
              <a:rPr lang="fr-FR" sz="1050" b="1" i="1" dirty="0"/>
              <a:t>]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DFABD2C7-D6C8-D776-0C4D-C5627BC25B53}"/>
              </a:ext>
            </a:extLst>
          </p:cNvPr>
          <p:cNvSpPr txBox="1"/>
          <p:nvPr/>
        </p:nvSpPr>
        <p:spPr>
          <a:xfrm>
            <a:off x="855670" y="1249740"/>
            <a:ext cx="42671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050" b="1" dirty="0"/>
              <a:t>[%]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AD692949-6BB0-BAD4-1269-DF1D5EDE370B}"/>
              </a:ext>
            </a:extLst>
          </p:cNvPr>
          <p:cNvSpPr txBox="1"/>
          <p:nvPr/>
        </p:nvSpPr>
        <p:spPr>
          <a:xfrm>
            <a:off x="4985710" y="1264913"/>
            <a:ext cx="42671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050" b="1" dirty="0"/>
              <a:t> [%]</a:t>
            </a: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49803A21-7CC0-51AE-FEF1-EED4BD3BCD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3127" y="4298131"/>
            <a:ext cx="166688" cy="152400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95BA7FC7-841A-1C69-EA94-BA6C495B41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04082" y="4575674"/>
            <a:ext cx="128588" cy="109538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10FBC1B-97C9-062C-C43B-3D426B8F25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10750" y="4836024"/>
            <a:ext cx="128588" cy="109538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7F37CF9D-7ED8-C99C-725A-E4D0232B9C04}"/>
              </a:ext>
            </a:extLst>
          </p:cNvPr>
          <p:cNvSpPr txBox="1"/>
          <p:nvPr/>
        </p:nvSpPr>
        <p:spPr>
          <a:xfrm>
            <a:off x="7333620" y="4250874"/>
            <a:ext cx="127082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50" b="1" dirty="0"/>
              <a:t>Bulk </a:t>
            </a:r>
            <a:r>
              <a:rPr lang="fr-FR" sz="1050" b="1" dirty="0" err="1"/>
              <a:t>strain</a:t>
            </a:r>
            <a:r>
              <a:rPr lang="fr-FR" sz="1050" b="1" dirty="0"/>
              <a:t> </a:t>
            </a:r>
            <a:r>
              <a:rPr lang="fr-FR" sz="1050" b="1" i="1" dirty="0" err="1">
                <a:solidFill>
                  <a:schemeClr val="tx1"/>
                </a:solidFill>
                <a:latin typeface="Symbol" panose="05050102010706020507" pitchFamily="18" charset="2"/>
              </a:rPr>
              <a:t>e</a:t>
            </a:r>
            <a:r>
              <a:rPr lang="fr-FR" sz="1050" b="1" i="1" baseline="-25000" dirty="0" err="1">
                <a:solidFill>
                  <a:schemeClr val="tx1"/>
                </a:solidFill>
              </a:rPr>
              <a:t>S</a:t>
            </a:r>
            <a:r>
              <a:rPr lang="fr-FR" sz="1050" b="1" i="1" baseline="-25000" dirty="0">
                <a:solidFill>
                  <a:schemeClr val="tx1"/>
                </a:solidFill>
              </a:rPr>
              <a:t> ROI</a:t>
            </a:r>
            <a:endParaRPr lang="fr-FR" sz="1050" b="1" dirty="0"/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EFB195A2-D342-236F-80EB-1AAF789D8841}"/>
              </a:ext>
            </a:extLst>
          </p:cNvPr>
          <p:cNvSpPr txBox="1"/>
          <p:nvPr/>
        </p:nvSpPr>
        <p:spPr>
          <a:xfrm>
            <a:off x="7280281" y="4501310"/>
            <a:ext cx="140651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50" b="1" dirty="0"/>
              <a:t>Crack </a:t>
            </a:r>
            <a:r>
              <a:rPr lang="fr-FR" sz="1050" b="1" dirty="0" err="1"/>
              <a:t>porosity</a:t>
            </a:r>
            <a:r>
              <a:rPr lang="fr-FR" sz="1050" b="1" dirty="0"/>
              <a:t> </a:t>
            </a:r>
            <a:r>
              <a:rPr lang="fr-FR" sz="1050" b="1" i="1" dirty="0" err="1">
                <a:solidFill>
                  <a:schemeClr val="tx1"/>
                </a:solidFill>
                <a:latin typeface="Symbol" panose="05050102010706020507" pitchFamily="18" charset="2"/>
              </a:rPr>
              <a:t>f</a:t>
            </a:r>
            <a:r>
              <a:rPr lang="fr-FR" sz="1050" b="1" i="1" baseline="-25000" dirty="0" err="1">
                <a:solidFill>
                  <a:schemeClr val="tx1"/>
                </a:solidFill>
              </a:rPr>
              <a:t>crack</a:t>
            </a:r>
            <a:r>
              <a:rPr lang="fr-FR" sz="1050" b="1" i="1" baseline="-25000" dirty="0">
                <a:solidFill>
                  <a:schemeClr val="tx1"/>
                </a:solidFill>
              </a:rPr>
              <a:t>-d</a:t>
            </a:r>
            <a:endParaRPr lang="fr-FR" sz="1050" b="1" dirty="0"/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98B760A0-AC4C-C37F-EDB4-42412FC3D06A}"/>
              </a:ext>
            </a:extLst>
          </p:cNvPr>
          <p:cNvSpPr txBox="1"/>
          <p:nvPr/>
        </p:nvSpPr>
        <p:spPr>
          <a:xfrm>
            <a:off x="7280281" y="4769043"/>
            <a:ext cx="110814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50" b="1" dirty="0"/>
              <a:t>Block </a:t>
            </a:r>
            <a:r>
              <a:rPr lang="fr-FR" sz="1050" b="1" dirty="0" err="1"/>
              <a:t>strain</a:t>
            </a:r>
            <a:r>
              <a:rPr lang="fr-FR" sz="1050" b="1" dirty="0"/>
              <a:t> </a:t>
            </a:r>
            <a:r>
              <a:rPr lang="fr-FR" sz="1050" b="1" i="1" dirty="0">
                <a:solidFill>
                  <a:schemeClr val="tx1"/>
                </a:solidFill>
                <a:latin typeface="Symbol" panose="05050102010706020507" pitchFamily="18" charset="2"/>
              </a:rPr>
              <a:t>e</a:t>
            </a:r>
            <a:r>
              <a:rPr lang="fr-FR" sz="1050" b="1" i="1" baseline="-25000" dirty="0">
                <a:solidFill>
                  <a:schemeClr val="tx1"/>
                </a:solidFill>
              </a:rPr>
              <a:t>s</a:t>
            </a:r>
            <a:endParaRPr lang="fr-FR" sz="1050" b="1" dirty="0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C69295A9-3080-2F98-73BF-7D145483B500}"/>
              </a:ext>
            </a:extLst>
          </p:cNvPr>
          <p:cNvSpPr txBox="1"/>
          <p:nvPr/>
        </p:nvSpPr>
        <p:spPr>
          <a:xfrm>
            <a:off x="2880911" y="1268760"/>
            <a:ext cx="143256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050" b="1" dirty="0">
                <a:solidFill>
                  <a:schemeClr val="bg1">
                    <a:lumMod val="50000"/>
                  </a:schemeClr>
                </a:solidFill>
              </a:rPr>
              <a:t>T [°C]</a:t>
            </a: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509A5B37-BC5C-9A60-7E36-648D571C9377}"/>
              </a:ext>
            </a:extLst>
          </p:cNvPr>
          <p:cNvSpPr txBox="1"/>
          <p:nvPr/>
        </p:nvSpPr>
        <p:spPr>
          <a:xfrm>
            <a:off x="7123595" y="1253587"/>
            <a:ext cx="143256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050" b="1" dirty="0">
                <a:solidFill>
                  <a:schemeClr val="bg1">
                    <a:lumMod val="50000"/>
                  </a:schemeClr>
                </a:solidFill>
              </a:rPr>
              <a:t>RH [%]</a:t>
            </a:r>
          </a:p>
        </p:txBody>
      </p:sp>
    </p:spTree>
    <p:extLst>
      <p:ext uri="{BB962C8B-B14F-4D97-AF65-F5344CB8AC3E}">
        <p14:creationId xmlns:p14="http://schemas.microsoft.com/office/powerpoint/2010/main" val="2715086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re 1">
            <a:extLst>
              <a:ext uri="{FF2B5EF4-FFF2-40B4-BE49-F238E27FC236}">
                <a16:creationId xmlns:a16="http://schemas.microsoft.com/office/drawing/2014/main" id="{71C71B3F-9099-1A9F-21DB-541F2252E8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/>
              <a:t>Observations/comments</a:t>
            </a:r>
          </a:p>
        </p:txBody>
      </p:sp>
      <p:pic>
        <p:nvPicPr>
          <p:cNvPr id="75" name="Image 74">
            <a:extLst>
              <a:ext uri="{FF2B5EF4-FFF2-40B4-BE49-F238E27FC236}">
                <a16:creationId xmlns:a16="http://schemas.microsoft.com/office/drawing/2014/main" id="{159CA869-98DA-A061-753A-66B9C94876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6" y="2523572"/>
            <a:ext cx="4163929" cy="2798307"/>
          </a:xfrm>
          <a:prstGeom prst="rect">
            <a:avLst/>
          </a:prstGeom>
          <a:ln>
            <a:noFill/>
          </a:ln>
        </p:spPr>
      </p:pic>
      <p:sp>
        <p:nvSpPr>
          <p:cNvPr id="76" name="ZoneTexte 75">
            <a:extLst>
              <a:ext uri="{FF2B5EF4-FFF2-40B4-BE49-F238E27FC236}">
                <a16:creationId xmlns:a16="http://schemas.microsoft.com/office/drawing/2014/main" id="{E67C81FE-25BF-B59B-E7D0-7B2836267B72}"/>
              </a:ext>
            </a:extLst>
          </p:cNvPr>
          <p:cNvSpPr txBox="1"/>
          <p:nvPr/>
        </p:nvSpPr>
        <p:spPr>
          <a:xfrm>
            <a:off x="2795641" y="4571774"/>
            <a:ext cx="150113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050" b="1" i="1" dirty="0"/>
              <a:t>w</a:t>
            </a:r>
            <a:r>
              <a:rPr lang="fr-FR" sz="1050" b="1" dirty="0"/>
              <a:t> [%]</a:t>
            </a:r>
          </a:p>
        </p:txBody>
      </p:sp>
      <p:sp>
        <p:nvSpPr>
          <p:cNvPr id="77" name="ZoneTexte 76">
            <a:extLst>
              <a:ext uri="{FF2B5EF4-FFF2-40B4-BE49-F238E27FC236}">
                <a16:creationId xmlns:a16="http://schemas.microsoft.com/office/drawing/2014/main" id="{792F92E3-7ED8-7F1D-A736-0CE3754BBDC2}"/>
              </a:ext>
            </a:extLst>
          </p:cNvPr>
          <p:cNvSpPr txBox="1"/>
          <p:nvPr/>
        </p:nvSpPr>
        <p:spPr>
          <a:xfrm>
            <a:off x="163155" y="2523572"/>
            <a:ext cx="53598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050" b="1" dirty="0"/>
              <a:t>[%]</a:t>
            </a:r>
          </a:p>
        </p:txBody>
      </p:sp>
      <p:pic>
        <p:nvPicPr>
          <p:cNvPr id="78" name="Image 77">
            <a:extLst>
              <a:ext uri="{FF2B5EF4-FFF2-40B4-BE49-F238E27FC236}">
                <a16:creationId xmlns:a16="http://schemas.microsoft.com/office/drawing/2014/main" id="{281851C6-B879-C800-200C-031E3CA3C6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0030" y="2833825"/>
            <a:ext cx="166688" cy="152400"/>
          </a:xfrm>
          <a:prstGeom prst="rect">
            <a:avLst/>
          </a:prstGeom>
        </p:spPr>
      </p:pic>
      <p:pic>
        <p:nvPicPr>
          <p:cNvPr id="79" name="Image 78">
            <a:extLst>
              <a:ext uri="{FF2B5EF4-FFF2-40B4-BE49-F238E27FC236}">
                <a16:creationId xmlns:a16="http://schemas.microsoft.com/office/drawing/2014/main" id="{5F1802FA-CD1D-6B75-4842-84F105828A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60985" y="3111368"/>
            <a:ext cx="128588" cy="109538"/>
          </a:xfrm>
          <a:prstGeom prst="rect">
            <a:avLst/>
          </a:prstGeom>
        </p:spPr>
      </p:pic>
      <p:pic>
        <p:nvPicPr>
          <p:cNvPr id="80" name="Image 79">
            <a:extLst>
              <a:ext uri="{FF2B5EF4-FFF2-40B4-BE49-F238E27FC236}">
                <a16:creationId xmlns:a16="http://schemas.microsoft.com/office/drawing/2014/main" id="{5311D118-01E0-5FC7-DB93-3BDE119F85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67653" y="3371718"/>
            <a:ext cx="128588" cy="109538"/>
          </a:xfrm>
          <a:prstGeom prst="rect">
            <a:avLst/>
          </a:prstGeom>
        </p:spPr>
      </p:pic>
      <p:sp>
        <p:nvSpPr>
          <p:cNvPr id="81" name="ZoneTexte 80">
            <a:extLst>
              <a:ext uri="{FF2B5EF4-FFF2-40B4-BE49-F238E27FC236}">
                <a16:creationId xmlns:a16="http://schemas.microsoft.com/office/drawing/2014/main" id="{9DEFE8EB-F833-E097-1EA5-EB9A7626B93F}"/>
              </a:ext>
            </a:extLst>
          </p:cNvPr>
          <p:cNvSpPr txBox="1"/>
          <p:nvPr/>
        </p:nvSpPr>
        <p:spPr>
          <a:xfrm>
            <a:off x="3790523" y="2786568"/>
            <a:ext cx="127926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50" b="1" dirty="0"/>
              <a:t>Bulk </a:t>
            </a:r>
            <a:r>
              <a:rPr lang="fr-FR" sz="1050" b="1" dirty="0" err="1"/>
              <a:t>strain</a:t>
            </a:r>
            <a:r>
              <a:rPr lang="fr-FR" sz="1050" b="1" dirty="0"/>
              <a:t> </a:t>
            </a:r>
            <a:r>
              <a:rPr lang="fr-FR" sz="1050" b="1" i="1" dirty="0" err="1">
                <a:solidFill>
                  <a:schemeClr val="tx1"/>
                </a:solidFill>
                <a:latin typeface="Symbol" panose="05050102010706020507" pitchFamily="18" charset="2"/>
              </a:rPr>
              <a:t>e</a:t>
            </a:r>
            <a:r>
              <a:rPr lang="fr-FR" sz="1050" b="1" i="1" baseline="-25000" dirty="0" err="1">
                <a:solidFill>
                  <a:schemeClr val="tx1"/>
                </a:solidFill>
              </a:rPr>
              <a:t>S</a:t>
            </a:r>
            <a:r>
              <a:rPr lang="fr-FR" sz="1050" b="1" i="1" baseline="-25000" dirty="0">
                <a:solidFill>
                  <a:schemeClr val="tx1"/>
                </a:solidFill>
              </a:rPr>
              <a:t> ROI</a:t>
            </a:r>
            <a:endParaRPr lang="fr-FR" sz="1050" b="1" dirty="0"/>
          </a:p>
        </p:txBody>
      </p:sp>
      <p:sp>
        <p:nvSpPr>
          <p:cNvPr id="82" name="ZoneTexte 81">
            <a:extLst>
              <a:ext uri="{FF2B5EF4-FFF2-40B4-BE49-F238E27FC236}">
                <a16:creationId xmlns:a16="http://schemas.microsoft.com/office/drawing/2014/main" id="{5ADA417A-FAB0-7692-BDC3-30B490070C44}"/>
              </a:ext>
            </a:extLst>
          </p:cNvPr>
          <p:cNvSpPr txBox="1"/>
          <p:nvPr/>
        </p:nvSpPr>
        <p:spPr>
          <a:xfrm>
            <a:off x="3737184" y="3037004"/>
            <a:ext cx="140213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50" b="1" dirty="0"/>
              <a:t>Crack </a:t>
            </a:r>
            <a:r>
              <a:rPr lang="fr-FR" sz="1050" b="1" dirty="0" err="1"/>
              <a:t>porosity</a:t>
            </a:r>
            <a:r>
              <a:rPr lang="fr-FR" sz="1050" b="1" dirty="0"/>
              <a:t> </a:t>
            </a:r>
            <a:r>
              <a:rPr lang="fr-FR" sz="1050" b="1" i="1" dirty="0" err="1">
                <a:solidFill>
                  <a:schemeClr val="tx1"/>
                </a:solidFill>
                <a:latin typeface="Symbol" panose="05050102010706020507" pitchFamily="18" charset="2"/>
              </a:rPr>
              <a:t>f</a:t>
            </a:r>
            <a:r>
              <a:rPr lang="fr-FR" sz="1050" b="1" i="1" baseline="-25000" dirty="0" err="1">
                <a:solidFill>
                  <a:schemeClr val="tx1"/>
                </a:solidFill>
              </a:rPr>
              <a:t>crack</a:t>
            </a:r>
            <a:r>
              <a:rPr lang="fr-FR" sz="1050" b="1" i="1" baseline="-25000" dirty="0">
                <a:solidFill>
                  <a:schemeClr val="tx1"/>
                </a:solidFill>
              </a:rPr>
              <a:t>-d</a:t>
            </a:r>
            <a:r>
              <a:rPr lang="fr-FR" sz="1050" b="1" dirty="0"/>
              <a:t> </a:t>
            </a:r>
          </a:p>
        </p:txBody>
      </p:sp>
      <p:sp>
        <p:nvSpPr>
          <p:cNvPr id="83" name="ZoneTexte 82">
            <a:extLst>
              <a:ext uri="{FF2B5EF4-FFF2-40B4-BE49-F238E27FC236}">
                <a16:creationId xmlns:a16="http://schemas.microsoft.com/office/drawing/2014/main" id="{60B3CEA5-9DCD-5BFA-C01C-DB79F0272769}"/>
              </a:ext>
            </a:extLst>
          </p:cNvPr>
          <p:cNvSpPr txBox="1"/>
          <p:nvPr/>
        </p:nvSpPr>
        <p:spPr>
          <a:xfrm>
            <a:off x="3737184" y="3304737"/>
            <a:ext cx="133260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50" b="1" dirty="0"/>
              <a:t>surface </a:t>
            </a:r>
            <a:r>
              <a:rPr lang="fr-FR" sz="1050" b="1" dirty="0" err="1"/>
              <a:t>strain</a:t>
            </a:r>
            <a:r>
              <a:rPr lang="fr-FR" sz="1050" b="1" dirty="0"/>
              <a:t> </a:t>
            </a:r>
            <a:r>
              <a:rPr lang="fr-FR" sz="1050" b="1" i="1" dirty="0">
                <a:solidFill>
                  <a:schemeClr val="tx1"/>
                </a:solidFill>
                <a:latin typeface="Symbol" panose="05050102010706020507" pitchFamily="18" charset="2"/>
              </a:rPr>
              <a:t>e</a:t>
            </a:r>
            <a:r>
              <a:rPr lang="fr-FR" sz="1050" b="1" i="1" baseline="-25000" dirty="0">
                <a:solidFill>
                  <a:schemeClr val="tx1"/>
                </a:solidFill>
              </a:rPr>
              <a:t>s</a:t>
            </a:r>
            <a:endParaRPr lang="fr-FR" sz="1050" b="1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0A8827BF-791F-FD18-61C8-7AD58BC86BB5}"/>
              </a:ext>
            </a:extLst>
          </p:cNvPr>
          <p:cNvSpPr txBox="1"/>
          <p:nvPr/>
        </p:nvSpPr>
        <p:spPr>
          <a:xfrm>
            <a:off x="5196486" y="5974260"/>
            <a:ext cx="3960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b="1" i="1" dirty="0">
                <a:solidFill>
                  <a:schemeClr val="tx1"/>
                </a:solidFill>
                <a:latin typeface="Symbol" panose="05050102010706020507" pitchFamily="18" charset="2"/>
              </a:rPr>
              <a:t>e</a:t>
            </a:r>
            <a:r>
              <a:rPr lang="en-US" sz="1600" b="1" i="1" baseline="-25000" dirty="0">
                <a:solidFill>
                  <a:schemeClr val="tx1"/>
                </a:solidFill>
              </a:rPr>
              <a:t>s</a:t>
            </a:r>
            <a:r>
              <a:rPr lang="en-US" sz="1600" dirty="0">
                <a:solidFill>
                  <a:schemeClr val="tx1"/>
                </a:solidFill>
              </a:rPr>
              <a:t>  corresponding to the f</a:t>
            </a:r>
            <a:r>
              <a:rPr lang="en-US" sz="1600" dirty="0"/>
              <a:t>inal thermal dilatation of grains, clay, water is close to 1 E-4 </a:t>
            </a:r>
          </a:p>
        </p:txBody>
      </p:sp>
      <p:sp>
        <p:nvSpPr>
          <p:cNvPr id="85" name="ZoneTexte 84">
            <a:extLst>
              <a:ext uri="{FF2B5EF4-FFF2-40B4-BE49-F238E27FC236}">
                <a16:creationId xmlns:a16="http://schemas.microsoft.com/office/drawing/2014/main" id="{8B112679-6B39-BBD3-064C-EB38C764C8C7}"/>
              </a:ext>
            </a:extLst>
          </p:cNvPr>
          <p:cNvSpPr txBox="1"/>
          <p:nvPr/>
        </p:nvSpPr>
        <p:spPr>
          <a:xfrm>
            <a:off x="5080511" y="3180926"/>
            <a:ext cx="396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/>
              <a:t>When </a:t>
            </a:r>
            <a:r>
              <a:rPr lang="en-US" sz="1600" b="1" i="1" dirty="0"/>
              <a:t>w</a:t>
            </a:r>
            <a:r>
              <a:rPr lang="en-US" sz="1600" dirty="0"/>
              <a:t> is lower than </a:t>
            </a:r>
            <a:r>
              <a:rPr lang="en-US" sz="1600" b="1" dirty="0"/>
              <a:t>2%</a:t>
            </a:r>
            <a:r>
              <a:rPr lang="en-US" sz="1600" dirty="0"/>
              <a:t>, </a:t>
            </a:r>
            <a:br>
              <a:rPr lang="en-US" sz="1600" dirty="0"/>
            </a:br>
            <a:r>
              <a:rPr lang="fr-FR" sz="1600" b="1" i="1" dirty="0" err="1">
                <a:solidFill>
                  <a:schemeClr val="tx1"/>
                </a:solidFill>
                <a:latin typeface="Symbol" panose="05050102010706020507" pitchFamily="18" charset="2"/>
              </a:rPr>
              <a:t>f</a:t>
            </a:r>
            <a:r>
              <a:rPr lang="fr-FR" sz="1600" b="1" i="1" baseline="-25000" dirty="0" err="1">
                <a:solidFill>
                  <a:schemeClr val="tx1"/>
                </a:solidFill>
              </a:rPr>
              <a:t>crack</a:t>
            </a:r>
            <a:r>
              <a:rPr lang="fr-FR" sz="1600" b="1" i="1" baseline="-25000" dirty="0">
                <a:solidFill>
                  <a:schemeClr val="tx1"/>
                </a:solidFill>
              </a:rPr>
              <a:t>-d</a:t>
            </a:r>
            <a:r>
              <a:rPr lang="fr-FR" sz="1600" dirty="0">
                <a:solidFill>
                  <a:schemeClr val="tx1"/>
                </a:solidFill>
              </a:rPr>
              <a:t> </a:t>
            </a:r>
            <a:r>
              <a:rPr lang="fr-FR" sz="1600" dirty="0" err="1">
                <a:solidFill>
                  <a:schemeClr val="tx1"/>
                </a:solidFill>
              </a:rPr>
              <a:t>is</a:t>
            </a:r>
            <a:r>
              <a:rPr lang="fr-FR" sz="1600" dirty="0">
                <a:solidFill>
                  <a:schemeClr val="tx1"/>
                </a:solidFill>
              </a:rPr>
              <a:t> dominant in the bulk </a:t>
            </a:r>
            <a:r>
              <a:rPr lang="fr-FR" sz="1600" dirty="0" err="1">
                <a:solidFill>
                  <a:schemeClr val="tx1"/>
                </a:solidFill>
              </a:rPr>
              <a:t>strain</a:t>
            </a:r>
            <a:r>
              <a:rPr lang="fr-FR" sz="1600" dirty="0">
                <a:solidFill>
                  <a:schemeClr val="tx1"/>
                </a:solidFill>
              </a:rPr>
              <a:t> </a:t>
            </a:r>
            <a:r>
              <a:rPr lang="en-US" sz="1600" b="1" i="1" dirty="0" err="1">
                <a:solidFill>
                  <a:schemeClr val="tx1"/>
                </a:solidFill>
                <a:latin typeface="Symbol" panose="05050102010706020507" pitchFamily="18" charset="2"/>
              </a:rPr>
              <a:t>e</a:t>
            </a:r>
            <a:r>
              <a:rPr lang="en-US" sz="1600" b="1" i="1" baseline="-25000" dirty="0" err="1">
                <a:solidFill>
                  <a:schemeClr val="tx1"/>
                </a:solidFill>
              </a:rPr>
              <a:t>S</a:t>
            </a:r>
            <a:r>
              <a:rPr lang="fr-FR" sz="1600" b="1" i="1" baseline="-25000" dirty="0">
                <a:solidFill>
                  <a:schemeClr val="tx1"/>
                </a:solidFill>
              </a:rPr>
              <a:t> ROI</a:t>
            </a:r>
            <a:endParaRPr lang="en-US" sz="1600" dirty="0"/>
          </a:p>
        </p:txBody>
      </p:sp>
      <p:sp>
        <p:nvSpPr>
          <p:cNvPr id="86" name="ZoneTexte 85">
            <a:extLst>
              <a:ext uri="{FF2B5EF4-FFF2-40B4-BE49-F238E27FC236}">
                <a16:creationId xmlns:a16="http://schemas.microsoft.com/office/drawing/2014/main" id="{9B23DF53-658A-AA51-7093-038164418D04}"/>
              </a:ext>
            </a:extLst>
          </p:cNvPr>
          <p:cNvSpPr txBox="1"/>
          <p:nvPr/>
        </p:nvSpPr>
        <p:spPr>
          <a:xfrm>
            <a:off x="5106788" y="4243507"/>
            <a:ext cx="3960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/>
              <a:t>When </a:t>
            </a:r>
            <a:r>
              <a:rPr lang="en-US" sz="1600" b="1" i="1" dirty="0"/>
              <a:t>w</a:t>
            </a:r>
            <a:r>
              <a:rPr lang="en-US" sz="1600" dirty="0"/>
              <a:t> is lower than </a:t>
            </a:r>
            <a:r>
              <a:rPr lang="en-US" sz="1600" b="1" dirty="0"/>
              <a:t>1%</a:t>
            </a:r>
            <a:r>
              <a:rPr lang="en-US" sz="1600" dirty="0"/>
              <a:t>, </a:t>
            </a:r>
            <a:br>
              <a:rPr lang="en-US" sz="1600" dirty="0"/>
            </a:br>
            <a:r>
              <a:rPr lang="en-US" sz="1600" dirty="0"/>
              <a:t>the dilatation of solid phase (grains, clay, water) is constant </a:t>
            </a:r>
            <a:r>
              <a:rPr lang="en-US" sz="1600" b="1" i="1" dirty="0">
                <a:solidFill>
                  <a:schemeClr val="tx1"/>
                </a:solidFill>
                <a:latin typeface="Symbol" panose="05050102010706020507" pitchFamily="18" charset="2"/>
              </a:rPr>
              <a:t>e</a:t>
            </a:r>
            <a:r>
              <a:rPr lang="en-US" sz="1600" b="1" i="1" baseline="-25000" dirty="0">
                <a:solidFill>
                  <a:schemeClr val="tx1"/>
                </a:solidFill>
              </a:rPr>
              <a:t>s</a:t>
            </a:r>
            <a:r>
              <a:rPr lang="en-US" sz="1600" dirty="0">
                <a:solidFill>
                  <a:schemeClr val="tx1"/>
                </a:solidFill>
              </a:rPr>
              <a:t> (≈</a:t>
            </a:r>
            <a:r>
              <a:rPr lang="en-US" sz="1600" dirty="0"/>
              <a:t>1 E-4) and the dilatation of the sample (</a:t>
            </a:r>
            <a:r>
              <a:rPr lang="en-US" sz="1600" b="1" i="1" dirty="0" err="1">
                <a:solidFill>
                  <a:schemeClr val="tx1"/>
                </a:solidFill>
                <a:latin typeface="Symbol" panose="05050102010706020507" pitchFamily="18" charset="2"/>
              </a:rPr>
              <a:t>e</a:t>
            </a:r>
            <a:r>
              <a:rPr lang="en-US" sz="1600" b="1" i="1" baseline="-25000" dirty="0" err="1">
                <a:solidFill>
                  <a:schemeClr val="tx1"/>
                </a:solidFill>
              </a:rPr>
              <a:t>S</a:t>
            </a:r>
            <a:r>
              <a:rPr lang="fr-FR" sz="1600" b="1" i="1" baseline="-25000" dirty="0">
                <a:solidFill>
                  <a:schemeClr val="tx1"/>
                </a:solidFill>
              </a:rPr>
              <a:t> ROI</a:t>
            </a:r>
            <a:r>
              <a:rPr lang="fr-FR" sz="1600" dirty="0">
                <a:solidFill>
                  <a:schemeClr val="tx1"/>
                </a:solidFill>
              </a:rPr>
              <a:t> ) </a:t>
            </a:r>
            <a:r>
              <a:rPr lang="en-US" sz="1600" dirty="0"/>
              <a:t>is only due to the crack aperture </a:t>
            </a:r>
            <a:r>
              <a:rPr lang="fr-FR" sz="1600" b="1" i="1" dirty="0" err="1">
                <a:solidFill>
                  <a:schemeClr val="tx1"/>
                </a:solidFill>
                <a:latin typeface="Symbol" panose="05050102010706020507" pitchFamily="18" charset="2"/>
              </a:rPr>
              <a:t>f</a:t>
            </a:r>
            <a:r>
              <a:rPr lang="fr-FR" sz="1600" b="1" i="1" baseline="-25000" dirty="0" err="1">
                <a:solidFill>
                  <a:schemeClr val="tx1"/>
                </a:solidFill>
              </a:rPr>
              <a:t>crack</a:t>
            </a:r>
            <a:r>
              <a:rPr lang="fr-FR" sz="1600" b="1" i="1" baseline="-25000" dirty="0">
                <a:solidFill>
                  <a:schemeClr val="tx1"/>
                </a:solidFill>
              </a:rPr>
              <a:t>-d</a:t>
            </a:r>
            <a:endParaRPr lang="en-US" sz="1600" dirty="0"/>
          </a:p>
        </p:txBody>
      </p:sp>
      <p:sp>
        <p:nvSpPr>
          <p:cNvPr id="87" name="ZoneTexte 86">
            <a:extLst>
              <a:ext uri="{FF2B5EF4-FFF2-40B4-BE49-F238E27FC236}">
                <a16:creationId xmlns:a16="http://schemas.microsoft.com/office/drawing/2014/main" id="{7E867710-9997-738E-5D0C-9ED467C71DA1}"/>
              </a:ext>
            </a:extLst>
          </p:cNvPr>
          <p:cNvSpPr txBox="1"/>
          <p:nvPr/>
        </p:nvSpPr>
        <p:spPr>
          <a:xfrm>
            <a:off x="5171337" y="1118918"/>
            <a:ext cx="3960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/>
              <a:t>Close to </a:t>
            </a:r>
            <a:r>
              <a:rPr lang="en-US" sz="1600" b="1" i="1" dirty="0"/>
              <a:t>w = 2,5</a:t>
            </a:r>
            <a:r>
              <a:rPr lang="en-US" sz="1600" dirty="0"/>
              <a:t>% corresponding the change of temperature (25°C to 90°C in one hour) the bulk strain is only due to the dilatation of grains, clay, water  </a:t>
            </a:r>
          </a:p>
        </p:txBody>
      </p:sp>
      <p:sp>
        <p:nvSpPr>
          <p:cNvPr id="88" name="ZoneTexte 87">
            <a:extLst>
              <a:ext uri="{FF2B5EF4-FFF2-40B4-BE49-F238E27FC236}">
                <a16:creationId xmlns:a16="http://schemas.microsoft.com/office/drawing/2014/main" id="{073C6ED3-7AF3-6AE1-9D6C-1DAFF978A65C}"/>
              </a:ext>
            </a:extLst>
          </p:cNvPr>
          <p:cNvSpPr txBox="1"/>
          <p:nvPr/>
        </p:nvSpPr>
        <p:spPr>
          <a:xfrm>
            <a:off x="5150371" y="2519967"/>
            <a:ext cx="3960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After we observe a diminution of</a:t>
            </a:r>
            <a:r>
              <a:rPr lang="en-US" sz="1600" b="1" i="1" dirty="0">
                <a:solidFill>
                  <a:schemeClr val="tx1"/>
                </a:solidFill>
                <a:latin typeface="Symbol" panose="05050102010706020507" pitchFamily="18" charset="2"/>
              </a:rPr>
              <a:t> e</a:t>
            </a:r>
            <a:r>
              <a:rPr lang="en-US" sz="1600" b="1" i="1" baseline="-25000" dirty="0">
                <a:solidFill>
                  <a:schemeClr val="tx1"/>
                </a:solidFill>
              </a:rPr>
              <a:t>s</a:t>
            </a:r>
            <a:r>
              <a:rPr lang="en-US" sz="1600" dirty="0"/>
              <a:t> value to the suction  </a:t>
            </a:r>
            <a:endParaRPr lang="fr-FR" sz="1600" dirty="0"/>
          </a:p>
        </p:txBody>
      </p:sp>
      <p:sp>
        <p:nvSpPr>
          <p:cNvPr id="2" name="Forme libre 1"/>
          <p:cNvSpPr/>
          <p:nvPr/>
        </p:nvSpPr>
        <p:spPr>
          <a:xfrm>
            <a:off x="3165650" y="2989690"/>
            <a:ext cx="531705" cy="1677726"/>
          </a:xfrm>
          <a:custGeom>
            <a:avLst/>
            <a:gdLst>
              <a:gd name="connsiteX0" fmla="*/ 550178 w 550178"/>
              <a:gd name="connsiteY0" fmla="*/ 1622067 h 1766001"/>
              <a:gd name="connsiteX1" fmla="*/ 73100 w 550178"/>
              <a:gd name="connsiteY1" fmla="*/ 1606164 h 1766001"/>
              <a:gd name="connsiteX2" fmla="*/ 9489 w 550178"/>
              <a:gd name="connsiteY2" fmla="*/ 0 h 1766001"/>
              <a:gd name="connsiteX0" fmla="*/ 550178 w 550178"/>
              <a:gd name="connsiteY0" fmla="*/ 1622067 h 1736396"/>
              <a:gd name="connsiteX1" fmla="*/ 73100 w 550178"/>
              <a:gd name="connsiteY1" fmla="*/ 1606164 h 1736396"/>
              <a:gd name="connsiteX2" fmla="*/ 9489 w 550178"/>
              <a:gd name="connsiteY2" fmla="*/ 0 h 1736396"/>
              <a:gd name="connsiteX0" fmla="*/ 548116 w 548116"/>
              <a:gd name="connsiteY0" fmla="*/ 1622067 h 1645976"/>
              <a:gd name="connsiteX1" fmla="*/ 78989 w 548116"/>
              <a:gd name="connsiteY1" fmla="*/ 1439187 h 1645976"/>
              <a:gd name="connsiteX2" fmla="*/ 7427 w 548116"/>
              <a:gd name="connsiteY2" fmla="*/ 0 h 1645976"/>
              <a:gd name="connsiteX0" fmla="*/ 531705 w 531705"/>
              <a:gd name="connsiteY0" fmla="*/ 1677726 h 1689893"/>
              <a:gd name="connsiteX1" fmla="*/ 78481 w 531705"/>
              <a:gd name="connsiteY1" fmla="*/ 1439187 h 1689893"/>
              <a:gd name="connsiteX2" fmla="*/ 6919 w 531705"/>
              <a:gd name="connsiteY2" fmla="*/ 0 h 1689893"/>
              <a:gd name="connsiteX0" fmla="*/ 531705 w 531705"/>
              <a:gd name="connsiteY0" fmla="*/ 1677726 h 1677726"/>
              <a:gd name="connsiteX1" fmla="*/ 78481 w 531705"/>
              <a:gd name="connsiteY1" fmla="*/ 1439187 h 1677726"/>
              <a:gd name="connsiteX2" fmla="*/ 6919 w 531705"/>
              <a:gd name="connsiteY2" fmla="*/ 0 h 1677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705" h="1677726">
                <a:moveTo>
                  <a:pt x="531705" y="1677726"/>
                </a:moveTo>
                <a:cubicBezTo>
                  <a:pt x="155343" y="1669775"/>
                  <a:pt x="165945" y="1718808"/>
                  <a:pt x="78481" y="1439187"/>
                </a:cubicBezTo>
                <a:cubicBezTo>
                  <a:pt x="-8983" y="1159566"/>
                  <a:pt x="-6333" y="667909"/>
                  <a:pt x="6919" y="0"/>
                </a:cubicBezTo>
              </a:path>
            </a:pathLst>
          </a:custGeom>
          <a:noFill/>
          <a:ln>
            <a:solidFill>
              <a:srgbClr val="FF0000"/>
            </a:solidFill>
            <a:prstDash val="dash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Forme libre 17"/>
          <p:cNvSpPr/>
          <p:nvPr/>
        </p:nvSpPr>
        <p:spPr>
          <a:xfrm>
            <a:off x="1048670" y="3035000"/>
            <a:ext cx="1916265" cy="686831"/>
          </a:xfrm>
          <a:custGeom>
            <a:avLst/>
            <a:gdLst>
              <a:gd name="connsiteX0" fmla="*/ 550178 w 550178"/>
              <a:gd name="connsiteY0" fmla="*/ 1622067 h 1766001"/>
              <a:gd name="connsiteX1" fmla="*/ 73100 w 550178"/>
              <a:gd name="connsiteY1" fmla="*/ 1606164 h 1766001"/>
              <a:gd name="connsiteX2" fmla="*/ 9489 w 550178"/>
              <a:gd name="connsiteY2" fmla="*/ 0 h 1766001"/>
              <a:gd name="connsiteX0" fmla="*/ 550178 w 550178"/>
              <a:gd name="connsiteY0" fmla="*/ 1622067 h 1736396"/>
              <a:gd name="connsiteX1" fmla="*/ 73100 w 550178"/>
              <a:gd name="connsiteY1" fmla="*/ 1606164 h 1736396"/>
              <a:gd name="connsiteX2" fmla="*/ 9489 w 550178"/>
              <a:gd name="connsiteY2" fmla="*/ 0 h 1736396"/>
              <a:gd name="connsiteX0" fmla="*/ 548116 w 548116"/>
              <a:gd name="connsiteY0" fmla="*/ 1622067 h 1645976"/>
              <a:gd name="connsiteX1" fmla="*/ 78989 w 548116"/>
              <a:gd name="connsiteY1" fmla="*/ 1439187 h 1645976"/>
              <a:gd name="connsiteX2" fmla="*/ 7427 w 548116"/>
              <a:gd name="connsiteY2" fmla="*/ 0 h 1645976"/>
              <a:gd name="connsiteX0" fmla="*/ 531705 w 531705"/>
              <a:gd name="connsiteY0" fmla="*/ 1677726 h 1689893"/>
              <a:gd name="connsiteX1" fmla="*/ 78481 w 531705"/>
              <a:gd name="connsiteY1" fmla="*/ 1439187 h 1689893"/>
              <a:gd name="connsiteX2" fmla="*/ 6919 w 531705"/>
              <a:gd name="connsiteY2" fmla="*/ 0 h 1689893"/>
              <a:gd name="connsiteX0" fmla="*/ 531705 w 531705"/>
              <a:gd name="connsiteY0" fmla="*/ 1677726 h 1677726"/>
              <a:gd name="connsiteX1" fmla="*/ 78481 w 531705"/>
              <a:gd name="connsiteY1" fmla="*/ 1439187 h 1677726"/>
              <a:gd name="connsiteX2" fmla="*/ 6919 w 531705"/>
              <a:gd name="connsiteY2" fmla="*/ 0 h 1677726"/>
              <a:gd name="connsiteX0" fmla="*/ 1805068 w 1805068"/>
              <a:gd name="connsiteY0" fmla="*/ 240635 h 630174"/>
              <a:gd name="connsiteX1" fmla="*/ 1351844 w 1805068"/>
              <a:gd name="connsiteY1" fmla="*/ 2096 h 630174"/>
              <a:gd name="connsiteX2" fmla="*/ 122 w 1805068"/>
              <a:gd name="connsiteY2" fmla="*/ 407611 h 630174"/>
              <a:gd name="connsiteX0" fmla="*/ 1805124 w 1805124"/>
              <a:gd name="connsiteY0" fmla="*/ 75 h 687317"/>
              <a:gd name="connsiteX1" fmla="*/ 1017945 w 1805124"/>
              <a:gd name="connsiteY1" fmla="*/ 652082 h 687317"/>
              <a:gd name="connsiteX2" fmla="*/ 178 w 1805124"/>
              <a:gd name="connsiteY2" fmla="*/ 167051 h 687317"/>
              <a:gd name="connsiteX0" fmla="*/ 1805124 w 1805124"/>
              <a:gd name="connsiteY0" fmla="*/ 0 h 687242"/>
              <a:gd name="connsiteX1" fmla="*/ 1017945 w 1805124"/>
              <a:gd name="connsiteY1" fmla="*/ 652007 h 687242"/>
              <a:gd name="connsiteX2" fmla="*/ 178 w 1805124"/>
              <a:gd name="connsiteY2" fmla="*/ 166976 h 687242"/>
              <a:gd name="connsiteX0" fmla="*/ 1916423 w 1916423"/>
              <a:gd name="connsiteY0" fmla="*/ 0 h 684448"/>
              <a:gd name="connsiteX1" fmla="*/ 1129244 w 1916423"/>
              <a:gd name="connsiteY1" fmla="*/ 652007 h 684448"/>
              <a:gd name="connsiteX2" fmla="*/ 158 w 1916423"/>
              <a:gd name="connsiteY2" fmla="*/ 159025 h 684448"/>
              <a:gd name="connsiteX0" fmla="*/ 1916265 w 1916265"/>
              <a:gd name="connsiteY0" fmla="*/ 0 h 655639"/>
              <a:gd name="connsiteX1" fmla="*/ 1129086 w 1916265"/>
              <a:gd name="connsiteY1" fmla="*/ 652007 h 655639"/>
              <a:gd name="connsiteX2" fmla="*/ 0 w 1916265"/>
              <a:gd name="connsiteY2" fmla="*/ 159025 h 655639"/>
              <a:gd name="connsiteX0" fmla="*/ 1916265 w 1916265"/>
              <a:gd name="connsiteY0" fmla="*/ 0 h 686831"/>
              <a:gd name="connsiteX1" fmla="*/ 1081379 w 1916265"/>
              <a:gd name="connsiteY1" fmla="*/ 683812 h 686831"/>
              <a:gd name="connsiteX2" fmla="*/ 0 w 1916265"/>
              <a:gd name="connsiteY2" fmla="*/ 159025 h 686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16265" h="686831">
                <a:moveTo>
                  <a:pt x="1916265" y="0"/>
                </a:moveTo>
                <a:cubicBezTo>
                  <a:pt x="1659173" y="357809"/>
                  <a:pt x="1400757" y="657308"/>
                  <a:pt x="1081379" y="683812"/>
                </a:cubicBezTo>
                <a:cubicBezTo>
                  <a:pt x="762001" y="710316"/>
                  <a:pt x="177579" y="564541"/>
                  <a:pt x="0" y="159025"/>
                </a:cubicBezTo>
              </a:path>
            </a:pathLst>
          </a:custGeom>
          <a:noFill/>
          <a:ln>
            <a:solidFill>
              <a:srgbClr val="FF0000"/>
            </a:solidFill>
            <a:prstDash val="dash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7" name="Groupe 6"/>
          <p:cNvGrpSpPr/>
          <p:nvPr/>
        </p:nvGrpSpPr>
        <p:grpSpPr>
          <a:xfrm>
            <a:off x="3275856" y="3861048"/>
            <a:ext cx="540862" cy="369332"/>
            <a:chOff x="3275856" y="3861048"/>
            <a:chExt cx="540862" cy="369332"/>
          </a:xfrm>
        </p:grpSpPr>
        <p:sp>
          <p:nvSpPr>
            <p:cNvPr id="3" name="ZoneTexte 2"/>
            <p:cNvSpPr txBox="1"/>
            <p:nvPr/>
          </p:nvSpPr>
          <p:spPr>
            <a:xfrm>
              <a:off x="3275856" y="3861048"/>
              <a:ext cx="54086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 smtClean="0">
                  <a:solidFill>
                    <a:srgbClr val="FF0000"/>
                  </a:solidFill>
                </a:rPr>
                <a:t>T</a:t>
              </a:r>
              <a:endParaRPr lang="fr-FR" dirty="0">
                <a:solidFill>
                  <a:srgbClr val="FF0000"/>
                </a:solidFill>
              </a:endParaRPr>
            </a:p>
          </p:txBody>
        </p:sp>
        <p:cxnSp>
          <p:nvCxnSpPr>
            <p:cNvPr id="6" name="Connecteur droit avec flèche 5"/>
            <p:cNvCxnSpPr/>
            <p:nvPr/>
          </p:nvCxnSpPr>
          <p:spPr>
            <a:xfrm flipV="1">
              <a:off x="3466777" y="3933505"/>
              <a:ext cx="121366" cy="225316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487751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135CEF5C-CA5A-A686-4E72-96861F24E8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/>
              <a:t>Perspectives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085F0DB3-5060-5E7C-E880-B14A01DC6DD4}"/>
              </a:ext>
            </a:extLst>
          </p:cNvPr>
          <p:cNvSpPr txBox="1"/>
          <p:nvPr/>
        </p:nvSpPr>
        <p:spPr>
          <a:xfrm>
            <a:off x="755576" y="1444369"/>
            <a:ext cx="806489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/>
              <a:t>At the </a:t>
            </a:r>
            <a:r>
              <a:rPr lang="fr-FR" b="1" dirty="0" err="1"/>
              <a:t>centimetric</a:t>
            </a:r>
            <a:r>
              <a:rPr lang="fr-FR" b="1" dirty="0"/>
              <a:t> </a:t>
            </a:r>
            <a:r>
              <a:rPr lang="fr-FR" b="1" dirty="0" err="1"/>
              <a:t>scale</a:t>
            </a:r>
            <a:endParaRPr lang="fr-FR" b="1" dirty="0"/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fr-FR" dirty="0" err="1"/>
              <a:t>Confirm</a:t>
            </a:r>
            <a:r>
              <a:rPr lang="fr-FR" dirty="0"/>
              <a:t> </a:t>
            </a:r>
            <a:r>
              <a:rPr lang="fr-FR" dirty="0" err="1"/>
              <a:t>these</a:t>
            </a:r>
            <a:r>
              <a:rPr lang="fr-FR" dirty="0"/>
              <a:t> </a:t>
            </a:r>
            <a:r>
              <a:rPr lang="fr-FR" dirty="0" err="1"/>
              <a:t>experimental</a:t>
            </a:r>
            <a:r>
              <a:rPr lang="fr-FR" dirty="0"/>
              <a:t> </a:t>
            </a:r>
            <a:r>
              <a:rPr lang="fr-FR" dirty="0" err="1"/>
              <a:t>results</a:t>
            </a:r>
            <a:r>
              <a:rPr lang="fr-FR" dirty="0"/>
              <a:t> by a second test (25-&gt;90°C)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fr-FR" dirty="0" err="1"/>
              <a:t>Other</a:t>
            </a:r>
            <a:r>
              <a:rPr lang="fr-FR" dirty="0"/>
              <a:t> thermal </a:t>
            </a:r>
            <a:r>
              <a:rPr lang="fr-FR" dirty="0" err="1"/>
              <a:t>load</a:t>
            </a:r>
            <a:r>
              <a:rPr lang="fr-FR" dirty="0"/>
              <a:t> (25-&gt;60-&gt;90°C)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fr-FR" dirty="0" err="1"/>
              <a:t>Numerical</a:t>
            </a:r>
            <a:r>
              <a:rPr lang="fr-FR" dirty="0"/>
              <a:t> model (FEM (</a:t>
            </a:r>
            <a:r>
              <a:rPr lang="fr-FR" dirty="0" err="1"/>
              <a:t>CodeAster</a:t>
            </a:r>
            <a:r>
              <a:rPr lang="fr-FR" dirty="0"/>
              <a:t>©)</a:t>
            </a:r>
          </a:p>
          <a:p>
            <a:endParaRPr lang="fr-FR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BE326B28-A6EA-F855-B059-A27CC6597E17}"/>
              </a:ext>
            </a:extLst>
          </p:cNvPr>
          <p:cNvSpPr txBox="1"/>
          <p:nvPr/>
        </p:nvSpPr>
        <p:spPr>
          <a:xfrm rot="20100479">
            <a:off x="7884367" y="1624377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</a:rPr>
              <a:t>NOW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48EBFECB-896A-54A4-FC9E-CD1856C3EAA0}"/>
              </a:ext>
            </a:extLst>
          </p:cNvPr>
          <p:cNvSpPr txBox="1"/>
          <p:nvPr/>
        </p:nvSpPr>
        <p:spPr>
          <a:xfrm rot="20100479">
            <a:off x="5910863" y="1934604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</a:rPr>
              <a:t>NOW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369D7DB3-B06C-C27C-9B4A-C47F4DE3464F}"/>
              </a:ext>
            </a:extLst>
          </p:cNvPr>
          <p:cNvSpPr txBox="1"/>
          <p:nvPr/>
        </p:nvSpPr>
        <p:spPr>
          <a:xfrm rot="20100479">
            <a:off x="5693302" y="2413864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</a:rPr>
              <a:t>NOW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9C134D4B-431D-ECAF-07C3-A2757F3D92F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3143" y="3659306"/>
            <a:ext cx="4118190" cy="2420374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5C1F6407-523B-C8D4-169D-EF5A5CBD75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592" y="3161673"/>
            <a:ext cx="2707323" cy="2934067"/>
          </a:xfrm>
          <a:prstGeom prst="rect">
            <a:avLst/>
          </a:prstGeom>
        </p:spPr>
      </p:pic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EDFE7FA0-797C-FF4B-6746-B9DC429A8314}"/>
              </a:ext>
            </a:extLst>
          </p:cNvPr>
          <p:cNvCxnSpPr/>
          <p:nvPr/>
        </p:nvCxnSpPr>
        <p:spPr>
          <a:xfrm>
            <a:off x="2771800" y="5085184"/>
            <a:ext cx="504056" cy="1296144"/>
          </a:xfrm>
          <a:prstGeom prst="straightConnector1">
            <a:avLst/>
          </a:prstGeom>
          <a:ln w="57150">
            <a:solidFill>
              <a:schemeClr val="tx2">
                <a:lumMod val="60000"/>
                <a:lumOff val="40000"/>
              </a:schemeClr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ZoneTexte 10">
            <a:extLst>
              <a:ext uri="{FF2B5EF4-FFF2-40B4-BE49-F238E27FC236}">
                <a16:creationId xmlns:a16="http://schemas.microsoft.com/office/drawing/2014/main" id="{8F22EF32-0C94-2D3A-D951-863E66515249}"/>
              </a:ext>
            </a:extLst>
          </p:cNvPr>
          <p:cNvSpPr txBox="1"/>
          <p:nvPr/>
        </p:nvSpPr>
        <p:spPr>
          <a:xfrm>
            <a:off x="3272372" y="6196662"/>
            <a:ext cx="18036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0070C0"/>
                </a:solidFill>
              </a:rPr>
              <a:t>Pre-</a:t>
            </a:r>
            <a:r>
              <a:rPr lang="fr-FR" dirty="0" err="1">
                <a:solidFill>
                  <a:srgbClr val="0070C0"/>
                </a:solidFill>
              </a:rPr>
              <a:t>existing</a:t>
            </a:r>
            <a:r>
              <a:rPr lang="fr-FR" dirty="0">
                <a:solidFill>
                  <a:srgbClr val="0070C0"/>
                </a:solidFill>
              </a:rPr>
              <a:t> crack</a:t>
            </a:r>
          </a:p>
        </p:txBody>
      </p:sp>
    </p:spTree>
    <p:extLst>
      <p:ext uri="{BB962C8B-B14F-4D97-AF65-F5344CB8AC3E}">
        <p14:creationId xmlns:p14="http://schemas.microsoft.com/office/powerpoint/2010/main" val="713097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135CEF5C-CA5A-A686-4E72-96861F24E8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/>
              <a:t>Perspectives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085F0DB3-5060-5E7C-E880-B14A01DC6DD4}"/>
              </a:ext>
            </a:extLst>
          </p:cNvPr>
          <p:cNvSpPr txBox="1"/>
          <p:nvPr/>
        </p:nvSpPr>
        <p:spPr>
          <a:xfrm>
            <a:off x="539552" y="1238961"/>
            <a:ext cx="80648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/>
              <a:t>At the </a:t>
            </a:r>
            <a:r>
              <a:rPr lang="fr-FR" b="1" dirty="0" err="1"/>
              <a:t>microscopic</a:t>
            </a:r>
            <a:r>
              <a:rPr lang="fr-FR" b="1" dirty="0"/>
              <a:t> </a:t>
            </a:r>
            <a:r>
              <a:rPr lang="fr-FR" b="1" dirty="0" err="1"/>
              <a:t>scale</a:t>
            </a:r>
            <a:endParaRPr lang="fr-FR" b="1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 err="1"/>
              <a:t>Developement</a:t>
            </a:r>
            <a:r>
              <a:rPr lang="fr-FR" dirty="0"/>
              <a:t> of a new </a:t>
            </a:r>
            <a:r>
              <a:rPr lang="fr-FR" dirty="0" err="1"/>
              <a:t>procedure</a:t>
            </a:r>
            <a:r>
              <a:rPr lang="fr-FR" dirty="0"/>
              <a:t> to </a:t>
            </a:r>
            <a:r>
              <a:rPr lang="fr-FR" dirty="0" err="1"/>
              <a:t>measure</a:t>
            </a:r>
            <a:r>
              <a:rPr lang="fr-FR" dirty="0"/>
              <a:t> the </a:t>
            </a:r>
            <a:r>
              <a:rPr lang="fr-FR" dirty="0" err="1"/>
              <a:t>deformation</a:t>
            </a:r>
            <a:r>
              <a:rPr lang="fr-FR" dirty="0"/>
              <a:t> at the interfaces grain/grain or grain/</a:t>
            </a:r>
            <a:r>
              <a:rPr lang="fr-FR" dirty="0" err="1"/>
              <a:t>clay</a:t>
            </a:r>
            <a:r>
              <a:rPr lang="fr-FR" dirty="0"/>
              <a:t> matrix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4A7ACB68-507B-463B-ADAE-0841F14ADAB8}"/>
              </a:ext>
            </a:extLst>
          </p:cNvPr>
          <p:cNvSpPr txBox="1"/>
          <p:nvPr/>
        </p:nvSpPr>
        <p:spPr>
          <a:xfrm rot="20100479">
            <a:off x="3155772" y="1145279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</a:rPr>
              <a:t>NOW</a:t>
            </a:r>
          </a:p>
        </p:txBody>
      </p:sp>
      <p:pic>
        <p:nvPicPr>
          <p:cNvPr id="35" name="Image 34">
            <a:extLst>
              <a:ext uri="{FF2B5EF4-FFF2-40B4-BE49-F238E27FC236}">
                <a16:creationId xmlns:a16="http://schemas.microsoft.com/office/drawing/2014/main" id="{0775C4C1-0C6C-6491-BB84-DBEC086F4B1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38848" y="3024574"/>
            <a:ext cx="4547034" cy="1773559"/>
          </a:xfrm>
          <a:prstGeom prst="rect">
            <a:avLst/>
          </a:prstGeom>
        </p:spPr>
      </p:pic>
      <p:sp>
        <p:nvSpPr>
          <p:cNvPr id="36" name="ZoneTexte 35">
            <a:extLst>
              <a:ext uri="{FF2B5EF4-FFF2-40B4-BE49-F238E27FC236}">
                <a16:creationId xmlns:a16="http://schemas.microsoft.com/office/drawing/2014/main" id="{9C6F0189-2DA0-F591-AE04-BEF7264A9C2C}"/>
              </a:ext>
            </a:extLst>
          </p:cNvPr>
          <p:cNvSpPr txBox="1"/>
          <p:nvPr/>
        </p:nvSpPr>
        <p:spPr>
          <a:xfrm>
            <a:off x="569526" y="4733055"/>
            <a:ext cx="202474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2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MEBE, Wang et al. 2013 </a:t>
            </a:r>
            <a:endParaRPr lang="fr-FR" sz="1200" i="1" dirty="0"/>
          </a:p>
        </p:txBody>
      </p:sp>
      <p:sp>
        <p:nvSpPr>
          <p:cNvPr id="37" name="Ellipse 36">
            <a:extLst>
              <a:ext uri="{FF2B5EF4-FFF2-40B4-BE49-F238E27FC236}">
                <a16:creationId xmlns:a16="http://schemas.microsoft.com/office/drawing/2014/main" id="{10F99ECA-01F2-2667-DFD2-EE7DA4AE168A}"/>
              </a:ext>
            </a:extLst>
          </p:cNvPr>
          <p:cNvSpPr/>
          <p:nvPr/>
        </p:nvSpPr>
        <p:spPr>
          <a:xfrm>
            <a:off x="2876619" y="3356274"/>
            <a:ext cx="925478" cy="581287"/>
          </a:xfrm>
          <a:prstGeom prst="ellipse">
            <a:avLst/>
          </a:prstGeom>
          <a:noFill/>
          <a:ln w="571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8DF7964E-50B0-1124-E031-29DACB62605E}"/>
              </a:ext>
            </a:extLst>
          </p:cNvPr>
          <p:cNvSpPr txBox="1"/>
          <p:nvPr/>
        </p:nvSpPr>
        <p:spPr>
          <a:xfrm>
            <a:off x="289608" y="5166218"/>
            <a:ext cx="2304661" cy="276999"/>
          </a:xfrm>
          <a:prstGeom prst="rect">
            <a:avLst/>
          </a:prstGeom>
          <a:gradFill flip="none" rotWithShape="1">
            <a:gsLst>
              <a:gs pos="0">
                <a:srgbClr val="F60000">
                  <a:tint val="66000"/>
                  <a:satMod val="160000"/>
                </a:srgbClr>
              </a:gs>
              <a:gs pos="50000">
                <a:srgbClr val="F60000">
                  <a:tint val="44500"/>
                  <a:satMod val="160000"/>
                </a:srgbClr>
              </a:gs>
              <a:gs pos="100000">
                <a:srgbClr val="F60000">
                  <a:tint val="23500"/>
                  <a:satMod val="160000"/>
                </a:srgbClr>
              </a:gs>
            </a:gsLst>
            <a:lin ang="54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fr-FR" sz="1200" dirty="0"/>
              <a:t>No </a:t>
            </a:r>
            <a:r>
              <a:rPr lang="fr-FR" sz="1200" dirty="0" err="1"/>
              <a:t>results</a:t>
            </a:r>
            <a:r>
              <a:rPr lang="fr-FR" sz="1200" dirty="0"/>
              <a:t> on grains and interface</a:t>
            </a:r>
            <a:endParaRPr lang="fr-FR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9" name="Flèche : bas 38">
            <a:extLst>
              <a:ext uri="{FF2B5EF4-FFF2-40B4-BE49-F238E27FC236}">
                <a16:creationId xmlns:a16="http://schemas.microsoft.com/office/drawing/2014/main" id="{0FF203FC-DF6B-FE52-B040-2250D974EC3A}"/>
              </a:ext>
            </a:extLst>
          </p:cNvPr>
          <p:cNvSpPr/>
          <p:nvPr/>
        </p:nvSpPr>
        <p:spPr>
          <a:xfrm>
            <a:off x="1109985" y="5627883"/>
            <a:ext cx="475861" cy="774441"/>
          </a:xfrm>
          <a:prstGeom prst="downArrow">
            <a:avLst/>
          </a:prstGeom>
          <a:gradFill flip="none" rotWithShape="1">
            <a:gsLst>
              <a:gs pos="0">
                <a:srgbClr val="F60000">
                  <a:tint val="66000"/>
                  <a:satMod val="160000"/>
                </a:srgbClr>
              </a:gs>
              <a:gs pos="50000">
                <a:srgbClr val="F60000">
                  <a:tint val="44500"/>
                  <a:satMod val="160000"/>
                </a:srgbClr>
              </a:gs>
              <a:gs pos="100000">
                <a:srgbClr val="F60000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200" dirty="0"/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id="{223B753D-8D54-FD33-2593-D2E2375FD2F1}"/>
              </a:ext>
            </a:extLst>
          </p:cNvPr>
          <p:cNvSpPr txBox="1"/>
          <p:nvPr/>
        </p:nvSpPr>
        <p:spPr>
          <a:xfrm>
            <a:off x="200824" y="6408119"/>
            <a:ext cx="2304661" cy="276999"/>
          </a:xfrm>
          <a:prstGeom prst="rect">
            <a:avLst/>
          </a:prstGeom>
          <a:gradFill flip="none" rotWithShape="1">
            <a:gsLst>
              <a:gs pos="0">
                <a:srgbClr val="F60000">
                  <a:tint val="66000"/>
                  <a:satMod val="160000"/>
                </a:srgbClr>
              </a:gs>
              <a:gs pos="50000">
                <a:srgbClr val="F60000">
                  <a:tint val="44500"/>
                  <a:satMod val="160000"/>
                </a:srgbClr>
              </a:gs>
              <a:gs pos="100000">
                <a:srgbClr val="F60000">
                  <a:tint val="23500"/>
                  <a:satMod val="160000"/>
                </a:srgb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fr-FR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Speckle</a:t>
            </a:r>
            <a:r>
              <a:rPr lang="fr-FR" sz="1200" dirty="0">
                <a:latin typeface="Calibri" panose="020F0502020204030204" pitchFamily="34" charset="0"/>
                <a:cs typeface="Calibri" panose="020F0502020204030204" pitchFamily="34" charset="0"/>
              </a:rPr>
              <a:t> by FIB </a:t>
            </a:r>
            <a:r>
              <a:rPr lang="fr-FR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patterning</a:t>
            </a:r>
            <a:endParaRPr lang="fr-FR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1" name="Image 40">
            <a:extLst>
              <a:ext uri="{FF2B5EF4-FFF2-40B4-BE49-F238E27FC236}">
                <a16:creationId xmlns:a16="http://schemas.microsoft.com/office/drawing/2014/main" id="{0479397A-DC46-746C-CF15-9106A4692AFF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91"/>
          <a:stretch/>
        </p:blipFill>
        <p:spPr>
          <a:xfrm>
            <a:off x="4635816" y="2993229"/>
            <a:ext cx="4433224" cy="1895345"/>
          </a:xfrm>
          <a:prstGeom prst="rect">
            <a:avLst/>
          </a:prstGeom>
        </p:spPr>
      </p:pic>
      <p:sp>
        <p:nvSpPr>
          <p:cNvPr id="42" name="ZoneTexte 41">
            <a:extLst>
              <a:ext uri="{FF2B5EF4-FFF2-40B4-BE49-F238E27FC236}">
                <a16:creationId xmlns:a16="http://schemas.microsoft.com/office/drawing/2014/main" id="{F32583A1-528D-340F-49AA-27CFB0DBE2CE}"/>
              </a:ext>
            </a:extLst>
          </p:cNvPr>
          <p:cNvSpPr txBox="1"/>
          <p:nvPr/>
        </p:nvSpPr>
        <p:spPr>
          <a:xfrm>
            <a:off x="4471476" y="4753758"/>
            <a:ext cx="33776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i="1" dirty="0">
                <a:latin typeface="Calibri" panose="020F0502020204030204" pitchFamily="34" charset="0"/>
                <a:cs typeface="Calibri" panose="020F0502020204030204" pitchFamily="34" charset="0"/>
              </a:rPr>
              <a:t>PhD </a:t>
            </a:r>
            <a:r>
              <a:rPr lang="fr-FR" sz="1200" i="1" dirty="0" err="1">
                <a:latin typeface="Calibri" panose="020F0502020204030204" pitchFamily="34" charset="0"/>
                <a:cs typeface="Calibri" panose="020F0502020204030204" pitchFamily="34" charset="0"/>
              </a:rPr>
              <a:t>Mammadi</a:t>
            </a:r>
            <a:r>
              <a:rPr lang="fr-FR" sz="1200" i="1" dirty="0">
                <a:latin typeface="Calibri" panose="020F0502020204030204" pitchFamily="34" charset="0"/>
                <a:cs typeface="Calibri" panose="020F0502020204030204" pitchFamily="34" charset="0"/>
              </a:rPr>
              <a:t> Y. (2020)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6513BB67-8984-3FAF-2920-CCB9C906FD1A}"/>
              </a:ext>
            </a:extLst>
          </p:cNvPr>
          <p:cNvSpPr/>
          <p:nvPr/>
        </p:nvSpPr>
        <p:spPr>
          <a:xfrm>
            <a:off x="2676622" y="5243084"/>
            <a:ext cx="2119423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r>
              <a:rPr lang="fr-FR" sz="1200" dirty="0">
                <a:solidFill>
                  <a:schemeClr val="tx1"/>
                </a:solidFill>
              </a:rPr>
              <a:t>Sample </a:t>
            </a:r>
            <a:r>
              <a:rPr lang="fr-FR" sz="1200" dirty="0" err="1">
                <a:solidFill>
                  <a:schemeClr val="tx1"/>
                </a:solidFill>
              </a:rPr>
              <a:t>preparation</a:t>
            </a:r>
            <a:r>
              <a:rPr lang="fr-FR" sz="1200" dirty="0">
                <a:solidFill>
                  <a:schemeClr val="tx1"/>
                </a:solidFill>
              </a:rPr>
              <a:t/>
            </a:r>
            <a:br>
              <a:rPr lang="fr-FR" sz="1200" dirty="0">
                <a:solidFill>
                  <a:schemeClr val="tx1"/>
                </a:solidFill>
              </a:rPr>
            </a:br>
            <a:r>
              <a:rPr lang="fr-FR" sz="1200" dirty="0">
                <a:solidFill>
                  <a:schemeClr val="tx1"/>
                </a:solidFill>
              </a:rPr>
              <a:t>(</a:t>
            </a:r>
            <a:r>
              <a:rPr lang="fr-FR" sz="1200" dirty="0" err="1">
                <a:solidFill>
                  <a:schemeClr val="tx1"/>
                </a:solidFill>
              </a:rPr>
              <a:t>cutting</a:t>
            </a:r>
            <a:r>
              <a:rPr lang="fr-FR" sz="1200" dirty="0">
                <a:solidFill>
                  <a:schemeClr val="tx1"/>
                </a:solidFill>
              </a:rPr>
              <a:t>, </a:t>
            </a:r>
            <a:r>
              <a:rPr lang="fr-FR" sz="1200" dirty="0" err="1">
                <a:solidFill>
                  <a:schemeClr val="tx1"/>
                </a:solidFill>
              </a:rPr>
              <a:t>polishing</a:t>
            </a:r>
            <a:r>
              <a:rPr lang="fr-FR" sz="1200" dirty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6A76F1DB-E9BC-E1AA-41FD-F7001E02963C}"/>
              </a:ext>
            </a:extLst>
          </p:cNvPr>
          <p:cNvSpPr/>
          <p:nvPr/>
        </p:nvSpPr>
        <p:spPr>
          <a:xfrm>
            <a:off x="5080283" y="5335416"/>
            <a:ext cx="1442485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r>
              <a:rPr lang="fr-FR" sz="1200" dirty="0">
                <a:solidFill>
                  <a:schemeClr val="tx1"/>
                </a:solidFill>
              </a:rPr>
              <a:t>FIB </a:t>
            </a:r>
            <a:r>
              <a:rPr lang="fr-FR" sz="1200" dirty="0" err="1">
                <a:solidFill>
                  <a:schemeClr val="tx1"/>
                </a:solidFill>
              </a:rPr>
              <a:t>patterning</a:t>
            </a:r>
            <a:endParaRPr lang="fr-FR" sz="1200" dirty="0">
              <a:solidFill>
                <a:schemeClr val="tx1"/>
              </a:solidFill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DFAD2ADC-8B1D-FD01-CA9F-C58379EA0540}"/>
              </a:ext>
            </a:extLst>
          </p:cNvPr>
          <p:cNvSpPr/>
          <p:nvPr/>
        </p:nvSpPr>
        <p:spPr>
          <a:xfrm>
            <a:off x="6878398" y="5244052"/>
            <a:ext cx="1830261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r>
              <a:rPr lang="fr-FR" sz="1200" dirty="0">
                <a:solidFill>
                  <a:schemeClr val="tx1"/>
                </a:solidFill>
              </a:rPr>
              <a:t>SEM images </a:t>
            </a:r>
            <a:br>
              <a:rPr lang="fr-FR" sz="1200" dirty="0">
                <a:solidFill>
                  <a:schemeClr val="tx1"/>
                </a:solidFill>
              </a:rPr>
            </a:br>
            <a:r>
              <a:rPr lang="fr-FR" sz="1200" dirty="0">
                <a:solidFill>
                  <a:schemeClr val="tx1"/>
                </a:solidFill>
              </a:rPr>
              <a:t>(</a:t>
            </a:r>
            <a:r>
              <a:rPr lang="fr-FR" sz="1200" dirty="0" err="1">
                <a:solidFill>
                  <a:schemeClr val="tx1"/>
                </a:solidFill>
              </a:rPr>
              <a:t>secondary</a:t>
            </a:r>
            <a:r>
              <a:rPr lang="fr-FR" sz="1200" dirty="0">
                <a:solidFill>
                  <a:schemeClr val="tx1"/>
                </a:solidFill>
              </a:rPr>
              <a:t> </a:t>
            </a:r>
            <a:r>
              <a:rPr lang="fr-FR" sz="1200" dirty="0" err="1">
                <a:solidFill>
                  <a:schemeClr val="tx1"/>
                </a:solidFill>
              </a:rPr>
              <a:t>electrons</a:t>
            </a:r>
            <a:r>
              <a:rPr lang="fr-FR" sz="1200" dirty="0">
                <a:solidFill>
                  <a:schemeClr val="tx1"/>
                </a:solidFill>
              </a:rPr>
              <a:t>)</a:t>
            </a:r>
          </a:p>
        </p:txBody>
      </p:sp>
      <p:cxnSp>
        <p:nvCxnSpPr>
          <p:cNvPr id="50" name="Connecteur en angle 9">
            <a:extLst>
              <a:ext uri="{FF2B5EF4-FFF2-40B4-BE49-F238E27FC236}">
                <a16:creationId xmlns:a16="http://schemas.microsoft.com/office/drawing/2014/main" id="{74B387C7-E6DB-9BB6-6EE2-BCA2DEBE75BD}"/>
              </a:ext>
            </a:extLst>
          </p:cNvPr>
          <p:cNvCxnSpPr>
            <a:stCxn id="43" idx="3"/>
            <a:endCxn id="44" idx="1"/>
          </p:cNvCxnSpPr>
          <p:nvPr/>
        </p:nvCxnSpPr>
        <p:spPr>
          <a:xfrm flipV="1">
            <a:off x="4796045" y="5473916"/>
            <a:ext cx="284238" cy="1"/>
          </a:xfrm>
          <a:prstGeom prst="bentConnector3">
            <a:avLst>
              <a:gd name="adj1" fmla="val 50000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necteur en angle 10">
            <a:extLst>
              <a:ext uri="{FF2B5EF4-FFF2-40B4-BE49-F238E27FC236}">
                <a16:creationId xmlns:a16="http://schemas.microsoft.com/office/drawing/2014/main" id="{FF01CA11-B258-CCFC-B833-C8CB24A9DBBE}"/>
              </a:ext>
            </a:extLst>
          </p:cNvPr>
          <p:cNvCxnSpPr>
            <a:stCxn id="44" idx="3"/>
            <a:endCxn id="45" idx="1"/>
          </p:cNvCxnSpPr>
          <p:nvPr/>
        </p:nvCxnSpPr>
        <p:spPr>
          <a:xfrm>
            <a:off x="6522768" y="5473916"/>
            <a:ext cx="355630" cy="969"/>
          </a:xfrm>
          <a:prstGeom prst="bentConnector3">
            <a:avLst>
              <a:gd name="adj1" fmla="val 50000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onnecteur droit avec flèche 55">
            <a:extLst>
              <a:ext uri="{FF2B5EF4-FFF2-40B4-BE49-F238E27FC236}">
                <a16:creationId xmlns:a16="http://schemas.microsoft.com/office/drawing/2014/main" id="{DC7B1B5E-0410-D805-7D87-EA5EB2AC5712}"/>
              </a:ext>
            </a:extLst>
          </p:cNvPr>
          <p:cNvCxnSpPr>
            <a:cxnSpLocks/>
          </p:cNvCxnSpPr>
          <p:nvPr/>
        </p:nvCxnSpPr>
        <p:spPr>
          <a:xfrm flipV="1">
            <a:off x="1587730" y="3937561"/>
            <a:ext cx="1537217" cy="121319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ZoneTexte 56">
            <a:extLst>
              <a:ext uri="{FF2B5EF4-FFF2-40B4-BE49-F238E27FC236}">
                <a16:creationId xmlns:a16="http://schemas.microsoft.com/office/drawing/2014/main" id="{8B4614EB-0074-0607-B449-930BD6583FC8}"/>
              </a:ext>
            </a:extLst>
          </p:cNvPr>
          <p:cNvSpPr txBox="1"/>
          <p:nvPr/>
        </p:nvSpPr>
        <p:spPr>
          <a:xfrm>
            <a:off x="43457" y="2391248"/>
            <a:ext cx="1792240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 err="1"/>
              <a:t>Argillaceous</a:t>
            </a:r>
            <a:r>
              <a:rPr lang="fr-FR" dirty="0"/>
              <a:t> rock</a:t>
            </a:r>
          </a:p>
        </p:txBody>
      </p:sp>
      <p:sp>
        <p:nvSpPr>
          <p:cNvPr id="58" name="ZoneTexte 57">
            <a:extLst>
              <a:ext uri="{FF2B5EF4-FFF2-40B4-BE49-F238E27FC236}">
                <a16:creationId xmlns:a16="http://schemas.microsoft.com/office/drawing/2014/main" id="{0AAD6192-9D45-B4E3-13C7-1CB9E5BB4810}"/>
              </a:ext>
            </a:extLst>
          </p:cNvPr>
          <p:cNvSpPr txBox="1"/>
          <p:nvPr/>
        </p:nvSpPr>
        <p:spPr>
          <a:xfrm>
            <a:off x="6137900" y="2252748"/>
            <a:ext cx="2668555" cy="6463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No </a:t>
            </a:r>
            <a:r>
              <a:rPr lang="fr-FR" dirty="0" err="1"/>
              <a:t>results</a:t>
            </a:r>
            <a:r>
              <a:rPr lang="fr-FR" dirty="0"/>
              <a:t> on grains and on interfaces</a:t>
            </a:r>
          </a:p>
        </p:txBody>
      </p:sp>
      <p:sp>
        <p:nvSpPr>
          <p:cNvPr id="59" name="Flèche : bas 58">
            <a:extLst>
              <a:ext uri="{FF2B5EF4-FFF2-40B4-BE49-F238E27FC236}">
                <a16:creationId xmlns:a16="http://schemas.microsoft.com/office/drawing/2014/main" id="{DC663377-07AA-9355-B4DC-F3183E85F4BA}"/>
              </a:ext>
            </a:extLst>
          </p:cNvPr>
          <p:cNvSpPr/>
          <p:nvPr/>
        </p:nvSpPr>
        <p:spPr>
          <a:xfrm rot="16200000">
            <a:off x="2012446" y="2403435"/>
            <a:ext cx="351454" cy="378667"/>
          </a:xfrm>
          <a:prstGeom prst="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0" name="Flèche : bas 59">
            <a:extLst>
              <a:ext uri="{FF2B5EF4-FFF2-40B4-BE49-F238E27FC236}">
                <a16:creationId xmlns:a16="http://schemas.microsoft.com/office/drawing/2014/main" id="{E268D539-0C72-0737-0153-192112FDB4BE}"/>
              </a:ext>
            </a:extLst>
          </p:cNvPr>
          <p:cNvSpPr/>
          <p:nvPr/>
        </p:nvSpPr>
        <p:spPr>
          <a:xfrm rot="16200000">
            <a:off x="5772840" y="2403436"/>
            <a:ext cx="351454" cy="378667"/>
          </a:xfrm>
          <a:prstGeom prst="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1" name="ZoneTexte 60">
            <a:extLst>
              <a:ext uri="{FF2B5EF4-FFF2-40B4-BE49-F238E27FC236}">
                <a16:creationId xmlns:a16="http://schemas.microsoft.com/office/drawing/2014/main" id="{7ECDAC82-1A07-D57B-E1F4-9DD4298DBAB5}"/>
              </a:ext>
            </a:extLst>
          </p:cNvPr>
          <p:cNvSpPr txBox="1"/>
          <p:nvPr/>
        </p:nvSpPr>
        <p:spPr>
          <a:xfrm>
            <a:off x="2378282" y="2303061"/>
            <a:ext cx="3377682" cy="5847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Not </a:t>
            </a:r>
            <a:r>
              <a:rPr lang="fr-FR" dirty="0" err="1"/>
              <a:t>speckle</a:t>
            </a:r>
            <a:r>
              <a:rPr lang="fr-FR" dirty="0"/>
              <a:t> on grains </a:t>
            </a:r>
            <a:br>
              <a:rPr lang="fr-FR" dirty="0"/>
            </a:br>
            <a:r>
              <a:rPr lang="fr-FR" sz="1400" dirty="0"/>
              <a:t>(</a:t>
            </a:r>
            <a:r>
              <a:rPr lang="fr-FR" sz="1400" dirty="0" err="1"/>
              <a:t>Backseattered</a:t>
            </a:r>
            <a:r>
              <a:rPr lang="fr-FR" sz="1400" dirty="0"/>
              <a:t> </a:t>
            </a:r>
            <a:r>
              <a:rPr lang="fr-FR" sz="1400" b="1" dirty="0" err="1"/>
              <a:t>electrons</a:t>
            </a:r>
            <a:r>
              <a:rPr lang="fr-FR" sz="1400" dirty="0"/>
              <a:t>)</a:t>
            </a:r>
            <a:endParaRPr lang="fr-FR" dirty="0"/>
          </a:p>
        </p:txBody>
      </p:sp>
      <p:sp>
        <p:nvSpPr>
          <p:cNvPr id="62" name="ZoneTexte 61">
            <a:extLst>
              <a:ext uri="{FF2B5EF4-FFF2-40B4-BE49-F238E27FC236}">
                <a16:creationId xmlns:a16="http://schemas.microsoft.com/office/drawing/2014/main" id="{930D7C5F-7841-616D-560F-CCC528772A25}"/>
              </a:ext>
            </a:extLst>
          </p:cNvPr>
          <p:cNvSpPr txBox="1"/>
          <p:nvPr/>
        </p:nvSpPr>
        <p:spPr>
          <a:xfrm>
            <a:off x="2760218" y="5704703"/>
            <a:ext cx="33776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1200" i="1" dirty="0">
                <a:latin typeface="Calibri" panose="020F0502020204030204" pitchFamily="34" charset="0"/>
                <a:cs typeface="Calibri" panose="020F0502020204030204" pitchFamily="34" charset="0"/>
              </a:rPr>
              <a:t>PhD </a:t>
            </a:r>
            <a:r>
              <a:rPr lang="fr-FR" sz="1200" i="1" dirty="0" err="1">
                <a:latin typeface="Calibri" panose="020F0502020204030204" pitchFamily="34" charset="0"/>
                <a:cs typeface="Calibri" panose="020F0502020204030204" pitchFamily="34" charset="0"/>
              </a:rPr>
              <a:t>Fauchille</a:t>
            </a:r>
            <a:r>
              <a:rPr lang="fr-FR" sz="1200" i="1" dirty="0">
                <a:latin typeface="Calibri" panose="020F0502020204030204" pitchFamily="34" charset="0"/>
                <a:cs typeface="Calibri" panose="020F0502020204030204" pitchFamily="34" charset="0"/>
              </a:rPr>
              <a:t> AL (2015)</a:t>
            </a:r>
          </a:p>
        </p:txBody>
      </p:sp>
      <p:sp>
        <p:nvSpPr>
          <p:cNvPr id="63" name="ZoneTexte 62">
            <a:extLst>
              <a:ext uri="{FF2B5EF4-FFF2-40B4-BE49-F238E27FC236}">
                <a16:creationId xmlns:a16="http://schemas.microsoft.com/office/drawing/2014/main" id="{5A969A35-26EB-4352-7F26-5BA38B032A03}"/>
              </a:ext>
            </a:extLst>
          </p:cNvPr>
          <p:cNvSpPr txBox="1"/>
          <p:nvPr/>
        </p:nvSpPr>
        <p:spPr>
          <a:xfrm>
            <a:off x="4938164" y="5670170"/>
            <a:ext cx="33776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1200" i="1" dirty="0">
                <a:latin typeface="Calibri" panose="020F0502020204030204" pitchFamily="34" charset="0"/>
                <a:cs typeface="Calibri" panose="020F0502020204030204" pitchFamily="34" charset="0"/>
              </a:rPr>
              <a:t>PhD </a:t>
            </a:r>
            <a:r>
              <a:rPr lang="fr-FR" sz="1200" i="1" dirty="0" err="1">
                <a:latin typeface="Calibri" panose="020F0502020204030204" pitchFamily="34" charset="0"/>
                <a:cs typeface="Calibri" panose="020F0502020204030204" pitchFamily="34" charset="0"/>
              </a:rPr>
              <a:t>Mammadi</a:t>
            </a:r>
            <a:r>
              <a:rPr lang="fr-FR" sz="1200" i="1" dirty="0">
                <a:latin typeface="Calibri" panose="020F0502020204030204" pitchFamily="34" charset="0"/>
                <a:cs typeface="Calibri" panose="020F0502020204030204" pitchFamily="34" charset="0"/>
              </a:rPr>
              <a:t> Y. (2020)</a:t>
            </a:r>
          </a:p>
        </p:txBody>
      </p:sp>
    </p:spTree>
    <p:extLst>
      <p:ext uri="{BB962C8B-B14F-4D97-AF65-F5344CB8AC3E}">
        <p14:creationId xmlns:p14="http://schemas.microsoft.com/office/powerpoint/2010/main" val="660129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 txBox="1">
            <a:spLocks noChangeArrowheads="1"/>
          </p:cNvSpPr>
          <p:nvPr/>
        </p:nvSpPr>
        <p:spPr>
          <a:xfrm>
            <a:off x="673100" y="188913"/>
            <a:ext cx="6778625" cy="4318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50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+mj-ea"/>
                <a:cs typeface="+mj-cs"/>
              </a:defRPr>
            </a:lvl1pPr>
          </a:lstStyle>
          <a:p>
            <a:r>
              <a:rPr lang="fr-FR" altLang="fr-FR" dirty="0" smtClean="0">
                <a:solidFill>
                  <a:srgbClr val="800080"/>
                </a:solidFill>
              </a:rPr>
              <a:t>C</a:t>
            </a:r>
            <a:r>
              <a:rPr lang="fr-FR" altLang="fr-FR" sz="1800" dirty="0" smtClean="0">
                <a:solidFill>
                  <a:srgbClr val="800080"/>
                </a:solidFill>
              </a:rPr>
              <a:t>ONCLUSIONS</a:t>
            </a:r>
            <a:endParaRPr lang="fr-FR" altLang="fr-FR" sz="1800" dirty="0">
              <a:solidFill>
                <a:srgbClr val="800080"/>
              </a:solidFill>
            </a:endParaRPr>
          </a:p>
        </p:txBody>
      </p:sp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1042988" y="549275"/>
            <a:ext cx="698539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fr-FR" altLang="fr-FR" dirty="0" smtClean="0">
                <a:solidFill>
                  <a:srgbClr val="CC0099"/>
                </a:solidFill>
                <a:latin typeface="Calibri" pitchFamily="34" charset="0"/>
              </a:rPr>
              <a:t>Approches </a:t>
            </a:r>
            <a:r>
              <a:rPr lang="fr-FR" altLang="fr-FR" dirty="0" err="1" smtClean="0">
                <a:solidFill>
                  <a:srgbClr val="CC0099"/>
                </a:solidFill>
                <a:latin typeface="Calibri" pitchFamily="34" charset="0"/>
              </a:rPr>
              <a:t>multiéchelles</a:t>
            </a:r>
            <a:r>
              <a:rPr lang="fr-FR" altLang="fr-FR" dirty="0" smtClean="0">
                <a:solidFill>
                  <a:srgbClr val="CC0099"/>
                </a:solidFill>
                <a:latin typeface="Calibri" pitchFamily="34" charset="0"/>
              </a:rPr>
              <a:t> des couplages thermo-</a:t>
            </a:r>
            <a:r>
              <a:rPr lang="fr-FR" altLang="fr-FR" dirty="0" err="1" smtClean="0">
                <a:solidFill>
                  <a:srgbClr val="CC0099"/>
                </a:solidFill>
                <a:latin typeface="Calibri" pitchFamily="34" charset="0"/>
              </a:rPr>
              <a:t>hygro</a:t>
            </a:r>
            <a:r>
              <a:rPr lang="fr-FR" altLang="fr-FR" dirty="0" smtClean="0">
                <a:solidFill>
                  <a:srgbClr val="CC0099"/>
                </a:solidFill>
                <a:latin typeface="Calibri" pitchFamily="34" charset="0"/>
              </a:rPr>
              <a:t>/</a:t>
            </a:r>
            <a:r>
              <a:rPr lang="fr-FR" altLang="fr-FR" dirty="0" err="1" smtClean="0">
                <a:solidFill>
                  <a:srgbClr val="CC0099"/>
                </a:solidFill>
                <a:latin typeface="Calibri" pitchFamily="34" charset="0"/>
              </a:rPr>
              <a:t>hydro-mécaniques</a:t>
            </a:r>
            <a:endParaRPr lang="fr-FR" altLang="fr-FR" dirty="0">
              <a:solidFill>
                <a:srgbClr val="CC0099"/>
              </a:solidFill>
              <a:latin typeface="Calibri" pitchFamily="34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1691680" y="1196752"/>
            <a:ext cx="7271671" cy="43088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0070C0"/>
                </a:solidFill>
              </a:rPr>
              <a:t>Echelle des feuillets d’argile (modèle moléculaire)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1600" dirty="0"/>
              <a:t>Caractérisation complète de Na-, K- et Ca-</a:t>
            </a:r>
            <a:r>
              <a:rPr lang="fr-FR" sz="1600" dirty="0" err="1"/>
              <a:t>Mnt</a:t>
            </a:r>
            <a:r>
              <a:rPr lang="fr-FR" sz="1600" dirty="0"/>
              <a:t> en fonction de RH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1600" dirty="0"/>
              <a:t>En bon accord avec le gonflement cristallin obtenu par DRX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0070C0"/>
                </a:solidFill>
              </a:rPr>
              <a:t>Echelle des agrégats d’argile (modèle granulaire)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1600" dirty="0"/>
              <a:t>Construction d’un modèle granulaire </a:t>
            </a:r>
            <a:r>
              <a:rPr lang="fr-FR" sz="1600" dirty="0" err="1"/>
              <a:t>bottom</a:t>
            </a:r>
            <a:r>
              <a:rPr lang="fr-FR" sz="1600" dirty="0"/>
              <a:t>-up valide pour les états denses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1600" dirty="0"/>
              <a:t>Caractérisation comportement HM de l’échelle ‘matrice argileuse’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fr-FR" dirty="0" smtClean="0">
                <a:solidFill>
                  <a:srgbClr val="0070C0"/>
                </a:solidFill>
              </a:rPr>
              <a:t>Echelle méso (modes de déformation)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1600" dirty="0" smtClean="0"/>
              <a:t>Essais </a:t>
            </a:r>
            <a:r>
              <a:rPr lang="fr-FR" sz="1600" i="1" dirty="0" smtClean="0"/>
              <a:t>in </a:t>
            </a:r>
            <a:r>
              <a:rPr lang="fr-FR" sz="1600" i="1" dirty="0" err="1" smtClean="0"/>
              <a:t>operando</a:t>
            </a:r>
            <a:r>
              <a:rPr lang="fr-FR" sz="1600" i="1" dirty="0" smtClean="0"/>
              <a:t> </a:t>
            </a:r>
            <a:r>
              <a:rPr lang="fr-FR" sz="1600" dirty="0" smtClean="0"/>
              <a:t>avec imagerie 3D+t haute résolution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1600" dirty="0" smtClean="0"/>
              <a:t>Mesure de la cinématique (DIC) par algorithme </a:t>
            </a:r>
            <a:r>
              <a:rPr lang="fr-FR" sz="1600" i="1" dirty="0" smtClean="0"/>
              <a:t>ad hoc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fr-FR" dirty="0" smtClean="0">
                <a:solidFill>
                  <a:srgbClr val="0070C0"/>
                </a:solidFill>
              </a:rPr>
              <a:t>Passage méso-macro (modèle FEM</a:t>
            </a:r>
            <a:r>
              <a:rPr lang="fr-FR" baseline="30000" dirty="0" smtClean="0">
                <a:solidFill>
                  <a:srgbClr val="0070C0"/>
                </a:solidFill>
              </a:rPr>
              <a:t>2</a:t>
            </a:r>
            <a:r>
              <a:rPr lang="fr-FR" dirty="0" smtClean="0">
                <a:solidFill>
                  <a:srgbClr val="0070C0"/>
                </a:solidFill>
              </a:rPr>
              <a:t>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1600" dirty="0" smtClean="0"/>
              <a:t>Prise en compte d’une microstructure dans la modélisation macro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1600" dirty="0" smtClean="0"/>
              <a:t>Ajout des couplages THM + porosité réaliste à l’échelle méso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fr-FR" dirty="0" smtClean="0">
                <a:solidFill>
                  <a:srgbClr val="0070C0"/>
                </a:solidFill>
              </a:rPr>
              <a:t>Echelle macro (mode de déformation)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1600" dirty="0" smtClean="0"/>
              <a:t>Quantification des processus de séchage et fissuration</a:t>
            </a:r>
          </a:p>
        </p:txBody>
      </p:sp>
    </p:spTree>
    <p:extLst>
      <p:ext uri="{BB962C8B-B14F-4D97-AF65-F5344CB8AC3E}">
        <p14:creationId xmlns:p14="http://schemas.microsoft.com/office/powerpoint/2010/main" val="2096118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 txBox="1">
            <a:spLocks noChangeArrowheads="1"/>
          </p:cNvSpPr>
          <p:nvPr/>
        </p:nvSpPr>
        <p:spPr>
          <a:xfrm>
            <a:off x="673100" y="188913"/>
            <a:ext cx="6778625" cy="4318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50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+mj-ea"/>
                <a:cs typeface="+mj-cs"/>
              </a:defRPr>
            </a:lvl1pPr>
          </a:lstStyle>
          <a:p>
            <a:r>
              <a:rPr lang="fr-FR" altLang="fr-FR" dirty="0" smtClean="0">
                <a:solidFill>
                  <a:srgbClr val="800080"/>
                </a:solidFill>
              </a:rPr>
              <a:t>P</a:t>
            </a:r>
            <a:r>
              <a:rPr lang="fr-FR" altLang="fr-FR" sz="1800" dirty="0" smtClean="0">
                <a:solidFill>
                  <a:srgbClr val="800080"/>
                </a:solidFill>
              </a:rPr>
              <a:t>ERSPECTIVES</a:t>
            </a:r>
            <a:endParaRPr lang="fr-FR" altLang="fr-FR" sz="1800" dirty="0">
              <a:solidFill>
                <a:srgbClr val="800080"/>
              </a:solidFill>
            </a:endParaRPr>
          </a:p>
        </p:txBody>
      </p:sp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1042988" y="549275"/>
            <a:ext cx="698539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fr-FR" altLang="fr-FR" dirty="0" smtClean="0">
                <a:solidFill>
                  <a:srgbClr val="CC0099"/>
                </a:solidFill>
                <a:latin typeface="Calibri" pitchFamily="34" charset="0"/>
              </a:rPr>
              <a:t>Approches </a:t>
            </a:r>
            <a:r>
              <a:rPr lang="fr-FR" altLang="fr-FR" dirty="0" err="1" smtClean="0">
                <a:solidFill>
                  <a:srgbClr val="CC0099"/>
                </a:solidFill>
                <a:latin typeface="Calibri" pitchFamily="34" charset="0"/>
              </a:rPr>
              <a:t>multiéchelles</a:t>
            </a:r>
            <a:r>
              <a:rPr lang="fr-FR" altLang="fr-FR" dirty="0" smtClean="0">
                <a:solidFill>
                  <a:srgbClr val="CC0099"/>
                </a:solidFill>
                <a:latin typeface="Calibri" pitchFamily="34" charset="0"/>
              </a:rPr>
              <a:t> des couplages thermo-</a:t>
            </a:r>
            <a:r>
              <a:rPr lang="fr-FR" altLang="fr-FR" dirty="0" err="1" smtClean="0">
                <a:solidFill>
                  <a:srgbClr val="CC0099"/>
                </a:solidFill>
                <a:latin typeface="Calibri" pitchFamily="34" charset="0"/>
              </a:rPr>
              <a:t>hygro</a:t>
            </a:r>
            <a:r>
              <a:rPr lang="fr-FR" altLang="fr-FR" dirty="0" smtClean="0">
                <a:solidFill>
                  <a:srgbClr val="CC0099"/>
                </a:solidFill>
                <a:latin typeface="Calibri" pitchFamily="34" charset="0"/>
              </a:rPr>
              <a:t>/</a:t>
            </a:r>
            <a:r>
              <a:rPr lang="fr-FR" altLang="fr-FR" dirty="0" err="1" smtClean="0">
                <a:solidFill>
                  <a:srgbClr val="CC0099"/>
                </a:solidFill>
                <a:latin typeface="Calibri" pitchFamily="34" charset="0"/>
              </a:rPr>
              <a:t>hydro-mécaniques</a:t>
            </a:r>
            <a:endParaRPr lang="fr-FR" altLang="fr-FR" dirty="0">
              <a:solidFill>
                <a:srgbClr val="CC0099"/>
              </a:solidFill>
              <a:latin typeface="Calibri" pitchFamily="34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1691680" y="1196752"/>
            <a:ext cx="7375032" cy="43088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>
                <a:solidFill>
                  <a:srgbClr val="0070C0"/>
                </a:solidFill>
              </a:rPr>
              <a:t>Echelle des feuillets d’argile (modèle moléculaire)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1600" dirty="0"/>
              <a:t>Caractérisation à d’autres températures (300K - 400K)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1600" dirty="0"/>
              <a:t>Base de donnée publique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fr-FR" dirty="0" smtClean="0">
                <a:solidFill>
                  <a:srgbClr val="0070C0"/>
                </a:solidFill>
              </a:rPr>
              <a:t>Echelle des agrégats d’argile (modèle granulaire)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1600" dirty="0"/>
              <a:t>Poursuite caractérisation : fluage/rhéologie/fracture, porosité/microstructure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1600" dirty="0"/>
              <a:t>Modèle raffiné : THM précis, DLVO, 3D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fr-FR" dirty="0" smtClean="0">
                <a:solidFill>
                  <a:srgbClr val="0070C0"/>
                </a:solidFill>
              </a:rPr>
              <a:t>Echelle méso (modes de déformation)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1600" dirty="0" smtClean="0"/>
              <a:t>Extension aux effets de la température (endommagement thermique)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1600" dirty="0" smtClean="0"/>
              <a:t>Analyse comparative nano-tomographie et SEM (nano </a:t>
            </a:r>
            <a:r>
              <a:rPr lang="fr-FR" sz="1600" dirty="0" err="1" smtClean="0"/>
              <a:t>gravage</a:t>
            </a:r>
            <a:r>
              <a:rPr lang="fr-FR" sz="1600" dirty="0" smtClean="0"/>
              <a:t>)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fr-FR" dirty="0" smtClean="0">
                <a:solidFill>
                  <a:srgbClr val="0070C0"/>
                </a:solidFill>
              </a:rPr>
              <a:t>Passage méso-macro (modèle FEM</a:t>
            </a:r>
            <a:r>
              <a:rPr lang="fr-FR" baseline="30000" dirty="0" smtClean="0">
                <a:solidFill>
                  <a:srgbClr val="0070C0"/>
                </a:solidFill>
              </a:rPr>
              <a:t>2</a:t>
            </a:r>
            <a:r>
              <a:rPr lang="fr-FR" dirty="0" smtClean="0">
                <a:solidFill>
                  <a:srgbClr val="0070C0"/>
                </a:solidFill>
              </a:rPr>
              <a:t>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1600" dirty="0" smtClean="0"/>
              <a:t>Prise en compte plus fine du comportement de la phase argileuse sous 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1600" dirty="0" smtClean="0"/>
              <a:t>Application à des calculs à grande échelle (benchmark)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fr-FR" dirty="0" smtClean="0">
                <a:solidFill>
                  <a:srgbClr val="0070C0"/>
                </a:solidFill>
              </a:rPr>
              <a:t>Echelle macro (mode de déformation)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1600" dirty="0" smtClean="0"/>
              <a:t>Exploration des chemins de sollicitation RH et T</a:t>
            </a:r>
          </a:p>
        </p:txBody>
      </p:sp>
    </p:spTree>
    <p:extLst>
      <p:ext uri="{BB962C8B-B14F-4D97-AF65-F5344CB8AC3E}">
        <p14:creationId xmlns:p14="http://schemas.microsoft.com/office/powerpoint/2010/main" val="3854593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Image 25" descr="RH100%_e15.5A.bmp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344" y="3645024"/>
            <a:ext cx="1218827" cy="1550593"/>
          </a:xfrm>
          <a:prstGeom prst="rect">
            <a:avLst/>
          </a:prstGeom>
        </p:spPr>
      </p:pic>
      <p:pic>
        <p:nvPicPr>
          <p:cNvPr id="25" name="Image 24" descr="RH097%_bis.bmp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2924944"/>
            <a:ext cx="1152128" cy="1092075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Crystalline swelling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79512" y="1340768"/>
            <a:ext cx="8784976" cy="5184576"/>
          </a:xfrm>
        </p:spPr>
        <p:txBody>
          <a:bodyPr/>
          <a:lstStyle/>
          <a:p>
            <a:r>
              <a:rPr lang="en-US" sz="2400" dirty="0" smtClean="0"/>
              <a:t>‘Crystalline’ because swelling stepwise with RH</a:t>
            </a:r>
          </a:p>
          <a:p>
            <a:r>
              <a:rPr lang="en-US" sz="2400" dirty="0" smtClean="0"/>
              <a:t>Each plateau = discrete </a:t>
            </a:r>
            <a:r>
              <a:rPr lang="en-US" sz="2400" dirty="0" err="1" smtClean="0"/>
              <a:t>nb</a:t>
            </a:r>
            <a:r>
              <a:rPr lang="en-US" sz="2400" dirty="0" smtClean="0"/>
              <a:t> of H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O layers</a:t>
            </a:r>
          </a:p>
          <a:p>
            <a:r>
              <a:rPr lang="en-US" sz="2400" dirty="0" smtClean="0"/>
              <a:t>0W = 0 layers, 1W = 2 layers </a:t>
            </a:r>
            <a:r>
              <a:rPr lang="en-US" sz="2400" dirty="0" err="1" smtClean="0"/>
              <a:t>etc</a:t>
            </a:r>
            <a:r>
              <a:rPr lang="mr-IN" sz="2400" dirty="0" smtClean="0"/>
              <a:t>…</a:t>
            </a:r>
            <a:endParaRPr lang="en-US" sz="2400" dirty="0" smtClean="0"/>
          </a:p>
        </p:txBody>
      </p:sp>
      <p:pic>
        <p:nvPicPr>
          <p:cNvPr id="4" name="Image 3" descr="XRDexp_Na-mmt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950626"/>
            <a:ext cx="6203032" cy="3790742"/>
          </a:xfrm>
          <a:prstGeom prst="rect">
            <a:avLst/>
          </a:prstGeom>
        </p:spPr>
      </p:pic>
      <p:cxnSp>
        <p:nvCxnSpPr>
          <p:cNvPr id="10" name="Connecteur droit 9"/>
          <p:cNvCxnSpPr/>
          <p:nvPr/>
        </p:nvCxnSpPr>
        <p:spPr bwMode="auto">
          <a:xfrm>
            <a:off x="6179916" y="6046970"/>
            <a:ext cx="1584176" cy="1"/>
          </a:xfrm>
          <a:prstGeom prst="lin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" name="Connecteur droit 16"/>
          <p:cNvCxnSpPr/>
          <p:nvPr/>
        </p:nvCxnSpPr>
        <p:spPr bwMode="auto">
          <a:xfrm>
            <a:off x="6168046" y="5290492"/>
            <a:ext cx="216024" cy="0"/>
          </a:xfrm>
          <a:prstGeom prst="line">
            <a:avLst/>
          </a:prstGeom>
          <a:noFill/>
          <a:ln w="9525" cap="flat" cmpd="sng" algn="ctr">
            <a:solidFill>
              <a:srgbClr val="3366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1" name="Connecteur droit 20"/>
          <p:cNvCxnSpPr/>
          <p:nvPr/>
        </p:nvCxnSpPr>
        <p:spPr bwMode="auto">
          <a:xfrm>
            <a:off x="6156176" y="4462794"/>
            <a:ext cx="1584176" cy="1"/>
          </a:xfrm>
          <a:prstGeom prst="line">
            <a:avLst/>
          </a:prstGeom>
          <a:noFill/>
          <a:ln w="9525" cap="flat" cmpd="sng" algn="ctr">
            <a:solidFill>
              <a:srgbClr val="16AE03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2" name="Connecteur droit 21"/>
          <p:cNvCxnSpPr/>
          <p:nvPr/>
        </p:nvCxnSpPr>
        <p:spPr bwMode="auto">
          <a:xfrm>
            <a:off x="6179916" y="3502162"/>
            <a:ext cx="216024" cy="0"/>
          </a:xfrm>
          <a:prstGeom prst="line">
            <a:avLst/>
          </a:prstGeom>
          <a:noFill/>
          <a:ln w="9525" cap="flat" cmpd="sng" algn="ctr">
            <a:solidFill>
              <a:srgbClr val="FC02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3" name="ZoneTexte 22"/>
          <p:cNvSpPr txBox="1"/>
          <p:nvPr/>
        </p:nvSpPr>
        <p:spPr>
          <a:xfrm>
            <a:off x="1259632" y="2852936"/>
            <a:ext cx="39590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XRD measurements – Na montmorillonite</a:t>
            </a:r>
            <a:endParaRPr lang="en-US"/>
          </a:p>
        </p:txBody>
      </p:sp>
      <p:pic>
        <p:nvPicPr>
          <p:cNvPr id="27" name="Image 26" descr="RH100%_e12.25A.bmp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4725144"/>
            <a:ext cx="1152128" cy="1152128"/>
          </a:xfrm>
          <a:prstGeom prst="rect">
            <a:avLst/>
          </a:prstGeom>
        </p:spPr>
      </p:pic>
      <p:pic>
        <p:nvPicPr>
          <p:cNvPr id="28" name="Image 27" descr="RH005%_bis.bmp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5510309"/>
            <a:ext cx="1146819" cy="1087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331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>Molecular simulation of clay hydration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50825" y="1412776"/>
            <a:ext cx="8642350" cy="4968974"/>
          </a:xfrm>
        </p:spPr>
        <p:txBody>
          <a:bodyPr/>
          <a:lstStyle/>
          <a:p>
            <a:r>
              <a:rPr lang="en-US" sz="2400" dirty="0" smtClean="0"/>
              <a:t>Historical perspective</a:t>
            </a:r>
          </a:p>
          <a:p>
            <a:pPr lvl="1"/>
            <a:r>
              <a:rPr lang="en-US" sz="2000" dirty="0" smtClean="0"/>
              <a:t>First all-atom simulations: Skipper et al. (1991), </a:t>
            </a:r>
            <a:r>
              <a:rPr lang="en-US" sz="2000" dirty="0" err="1" smtClean="0"/>
              <a:t>Delville</a:t>
            </a:r>
            <a:r>
              <a:rPr lang="en-US" sz="2000" dirty="0" smtClean="0"/>
              <a:t> (1991) </a:t>
            </a:r>
          </a:p>
          <a:p>
            <a:pPr lvl="1"/>
            <a:r>
              <a:rPr lang="en-US" sz="2000" dirty="0" smtClean="0"/>
              <a:t>Fixed water content: </a:t>
            </a:r>
            <a:r>
              <a:rPr lang="en-US" sz="2000" dirty="0" err="1" smtClean="0"/>
              <a:t>Boek</a:t>
            </a:r>
            <a:r>
              <a:rPr lang="en-US" sz="2000" dirty="0" smtClean="0"/>
              <a:t> et al. (1995), Smith (1998)</a:t>
            </a:r>
          </a:p>
          <a:p>
            <a:pPr lvl="2"/>
            <a:r>
              <a:rPr lang="en-US" sz="1600" dirty="0" err="1"/>
              <a:t>xW</a:t>
            </a:r>
            <a:r>
              <a:rPr lang="en-US" sz="1600" dirty="0"/>
              <a:t> </a:t>
            </a:r>
            <a:r>
              <a:rPr lang="en-US" sz="1600" dirty="0" smtClean="0"/>
              <a:t>layering</a:t>
            </a:r>
          </a:p>
          <a:p>
            <a:pPr lvl="2"/>
            <a:r>
              <a:rPr lang="en-US" sz="1600" dirty="0" smtClean="0"/>
              <a:t>Stepwise spacing</a:t>
            </a:r>
          </a:p>
          <a:p>
            <a:pPr lvl="1"/>
            <a:r>
              <a:rPr lang="en-US" sz="2000" dirty="0" smtClean="0"/>
              <a:t>Grand Canonical simulation to relate to RH: </a:t>
            </a:r>
            <a:r>
              <a:rPr lang="en-US" sz="2000" dirty="0" err="1" smtClean="0"/>
              <a:t>Karaboni</a:t>
            </a:r>
            <a:r>
              <a:rPr lang="en-US" sz="2000" dirty="0" smtClean="0"/>
              <a:t> et al. (1996)</a:t>
            </a:r>
          </a:p>
          <a:p>
            <a:pPr lvl="2"/>
            <a:r>
              <a:rPr lang="en-US" sz="1600" dirty="0" smtClean="0"/>
              <a:t>Usual GCMC too inefficient: need for improved </a:t>
            </a:r>
            <a:r>
              <a:rPr lang="en-US" sz="1600" dirty="0" err="1" smtClean="0"/>
              <a:t>algo</a:t>
            </a:r>
            <a:endParaRPr lang="en-US" sz="1600" dirty="0" smtClean="0"/>
          </a:p>
          <a:p>
            <a:pPr lvl="2"/>
            <a:r>
              <a:rPr lang="en-US" sz="1600" dirty="0" smtClean="0"/>
              <a:t>Early works limited to 1 RH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150" y="4319518"/>
            <a:ext cx="2840730" cy="197249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36361" y="6191726"/>
            <a:ext cx="2748337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fr-FR" sz="1100" dirty="0"/>
              <a:t>﻿</a:t>
            </a:r>
            <a:r>
              <a:rPr lang="fr-FR" sz="1100" dirty="0" smtClean="0"/>
              <a:t>Skipper</a:t>
            </a:r>
            <a:r>
              <a:rPr lang="fr-FR" sz="1100" dirty="0"/>
              <a:t> </a:t>
            </a:r>
            <a:r>
              <a:rPr lang="fr-FR" sz="1100" dirty="0" smtClean="0"/>
              <a:t>et al. </a:t>
            </a:r>
            <a:r>
              <a:rPr lang="fr-FR" sz="1100" dirty="0"/>
              <a:t>(1991). </a:t>
            </a:r>
            <a:r>
              <a:rPr lang="fr-FR" sz="1100" dirty="0" smtClean="0"/>
              <a:t>JCP, </a:t>
            </a:r>
            <a:r>
              <a:rPr lang="fr-FR" sz="1100" dirty="0"/>
              <a:t>94(11), </a:t>
            </a:r>
            <a:r>
              <a:rPr lang="fr-FR" sz="1100" dirty="0" smtClean="0"/>
              <a:t>7434</a:t>
            </a:r>
            <a:endParaRPr lang="fr-FR" sz="1100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5618" y="4103494"/>
            <a:ext cx="1944216" cy="2456925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8224" y="4103494"/>
            <a:ext cx="2304256" cy="245591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923928" y="6551766"/>
            <a:ext cx="4572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sz="1100" dirty="0"/>
              <a:t>﻿</a:t>
            </a:r>
            <a:r>
              <a:rPr lang="fr-FR" sz="1100" dirty="0" err="1" smtClean="0"/>
              <a:t>Karaborni</a:t>
            </a:r>
            <a:r>
              <a:rPr lang="fr-FR" sz="1100" dirty="0"/>
              <a:t> </a:t>
            </a:r>
            <a:r>
              <a:rPr lang="fr-FR" sz="1100" dirty="0" smtClean="0"/>
              <a:t>et al. </a:t>
            </a:r>
            <a:r>
              <a:rPr lang="fr-FR" sz="1100" dirty="0"/>
              <a:t>(1996</a:t>
            </a:r>
            <a:r>
              <a:rPr lang="fr-FR" sz="1100" dirty="0" smtClean="0"/>
              <a:t>) </a:t>
            </a:r>
            <a:r>
              <a:rPr lang="fr-FR" sz="1100" dirty="0"/>
              <a:t>Science, 271(5252), </a:t>
            </a:r>
            <a:r>
              <a:rPr lang="fr-FR" sz="1100" dirty="0" smtClean="0"/>
              <a:t>1102</a:t>
            </a:r>
            <a:endParaRPr lang="fr-FR" sz="1100" dirty="0"/>
          </a:p>
        </p:txBody>
      </p:sp>
      <p:sp>
        <p:nvSpPr>
          <p:cNvPr id="10" name="ZoneTexte 9"/>
          <p:cNvSpPr txBox="1"/>
          <p:nvPr/>
        </p:nvSpPr>
        <p:spPr>
          <a:xfrm>
            <a:off x="4499992" y="3867725"/>
            <a:ext cx="19406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GC pressure isotherm</a:t>
            </a:r>
            <a:endParaRPr lang="en-US" sz="1400" dirty="0"/>
          </a:p>
        </p:txBody>
      </p:sp>
      <p:sp>
        <p:nvSpPr>
          <p:cNvPr id="11" name="ZoneTexte 10"/>
          <p:cNvSpPr txBox="1"/>
          <p:nvPr/>
        </p:nvSpPr>
        <p:spPr>
          <a:xfrm>
            <a:off x="6623767" y="3887470"/>
            <a:ext cx="23199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GC water content isotherm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204551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>Molecular simulation of clay hydration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50825" y="1412776"/>
            <a:ext cx="8642350" cy="4968974"/>
          </a:xfrm>
        </p:spPr>
        <p:txBody>
          <a:bodyPr/>
          <a:lstStyle/>
          <a:p>
            <a:r>
              <a:rPr lang="en-US" sz="2400" dirty="0" smtClean="0"/>
              <a:t>Historical perspective</a:t>
            </a:r>
          </a:p>
          <a:p>
            <a:pPr lvl="1"/>
            <a:r>
              <a:rPr lang="en-US" sz="2000" dirty="0"/>
              <a:t>First swelling prediction: </a:t>
            </a:r>
            <a:r>
              <a:rPr lang="en-US" sz="2000" dirty="0" err="1"/>
              <a:t>Hensen</a:t>
            </a:r>
            <a:r>
              <a:rPr lang="en-US" sz="2000" dirty="0"/>
              <a:t> and </a:t>
            </a:r>
            <a:r>
              <a:rPr lang="en-US" sz="2000" dirty="0" err="1"/>
              <a:t>Smit</a:t>
            </a:r>
            <a:r>
              <a:rPr lang="en-US" sz="2000" dirty="0"/>
              <a:t> (2002</a:t>
            </a:r>
            <a:r>
              <a:rPr lang="en-US" sz="2000" dirty="0" smtClean="0"/>
              <a:t>)</a:t>
            </a:r>
          </a:p>
          <a:p>
            <a:pPr lvl="2"/>
            <a:r>
              <a:rPr lang="en-US" sz="1600" i="1" dirty="0" err="1">
                <a:latin typeface="Symbol" charset="2"/>
                <a:cs typeface="Symbol" charset="2"/>
              </a:rPr>
              <a:t>m</a:t>
            </a:r>
            <a:r>
              <a:rPr lang="en-US" sz="1600" i="1" dirty="0" err="1"/>
              <a:t>PT</a:t>
            </a:r>
            <a:r>
              <a:rPr lang="en-US" sz="1600" dirty="0"/>
              <a:t> ensemble : issue of large </a:t>
            </a:r>
            <a:r>
              <a:rPr lang="en-US" sz="1600" dirty="0" smtClean="0"/>
              <a:t>hysteresis</a:t>
            </a:r>
          </a:p>
          <a:p>
            <a:pPr lvl="1"/>
            <a:r>
              <a:rPr lang="en-US" sz="2000" dirty="0" smtClean="0"/>
              <a:t>Stable </a:t>
            </a:r>
            <a:r>
              <a:rPr lang="en-US" sz="2000" dirty="0"/>
              <a:t>hydration transition: </a:t>
            </a:r>
            <a:r>
              <a:rPr lang="en-US" sz="2000" dirty="0" err="1"/>
              <a:t>Shroll</a:t>
            </a:r>
            <a:r>
              <a:rPr lang="en-US" sz="2000" dirty="0"/>
              <a:t> and Smith (1999), </a:t>
            </a:r>
            <a:r>
              <a:rPr lang="en-US" sz="2000" dirty="0" err="1"/>
              <a:t>Tambach</a:t>
            </a:r>
            <a:r>
              <a:rPr lang="en-US" sz="2000" dirty="0"/>
              <a:t> et al. (2004)</a:t>
            </a:r>
            <a:endParaRPr lang="en-US" sz="2000" dirty="0" smtClean="0"/>
          </a:p>
          <a:p>
            <a:pPr lvl="2"/>
            <a:r>
              <a:rPr lang="en-US" sz="1600" i="1" dirty="0" err="1">
                <a:latin typeface="Symbol" charset="2"/>
                <a:cs typeface="Symbol" charset="2"/>
              </a:rPr>
              <a:t>m</a:t>
            </a:r>
            <a:r>
              <a:rPr lang="en-US" sz="1600" i="1" dirty="0" err="1"/>
              <a:t>VT</a:t>
            </a:r>
            <a:r>
              <a:rPr lang="en-US" sz="1600" dirty="0"/>
              <a:t> + thermodynamic </a:t>
            </a:r>
            <a:r>
              <a:rPr lang="en-US" sz="1600" dirty="0" smtClean="0"/>
              <a:t>analysis</a:t>
            </a: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381" y="3516120"/>
            <a:ext cx="3862052" cy="2996952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576064" y="6540456"/>
            <a:ext cx="3294112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100" dirty="0"/>
              <a:t>﻿</a:t>
            </a:r>
            <a:r>
              <a:rPr lang="en-US" sz="1100" dirty="0" err="1" smtClean="0"/>
              <a:t>Hensen</a:t>
            </a:r>
            <a:r>
              <a:rPr lang="en-US" sz="1100" dirty="0" smtClean="0"/>
              <a:t> and </a:t>
            </a:r>
            <a:r>
              <a:rPr lang="en-US" sz="1100" dirty="0" err="1" smtClean="0"/>
              <a:t>Smit</a:t>
            </a:r>
            <a:r>
              <a:rPr lang="en-US" sz="1100" dirty="0" smtClean="0"/>
              <a:t> </a:t>
            </a:r>
            <a:r>
              <a:rPr lang="en-US" sz="1100" dirty="0"/>
              <a:t>(2002</a:t>
            </a:r>
            <a:r>
              <a:rPr lang="en-US" sz="1100" dirty="0" smtClean="0"/>
              <a:t>) JPC B</a:t>
            </a:r>
            <a:r>
              <a:rPr lang="en-US" sz="1100" dirty="0"/>
              <a:t>, 106(49), </a:t>
            </a:r>
            <a:r>
              <a:rPr lang="en-US" sz="1100" dirty="0" smtClean="0"/>
              <a:t>12664</a:t>
            </a:r>
            <a:endParaRPr lang="fr-FR" sz="1100" dirty="0"/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0032" y="3501008"/>
            <a:ext cx="3744553" cy="2958718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4539399" y="6540456"/>
            <a:ext cx="4572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sz="1100" dirty="0"/>
              <a:t>﻿</a:t>
            </a:r>
            <a:r>
              <a:rPr lang="fr-FR" sz="1100" dirty="0" err="1" smtClean="0"/>
              <a:t>Tambach</a:t>
            </a:r>
            <a:r>
              <a:rPr lang="fr-FR" sz="1100" dirty="0" smtClean="0"/>
              <a:t> et al. </a:t>
            </a:r>
            <a:r>
              <a:rPr lang="fr-FR" sz="1100" dirty="0"/>
              <a:t>(2004). </a:t>
            </a:r>
            <a:r>
              <a:rPr lang="fr-FR" sz="1100" dirty="0" smtClean="0"/>
              <a:t>JPC </a:t>
            </a:r>
            <a:r>
              <a:rPr lang="fr-FR" sz="1100" dirty="0"/>
              <a:t>B, 108(23), </a:t>
            </a:r>
            <a:r>
              <a:rPr lang="fr-FR" sz="1100" dirty="0" smtClean="0"/>
              <a:t>7586</a:t>
            </a:r>
            <a:endParaRPr lang="fr-FR" sz="1100" dirty="0"/>
          </a:p>
        </p:txBody>
      </p:sp>
    </p:spTree>
    <p:extLst>
      <p:ext uri="{BB962C8B-B14F-4D97-AF65-F5344CB8AC3E}">
        <p14:creationId xmlns:p14="http://schemas.microsoft.com/office/powerpoint/2010/main" val="4121733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Approach in this work</a:t>
            </a:r>
          </a:p>
        </p:txBody>
      </p:sp>
      <p:pic>
        <p:nvPicPr>
          <p:cNvPr id="5" name="Image 4" descr="RH080%_ter.bmp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7656" y="1772816"/>
            <a:ext cx="3375430" cy="4176464"/>
          </a:xfrm>
          <a:prstGeom prst="rect">
            <a:avLst/>
          </a:prstGeom>
        </p:spPr>
      </p:pic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50825" y="1484784"/>
            <a:ext cx="5833343" cy="4896966"/>
          </a:xfrm>
        </p:spPr>
        <p:txBody>
          <a:bodyPr>
            <a:normAutofit fontScale="92500" lnSpcReduction="20000"/>
          </a:bodyPr>
          <a:lstStyle/>
          <a:p>
            <a:pPr marL="342900" lvl="2" indent="-342900"/>
            <a:r>
              <a:rPr lang="en-US" sz="2600" i="1" u="sng" dirty="0" err="1">
                <a:latin typeface="Symbol" charset="2"/>
                <a:cs typeface="Symbol" charset="2"/>
              </a:rPr>
              <a:t>m</a:t>
            </a:r>
            <a:r>
              <a:rPr lang="en-US" sz="2600" i="1" u="sng" dirty="0" err="1"/>
              <a:t>VT</a:t>
            </a:r>
            <a:r>
              <a:rPr lang="en-US" sz="2600" u="sng" dirty="0"/>
              <a:t> + thermo analysis </a:t>
            </a:r>
            <a:endParaRPr lang="en-US" u="sng" dirty="0"/>
          </a:p>
          <a:p>
            <a:pPr lvl="1"/>
            <a:r>
              <a:rPr lang="en-US" sz="2200" dirty="0"/>
              <a:t>Wide range of spacing and RH to provide complete hydration diagram (stability and </a:t>
            </a:r>
            <a:r>
              <a:rPr lang="en-US" sz="2200" dirty="0" err="1"/>
              <a:t>metastability</a:t>
            </a:r>
            <a:r>
              <a:rPr lang="en-US" sz="2200" dirty="0"/>
              <a:t>)</a:t>
            </a:r>
          </a:p>
          <a:p>
            <a:pPr lvl="1"/>
            <a:r>
              <a:rPr lang="en-US" sz="2200" dirty="0"/>
              <a:t>Constitutive description of each hydration state</a:t>
            </a:r>
          </a:p>
          <a:p>
            <a:pPr lvl="1"/>
            <a:r>
              <a:rPr lang="en-US" sz="2200" dirty="0"/>
              <a:t>Full stable swelling curve &amp; confrontation with </a:t>
            </a:r>
            <a:r>
              <a:rPr lang="en-US" sz="2200" dirty="0" smtClean="0"/>
              <a:t>XRD</a:t>
            </a:r>
            <a:endParaRPr lang="en-US" sz="2400" u="sng" dirty="0" smtClean="0"/>
          </a:p>
          <a:p>
            <a:r>
              <a:rPr lang="en-US" sz="2600" u="sng" dirty="0" smtClean="0"/>
              <a:t>Molecular model:</a:t>
            </a:r>
            <a:r>
              <a:rPr lang="en-US" sz="2400" dirty="0"/>
              <a:t> </a:t>
            </a:r>
            <a:endParaRPr lang="en-US" sz="2400" dirty="0" smtClean="0"/>
          </a:p>
          <a:p>
            <a:pPr lvl="1"/>
            <a:r>
              <a:rPr lang="en-US" sz="2000" dirty="0" smtClean="0"/>
              <a:t>Wyoming </a:t>
            </a:r>
            <a:r>
              <a:rPr lang="en-US" sz="2000" dirty="0" err="1" smtClean="0"/>
              <a:t>Montmorillonite</a:t>
            </a:r>
            <a:endParaRPr lang="en-US" sz="2000" dirty="0"/>
          </a:p>
          <a:p>
            <a:pPr lvl="1"/>
            <a:r>
              <a:rPr lang="en-US" sz="2000" dirty="0" smtClean="0"/>
              <a:t>M</a:t>
            </a:r>
            <a:r>
              <a:rPr lang="en-US" sz="2000" baseline="-25000" dirty="0" smtClean="0"/>
              <a:t>0.75</a:t>
            </a:r>
            <a:r>
              <a:rPr lang="en-US" sz="2000" dirty="0" smtClean="0"/>
              <a:t>(Si</a:t>
            </a:r>
            <a:r>
              <a:rPr lang="en-US" sz="2000" baseline="-25000" dirty="0" smtClean="0"/>
              <a:t>7.75</a:t>
            </a:r>
            <a:r>
              <a:rPr lang="en-US" sz="2000" dirty="0" smtClean="0"/>
              <a:t>Al</a:t>
            </a:r>
            <a:r>
              <a:rPr lang="en-US" sz="2000" baseline="-25000" dirty="0" smtClean="0"/>
              <a:t>0.25</a:t>
            </a:r>
            <a:r>
              <a:rPr lang="en-US" sz="2000" dirty="0" smtClean="0"/>
              <a:t>)(Al</a:t>
            </a:r>
            <a:r>
              <a:rPr lang="en-US" sz="2000" baseline="-25000" dirty="0" smtClean="0"/>
              <a:t>3.5</a:t>
            </a:r>
            <a:r>
              <a:rPr lang="en-US" sz="2000" dirty="0" smtClean="0"/>
              <a:t>Mg</a:t>
            </a:r>
            <a:r>
              <a:rPr lang="en-US" sz="2000" baseline="-25000" dirty="0" smtClean="0"/>
              <a:t>0.5</a:t>
            </a:r>
            <a:r>
              <a:rPr lang="en-US" sz="2000" dirty="0" smtClean="0"/>
              <a:t>)O</a:t>
            </a:r>
            <a:r>
              <a:rPr lang="en-US" sz="2000" baseline="-25000" dirty="0" smtClean="0"/>
              <a:t>20</a:t>
            </a:r>
            <a:r>
              <a:rPr lang="en-US" sz="2000" dirty="0" smtClean="0"/>
              <a:t>(OH)</a:t>
            </a:r>
            <a:r>
              <a:rPr lang="en-US" sz="2000" baseline="-25000" dirty="0" smtClean="0"/>
              <a:t>4</a:t>
            </a:r>
            <a:r>
              <a:rPr lang="en-US" sz="1600" dirty="0" smtClean="0"/>
              <a:t> + n H2O</a:t>
            </a:r>
          </a:p>
          <a:p>
            <a:r>
              <a:rPr lang="en-US" sz="2600" u="sng" dirty="0" smtClean="0"/>
              <a:t>Atomic potential:</a:t>
            </a:r>
            <a:endParaRPr lang="en-US" sz="2600" dirty="0" smtClean="0"/>
          </a:p>
          <a:p>
            <a:pPr lvl="1"/>
            <a:r>
              <a:rPr lang="en-US" sz="2200" dirty="0" err="1" smtClean="0"/>
              <a:t>ClayFF</a:t>
            </a:r>
            <a:r>
              <a:rPr lang="en-US" sz="2200" dirty="0" smtClean="0"/>
              <a:t> + water SPCE</a:t>
            </a:r>
          </a:p>
          <a:p>
            <a:r>
              <a:rPr lang="en-US" sz="2600" u="sng" dirty="0" smtClean="0"/>
              <a:t>Algorithm:</a:t>
            </a:r>
            <a:endParaRPr lang="en-US" sz="2600" dirty="0"/>
          </a:p>
          <a:p>
            <a:pPr lvl="1"/>
            <a:r>
              <a:rPr lang="en-US" sz="2200" dirty="0" err="1" smtClean="0"/>
              <a:t>Configurational</a:t>
            </a:r>
            <a:r>
              <a:rPr lang="en-US" sz="2200" dirty="0" smtClean="0"/>
              <a:t> Bias Monte Carlo (inspired by </a:t>
            </a:r>
            <a:r>
              <a:rPr lang="en-US" sz="2200" dirty="0" err="1" smtClean="0"/>
              <a:t>Hensen</a:t>
            </a:r>
            <a:r>
              <a:rPr lang="en-US" sz="2200" dirty="0" smtClean="0"/>
              <a:t> et al., 2001)</a:t>
            </a:r>
            <a:endParaRPr 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val="2292622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764704"/>
          </a:xfrm>
        </p:spPr>
        <p:txBody>
          <a:bodyPr/>
          <a:lstStyle/>
          <a:p>
            <a:r>
              <a:rPr lang="en-US" dirty="0" smtClean="0"/>
              <a:t>Pressure/density isotherms </a:t>
            </a:r>
            <a:endParaRPr lang="en-US" dirty="0"/>
          </a:p>
        </p:txBody>
      </p:sp>
      <p:pic>
        <p:nvPicPr>
          <p:cNvPr id="4" name="Image 3" descr="confiningPressur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0" y="2636912"/>
            <a:ext cx="4572000" cy="2794000"/>
          </a:xfrm>
          <a:prstGeom prst="rect">
            <a:avLst/>
          </a:prstGeom>
        </p:spPr>
      </p:pic>
      <p:pic>
        <p:nvPicPr>
          <p:cNvPr id="5" name="Image 4" descr="waterDensity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4722" y="2636912"/>
            <a:ext cx="4572000" cy="2794000"/>
          </a:xfrm>
          <a:prstGeom prst="rect">
            <a:avLst/>
          </a:prstGeom>
        </p:spPr>
      </p:pic>
      <p:pic>
        <p:nvPicPr>
          <p:cNvPr id="7" name="Image 6" descr="RH10%_e20A.bmp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3421" y="5301208"/>
            <a:ext cx="1560579" cy="1560579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9" name="Connecteur droit avec flèche 8"/>
          <p:cNvCxnSpPr>
            <a:stCxn id="7" idx="0"/>
          </p:cNvCxnSpPr>
          <p:nvPr/>
        </p:nvCxnSpPr>
        <p:spPr bwMode="auto">
          <a:xfrm flipH="1" flipV="1">
            <a:off x="8028384" y="4725144"/>
            <a:ext cx="335327" cy="576064"/>
          </a:xfrm>
          <a:prstGeom prst="straightConnector1">
            <a:avLst/>
          </a:prstGeom>
          <a:noFill/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0" name="Image 9" descr="RH0.1%_e12A.bmp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5301208"/>
            <a:ext cx="1560579" cy="1560579"/>
          </a:xfrm>
          <a:prstGeom prst="rect">
            <a:avLst/>
          </a:prstGeom>
          <a:ln>
            <a:solidFill>
              <a:srgbClr val="000000"/>
            </a:solidFill>
          </a:ln>
        </p:spPr>
      </p:pic>
      <p:cxnSp>
        <p:nvCxnSpPr>
          <p:cNvPr id="11" name="Connecteur droit avec flèche 10"/>
          <p:cNvCxnSpPr>
            <a:stCxn id="10" idx="0"/>
          </p:cNvCxnSpPr>
          <p:nvPr/>
        </p:nvCxnSpPr>
        <p:spPr bwMode="auto">
          <a:xfrm flipV="1">
            <a:off x="5784338" y="4293096"/>
            <a:ext cx="83806" cy="1008112"/>
          </a:xfrm>
          <a:prstGeom prst="straightConnector1">
            <a:avLst/>
          </a:prstGeom>
          <a:noFill/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4" name="Image 13" descr="RH100%_e12.25A.bmp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1124744"/>
            <a:ext cx="1560579" cy="1560579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5" name="Image 14" descr="RH100%_e15.5A.bmp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692696"/>
            <a:ext cx="1578867" cy="2008636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6" name="Image 15" descr="RH100%_e20A.bmp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3421" y="1124744"/>
            <a:ext cx="1560579" cy="1560579"/>
          </a:xfrm>
          <a:prstGeom prst="rect">
            <a:avLst/>
          </a:prstGeom>
          <a:ln>
            <a:solidFill>
              <a:srgbClr val="000000"/>
            </a:solidFill>
          </a:ln>
        </p:spPr>
      </p:pic>
      <p:cxnSp>
        <p:nvCxnSpPr>
          <p:cNvPr id="17" name="Connecteur droit avec flèche 16"/>
          <p:cNvCxnSpPr>
            <a:stCxn id="16" idx="2"/>
          </p:cNvCxnSpPr>
          <p:nvPr/>
        </p:nvCxnSpPr>
        <p:spPr bwMode="auto">
          <a:xfrm flipH="1">
            <a:off x="8028384" y="2685323"/>
            <a:ext cx="335327" cy="455645"/>
          </a:xfrm>
          <a:prstGeom prst="straightConnector1">
            <a:avLst/>
          </a:prstGeom>
          <a:noFill/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0" name="Connecteur droit avec flèche 19"/>
          <p:cNvCxnSpPr>
            <a:stCxn id="15" idx="2"/>
          </p:cNvCxnSpPr>
          <p:nvPr/>
        </p:nvCxnSpPr>
        <p:spPr bwMode="auto">
          <a:xfrm>
            <a:off x="6729586" y="2701332"/>
            <a:ext cx="146670" cy="439636"/>
          </a:xfrm>
          <a:prstGeom prst="straightConnector1">
            <a:avLst/>
          </a:prstGeom>
          <a:noFill/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3" name="Connecteur droit avec flèche 22"/>
          <p:cNvCxnSpPr>
            <a:stCxn id="14" idx="2"/>
          </p:cNvCxnSpPr>
          <p:nvPr/>
        </p:nvCxnSpPr>
        <p:spPr bwMode="auto">
          <a:xfrm>
            <a:off x="5064258" y="2685323"/>
            <a:ext cx="947902" cy="383637"/>
          </a:xfrm>
          <a:prstGeom prst="straightConnector1">
            <a:avLst/>
          </a:prstGeom>
          <a:noFill/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7" name="Connecteur droit avec flèche 26"/>
          <p:cNvCxnSpPr>
            <a:stCxn id="14" idx="2"/>
          </p:cNvCxnSpPr>
          <p:nvPr/>
        </p:nvCxnSpPr>
        <p:spPr bwMode="auto">
          <a:xfrm flipH="1">
            <a:off x="1403648" y="2685323"/>
            <a:ext cx="3660610" cy="959701"/>
          </a:xfrm>
          <a:prstGeom prst="straightConnector1">
            <a:avLst/>
          </a:prstGeom>
          <a:noFill/>
          <a:ln w="12700" cap="flat" cmpd="sng" algn="ctr">
            <a:solidFill>
              <a:srgbClr val="000000"/>
            </a:solidFill>
            <a:prstDash val="dash"/>
            <a:round/>
            <a:headEnd type="none" w="med" len="med"/>
            <a:tailEnd type="arrow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1" name="Connecteur droit avec flèche 30"/>
          <p:cNvCxnSpPr>
            <a:stCxn id="15" idx="2"/>
          </p:cNvCxnSpPr>
          <p:nvPr/>
        </p:nvCxnSpPr>
        <p:spPr bwMode="auto">
          <a:xfrm flipH="1">
            <a:off x="2267744" y="2701332"/>
            <a:ext cx="4461842" cy="1231724"/>
          </a:xfrm>
          <a:prstGeom prst="straightConnector1">
            <a:avLst/>
          </a:prstGeom>
          <a:noFill/>
          <a:ln w="12700" cap="flat" cmpd="sng" algn="ctr">
            <a:solidFill>
              <a:srgbClr val="000000"/>
            </a:solidFill>
            <a:prstDash val="dash"/>
            <a:round/>
            <a:headEnd type="none" w="med" len="med"/>
            <a:tailEnd type="arrow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5" name="Connecteur droit avec flèche 34"/>
          <p:cNvCxnSpPr>
            <a:stCxn id="16" idx="2"/>
          </p:cNvCxnSpPr>
          <p:nvPr/>
        </p:nvCxnSpPr>
        <p:spPr bwMode="auto">
          <a:xfrm flipH="1">
            <a:off x="3563888" y="2685323"/>
            <a:ext cx="4799823" cy="1247733"/>
          </a:xfrm>
          <a:prstGeom prst="straightConnector1">
            <a:avLst/>
          </a:prstGeom>
          <a:noFill/>
          <a:ln w="12700" cap="flat" cmpd="sng" algn="ctr">
            <a:solidFill>
              <a:srgbClr val="000000"/>
            </a:solidFill>
            <a:prstDash val="dash"/>
            <a:round/>
            <a:headEnd type="none" w="med" len="med"/>
            <a:tailEnd type="arrow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8" name="Connecteur droit avec flèche 37"/>
          <p:cNvCxnSpPr>
            <a:stCxn id="10" idx="0"/>
          </p:cNvCxnSpPr>
          <p:nvPr/>
        </p:nvCxnSpPr>
        <p:spPr bwMode="auto">
          <a:xfrm flipH="1" flipV="1">
            <a:off x="1259632" y="4077072"/>
            <a:ext cx="4524706" cy="1224136"/>
          </a:xfrm>
          <a:prstGeom prst="straightConnector1">
            <a:avLst/>
          </a:prstGeom>
          <a:noFill/>
          <a:ln w="12700" cap="flat" cmpd="sng" algn="ctr">
            <a:solidFill>
              <a:srgbClr val="000000"/>
            </a:solidFill>
            <a:prstDash val="dash"/>
            <a:round/>
            <a:headEnd type="none" w="med" len="med"/>
            <a:tailEnd type="arrow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2" name="Connecteur droit avec flèche 41"/>
          <p:cNvCxnSpPr>
            <a:stCxn id="7" idx="0"/>
          </p:cNvCxnSpPr>
          <p:nvPr/>
        </p:nvCxnSpPr>
        <p:spPr bwMode="auto">
          <a:xfrm flipH="1" flipV="1">
            <a:off x="3563888" y="4005064"/>
            <a:ext cx="4799823" cy="1296144"/>
          </a:xfrm>
          <a:prstGeom prst="straightConnector1">
            <a:avLst/>
          </a:prstGeom>
          <a:noFill/>
          <a:ln w="12700" cap="flat" cmpd="sng" algn="ctr">
            <a:solidFill>
              <a:srgbClr val="000000"/>
            </a:solidFill>
            <a:prstDash val="dash"/>
            <a:round/>
            <a:headEnd type="none" w="med" len="med"/>
            <a:tailEnd type="arrow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50825" y="1413570"/>
            <a:ext cx="4321175" cy="5256212"/>
          </a:xfrm>
        </p:spPr>
        <p:txBody>
          <a:bodyPr/>
          <a:lstStyle/>
          <a:p>
            <a:r>
              <a:rPr lang="en-US" sz="2400" dirty="0" smtClean="0"/>
              <a:t>Domains of decreasing pressure = </a:t>
            </a:r>
            <a:r>
              <a:rPr lang="en-US" sz="2400" dirty="0" err="1" smtClean="0"/>
              <a:t>xW</a:t>
            </a:r>
            <a:r>
              <a:rPr lang="en-US" sz="2400" dirty="0" smtClean="0"/>
              <a:t> states</a:t>
            </a:r>
          </a:p>
          <a:p>
            <a:endParaRPr lang="en-US" sz="2400" dirty="0"/>
          </a:p>
          <a:p>
            <a:endParaRPr lang="en-US" sz="2400" dirty="0" smtClean="0"/>
          </a:p>
          <a:p>
            <a:endParaRPr lang="en-US" sz="2400" dirty="0"/>
          </a:p>
          <a:p>
            <a:endParaRPr lang="en-US" sz="2400" dirty="0" smtClean="0"/>
          </a:p>
          <a:p>
            <a:endParaRPr lang="en-US" sz="2400" dirty="0"/>
          </a:p>
          <a:p>
            <a:endParaRPr lang="en-US" sz="2400" dirty="0" smtClean="0"/>
          </a:p>
          <a:p>
            <a:endParaRPr lang="en-US" sz="2400" dirty="0"/>
          </a:p>
          <a:p>
            <a:r>
              <a:rPr lang="en-US" sz="2400" dirty="0" smtClean="0"/>
              <a:t>Bulk liquid pressure/density recovered above cavitation (RH &gt; 30%) for e &gt; 19Å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628944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20933</TotalTime>
  <Words>2584</Words>
  <Application>Microsoft Office PowerPoint</Application>
  <PresentationFormat>Affichage à l'écran (4:3)</PresentationFormat>
  <Paragraphs>472</Paragraphs>
  <Slides>47</Slides>
  <Notes>0</Notes>
  <HiddenSlides>2</HiddenSlides>
  <MMClips>0</MMClips>
  <ScaleCrop>false</ScaleCrop>
  <HeadingPairs>
    <vt:vector size="6" baseType="variant">
      <vt:variant>
        <vt:lpstr>Polices utilisées</vt:lpstr>
      </vt:variant>
      <vt:variant>
        <vt:i4>13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47</vt:i4>
      </vt:variant>
    </vt:vector>
  </HeadingPairs>
  <TitlesOfParts>
    <vt:vector size="61" baseType="lpstr">
      <vt:lpstr>SimSun</vt:lpstr>
      <vt:lpstr>Arial</vt:lpstr>
      <vt:lpstr>Arial Narrow</vt:lpstr>
      <vt:lpstr>Calibri</vt:lpstr>
      <vt:lpstr>Calibri Light</vt:lpstr>
      <vt:lpstr>Cambria</vt:lpstr>
      <vt:lpstr>Cambria Math</vt:lpstr>
      <vt:lpstr>Courier New</vt:lpstr>
      <vt:lpstr>Lucida Grande</vt:lpstr>
      <vt:lpstr>Mangal</vt:lpstr>
      <vt:lpstr>Symbol</vt:lpstr>
      <vt:lpstr>Times New Roman</vt:lpstr>
      <vt:lpstr>Wingdings</vt:lpstr>
      <vt:lpstr>Thème Office</vt:lpstr>
      <vt:lpstr>Présentation PowerPoint</vt:lpstr>
      <vt:lpstr>Présentation PowerPoint</vt:lpstr>
      <vt:lpstr>Présentation PowerPoint</vt:lpstr>
      <vt:lpstr>1. Nanoscale</vt:lpstr>
      <vt:lpstr>Crystalline swelling</vt:lpstr>
      <vt:lpstr>Molecular simulation of clay hydration</vt:lpstr>
      <vt:lpstr>Molecular simulation of clay hydration</vt:lpstr>
      <vt:lpstr>Approach in this work</vt:lpstr>
      <vt:lpstr>Pressure/density isotherms </vt:lpstr>
      <vt:lpstr>Thermodynamic stability analysis</vt:lpstr>
      <vt:lpstr>Free swelling : prediction vs. XRD</vt:lpstr>
      <vt:lpstr>Full hydration diagram</vt:lpstr>
      <vt:lpstr>On-going and perspectives</vt:lpstr>
      <vt:lpstr>2. From nano to micro</vt:lpstr>
      <vt:lpstr>Sub-micron scale poorly known</vt:lpstr>
      <vt:lpstr>Granular models of clays</vt:lpstr>
      <vt:lpstr>Proposed bottom-up granular model (2D)</vt:lpstr>
      <vt:lpstr>Microstructure generation</vt:lpstr>
      <vt:lpstr>Mechanical behavior</vt:lpstr>
      <vt:lpstr>2W-1W hydration transition</vt:lpstr>
      <vt:lpstr>De-hydration / re-hydration </vt:lpstr>
      <vt:lpstr>Critical role of consolidation state</vt:lpstr>
      <vt:lpstr>Perspectives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3. Centimetric scale</vt:lpstr>
      <vt:lpstr>Experimental setup</vt:lpstr>
      <vt:lpstr>DIC measurements</vt:lpstr>
      <vt:lpstr>DIC results</vt:lpstr>
      <vt:lpstr>Results</vt:lpstr>
      <vt:lpstr>Observations/comments</vt:lpstr>
      <vt:lpstr>Perspectives</vt:lpstr>
      <vt:lpstr>Perspectives</vt:lpstr>
      <vt:lpstr>Présentation PowerPoint</vt:lpstr>
      <vt:lpstr>Présentation PowerPoint</vt:lpstr>
    </vt:vector>
  </TitlesOfParts>
  <Company>Laboratoire 3SR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P. Bésuelle</dc:creator>
  <cp:lastModifiedBy>Pierre Bésuelle</cp:lastModifiedBy>
  <cp:revision>116</cp:revision>
  <dcterms:created xsi:type="dcterms:W3CDTF">2016-11-23T18:17:40Z</dcterms:created>
  <dcterms:modified xsi:type="dcterms:W3CDTF">2022-05-24T06:30:14Z</dcterms:modified>
</cp:coreProperties>
</file>