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815" r:id="rId5"/>
  </p:sldMasterIdLst>
  <p:notesMasterIdLst>
    <p:notesMasterId r:id="rId26"/>
  </p:notesMasterIdLst>
  <p:handoutMasterIdLst>
    <p:handoutMasterId r:id="rId27"/>
  </p:handoutMasterIdLst>
  <p:sldIdLst>
    <p:sldId id="260" r:id="rId6"/>
    <p:sldId id="267" r:id="rId7"/>
    <p:sldId id="272" r:id="rId8"/>
    <p:sldId id="271" r:id="rId9"/>
    <p:sldId id="289" r:id="rId10"/>
    <p:sldId id="274" r:id="rId11"/>
    <p:sldId id="284" r:id="rId12"/>
    <p:sldId id="285" r:id="rId13"/>
    <p:sldId id="275" r:id="rId14"/>
    <p:sldId id="276" r:id="rId15"/>
    <p:sldId id="277" r:id="rId16"/>
    <p:sldId id="278" r:id="rId17"/>
    <p:sldId id="279" r:id="rId18"/>
    <p:sldId id="290" r:id="rId19"/>
    <p:sldId id="280" r:id="rId20"/>
    <p:sldId id="281" r:id="rId21"/>
    <p:sldId id="286" r:id="rId22"/>
    <p:sldId id="287" r:id="rId23"/>
    <p:sldId id="282" r:id="rId24"/>
    <p:sldId id="291" r:id="rId25"/>
  </p:sldIdLst>
  <p:sldSz cx="9144000" cy="5143500" type="screen16x9"/>
  <p:notesSz cx="7099300" cy="10234613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342866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685732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02859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371464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1714331" algn="l" defTabSz="685732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057195" algn="l" defTabSz="685732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2400060" algn="l" defTabSz="685732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2742926" algn="l" defTabSz="685732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1E4F"/>
    <a:srgbClr val="B90066"/>
    <a:srgbClr val="FFFFFF"/>
    <a:srgbClr val="00598F"/>
    <a:srgbClr val="7D9ED5"/>
    <a:srgbClr val="041D42"/>
    <a:srgbClr val="7AA0D5"/>
    <a:srgbClr val="328B57"/>
    <a:srgbClr val="808080"/>
    <a:srgbClr val="FF8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06" autoAdjust="0"/>
    <p:restoredTop sz="89413" autoAdjust="0"/>
  </p:normalViewPr>
  <p:slideViewPr>
    <p:cSldViewPr snapToGrid="0">
      <p:cViewPr varScale="1">
        <p:scale>
          <a:sx n="79" d="100"/>
          <a:sy n="79" d="100"/>
        </p:scale>
        <p:origin x="1132" y="56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26" d="100"/>
          <a:sy n="126" d="100"/>
        </p:scale>
        <p:origin x="37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amet\Desktop\NEEDS\ZOOPLANKTON%20NEEDS-DROPLET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amet\Desktop\NEEDS\ZOOPLANKTON%20NEEDS-DROPLET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\\stockagefont\poles\PSE\ENV\SRTE\LRTA\E_Echange\Celine\Rade%20Toulon\plancton\NEEDS2020\Resultats-Cs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&#233;vin\Desktop\ATER%20Univ%20Toulon\Recherche\Data\Phyto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'Grande Rade'!$A$32</c:f>
              <c:strCache>
                <c:ptCount val="1"/>
                <c:pt idx="0">
                  <c:v>Bacillaryophyceae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'Grande Rade'!$B$31:$I$31</c:f>
              <c:strCache>
                <c:ptCount val="8"/>
                <c:pt idx="0">
                  <c:v>Avr 2019</c:v>
                </c:pt>
                <c:pt idx="1">
                  <c:v>Jui 2019</c:v>
                </c:pt>
                <c:pt idx="2">
                  <c:v>Sep 2019</c:v>
                </c:pt>
                <c:pt idx="3">
                  <c:v>Nov 2019</c:v>
                </c:pt>
                <c:pt idx="4">
                  <c:v>Sep 2020</c:v>
                </c:pt>
                <c:pt idx="5">
                  <c:v>Nov 2020</c:v>
                </c:pt>
                <c:pt idx="6">
                  <c:v>Avr 2021</c:v>
                </c:pt>
                <c:pt idx="7">
                  <c:v>Jui 2021</c:v>
                </c:pt>
              </c:strCache>
            </c:strRef>
          </c:cat>
          <c:val>
            <c:numRef>
              <c:f>'Grande Rade'!$B$32:$I$32</c:f>
              <c:numCache>
                <c:formatCode>0</c:formatCode>
                <c:ptCount val="8"/>
                <c:pt idx="0">
                  <c:v>6990</c:v>
                </c:pt>
                <c:pt idx="1">
                  <c:v>1020</c:v>
                </c:pt>
                <c:pt idx="2">
                  <c:v>1</c:v>
                </c:pt>
                <c:pt idx="3">
                  <c:v>1220</c:v>
                </c:pt>
                <c:pt idx="4">
                  <c:v>298896</c:v>
                </c:pt>
                <c:pt idx="5">
                  <c:v>1000</c:v>
                </c:pt>
                <c:pt idx="6" formatCode="General">
                  <c:v>980</c:v>
                </c:pt>
                <c:pt idx="7" formatCode="General">
                  <c:v>2660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74-4ED8-9E32-B36A8D92597D}"/>
            </c:ext>
          </c:extLst>
        </c:ser>
        <c:ser>
          <c:idx val="1"/>
          <c:order val="1"/>
          <c:tx>
            <c:strRef>
              <c:f>'Grande Rade'!$A$33</c:f>
              <c:strCache>
                <c:ptCount val="1"/>
                <c:pt idx="0">
                  <c:v>Dinophyceae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'Grande Rade'!$B$31:$I$31</c:f>
              <c:strCache>
                <c:ptCount val="8"/>
                <c:pt idx="0">
                  <c:v>Avr 2019</c:v>
                </c:pt>
                <c:pt idx="1">
                  <c:v>Jui 2019</c:v>
                </c:pt>
                <c:pt idx="2">
                  <c:v>Sep 2019</c:v>
                </c:pt>
                <c:pt idx="3">
                  <c:v>Nov 2019</c:v>
                </c:pt>
                <c:pt idx="4">
                  <c:v>Sep 2020</c:v>
                </c:pt>
                <c:pt idx="5">
                  <c:v>Nov 2020</c:v>
                </c:pt>
                <c:pt idx="6">
                  <c:v>Avr 2021</c:v>
                </c:pt>
                <c:pt idx="7">
                  <c:v>Jui 2021</c:v>
                </c:pt>
              </c:strCache>
            </c:strRef>
          </c:cat>
          <c:val>
            <c:numRef>
              <c:f>'Grande Rade'!$B$33:$I$33</c:f>
              <c:numCache>
                <c:formatCode>0</c:formatCode>
                <c:ptCount val="8"/>
                <c:pt idx="0">
                  <c:v>780</c:v>
                </c:pt>
                <c:pt idx="1">
                  <c:v>2120</c:v>
                </c:pt>
                <c:pt idx="2">
                  <c:v>1</c:v>
                </c:pt>
                <c:pt idx="3">
                  <c:v>80</c:v>
                </c:pt>
                <c:pt idx="4" formatCode="General">
                  <c:v>109690</c:v>
                </c:pt>
                <c:pt idx="5" formatCode="General">
                  <c:v>1180</c:v>
                </c:pt>
                <c:pt idx="6" formatCode="General">
                  <c:v>680</c:v>
                </c:pt>
                <c:pt idx="7" formatCode="General">
                  <c:v>2550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D74-4ED8-9E32-B36A8D92597D}"/>
            </c:ext>
          </c:extLst>
        </c:ser>
        <c:ser>
          <c:idx val="2"/>
          <c:order val="2"/>
          <c:tx>
            <c:strRef>
              <c:f>'Grande Rade'!$A$34</c:f>
              <c:strCache>
                <c:ptCount val="1"/>
                <c:pt idx="0">
                  <c:v>Autres Flagellés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'Grande Rade'!$B$31:$I$31</c:f>
              <c:strCache>
                <c:ptCount val="8"/>
                <c:pt idx="0">
                  <c:v>Avr 2019</c:v>
                </c:pt>
                <c:pt idx="1">
                  <c:v>Jui 2019</c:v>
                </c:pt>
                <c:pt idx="2">
                  <c:v>Sep 2019</c:v>
                </c:pt>
                <c:pt idx="3">
                  <c:v>Nov 2019</c:v>
                </c:pt>
                <c:pt idx="4">
                  <c:v>Sep 2020</c:v>
                </c:pt>
                <c:pt idx="5">
                  <c:v>Nov 2020</c:v>
                </c:pt>
                <c:pt idx="6">
                  <c:v>Avr 2021</c:v>
                </c:pt>
                <c:pt idx="7">
                  <c:v>Jui 2021</c:v>
                </c:pt>
              </c:strCache>
            </c:strRef>
          </c:cat>
          <c:val>
            <c:numRef>
              <c:f>'Grande Rade'!$B$34:$I$34</c:f>
              <c:numCache>
                <c:formatCode>0</c:formatCode>
                <c:ptCount val="8"/>
                <c:pt idx="0">
                  <c:v>3420</c:v>
                </c:pt>
                <c:pt idx="1">
                  <c:v>1720</c:v>
                </c:pt>
                <c:pt idx="2">
                  <c:v>1</c:v>
                </c:pt>
                <c:pt idx="3">
                  <c:v>1580</c:v>
                </c:pt>
                <c:pt idx="4" formatCode="General">
                  <c:v>76162</c:v>
                </c:pt>
                <c:pt idx="5" formatCode="General">
                  <c:v>980</c:v>
                </c:pt>
                <c:pt idx="6" formatCode="General">
                  <c:v>4240</c:v>
                </c:pt>
                <c:pt idx="7" formatCode="General">
                  <c:v>2620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D74-4ED8-9E32-B36A8D9259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32062095"/>
        <c:axId val="1673956303"/>
      </c:barChart>
      <c:catAx>
        <c:axId val="153206209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673956303"/>
        <c:crosses val="autoZero"/>
        <c:auto val="1"/>
        <c:lblAlgn val="ctr"/>
        <c:lblOffset val="100"/>
        <c:noMultiLvlLbl val="0"/>
      </c:catAx>
      <c:valAx>
        <c:axId val="1673956303"/>
        <c:scaling>
          <c:logBase val="10"/>
          <c:orientation val="minMax"/>
          <c:max val="5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Cells</a:t>
                </a:r>
                <a:r>
                  <a:rPr lang="fr-FR" baseline="0"/>
                  <a:t> ; l-1 log10</a:t>
                </a:r>
                <a:endParaRPr lang="fr-FR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320620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'Grande Rade'!$A$2</c:f>
              <c:strCache>
                <c:ptCount val="1"/>
                <c:pt idx="0">
                  <c:v>Protista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'Grande Rade'!$B$1:$I$1</c:f>
              <c:strCache>
                <c:ptCount val="8"/>
                <c:pt idx="0">
                  <c:v>Avr 2019</c:v>
                </c:pt>
                <c:pt idx="1">
                  <c:v>Jui 2019</c:v>
                </c:pt>
                <c:pt idx="2">
                  <c:v>Sep 2019</c:v>
                </c:pt>
                <c:pt idx="3">
                  <c:v>Nov 2019</c:v>
                </c:pt>
                <c:pt idx="4">
                  <c:v>Sep 2020</c:v>
                </c:pt>
                <c:pt idx="5">
                  <c:v>Nov 2020</c:v>
                </c:pt>
                <c:pt idx="6">
                  <c:v>Avr 2021</c:v>
                </c:pt>
                <c:pt idx="7">
                  <c:v>Jui 2021</c:v>
                </c:pt>
              </c:strCache>
            </c:strRef>
          </c:cat>
          <c:val>
            <c:numRef>
              <c:f>'Grande Rade'!$B$2:$I$2</c:f>
              <c:numCache>
                <c:formatCode>0</c:formatCode>
                <c:ptCount val="8"/>
                <c:pt idx="0">
                  <c:v>1</c:v>
                </c:pt>
                <c:pt idx="1">
                  <c:v>2321</c:v>
                </c:pt>
                <c:pt idx="2">
                  <c:v>1509</c:v>
                </c:pt>
                <c:pt idx="3">
                  <c:v>412</c:v>
                </c:pt>
                <c:pt idx="4">
                  <c:v>27434</c:v>
                </c:pt>
                <c:pt idx="5">
                  <c:v>715</c:v>
                </c:pt>
                <c:pt idx="6" formatCode="General">
                  <c:v>1</c:v>
                </c:pt>
                <c:pt idx="7" formatCode="General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34-46D9-9601-4D365D90AF7A}"/>
            </c:ext>
          </c:extLst>
        </c:ser>
        <c:ser>
          <c:idx val="1"/>
          <c:order val="1"/>
          <c:tx>
            <c:strRef>
              <c:f>'Grande Rade'!$A$3</c:f>
              <c:strCache>
                <c:ptCount val="1"/>
                <c:pt idx="0">
                  <c:v>Mollusca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'Grande Rade'!$B$1:$I$1</c:f>
              <c:strCache>
                <c:ptCount val="8"/>
                <c:pt idx="0">
                  <c:v>Avr 2019</c:v>
                </c:pt>
                <c:pt idx="1">
                  <c:v>Jui 2019</c:v>
                </c:pt>
                <c:pt idx="2">
                  <c:v>Sep 2019</c:v>
                </c:pt>
                <c:pt idx="3">
                  <c:v>Nov 2019</c:v>
                </c:pt>
                <c:pt idx="4">
                  <c:v>Sep 2020</c:v>
                </c:pt>
                <c:pt idx="5">
                  <c:v>Nov 2020</c:v>
                </c:pt>
                <c:pt idx="6">
                  <c:v>Avr 2021</c:v>
                </c:pt>
                <c:pt idx="7">
                  <c:v>Jui 2021</c:v>
                </c:pt>
              </c:strCache>
            </c:strRef>
          </c:cat>
          <c:val>
            <c:numRef>
              <c:f>'Grande Rade'!$B$3:$I$3</c:f>
              <c:numCache>
                <c:formatCode>0</c:formatCode>
                <c:ptCount val="8"/>
                <c:pt idx="0">
                  <c:v>1125</c:v>
                </c:pt>
                <c:pt idx="1">
                  <c:v>2724</c:v>
                </c:pt>
                <c:pt idx="2">
                  <c:v>1077</c:v>
                </c:pt>
                <c:pt idx="3">
                  <c:v>176</c:v>
                </c:pt>
                <c:pt idx="4" formatCode="General">
                  <c:v>1848</c:v>
                </c:pt>
                <c:pt idx="5" formatCode="General">
                  <c:v>179</c:v>
                </c:pt>
                <c:pt idx="6" formatCode="General">
                  <c:v>73</c:v>
                </c:pt>
                <c:pt idx="7" formatCode="General">
                  <c:v>848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334-46D9-9601-4D365D90AF7A}"/>
            </c:ext>
          </c:extLst>
        </c:ser>
        <c:ser>
          <c:idx val="2"/>
          <c:order val="2"/>
          <c:tx>
            <c:strRef>
              <c:f>'Grande Rade'!$A$4</c:f>
              <c:strCache>
                <c:ptCount val="1"/>
                <c:pt idx="0">
                  <c:v>Calanoida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'Grande Rade'!$B$1:$I$1</c:f>
              <c:strCache>
                <c:ptCount val="8"/>
                <c:pt idx="0">
                  <c:v>Avr 2019</c:v>
                </c:pt>
                <c:pt idx="1">
                  <c:v>Jui 2019</c:v>
                </c:pt>
                <c:pt idx="2">
                  <c:v>Sep 2019</c:v>
                </c:pt>
                <c:pt idx="3">
                  <c:v>Nov 2019</c:v>
                </c:pt>
                <c:pt idx="4">
                  <c:v>Sep 2020</c:v>
                </c:pt>
                <c:pt idx="5">
                  <c:v>Nov 2020</c:v>
                </c:pt>
                <c:pt idx="6">
                  <c:v>Avr 2021</c:v>
                </c:pt>
                <c:pt idx="7">
                  <c:v>Jui 2021</c:v>
                </c:pt>
              </c:strCache>
            </c:strRef>
          </c:cat>
          <c:val>
            <c:numRef>
              <c:f>'Grande Rade'!$B$4:$I$4</c:f>
              <c:numCache>
                <c:formatCode>0</c:formatCode>
                <c:ptCount val="8"/>
                <c:pt idx="0">
                  <c:v>2846</c:v>
                </c:pt>
                <c:pt idx="1">
                  <c:v>4440</c:v>
                </c:pt>
                <c:pt idx="2">
                  <c:v>3162</c:v>
                </c:pt>
                <c:pt idx="3">
                  <c:v>1060</c:v>
                </c:pt>
                <c:pt idx="4" formatCode="General">
                  <c:v>3750</c:v>
                </c:pt>
                <c:pt idx="5" formatCode="General">
                  <c:v>1193</c:v>
                </c:pt>
                <c:pt idx="6" formatCode="General">
                  <c:v>2775</c:v>
                </c:pt>
                <c:pt idx="7" formatCode="General">
                  <c:v>1961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334-46D9-9601-4D365D90AF7A}"/>
            </c:ext>
          </c:extLst>
        </c:ser>
        <c:ser>
          <c:idx val="3"/>
          <c:order val="3"/>
          <c:tx>
            <c:strRef>
              <c:f>'Grande Rade'!$A$5</c:f>
              <c:strCache>
                <c:ptCount val="1"/>
                <c:pt idx="0">
                  <c:v>Cyclopoida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'Grande Rade'!$B$1:$I$1</c:f>
              <c:strCache>
                <c:ptCount val="8"/>
                <c:pt idx="0">
                  <c:v>Avr 2019</c:v>
                </c:pt>
                <c:pt idx="1">
                  <c:v>Jui 2019</c:v>
                </c:pt>
                <c:pt idx="2">
                  <c:v>Sep 2019</c:v>
                </c:pt>
                <c:pt idx="3">
                  <c:v>Nov 2019</c:v>
                </c:pt>
                <c:pt idx="4">
                  <c:v>Sep 2020</c:v>
                </c:pt>
                <c:pt idx="5">
                  <c:v>Nov 2020</c:v>
                </c:pt>
                <c:pt idx="6">
                  <c:v>Avr 2021</c:v>
                </c:pt>
                <c:pt idx="7">
                  <c:v>Jui 2021</c:v>
                </c:pt>
              </c:strCache>
            </c:strRef>
          </c:cat>
          <c:val>
            <c:numRef>
              <c:f>'Grande Rade'!$B$5:$I$5</c:f>
              <c:numCache>
                <c:formatCode>0</c:formatCode>
                <c:ptCount val="8"/>
                <c:pt idx="0">
                  <c:v>4634</c:v>
                </c:pt>
                <c:pt idx="1">
                  <c:v>16444</c:v>
                </c:pt>
                <c:pt idx="2">
                  <c:v>3807</c:v>
                </c:pt>
                <c:pt idx="3">
                  <c:v>1588</c:v>
                </c:pt>
                <c:pt idx="4" formatCode="General">
                  <c:v>4781</c:v>
                </c:pt>
                <c:pt idx="5" formatCode="General">
                  <c:v>1254</c:v>
                </c:pt>
                <c:pt idx="6" formatCode="General">
                  <c:v>2338</c:v>
                </c:pt>
                <c:pt idx="7" formatCode="General">
                  <c:v>2649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334-46D9-9601-4D365D90AF7A}"/>
            </c:ext>
          </c:extLst>
        </c:ser>
        <c:ser>
          <c:idx val="4"/>
          <c:order val="4"/>
          <c:tx>
            <c:strRef>
              <c:f>'Grande Rade'!$A$6</c:f>
              <c:strCache>
                <c:ptCount val="1"/>
                <c:pt idx="0">
                  <c:v>Other Copepoda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'Grande Rade'!$B$1:$I$1</c:f>
              <c:strCache>
                <c:ptCount val="8"/>
                <c:pt idx="0">
                  <c:v>Avr 2019</c:v>
                </c:pt>
                <c:pt idx="1">
                  <c:v>Jui 2019</c:v>
                </c:pt>
                <c:pt idx="2">
                  <c:v>Sep 2019</c:v>
                </c:pt>
                <c:pt idx="3">
                  <c:v>Nov 2019</c:v>
                </c:pt>
                <c:pt idx="4">
                  <c:v>Sep 2020</c:v>
                </c:pt>
                <c:pt idx="5">
                  <c:v>Nov 2020</c:v>
                </c:pt>
                <c:pt idx="6">
                  <c:v>Avr 2021</c:v>
                </c:pt>
                <c:pt idx="7">
                  <c:v>Jui 2021</c:v>
                </c:pt>
              </c:strCache>
            </c:strRef>
          </c:cat>
          <c:val>
            <c:numRef>
              <c:f>'Grande Rade'!$B$6:$I$6</c:f>
              <c:numCache>
                <c:formatCode>0</c:formatCode>
                <c:ptCount val="8"/>
                <c:pt idx="0">
                  <c:v>5694</c:v>
                </c:pt>
                <c:pt idx="1">
                  <c:v>4843</c:v>
                </c:pt>
                <c:pt idx="2">
                  <c:v>2874</c:v>
                </c:pt>
                <c:pt idx="3">
                  <c:v>5177</c:v>
                </c:pt>
                <c:pt idx="4" formatCode="General">
                  <c:v>9832</c:v>
                </c:pt>
                <c:pt idx="5" formatCode="General">
                  <c:v>2447</c:v>
                </c:pt>
                <c:pt idx="6" formatCode="General">
                  <c:v>7598</c:v>
                </c:pt>
                <c:pt idx="7" formatCode="General">
                  <c:v>6144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334-46D9-9601-4D365D90AF7A}"/>
            </c:ext>
          </c:extLst>
        </c:ser>
        <c:ser>
          <c:idx val="5"/>
          <c:order val="5"/>
          <c:tx>
            <c:strRef>
              <c:f>'Grande Rade'!$A$7</c:f>
              <c:strCache>
                <c:ptCount val="1"/>
                <c:pt idx="0">
                  <c:v>Other Invertebrates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'Grande Rade'!$B$1:$I$1</c:f>
              <c:strCache>
                <c:ptCount val="8"/>
                <c:pt idx="0">
                  <c:v>Avr 2019</c:v>
                </c:pt>
                <c:pt idx="1">
                  <c:v>Jui 2019</c:v>
                </c:pt>
                <c:pt idx="2">
                  <c:v>Sep 2019</c:v>
                </c:pt>
                <c:pt idx="3">
                  <c:v>Nov 2019</c:v>
                </c:pt>
                <c:pt idx="4">
                  <c:v>Sep 2020</c:v>
                </c:pt>
                <c:pt idx="5">
                  <c:v>Nov 2020</c:v>
                </c:pt>
                <c:pt idx="6">
                  <c:v>Avr 2021</c:v>
                </c:pt>
                <c:pt idx="7">
                  <c:v>Jui 2021</c:v>
                </c:pt>
              </c:strCache>
            </c:strRef>
          </c:cat>
          <c:val>
            <c:numRef>
              <c:f>'Grande Rade'!$B$7:$I$7</c:f>
              <c:numCache>
                <c:formatCode>General</c:formatCode>
                <c:ptCount val="8"/>
                <c:pt idx="0">
                  <c:v>2117</c:v>
                </c:pt>
                <c:pt idx="1">
                  <c:v>1616</c:v>
                </c:pt>
                <c:pt idx="2">
                  <c:v>790</c:v>
                </c:pt>
                <c:pt idx="3">
                  <c:v>883</c:v>
                </c:pt>
                <c:pt idx="4">
                  <c:v>380</c:v>
                </c:pt>
                <c:pt idx="5">
                  <c:v>239</c:v>
                </c:pt>
                <c:pt idx="6">
                  <c:v>730</c:v>
                </c:pt>
                <c:pt idx="7">
                  <c:v>265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334-46D9-9601-4D365D90AF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83482688"/>
        <c:axId val="283479552"/>
      </c:barChart>
      <c:catAx>
        <c:axId val="2834826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83479552"/>
        <c:crosses val="autoZero"/>
        <c:auto val="1"/>
        <c:lblAlgn val="ctr"/>
        <c:lblOffset val="100"/>
        <c:noMultiLvlLbl val="0"/>
      </c:catAx>
      <c:valAx>
        <c:axId val="28347955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err="1"/>
                  <a:t>Ind</a:t>
                </a:r>
                <a:r>
                  <a:rPr lang="en-US" dirty="0"/>
                  <a:t> . m</a:t>
                </a:r>
                <a:r>
                  <a:rPr lang="en-US" baseline="30000" dirty="0"/>
                  <a:t>-3</a:t>
                </a:r>
              </a:p>
              <a:p>
                <a:pPr>
                  <a:defRPr/>
                </a:pP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83482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aseline="30000" dirty="0"/>
              <a:t>137</a:t>
            </a:r>
            <a:r>
              <a:rPr lang="en-US" dirty="0"/>
              <a:t>Cs </a:t>
            </a:r>
            <a:r>
              <a:rPr lang="en-US" dirty="0" err="1"/>
              <a:t>mBq</a:t>
            </a:r>
            <a:r>
              <a:rPr lang="en-US" dirty="0"/>
              <a:t>/L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12394740820337241"/>
          <c:y val="0.16120604128429478"/>
          <c:w val="0.85335113359182524"/>
          <c:h val="0.76238413919837644"/>
        </c:manualLayout>
      </c:layout>
      <c:scatterChart>
        <c:scatterStyle val="lineMarker"/>
        <c:varyColors val="0"/>
        <c:ser>
          <c:idx val="0"/>
          <c:order val="0"/>
          <c:tx>
            <c:strRef>
              <c:f>eau!$C$1</c:f>
              <c:strCache>
                <c:ptCount val="1"/>
                <c:pt idx="0">
                  <c:v>137Cs mBq/L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15875">
                <a:solidFill>
                  <a:srgbClr val="FF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eau!$D$2:$D$7</c:f>
                <c:numCache>
                  <c:formatCode>General</c:formatCode>
                  <c:ptCount val="6"/>
                  <c:pt idx="0">
                    <c:v>0.38</c:v>
                  </c:pt>
                  <c:pt idx="1">
                    <c:v>0.41</c:v>
                  </c:pt>
                  <c:pt idx="2">
                    <c:v>0.54</c:v>
                  </c:pt>
                  <c:pt idx="3">
                    <c:v>0.18</c:v>
                  </c:pt>
                  <c:pt idx="4">
                    <c:v>0.16</c:v>
                  </c:pt>
                  <c:pt idx="5">
                    <c:v>0.12</c:v>
                  </c:pt>
                </c:numCache>
              </c:numRef>
            </c:plus>
            <c:minus>
              <c:numRef>
                <c:f>eau!$D$2:$D$7</c:f>
                <c:numCache>
                  <c:formatCode>General</c:formatCode>
                  <c:ptCount val="6"/>
                  <c:pt idx="0">
                    <c:v>0.38</c:v>
                  </c:pt>
                  <c:pt idx="1">
                    <c:v>0.41</c:v>
                  </c:pt>
                  <c:pt idx="2">
                    <c:v>0.54</c:v>
                  </c:pt>
                  <c:pt idx="3">
                    <c:v>0.18</c:v>
                  </c:pt>
                  <c:pt idx="4">
                    <c:v>0.16</c:v>
                  </c:pt>
                  <c:pt idx="5">
                    <c:v>0.12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yVal>
            <c:numRef>
              <c:f>eau!$C$2:$C$7</c:f>
              <c:numCache>
                <c:formatCode>General</c:formatCode>
                <c:ptCount val="6"/>
                <c:pt idx="0">
                  <c:v>1.46</c:v>
                </c:pt>
                <c:pt idx="1">
                  <c:v>1.57</c:v>
                </c:pt>
                <c:pt idx="2">
                  <c:v>1.58</c:v>
                </c:pt>
                <c:pt idx="3">
                  <c:v>1.38</c:v>
                </c:pt>
                <c:pt idx="4">
                  <c:v>1.23</c:v>
                </c:pt>
                <c:pt idx="5">
                  <c:v>1.3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185-4C2E-B030-3D5C4F7299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07942624"/>
        <c:axId val="707946936"/>
      </c:scatterChart>
      <c:valAx>
        <c:axId val="70794262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crossAx val="707946936"/>
        <c:crosses val="autoZero"/>
        <c:crossBetween val="midCat"/>
      </c:valAx>
      <c:valAx>
        <c:axId val="707946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079426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fr-FR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/>
              <a:t>Variation de </a:t>
            </a:r>
            <a:r>
              <a:rPr lang="en-US" sz="1600" b="1" dirty="0" err="1"/>
              <a:t>l'abondance</a:t>
            </a:r>
            <a:r>
              <a:rPr lang="en-US" sz="1600" b="1" dirty="0"/>
              <a:t> du </a:t>
            </a:r>
            <a:r>
              <a:rPr lang="en-US" sz="1600" b="1" dirty="0" err="1"/>
              <a:t>phytoplancton</a:t>
            </a:r>
            <a:r>
              <a:rPr lang="en-US" sz="1600" b="1" dirty="0"/>
              <a:t> total</a:t>
            </a:r>
          </a:p>
          <a:p>
            <a:pPr>
              <a:defRPr sz="1600" b="1"/>
            </a:pPr>
            <a:r>
              <a:rPr lang="en-US" sz="1600" b="1" dirty="0" err="1"/>
              <a:t>en</a:t>
            </a:r>
            <a:r>
              <a:rPr lang="en-US" sz="1600" b="1" dirty="0"/>
              <a:t> </a:t>
            </a:r>
            <a:r>
              <a:rPr lang="en-US" sz="1600" b="1" dirty="0" err="1"/>
              <a:t>grande</a:t>
            </a:r>
            <a:r>
              <a:rPr lang="en-US" sz="1600" b="1" baseline="0" dirty="0"/>
              <a:t> </a:t>
            </a:r>
            <a:r>
              <a:rPr lang="en-US" sz="1600" b="1" dirty="0" err="1"/>
              <a:t>rade</a:t>
            </a:r>
            <a:r>
              <a:rPr lang="en-US" sz="1600" b="1" dirty="0"/>
              <a:t> de Toulon</a:t>
            </a:r>
          </a:p>
        </c:rich>
      </c:tx>
      <c:layout>
        <c:manualLayout>
          <c:xMode val="edge"/>
          <c:yMode val="edge"/>
          <c:x val="0.33739159885298758"/>
          <c:y val="4.39009515756317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21456925119700704"/>
          <c:y val="0.17470773137947596"/>
          <c:w val="0.69335565853852354"/>
          <c:h val="0.68619358136303188"/>
        </c:manualLayout>
      </c:layout>
      <c:scatterChart>
        <c:scatterStyle val="lineMarker"/>
        <c:varyColors val="0"/>
        <c:ser>
          <c:idx val="0"/>
          <c:order val="0"/>
          <c:tx>
            <c:v>Grande rade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'Taxons Phyto var'!$E$4:$E$165</c:f>
              <c:numCache>
                <c:formatCode>mmm\-yy</c:formatCode>
                <c:ptCount val="162"/>
                <c:pt idx="0">
                  <c:v>37681</c:v>
                </c:pt>
                <c:pt idx="1">
                  <c:v>37712</c:v>
                </c:pt>
                <c:pt idx="2">
                  <c:v>37773</c:v>
                </c:pt>
                <c:pt idx="3">
                  <c:v>37803</c:v>
                </c:pt>
                <c:pt idx="4">
                  <c:v>37834</c:v>
                </c:pt>
                <c:pt idx="5">
                  <c:v>37865</c:v>
                </c:pt>
                <c:pt idx="6">
                  <c:v>37895</c:v>
                </c:pt>
                <c:pt idx="7">
                  <c:v>37926</c:v>
                </c:pt>
                <c:pt idx="8">
                  <c:v>37956</c:v>
                </c:pt>
                <c:pt idx="9">
                  <c:v>37987</c:v>
                </c:pt>
                <c:pt idx="10">
                  <c:v>38018</c:v>
                </c:pt>
                <c:pt idx="11">
                  <c:v>38047</c:v>
                </c:pt>
                <c:pt idx="12">
                  <c:v>38078</c:v>
                </c:pt>
                <c:pt idx="13">
                  <c:v>38139</c:v>
                </c:pt>
                <c:pt idx="14">
                  <c:v>38169</c:v>
                </c:pt>
                <c:pt idx="15">
                  <c:v>38353</c:v>
                </c:pt>
                <c:pt idx="16">
                  <c:v>38384</c:v>
                </c:pt>
                <c:pt idx="17">
                  <c:v>38412</c:v>
                </c:pt>
                <c:pt idx="18">
                  <c:v>38443</c:v>
                </c:pt>
                <c:pt idx="19">
                  <c:v>38473</c:v>
                </c:pt>
                <c:pt idx="20">
                  <c:v>38504</c:v>
                </c:pt>
                <c:pt idx="21">
                  <c:v>38534</c:v>
                </c:pt>
                <c:pt idx="22">
                  <c:v>38565</c:v>
                </c:pt>
                <c:pt idx="23">
                  <c:v>38596</c:v>
                </c:pt>
                <c:pt idx="24">
                  <c:v>38626</c:v>
                </c:pt>
                <c:pt idx="25">
                  <c:v>38657</c:v>
                </c:pt>
                <c:pt idx="26">
                  <c:v>38687</c:v>
                </c:pt>
                <c:pt idx="27">
                  <c:v>38718</c:v>
                </c:pt>
                <c:pt idx="28">
                  <c:v>38749</c:v>
                </c:pt>
                <c:pt idx="29">
                  <c:v>38777</c:v>
                </c:pt>
                <c:pt idx="30">
                  <c:v>38808</c:v>
                </c:pt>
                <c:pt idx="31">
                  <c:v>38838</c:v>
                </c:pt>
                <c:pt idx="32">
                  <c:v>38869</c:v>
                </c:pt>
                <c:pt idx="33">
                  <c:v>38899</c:v>
                </c:pt>
                <c:pt idx="34">
                  <c:v>38930</c:v>
                </c:pt>
                <c:pt idx="35">
                  <c:v>38961</c:v>
                </c:pt>
                <c:pt idx="36">
                  <c:v>38991</c:v>
                </c:pt>
                <c:pt idx="37">
                  <c:v>39022</c:v>
                </c:pt>
                <c:pt idx="38">
                  <c:v>39052</c:v>
                </c:pt>
                <c:pt idx="39">
                  <c:v>39083</c:v>
                </c:pt>
                <c:pt idx="40">
                  <c:v>39114</c:v>
                </c:pt>
                <c:pt idx="41">
                  <c:v>39142</c:v>
                </c:pt>
                <c:pt idx="42">
                  <c:v>39173</c:v>
                </c:pt>
                <c:pt idx="43">
                  <c:v>39203</c:v>
                </c:pt>
                <c:pt idx="44">
                  <c:v>39234</c:v>
                </c:pt>
                <c:pt idx="45">
                  <c:v>39264</c:v>
                </c:pt>
                <c:pt idx="46">
                  <c:v>39295</c:v>
                </c:pt>
                <c:pt idx="47">
                  <c:v>39326</c:v>
                </c:pt>
                <c:pt idx="48">
                  <c:v>39356</c:v>
                </c:pt>
                <c:pt idx="49">
                  <c:v>39387</c:v>
                </c:pt>
                <c:pt idx="50">
                  <c:v>39417</c:v>
                </c:pt>
                <c:pt idx="51">
                  <c:v>39448</c:v>
                </c:pt>
                <c:pt idx="52">
                  <c:v>39479</c:v>
                </c:pt>
                <c:pt idx="53">
                  <c:v>39508</c:v>
                </c:pt>
                <c:pt idx="54">
                  <c:v>39539</c:v>
                </c:pt>
                <c:pt idx="55">
                  <c:v>39569</c:v>
                </c:pt>
                <c:pt idx="56">
                  <c:v>39600</c:v>
                </c:pt>
                <c:pt idx="57">
                  <c:v>39630</c:v>
                </c:pt>
                <c:pt idx="58">
                  <c:v>39661</c:v>
                </c:pt>
                <c:pt idx="59">
                  <c:v>39692</c:v>
                </c:pt>
                <c:pt idx="60">
                  <c:v>39722</c:v>
                </c:pt>
                <c:pt idx="61">
                  <c:v>39753</c:v>
                </c:pt>
                <c:pt idx="62">
                  <c:v>39814</c:v>
                </c:pt>
                <c:pt idx="63">
                  <c:v>39845</c:v>
                </c:pt>
                <c:pt idx="64">
                  <c:v>39873</c:v>
                </c:pt>
                <c:pt idx="65">
                  <c:v>39904</c:v>
                </c:pt>
                <c:pt idx="66">
                  <c:v>39934</c:v>
                </c:pt>
                <c:pt idx="67">
                  <c:v>39995</c:v>
                </c:pt>
                <c:pt idx="68">
                  <c:v>40057</c:v>
                </c:pt>
                <c:pt idx="69">
                  <c:v>40179</c:v>
                </c:pt>
                <c:pt idx="70">
                  <c:v>40238</c:v>
                </c:pt>
                <c:pt idx="71">
                  <c:v>40269</c:v>
                </c:pt>
                <c:pt idx="72">
                  <c:v>40299</c:v>
                </c:pt>
                <c:pt idx="73">
                  <c:v>40330</c:v>
                </c:pt>
                <c:pt idx="74">
                  <c:v>40513</c:v>
                </c:pt>
                <c:pt idx="75">
                  <c:v>40575</c:v>
                </c:pt>
                <c:pt idx="76">
                  <c:v>40603</c:v>
                </c:pt>
                <c:pt idx="77">
                  <c:v>40634</c:v>
                </c:pt>
                <c:pt idx="78">
                  <c:v>40695</c:v>
                </c:pt>
                <c:pt idx="79">
                  <c:v>40725</c:v>
                </c:pt>
                <c:pt idx="80">
                  <c:v>40787</c:v>
                </c:pt>
                <c:pt idx="81">
                  <c:v>40909</c:v>
                </c:pt>
                <c:pt idx="82">
                  <c:v>40940</c:v>
                </c:pt>
                <c:pt idx="83">
                  <c:v>40969</c:v>
                </c:pt>
                <c:pt idx="84">
                  <c:v>41000</c:v>
                </c:pt>
                <c:pt idx="85">
                  <c:v>41030</c:v>
                </c:pt>
                <c:pt idx="86">
                  <c:v>41061</c:v>
                </c:pt>
                <c:pt idx="87">
                  <c:v>41091</c:v>
                </c:pt>
                <c:pt idx="88">
                  <c:v>41122</c:v>
                </c:pt>
                <c:pt idx="89">
                  <c:v>41153</c:v>
                </c:pt>
                <c:pt idx="90">
                  <c:v>41183</c:v>
                </c:pt>
                <c:pt idx="91">
                  <c:v>41214</c:v>
                </c:pt>
                <c:pt idx="92">
                  <c:v>41275</c:v>
                </c:pt>
                <c:pt idx="93">
                  <c:v>41306</c:v>
                </c:pt>
                <c:pt idx="94">
                  <c:v>41334</c:v>
                </c:pt>
                <c:pt idx="95">
                  <c:v>41365</c:v>
                </c:pt>
                <c:pt idx="96">
                  <c:v>41395</c:v>
                </c:pt>
                <c:pt idx="97">
                  <c:v>41426</c:v>
                </c:pt>
                <c:pt idx="98">
                  <c:v>41456</c:v>
                </c:pt>
                <c:pt idx="99">
                  <c:v>41487</c:v>
                </c:pt>
                <c:pt idx="100">
                  <c:v>41518</c:v>
                </c:pt>
                <c:pt idx="101">
                  <c:v>41548</c:v>
                </c:pt>
                <c:pt idx="102">
                  <c:v>41579</c:v>
                </c:pt>
                <c:pt idx="103">
                  <c:v>41609</c:v>
                </c:pt>
                <c:pt idx="104">
                  <c:v>41640</c:v>
                </c:pt>
                <c:pt idx="105">
                  <c:v>41671</c:v>
                </c:pt>
                <c:pt idx="106">
                  <c:v>41699</c:v>
                </c:pt>
                <c:pt idx="107">
                  <c:v>41730</c:v>
                </c:pt>
                <c:pt idx="108">
                  <c:v>41760</c:v>
                </c:pt>
                <c:pt idx="109">
                  <c:v>41791</c:v>
                </c:pt>
                <c:pt idx="110">
                  <c:v>41821</c:v>
                </c:pt>
                <c:pt idx="111">
                  <c:v>41852</c:v>
                </c:pt>
                <c:pt idx="112">
                  <c:v>41883</c:v>
                </c:pt>
                <c:pt idx="113">
                  <c:v>41913</c:v>
                </c:pt>
                <c:pt idx="114">
                  <c:v>41944</c:v>
                </c:pt>
                <c:pt idx="115">
                  <c:v>41974</c:v>
                </c:pt>
                <c:pt idx="116">
                  <c:v>42005</c:v>
                </c:pt>
                <c:pt idx="117">
                  <c:v>42339</c:v>
                </c:pt>
                <c:pt idx="118">
                  <c:v>42370</c:v>
                </c:pt>
                <c:pt idx="119">
                  <c:v>42401</c:v>
                </c:pt>
                <c:pt idx="120">
                  <c:v>42430</c:v>
                </c:pt>
                <c:pt idx="121">
                  <c:v>42552</c:v>
                </c:pt>
                <c:pt idx="122">
                  <c:v>42583</c:v>
                </c:pt>
                <c:pt idx="123">
                  <c:v>42614</c:v>
                </c:pt>
                <c:pt idx="124">
                  <c:v>42644</c:v>
                </c:pt>
                <c:pt idx="125">
                  <c:v>42675</c:v>
                </c:pt>
                <c:pt idx="126">
                  <c:v>42705</c:v>
                </c:pt>
                <c:pt idx="127">
                  <c:v>42736</c:v>
                </c:pt>
                <c:pt idx="128">
                  <c:v>42767</c:v>
                </c:pt>
                <c:pt idx="129">
                  <c:v>42795</c:v>
                </c:pt>
                <c:pt idx="130">
                  <c:v>42826</c:v>
                </c:pt>
                <c:pt idx="131">
                  <c:v>42856</c:v>
                </c:pt>
                <c:pt idx="132">
                  <c:v>42887</c:v>
                </c:pt>
                <c:pt idx="133">
                  <c:v>42917</c:v>
                </c:pt>
                <c:pt idx="134">
                  <c:v>42948</c:v>
                </c:pt>
                <c:pt idx="135">
                  <c:v>43009</c:v>
                </c:pt>
                <c:pt idx="136">
                  <c:v>43040</c:v>
                </c:pt>
                <c:pt idx="137">
                  <c:v>43101</c:v>
                </c:pt>
                <c:pt idx="138">
                  <c:v>43132</c:v>
                </c:pt>
                <c:pt idx="139">
                  <c:v>43160</c:v>
                </c:pt>
                <c:pt idx="140">
                  <c:v>43191</c:v>
                </c:pt>
                <c:pt idx="141">
                  <c:v>43221</c:v>
                </c:pt>
                <c:pt idx="142">
                  <c:v>43252</c:v>
                </c:pt>
                <c:pt idx="143">
                  <c:v>43282</c:v>
                </c:pt>
                <c:pt idx="144">
                  <c:v>43313</c:v>
                </c:pt>
                <c:pt idx="145">
                  <c:v>43374</c:v>
                </c:pt>
                <c:pt idx="146">
                  <c:v>43405</c:v>
                </c:pt>
                <c:pt idx="147">
                  <c:v>43466</c:v>
                </c:pt>
                <c:pt idx="148">
                  <c:v>43800</c:v>
                </c:pt>
                <c:pt idx="149">
                  <c:v>43831</c:v>
                </c:pt>
                <c:pt idx="150">
                  <c:v>43862</c:v>
                </c:pt>
                <c:pt idx="151">
                  <c:v>43952</c:v>
                </c:pt>
                <c:pt idx="152">
                  <c:v>43983</c:v>
                </c:pt>
                <c:pt idx="153">
                  <c:v>44013</c:v>
                </c:pt>
                <c:pt idx="154">
                  <c:v>44044</c:v>
                </c:pt>
                <c:pt idx="155">
                  <c:v>44075</c:v>
                </c:pt>
                <c:pt idx="156">
                  <c:v>44105</c:v>
                </c:pt>
                <c:pt idx="157">
                  <c:v>44136</c:v>
                </c:pt>
                <c:pt idx="158">
                  <c:v>44166</c:v>
                </c:pt>
                <c:pt idx="159">
                  <c:v>44197</c:v>
                </c:pt>
                <c:pt idx="160">
                  <c:v>44228</c:v>
                </c:pt>
                <c:pt idx="161">
                  <c:v>44256</c:v>
                </c:pt>
              </c:numCache>
            </c:numRef>
          </c:xVal>
          <c:yVal>
            <c:numRef>
              <c:f>'Taxons Phyto var'!$N$4:$N$165</c:f>
              <c:numCache>
                <c:formatCode>General</c:formatCode>
                <c:ptCount val="162"/>
                <c:pt idx="0">
                  <c:v>968</c:v>
                </c:pt>
                <c:pt idx="1">
                  <c:v>877</c:v>
                </c:pt>
                <c:pt idx="2">
                  <c:v>425</c:v>
                </c:pt>
                <c:pt idx="3">
                  <c:v>885</c:v>
                </c:pt>
                <c:pt idx="4">
                  <c:v>1060</c:v>
                </c:pt>
                <c:pt idx="5">
                  <c:v>17790</c:v>
                </c:pt>
                <c:pt idx="6">
                  <c:v>160</c:v>
                </c:pt>
                <c:pt idx="7">
                  <c:v>230</c:v>
                </c:pt>
                <c:pt idx="8">
                  <c:v>505</c:v>
                </c:pt>
                <c:pt idx="9">
                  <c:v>715</c:v>
                </c:pt>
                <c:pt idx="10">
                  <c:v>535</c:v>
                </c:pt>
                <c:pt idx="11">
                  <c:v>405</c:v>
                </c:pt>
                <c:pt idx="12">
                  <c:v>995</c:v>
                </c:pt>
                <c:pt idx="13">
                  <c:v>675</c:v>
                </c:pt>
                <c:pt idx="14">
                  <c:v>3070</c:v>
                </c:pt>
                <c:pt idx="15">
                  <c:v>1721.14</c:v>
                </c:pt>
                <c:pt idx="16">
                  <c:v>3740.4714285714281</c:v>
                </c:pt>
                <c:pt idx="17">
                  <c:v>78384.238095238077</c:v>
                </c:pt>
                <c:pt idx="18">
                  <c:v>4897.1984126984107</c:v>
                </c:pt>
                <c:pt idx="19">
                  <c:v>23570.492063492049</c:v>
                </c:pt>
                <c:pt idx="20">
                  <c:v>2249.5142857142855</c:v>
                </c:pt>
                <c:pt idx="21">
                  <c:v>3103.9809523809472</c:v>
                </c:pt>
                <c:pt idx="22">
                  <c:v>2633.1523809523796</c:v>
                </c:pt>
                <c:pt idx="23">
                  <c:v>30133.028571428567</c:v>
                </c:pt>
                <c:pt idx="24">
                  <c:v>4185.1428571428569</c:v>
                </c:pt>
                <c:pt idx="25">
                  <c:v>2389.0190476190464</c:v>
                </c:pt>
                <c:pt idx="26">
                  <c:v>2702.9047619047637</c:v>
                </c:pt>
                <c:pt idx="27">
                  <c:v>2198.0952380952385</c:v>
                </c:pt>
                <c:pt idx="28">
                  <c:v>19870.780952380952</c:v>
                </c:pt>
                <c:pt idx="29">
                  <c:v>273929.37619047629</c:v>
                </c:pt>
                <c:pt idx="30">
                  <c:v>14870.114285714293</c:v>
                </c:pt>
                <c:pt idx="31">
                  <c:v>17867.766666666656</c:v>
                </c:pt>
                <c:pt idx="32">
                  <c:v>21442.419047619027</c:v>
                </c:pt>
                <c:pt idx="33">
                  <c:v>4368.7142857142871</c:v>
                </c:pt>
                <c:pt idx="34">
                  <c:v>725.37142857142885</c:v>
                </c:pt>
                <c:pt idx="35">
                  <c:v>760383.26293995837</c:v>
                </c:pt>
                <c:pt idx="36">
                  <c:v>2406.9142857142861</c:v>
                </c:pt>
                <c:pt idx="37">
                  <c:v>1689.7857142857147</c:v>
                </c:pt>
                <c:pt idx="38">
                  <c:v>1851.8952380952387</c:v>
                </c:pt>
                <c:pt idx="39">
                  <c:v>2204.9642857142858</c:v>
                </c:pt>
                <c:pt idx="40">
                  <c:v>1362.8190476190478</c:v>
                </c:pt>
                <c:pt idx="41">
                  <c:v>1406.7809523809526</c:v>
                </c:pt>
                <c:pt idx="42">
                  <c:v>29600.099999999995</c:v>
                </c:pt>
                <c:pt idx="43">
                  <c:v>3200.4266666666672</c:v>
                </c:pt>
                <c:pt idx="44">
                  <c:v>1769.466666666666</c:v>
                </c:pt>
                <c:pt idx="45">
                  <c:v>1861.7866666666671</c:v>
                </c:pt>
                <c:pt idx="46">
                  <c:v>4339.04</c:v>
                </c:pt>
                <c:pt idx="47">
                  <c:v>3300.44</c:v>
                </c:pt>
                <c:pt idx="48">
                  <c:v>2461.86666666667</c:v>
                </c:pt>
                <c:pt idx="49">
                  <c:v>1292.4800000000007</c:v>
                </c:pt>
                <c:pt idx="50">
                  <c:v>5908.4799999999977</c:v>
                </c:pt>
                <c:pt idx="51">
                  <c:v>2861.9199999999996</c:v>
                </c:pt>
                <c:pt idx="52">
                  <c:v>2400.3199999999997</c:v>
                </c:pt>
                <c:pt idx="53">
                  <c:v>2108.56</c:v>
                </c:pt>
                <c:pt idx="54">
                  <c:v>3400.453333333337</c:v>
                </c:pt>
                <c:pt idx="55">
                  <c:v>2307.9999999999982</c:v>
                </c:pt>
                <c:pt idx="56">
                  <c:v>5754.613333333331</c:v>
                </c:pt>
                <c:pt idx="57">
                  <c:v>2800.3733333333348</c:v>
                </c:pt>
                <c:pt idx="58">
                  <c:v>984.74666666666712</c:v>
                </c:pt>
                <c:pt idx="59">
                  <c:v>3185.0399999999963</c:v>
                </c:pt>
                <c:pt idx="60">
                  <c:v>1354.0266666666657</c:v>
                </c:pt>
                <c:pt idx="61">
                  <c:v>7893.3600000000015</c:v>
                </c:pt>
                <c:pt idx="62">
                  <c:v>1877.1733333333341</c:v>
                </c:pt>
                <c:pt idx="63">
                  <c:v>677.01333333333366</c:v>
                </c:pt>
                <c:pt idx="64">
                  <c:v>1000.1333333333337</c:v>
                </c:pt>
                <c:pt idx="65">
                  <c:v>3308.1333333333337</c:v>
                </c:pt>
                <c:pt idx="66">
                  <c:v>5139.1466666666638</c:v>
                </c:pt>
                <c:pt idx="67">
                  <c:v>1969.4933333333338</c:v>
                </c:pt>
                <c:pt idx="68">
                  <c:v>4492.906666666664</c:v>
                </c:pt>
                <c:pt idx="69">
                  <c:v>8431.8933333333225</c:v>
                </c:pt>
                <c:pt idx="70">
                  <c:v>938.58666666666693</c:v>
                </c:pt>
                <c:pt idx="71">
                  <c:v>1184.773333333334</c:v>
                </c:pt>
                <c:pt idx="72">
                  <c:v>1430.9600000000005</c:v>
                </c:pt>
                <c:pt idx="73">
                  <c:v>1615.600000000001</c:v>
                </c:pt>
                <c:pt idx="74">
                  <c:v>168</c:v>
                </c:pt>
                <c:pt idx="75">
                  <c:v>366</c:v>
                </c:pt>
                <c:pt idx="76">
                  <c:v>1367</c:v>
                </c:pt>
                <c:pt idx="77">
                  <c:v>908</c:v>
                </c:pt>
                <c:pt idx="78">
                  <c:v>1120</c:v>
                </c:pt>
                <c:pt idx="79">
                  <c:v>2350</c:v>
                </c:pt>
                <c:pt idx="80">
                  <c:v>767</c:v>
                </c:pt>
                <c:pt idx="81">
                  <c:v>1349</c:v>
                </c:pt>
                <c:pt idx="82">
                  <c:v>2461</c:v>
                </c:pt>
                <c:pt idx="83">
                  <c:v>1338</c:v>
                </c:pt>
                <c:pt idx="84">
                  <c:v>1124</c:v>
                </c:pt>
                <c:pt idx="85">
                  <c:v>1444</c:v>
                </c:pt>
                <c:pt idx="86">
                  <c:v>3427</c:v>
                </c:pt>
                <c:pt idx="87">
                  <c:v>4045</c:v>
                </c:pt>
                <c:pt idx="88">
                  <c:v>1873</c:v>
                </c:pt>
                <c:pt idx="89">
                  <c:v>1659</c:v>
                </c:pt>
                <c:pt idx="90">
                  <c:v>18077</c:v>
                </c:pt>
                <c:pt idx="91">
                  <c:v>2074</c:v>
                </c:pt>
                <c:pt idx="92">
                  <c:v>1567</c:v>
                </c:pt>
                <c:pt idx="93">
                  <c:v>813</c:v>
                </c:pt>
                <c:pt idx="94">
                  <c:v>1446</c:v>
                </c:pt>
                <c:pt idx="95">
                  <c:v>2170</c:v>
                </c:pt>
                <c:pt idx="96">
                  <c:v>1985</c:v>
                </c:pt>
                <c:pt idx="97">
                  <c:v>9154</c:v>
                </c:pt>
                <c:pt idx="98">
                  <c:v>2526</c:v>
                </c:pt>
                <c:pt idx="99">
                  <c:v>4660</c:v>
                </c:pt>
                <c:pt idx="100">
                  <c:v>4679</c:v>
                </c:pt>
                <c:pt idx="101">
                  <c:v>3520</c:v>
                </c:pt>
                <c:pt idx="102">
                  <c:v>2277</c:v>
                </c:pt>
                <c:pt idx="103">
                  <c:v>2999</c:v>
                </c:pt>
                <c:pt idx="104">
                  <c:v>5554</c:v>
                </c:pt>
                <c:pt idx="105">
                  <c:v>2878</c:v>
                </c:pt>
                <c:pt idx="106">
                  <c:v>66947</c:v>
                </c:pt>
                <c:pt idx="107">
                  <c:v>1294</c:v>
                </c:pt>
                <c:pt idx="108">
                  <c:v>1400</c:v>
                </c:pt>
                <c:pt idx="109">
                  <c:v>1400</c:v>
                </c:pt>
                <c:pt idx="110">
                  <c:v>2354</c:v>
                </c:pt>
                <c:pt idx="111">
                  <c:v>1616</c:v>
                </c:pt>
                <c:pt idx="112">
                  <c:v>2446</c:v>
                </c:pt>
                <c:pt idx="113">
                  <c:v>1968</c:v>
                </c:pt>
                <c:pt idx="114">
                  <c:v>2108</c:v>
                </c:pt>
                <c:pt idx="115">
                  <c:v>1339</c:v>
                </c:pt>
                <c:pt idx="116">
                  <c:v>1154</c:v>
                </c:pt>
                <c:pt idx="117">
                  <c:v>1000</c:v>
                </c:pt>
                <c:pt idx="118">
                  <c:v>580</c:v>
                </c:pt>
                <c:pt idx="119">
                  <c:v>2430</c:v>
                </c:pt>
                <c:pt idx="120">
                  <c:v>2610</c:v>
                </c:pt>
                <c:pt idx="121">
                  <c:v>23880</c:v>
                </c:pt>
                <c:pt idx="122">
                  <c:v>3510</c:v>
                </c:pt>
                <c:pt idx="123">
                  <c:v>2620</c:v>
                </c:pt>
                <c:pt idx="124">
                  <c:v>3140</c:v>
                </c:pt>
                <c:pt idx="125">
                  <c:v>10250</c:v>
                </c:pt>
                <c:pt idx="126">
                  <c:v>21090</c:v>
                </c:pt>
                <c:pt idx="127">
                  <c:v>23080</c:v>
                </c:pt>
                <c:pt idx="128">
                  <c:v>15630</c:v>
                </c:pt>
                <c:pt idx="129">
                  <c:v>67372</c:v>
                </c:pt>
                <c:pt idx="130">
                  <c:v>46050</c:v>
                </c:pt>
                <c:pt idx="131">
                  <c:v>30910</c:v>
                </c:pt>
                <c:pt idx="132">
                  <c:v>25476</c:v>
                </c:pt>
                <c:pt idx="133">
                  <c:v>39000</c:v>
                </c:pt>
                <c:pt idx="134">
                  <c:v>6310</c:v>
                </c:pt>
                <c:pt idx="135">
                  <c:v>3300</c:v>
                </c:pt>
                <c:pt idx="136">
                  <c:v>5970</c:v>
                </c:pt>
                <c:pt idx="137">
                  <c:v>11100</c:v>
                </c:pt>
                <c:pt idx="138">
                  <c:v>4970</c:v>
                </c:pt>
                <c:pt idx="139">
                  <c:v>11460</c:v>
                </c:pt>
                <c:pt idx="140">
                  <c:v>3960</c:v>
                </c:pt>
                <c:pt idx="141">
                  <c:v>9260</c:v>
                </c:pt>
                <c:pt idx="142">
                  <c:v>8900</c:v>
                </c:pt>
                <c:pt idx="143">
                  <c:v>4680</c:v>
                </c:pt>
                <c:pt idx="144">
                  <c:v>5314910</c:v>
                </c:pt>
                <c:pt idx="145">
                  <c:v>3960</c:v>
                </c:pt>
                <c:pt idx="146">
                  <c:v>13740</c:v>
                </c:pt>
                <c:pt idx="147">
                  <c:v>5940</c:v>
                </c:pt>
                <c:pt idx="148">
                  <c:v>7080</c:v>
                </c:pt>
                <c:pt idx="149">
                  <c:v>2870</c:v>
                </c:pt>
                <c:pt idx="150">
                  <c:v>13200</c:v>
                </c:pt>
                <c:pt idx="151">
                  <c:v>14780</c:v>
                </c:pt>
                <c:pt idx="152">
                  <c:v>5920</c:v>
                </c:pt>
                <c:pt idx="153">
                  <c:v>13020</c:v>
                </c:pt>
                <c:pt idx="154">
                  <c:v>3970</c:v>
                </c:pt>
                <c:pt idx="155">
                  <c:v>484748</c:v>
                </c:pt>
                <c:pt idx="156">
                  <c:v>4120</c:v>
                </c:pt>
                <c:pt idx="157">
                  <c:v>3160</c:v>
                </c:pt>
                <c:pt idx="158">
                  <c:v>3520</c:v>
                </c:pt>
                <c:pt idx="159">
                  <c:v>5880</c:v>
                </c:pt>
                <c:pt idx="160">
                  <c:v>9840</c:v>
                </c:pt>
                <c:pt idx="161">
                  <c:v>4840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41F-4557-A0D2-A9447A1EA4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139434464"/>
        <c:axId val="-1139423040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tx>
                  <c:v>Petite rade</c:v>
                </c:tx>
                <c:spPr>
                  <a:ln w="19050" cap="rnd">
                    <a:solidFill>
                      <a:srgbClr val="0070C0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rgbClr val="0070C0"/>
                    </a:solidFill>
                    <a:ln w="9525">
                      <a:noFill/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'Taxons Phyto var'!$AP$4:$AP$174</c15:sqref>
                        </c15:formulaRef>
                      </c:ext>
                    </c:extLst>
                    <c:numCache>
                      <c:formatCode>mmm\-yy</c:formatCode>
                      <c:ptCount val="171"/>
                      <c:pt idx="0">
                        <c:v>37681</c:v>
                      </c:pt>
                      <c:pt idx="1">
                        <c:v>37712</c:v>
                      </c:pt>
                      <c:pt idx="2">
                        <c:v>37773</c:v>
                      </c:pt>
                      <c:pt idx="3">
                        <c:v>37803</c:v>
                      </c:pt>
                      <c:pt idx="4">
                        <c:v>37834</c:v>
                      </c:pt>
                      <c:pt idx="5">
                        <c:v>37865</c:v>
                      </c:pt>
                      <c:pt idx="6">
                        <c:v>37895</c:v>
                      </c:pt>
                      <c:pt idx="7">
                        <c:v>37926</c:v>
                      </c:pt>
                      <c:pt idx="8">
                        <c:v>37956</c:v>
                      </c:pt>
                      <c:pt idx="9">
                        <c:v>37987</c:v>
                      </c:pt>
                      <c:pt idx="10">
                        <c:v>38018</c:v>
                      </c:pt>
                      <c:pt idx="11">
                        <c:v>38047</c:v>
                      </c:pt>
                      <c:pt idx="12">
                        <c:v>38078</c:v>
                      </c:pt>
                      <c:pt idx="13">
                        <c:v>38139</c:v>
                      </c:pt>
                      <c:pt idx="14">
                        <c:v>38169</c:v>
                      </c:pt>
                      <c:pt idx="15">
                        <c:v>38353</c:v>
                      </c:pt>
                      <c:pt idx="16">
                        <c:v>38384</c:v>
                      </c:pt>
                      <c:pt idx="17">
                        <c:v>38412</c:v>
                      </c:pt>
                      <c:pt idx="18">
                        <c:v>38443</c:v>
                      </c:pt>
                      <c:pt idx="19">
                        <c:v>38473</c:v>
                      </c:pt>
                      <c:pt idx="20">
                        <c:v>38504</c:v>
                      </c:pt>
                      <c:pt idx="21">
                        <c:v>38534</c:v>
                      </c:pt>
                      <c:pt idx="22">
                        <c:v>38565</c:v>
                      </c:pt>
                      <c:pt idx="23">
                        <c:v>38596</c:v>
                      </c:pt>
                      <c:pt idx="24">
                        <c:v>38626</c:v>
                      </c:pt>
                      <c:pt idx="25">
                        <c:v>38657</c:v>
                      </c:pt>
                      <c:pt idx="26">
                        <c:v>38687</c:v>
                      </c:pt>
                      <c:pt idx="27">
                        <c:v>38718</c:v>
                      </c:pt>
                      <c:pt idx="28">
                        <c:v>38749</c:v>
                      </c:pt>
                      <c:pt idx="29">
                        <c:v>38777</c:v>
                      </c:pt>
                      <c:pt idx="30">
                        <c:v>38808</c:v>
                      </c:pt>
                      <c:pt idx="31">
                        <c:v>38838</c:v>
                      </c:pt>
                      <c:pt idx="32">
                        <c:v>38869</c:v>
                      </c:pt>
                      <c:pt idx="33">
                        <c:v>38899</c:v>
                      </c:pt>
                      <c:pt idx="34">
                        <c:v>38930</c:v>
                      </c:pt>
                      <c:pt idx="35">
                        <c:v>38961</c:v>
                      </c:pt>
                      <c:pt idx="36">
                        <c:v>38991</c:v>
                      </c:pt>
                      <c:pt idx="37">
                        <c:v>39022</c:v>
                      </c:pt>
                      <c:pt idx="38">
                        <c:v>39052</c:v>
                      </c:pt>
                      <c:pt idx="39">
                        <c:v>39083</c:v>
                      </c:pt>
                      <c:pt idx="40">
                        <c:v>39114</c:v>
                      </c:pt>
                      <c:pt idx="41">
                        <c:v>39142</c:v>
                      </c:pt>
                      <c:pt idx="42">
                        <c:v>39173</c:v>
                      </c:pt>
                      <c:pt idx="43">
                        <c:v>39203</c:v>
                      </c:pt>
                      <c:pt idx="44">
                        <c:v>39234</c:v>
                      </c:pt>
                      <c:pt idx="45">
                        <c:v>39264</c:v>
                      </c:pt>
                      <c:pt idx="46">
                        <c:v>39295</c:v>
                      </c:pt>
                      <c:pt idx="47">
                        <c:v>39326</c:v>
                      </c:pt>
                      <c:pt idx="48">
                        <c:v>39356</c:v>
                      </c:pt>
                      <c:pt idx="49">
                        <c:v>39387</c:v>
                      </c:pt>
                      <c:pt idx="50">
                        <c:v>39417</c:v>
                      </c:pt>
                      <c:pt idx="51">
                        <c:v>39448</c:v>
                      </c:pt>
                      <c:pt idx="52">
                        <c:v>39479</c:v>
                      </c:pt>
                      <c:pt idx="53">
                        <c:v>39508</c:v>
                      </c:pt>
                      <c:pt idx="54">
                        <c:v>39539</c:v>
                      </c:pt>
                      <c:pt idx="55">
                        <c:v>39569</c:v>
                      </c:pt>
                      <c:pt idx="56">
                        <c:v>39600</c:v>
                      </c:pt>
                      <c:pt idx="57">
                        <c:v>39630</c:v>
                      </c:pt>
                      <c:pt idx="58">
                        <c:v>39661</c:v>
                      </c:pt>
                      <c:pt idx="59">
                        <c:v>39692</c:v>
                      </c:pt>
                      <c:pt idx="60">
                        <c:v>39722</c:v>
                      </c:pt>
                      <c:pt idx="61">
                        <c:v>39753</c:v>
                      </c:pt>
                      <c:pt idx="62">
                        <c:v>39814</c:v>
                      </c:pt>
                      <c:pt idx="63">
                        <c:v>39845</c:v>
                      </c:pt>
                      <c:pt idx="64">
                        <c:v>39873</c:v>
                      </c:pt>
                      <c:pt idx="65">
                        <c:v>39904</c:v>
                      </c:pt>
                      <c:pt idx="66">
                        <c:v>39934</c:v>
                      </c:pt>
                      <c:pt idx="67">
                        <c:v>39995</c:v>
                      </c:pt>
                      <c:pt idx="68">
                        <c:v>40057</c:v>
                      </c:pt>
                      <c:pt idx="69">
                        <c:v>40179</c:v>
                      </c:pt>
                      <c:pt idx="70">
                        <c:v>40238</c:v>
                      </c:pt>
                      <c:pt idx="71">
                        <c:v>40269</c:v>
                      </c:pt>
                      <c:pt idx="72">
                        <c:v>40299</c:v>
                      </c:pt>
                      <c:pt idx="73">
                        <c:v>40330</c:v>
                      </c:pt>
                      <c:pt idx="74">
                        <c:v>40513</c:v>
                      </c:pt>
                      <c:pt idx="75">
                        <c:v>40575</c:v>
                      </c:pt>
                      <c:pt idx="76">
                        <c:v>40603</c:v>
                      </c:pt>
                      <c:pt idx="77">
                        <c:v>40634</c:v>
                      </c:pt>
                      <c:pt idx="78">
                        <c:v>40695</c:v>
                      </c:pt>
                      <c:pt idx="79">
                        <c:v>40725</c:v>
                      </c:pt>
                      <c:pt idx="80">
                        <c:v>40787</c:v>
                      </c:pt>
                      <c:pt idx="81">
                        <c:v>40909</c:v>
                      </c:pt>
                      <c:pt idx="82">
                        <c:v>40940</c:v>
                      </c:pt>
                      <c:pt idx="83">
                        <c:v>40969</c:v>
                      </c:pt>
                      <c:pt idx="84">
                        <c:v>41000</c:v>
                      </c:pt>
                      <c:pt idx="85">
                        <c:v>41030</c:v>
                      </c:pt>
                      <c:pt idx="86">
                        <c:v>41061</c:v>
                      </c:pt>
                      <c:pt idx="87">
                        <c:v>41091</c:v>
                      </c:pt>
                      <c:pt idx="88">
                        <c:v>41122</c:v>
                      </c:pt>
                      <c:pt idx="89">
                        <c:v>41153</c:v>
                      </c:pt>
                      <c:pt idx="90">
                        <c:v>41183</c:v>
                      </c:pt>
                      <c:pt idx="91">
                        <c:v>41214</c:v>
                      </c:pt>
                      <c:pt idx="92">
                        <c:v>41275</c:v>
                      </c:pt>
                      <c:pt idx="93">
                        <c:v>41306</c:v>
                      </c:pt>
                      <c:pt idx="94">
                        <c:v>41334</c:v>
                      </c:pt>
                      <c:pt idx="95">
                        <c:v>41365</c:v>
                      </c:pt>
                      <c:pt idx="96">
                        <c:v>41395</c:v>
                      </c:pt>
                      <c:pt idx="97">
                        <c:v>41426</c:v>
                      </c:pt>
                      <c:pt idx="98">
                        <c:v>41456</c:v>
                      </c:pt>
                      <c:pt idx="99">
                        <c:v>41487</c:v>
                      </c:pt>
                      <c:pt idx="100">
                        <c:v>41518</c:v>
                      </c:pt>
                      <c:pt idx="101">
                        <c:v>41548</c:v>
                      </c:pt>
                      <c:pt idx="102">
                        <c:v>41579</c:v>
                      </c:pt>
                      <c:pt idx="103">
                        <c:v>41609</c:v>
                      </c:pt>
                      <c:pt idx="104">
                        <c:v>41640</c:v>
                      </c:pt>
                      <c:pt idx="105">
                        <c:v>41671</c:v>
                      </c:pt>
                      <c:pt idx="106">
                        <c:v>41699</c:v>
                      </c:pt>
                      <c:pt idx="107">
                        <c:v>41730</c:v>
                      </c:pt>
                      <c:pt idx="108">
                        <c:v>41760</c:v>
                      </c:pt>
                      <c:pt idx="109">
                        <c:v>41791</c:v>
                      </c:pt>
                      <c:pt idx="110">
                        <c:v>41821</c:v>
                      </c:pt>
                      <c:pt idx="111">
                        <c:v>41852</c:v>
                      </c:pt>
                      <c:pt idx="112">
                        <c:v>41883</c:v>
                      </c:pt>
                      <c:pt idx="113">
                        <c:v>41913</c:v>
                      </c:pt>
                      <c:pt idx="114">
                        <c:v>41944</c:v>
                      </c:pt>
                      <c:pt idx="115">
                        <c:v>41974</c:v>
                      </c:pt>
                      <c:pt idx="116">
                        <c:v>42005</c:v>
                      </c:pt>
                      <c:pt idx="117">
                        <c:v>42339</c:v>
                      </c:pt>
                      <c:pt idx="118">
                        <c:v>42370</c:v>
                      </c:pt>
                      <c:pt idx="119">
                        <c:v>42401</c:v>
                      </c:pt>
                      <c:pt idx="120">
                        <c:v>42430</c:v>
                      </c:pt>
                      <c:pt idx="121">
                        <c:v>42552</c:v>
                      </c:pt>
                      <c:pt idx="122">
                        <c:v>42583</c:v>
                      </c:pt>
                      <c:pt idx="123">
                        <c:v>42614</c:v>
                      </c:pt>
                      <c:pt idx="124">
                        <c:v>42644</c:v>
                      </c:pt>
                      <c:pt idx="125">
                        <c:v>42675</c:v>
                      </c:pt>
                      <c:pt idx="126">
                        <c:v>42705</c:v>
                      </c:pt>
                      <c:pt idx="127">
                        <c:v>42736</c:v>
                      </c:pt>
                      <c:pt idx="128">
                        <c:v>42767</c:v>
                      </c:pt>
                      <c:pt idx="129">
                        <c:v>42795</c:v>
                      </c:pt>
                      <c:pt idx="130">
                        <c:v>42826</c:v>
                      </c:pt>
                      <c:pt idx="131">
                        <c:v>42856</c:v>
                      </c:pt>
                      <c:pt idx="132">
                        <c:v>42887</c:v>
                      </c:pt>
                      <c:pt idx="133">
                        <c:v>42917</c:v>
                      </c:pt>
                      <c:pt idx="134">
                        <c:v>42948</c:v>
                      </c:pt>
                      <c:pt idx="135">
                        <c:v>43009</c:v>
                      </c:pt>
                      <c:pt idx="136">
                        <c:v>43040</c:v>
                      </c:pt>
                      <c:pt idx="137">
                        <c:v>43101</c:v>
                      </c:pt>
                      <c:pt idx="138">
                        <c:v>43132</c:v>
                      </c:pt>
                      <c:pt idx="139">
                        <c:v>43160</c:v>
                      </c:pt>
                      <c:pt idx="140">
                        <c:v>43191</c:v>
                      </c:pt>
                      <c:pt idx="141">
                        <c:v>43221</c:v>
                      </c:pt>
                      <c:pt idx="142">
                        <c:v>43252</c:v>
                      </c:pt>
                      <c:pt idx="143">
                        <c:v>43282</c:v>
                      </c:pt>
                      <c:pt idx="144">
                        <c:v>43313</c:v>
                      </c:pt>
                      <c:pt idx="145">
                        <c:v>43374</c:v>
                      </c:pt>
                      <c:pt idx="146">
                        <c:v>43405</c:v>
                      </c:pt>
                      <c:pt idx="147">
                        <c:v>43466</c:v>
                      </c:pt>
                      <c:pt idx="148">
                        <c:v>43800</c:v>
                      </c:pt>
                      <c:pt idx="149">
                        <c:v>43831</c:v>
                      </c:pt>
                      <c:pt idx="150">
                        <c:v>43862</c:v>
                      </c:pt>
                      <c:pt idx="151">
                        <c:v>43952</c:v>
                      </c:pt>
                      <c:pt idx="152">
                        <c:v>43983</c:v>
                      </c:pt>
                      <c:pt idx="153">
                        <c:v>44013</c:v>
                      </c:pt>
                      <c:pt idx="154">
                        <c:v>44044</c:v>
                      </c:pt>
                      <c:pt idx="155">
                        <c:v>44075</c:v>
                      </c:pt>
                      <c:pt idx="156">
                        <c:v>44105</c:v>
                      </c:pt>
                      <c:pt idx="157">
                        <c:v>44136</c:v>
                      </c:pt>
                      <c:pt idx="158">
                        <c:v>44166</c:v>
                      </c:pt>
                      <c:pt idx="159">
                        <c:v>44197</c:v>
                      </c:pt>
                      <c:pt idx="160">
                        <c:v>44228</c:v>
                      </c:pt>
                      <c:pt idx="161">
                        <c:v>44256</c:v>
                      </c:pt>
                      <c:pt idx="162">
                        <c:v>44287</c:v>
                      </c:pt>
                      <c:pt idx="163">
                        <c:v>44317</c:v>
                      </c:pt>
                      <c:pt idx="164">
                        <c:v>44348</c:v>
                      </c:pt>
                      <c:pt idx="165">
                        <c:v>44378</c:v>
                      </c:pt>
                      <c:pt idx="166">
                        <c:v>44409</c:v>
                      </c:pt>
                      <c:pt idx="167">
                        <c:v>44440</c:v>
                      </c:pt>
                      <c:pt idx="168">
                        <c:v>44470</c:v>
                      </c:pt>
                      <c:pt idx="169">
                        <c:v>44501</c:v>
                      </c:pt>
                      <c:pt idx="170">
                        <c:v>44531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'Taxons Phyto var'!$AY$4:$AY$174</c15:sqref>
                        </c15:formulaRef>
                      </c:ext>
                    </c:extLst>
                    <c:numCache>
                      <c:formatCode>General</c:formatCode>
                      <c:ptCount val="171"/>
                      <c:pt idx="0">
                        <c:v>870</c:v>
                      </c:pt>
                      <c:pt idx="1">
                        <c:v>1575</c:v>
                      </c:pt>
                      <c:pt idx="2">
                        <c:v>268</c:v>
                      </c:pt>
                      <c:pt idx="3">
                        <c:v>85165</c:v>
                      </c:pt>
                      <c:pt idx="4">
                        <c:v>585</c:v>
                      </c:pt>
                      <c:pt idx="5">
                        <c:v>725</c:v>
                      </c:pt>
                      <c:pt idx="6">
                        <c:v>411</c:v>
                      </c:pt>
                      <c:pt idx="7">
                        <c:v>2955</c:v>
                      </c:pt>
                      <c:pt idx="8">
                        <c:v>1525</c:v>
                      </c:pt>
                      <c:pt idx="9">
                        <c:v>1080</c:v>
                      </c:pt>
                      <c:pt idx="10">
                        <c:v>745</c:v>
                      </c:pt>
                      <c:pt idx="11">
                        <c:v>80</c:v>
                      </c:pt>
                      <c:pt idx="12">
                        <c:v>650</c:v>
                      </c:pt>
                      <c:pt idx="13">
                        <c:v>1070</c:v>
                      </c:pt>
                      <c:pt idx="14">
                        <c:v>2300</c:v>
                      </c:pt>
                      <c:pt idx="15">
                        <c:v>6567.1866666666683</c:v>
                      </c:pt>
                      <c:pt idx="16">
                        <c:v>12084.6</c:v>
                      </c:pt>
                      <c:pt idx="17">
                        <c:v>26016.475555555549</c:v>
                      </c:pt>
                      <c:pt idx="18">
                        <c:v>12633.900000000016</c:v>
                      </c:pt>
                      <c:pt idx="19">
                        <c:v>21010.114666666668</c:v>
                      </c:pt>
                      <c:pt idx="20">
                        <c:v>5175.6266666666697</c:v>
                      </c:pt>
                      <c:pt idx="21">
                        <c:v>4394.4000000000033</c:v>
                      </c:pt>
                      <c:pt idx="22">
                        <c:v>6323.053333333326</c:v>
                      </c:pt>
                      <c:pt idx="23">
                        <c:v>76047.53333333334</c:v>
                      </c:pt>
                      <c:pt idx="24">
                        <c:v>23656.51999999999</c:v>
                      </c:pt>
                      <c:pt idx="25">
                        <c:v>5736.1161111111105</c:v>
                      </c:pt>
                      <c:pt idx="26">
                        <c:v>10448.906666666664</c:v>
                      </c:pt>
                      <c:pt idx="27">
                        <c:v>8939.6533333333227</c:v>
                      </c:pt>
                      <c:pt idx="28">
                        <c:v>38651.306666666656</c:v>
                      </c:pt>
                      <c:pt idx="29">
                        <c:v>42005.600000000013</c:v>
                      </c:pt>
                      <c:pt idx="30">
                        <c:v>35131.606666666674</c:v>
                      </c:pt>
                      <c:pt idx="31">
                        <c:v>116461.68000000001</c:v>
                      </c:pt>
                      <c:pt idx="32">
                        <c:v>45753.535555555558</c:v>
                      </c:pt>
                      <c:pt idx="33">
                        <c:v>7131.72</c:v>
                      </c:pt>
                      <c:pt idx="34">
                        <c:v>1477.1200000000003</c:v>
                      </c:pt>
                      <c:pt idx="35">
                        <c:v>1286605.9137254884</c:v>
                      </c:pt>
                      <c:pt idx="36">
                        <c:v>29773.199999999986</c:v>
                      </c:pt>
                      <c:pt idx="37">
                        <c:v>12686.306666666667</c:v>
                      </c:pt>
                      <c:pt idx="38">
                        <c:v>11555.386666666673</c:v>
                      </c:pt>
                      <c:pt idx="39">
                        <c:v>6447.0133333333324</c:v>
                      </c:pt>
                      <c:pt idx="40">
                        <c:v>17770.201212121206</c:v>
                      </c:pt>
                      <c:pt idx="41">
                        <c:v>5108.373333333333</c:v>
                      </c:pt>
                      <c:pt idx="42">
                        <c:v>44890.600000000013</c:v>
                      </c:pt>
                      <c:pt idx="43">
                        <c:v>10678.34666666667</c:v>
                      </c:pt>
                      <c:pt idx="44">
                        <c:v>5970.0266666666685</c:v>
                      </c:pt>
                      <c:pt idx="45">
                        <c:v>5539.1999999999989</c:v>
                      </c:pt>
                      <c:pt idx="46">
                        <c:v>10493.706666666667</c:v>
                      </c:pt>
                      <c:pt idx="47">
                        <c:v>89735.039999999994</c:v>
                      </c:pt>
                      <c:pt idx="48">
                        <c:v>25541.866666666669</c:v>
                      </c:pt>
                      <c:pt idx="49">
                        <c:v>3723.5733333333346</c:v>
                      </c:pt>
                      <c:pt idx="50">
                        <c:v>21048.959999999999</c:v>
                      </c:pt>
                      <c:pt idx="51">
                        <c:v>30511.760000000002</c:v>
                      </c:pt>
                      <c:pt idx="52">
                        <c:v>12694</c:v>
                      </c:pt>
                      <c:pt idx="53">
                        <c:v>4031.3066666666668</c:v>
                      </c:pt>
                      <c:pt idx="54">
                        <c:v>16432.960000000003</c:v>
                      </c:pt>
                      <c:pt idx="55">
                        <c:v>13732.599999999999</c:v>
                      </c:pt>
                      <c:pt idx="56">
                        <c:v>8554.9866666666603</c:v>
                      </c:pt>
                      <c:pt idx="57">
                        <c:v>6493.1733333333323</c:v>
                      </c:pt>
                      <c:pt idx="58">
                        <c:v>4015.7600000000007</c:v>
                      </c:pt>
                      <c:pt idx="59">
                        <c:v>9847.4666666666744</c:v>
                      </c:pt>
                      <c:pt idx="60">
                        <c:v>9355.0933333333269</c:v>
                      </c:pt>
                      <c:pt idx="61">
                        <c:v>12032.600000000009</c:v>
                      </c:pt>
                      <c:pt idx="62">
                        <c:v>4156.7733333333335</c:v>
                      </c:pt>
                      <c:pt idx="63">
                        <c:v>10185.973333333337</c:v>
                      </c:pt>
                      <c:pt idx="64">
                        <c:v>3138.880000000001</c:v>
                      </c:pt>
                      <c:pt idx="65">
                        <c:v>4031.3066666666655</c:v>
                      </c:pt>
                      <c:pt idx="66">
                        <c:v>9693.6</c:v>
                      </c:pt>
                      <c:pt idx="67">
                        <c:v>3200.4266666666672</c:v>
                      </c:pt>
                      <c:pt idx="68">
                        <c:v>3508.1599999999976</c:v>
                      </c:pt>
                      <c:pt idx="69">
                        <c:v>17725.44000000001</c:v>
                      </c:pt>
                      <c:pt idx="70">
                        <c:v>8431.8933333333298</c:v>
                      </c:pt>
                      <c:pt idx="71">
                        <c:v>2461.8666666666668</c:v>
                      </c:pt>
                      <c:pt idx="72">
                        <c:v>5970.0266666666694</c:v>
                      </c:pt>
                      <c:pt idx="73">
                        <c:v>2523.4133333333316</c:v>
                      </c:pt>
                      <c:pt idx="74">
                        <c:v>1787</c:v>
                      </c:pt>
                      <c:pt idx="75">
                        <c:v>1078</c:v>
                      </c:pt>
                      <c:pt idx="76">
                        <c:v>4372</c:v>
                      </c:pt>
                      <c:pt idx="77">
                        <c:v>1788</c:v>
                      </c:pt>
                      <c:pt idx="78">
                        <c:v>2220</c:v>
                      </c:pt>
                      <c:pt idx="79">
                        <c:v>2004</c:v>
                      </c:pt>
                      <c:pt idx="80">
                        <c:v>1294</c:v>
                      </c:pt>
                      <c:pt idx="81">
                        <c:v>3330</c:v>
                      </c:pt>
                      <c:pt idx="82">
                        <c:v>5081</c:v>
                      </c:pt>
                      <c:pt idx="83">
                        <c:v>3110</c:v>
                      </c:pt>
                      <c:pt idx="84">
                        <c:v>2865</c:v>
                      </c:pt>
                      <c:pt idx="85">
                        <c:v>4155</c:v>
                      </c:pt>
                      <c:pt idx="86">
                        <c:v>15943</c:v>
                      </c:pt>
                      <c:pt idx="87">
                        <c:v>2895</c:v>
                      </c:pt>
                      <c:pt idx="88">
                        <c:v>5573</c:v>
                      </c:pt>
                      <c:pt idx="89">
                        <c:v>2034</c:v>
                      </c:pt>
                      <c:pt idx="90">
                        <c:v>76443</c:v>
                      </c:pt>
                      <c:pt idx="91">
                        <c:v>3079</c:v>
                      </c:pt>
                      <c:pt idx="92">
                        <c:v>2342</c:v>
                      </c:pt>
                      <c:pt idx="93">
                        <c:v>3694</c:v>
                      </c:pt>
                      <c:pt idx="94">
                        <c:v>2865</c:v>
                      </c:pt>
                      <c:pt idx="95">
                        <c:v>5511</c:v>
                      </c:pt>
                      <c:pt idx="96">
                        <c:v>3568</c:v>
                      </c:pt>
                      <c:pt idx="97">
                        <c:v>20957</c:v>
                      </c:pt>
                      <c:pt idx="98">
                        <c:v>4157</c:v>
                      </c:pt>
                      <c:pt idx="99">
                        <c:v>9081</c:v>
                      </c:pt>
                      <c:pt idx="100">
                        <c:v>11913</c:v>
                      </c:pt>
                      <c:pt idx="101">
                        <c:v>22682</c:v>
                      </c:pt>
                      <c:pt idx="102">
                        <c:v>5111</c:v>
                      </c:pt>
                      <c:pt idx="103">
                        <c:v>5759</c:v>
                      </c:pt>
                      <c:pt idx="104">
                        <c:v>13049</c:v>
                      </c:pt>
                      <c:pt idx="105">
                        <c:v>4281</c:v>
                      </c:pt>
                      <c:pt idx="106">
                        <c:v>373468</c:v>
                      </c:pt>
                      <c:pt idx="107">
                        <c:v>2649</c:v>
                      </c:pt>
                      <c:pt idx="108">
                        <c:v>2619</c:v>
                      </c:pt>
                      <c:pt idx="109">
                        <c:v>1648</c:v>
                      </c:pt>
                      <c:pt idx="110">
                        <c:v>4987</c:v>
                      </c:pt>
                      <c:pt idx="111">
                        <c:v>2770</c:v>
                      </c:pt>
                      <c:pt idx="112">
                        <c:v>3605</c:v>
                      </c:pt>
                      <c:pt idx="113">
                        <c:v>3323</c:v>
                      </c:pt>
                      <c:pt idx="114">
                        <c:v>3479</c:v>
                      </c:pt>
                      <c:pt idx="115">
                        <c:v>2986</c:v>
                      </c:pt>
                      <c:pt idx="116">
                        <c:v>1908</c:v>
                      </c:pt>
                      <c:pt idx="117">
                        <c:v>2410</c:v>
                      </c:pt>
                      <c:pt idx="118">
                        <c:v>1470</c:v>
                      </c:pt>
                      <c:pt idx="119">
                        <c:v>2770</c:v>
                      </c:pt>
                      <c:pt idx="120">
                        <c:v>10750</c:v>
                      </c:pt>
                      <c:pt idx="121">
                        <c:v>4310</c:v>
                      </c:pt>
                      <c:pt idx="122">
                        <c:v>5898740</c:v>
                      </c:pt>
                      <c:pt idx="123">
                        <c:v>8590</c:v>
                      </c:pt>
                      <c:pt idx="124">
                        <c:v>109660</c:v>
                      </c:pt>
                      <c:pt idx="125">
                        <c:v>26403</c:v>
                      </c:pt>
                      <c:pt idx="126">
                        <c:v>111965</c:v>
                      </c:pt>
                      <c:pt idx="127">
                        <c:v>43560</c:v>
                      </c:pt>
                      <c:pt idx="128">
                        <c:v>32520</c:v>
                      </c:pt>
                      <c:pt idx="129">
                        <c:v>91240</c:v>
                      </c:pt>
                      <c:pt idx="130">
                        <c:v>51850</c:v>
                      </c:pt>
                      <c:pt idx="131">
                        <c:v>101450</c:v>
                      </c:pt>
                      <c:pt idx="132">
                        <c:v>94830</c:v>
                      </c:pt>
                      <c:pt idx="133">
                        <c:v>300835</c:v>
                      </c:pt>
                      <c:pt idx="134">
                        <c:v>7860</c:v>
                      </c:pt>
                      <c:pt idx="135">
                        <c:v>9610</c:v>
                      </c:pt>
                      <c:pt idx="136">
                        <c:v>5890</c:v>
                      </c:pt>
                      <c:pt idx="137">
                        <c:v>14280</c:v>
                      </c:pt>
                      <c:pt idx="138">
                        <c:v>8200</c:v>
                      </c:pt>
                      <c:pt idx="139">
                        <c:v>19330</c:v>
                      </c:pt>
                      <c:pt idx="140">
                        <c:v>19540</c:v>
                      </c:pt>
                      <c:pt idx="141">
                        <c:v>9990</c:v>
                      </c:pt>
                      <c:pt idx="142">
                        <c:v>9590</c:v>
                      </c:pt>
                      <c:pt idx="143">
                        <c:v>7849</c:v>
                      </c:pt>
                      <c:pt idx="144">
                        <c:v>4573440</c:v>
                      </c:pt>
                      <c:pt idx="145">
                        <c:v>7850</c:v>
                      </c:pt>
                      <c:pt idx="146">
                        <c:v>8080</c:v>
                      </c:pt>
                      <c:pt idx="147">
                        <c:v>135140</c:v>
                      </c:pt>
                      <c:pt idx="148">
                        <c:v>7400</c:v>
                      </c:pt>
                      <c:pt idx="149">
                        <c:v>13670</c:v>
                      </c:pt>
                      <c:pt idx="150">
                        <c:v>45140</c:v>
                      </c:pt>
                      <c:pt idx="151">
                        <c:v>16800</c:v>
                      </c:pt>
                      <c:pt idx="152">
                        <c:v>9130</c:v>
                      </c:pt>
                      <c:pt idx="153">
                        <c:v>13760</c:v>
                      </c:pt>
                      <c:pt idx="154">
                        <c:v>4400</c:v>
                      </c:pt>
                      <c:pt idx="155">
                        <c:v>790567</c:v>
                      </c:pt>
                      <c:pt idx="156">
                        <c:v>5480</c:v>
                      </c:pt>
                      <c:pt idx="157">
                        <c:v>4780</c:v>
                      </c:pt>
                      <c:pt idx="158">
                        <c:v>7440</c:v>
                      </c:pt>
                      <c:pt idx="159">
                        <c:v>9880</c:v>
                      </c:pt>
                      <c:pt idx="160">
                        <c:v>17180</c:v>
                      </c:pt>
                      <c:pt idx="161">
                        <c:v>12780</c:v>
                      </c:pt>
                      <c:pt idx="162">
                        <c:v>8010</c:v>
                      </c:pt>
                      <c:pt idx="163">
                        <c:v>15100</c:v>
                      </c:pt>
                      <c:pt idx="164">
                        <c:v>13540</c:v>
                      </c:pt>
                      <c:pt idx="165">
                        <c:v>7420</c:v>
                      </c:pt>
                      <c:pt idx="166">
                        <c:v>7402</c:v>
                      </c:pt>
                      <c:pt idx="167">
                        <c:v>11580</c:v>
                      </c:pt>
                      <c:pt idx="168">
                        <c:v>10850</c:v>
                      </c:pt>
                      <c:pt idx="169">
                        <c:v>11240</c:v>
                      </c:pt>
                      <c:pt idx="170">
                        <c:v>13080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1-541F-4557-A0D2-A9447A1EA44B}"/>
                  </c:ext>
                </c:extLst>
              </c15:ser>
            </c15:filteredScatterSeries>
          </c:ext>
        </c:extLst>
      </c:scatterChart>
      <c:valAx>
        <c:axId val="-1139434464"/>
        <c:scaling>
          <c:orientation val="minMax"/>
          <c:max val="44562"/>
          <c:min val="37622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/>
                  <a:t>Années</a:t>
                </a:r>
              </a:p>
            </c:rich>
          </c:tx>
          <c:layout>
            <c:manualLayout>
              <c:xMode val="edge"/>
              <c:yMode val="edge"/>
              <c:x val="0.51185114091916639"/>
              <c:y val="0.9140894069923629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yyyy" sourceLinked="0"/>
        <c:majorTickMark val="cross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139423040"/>
        <c:crosses val="autoZero"/>
        <c:crossBetween val="midCat"/>
        <c:majorUnit val="365"/>
        <c:minorUnit val="30"/>
      </c:valAx>
      <c:valAx>
        <c:axId val="-1139423040"/>
        <c:scaling>
          <c:logBase val="10"/>
          <c:orientation val="minMax"/>
          <c:max val="1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dirty="0" err="1"/>
                  <a:t>Abondance</a:t>
                </a:r>
                <a:r>
                  <a:rPr lang="en-US" sz="1200" b="1" dirty="0"/>
                  <a:t> de</a:t>
                </a:r>
              </a:p>
              <a:p>
                <a:pPr>
                  <a:defRPr b="1"/>
                </a:pPr>
                <a:r>
                  <a:rPr lang="en-US" sz="1200" b="1" dirty="0" err="1"/>
                  <a:t>Phytoplancton</a:t>
                </a:r>
                <a:endParaRPr lang="en-US" sz="1200" b="1" dirty="0"/>
              </a:p>
              <a:p>
                <a:pPr>
                  <a:defRPr b="1"/>
                </a:pPr>
                <a:r>
                  <a:rPr lang="en-US" sz="1200" b="1" dirty="0"/>
                  <a:t>(cellule/L)</a:t>
                </a:r>
              </a:p>
            </c:rich>
          </c:tx>
          <c:layout>
            <c:manualLayout>
              <c:xMode val="edge"/>
              <c:yMode val="edge"/>
              <c:x val="1.3357120287402276E-4"/>
              <c:y val="0.3128014653449352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2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1394344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56419904875375"/>
          <c:y val="0.66432658471400929"/>
          <c:w val="0.12936568473445076"/>
          <c:h val="7.2026671402151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ysClr val="windowText" lastClr="000000"/>
          </a:solidFill>
        </a:defRPr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6A5FBFB4-0382-9A40-A092-F3D511B0C21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BDB7B2B-904F-5348-83D7-C08183C585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9BF594-6D82-0142-BF5D-B53C487D1A5B}" type="datetimeFigureOut">
              <a:rPr lang="fr-FR" smtClean="0"/>
              <a:t>23/05/2022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B99067A-EE96-6149-8690-0819FCDDABE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8C896B-8394-EB4C-A415-C5D21C8828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EDAF20-22EF-B845-8AF0-E9D5F3E5E7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38721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0FC937C-F306-F044-82C7-DA5AFE2A727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F61165C9-DD6E-5543-8006-E04A4A08CD4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8350"/>
            <a:ext cx="68199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1FB1B253-BA49-444F-98ED-ABDEFB10EB7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36068307-81A8-AB4B-83A9-B792F99928D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814D90A7-A4F2-814B-852E-3C59D555D9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/>
            </a:lvl1pPr>
          </a:lstStyle>
          <a:p>
            <a:fld id="{4C3068AE-EDD4-4978-A5A6-FB19BEA97D6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527999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1pPr>
    <a:lvl2pPr marL="342866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2pPr>
    <a:lvl3pPr marL="685732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3pPr>
    <a:lvl4pPr marL="1028598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4pPr>
    <a:lvl5pPr marL="1371464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5pPr>
    <a:lvl6pPr marL="1714331" algn="l" defTabSz="68573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195" algn="l" defTabSz="68573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060" algn="l" defTabSz="68573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2926" algn="l" defTabSz="68573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068AE-EDD4-4978-A5A6-FB19BEA97D61}" type="slidenum">
              <a:rPr lang="fr-FR" altLang="fr-FR" smtClean="0"/>
              <a:pPr/>
              <a:t>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34294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068AE-EDD4-4978-A5A6-FB19BEA97D61}" type="slidenum">
              <a:rPr lang="fr-FR" altLang="fr-FR" smtClean="0"/>
              <a:pPr/>
              <a:t>8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65131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068AE-EDD4-4978-A5A6-FB19BEA97D61}" type="slidenum">
              <a:rPr lang="fr-FR" altLang="fr-FR" smtClean="0"/>
              <a:pPr/>
              <a:t>10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64821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068AE-EDD4-4978-A5A6-FB19BEA97D61}" type="slidenum">
              <a:rPr lang="fr-FR" altLang="fr-FR" smtClean="0"/>
              <a:pPr/>
              <a:t>13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40609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82E9D6-1F60-D349-BD9F-1EA920088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AA1E58C-F0BF-427D-90B8-66FE61E2B3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Droplett- Colloque Needs Mai 2022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5C09D0-3190-402C-A75C-601FF9A4A7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5539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5 idées développé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FA8A97-87F7-FB41-A7B6-E195BF588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9" name="Espace réservé du pied de page 18">
            <a:extLst>
              <a:ext uri="{FF2B5EF4-FFF2-40B4-BE49-F238E27FC236}">
                <a16:creationId xmlns:a16="http://schemas.microsoft.com/office/drawing/2014/main" id="{5C9DC2AE-5D69-4C8D-8E7A-A0A4D9C5D56C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fr-FR"/>
              <a:t>Droplett- Colloque Needs Mai 2022</a:t>
            </a:r>
            <a:endParaRPr lang="fr-FR" dirty="0"/>
          </a:p>
        </p:txBody>
      </p:sp>
      <p:sp>
        <p:nvSpPr>
          <p:cNvPr id="20" name="Espace réservé du numéro de diapositive 19">
            <a:extLst>
              <a:ext uri="{FF2B5EF4-FFF2-40B4-BE49-F238E27FC236}">
                <a16:creationId xmlns:a16="http://schemas.microsoft.com/office/drawing/2014/main" id="{BCBA5CAF-442B-4F49-A70C-75588B1811A7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7E7949AB-7451-4DD8-A82C-A03EFE4334C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27497" y="1035170"/>
            <a:ext cx="1610916" cy="634087"/>
          </a:xfr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100" b="1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4" name="Espace réservé du texte 22">
            <a:extLst>
              <a:ext uri="{FF2B5EF4-FFF2-40B4-BE49-F238E27FC236}">
                <a16:creationId xmlns:a16="http://schemas.microsoft.com/office/drawing/2014/main" id="{0A6CDFC0-AA5B-4715-910D-1AF0B043E9C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112163" y="1740379"/>
            <a:ext cx="1971000" cy="831371"/>
          </a:xfrm>
          <a:blipFill dpi="0" rotWithShape="1">
            <a:blip r:embed="rId2"/>
            <a:srcRect/>
            <a:tile tx="0" ty="0" sx="80000" sy="100000" flip="none" algn="tl"/>
          </a:blipFill>
          <a:ln>
            <a:noFill/>
          </a:ln>
        </p:spPr>
        <p:txBody>
          <a:bodyPr lIns="180000" anchor="t"/>
          <a:lstStyle>
            <a:lvl1pPr marL="0" indent="0" algn="l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None/>
              <a:defRPr sz="1100" b="0">
                <a:solidFill>
                  <a:schemeClr val="accent3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22">
            <a:extLst>
              <a:ext uri="{FF2B5EF4-FFF2-40B4-BE49-F238E27FC236}">
                <a16:creationId xmlns:a16="http://schemas.microsoft.com/office/drawing/2014/main" id="{CC5E45F9-C5FD-4F00-9987-E256662670E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46600" y="1035170"/>
            <a:ext cx="1610916" cy="634087"/>
          </a:xfr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100" b="1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9" name="Espace réservé du texte 22">
            <a:extLst>
              <a:ext uri="{FF2B5EF4-FFF2-40B4-BE49-F238E27FC236}">
                <a16:creationId xmlns:a16="http://schemas.microsoft.com/office/drawing/2014/main" id="{7E039499-F620-4FD6-8A6F-E220C9C59B4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652697" y="1740379"/>
            <a:ext cx="1971000" cy="831371"/>
          </a:xfrm>
          <a:blipFill>
            <a:blip r:embed="rId2"/>
            <a:tile tx="0" ty="0" sx="80000" sy="100000" flip="none" algn="tl"/>
          </a:blipFill>
          <a:ln>
            <a:noFill/>
          </a:ln>
        </p:spPr>
        <p:txBody>
          <a:bodyPr lIns="180000" anchor="t"/>
          <a:lstStyle>
            <a:lvl1pPr marL="0" indent="0" algn="l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None/>
              <a:defRPr sz="1100" b="0">
                <a:solidFill>
                  <a:schemeClr val="accent3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1" name="Espace réservé du texte 22">
            <a:extLst>
              <a:ext uri="{FF2B5EF4-FFF2-40B4-BE49-F238E27FC236}">
                <a16:creationId xmlns:a16="http://schemas.microsoft.com/office/drawing/2014/main" id="{A80B4E8C-6372-4433-B97B-1F6BF295C94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27497" y="3006845"/>
            <a:ext cx="1610916" cy="634087"/>
          </a:xfr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100" b="1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2" name="Espace réservé du texte 22">
            <a:extLst>
              <a:ext uri="{FF2B5EF4-FFF2-40B4-BE49-F238E27FC236}">
                <a16:creationId xmlns:a16="http://schemas.microsoft.com/office/drawing/2014/main" id="{A4246CD2-D6E7-4FC9-835B-5533D2D122B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133594" y="3712054"/>
            <a:ext cx="1971000" cy="831371"/>
          </a:xfrm>
          <a:blipFill>
            <a:blip r:embed="rId2"/>
            <a:tile tx="0" ty="0" sx="80000" sy="100000" flip="none" algn="tl"/>
          </a:blipFill>
          <a:ln>
            <a:noFill/>
          </a:ln>
        </p:spPr>
        <p:txBody>
          <a:bodyPr lIns="180000" anchor="t"/>
          <a:lstStyle>
            <a:lvl1pPr marL="0" indent="0" algn="l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None/>
              <a:defRPr sz="1100" b="0">
                <a:solidFill>
                  <a:schemeClr val="accent3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4" name="Espace réservé du texte 22">
            <a:extLst>
              <a:ext uri="{FF2B5EF4-FFF2-40B4-BE49-F238E27FC236}">
                <a16:creationId xmlns:a16="http://schemas.microsoft.com/office/drawing/2014/main" id="{4E541763-265C-46DB-8137-C49E008955D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46600" y="3006845"/>
            <a:ext cx="1610916" cy="634087"/>
          </a:xfr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100" b="1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5" name="Espace réservé du texte 22">
            <a:extLst>
              <a:ext uri="{FF2B5EF4-FFF2-40B4-BE49-F238E27FC236}">
                <a16:creationId xmlns:a16="http://schemas.microsoft.com/office/drawing/2014/main" id="{C4DB2949-9272-435E-87E6-38435B1A958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652697" y="3712054"/>
            <a:ext cx="1971000" cy="831371"/>
          </a:xfrm>
          <a:blipFill>
            <a:blip r:embed="rId2"/>
            <a:tile tx="0" ty="0" sx="80000" sy="100000" flip="none" algn="tl"/>
          </a:blipFill>
          <a:ln>
            <a:noFill/>
          </a:ln>
        </p:spPr>
        <p:txBody>
          <a:bodyPr lIns="180000" anchor="t"/>
          <a:lstStyle>
            <a:lvl1pPr marL="0" indent="0" algn="l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None/>
              <a:defRPr sz="1100" b="0">
                <a:solidFill>
                  <a:schemeClr val="accent3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7" name="Espace réservé du texte 22">
            <a:extLst>
              <a:ext uri="{FF2B5EF4-FFF2-40B4-BE49-F238E27FC236}">
                <a16:creationId xmlns:a16="http://schemas.microsoft.com/office/drawing/2014/main" id="{CB3DB4DA-E636-41CF-A9ED-469BF6CC03F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822502" y="1994814"/>
            <a:ext cx="1610916" cy="634087"/>
          </a:xfr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100" b="1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8" name="Espace réservé du texte 22">
            <a:extLst>
              <a:ext uri="{FF2B5EF4-FFF2-40B4-BE49-F238E27FC236}">
                <a16:creationId xmlns:a16="http://schemas.microsoft.com/office/drawing/2014/main" id="{B23AD0A7-A384-4986-83E8-827EE4EADAB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028599" y="2700023"/>
            <a:ext cx="1971000" cy="831371"/>
          </a:xfrm>
          <a:blipFill>
            <a:blip r:embed="rId2"/>
            <a:tile tx="0" ty="0" sx="80000" sy="100000" flip="none" algn="tl"/>
          </a:blipFill>
          <a:ln>
            <a:noFill/>
          </a:ln>
        </p:spPr>
        <p:txBody>
          <a:bodyPr lIns="180000" anchor="t"/>
          <a:lstStyle>
            <a:lvl1pPr marL="0" indent="0" algn="l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None/>
              <a:defRPr sz="1100" b="0">
                <a:solidFill>
                  <a:schemeClr val="accent3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982950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Texte et image génér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3893CF-ECCA-0343-BE13-94EB3ACB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u contenu 4">
            <a:extLst>
              <a:ext uri="{FF2B5EF4-FFF2-40B4-BE49-F238E27FC236}">
                <a16:creationId xmlns:a16="http://schemas.microsoft.com/office/drawing/2014/main" id="{847BCCA3-320F-F442-A5A6-A675245E7EA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882157" y="1275162"/>
            <a:ext cx="3740349" cy="3268265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100">
                <a:latin typeface="Trebuchet MS"/>
                <a:cs typeface="Trebuchet MS"/>
              </a:defRPr>
            </a:lvl2pPr>
            <a:lvl3pPr>
              <a:defRPr sz="1100">
                <a:latin typeface="Trebuchet MS"/>
                <a:cs typeface="Trebuchet MS"/>
              </a:defRPr>
            </a:lvl3pPr>
            <a:lvl4pPr>
              <a:defRPr sz="1100">
                <a:latin typeface="Trebuchet MS"/>
                <a:cs typeface="Trebuchet MS"/>
              </a:defRPr>
            </a:lvl4pPr>
            <a:lvl5pPr>
              <a:defRPr sz="1100">
                <a:latin typeface="Trebuchet MS"/>
                <a:cs typeface="Trebuchet MS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EE1CCBF-5412-4FD0-AE90-7F4A0A6203F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Droplett- Colloque Needs Mai 2022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1B30A4-A860-4AF2-8453-50756B56086A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4C3F8B87-51EA-4A5F-B8FA-6394BA3982E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2731" y="1275162"/>
            <a:ext cx="3906440" cy="326826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315807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Texte et image - Génér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8CDAF8-39D6-BE4E-A31E-82BF31DAA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8C0DB197-32F8-0B40-92F0-339BBF5E5192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38365" y="1275162"/>
            <a:ext cx="3684141" cy="3268265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100">
                <a:latin typeface="Trebuchet MS"/>
                <a:cs typeface="Trebuchet MS"/>
              </a:defRPr>
            </a:lvl2pPr>
            <a:lvl3pPr>
              <a:defRPr sz="1100">
                <a:latin typeface="Trebuchet MS"/>
                <a:cs typeface="Trebuchet MS"/>
              </a:defRPr>
            </a:lvl3pPr>
            <a:lvl4pPr>
              <a:defRPr sz="1100">
                <a:latin typeface="Trebuchet MS"/>
                <a:cs typeface="Trebuchet MS"/>
              </a:defRPr>
            </a:lvl4pPr>
            <a:lvl5pPr>
              <a:defRPr sz="1100">
                <a:latin typeface="Trebuchet MS"/>
                <a:cs typeface="Trebuchet MS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67ED9E5D-237E-4834-B731-EA4C07ED9F7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Droplett- Colloque Needs Mai 2022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95666AAF-CC76-4D83-9A32-974B8D280E1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D618FDC3-DC0C-420C-B5C3-D15D996A414F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36484" y="1275164"/>
            <a:ext cx="4112519" cy="385199"/>
          </a:xfrm>
          <a:blipFill dpi="0" rotWithShape="1">
            <a:blip r:embed="rId2"/>
            <a:srcRect/>
            <a:tile tx="0" ty="0" sx="46000" sy="46000" flip="none" algn="tl"/>
          </a:blipFill>
        </p:spPr>
        <p:txBody>
          <a:bodyPr lIns="504000" tIns="36000" rIns="936000"/>
          <a:lstStyle>
            <a:lvl1pPr marL="0" indent="0" algn="l">
              <a:buNone/>
              <a:defRPr sz="1425" b="1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28B1074B-05F6-4859-874A-37B3295B76F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2733" y="1743075"/>
            <a:ext cx="3777853" cy="280035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5460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Texte et image - santé et environn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8CDAF8-39D6-BE4E-A31E-82BF31DAA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8C0DB197-32F8-0B40-92F0-339BBF5E5192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38365" y="1275162"/>
            <a:ext cx="3684141" cy="3268265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100">
                <a:latin typeface="Trebuchet MS"/>
                <a:cs typeface="Trebuchet MS"/>
              </a:defRPr>
            </a:lvl2pPr>
            <a:lvl3pPr>
              <a:defRPr sz="1100">
                <a:latin typeface="Trebuchet MS"/>
                <a:cs typeface="Trebuchet MS"/>
              </a:defRPr>
            </a:lvl3pPr>
            <a:lvl4pPr>
              <a:defRPr sz="1100">
                <a:latin typeface="Trebuchet MS"/>
                <a:cs typeface="Trebuchet MS"/>
              </a:defRPr>
            </a:lvl4pPr>
            <a:lvl5pPr>
              <a:defRPr sz="1100">
                <a:latin typeface="Trebuchet MS"/>
                <a:cs typeface="Trebuchet MS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67ED9E5D-237E-4834-B731-EA4C07ED9F7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Droplett- Colloque Needs Mai 2022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95666AAF-CC76-4D83-9A32-974B8D280E1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D618FDC3-DC0C-420C-B5C3-D15D996A414F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36484" y="1275164"/>
            <a:ext cx="4112519" cy="385199"/>
          </a:xfrm>
          <a:blipFill dpi="0" rotWithShape="1">
            <a:blip r:embed="rId2"/>
            <a:srcRect/>
            <a:tile tx="0" ty="0" sx="46000" sy="46000" flip="none" algn="tl"/>
          </a:blipFill>
        </p:spPr>
        <p:txBody>
          <a:bodyPr lIns="504000" tIns="36000" rIns="936000"/>
          <a:lstStyle>
            <a:lvl1pPr marL="0" indent="0" algn="l">
              <a:buNone/>
              <a:defRPr sz="1425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B3BB485F-5ABF-4273-9A66-32D3676CC59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2733" y="1743075"/>
            <a:ext cx="3777853" cy="2800350"/>
          </a:xfrm>
        </p:spPr>
        <p:txBody>
          <a:bodyPr/>
          <a:lstStyle>
            <a:lvl1pPr>
              <a:buClr>
                <a:schemeClr val="accent6"/>
              </a:buCl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05999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 Texte et image - sûreté nuclé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41B9D1-4732-9B49-AB41-73D26E545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B9519E-B1B9-4426-B80F-21C8DB723B9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Droplett- Colloque Needs Mai 2022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79E5D530-79D2-4E14-ACF9-538A31B0B77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contenu 4">
            <a:extLst>
              <a:ext uri="{FF2B5EF4-FFF2-40B4-BE49-F238E27FC236}">
                <a16:creationId xmlns:a16="http://schemas.microsoft.com/office/drawing/2014/main" id="{703B7FD3-5EA8-4823-BA13-831D7C02261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38365" y="1275162"/>
            <a:ext cx="3684141" cy="3268265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100">
                <a:latin typeface="Trebuchet MS"/>
                <a:cs typeface="Trebuchet MS"/>
              </a:defRPr>
            </a:lvl2pPr>
            <a:lvl3pPr>
              <a:defRPr sz="1100">
                <a:latin typeface="Trebuchet MS"/>
                <a:cs typeface="Trebuchet MS"/>
              </a:defRPr>
            </a:lvl3pPr>
            <a:lvl4pPr>
              <a:defRPr sz="1100">
                <a:latin typeface="Trebuchet MS"/>
                <a:cs typeface="Trebuchet MS"/>
              </a:defRPr>
            </a:lvl4pPr>
            <a:lvl5pPr>
              <a:defRPr sz="1100">
                <a:latin typeface="Trebuchet MS"/>
                <a:cs typeface="Trebuchet MS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F2BD75B7-0953-4A80-8EA6-B62D0850243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36484" y="1275164"/>
            <a:ext cx="4112519" cy="385199"/>
          </a:xfrm>
          <a:blipFill dpi="0" rotWithShape="1">
            <a:blip r:embed="rId2"/>
            <a:srcRect/>
            <a:tile tx="0" ty="0" sx="46000" sy="46000" flip="none" algn="tl"/>
          </a:blipFill>
        </p:spPr>
        <p:txBody>
          <a:bodyPr lIns="504000" tIns="36000" rIns="936000"/>
          <a:lstStyle>
            <a:lvl1pPr marL="0" indent="0" algn="l">
              <a:buNone/>
              <a:defRPr sz="1425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3CB6CAC9-C9D5-45FE-B339-17E1ED4FC68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2733" y="1743075"/>
            <a:ext cx="3777853" cy="2800350"/>
          </a:xfrm>
        </p:spPr>
        <p:txBody>
          <a:bodyPr/>
          <a:lstStyle>
            <a:lvl1pPr>
              <a:buClr>
                <a:schemeClr val="accent5"/>
              </a:buCl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4723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 Texte et image - sécuri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EA8F8A-AB7D-ED49-B179-19AA83B74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7A7F9D0-D64C-4AD0-8B48-D0E45A33B857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Droplett- Colloque Needs Mai 2022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5DF131BC-BD0F-4D1A-A044-7653FFED684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contenu 4">
            <a:extLst>
              <a:ext uri="{FF2B5EF4-FFF2-40B4-BE49-F238E27FC236}">
                <a16:creationId xmlns:a16="http://schemas.microsoft.com/office/drawing/2014/main" id="{F5BEE4ED-F898-4997-B527-9B0A771A9A2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38365" y="1275162"/>
            <a:ext cx="3684141" cy="3268265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100">
                <a:latin typeface="Trebuchet MS"/>
                <a:cs typeface="Trebuchet MS"/>
              </a:defRPr>
            </a:lvl2pPr>
            <a:lvl3pPr>
              <a:defRPr sz="1100">
                <a:latin typeface="Trebuchet MS"/>
                <a:cs typeface="Trebuchet MS"/>
              </a:defRPr>
            </a:lvl3pPr>
            <a:lvl4pPr>
              <a:defRPr sz="1100">
                <a:latin typeface="Trebuchet MS"/>
                <a:cs typeface="Trebuchet MS"/>
              </a:defRPr>
            </a:lvl4pPr>
            <a:lvl5pPr>
              <a:defRPr sz="1100">
                <a:latin typeface="Trebuchet MS"/>
                <a:cs typeface="Trebuchet MS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6AE5691B-F701-42FC-BB71-39FAE29C9F4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36484" y="1275164"/>
            <a:ext cx="4112519" cy="385199"/>
          </a:xfrm>
          <a:blipFill dpi="0" rotWithShape="1">
            <a:blip r:embed="rId2"/>
            <a:srcRect/>
            <a:tile tx="0" ty="0" sx="46000" sy="46000" flip="none" algn="tl"/>
          </a:blipFill>
        </p:spPr>
        <p:txBody>
          <a:bodyPr lIns="504000" tIns="36000" rIns="936000"/>
          <a:lstStyle>
            <a:lvl1pPr marL="0" indent="0" algn="l">
              <a:buNone/>
              <a:defRPr sz="1425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Espace réservé du texte 7">
            <a:extLst>
              <a:ext uri="{FF2B5EF4-FFF2-40B4-BE49-F238E27FC236}">
                <a16:creationId xmlns:a16="http://schemas.microsoft.com/office/drawing/2014/main" id="{03978CA3-AD4D-4C94-83BF-F1C01440008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2733" y="1743075"/>
            <a:ext cx="3777853" cy="2800350"/>
          </a:xfrm>
        </p:spPr>
        <p:txBody>
          <a:bodyPr/>
          <a:lstStyle>
            <a:lvl1pPr>
              <a:buClr>
                <a:schemeClr val="accent4"/>
              </a:buCl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7332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. 3 colonnes génér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440669-79BC-5E43-87AB-C006BC098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0707958-B919-4682-9EAB-FFAB4EC0DD03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/>
              <a:t>Droplett- Colloque Needs Mai 2022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43E815D5-E5BF-47D5-B288-5C848FC75B2E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4AEFC8CD-039E-4F7E-BFCF-D7B5D822EA8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396136" y="2246510"/>
            <a:ext cx="1863000" cy="2296917"/>
          </a:xfrm>
          <a:prstGeom prst="rect">
            <a:avLst/>
          </a:prstGeom>
          <a:solidFill>
            <a:schemeClr val="accent2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CBF97343-3014-4B06-BB6A-E3088B3836B4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3648447" y="2246510"/>
            <a:ext cx="1863000" cy="2296917"/>
          </a:xfrm>
          <a:prstGeom prst="rect">
            <a:avLst/>
          </a:prstGeom>
          <a:solidFill>
            <a:schemeClr val="accent2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C86C6218-5D3D-4A40-A1AF-9D214DA7540B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5900759" y="2246510"/>
            <a:ext cx="1863000" cy="2296917"/>
          </a:xfrm>
          <a:prstGeom prst="rect">
            <a:avLst/>
          </a:prstGeom>
          <a:solidFill>
            <a:schemeClr val="accent2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DD97F5CC-AEAB-48DE-B43B-0A8B45A4D47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396136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24">
            <a:extLst>
              <a:ext uri="{FF2B5EF4-FFF2-40B4-BE49-F238E27FC236}">
                <a16:creationId xmlns:a16="http://schemas.microsoft.com/office/drawing/2014/main" id="{1FCE02CD-4173-400B-839D-E9E53A17382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648447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7" name="Espace réservé du texte 24">
            <a:extLst>
              <a:ext uri="{FF2B5EF4-FFF2-40B4-BE49-F238E27FC236}">
                <a16:creationId xmlns:a16="http://schemas.microsoft.com/office/drawing/2014/main" id="{6895D0A1-761A-41A0-B167-C7DBECFC770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900759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244858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. 3 colonnes - 3 doma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6B22E4-BE8A-044F-914D-6802756F4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56B576A0-0729-43DF-A795-BCE4314C0D4E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/>
              <a:t>Droplett- Colloque Needs Mai 2022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2EE25693-4A7E-48BC-8A2C-95674E3FD35C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A576D490-984E-4318-BA87-CA39D8F41B4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396136" y="2246510"/>
            <a:ext cx="1863000" cy="2296917"/>
          </a:xfrm>
          <a:prstGeom prst="rect">
            <a:avLst/>
          </a:prstGeom>
          <a:solidFill>
            <a:schemeClr val="accent6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261A48B9-A2C9-4FA2-BA53-2B0FB21E04A8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3648447" y="2246510"/>
            <a:ext cx="1863000" cy="2296917"/>
          </a:xfrm>
          <a:prstGeom prst="rect">
            <a:avLst/>
          </a:prstGeom>
          <a:solidFill>
            <a:schemeClr val="accent5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F626A39C-E386-4607-9B66-2F04171D8E5F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5900759" y="2246510"/>
            <a:ext cx="1863000" cy="2296917"/>
          </a:xfrm>
          <a:prstGeom prst="rect">
            <a:avLst/>
          </a:prstGeom>
          <a:solidFill>
            <a:schemeClr val="accent4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9" name="Espace réservé du texte 24">
            <a:extLst>
              <a:ext uri="{FF2B5EF4-FFF2-40B4-BE49-F238E27FC236}">
                <a16:creationId xmlns:a16="http://schemas.microsoft.com/office/drawing/2014/main" id="{AFD8776C-3986-42EC-ACCC-F66DB6CE977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396136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Espace réservé du texte 24">
            <a:extLst>
              <a:ext uri="{FF2B5EF4-FFF2-40B4-BE49-F238E27FC236}">
                <a16:creationId xmlns:a16="http://schemas.microsoft.com/office/drawing/2014/main" id="{6761B505-D208-4551-A7DE-B004A072F28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648447" y="1275160"/>
            <a:ext cx="1863000" cy="793800"/>
          </a:xfrm>
          <a:blipFill>
            <a:blip r:embed="rId3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texte 24">
            <a:extLst>
              <a:ext uri="{FF2B5EF4-FFF2-40B4-BE49-F238E27FC236}">
                <a16:creationId xmlns:a16="http://schemas.microsoft.com/office/drawing/2014/main" id="{440B0CB3-6055-4A08-9057-900497E5545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900759" y="1275160"/>
            <a:ext cx="1863000" cy="793800"/>
          </a:xfrm>
          <a:blipFill>
            <a:blip r:embed="rId4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25739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. 3 colonnes - santé et environn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9FC9B0-A810-8749-B86B-92B1E67B0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BA441C74-3319-471D-A6F7-49A2073E86D9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fr-FR"/>
              <a:t>Droplett- Colloque Needs Mai 2022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BDEE628C-9DBD-42A9-897C-D64B03F87739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42989EC0-1D04-4927-969E-0FBB65362F9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396136" y="2246510"/>
            <a:ext cx="1863000" cy="2296917"/>
          </a:xfrm>
          <a:prstGeom prst="rect">
            <a:avLst/>
          </a:prstGeom>
          <a:solidFill>
            <a:schemeClr val="accent6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A0D6B17F-A6C5-4558-B9E3-38108A92CFB4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3648447" y="2246510"/>
            <a:ext cx="1863000" cy="2296917"/>
          </a:xfrm>
          <a:prstGeom prst="rect">
            <a:avLst/>
          </a:prstGeom>
          <a:solidFill>
            <a:schemeClr val="accent6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1C9870C4-A457-4605-AE0A-8B64B5C9CAA0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5900759" y="2246510"/>
            <a:ext cx="1863000" cy="2296917"/>
          </a:xfrm>
          <a:prstGeom prst="rect">
            <a:avLst/>
          </a:prstGeom>
          <a:solidFill>
            <a:schemeClr val="accent6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9" name="Espace réservé du texte 24">
            <a:extLst>
              <a:ext uri="{FF2B5EF4-FFF2-40B4-BE49-F238E27FC236}">
                <a16:creationId xmlns:a16="http://schemas.microsoft.com/office/drawing/2014/main" id="{F2948FD1-A848-49E6-9868-0CB7A87AD9B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396136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Espace réservé du texte 24">
            <a:extLst>
              <a:ext uri="{FF2B5EF4-FFF2-40B4-BE49-F238E27FC236}">
                <a16:creationId xmlns:a16="http://schemas.microsoft.com/office/drawing/2014/main" id="{F33F8D99-7728-4167-944D-5962296324E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648447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texte 24">
            <a:extLst>
              <a:ext uri="{FF2B5EF4-FFF2-40B4-BE49-F238E27FC236}">
                <a16:creationId xmlns:a16="http://schemas.microsoft.com/office/drawing/2014/main" id="{6596C820-2C25-44C4-9C99-B586CE49852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900759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80919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. 3 colonnes - sûreté nuclé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DD19F8-A88A-F547-9D08-6642F1E66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0952A329-C0AD-4DD1-972C-7FA00EF51976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fr-FR"/>
              <a:t>Droplett- Colloque Needs Mai 2022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E2529BDA-358C-4AB5-A506-85E94A18F74A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67FA27F7-A540-46A1-9E43-E5C5F69127E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396136" y="2246510"/>
            <a:ext cx="1863000" cy="2296917"/>
          </a:xfrm>
          <a:prstGeom prst="rect">
            <a:avLst/>
          </a:prstGeom>
          <a:solidFill>
            <a:schemeClr val="accent5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F102011C-A6A7-403B-9F76-5C48B9F22F70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3648447" y="2246510"/>
            <a:ext cx="1863000" cy="2296917"/>
          </a:xfrm>
          <a:prstGeom prst="rect">
            <a:avLst/>
          </a:prstGeom>
          <a:solidFill>
            <a:schemeClr val="accent5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6DB628F2-02B8-4419-88B0-383C3C7E4E09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5900759" y="2246510"/>
            <a:ext cx="1863000" cy="2296917"/>
          </a:xfrm>
          <a:prstGeom prst="rect">
            <a:avLst/>
          </a:prstGeom>
          <a:solidFill>
            <a:schemeClr val="accent5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9" name="Espace réservé du texte 24">
            <a:extLst>
              <a:ext uri="{FF2B5EF4-FFF2-40B4-BE49-F238E27FC236}">
                <a16:creationId xmlns:a16="http://schemas.microsoft.com/office/drawing/2014/main" id="{CE8938DF-052A-4BC2-8F49-3ED811E9E0F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396136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Espace réservé du texte 24">
            <a:extLst>
              <a:ext uri="{FF2B5EF4-FFF2-40B4-BE49-F238E27FC236}">
                <a16:creationId xmlns:a16="http://schemas.microsoft.com/office/drawing/2014/main" id="{3F39231E-26C1-409B-9B3F-91A42FFF68F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648447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texte 24">
            <a:extLst>
              <a:ext uri="{FF2B5EF4-FFF2-40B4-BE49-F238E27FC236}">
                <a16:creationId xmlns:a16="http://schemas.microsoft.com/office/drawing/2014/main" id="{A282835E-73FE-4A63-B0AB-4216EAAF649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900759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49157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16E087-790D-C443-A64A-E55B062B7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16B471B-E7F2-4243-ACEA-22341C25C0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Droplett- Colloque Needs Mai 2022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AA79D8F-55D3-4EB2-AC8F-00F5004BB8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03541F62-F8F0-4192-B023-9DFB99F9846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55908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. 3 colonnes - sécuri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9CA461-08F7-254B-8FFA-7E9CB9555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2" name="Espace réservé du pied de page 11">
            <a:extLst>
              <a:ext uri="{FF2B5EF4-FFF2-40B4-BE49-F238E27FC236}">
                <a16:creationId xmlns:a16="http://schemas.microsoft.com/office/drawing/2014/main" id="{DF74E7EE-DFA9-4EF6-BEAE-6D9F15A9170D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fr-FR"/>
              <a:t>Droplett- Colloque Needs Mai 2022</a:t>
            </a:r>
            <a:endParaRPr lang="fr-FR" dirty="0"/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8DC06FC5-4516-4892-AEE7-50E12FF1FE97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22B227-90ED-4BEB-B7D5-3CFFF14750D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396136" y="2246510"/>
            <a:ext cx="1863000" cy="2296917"/>
          </a:xfrm>
          <a:prstGeom prst="rect">
            <a:avLst/>
          </a:prstGeom>
          <a:solidFill>
            <a:schemeClr val="accent4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12D78451-2969-444E-ADD7-8AEF2BE16CD3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3648447" y="2246510"/>
            <a:ext cx="1863000" cy="2296917"/>
          </a:xfrm>
          <a:prstGeom prst="rect">
            <a:avLst/>
          </a:prstGeom>
          <a:solidFill>
            <a:schemeClr val="accent4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521B7E1D-88B8-4233-BFB8-46F64CCD207D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5900759" y="2246510"/>
            <a:ext cx="1863000" cy="2296917"/>
          </a:xfrm>
          <a:prstGeom prst="rect">
            <a:avLst/>
          </a:prstGeom>
          <a:solidFill>
            <a:schemeClr val="accent4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7" name="Espace réservé du texte 24">
            <a:extLst>
              <a:ext uri="{FF2B5EF4-FFF2-40B4-BE49-F238E27FC236}">
                <a16:creationId xmlns:a16="http://schemas.microsoft.com/office/drawing/2014/main" id="{A8F96ABF-7772-4C0E-A5EA-29FD0E8BC08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396136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8" name="Espace réservé du texte 24">
            <a:extLst>
              <a:ext uri="{FF2B5EF4-FFF2-40B4-BE49-F238E27FC236}">
                <a16:creationId xmlns:a16="http://schemas.microsoft.com/office/drawing/2014/main" id="{63E232BA-92B4-4766-8B99-6912E5E64A7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648447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9" name="Espace réservé du texte 24">
            <a:extLst>
              <a:ext uri="{FF2B5EF4-FFF2-40B4-BE49-F238E27FC236}">
                <a16:creationId xmlns:a16="http://schemas.microsoft.com/office/drawing/2014/main" id="{CC0625A6-9226-4BB3-B582-CF07AB8A6D1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900759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52570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. Idée principale et 3 colonnes génér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FB5E37-9A25-B442-BDD3-BF32EAE20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88D89F7-826B-474B-A516-6AE1F3626C76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fr-FR"/>
              <a:t>Droplett- Colloque Needs Mai 2022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6D71A40-37B1-4374-96D5-87794A2ECFB8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A7D14C6A-1FFE-4A6A-A4EF-B5BF41E0DB5D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9263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0" name="Espace réservé du texte 24">
            <a:extLst>
              <a:ext uri="{FF2B5EF4-FFF2-40B4-BE49-F238E27FC236}">
                <a16:creationId xmlns:a16="http://schemas.microsoft.com/office/drawing/2014/main" id="{9AF4836D-471A-46DD-A64C-57386F29A9F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26306" y="2444631"/>
            <a:ext cx="1890000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3" name="Espace réservé du texte 24">
            <a:extLst>
              <a:ext uri="{FF2B5EF4-FFF2-40B4-BE49-F238E27FC236}">
                <a16:creationId xmlns:a16="http://schemas.microsoft.com/office/drawing/2014/main" id="{38609420-EFE4-4A89-96A6-EAE0CF53820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835943" y="2444631"/>
            <a:ext cx="1876926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4" name="Espace réservé du texte 24">
            <a:extLst>
              <a:ext uri="{FF2B5EF4-FFF2-40B4-BE49-F238E27FC236}">
                <a16:creationId xmlns:a16="http://schemas.microsoft.com/office/drawing/2014/main" id="{4F7055CD-A22C-4BC8-A802-FEA4BEC7B0A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745580" y="2444631"/>
            <a:ext cx="1876926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3578A220-71F6-4D0A-AEC0-233DEA1D0F45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38294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94FAED37-0028-4A29-9532-B25DC84BEA5E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67325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16A48835-60EF-4D9F-81F7-9F1F5B09939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26306" y="1275163"/>
            <a:ext cx="7696200" cy="642211"/>
          </a:xfrm>
          <a:blipFill dpi="0" rotWithShape="1">
            <a:blip r:embed="rId3"/>
            <a:srcRect/>
            <a:tile tx="0" ty="0" sx="63000" sy="63000" flip="none" algn="t"/>
          </a:blipFill>
        </p:spPr>
        <p:txBody>
          <a:bodyPr lIns="720000" tIns="72000" rIns="72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cap="all" baseline="0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7862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. Idée principale et 3 colonnes san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640352-8B65-9247-BAED-B1DD9885B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F8A192B-AC48-4BD2-8E43-06FD69A1264F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/>
              <a:t>Droplett- Colloque Needs Mai 2022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5E76CA8-57F1-4AB5-A4E8-6EAD16D9C2E0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Espace réservé du texte 24">
            <a:extLst>
              <a:ext uri="{FF2B5EF4-FFF2-40B4-BE49-F238E27FC236}">
                <a16:creationId xmlns:a16="http://schemas.microsoft.com/office/drawing/2014/main" id="{836C7328-9181-4711-830A-288F3BF3DFE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26306" y="2444631"/>
            <a:ext cx="1890000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9" name="Espace réservé du texte 24">
            <a:extLst>
              <a:ext uri="{FF2B5EF4-FFF2-40B4-BE49-F238E27FC236}">
                <a16:creationId xmlns:a16="http://schemas.microsoft.com/office/drawing/2014/main" id="{94B1DBEE-C370-489E-BBA9-0F92BFEC099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835943" y="2444631"/>
            <a:ext cx="1876926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Espace réservé du texte 24">
            <a:extLst>
              <a:ext uri="{FF2B5EF4-FFF2-40B4-BE49-F238E27FC236}">
                <a16:creationId xmlns:a16="http://schemas.microsoft.com/office/drawing/2014/main" id="{A0DA5D57-F23A-4342-87C7-A8E1BB770EB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745580" y="2444631"/>
            <a:ext cx="1876926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3" name="Espace réservé du texte 5">
            <a:extLst>
              <a:ext uri="{FF2B5EF4-FFF2-40B4-BE49-F238E27FC236}">
                <a16:creationId xmlns:a16="http://schemas.microsoft.com/office/drawing/2014/main" id="{986CA26D-AEB2-4848-8E6C-9E147AD5A05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26306" y="1275163"/>
            <a:ext cx="7696200" cy="642211"/>
          </a:xfrm>
          <a:blipFill dpi="0" rotWithShape="1">
            <a:blip r:embed="rId3"/>
            <a:srcRect/>
            <a:tile tx="0" ty="0" sx="63000" sy="63000" flip="none" algn="t"/>
          </a:blipFill>
        </p:spPr>
        <p:txBody>
          <a:bodyPr lIns="720000" tIns="72000" rIns="72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cap="all" baseline="0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807D2C77-B312-42E0-A681-DF42FB0A26BB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9263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860079AA-E003-4A7C-9098-823CF62D2843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38294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B2B7BEE3-630C-478E-9C15-D41E96A9F25B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67325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</p:spTree>
    <p:extLst>
      <p:ext uri="{BB962C8B-B14F-4D97-AF65-F5344CB8AC3E}">
        <p14:creationId xmlns:p14="http://schemas.microsoft.com/office/powerpoint/2010/main" val="32705496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. Idée principale et 3 colonnes sûre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BBB10F-C60D-884C-B6F0-9FEA46217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9CE4B50-431E-47DD-8A53-0C6311A559A2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fr-FR"/>
              <a:t>Droplett- Colloque Needs Mai 2022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0C15B306-D4E2-4D5E-9561-620DAC5ADBA4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24">
            <a:extLst>
              <a:ext uri="{FF2B5EF4-FFF2-40B4-BE49-F238E27FC236}">
                <a16:creationId xmlns:a16="http://schemas.microsoft.com/office/drawing/2014/main" id="{6CC93C80-D3AE-45B7-8730-5CF8AD1B11B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26306" y="2444631"/>
            <a:ext cx="1890000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Espace réservé du texte 24">
            <a:extLst>
              <a:ext uri="{FF2B5EF4-FFF2-40B4-BE49-F238E27FC236}">
                <a16:creationId xmlns:a16="http://schemas.microsoft.com/office/drawing/2014/main" id="{41BF1CC8-27C6-4D1F-A103-C8E7E7043D9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835943" y="2444631"/>
            <a:ext cx="1876926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5" name="Espace réservé du texte 24">
            <a:extLst>
              <a:ext uri="{FF2B5EF4-FFF2-40B4-BE49-F238E27FC236}">
                <a16:creationId xmlns:a16="http://schemas.microsoft.com/office/drawing/2014/main" id="{9A4C44BA-CB2F-49ED-81A4-AD201B59D06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745580" y="2444631"/>
            <a:ext cx="1876926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8" name="Espace réservé du texte 5">
            <a:extLst>
              <a:ext uri="{FF2B5EF4-FFF2-40B4-BE49-F238E27FC236}">
                <a16:creationId xmlns:a16="http://schemas.microsoft.com/office/drawing/2014/main" id="{1CE330DB-E595-4875-A683-C0BC42481454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26306" y="1275164"/>
            <a:ext cx="7696200" cy="642211"/>
          </a:xfrm>
          <a:blipFill dpi="0" rotWithShape="1">
            <a:blip r:embed="rId3"/>
            <a:srcRect/>
            <a:tile tx="0" ty="0" sx="63000" sy="63000" flip="none" algn="t"/>
          </a:blipFill>
        </p:spPr>
        <p:txBody>
          <a:bodyPr lIns="720000" tIns="72000" rIns="72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cap="all" baseline="0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FDD8279B-CDF0-411E-97BD-486A35682180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9263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55F1A954-3861-4EB1-85A4-67D6AF08FBCE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38294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298DCB3F-FD8C-4DB4-967E-C15E653C36A1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67325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</p:spTree>
    <p:extLst>
      <p:ext uri="{BB962C8B-B14F-4D97-AF65-F5344CB8AC3E}">
        <p14:creationId xmlns:p14="http://schemas.microsoft.com/office/powerpoint/2010/main" val="25425902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. Idée principale et 3 colonnes  sécuri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36C7F1-EFF6-A24E-AB11-3002254C8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5B5C075-5E93-433D-BC8C-16BD21C61CDC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fr-FR"/>
              <a:t>Droplett- Colloque Needs Mai 2022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6F4DE25-2921-40D7-A114-D7753411652B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24">
            <a:extLst>
              <a:ext uri="{FF2B5EF4-FFF2-40B4-BE49-F238E27FC236}">
                <a16:creationId xmlns:a16="http://schemas.microsoft.com/office/drawing/2014/main" id="{D96E7005-AF1B-40D2-B219-83AC9F0861F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26306" y="2444631"/>
            <a:ext cx="1890000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Espace réservé du texte 24">
            <a:extLst>
              <a:ext uri="{FF2B5EF4-FFF2-40B4-BE49-F238E27FC236}">
                <a16:creationId xmlns:a16="http://schemas.microsoft.com/office/drawing/2014/main" id="{E0C165D3-EE99-4DFA-9147-EAF9D991DCA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835943" y="2444631"/>
            <a:ext cx="1876926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5" name="Espace réservé du texte 24">
            <a:extLst>
              <a:ext uri="{FF2B5EF4-FFF2-40B4-BE49-F238E27FC236}">
                <a16:creationId xmlns:a16="http://schemas.microsoft.com/office/drawing/2014/main" id="{1DA1A6BD-A619-4D52-8923-4D1E504E48C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745580" y="2444631"/>
            <a:ext cx="1876926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01FC97C4-BA09-4D91-A310-42202E8ADCE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26306" y="1275164"/>
            <a:ext cx="7696200" cy="642211"/>
          </a:xfrm>
          <a:blipFill dpi="0" rotWithShape="1">
            <a:blip r:embed="rId3"/>
            <a:srcRect/>
            <a:tile tx="0" ty="0" sx="63000" sy="63000" flip="none" algn="t"/>
          </a:blipFill>
        </p:spPr>
        <p:txBody>
          <a:bodyPr lIns="720000" tIns="72000" rIns="72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cap="all" baseline="0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7A6A4594-280E-48CC-89A5-40AFEE09B94E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9263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E8B3BA32-4620-4F62-9E5E-CEF3B95351E6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38294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41D56E37-C0E8-45D8-B172-6910EF5FB75B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67325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</p:spTree>
    <p:extLst>
      <p:ext uri="{BB962C8B-B14F-4D97-AF65-F5344CB8AC3E}">
        <p14:creationId xmlns:p14="http://schemas.microsoft.com/office/powerpoint/2010/main" val="37933779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3. Idée principale et 3 colonnes  sécuri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36C7F1-EFF6-A24E-AB11-3002254C8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5B5C075-5E93-433D-BC8C-16BD21C61CDC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fr-FR"/>
              <a:t>Droplett- Colloque Needs Mai 2022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6F4DE25-2921-40D7-A114-D7753411652B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24">
            <a:extLst>
              <a:ext uri="{FF2B5EF4-FFF2-40B4-BE49-F238E27FC236}">
                <a16:creationId xmlns:a16="http://schemas.microsoft.com/office/drawing/2014/main" id="{D96E7005-AF1B-40D2-B219-83AC9F0861F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26306" y="2444631"/>
            <a:ext cx="1890000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Espace réservé du texte 24">
            <a:extLst>
              <a:ext uri="{FF2B5EF4-FFF2-40B4-BE49-F238E27FC236}">
                <a16:creationId xmlns:a16="http://schemas.microsoft.com/office/drawing/2014/main" id="{E0C165D3-EE99-4DFA-9147-EAF9D991DCA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835943" y="2444631"/>
            <a:ext cx="1876926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5" name="Espace réservé du texte 24">
            <a:extLst>
              <a:ext uri="{FF2B5EF4-FFF2-40B4-BE49-F238E27FC236}">
                <a16:creationId xmlns:a16="http://schemas.microsoft.com/office/drawing/2014/main" id="{1DA1A6BD-A619-4D52-8923-4D1E504E48C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745580" y="2444631"/>
            <a:ext cx="1876926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01FC97C4-BA09-4D91-A310-42202E8ADCE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26306" y="1275164"/>
            <a:ext cx="7696200" cy="642211"/>
          </a:xfrm>
          <a:blipFill dpi="0" rotWithShape="1">
            <a:blip r:embed="rId3"/>
            <a:srcRect/>
            <a:tile tx="0" ty="0" sx="63000" sy="63000" flip="none" algn="t"/>
          </a:blipFill>
        </p:spPr>
        <p:txBody>
          <a:bodyPr lIns="720000" tIns="72000" rIns="72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cap="all" baseline="0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E46D51D9-98EF-4537-AE6B-C7D98DB0A390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9263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52AF23B2-878C-4C66-82CA-F50338EEB96F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38294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850B3DEB-F6E9-4C0D-A664-4998EDB3F601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67325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</p:spTree>
    <p:extLst>
      <p:ext uri="{BB962C8B-B14F-4D97-AF65-F5344CB8AC3E}">
        <p14:creationId xmlns:p14="http://schemas.microsoft.com/office/powerpoint/2010/main" val="5798859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. COUV-RF-Fond cou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7FBD36F-EC78-334E-B64B-D7A41F91E7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049" y="118786"/>
            <a:ext cx="1036772" cy="9389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A5077B1-E734-F842-835D-1C544433B554}"/>
              </a:ext>
            </a:extLst>
          </p:cNvPr>
          <p:cNvSpPr/>
          <p:nvPr userDrawn="1"/>
        </p:nvSpPr>
        <p:spPr>
          <a:xfrm>
            <a:off x="494110" y="1203742"/>
            <a:ext cx="8649890" cy="3492083"/>
          </a:xfrm>
          <a:prstGeom prst="rect">
            <a:avLst/>
          </a:prstGeom>
          <a:solidFill>
            <a:srgbClr val="071E4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93548C19-04A5-8C4F-B3D1-B455B5F53F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6031" y="1901899"/>
            <a:ext cx="4033880" cy="93897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fr-FR" sz="3000" b="1" i="0" kern="0" cap="all" baseline="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CLIQUEZ POUR </a:t>
            </a:r>
            <a:br>
              <a:rPr lang="fr-FR" dirty="0"/>
            </a:br>
            <a:r>
              <a:rPr lang="fr-FR" dirty="0" err="1"/>
              <a:t>ModifieR</a:t>
            </a:r>
            <a:r>
              <a:rPr lang="fr-FR" dirty="0"/>
              <a:t> le titre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C6820B23-0CC6-3544-86BC-7A13B7E1DB5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266033" y="2978575"/>
            <a:ext cx="4040188" cy="479822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fr-FR" sz="1575" b="0" i="0" kern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fr-FR" dirty="0"/>
              <a:t>Cliquez pour modifier le sous-titre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8EE7ACF-9711-4610-A4D3-ECAABB34AF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8422" y="420630"/>
            <a:ext cx="1136700" cy="75259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1D285E1-67D9-420A-9610-D078713CCC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51" y="4809763"/>
            <a:ext cx="668608" cy="20025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1397C53-F3CC-4434-AB5E-85DB4BF2A1B0}"/>
              </a:ext>
            </a:extLst>
          </p:cNvPr>
          <p:cNvSpPr txBox="1"/>
          <p:nvPr userDrawn="1"/>
        </p:nvSpPr>
        <p:spPr>
          <a:xfrm rot="16200000">
            <a:off x="-443673" y="4208644"/>
            <a:ext cx="13310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IRSN/FRM-296 </a:t>
            </a:r>
            <a:r>
              <a:rPr lang="fr-FR" sz="6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ind</a:t>
            </a:r>
            <a:r>
              <a:rPr lang="fr-FR" sz="6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. 06</a:t>
            </a:r>
          </a:p>
        </p:txBody>
      </p:sp>
    </p:spTree>
    <p:extLst>
      <p:ext uri="{BB962C8B-B14F-4D97-AF65-F5344CB8AC3E}">
        <p14:creationId xmlns:p14="http://schemas.microsoft.com/office/powerpoint/2010/main" val="31497902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. COUV-sans RF-Fond cou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68B5CD4-1270-4145-89EB-D4BF2E8DBD56}"/>
              </a:ext>
            </a:extLst>
          </p:cNvPr>
          <p:cNvSpPr/>
          <p:nvPr userDrawn="1"/>
        </p:nvSpPr>
        <p:spPr>
          <a:xfrm>
            <a:off x="494110" y="1203742"/>
            <a:ext cx="8649890" cy="3476768"/>
          </a:xfrm>
          <a:prstGeom prst="rect">
            <a:avLst/>
          </a:prstGeom>
          <a:solidFill>
            <a:srgbClr val="071E4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3DBDE32-FF5A-4816-B364-7CC2247E1F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706" y="283470"/>
            <a:ext cx="1136700" cy="752596"/>
          </a:xfrm>
          <a:prstGeom prst="rect">
            <a:avLst/>
          </a:prstGeom>
        </p:spPr>
      </p:pic>
      <p:sp>
        <p:nvSpPr>
          <p:cNvPr id="7" name="Titre 4">
            <a:extLst>
              <a:ext uri="{FF2B5EF4-FFF2-40B4-BE49-F238E27FC236}">
                <a16:creationId xmlns:a16="http://schemas.microsoft.com/office/drawing/2014/main" id="{AD4CEDC0-F0B4-44D9-8532-86A478858E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6031" y="1901899"/>
            <a:ext cx="4033880" cy="93897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fr-FR" sz="3000" b="1" i="0" kern="0" cap="all" baseline="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CLIQUEZ POUR </a:t>
            </a:r>
            <a:br>
              <a:rPr lang="fr-FR" dirty="0"/>
            </a:br>
            <a:r>
              <a:rPr lang="fr-FR" dirty="0" err="1"/>
              <a:t>ModifieR</a:t>
            </a:r>
            <a:r>
              <a:rPr lang="fr-FR" dirty="0"/>
              <a:t> le titre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6D361A2-EA8E-43A0-AF00-8A8828301D2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266033" y="2978575"/>
            <a:ext cx="4040188" cy="479822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fr-FR" sz="1575" b="0" i="0" kern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fr-FR" dirty="0"/>
              <a:t>Cliquez pour modifier le sous-titre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8A558F0-7CF6-4B5F-9B16-D1597AA288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51" y="4809763"/>
            <a:ext cx="668608" cy="2002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288C11-4D8D-4B2A-9089-E89D568DF032}"/>
              </a:ext>
            </a:extLst>
          </p:cNvPr>
          <p:cNvSpPr txBox="1"/>
          <p:nvPr userDrawn="1"/>
        </p:nvSpPr>
        <p:spPr>
          <a:xfrm rot="16200000">
            <a:off x="-443673" y="4208644"/>
            <a:ext cx="13310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IRSN/FRM-296 </a:t>
            </a:r>
            <a:r>
              <a:rPr lang="fr-FR" sz="6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ind</a:t>
            </a:r>
            <a:r>
              <a:rPr lang="fr-FR" sz="6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. 06</a:t>
            </a:r>
          </a:p>
        </p:txBody>
      </p:sp>
    </p:spTree>
    <p:extLst>
      <p:ext uri="{BB962C8B-B14F-4D97-AF65-F5344CB8AC3E}">
        <p14:creationId xmlns:p14="http://schemas.microsoft.com/office/powerpoint/2010/main" val="28382214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. COUV-RF-Fo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341D5EE9-FC71-A646-ABF4-21F1E3E5597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94110" y="1203325"/>
            <a:ext cx="8649890" cy="34925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buNone/>
              <a:defRPr sz="1350"/>
            </a:lvl1pPr>
          </a:lstStyle>
          <a:p>
            <a:r>
              <a:rPr lang="fr-FR" dirty="0"/>
              <a:t>Cliquez ou glissez pour ajouter une image de fond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37BB058-14E7-4AFB-9459-D47C80EDC9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049" y="118786"/>
            <a:ext cx="1036772" cy="938936"/>
          </a:xfrm>
          <a:prstGeom prst="rect">
            <a:avLst/>
          </a:prstGeom>
        </p:spPr>
      </p:pic>
      <p:sp>
        <p:nvSpPr>
          <p:cNvPr id="10" name="Titre 4">
            <a:extLst>
              <a:ext uri="{FF2B5EF4-FFF2-40B4-BE49-F238E27FC236}">
                <a16:creationId xmlns:a16="http://schemas.microsoft.com/office/drawing/2014/main" id="{F3248ECF-3070-4A6F-A639-39D6E2CE3C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6031" y="1901899"/>
            <a:ext cx="4033880" cy="93897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fr-FR" sz="3000" b="1" i="0" kern="0" cap="all" baseline="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CLIQUEZ POUR </a:t>
            </a:r>
            <a:br>
              <a:rPr lang="fr-FR" dirty="0"/>
            </a:br>
            <a:r>
              <a:rPr lang="fr-FR" dirty="0" err="1"/>
              <a:t>ModifieR</a:t>
            </a:r>
            <a:r>
              <a:rPr lang="fr-FR" dirty="0"/>
              <a:t> le titre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73690193-E7E8-459C-9FD9-E7C01946BB4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266033" y="2978575"/>
            <a:ext cx="4040188" cy="479822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fr-FR" sz="1575" b="0" i="0" kern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fr-FR" dirty="0"/>
              <a:t>Cliquez pour modifier le sous-titre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D9BE1FE-BED2-4A47-99A2-C1F74D8C49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51" y="4809763"/>
            <a:ext cx="668608" cy="20025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A1BC834-C737-4A71-9B6A-73F34E26B39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8422" y="420630"/>
            <a:ext cx="1136700" cy="75259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78562FB-DB35-42C6-8B67-1DD0734A6592}"/>
              </a:ext>
            </a:extLst>
          </p:cNvPr>
          <p:cNvSpPr txBox="1"/>
          <p:nvPr userDrawn="1"/>
        </p:nvSpPr>
        <p:spPr>
          <a:xfrm rot="16200000">
            <a:off x="-443673" y="4208644"/>
            <a:ext cx="13310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IRSN/FRM-296 </a:t>
            </a:r>
            <a:r>
              <a:rPr lang="fr-FR" sz="6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ind</a:t>
            </a:r>
            <a:r>
              <a:rPr lang="fr-FR" sz="6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. 06</a:t>
            </a:r>
          </a:p>
        </p:txBody>
      </p:sp>
    </p:spTree>
    <p:extLst>
      <p:ext uri="{BB962C8B-B14F-4D97-AF65-F5344CB8AC3E}">
        <p14:creationId xmlns:p14="http://schemas.microsoft.com/office/powerpoint/2010/main" val="31981306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COUV-sans RF-Fo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341D5EE9-FC71-A646-ABF4-21F1E3E5597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94110" y="1203325"/>
            <a:ext cx="8649890" cy="34925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buNone/>
              <a:defRPr sz="1350"/>
            </a:lvl1pPr>
          </a:lstStyle>
          <a:p>
            <a:r>
              <a:rPr lang="fr-FR" dirty="0"/>
              <a:t>Cliquez ou glissez pour ajouter une image de fond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95F7F26-2A4A-4458-A017-FF665DA634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706" y="283470"/>
            <a:ext cx="1136700" cy="752596"/>
          </a:xfrm>
          <a:prstGeom prst="rect">
            <a:avLst/>
          </a:prstGeom>
        </p:spPr>
      </p:pic>
      <p:sp>
        <p:nvSpPr>
          <p:cNvPr id="7" name="Titre 4">
            <a:extLst>
              <a:ext uri="{FF2B5EF4-FFF2-40B4-BE49-F238E27FC236}">
                <a16:creationId xmlns:a16="http://schemas.microsoft.com/office/drawing/2014/main" id="{4FB0DAAC-6527-4047-A0D8-D8E8BB001B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6031" y="1901899"/>
            <a:ext cx="4033880" cy="93897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fr-FR" sz="3000" b="1" i="0" kern="0" cap="all" baseline="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CLIQUEZ POUR </a:t>
            </a:r>
            <a:br>
              <a:rPr lang="fr-FR" dirty="0"/>
            </a:br>
            <a:r>
              <a:rPr lang="fr-FR" dirty="0" err="1"/>
              <a:t>ModifieR</a:t>
            </a:r>
            <a:r>
              <a:rPr lang="fr-FR" dirty="0"/>
              <a:t> le titre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B945DF2E-EC0D-4126-AD2E-9CFB6E06EA7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266033" y="2978575"/>
            <a:ext cx="4040188" cy="479822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fr-FR" sz="1575" b="0" i="0" kern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fr-FR" dirty="0"/>
              <a:t>Cliquez pour modifier le sous-titre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6625AA0-B610-4C4D-B4EB-18912BA4FA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51" y="4809763"/>
            <a:ext cx="668608" cy="2002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60C650B-FB89-426D-B685-7839561D9804}"/>
              </a:ext>
            </a:extLst>
          </p:cNvPr>
          <p:cNvSpPr txBox="1"/>
          <p:nvPr userDrawn="1"/>
        </p:nvSpPr>
        <p:spPr>
          <a:xfrm rot="16200000">
            <a:off x="-443673" y="4208644"/>
            <a:ext cx="13310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IRSN/FRM-296 </a:t>
            </a:r>
            <a:r>
              <a:rPr lang="fr-FR" sz="6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ind</a:t>
            </a:r>
            <a:r>
              <a:rPr lang="fr-FR" sz="6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. 06</a:t>
            </a:r>
          </a:p>
        </p:txBody>
      </p:sp>
    </p:spTree>
    <p:extLst>
      <p:ext uri="{BB962C8B-B14F-4D97-AF65-F5344CB8AC3E}">
        <p14:creationId xmlns:p14="http://schemas.microsoft.com/office/powerpoint/2010/main" val="1921496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Titre, sous-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80C18F-9A7B-7147-8C94-E13429072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E9D86B4-466B-BD42-92B8-4D73954B489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580441" y="1654175"/>
            <a:ext cx="174625" cy="373062"/>
            <a:chOff x="507" y="1029"/>
            <a:chExt cx="110" cy="235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1183BF54-D0A0-674B-A734-F560D03A7A5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507" y="1029"/>
              <a:ext cx="110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4D06D18C-DB51-484B-BBAF-24F14FDB84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1" y="1042"/>
              <a:ext cx="99" cy="211"/>
            </a:xfrm>
            <a:custGeom>
              <a:avLst/>
              <a:gdLst>
                <a:gd name="T0" fmla="*/ 381 w 381"/>
                <a:gd name="T1" fmla="*/ 825 h 825"/>
                <a:gd name="T2" fmla="*/ 381 w 381"/>
                <a:gd name="T3" fmla="*/ 825 h 825"/>
                <a:gd name="T4" fmla="*/ 0 w 381"/>
                <a:gd name="T5" fmla="*/ 825 h 825"/>
                <a:gd name="T6" fmla="*/ 0 w 381"/>
                <a:gd name="T7" fmla="*/ 0 h 825"/>
                <a:gd name="T8" fmla="*/ 375 w 381"/>
                <a:gd name="T9" fmla="*/ 0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1" h="825">
                  <a:moveTo>
                    <a:pt x="381" y="825"/>
                  </a:moveTo>
                  <a:lnTo>
                    <a:pt x="381" y="825"/>
                  </a:lnTo>
                  <a:lnTo>
                    <a:pt x="0" y="825"/>
                  </a:lnTo>
                  <a:lnTo>
                    <a:pt x="0" y="0"/>
                  </a:lnTo>
                  <a:lnTo>
                    <a:pt x="375" y="0"/>
                  </a:lnTo>
                </a:path>
              </a:pathLst>
            </a:custGeom>
            <a:noFill/>
            <a:ln w="444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EB5E69F-633C-452A-8B2B-0E249B9A463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/>
              <a:t>Droplett- Colloque Needs Mai 2022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C27E546-88E3-4851-9A6E-08837991BC2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A9CA8B37-30B9-4C7E-B723-2AEF940CEAB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72730" y="1843087"/>
            <a:ext cx="7749778" cy="2700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EAFB813-0B68-41D3-9012-C51E8794335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3125" y="1275164"/>
            <a:ext cx="7749381" cy="396000"/>
          </a:xfrm>
          <a:noFill/>
        </p:spPr>
        <p:txBody>
          <a:bodyPr lIns="72000" tIns="72000" anchor="t">
            <a:noAutofit/>
          </a:bodyPr>
          <a:lstStyle>
            <a:lvl1pPr marL="182563" indent="-182563">
              <a:buClrTx/>
              <a:buSzPct val="130000"/>
              <a:buFont typeface="Segoe UI Symbol" panose="020B0502040204020203" pitchFamily="34" charset="0"/>
              <a:buChar char="["/>
              <a:defRPr sz="1425" b="1" cap="all" baseline="0">
                <a:solidFill>
                  <a:schemeClr val="accent3"/>
                </a:solidFill>
              </a:defRPr>
            </a:lvl1pPr>
            <a:lvl2pPr marL="135719" indent="0">
              <a:buFont typeface="Arial" panose="020B0604020202020204" pitchFamily="34" charset="0"/>
              <a:buNone/>
              <a:defRPr/>
            </a:lvl2pPr>
            <a:lvl3pPr marL="269057" indent="0">
              <a:buNone/>
              <a:defRPr/>
            </a:lvl3pPr>
            <a:lvl4pPr marL="404773" indent="0">
              <a:buNone/>
              <a:defRPr/>
            </a:lvl4pPr>
            <a:lvl5pPr marL="538109" indent="0">
              <a:buNone/>
              <a:defRPr/>
            </a:lvl5pPr>
          </a:lstStyle>
          <a:p>
            <a:pPr lvl="0"/>
            <a:r>
              <a:rPr lang="fr-FR" dirty="0"/>
              <a:t>Cliquez pour ajouter un sous-titre (1 seule ligne)</a:t>
            </a:r>
          </a:p>
        </p:txBody>
      </p:sp>
    </p:spTree>
    <p:extLst>
      <p:ext uri="{BB962C8B-B14F-4D97-AF65-F5344CB8AC3E}">
        <p14:creationId xmlns:p14="http://schemas.microsoft.com/office/powerpoint/2010/main" val="3443561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Texte - santé et environn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16E087-790D-C443-A64A-E55B062B7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6C653B7-EE87-4B25-AADC-3FB0F2C8FC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Droplett- Colloque Needs Mai 2022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79B8803-35D6-4A79-B526-53E23F2822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88C5A09D-22A6-437C-8E7F-E765DB3C47E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>
            <a:lvl1pPr>
              <a:buClr>
                <a:schemeClr val="accent6"/>
              </a:buClr>
              <a:defRPr/>
            </a:lvl1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116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Texte - sûreté nuclé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16E087-790D-C443-A64A-E55B062B7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2A9EDC7-EA12-4D7D-A129-5237EB768D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Droplett- Colloque Needs Mai 2022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C87B3C8-D357-4C09-A821-0B0E801B11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7F57F60B-50F4-42E5-93CE-0D5B15054FD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72730" y="1275162"/>
            <a:ext cx="7749778" cy="3268265"/>
          </a:xfrm>
        </p:spPr>
        <p:txBody>
          <a:bodyPr/>
          <a:lstStyle>
            <a:lvl1pPr>
              <a:buClr>
                <a:schemeClr val="accent5"/>
              </a:buClr>
              <a:defRPr/>
            </a:lvl1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0205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Texte - sécuri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16E087-790D-C443-A64A-E55B062B7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A895ABD-43E6-4834-A2D8-FEF02E975C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Droplett- Colloque Needs Mai 2022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EECF8DF-1824-4C82-9021-3AC42D266B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du contenu 6">
            <a:extLst>
              <a:ext uri="{FF2B5EF4-FFF2-40B4-BE49-F238E27FC236}">
                <a16:creationId xmlns:a16="http://schemas.microsoft.com/office/drawing/2014/main" id="{BC3F56C2-8189-4128-950A-DD0A5336B5A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72730" y="1275162"/>
            <a:ext cx="7749778" cy="3268265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10723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2 colonnes :  sous-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3B0146-EE21-E049-99FA-92F0F5A80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9EA1893-4C7A-804C-A1A2-D4F4647D7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2733" y="1143361"/>
            <a:ext cx="3741433" cy="47982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091313E-241A-8740-B18A-AAC6782C85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72042" y="1143361"/>
            <a:ext cx="3750469" cy="47982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41053989-6D27-43C3-9620-3F88B35BA3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Droplett- Colloque Needs Mai 2022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9A25ECF1-72A1-400B-BA34-787B9D9819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contenu 6">
            <a:extLst>
              <a:ext uri="{FF2B5EF4-FFF2-40B4-BE49-F238E27FC236}">
                <a16:creationId xmlns:a16="http://schemas.microsoft.com/office/drawing/2014/main" id="{D3787338-2B36-47DF-87AC-42D71EF16B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72730" y="1643066"/>
            <a:ext cx="3749278" cy="29003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contenu 6">
            <a:extLst>
              <a:ext uri="{FF2B5EF4-FFF2-40B4-BE49-F238E27FC236}">
                <a16:creationId xmlns:a16="http://schemas.microsoft.com/office/drawing/2014/main" id="{1E10EDFD-647C-4D3E-9B92-D76F78B693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73230" y="1643066"/>
            <a:ext cx="3749278" cy="29003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57114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Sous-titre et 4 idées sim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ADB564-9A81-794F-AD7B-521455CCA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Les missions de DCOM en externe">
            <a:extLst>
              <a:ext uri="{FF2B5EF4-FFF2-40B4-BE49-F238E27FC236}">
                <a16:creationId xmlns:a16="http://schemas.microsoft.com/office/drawing/2014/main" id="{2E2B73AB-0068-3F4B-9BEB-A6185FF0262A}"/>
              </a:ext>
            </a:extLst>
          </p:cNvPr>
          <p:cNvSpPr txBox="1">
            <a:spLocks/>
          </p:cNvSpPr>
          <p:nvPr userDrawn="1"/>
        </p:nvSpPr>
        <p:spPr>
          <a:xfrm>
            <a:off x="5742478" y="1412280"/>
            <a:ext cx="1500188" cy="749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9050" tIns="19050" rIns="19050" bIns="19050" anchor="ctr">
            <a:normAutofit/>
          </a:bodyPr>
          <a:lstStyle>
            <a:lvl1pPr marL="0" marR="0" indent="0" algn="l" defTabSz="4572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rgbClr val="313D71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algn="ctr"/>
            <a:endParaRPr lang="fr-FR" sz="1100" b="1" dirty="0">
              <a:solidFill>
                <a:srgbClr val="6DAC16"/>
              </a:solidFill>
              <a:latin typeface="Trebuchet MS"/>
              <a:cs typeface="Trebuchet MS"/>
            </a:endParaRP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532CF2C8-13C9-4AF4-B559-2417414C197B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fr-FR"/>
              <a:t>Droplett- Colloque Needs Mai 2022</a:t>
            </a:r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E7B8263A-DC05-4B19-82FB-422B5CD1CB8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texte 24">
            <a:extLst>
              <a:ext uri="{FF2B5EF4-FFF2-40B4-BE49-F238E27FC236}">
                <a16:creationId xmlns:a16="http://schemas.microsoft.com/office/drawing/2014/main" id="{DE54AA0B-A2BA-42CC-BF43-6816960E966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576388" y="1425569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8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2" name="Espace réservé du texte 24">
            <a:extLst>
              <a:ext uri="{FF2B5EF4-FFF2-40B4-BE49-F238E27FC236}">
                <a16:creationId xmlns:a16="http://schemas.microsoft.com/office/drawing/2014/main" id="{66B1C8D4-F341-4502-AC40-05C3001A4788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660150" y="309492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8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3" name="Espace réservé du texte 24">
            <a:extLst>
              <a:ext uri="{FF2B5EF4-FFF2-40B4-BE49-F238E27FC236}">
                <a16:creationId xmlns:a16="http://schemas.microsoft.com/office/drawing/2014/main" id="{072A72FA-9855-4C36-8CC8-545D8678BE65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576388" y="309492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8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Espace réservé du texte 24">
            <a:extLst>
              <a:ext uri="{FF2B5EF4-FFF2-40B4-BE49-F238E27FC236}">
                <a16:creationId xmlns:a16="http://schemas.microsoft.com/office/drawing/2014/main" id="{3903830D-EB5C-424F-9E24-2A3BF3F72D59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660150" y="1425569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8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6352038A-EE3A-48D5-93EE-6169C7493A9F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6197" y="2336350"/>
            <a:ext cx="3618548" cy="642211"/>
          </a:xfrm>
          <a:noFill/>
        </p:spPr>
        <p:txBody>
          <a:bodyPr lIns="90000" tIns="90000" rIns="90000" bIns="90000" anchor="ctr"/>
          <a:lstStyle>
            <a:lvl1pPr marL="0" indent="0" algn="ctr">
              <a:buNone/>
              <a:defRPr sz="2100" b="1" cap="all" baseline="0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74127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Sous-titre et 4 idées développé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8EC064-D793-444D-86F1-49EE2AC31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A961EFA3-5281-9D47-B3F2-F43CE09028E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2175" y="1117601"/>
            <a:ext cx="1838325" cy="1312863"/>
          </a:xfrm>
          <a:prstGeom prst="rect">
            <a:avLst/>
          </a:prstGeom>
        </p:spPr>
        <p:txBody>
          <a:bodyPr vert="horz" anchor="ctr"/>
          <a:lstStyle>
            <a:lvl1pPr marL="0" indent="0" algn="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None/>
              <a:defRPr sz="11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5A7C9C5-1C8E-9C45-BD4A-B682E4DA102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2175" y="3194255"/>
            <a:ext cx="1838325" cy="1312863"/>
          </a:xfrm>
          <a:prstGeom prst="rect">
            <a:avLst/>
          </a:prstGeom>
        </p:spPr>
        <p:txBody>
          <a:bodyPr vert="horz" anchor="ctr"/>
          <a:lstStyle>
            <a:lvl1pPr marL="0" indent="0" algn="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None/>
              <a:defRPr sz="11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E45B8230-2978-F846-B437-6A5A8615E4C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33022" y="3194255"/>
            <a:ext cx="1790278" cy="131286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None/>
              <a:defRPr sz="11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8BD71160-6098-3645-9A25-7D43B59DCD7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33022" y="1114618"/>
            <a:ext cx="1790278" cy="131286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None/>
              <a:defRPr sz="11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304014CE-8A90-1740-A6DD-02F8BCBC7E07}"/>
              </a:ext>
            </a:extLst>
          </p:cNvPr>
          <p:cNvCxnSpPr>
            <a:cxnSpLocks/>
          </p:cNvCxnSpPr>
          <p:nvPr userDrawn="1"/>
        </p:nvCxnSpPr>
        <p:spPr>
          <a:xfrm>
            <a:off x="2743689" y="1146826"/>
            <a:ext cx="0" cy="1179457"/>
          </a:xfrm>
          <a:prstGeom prst="line">
            <a:avLst/>
          </a:prstGeom>
          <a:noFill/>
          <a:ln w="10795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F936F1A-6C81-2444-B1F4-56F42AECD1DB}"/>
              </a:ext>
            </a:extLst>
          </p:cNvPr>
          <p:cNvCxnSpPr>
            <a:cxnSpLocks/>
          </p:cNvCxnSpPr>
          <p:nvPr userDrawn="1"/>
        </p:nvCxnSpPr>
        <p:spPr>
          <a:xfrm>
            <a:off x="6757350" y="1138514"/>
            <a:ext cx="0" cy="1179457"/>
          </a:xfrm>
          <a:prstGeom prst="line">
            <a:avLst/>
          </a:prstGeom>
          <a:noFill/>
          <a:ln w="10795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BB6706CD-A96D-B94F-9B9B-2671DA871281}"/>
              </a:ext>
            </a:extLst>
          </p:cNvPr>
          <p:cNvCxnSpPr>
            <a:cxnSpLocks/>
          </p:cNvCxnSpPr>
          <p:nvPr userDrawn="1"/>
        </p:nvCxnSpPr>
        <p:spPr>
          <a:xfrm>
            <a:off x="6757350" y="3249947"/>
            <a:ext cx="0" cy="1179457"/>
          </a:xfrm>
          <a:prstGeom prst="line">
            <a:avLst/>
          </a:prstGeom>
          <a:noFill/>
          <a:ln w="10795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8C2EB8E9-0FED-1E4E-94A6-C0FF9B27779F}"/>
              </a:ext>
            </a:extLst>
          </p:cNvPr>
          <p:cNvCxnSpPr>
            <a:cxnSpLocks/>
          </p:cNvCxnSpPr>
          <p:nvPr userDrawn="1"/>
        </p:nvCxnSpPr>
        <p:spPr>
          <a:xfrm>
            <a:off x="2743689" y="3299823"/>
            <a:ext cx="0" cy="1179457"/>
          </a:xfrm>
          <a:prstGeom prst="line">
            <a:avLst/>
          </a:prstGeom>
          <a:noFill/>
          <a:ln w="10795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Espace réservé du pied de page 16">
            <a:extLst>
              <a:ext uri="{FF2B5EF4-FFF2-40B4-BE49-F238E27FC236}">
                <a16:creationId xmlns:a16="http://schemas.microsoft.com/office/drawing/2014/main" id="{AC83AA3C-3363-4E2F-BD7B-E76D73E2C2C6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fr-FR"/>
              <a:t>Droplett- Colloque Needs Mai 2022</a:t>
            </a:r>
            <a:endParaRPr lang="fr-FR" dirty="0"/>
          </a:p>
        </p:txBody>
      </p:sp>
      <p:sp>
        <p:nvSpPr>
          <p:cNvPr id="18" name="Espace réservé du numéro de diapositive 17">
            <a:extLst>
              <a:ext uri="{FF2B5EF4-FFF2-40B4-BE49-F238E27FC236}">
                <a16:creationId xmlns:a16="http://schemas.microsoft.com/office/drawing/2014/main" id="{1F4668BC-F790-432A-A1C1-3F49FEE874F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3EE5089F-CB31-4043-8849-A6847904543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969596" y="2655973"/>
            <a:ext cx="3568187" cy="300326"/>
          </a:xfrm>
          <a:solidFill>
            <a:schemeClr val="accent2"/>
          </a:solidFill>
        </p:spPr>
        <p:txBody>
          <a:bodyPr lIns="90000" tIns="90000" rIns="90000" bIns="90000" anchor="ctr"/>
          <a:lstStyle>
            <a:lvl1pPr marL="0" indent="0" algn="ctr">
              <a:buNone/>
              <a:defRPr sz="15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Espace réservé du texte 22">
            <a:extLst>
              <a:ext uri="{FF2B5EF4-FFF2-40B4-BE49-F238E27FC236}">
                <a16:creationId xmlns:a16="http://schemas.microsoft.com/office/drawing/2014/main" id="{493C6FFC-76D5-4E6C-9342-3DCE7E2516D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962672" y="1052969"/>
            <a:ext cx="1440000" cy="1440000"/>
          </a:xfrm>
          <a:solidFill>
            <a:schemeClr val="accent3"/>
          </a:solidFill>
          <a:ln>
            <a:noFill/>
          </a:ln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100" b="0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texte 22">
            <a:extLst>
              <a:ext uri="{FF2B5EF4-FFF2-40B4-BE49-F238E27FC236}">
                <a16:creationId xmlns:a16="http://schemas.microsoft.com/office/drawing/2014/main" id="{FA764495-5C11-4582-A766-8222DD4F536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05797" y="1052969"/>
            <a:ext cx="1440000" cy="1440000"/>
          </a:xfrm>
          <a:solidFill>
            <a:schemeClr val="accent3"/>
          </a:solidFill>
          <a:ln>
            <a:noFill/>
          </a:ln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100" b="0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2" name="Espace réservé du texte 22">
            <a:extLst>
              <a:ext uri="{FF2B5EF4-FFF2-40B4-BE49-F238E27FC236}">
                <a16:creationId xmlns:a16="http://schemas.microsoft.com/office/drawing/2014/main" id="{066890BF-A76F-4307-B112-DFCEE629901C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2962672" y="3103425"/>
            <a:ext cx="1440000" cy="1440000"/>
          </a:xfrm>
          <a:solidFill>
            <a:schemeClr val="accent3"/>
          </a:solidFill>
          <a:ln>
            <a:noFill/>
          </a:ln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100" b="0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151300C3-9B0D-4078-8FA0-4C98BD5A4526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105797" y="3103425"/>
            <a:ext cx="1440000" cy="1440000"/>
          </a:xfrm>
          <a:solidFill>
            <a:schemeClr val="accent3"/>
          </a:solidFill>
          <a:ln>
            <a:noFill/>
          </a:ln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100" b="0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78624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>
            <a:extLst>
              <a:ext uri="{FF2B5EF4-FFF2-40B4-BE49-F238E27FC236}">
                <a16:creationId xmlns:a16="http://schemas.microsoft.com/office/drawing/2014/main" id="{1DF0FD03-FE41-9E40-85B7-54997E2562D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25116" y="4874419"/>
            <a:ext cx="8218884" cy="2702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lIns="0" r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8251" y="338024"/>
            <a:ext cx="7749778" cy="431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/>
              <a:t>Cliquez pour modifier le style du titre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72730" y="1275162"/>
            <a:ext cx="7749778" cy="3268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/>
              <a:t>Premier niveau</a:t>
            </a:r>
          </a:p>
          <a:p>
            <a:pPr lvl="1"/>
            <a:r>
              <a:rPr lang="fr-FR" altLang="fr-FR" dirty="0"/>
              <a:t>Deuxième niveau</a:t>
            </a:r>
          </a:p>
          <a:p>
            <a:pPr lvl="2"/>
            <a:r>
              <a:rPr lang="fr-FR" altLang="fr-FR" dirty="0"/>
              <a:t>Troisième niveau</a:t>
            </a:r>
          </a:p>
          <a:p>
            <a:pPr lvl="3"/>
            <a:r>
              <a:rPr lang="fr-FR" altLang="fr-FR" dirty="0"/>
              <a:t>Quatrième niveau</a:t>
            </a:r>
          </a:p>
          <a:p>
            <a:pPr lvl="4"/>
            <a:r>
              <a:rPr lang="fr-FR" altLang="fr-FR" dirty="0"/>
              <a:t>Cinquième niveau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FD3BA7A-CFAF-4ADB-87BA-6404ADC711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30674" y="4869657"/>
            <a:ext cx="6091834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75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Droplett- Colloque Needs Mai 2022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95022BD-C378-4F61-B426-0CD6A3C371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3301" y="4869657"/>
            <a:ext cx="52070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bg1"/>
                </a:solidFill>
                <a:latin typeface="+mn-lt"/>
              </a:defRPr>
            </a:lvl1pPr>
          </a:lstStyle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B252CB7-6E58-4178-AFFE-177F9CCDD3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3641"/>
          <a:stretch/>
        </p:blipFill>
        <p:spPr>
          <a:xfrm>
            <a:off x="135732" y="4899935"/>
            <a:ext cx="664370" cy="20391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5" r:id="rId2"/>
    <p:sldLayoutId id="2147483780" r:id="rId3"/>
    <p:sldLayoutId id="2147483812" r:id="rId4"/>
    <p:sldLayoutId id="2147483813" r:id="rId5"/>
    <p:sldLayoutId id="2147483814" r:id="rId6"/>
    <p:sldLayoutId id="2147483777" r:id="rId7"/>
    <p:sldLayoutId id="2147483782" r:id="rId8"/>
    <p:sldLayoutId id="2147483784" r:id="rId9"/>
    <p:sldLayoutId id="2147483801" r:id="rId10"/>
    <p:sldLayoutId id="2147483778" r:id="rId11"/>
    <p:sldLayoutId id="2147483788" r:id="rId12"/>
    <p:sldLayoutId id="2147483821" r:id="rId13"/>
    <p:sldLayoutId id="2147483789" r:id="rId14"/>
    <p:sldLayoutId id="2147483790" r:id="rId15"/>
    <p:sldLayoutId id="2147483776" r:id="rId16"/>
    <p:sldLayoutId id="2147483795" r:id="rId17"/>
    <p:sldLayoutId id="2147483796" r:id="rId18"/>
    <p:sldLayoutId id="2147483797" r:id="rId19"/>
    <p:sldLayoutId id="2147483798" r:id="rId20"/>
    <p:sldLayoutId id="2147483809" r:id="rId21"/>
    <p:sldLayoutId id="2147483810" r:id="rId22"/>
    <p:sldLayoutId id="2147483811" r:id="rId23"/>
    <p:sldLayoutId id="2147483804" r:id="rId24"/>
    <p:sldLayoutId id="2147483820" r:id="rId25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800" b="1" i="0">
          <a:solidFill>
            <a:schemeClr val="accent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5pPr>
      <a:lvl6pPr marL="342866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6pPr>
      <a:lvl7pPr marL="685732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7pPr>
      <a:lvl8pPr marL="1028598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8pPr>
      <a:lvl9pPr marL="1371464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9pPr>
    </p:titleStyle>
    <p:bodyStyle>
      <a:lvl1pPr marL="132148" indent="-132148" algn="l" rtl="0" eaLnBrk="1" fontAlgn="base" hangingPunct="1">
        <a:lnSpc>
          <a:spcPct val="100000"/>
        </a:lnSpc>
        <a:spcBef>
          <a:spcPct val="100000"/>
        </a:spcBef>
        <a:spcAft>
          <a:spcPct val="0"/>
        </a:spcAft>
        <a:buClr>
          <a:schemeClr val="accent2"/>
        </a:buClr>
        <a:buSzPct val="75000"/>
        <a:buFont typeface="Arial" charset="0"/>
        <a:buChar char="▌"/>
        <a:defRPr sz="1400" b="0" i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269057" indent="-133338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Clr>
          <a:schemeClr val="tx1"/>
        </a:buClr>
        <a:buSzPct val="90000"/>
        <a:buFont typeface="Wingdings" pitchFamily="2" charset="2"/>
        <a:buChar char="§"/>
        <a:defRPr sz="1400" b="0" i="0">
          <a:solidFill>
            <a:schemeClr val="tx1"/>
          </a:solidFill>
          <a:latin typeface="Calibri" panose="020F0502020204030204" pitchFamily="34" charset="0"/>
        </a:defRPr>
      </a:lvl2pPr>
      <a:lvl3pPr marL="404773" indent="-135719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SzPct val="90000"/>
        <a:buFont typeface="Wingdings" pitchFamily="2" charset="2"/>
        <a:buChar char="§"/>
        <a:defRPr sz="1400" b="0" i="0">
          <a:solidFill>
            <a:schemeClr val="tx1"/>
          </a:solidFill>
          <a:latin typeface="Calibri" panose="020F0502020204030204" pitchFamily="34" charset="0"/>
        </a:defRPr>
      </a:lvl3pPr>
      <a:lvl4pPr marL="538109" indent="-133338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Char char="–"/>
        <a:defRPr sz="1400" b="0" i="0">
          <a:solidFill>
            <a:schemeClr val="tx1"/>
          </a:solidFill>
          <a:latin typeface="Calibri" panose="020F0502020204030204" pitchFamily="34" charset="0"/>
        </a:defRPr>
      </a:lvl4pPr>
      <a:lvl5pPr marL="673827" indent="-135719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Char char="»"/>
        <a:defRPr sz="1400" b="0" i="0">
          <a:solidFill>
            <a:schemeClr val="tx1"/>
          </a:solidFill>
          <a:latin typeface="Calibri" panose="020F0502020204030204" pitchFamily="34" charset="0"/>
        </a:defRPr>
      </a:lvl5pPr>
      <a:lvl6pPr marL="1753617" indent="-171434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096482" indent="-171434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2439347" indent="-171434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2782214" indent="-171434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0" userDrawn="1">
          <p15:clr>
            <a:srgbClr val="F26B43"/>
          </p15:clr>
        </p15:guide>
        <p15:guide id="2" pos="5432" userDrawn="1">
          <p15:clr>
            <a:srgbClr val="F26B43"/>
          </p15:clr>
        </p15:guide>
        <p15:guide id="3" orient="horz" pos="803" userDrawn="1">
          <p15:clr>
            <a:srgbClr val="F26B43"/>
          </p15:clr>
        </p15:guide>
        <p15:guide id="4" orient="horz" pos="2862" userDrawn="1">
          <p15:clr>
            <a:srgbClr val="F26B43"/>
          </p15:clr>
        </p15:guide>
        <p15:guide id="5" pos="584" userDrawn="1">
          <p15:clr>
            <a:srgbClr val="F26B43"/>
          </p15:clr>
        </p15:guide>
        <p15:guide id="6" orient="horz" pos="1620" userDrawn="1">
          <p15:clr>
            <a:srgbClr val="F26B43"/>
          </p15:clr>
        </p15:guide>
        <p15:guide id="7" pos="299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9409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i="0">
          <a:solidFill>
            <a:srgbClr val="87B1E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5pPr>
      <a:lvl6pPr marL="342866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6pPr>
      <a:lvl7pPr marL="685732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7pPr>
      <a:lvl8pPr marL="1028598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8pPr>
      <a:lvl9pPr marL="1371464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9pPr>
    </p:titleStyle>
    <p:bodyStyle>
      <a:lvl1pPr marL="132148" indent="-132148" algn="l" rtl="0" eaLnBrk="0" fontAlgn="base" hangingPunct="0">
        <a:lnSpc>
          <a:spcPts val="1800"/>
        </a:lnSpc>
        <a:spcBef>
          <a:spcPct val="100000"/>
        </a:spcBef>
        <a:spcAft>
          <a:spcPct val="0"/>
        </a:spcAft>
        <a:buClr>
          <a:schemeClr val="tx2"/>
        </a:buClr>
        <a:buSzPct val="75000"/>
        <a:buFont typeface="Arial" charset="0"/>
        <a:buChar char="▌"/>
        <a:defRPr sz="1575" b="0" i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539300" indent="-132148" algn="l" rtl="0" eaLnBrk="0" fontAlgn="base" hangingPunct="0">
        <a:lnSpc>
          <a:spcPts val="1800"/>
        </a:lnSpc>
        <a:spcBef>
          <a:spcPct val="0"/>
        </a:spcBef>
        <a:spcAft>
          <a:spcPct val="0"/>
        </a:spcAft>
        <a:buClr>
          <a:schemeClr val="tx1"/>
        </a:buClr>
        <a:buSzPct val="90000"/>
        <a:buFont typeface="Wingdings" pitchFamily="2" charset="2"/>
        <a:buChar char="§"/>
        <a:defRPr sz="1200" b="0" i="0">
          <a:solidFill>
            <a:schemeClr val="tx1"/>
          </a:solidFill>
          <a:latin typeface="Calibri" panose="020F0502020204030204" pitchFamily="34" charset="0"/>
        </a:defRPr>
      </a:lvl2pPr>
      <a:lvl3pPr marL="798830" indent="-125004" algn="l" rtl="0" eaLnBrk="0" fontAlgn="base" hangingPunct="0">
        <a:lnSpc>
          <a:spcPts val="1800"/>
        </a:lnSpc>
        <a:spcBef>
          <a:spcPct val="0"/>
        </a:spcBef>
        <a:spcAft>
          <a:spcPct val="0"/>
        </a:spcAft>
        <a:buSzPct val="90000"/>
        <a:buFont typeface="Wingdings" pitchFamily="2" charset="2"/>
        <a:buChar char="§"/>
        <a:defRPr sz="1200" b="0" i="0">
          <a:solidFill>
            <a:schemeClr val="tx1"/>
          </a:solidFill>
          <a:latin typeface="Calibri" panose="020F0502020204030204" pitchFamily="34" charset="0"/>
        </a:defRPr>
      </a:lvl3pPr>
      <a:lvl4pPr marL="1104791" indent="-171434" algn="l" rtl="0" eaLnBrk="0" fontAlgn="base" hangingPunct="0">
        <a:lnSpc>
          <a:spcPts val="1800"/>
        </a:lnSpc>
        <a:spcBef>
          <a:spcPct val="0"/>
        </a:spcBef>
        <a:spcAft>
          <a:spcPct val="0"/>
        </a:spcAft>
        <a:buChar char="–"/>
        <a:defRPr sz="1200" b="0" i="0">
          <a:solidFill>
            <a:schemeClr val="tx1"/>
          </a:solidFill>
          <a:latin typeface="Calibri" panose="020F0502020204030204" pitchFamily="34" charset="0"/>
        </a:defRPr>
      </a:lvl4pPr>
      <a:lvl5pPr marL="1410751" indent="-171434" algn="l" rtl="0" eaLnBrk="0" fontAlgn="base" hangingPunct="0">
        <a:lnSpc>
          <a:spcPts val="1800"/>
        </a:lnSpc>
        <a:spcBef>
          <a:spcPct val="0"/>
        </a:spcBef>
        <a:spcAft>
          <a:spcPct val="0"/>
        </a:spcAft>
        <a:buChar char="»"/>
        <a:defRPr sz="1200" b="0" i="0">
          <a:solidFill>
            <a:schemeClr val="tx1"/>
          </a:solidFill>
          <a:latin typeface="Calibri" panose="020F0502020204030204" pitchFamily="34" charset="0"/>
        </a:defRPr>
      </a:lvl5pPr>
      <a:lvl6pPr marL="1753617" indent="-171434" algn="l" rtl="0" fontAlgn="base">
        <a:lnSpc>
          <a:spcPts val="1800"/>
        </a:lnSpc>
        <a:spcBef>
          <a:spcPct val="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096482" indent="-171434" algn="l" rtl="0" fontAlgn="base">
        <a:lnSpc>
          <a:spcPts val="1800"/>
        </a:lnSpc>
        <a:spcBef>
          <a:spcPct val="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2439347" indent="-171434" algn="l" rtl="0" fontAlgn="base">
        <a:lnSpc>
          <a:spcPts val="1800"/>
        </a:lnSpc>
        <a:spcBef>
          <a:spcPct val="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2782214" indent="-171434" algn="l" rtl="0" fontAlgn="base">
        <a:lnSpc>
          <a:spcPts val="1800"/>
        </a:lnSpc>
        <a:spcBef>
          <a:spcPct val="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58" userDrawn="1">
          <p15:clr>
            <a:srgbClr val="F26B43"/>
          </p15:clr>
        </p15:guide>
        <p15:guide id="2" pos="311" userDrawn="1">
          <p15:clr>
            <a:srgbClr val="F26B43"/>
          </p15:clr>
        </p15:guide>
        <p15:guide id="3" pos="5414" userDrawn="1">
          <p15:clr>
            <a:srgbClr val="F26B43"/>
          </p15:clr>
        </p15:guide>
        <p15:guide id="4" orient="horz" pos="295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chart" Target="../charts/chart3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BA6B3F1F-A241-47F5-BAC5-FA3ACB059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869" y="1487381"/>
            <a:ext cx="7450372" cy="938971"/>
          </a:xfrm>
        </p:spPr>
        <p:txBody>
          <a:bodyPr/>
          <a:lstStyle/>
          <a:p>
            <a:r>
              <a:rPr lang="fr-FR" altLang="fr-FR" dirty="0"/>
              <a:t>DROPLETT</a:t>
            </a:r>
            <a:br>
              <a:rPr lang="fr-FR" altLang="fr-FR" dirty="0"/>
            </a:br>
            <a:r>
              <a:rPr lang="fr-FR" altLang="fr-FR" sz="2000" dirty="0"/>
              <a:t>Dynamique et </a:t>
            </a:r>
            <a:r>
              <a:rPr lang="fr-FR" altLang="fr-FR" sz="2000" dirty="0" err="1"/>
              <a:t>RÔle</a:t>
            </a:r>
            <a:r>
              <a:rPr lang="fr-FR" altLang="fr-FR" sz="2000" dirty="0"/>
              <a:t> du </a:t>
            </a:r>
            <a:r>
              <a:rPr lang="fr-FR" altLang="fr-FR" sz="2000" dirty="0" err="1"/>
              <a:t>PLancton</a:t>
            </a:r>
            <a:r>
              <a:rPr lang="fr-FR" altLang="fr-FR" sz="2000" dirty="0"/>
              <a:t> lors </a:t>
            </a:r>
            <a:r>
              <a:rPr lang="fr-FR" altLang="fr-FR" sz="2000" dirty="0" err="1"/>
              <a:t>dEs</a:t>
            </a:r>
            <a:r>
              <a:rPr lang="fr-FR" altLang="fr-FR" sz="2000" dirty="0"/>
              <a:t> Transferts de contaminants vers les réseaux Trophiques</a:t>
            </a:r>
            <a:endParaRPr lang="fr-FR" sz="2000" dirty="0"/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1093869" y="4076778"/>
            <a:ext cx="767000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2400"/>
              </a:lnSpc>
              <a:spcBef>
                <a:spcPct val="100000"/>
              </a:spcBef>
              <a:buClr>
                <a:srgbClr val="E33131"/>
              </a:buClr>
              <a:buSzPct val="75000"/>
              <a:buFont typeface="Arial" panose="020B0604020202020204" pitchFamily="34" charset="0"/>
              <a:buChar char="▌"/>
              <a:defRPr sz="21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ts val="2400"/>
              </a:lnSpc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ts val="2400"/>
              </a:lnSpc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ts val="2400"/>
              </a:lnSpc>
              <a:buChar char="–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ts val="2400"/>
              </a:lnSpc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350" b="1" dirty="0">
                <a:solidFill>
                  <a:schemeClr val="bg1"/>
                </a:solidFill>
                <a:latin typeface="Arial" panose="020B0604020202020204" pitchFamily="34" charset="0"/>
              </a:rPr>
              <a:t>Colloque NEEDS - 23 au 25 mai 2022, Clermont-Ferrand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fr-FR" altLang="fr-FR" sz="135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093869" y="3112502"/>
            <a:ext cx="56387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Duffa C., </a:t>
            </a:r>
            <a:r>
              <a:rPr lang="fr-FR" sz="1400" u="sng" dirty="0">
                <a:solidFill>
                  <a:schemeClr val="bg1"/>
                </a:solidFill>
              </a:rPr>
              <a:t>Radakovitch O., </a:t>
            </a:r>
            <a:r>
              <a:rPr lang="fr-FR" sz="1400" dirty="0" err="1">
                <a:solidFill>
                  <a:schemeClr val="bg1"/>
                </a:solidFill>
              </a:rPr>
              <a:t>Charmasson</a:t>
            </a:r>
            <a:r>
              <a:rPr lang="fr-FR" sz="1400" dirty="0">
                <a:solidFill>
                  <a:schemeClr val="bg1"/>
                </a:solidFill>
              </a:rPr>
              <a:t> S., </a:t>
            </a:r>
            <a:r>
              <a:rPr lang="fr-FR" sz="1400" dirty="0" err="1">
                <a:solidFill>
                  <a:schemeClr val="bg1"/>
                </a:solidFill>
              </a:rPr>
              <a:t>Giner</a:t>
            </a:r>
            <a:r>
              <a:rPr lang="fr-FR" sz="1400" dirty="0">
                <a:solidFill>
                  <a:schemeClr val="bg1"/>
                </a:solidFill>
              </a:rPr>
              <a:t> F.  	IRSN </a:t>
            </a:r>
          </a:p>
          <a:p>
            <a:r>
              <a:rPr lang="fr-FR" sz="1400" dirty="0">
                <a:solidFill>
                  <a:schemeClr val="bg1"/>
                </a:solidFill>
              </a:rPr>
              <a:t>Jamet JL., Drouet F.			MIO, Univ. Toulon</a:t>
            </a:r>
          </a:p>
          <a:p>
            <a:r>
              <a:rPr lang="fr-FR" sz="1400" dirty="0" err="1">
                <a:solidFill>
                  <a:schemeClr val="bg1"/>
                </a:solidFill>
              </a:rPr>
              <a:t>Brach</a:t>
            </a:r>
            <a:r>
              <a:rPr lang="fr-FR" sz="1400" dirty="0">
                <a:solidFill>
                  <a:schemeClr val="bg1"/>
                </a:solidFill>
              </a:rPr>
              <a:t>-Papa C.				IFREMER</a:t>
            </a:r>
          </a:p>
        </p:txBody>
      </p:sp>
      <p:pic>
        <p:nvPicPr>
          <p:cNvPr id="11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2998" y="292746"/>
            <a:ext cx="16668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9055" y="201202"/>
            <a:ext cx="1254919" cy="83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ZOO de TOULON - Copi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8470" y="2989177"/>
            <a:ext cx="2275530" cy="170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3121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01C139-3E87-480E-B356-FB1C9D72C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94" y="100619"/>
            <a:ext cx="7749778" cy="431957"/>
          </a:xfrm>
        </p:spPr>
        <p:txBody>
          <a:bodyPr/>
          <a:lstStyle/>
          <a:p>
            <a:r>
              <a:rPr lang="fr-FR" dirty="0"/>
              <a:t>Prélèvement eau et phytoplancton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BFDEAF0-A738-4A09-85EE-42B1916733A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 altLang="fr-FR" sz="800"/>
              <a:t>Droplett- Colloque Needs Mai 2022</a:t>
            </a:r>
            <a:endParaRPr lang="fr-FR" altLang="fr-FR" sz="8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93A2698-53F4-4309-9215-8E5305E47CF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5" name="ZoneTexte 7"/>
          <p:cNvSpPr txBox="1">
            <a:spLocks noChangeArrowheads="1"/>
          </p:cNvSpPr>
          <p:nvPr/>
        </p:nvSpPr>
        <p:spPr bwMode="auto">
          <a:xfrm>
            <a:off x="405094" y="493840"/>
            <a:ext cx="6224974" cy="6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spcBef>
                <a:spcPct val="100000"/>
              </a:spcBef>
              <a:buClr>
                <a:srgbClr val="E33131"/>
              </a:buClr>
              <a:buSzPct val="75000"/>
              <a:buFont typeface="Arial" panose="020B0604020202020204" pitchFamily="34" charset="0"/>
              <a:buChar char="▌"/>
              <a:defRPr sz="21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ts val="2400"/>
              </a:lnSpc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ts val="2400"/>
              </a:lnSpc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ts val="2400"/>
              </a:lnSpc>
              <a:buChar char="–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ts val="2400"/>
              </a:lnSpc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</a:pPr>
            <a:r>
              <a:rPr lang="fr-FR" altLang="fr-FR" sz="1600" dirty="0">
                <a:latin typeface="+mn-lt"/>
              </a:rPr>
              <a:t>Pompage environ 1000 L (environ 3 h) avec pompe de cale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</a:pPr>
            <a:r>
              <a:rPr lang="fr-FR" altLang="fr-FR" sz="1600" dirty="0">
                <a:latin typeface="+mn-lt"/>
              </a:rPr>
              <a:t>Crépine à 1m – Cartouches filtrantes à 20 et 0,45 microns – Bidon de 20L</a:t>
            </a:r>
          </a:p>
        </p:txBody>
      </p:sp>
      <p:pic>
        <p:nvPicPr>
          <p:cNvPr id="6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731" y="1142699"/>
            <a:ext cx="6730068" cy="360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18"/>
          <p:cNvSpPr txBox="1">
            <a:spLocks noChangeArrowheads="1"/>
          </p:cNvSpPr>
          <p:nvPr/>
        </p:nvSpPr>
        <p:spPr bwMode="auto">
          <a:xfrm>
            <a:off x="1875310" y="2340629"/>
            <a:ext cx="12620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1600" b="1">
                <a:solidFill>
                  <a:schemeClr val="bg1"/>
                </a:solidFill>
                <a:latin typeface="+mn-lt"/>
              </a:rPr>
              <a:t>Cartouche 0,45 µm</a:t>
            </a:r>
          </a:p>
        </p:txBody>
      </p:sp>
      <p:sp>
        <p:nvSpPr>
          <p:cNvPr id="8" name="ZoneTexte 23"/>
          <p:cNvSpPr txBox="1">
            <a:spLocks noChangeArrowheads="1"/>
          </p:cNvSpPr>
          <p:nvPr/>
        </p:nvSpPr>
        <p:spPr bwMode="auto">
          <a:xfrm>
            <a:off x="3354982" y="2063066"/>
            <a:ext cx="12620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1600" b="1" dirty="0">
                <a:solidFill>
                  <a:schemeClr val="bg1"/>
                </a:solidFill>
                <a:latin typeface="+mn-lt"/>
              </a:rPr>
              <a:t>Cartouche 20 µm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2778125" y="2678766"/>
            <a:ext cx="230188" cy="36830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>
            <a:off x="3517581" y="2617393"/>
            <a:ext cx="98800" cy="32766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28"/>
          <p:cNvSpPr txBox="1">
            <a:spLocks noChangeArrowheads="1"/>
          </p:cNvSpPr>
          <p:nvPr/>
        </p:nvSpPr>
        <p:spPr bwMode="auto">
          <a:xfrm>
            <a:off x="2778125" y="4109898"/>
            <a:ext cx="12620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1600" b="1" dirty="0">
                <a:latin typeface="+mn-lt"/>
              </a:rPr>
              <a:t>Bidon 20L</a:t>
            </a:r>
          </a:p>
        </p:txBody>
      </p:sp>
    </p:spTree>
    <p:extLst>
      <p:ext uri="{BB962C8B-B14F-4D97-AF65-F5344CB8AC3E}">
        <p14:creationId xmlns:p14="http://schemas.microsoft.com/office/powerpoint/2010/main" val="2473552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01C139-3E87-480E-B356-FB1C9D72C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233" y="76800"/>
            <a:ext cx="7749778" cy="431957"/>
          </a:xfrm>
        </p:spPr>
        <p:txBody>
          <a:bodyPr/>
          <a:lstStyle/>
          <a:p>
            <a:r>
              <a:rPr lang="fr-FR" baseline="30000" dirty="0"/>
              <a:t>137</a:t>
            </a:r>
            <a:r>
              <a:rPr lang="fr-FR" dirty="0"/>
              <a:t>Cs dans l’eau de mer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BFDEAF0-A738-4A09-85EE-42B1916733A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 altLang="fr-FR" sz="800"/>
              <a:t>Droplett- Colloque Needs Mai 2022</a:t>
            </a:r>
            <a:endParaRPr lang="fr-FR" altLang="fr-FR" sz="8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93A2698-53F4-4309-9215-8E5305E47CF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11</a:t>
            </a:fld>
            <a:endParaRPr lang="fr-FR" dirty="0"/>
          </a:p>
        </p:txBody>
      </p:sp>
      <p:pic>
        <p:nvPicPr>
          <p:cNvPr id="5" name="Imag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9435" y="631327"/>
            <a:ext cx="1103913" cy="159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5038" y="584652"/>
            <a:ext cx="972718" cy="186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8529" y="386186"/>
            <a:ext cx="1361760" cy="242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Graphique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6762915"/>
              </p:ext>
            </p:extLst>
          </p:nvPr>
        </p:nvGraphicFramePr>
        <p:xfrm>
          <a:off x="2662469" y="2505436"/>
          <a:ext cx="3655421" cy="21564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ZoneTexte 19"/>
          <p:cNvSpPr txBox="1">
            <a:spLocks noChangeArrowheads="1"/>
          </p:cNvSpPr>
          <p:nvPr/>
        </p:nvSpPr>
        <p:spPr bwMode="auto">
          <a:xfrm>
            <a:off x="6186713" y="3652815"/>
            <a:ext cx="24357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b="1" dirty="0" err="1"/>
              <a:t>Moy</a:t>
            </a:r>
            <a:r>
              <a:rPr lang="fr-FR" altLang="fr-FR" b="1" dirty="0"/>
              <a:t>. 1,4 ± 0,3 </a:t>
            </a:r>
            <a:r>
              <a:rPr lang="fr-FR" altLang="fr-FR" b="1" dirty="0" err="1"/>
              <a:t>mBq</a:t>
            </a:r>
            <a:r>
              <a:rPr lang="fr-FR" altLang="fr-FR" b="1" dirty="0"/>
              <a:t>/L</a:t>
            </a:r>
          </a:p>
        </p:txBody>
      </p:sp>
      <p:pic>
        <p:nvPicPr>
          <p:cNvPr id="11" name="Imag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524" y="883673"/>
            <a:ext cx="2014510" cy="268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004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01C139-3E87-480E-B356-FB1C9D72C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075" y="148288"/>
            <a:ext cx="7749778" cy="431957"/>
          </a:xfrm>
        </p:spPr>
        <p:txBody>
          <a:bodyPr/>
          <a:lstStyle/>
          <a:p>
            <a:r>
              <a:rPr lang="fr-FR" baseline="30000" dirty="0"/>
              <a:t>137</a:t>
            </a:r>
            <a:r>
              <a:rPr lang="fr-FR" dirty="0"/>
              <a:t>Cs Eau Méditerranée (campagne Hippocampe 2019)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BFDEAF0-A738-4A09-85EE-42B1916733A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 altLang="fr-FR" sz="800"/>
              <a:t>Droplett- Colloque Needs Mai 2022</a:t>
            </a:r>
            <a:endParaRPr lang="fr-FR" altLang="fr-FR" sz="8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93A2698-53F4-4309-9215-8E5305E47CF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5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3458" y="728662"/>
            <a:ext cx="3829050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437983" y="1879599"/>
            <a:ext cx="46037" cy="71755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4818858" y="1439862"/>
            <a:ext cx="603250" cy="4397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525" y="884919"/>
            <a:ext cx="2722350" cy="363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14"/>
          <p:cNvSpPr txBox="1">
            <a:spLocks noChangeArrowheads="1"/>
          </p:cNvSpPr>
          <p:nvPr/>
        </p:nvSpPr>
        <p:spPr bwMode="auto">
          <a:xfrm>
            <a:off x="4090195" y="1100137"/>
            <a:ext cx="8651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>
                <a:solidFill>
                  <a:srgbClr val="FF0000"/>
                </a:solidFill>
              </a:rPr>
              <a:t>Toulon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6B2BB62-72B0-451D-A360-76C7EABC01EC}"/>
              </a:ext>
            </a:extLst>
          </p:cNvPr>
          <p:cNvSpPr txBox="1"/>
          <p:nvPr/>
        </p:nvSpPr>
        <p:spPr>
          <a:xfrm>
            <a:off x="5485608" y="3447017"/>
            <a:ext cx="81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dirty="0">
                <a:latin typeface="+mn-lt"/>
              </a:rPr>
              <a:t>France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8EDE1FD-4FC5-4379-B4CD-5473091D1DAB}"/>
              </a:ext>
            </a:extLst>
          </p:cNvPr>
          <p:cNvSpPr txBox="1"/>
          <p:nvPr/>
        </p:nvSpPr>
        <p:spPr>
          <a:xfrm>
            <a:off x="7660898" y="3447017"/>
            <a:ext cx="837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dirty="0">
                <a:latin typeface="+mn-lt"/>
              </a:rPr>
              <a:t>Tunisie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E088A5F0-3976-4508-ABDA-74450C9EC62B}"/>
              </a:ext>
            </a:extLst>
          </p:cNvPr>
          <p:cNvCxnSpPr>
            <a:endCxn id="11" idx="1"/>
          </p:cNvCxnSpPr>
          <p:nvPr/>
        </p:nvCxnSpPr>
        <p:spPr>
          <a:xfrm>
            <a:off x="6314496" y="3631683"/>
            <a:ext cx="134640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EFA436E5-E872-4AC2-AFA0-DD993535FA08}"/>
              </a:ext>
            </a:extLst>
          </p:cNvPr>
          <p:cNvSpPr txBox="1"/>
          <p:nvPr/>
        </p:nvSpPr>
        <p:spPr>
          <a:xfrm>
            <a:off x="3787842" y="4338743"/>
            <a:ext cx="252665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fr-FR" dirty="0">
                <a:latin typeface="+mn-lt"/>
              </a:rPr>
              <a:t>Rhône = 0,03-0,09 </a:t>
            </a:r>
            <a:r>
              <a:rPr lang="fr-FR" dirty="0" err="1">
                <a:latin typeface="+mn-lt"/>
              </a:rPr>
              <a:t>mBq</a:t>
            </a:r>
            <a:r>
              <a:rPr lang="fr-FR" dirty="0">
                <a:latin typeface="+mn-lt"/>
              </a:rPr>
              <a:t>/l</a:t>
            </a:r>
          </a:p>
        </p:txBody>
      </p:sp>
    </p:spTree>
    <p:extLst>
      <p:ext uri="{BB962C8B-B14F-4D97-AF65-F5344CB8AC3E}">
        <p14:creationId xmlns:p14="http://schemas.microsoft.com/office/powerpoint/2010/main" val="1175481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01C139-3E87-480E-B356-FB1C9D72C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94" y="269653"/>
            <a:ext cx="7749778" cy="431957"/>
          </a:xfrm>
        </p:spPr>
        <p:txBody>
          <a:bodyPr/>
          <a:lstStyle/>
          <a:p>
            <a:r>
              <a:rPr lang="fr-FR" baseline="30000" dirty="0"/>
              <a:t>137</a:t>
            </a:r>
            <a:r>
              <a:rPr lang="fr-FR" dirty="0"/>
              <a:t>Cs phytoplancton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BFDEAF0-A738-4A09-85EE-42B1916733A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 altLang="fr-FR" sz="800"/>
              <a:t>Droplett- Colloque Needs Mai 2022</a:t>
            </a:r>
            <a:endParaRPr lang="fr-FR" altLang="fr-FR" sz="8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93A2698-53F4-4309-9215-8E5305E47CF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5" name="Espace réservé du contenu 2"/>
          <p:cNvSpPr>
            <a:spLocks noGrp="1"/>
          </p:cNvSpPr>
          <p:nvPr>
            <p:ph idx="4294967295"/>
          </p:nvPr>
        </p:nvSpPr>
        <p:spPr>
          <a:xfrm>
            <a:off x="405094" y="747329"/>
            <a:ext cx="8044381" cy="3854450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FR" altLang="fr-FR" sz="1600" dirty="0"/>
              <a:t>4 échantillons mesurés (4 en attente): </a:t>
            </a:r>
            <a:r>
              <a:rPr lang="fr-FR" altLang="fr-FR" sz="1600" b="1" dirty="0">
                <a:solidFill>
                  <a:srgbClr val="0070C0"/>
                </a:solidFill>
              </a:rPr>
              <a:t>1 seul résultat significatif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altLang="fr-FR" sz="1600" b="1" dirty="0"/>
              <a:t>26/11/2019</a:t>
            </a:r>
            <a:r>
              <a:rPr lang="fr-FR" altLang="fr-FR" sz="1600" dirty="0"/>
              <a:t>  : 4,9 ± 0,5 </a:t>
            </a:r>
            <a:r>
              <a:rPr lang="fr-FR" altLang="fr-FR" sz="1600" dirty="0" err="1"/>
              <a:t>mBq</a:t>
            </a:r>
            <a:r>
              <a:rPr lang="fr-FR" altLang="fr-FR" sz="1600" dirty="0"/>
              <a:t>/filtre,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altLang="fr-FR" sz="1600" dirty="0"/>
              <a:t>soit </a:t>
            </a:r>
            <a:r>
              <a:rPr lang="fr-FR" altLang="fr-FR" sz="1800" b="1" dirty="0"/>
              <a:t>5,1 ± 0,5 µBq/L </a:t>
            </a:r>
            <a:r>
              <a:rPr lang="fr-FR" altLang="fr-FR" sz="1600" dirty="0"/>
              <a:t>(960 litres)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altLang="fr-FR" sz="1600" dirty="0"/>
          </a:p>
        </p:txBody>
      </p:sp>
      <p:pic>
        <p:nvPicPr>
          <p:cNvPr id="10" name="Image 9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671348"/>
            <a:ext cx="1910885" cy="2861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Connecteur droit avec flèche 10"/>
          <p:cNvCxnSpPr>
            <a:endCxn id="15" idx="1"/>
          </p:cNvCxnSpPr>
          <p:nvPr/>
        </p:nvCxnSpPr>
        <p:spPr>
          <a:xfrm>
            <a:off x="5144093" y="2107662"/>
            <a:ext cx="1855948" cy="4737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V="1">
            <a:off x="6248461" y="4234426"/>
            <a:ext cx="713134" cy="932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>
            <a:endCxn id="17" idx="1"/>
          </p:cNvCxnSpPr>
          <p:nvPr/>
        </p:nvCxnSpPr>
        <p:spPr>
          <a:xfrm>
            <a:off x="5527442" y="2776066"/>
            <a:ext cx="1353015" cy="2997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>
            <a:endCxn id="16" idx="1"/>
          </p:cNvCxnSpPr>
          <p:nvPr/>
        </p:nvCxnSpPr>
        <p:spPr>
          <a:xfrm>
            <a:off x="5144093" y="2027332"/>
            <a:ext cx="1717390" cy="722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7000041" y="2412104"/>
            <a:ext cx="10198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+mn-lt"/>
              </a:rPr>
              <a:t>0,38 </a:t>
            </a:r>
            <a:r>
              <a:rPr lang="fr-FR" altLang="fr-FR" sz="1600" dirty="0"/>
              <a:t>± </a:t>
            </a:r>
            <a:r>
              <a:rPr lang="fr-FR" sz="1600" dirty="0">
                <a:latin typeface="+mn-lt"/>
              </a:rPr>
              <a:t>0,1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6861483" y="1930303"/>
            <a:ext cx="11240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+mn-lt"/>
              </a:rPr>
              <a:t>0,22 </a:t>
            </a:r>
            <a:r>
              <a:rPr lang="fr-FR" altLang="fr-FR" sz="1600" dirty="0"/>
              <a:t>± </a:t>
            </a:r>
            <a:r>
              <a:rPr lang="fr-FR" sz="1600" dirty="0">
                <a:latin typeface="+mn-lt"/>
              </a:rPr>
              <a:t>0,08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880457" y="2906587"/>
            <a:ext cx="1259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+mn-lt"/>
              </a:rPr>
              <a:t>0,49 </a:t>
            </a:r>
            <a:r>
              <a:rPr lang="fr-FR" altLang="fr-FR" sz="1600" dirty="0"/>
              <a:t>± </a:t>
            </a:r>
            <a:r>
              <a:rPr lang="fr-FR" sz="1600" dirty="0">
                <a:latin typeface="+mn-lt"/>
              </a:rPr>
              <a:t>0,13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6947943" y="4065148"/>
            <a:ext cx="11240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+mn-lt"/>
              </a:rPr>
              <a:t>1,21 </a:t>
            </a:r>
            <a:r>
              <a:rPr lang="fr-FR" altLang="fr-FR" sz="1600" dirty="0"/>
              <a:t>± </a:t>
            </a:r>
            <a:r>
              <a:rPr lang="fr-FR" sz="1600" dirty="0">
                <a:latin typeface="+mn-lt"/>
              </a:rPr>
              <a:t>0,18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6112794" y="1151915"/>
            <a:ext cx="22561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fr-FR" sz="1600" b="1" dirty="0">
                <a:latin typeface="+mn-lt"/>
              </a:rPr>
              <a:t>Campagne Hippocampe</a:t>
            </a:r>
          </a:p>
          <a:p>
            <a:pPr algn="ctr"/>
            <a:r>
              <a:rPr lang="fr-FR" altLang="fr-FR" sz="1600" b="1" dirty="0">
                <a:latin typeface="+mn-lt"/>
              </a:rPr>
              <a:t>µBq/L</a:t>
            </a:r>
            <a:endParaRPr lang="fr-FR" sz="1600" dirty="0">
              <a:latin typeface="+mn-lt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337FA3-6985-4DE6-9BEB-AAE0E8F1401B}"/>
              </a:ext>
            </a:extLst>
          </p:cNvPr>
          <p:cNvSpPr txBox="1"/>
          <p:nvPr/>
        </p:nvSpPr>
        <p:spPr>
          <a:xfrm>
            <a:off x="326161" y="2760830"/>
            <a:ext cx="36322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Valeur élevée par rapport à Méditerranée ouverte </a:t>
            </a:r>
            <a:r>
              <a:rPr lang="fr-FR" altLang="fr-FR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problème de particules sédimentaires issues de </a:t>
            </a:r>
            <a:r>
              <a:rPr lang="fr-FR" altLang="fr-FR" sz="16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resuspension</a:t>
            </a:r>
            <a:r>
              <a:rPr lang="fr-FR" altLang="fr-FR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? 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663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0E51A0-DEB0-45CE-91AE-DB2C15CB8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59" y="281517"/>
            <a:ext cx="7749778" cy="431957"/>
          </a:xfrm>
        </p:spPr>
        <p:txBody>
          <a:bodyPr/>
          <a:lstStyle/>
          <a:p>
            <a:r>
              <a:rPr lang="fr-FR" dirty="0"/>
              <a:t>Protocole Pu phytoplancton et dissous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AFF9191-2F4B-4A2E-BC13-185A50CA117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/>
              <a:t>Droplett- Colloque Needs Mai 2022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5433B6A-DAEE-4146-97D8-826E8B199AD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14</a:t>
            </a:fld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34F1F816-FEA1-48E1-A5BD-C662D84BEB12}"/>
              </a:ext>
            </a:extLst>
          </p:cNvPr>
          <p:cNvGrpSpPr/>
          <p:nvPr/>
        </p:nvGrpSpPr>
        <p:grpSpPr>
          <a:xfrm>
            <a:off x="827225" y="1146870"/>
            <a:ext cx="7405540" cy="1209415"/>
            <a:chOff x="453956" y="1749631"/>
            <a:chExt cx="7405540" cy="1209415"/>
          </a:xfrm>
        </p:grpSpPr>
        <p:grpSp>
          <p:nvGrpSpPr>
            <p:cNvPr id="9" name="Groupe 9">
              <a:extLst>
                <a:ext uri="{FF2B5EF4-FFF2-40B4-BE49-F238E27FC236}">
                  <a16:creationId xmlns:a16="http://schemas.microsoft.com/office/drawing/2014/main" id="{B1068239-04CD-498F-A311-F67EAC574A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3291" y="1749631"/>
              <a:ext cx="7396205" cy="1209415"/>
              <a:chOff x="-333458" y="0"/>
              <a:chExt cx="7397005" cy="1209415"/>
            </a:xfrm>
          </p:grpSpPr>
          <p:grpSp>
            <p:nvGrpSpPr>
              <p:cNvPr id="14" name="Groupe 10">
                <a:extLst>
                  <a:ext uri="{FF2B5EF4-FFF2-40B4-BE49-F238E27FC236}">
                    <a16:creationId xmlns:a16="http://schemas.microsoft.com/office/drawing/2014/main" id="{1051C96D-B9E3-451E-8A3E-07C567AA2B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333458" y="0"/>
                <a:ext cx="7397005" cy="1209415"/>
                <a:chOff x="-333458" y="0"/>
                <a:chExt cx="7397005" cy="1209415"/>
              </a:xfrm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E7E3C3E8-6D7C-4714-BBA0-D95BFE2A75A3}"/>
                    </a:ext>
                  </a:extLst>
                </p:cNvPr>
                <p:cNvSpPr/>
                <p:nvPr/>
              </p:nvSpPr>
              <p:spPr>
                <a:xfrm>
                  <a:off x="2494728" y="62313"/>
                  <a:ext cx="1495587" cy="238125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200" kern="0">
                    <a:solidFill>
                      <a:sysClr val="window" lastClr="FFFFFF"/>
                    </a:solidFill>
                    <a:latin typeface="Calibri"/>
                  </a:endParaRPr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BB8E7B85-6939-4CE2-8B2C-9F2685801250}"/>
                    </a:ext>
                  </a:extLst>
                </p:cNvPr>
                <p:cNvSpPr/>
                <p:nvPr/>
              </p:nvSpPr>
              <p:spPr>
                <a:xfrm>
                  <a:off x="4325195" y="53975"/>
                  <a:ext cx="904973" cy="257175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200" kern="0">
                    <a:solidFill>
                      <a:sysClr val="window" lastClr="FFFFFF"/>
                    </a:solidFill>
                    <a:latin typeface="Calibri"/>
                  </a:endParaRPr>
                </a:p>
              </p:txBody>
            </p:sp>
            <p:cxnSp>
              <p:nvCxnSpPr>
                <p:cNvPr id="18" name="Connecteur droit avec flèche 14">
                  <a:extLst>
                    <a:ext uri="{FF2B5EF4-FFF2-40B4-BE49-F238E27FC236}">
                      <a16:creationId xmlns:a16="http://schemas.microsoft.com/office/drawing/2014/main" id="{832F5F9C-EEFD-45C2-970B-01FA62654BF0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85775" y="190501"/>
                  <a:ext cx="6577772" cy="11905"/>
                </a:xfrm>
                <a:prstGeom prst="straightConnector1">
                  <a:avLst/>
                </a:prstGeom>
                <a:noFill/>
                <a:ln w="9525" algn="ctr">
                  <a:solidFill>
                    <a:srgbClr val="4A7EBB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9" name="Connecteur droit 15">
                  <a:extLst>
                    <a:ext uri="{FF2B5EF4-FFF2-40B4-BE49-F238E27FC236}">
                      <a16:creationId xmlns:a16="http://schemas.microsoft.com/office/drawing/2014/main" id="{895449C9-D61D-4137-83D9-6B39DBF1340F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38150" y="0"/>
                  <a:ext cx="9525" cy="342900"/>
                </a:xfrm>
                <a:prstGeom prst="line">
                  <a:avLst/>
                </a:prstGeom>
                <a:noFill/>
                <a:ln w="9525" algn="ctr">
                  <a:solidFill>
                    <a:srgbClr val="4A7EB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0" name="Connecteur droit 16">
                  <a:extLst>
                    <a:ext uri="{FF2B5EF4-FFF2-40B4-BE49-F238E27FC236}">
                      <a16:creationId xmlns:a16="http://schemas.microsoft.com/office/drawing/2014/main" id="{27D99921-42DB-4061-B227-6940E7129147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257175" y="9525"/>
                  <a:ext cx="171450" cy="114300"/>
                </a:xfrm>
                <a:prstGeom prst="line">
                  <a:avLst/>
                </a:prstGeom>
                <a:noFill/>
                <a:ln w="9525" algn="ctr">
                  <a:solidFill>
                    <a:srgbClr val="4A7EB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1" name="Connecteur droit 17">
                  <a:extLst>
                    <a:ext uri="{FF2B5EF4-FFF2-40B4-BE49-F238E27FC236}">
                      <a16:creationId xmlns:a16="http://schemas.microsoft.com/office/drawing/2014/main" id="{BFC116E3-F509-496C-ADB0-64FDBE7FFD4D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247650" y="133350"/>
                  <a:ext cx="171450" cy="114300"/>
                </a:xfrm>
                <a:prstGeom prst="line">
                  <a:avLst/>
                </a:prstGeom>
                <a:noFill/>
                <a:ln w="9525" algn="ctr">
                  <a:solidFill>
                    <a:srgbClr val="4A7EB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2" name="Connecteur droit 18">
                  <a:extLst>
                    <a:ext uri="{FF2B5EF4-FFF2-40B4-BE49-F238E27FC236}">
                      <a16:creationId xmlns:a16="http://schemas.microsoft.com/office/drawing/2014/main" id="{C9132B2A-051B-4D58-BE4B-1DBE74D966BD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257175" y="257175"/>
                  <a:ext cx="171450" cy="114300"/>
                </a:xfrm>
                <a:prstGeom prst="line">
                  <a:avLst/>
                </a:prstGeom>
                <a:noFill/>
                <a:ln w="9525" algn="ctr">
                  <a:solidFill>
                    <a:srgbClr val="4A7EB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23" name="Zone de texte 2">
                  <a:extLst>
                    <a:ext uri="{FF2B5EF4-FFF2-40B4-BE49-F238E27FC236}">
                      <a16:creationId xmlns:a16="http://schemas.microsoft.com/office/drawing/2014/main" id="{857BE04E-F5EF-4D0F-8030-C702B3A30A5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333458" y="542845"/>
                  <a:ext cx="762082" cy="52387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sz="1200" kern="0" dirty="0">
                      <a:solidFill>
                        <a:sysClr val="windowText" lastClr="000000"/>
                      </a:solidFill>
                      <a:latin typeface="Trebuchet MS" panose="020B0603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Crépine</a:t>
                  </a:r>
                </a:p>
                <a:p>
                  <a:pPr eaLnBrk="1" fontAlgn="auto" hangingPunct="1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sz="1200" kern="0" dirty="0">
                      <a:solidFill>
                        <a:sysClr val="windowText" lastClr="000000"/>
                      </a:solidFill>
                      <a:latin typeface="Trebuchet MS" panose="020B0603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100 </a:t>
                  </a:r>
                  <a:r>
                    <a:rPr lang="fr-FR" sz="1200" kern="0" dirty="0">
                      <a:solidFill>
                        <a:sysClr val="windowText" lastClr="000000"/>
                      </a:solidFill>
                      <a:latin typeface="Trebuchet MS" panose="020B0603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µ</a:t>
                  </a:r>
                  <a:r>
                    <a:rPr lang="fr-FR" sz="1200" kern="0" dirty="0">
                      <a:solidFill>
                        <a:sysClr val="windowText" lastClr="000000"/>
                      </a:solidFill>
                      <a:latin typeface="Trebuchet MS" panose="020B0603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</a:t>
                  </a:r>
                </a:p>
              </p:txBody>
            </p:sp>
            <p:sp>
              <p:nvSpPr>
                <p:cNvPr id="24" name="Zone de texte 2">
                  <a:extLst>
                    <a:ext uri="{FF2B5EF4-FFF2-40B4-BE49-F238E27FC236}">
                      <a16:creationId xmlns:a16="http://schemas.microsoft.com/office/drawing/2014/main" id="{DEADC535-3320-4D1A-AD6B-384E2FED73B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43699" y="437890"/>
                  <a:ext cx="1467966" cy="77152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1" fontAlgn="auto" hangingPunct="1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sz="1200" kern="0" dirty="0">
                      <a:solidFill>
                        <a:sysClr val="windowText" lastClr="000000"/>
                      </a:solidFill>
                      <a:latin typeface="Trebuchet MS" panose="020B0603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Cartouche</a:t>
                  </a:r>
                </a:p>
                <a:p>
                  <a:pPr algn="ctr" eaLnBrk="1" fontAlgn="auto" hangingPunct="1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sz="1200" dirty="0"/>
                    <a:t>Acrylique </a:t>
                  </a:r>
                  <a:r>
                    <a:rPr lang="fr-FR" sz="1200" dirty="0" err="1"/>
                    <a:t>Lenntech</a:t>
                  </a:r>
                  <a:endParaRPr lang="fr-FR" sz="1200" dirty="0"/>
                </a:p>
                <a:p>
                  <a:pPr algn="ctr" eaLnBrk="1" fontAlgn="auto" hangingPunct="1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sz="1200" kern="0" dirty="0">
                      <a:solidFill>
                        <a:sysClr val="windowText" lastClr="000000"/>
                      </a:solidFill>
                      <a:latin typeface="Trebuchet MS" panose="020B0603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Imprégnée MnO2</a:t>
                  </a:r>
                </a:p>
              </p:txBody>
            </p:sp>
            <p:sp>
              <p:nvSpPr>
                <p:cNvPr id="25" name="Zone de texte 2">
                  <a:extLst>
                    <a:ext uri="{FF2B5EF4-FFF2-40B4-BE49-F238E27FC236}">
                      <a16:creationId xmlns:a16="http://schemas.microsoft.com/office/drawing/2014/main" id="{F396EB53-4EA7-4B81-9DD2-E31093F7CC4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66150" y="43572"/>
                  <a:ext cx="1524165" cy="2667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1" fontAlgn="auto" hangingPunct="1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sz="1200" kern="0" dirty="0" err="1">
                      <a:solidFill>
                        <a:schemeClr val="bg1"/>
                      </a:solidFill>
                      <a:latin typeface="Trebuchet MS" panose="020B0603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Pré-filtre</a:t>
                  </a:r>
                  <a:r>
                    <a:rPr lang="fr-FR" sz="1200" kern="0" dirty="0">
                      <a:solidFill>
                        <a:schemeClr val="bg1"/>
                      </a:solidFill>
                      <a:latin typeface="Trebuchet MS" panose="020B0603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0,45 </a:t>
                  </a:r>
                  <a:r>
                    <a:rPr lang="fr-FR" sz="1200" kern="0" dirty="0">
                      <a:solidFill>
                        <a:schemeClr val="bg1"/>
                      </a:solidFill>
                      <a:latin typeface="Trebuchet MS" panose="020B0603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µ</a:t>
                  </a:r>
                  <a:r>
                    <a:rPr lang="fr-FR" sz="1200" kern="0" dirty="0">
                      <a:solidFill>
                        <a:schemeClr val="bg1"/>
                      </a:solidFill>
                      <a:latin typeface="Trebuchet MS" panose="020B0603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</a:t>
                  </a:r>
                </a:p>
                <a:p>
                  <a:pPr algn="ctr" eaLnBrk="1" fontAlgn="auto" hangingPunct="1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sz="1200" kern="0" dirty="0">
                      <a:solidFill>
                        <a:schemeClr val="bg1"/>
                      </a:solidFill>
                      <a:latin typeface="Trebuchet MS" panose="020B0603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p:grpSp>
          <p:sp>
            <p:nvSpPr>
              <p:cNvPr id="15" name="Zone de texte 2">
                <a:extLst>
                  <a:ext uri="{FF2B5EF4-FFF2-40B4-BE49-F238E27FC236}">
                    <a16:creationId xmlns:a16="http://schemas.microsoft.com/office/drawing/2014/main" id="{257870EC-990D-44C0-9039-280FAA6289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28805" y="75940"/>
                <a:ext cx="1324118" cy="2667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fontAlgn="auto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200" kern="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Cartouche 1</a:t>
                </a:r>
              </a:p>
              <a:p>
                <a:pPr algn="ctr" eaLnBrk="1" fontAlgn="auto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200" kern="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52A5E15-5493-4DFD-8594-0937BAFB7C0C}"/>
                </a:ext>
              </a:extLst>
            </p:cNvPr>
            <p:cNvSpPr/>
            <p:nvPr/>
          </p:nvSpPr>
          <p:spPr>
            <a:xfrm>
              <a:off x="6525996" y="1803606"/>
              <a:ext cx="904875" cy="257175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2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1" name="Zone de texte 2">
              <a:extLst>
                <a:ext uri="{FF2B5EF4-FFF2-40B4-BE49-F238E27FC236}">
                  <a16:creationId xmlns:a16="http://schemas.microsoft.com/office/drawing/2014/main" id="{E2E21861-BB4A-4FC9-A06B-9DFDB00CDD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16446" y="1787731"/>
              <a:ext cx="1323975" cy="266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1" fontAlgn="auto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kern="0" dirty="0">
                  <a:solidFill>
                    <a:schemeClr val="bg1"/>
                  </a:solidFill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Cartouche 2</a:t>
              </a:r>
            </a:p>
            <a:p>
              <a:pPr algn="ctr" eaLnBrk="1" fontAlgn="auto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kern="0" dirty="0">
                  <a:solidFill>
                    <a:schemeClr val="bg1"/>
                  </a:solidFill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2" name="Zone de texte 2">
              <a:extLst>
                <a:ext uri="{FF2B5EF4-FFF2-40B4-BE49-F238E27FC236}">
                  <a16:creationId xmlns:a16="http://schemas.microsoft.com/office/drawing/2014/main" id="{67F9BCB5-4FD1-4A6E-B56D-CD6C22D5B3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16446" y="2146506"/>
              <a:ext cx="1430338" cy="7715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1" fontAlgn="auto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kern="0" dirty="0">
                  <a:solidFill>
                    <a:sysClr val="windowText" lastClr="000000"/>
                  </a:solidFill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Cartouche</a:t>
              </a:r>
            </a:p>
            <a:p>
              <a:pPr algn="ctr" eaLnBrk="1" fontAlgn="auto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dirty="0"/>
                <a:t>Acrylique </a:t>
              </a:r>
              <a:r>
                <a:rPr lang="fr-FR" sz="1200" dirty="0" err="1"/>
                <a:t>Lenntech</a:t>
              </a:r>
              <a:endParaRPr lang="fr-FR" sz="1200" dirty="0"/>
            </a:p>
            <a:p>
              <a:pPr algn="ctr" eaLnBrk="1" fontAlgn="auto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kern="0" dirty="0">
                  <a:solidFill>
                    <a:sysClr val="windowText" lastClr="000000"/>
                  </a:solidFill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Imprégnée MnO2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F5B3C253-5435-4782-AFFC-758F9664B0BF}"/>
                </a:ext>
              </a:extLst>
            </p:cNvPr>
            <p:cNvSpPr txBox="1"/>
            <p:nvPr/>
          </p:nvSpPr>
          <p:spPr>
            <a:xfrm>
              <a:off x="453956" y="1787731"/>
              <a:ext cx="5713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dirty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EAU</a:t>
              </a:r>
            </a:p>
          </p:txBody>
        </p:sp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96DF4DD6-765E-4DE6-9866-B773C8542575}"/>
              </a:ext>
            </a:extLst>
          </p:cNvPr>
          <p:cNvSpPr txBox="1"/>
          <p:nvPr/>
        </p:nvSpPr>
        <p:spPr>
          <a:xfrm>
            <a:off x="6457767" y="616092"/>
            <a:ext cx="15896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400" i="1" dirty="0">
                <a:latin typeface="+mn-lt"/>
              </a:rPr>
              <a:t>Eriksson et al. 2019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DC60FAE-7909-44FD-82DE-F652E88438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62" b="13595"/>
          <a:stretch/>
        </p:blipFill>
        <p:spPr>
          <a:xfrm>
            <a:off x="5766921" y="2604672"/>
            <a:ext cx="2246769" cy="205035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6B7B741-C64E-40E5-B934-844F0E75042E}"/>
              </a:ext>
            </a:extLst>
          </p:cNvPr>
          <p:cNvSpPr/>
          <p:nvPr/>
        </p:nvSpPr>
        <p:spPr bwMode="auto">
          <a:xfrm>
            <a:off x="1855212" y="1206324"/>
            <a:ext cx="1495425" cy="238125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2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8" name="Zone de texte 2">
            <a:extLst>
              <a:ext uri="{FF2B5EF4-FFF2-40B4-BE49-F238E27FC236}">
                <a16:creationId xmlns:a16="http://schemas.microsoft.com/office/drawing/2014/main" id="{D43C3B56-F777-4C5C-8307-D6DD97F26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6637" y="1163307"/>
            <a:ext cx="15240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kern="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Cartouche 20</a:t>
            </a:r>
            <a:r>
              <a:rPr lang="fr-FR" sz="1200" kern="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µ</a:t>
            </a:r>
            <a:r>
              <a:rPr lang="fr-FR" sz="1200" kern="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kern="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9" name="Zone de texte 2">
            <a:extLst>
              <a:ext uri="{FF2B5EF4-FFF2-40B4-BE49-F238E27FC236}">
                <a16:creationId xmlns:a16="http://schemas.microsoft.com/office/drawing/2014/main" id="{06DAD352-56B9-4955-A1B3-2F54ED29C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8094" y="1618513"/>
            <a:ext cx="1467807" cy="7715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kern="0" dirty="0">
                <a:solidFill>
                  <a:sysClr val="windowText" lastClr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Calcination puis Cs gamma et Pu/Cm alpha</a:t>
            </a:r>
          </a:p>
        </p:txBody>
      </p:sp>
      <p:sp>
        <p:nvSpPr>
          <p:cNvPr id="30" name="Zone de texte 2">
            <a:extLst>
              <a:ext uri="{FF2B5EF4-FFF2-40B4-BE49-F238E27FC236}">
                <a16:creationId xmlns:a16="http://schemas.microsoft.com/office/drawing/2014/main" id="{A19869F2-B9EA-44AE-96B8-017CA42D4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0100" y="1648206"/>
            <a:ext cx="1467807" cy="7715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kern="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Calcination puis Cs gamma et Pu/Cm alpha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F0FA2B0-A635-47B3-A784-8038EB497970}"/>
              </a:ext>
            </a:extLst>
          </p:cNvPr>
          <p:cNvSpPr txBox="1"/>
          <p:nvPr/>
        </p:nvSpPr>
        <p:spPr>
          <a:xfrm>
            <a:off x="1371605" y="759512"/>
            <a:ext cx="2434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Phytoplancton 100-20 µ</a:t>
            </a:r>
          </a:p>
        </p:txBody>
      </p:sp>
    </p:spTree>
    <p:extLst>
      <p:ext uri="{BB962C8B-B14F-4D97-AF65-F5344CB8AC3E}">
        <p14:creationId xmlns:p14="http://schemas.microsoft.com/office/powerpoint/2010/main" val="3572533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01C139-3E87-480E-B356-FB1C9D72C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133" y="165461"/>
            <a:ext cx="7749778" cy="431957"/>
          </a:xfrm>
        </p:spPr>
        <p:txBody>
          <a:bodyPr/>
          <a:lstStyle/>
          <a:p>
            <a:r>
              <a:rPr lang="fr-FR" dirty="0"/>
              <a:t>Prélèvements de zooplancton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BFDEAF0-A738-4A09-85EE-42B1916733A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 altLang="fr-FR" sz="800"/>
              <a:t>Droplett- Colloque Needs Mai 2022</a:t>
            </a:r>
            <a:endParaRPr lang="fr-FR" altLang="fr-FR" sz="8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93A2698-53F4-4309-9215-8E5305E47CF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15</a:t>
            </a:fld>
            <a:endParaRPr lang="fr-FR" dirty="0"/>
          </a:p>
        </p:txBody>
      </p:sp>
      <p:pic>
        <p:nvPicPr>
          <p:cNvPr id="5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839" y="516556"/>
            <a:ext cx="2306836" cy="249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249" y="1557160"/>
            <a:ext cx="2437545" cy="3251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3972" y="1561856"/>
            <a:ext cx="2130328" cy="3242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2"/>
          <p:cNvSpPr txBox="1">
            <a:spLocks noChangeArrowheads="1"/>
          </p:cNvSpPr>
          <p:nvPr/>
        </p:nvSpPr>
        <p:spPr bwMode="auto">
          <a:xfrm>
            <a:off x="3756025" y="714994"/>
            <a:ext cx="41211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1600">
                <a:latin typeface="+mn-lt"/>
              </a:rPr>
              <a:t>Filets tractés 100 et 200 microns</a:t>
            </a:r>
          </a:p>
        </p:txBody>
      </p:sp>
      <p:pic>
        <p:nvPicPr>
          <p:cNvPr id="9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133" y="3015432"/>
            <a:ext cx="2316029" cy="173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7"/>
          <p:cNvSpPr txBox="1">
            <a:spLocks noChangeArrowheads="1"/>
          </p:cNvSpPr>
          <p:nvPr/>
        </p:nvSpPr>
        <p:spPr bwMode="auto">
          <a:xfrm>
            <a:off x="3756025" y="1053548"/>
            <a:ext cx="340574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spcBef>
                <a:spcPct val="100000"/>
              </a:spcBef>
              <a:buClr>
                <a:srgbClr val="E33131"/>
              </a:buClr>
              <a:buSzPct val="75000"/>
              <a:buFont typeface="Arial" panose="020B0604020202020204" pitchFamily="34" charset="0"/>
              <a:buChar char="▌"/>
              <a:defRPr sz="21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ts val="2400"/>
              </a:lnSpc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ts val="2400"/>
              </a:lnSpc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ts val="2400"/>
              </a:lnSpc>
              <a:buChar char="–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ts val="2400"/>
              </a:lnSpc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</a:pPr>
            <a:r>
              <a:rPr lang="fr-FR" altLang="fr-FR" sz="1600" dirty="0">
                <a:latin typeface="+mn-lt"/>
              </a:rPr>
              <a:t>Récupération 30 à 60 g matière fraiche</a:t>
            </a:r>
          </a:p>
        </p:txBody>
      </p:sp>
    </p:spTree>
    <p:extLst>
      <p:ext uri="{BB962C8B-B14F-4D97-AF65-F5344CB8AC3E}">
        <p14:creationId xmlns:p14="http://schemas.microsoft.com/office/powerpoint/2010/main" val="2338179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01C139-3E87-480E-B356-FB1C9D72C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268" y="83865"/>
            <a:ext cx="7749778" cy="431957"/>
          </a:xfrm>
        </p:spPr>
        <p:txBody>
          <a:bodyPr/>
          <a:lstStyle/>
          <a:p>
            <a:r>
              <a:rPr lang="fr-FR" baseline="30000" dirty="0"/>
              <a:t>137</a:t>
            </a:r>
            <a:r>
              <a:rPr lang="fr-FR" dirty="0"/>
              <a:t>Cs dans le zooplancton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BFDEAF0-A738-4A09-85EE-42B1916733A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 altLang="fr-FR" sz="800"/>
              <a:t>Droplett- Colloque Needs Mai 2022</a:t>
            </a:r>
            <a:endParaRPr lang="fr-FR" altLang="fr-FR" sz="8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93A2698-53F4-4309-9215-8E5305E47CF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16</a:t>
            </a:fld>
            <a:endParaRPr lang="fr-FR" dirty="0"/>
          </a:p>
        </p:txBody>
      </p:sp>
      <p:grpSp>
        <p:nvGrpSpPr>
          <p:cNvPr id="5" name="Groupe 13"/>
          <p:cNvGrpSpPr>
            <a:grpSpLocks/>
          </p:cNvGrpSpPr>
          <p:nvPr/>
        </p:nvGrpSpPr>
        <p:grpSpPr bwMode="auto">
          <a:xfrm>
            <a:off x="136913" y="476731"/>
            <a:ext cx="6974174" cy="2948212"/>
            <a:chOff x="1120005" y="1842595"/>
            <a:chExt cx="7382913" cy="3096912"/>
          </a:xfrm>
        </p:grpSpPr>
        <p:graphicFrame>
          <p:nvGraphicFramePr>
            <p:cNvPr id="6" name="Graphique 7"/>
            <p:cNvGraphicFramePr>
              <a:graphicFrameLocks/>
            </p:cNvGraphicFramePr>
            <p:nvPr/>
          </p:nvGraphicFramePr>
          <p:xfrm>
            <a:off x="2020887" y="1918493"/>
            <a:ext cx="5615569" cy="30210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2" name="Graphique" r:id="rId3" imgW="5620999" imgH="3029975" progId="Excel.Chart.8">
                    <p:embed/>
                  </p:oleObj>
                </mc:Choice>
                <mc:Fallback>
                  <p:oleObj name="Graphique" r:id="rId3" imgW="5620999" imgH="3029975" progId="Excel.Chart.8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20887" y="1918493"/>
                          <a:ext cx="5615569" cy="30210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ZoneTexte 8"/>
            <p:cNvSpPr txBox="1">
              <a:spLocks noChangeArrowheads="1"/>
            </p:cNvSpPr>
            <p:nvPr/>
          </p:nvSpPr>
          <p:spPr bwMode="auto">
            <a:xfrm>
              <a:off x="1120005" y="1842595"/>
              <a:ext cx="112082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fr-FR" altLang="fr-FR" sz="1400" dirty="0" err="1"/>
                <a:t>mBq</a:t>
              </a:r>
              <a:r>
                <a:rPr lang="fr-FR" altLang="fr-FR" sz="1400" dirty="0"/>
                <a:t>/kg sec</a:t>
              </a:r>
            </a:p>
          </p:txBody>
        </p:sp>
        <p:sp>
          <p:nvSpPr>
            <p:cNvPr id="8" name="ZoneTexte 9"/>
            <p:cNvSpPr txBox="1">
              <a:spLocks noChangeArrowheads="1"/>
            </p:cNvSpPr>
            <p:nvPr/>
          </p:nvSpPr>
          <p:spPr bwMode="auto">
            <a:xfrm>
              <a:off x="7670639" y="2300922"/>
              <a:ext cx="83227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fr-FR" altLang="fr-FR" sz="1200"/>
                <a:t>&gt; 100 µm</a:t>
              </a:r>
            </a:p>
          </p:txBody>
        </p:sp>
        <p:sp>
          <p:nvSpPr>
            <p:cNvPr id="9" name="ZoneTexte 10"/>
            <p:cNvSpPr txBox="1">
              <a:spLocks noChangeArrowheads="1"/>
            </p:cNvSpPr>
            <p:nvPr/>
          </p:nvSpPr>
          <p:spPr bwMode="auto">
            <a:xfrm>
              <a:off x="7670639" y="2819969"/>
              <a:ext cx="83227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fr-FR" altLang="fr-FR" sz="1200"/>
                <a:t>&gt; 200 µm</a:t>
              </a:r>
            </a:p>
          </p:txBody>
        </p:sp>
        <p:sp>
          <p:nvSpPr>
            <p:cNvPr id="10" name="Ellipse 9"/>
            <p:cNvSpPr/>
            <p:nvPr/>
          </p:nvSpPr>
          <p:spPr>
            <a:xfrm>
              <a:off x="7585582" y="2420630"/>
              <a:ext cx="84653" cy="6567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1" name="Ellipse 10"/>
            <p:cNvSpPr/>
            <p:nvPr/>
          </p:nvSpPr>
          <p:spPr>
            <a:xfrm>
              <a:off x="7587120" y="2926158"/>
              <a:ext cx="84654" cy="6414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sp>
        <p:nvSpPr>
          <p:cNvPr id="12" name="ZoneTexte 16"/>
          <p:cNvSpPr txBox="1">
            <a:spLocks noChangeArrowheads="1"/>
          </p:cNvSpPr>
          <p:nvPr/>
        </p:nvSpPr>
        <p:spPr bwMode="auto">
          <a:xfrm>
            <a:off x="6717639" y="1798733"/>
            <a:ext cx="22516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1600" b="1" dirty="0" err="1">
                <a:latin typeface="+mn-lt"/>
              </a:rPr>
              <a:t>Moy</a:t>
            </a:r>
            <a:r>
              <a:rPr lang="fr-FR" altLang="fr-FR" sz="1600" b="1" dirty="0">
                <a:latin typeface="+mn-lt"/>
              </a:rPr>
              <a:t>. 1,0 ± 0,2 Bq/kg sec</a:t>
            </a:r>
          </a:p>
          <a:p>
            <a:r>
              <a:rPr lang="fr-FR" altLang="fr-FR" sz="1600" b="1" dirty="0">
                <a:latin typeface="+mn-lt"/>
              </a:rPr>
              <a:t>soit 0,05 Bq/kg frais</a:t>
            </a:r>
          </a:p>
        </p:txBody>
      </p:sp>
      <p:sp>
        <p:nvSpPr>
          <p:cNvPr id="13" name="ZoneTexte 16"/>
          <p:cNvSpPr txBox="1">
            <a:spLocks noChangeArrowheads="1"/>
          </p:cNvSpPr>
          <p:nvPr/>
        </p:nvSpPr>
        <p:spPr bwMode="auto">
          <a:xfrm>
            <a:off x="6381630" y="2496532"/>
            <a:ext cx="26775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ð"/>
            </a:pPr>
            <a:r>
              <a:rPr lang="fr-FR" altLang="fr-FR" sz="1600" b="1" dirty="0">
                <a:latin typeface="+mn-lt"/>
              </a:rPr>
              <a:t>CF  = 35    </a:t>
            </a:r>
          </a:p>
          <a:p>
            <a:pPr marL="285750" indent="-285750">
              <a:buFont typeface="Wingdings" panose="05000000000000000000" pitchFamily="2" charset="2"/>
              <a:buChar char="ð"/>
            </a:pPr>
            <a:r>
              <a:rPr lang="fr-FR" altLang="fr-FR" sz="1600" dirty="0">
                <a:solidFill>
                  <a:srgbClr val="FF0000"/>
                </a:solidFill>
                <a:latin typeface="+mn-lt"/>
              </a:rPr>
              <a:t>Recommandation AIEA = 40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2697" y="1154784"/>
            <a:ext cx="1111055" cy="83218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146421" y="2020127"/>
            <a:ext cx="787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dirty="0">
                <a:latin typeface="+mn-lt"/>
              </a:rPr>
              <a:t>COVID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41FA4F6-E972-4D1A-BACC-C4D6C7030E70}"/>
              </a:ext>
            </a:extLst>
          </p:cNvPr>
          <p:cNvSpPr txBox="1"/>
          <p:nvPr/>
        </p:nvSpPr>
        <p:spPr>
          <a:xfrm>
            <a:off x="1195681" y="3523759"/>
            <a:ext cx="61811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600" dirty="0">
                <a:latin typeface="+mn-lt"/>
              </a:rPr>
              <a:t>Pas de variabilité marquée dans le temps ou en taille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600" dirty="0">
                <a:latin typeface="+mn-lt"/>
              </a:rPr>
              <a:t>Valeurs en accord avec données Hippocampe méditerranée ouverte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2D2B44D-3613-4C7E-BA12-F71CA8B9F0B0}"/>
              </a:ext>
            </a:extLst>
          </p:cNvPr>
          <p:cNvSpPr txBox="1"/>
          <p:nvPr/>
        </p:nvSpPr>
        <p:spPr>
          <a:xfrm>
            <a:off x="1195681" y="4225183"/>
            <a:ext cx="44993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l"/>
            <a:r>
              <a:rPr lang="fr-FR" dirty="0">
                <a:solidFill>
                  <a:schemeClr val="bg1"/>
                </a:solidFill>
                <a:latin typeface="+mn-lt"/>
              </a:rPr>
              <a:t>Données de Pu et Cm en attente de comptage</a:t>
            </a:r>
          </a:p>
        </p:txBody>
      </p:sp>
    </p:spTree>
    <p:extLst>
      <p:ext uri="{BB962C8B-B14F-4D97-AF65-F5344CB8AC3E}">
        <p14:creationId xmlns:p14="http://schemas.microsoft.com/office/powerpoint/2010/main" val="40776727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0331" y="201215"/>
            <a:ext cx="7749778" cy="431957"/>
          </a:xfrm>
        </p:spPr>
        <p:txBody>
          <a:bodyPr/>
          <a:lstStyle/>
          <a:p>
            <a:r>
              <a:rPr lang="fr-FR" dirty="0"/>
              <a:t>Comparaison éléments traces métalliques et  mercure 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 altLang="fr-FR" sz="700"/>
              <a:t>Droplett- Colloque Needs Mai 2022</a:t>
            </a:r>
            <a:endParaRPr lang="fr-FR" altLang="fr-FR" sz="7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17</a:t>
            </a:fld>
            <a:endParaRPr lang="fr-FR" dirty="0"/>
          </a:p>
        </p:txBody>
      </p:sp>
      <p:pic>
        <p:nvPicPr>
          <p:cNvPr id="8" name="Image 7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9C29C76B-5E31-4BEB-9A89-2314599BCD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377784" y="1309488"/>
            <a:ext cx="2493518" cy="2240343"/>
          </a:xfrm>
          <a:prstGeom prst="rect">
            <a:avLst/>
          </a:prstGeom>
        </p:spPr>
      </p:pic>
      <p:pic>
        <p:nvPicPr>
          <p:cNvPr id="9" name="Image 8" descr="Une image contenant tasse, intérieur&#10;&#10;Description générée automatiquement">
            <a:extLst>
              <a:ext uri="{FF2B5EF4-FFF2-40B4-BE49-F238E27FC236}">
                <a16:creationId xmlns:a16="http://schemas.microsoft.com/office/drawing/2014/main" id="{9FCC460F-64E6-4F07-96BF-36E85C58E2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257518" y="3274806"/>
            <a:ext cx="1588227" cy="1352953"/>
          </a:xfrm>
          <a:prstGeom prst="rect">
            <a:avLst/>
          </a:prstGeom>
        </p:spPr>
      </p:pic>
      <p:sp>
        <p:nvSpPr>
          <p:cNvPr id="10" name="ZoneTexte 45">
            <a:extLst>
              <a:ext uri="{FF2B5EF4-FFF2-40B4-BE49-F238E27FC236}">
                <a16:creationId xmlns:a16="http://schemas.microsoft.com/office/drawing/2014/main" id="{92AADF00-5F73-48AB-9DEF-0FB4F2D74FD9}"/>
              </a:ext>
            </a:extLst>
          </p:cNvPr>
          <p:cNvSpPr txBox="1"/>
          <p:nvPr/>
        </p:nvSpPr>
        <p:spPr>
          <a:xfrm>
            <a:off x="4606606" y="3752378"/>
            <a:ext cx="2614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/>
              <a:t>Tamisage par voie humide et centrifugation</a:t>
            </a: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7151" y="1128327"/>
            <a:ext cx="2741703" cy="3466466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390331" y="595823"/>
            <a:ext cx="88717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 dirty="0">
                <a:latin typeface="+mn-lt"/>
              </a:rPr>
              <a:t>Moins de matière nécessaire pour une analyse. Une séparation par sous-classe de taille est possible.</a:t>
            </a:r>
          </a:p>
        </p:txBody>
      </p:sp>
    </p:spTree>
    <p:extLst>
      <p:ext uri="{BB962C8B-B14F-4D97-AF65-F5344CB8AC3E}">
        <p14:creationId xmlns:p14="http://schemas.microsoft.com/office/powerpoint/2010/main" val="3866103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1924" y="118516"/>
            <a:ext cx="7749778" cy="431957"/>
          </a:xfrm>
        </p:spPr>
        <p:txBody>
          <a:bodyPr/>
          <a:lstStyle/>
          <a:p>
            <a:r>
              <a:rPr lang="fr-FR" dirty="0"/>
              <a:t>Mercure 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 altLang="fr-FR" sz="700"/>
              <a:t>Droplett- Colloque Needs Mai 2022</a:t>
            </a:r>
            <a:endParaRPr lang="fr-FR" altLang="fr-FR" sz="7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18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B868E77-E30C-4F10-9824-E41A36507D5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924" y="738640"/>
            <a:ext cx="5783832" cy="4048489"/>
          </a:xfrm>
          <a:prstGeom prst="rect">
            <a:avLst/>
          </a:prstGeom>
        </p:spPr>
      </p:pic>
      <p:sp>
        <p:nvSpPr>
          <p:cNvPr id="12" name="ZoneTexte 1">
            <a:extLst>
              <a:ext uri="{FF2B5EF4-FFF2-40B4-BE49-F238E27FC236}">
                <a16:creationId xmlns:a16="http://schemas.microsoft.com/office/drawing/2014/main" id="{7ABA6E63-2DAB-4116-A40A-96D89F5C2FF7}"/>
              </a:ext>
            </a:extLst>
          </p:cNvPr>
          <p:cNvSpPr txBox="1"/>
          <p:nvPr/>
        </p:nvSpPr>
        <p:spPr>
          <a:xfrm>
            <a:off x="5926596" y="738640"/>
            <a:ext cx="314596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/>
              <a:t>Différence spatiales </a:t>
            </a:r>
            <a:r>
              <a:rPr lang="fr-FR" sz="1600" dirty="0">
                <a:sym typeface="Wingdings" panose="05000000000000000000" pitchFamily="2" charset="2"/>
              </a:rPr>
              <a:t> </a:t>
            </a:r>
            <a:r>
              <a:rPr lang="fr-FR" sz="1600" dirty="0"/>
              <a:t>Contamination historique de la Petite Rade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/>
              <a:t>Les classes de taille &lt; 100 µm sont les plus contaminées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/>
              <a:t>Phytoplancton = Entrée principale du Hg vers le réseau trophique</a:t>
            </a:r>
          </a:p>
          <a:p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3442207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01C139-3E87-480E-B356-FB1C9D72C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93" y="139027"/>
            <a:ext cx="7749778" cy="431957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dirty="0"/>
              <a:t>Conclusion</a:t>
            </a:r>
            <a:br>
              <a:rPr lang="fr-FR" dirty="0"/>
            </a:br>
            <a:br>
              <a:rPr lang="fr-FR" dirty="0"/>
            </a:br>
            <a:r>
              <a:rPr lang="fr-FR" sz="1600" b="0" dirty="0">
                <a:solidFill>
                  <a:schemeClr val="tx1"/>
                </a:solidFill>
              </a:rPr>
              <a:t>Méthodologie consolidée mais non aboutie; besoin de trouver nouveau support de cartouche pour KMnO</a:t>
            </a:r>
            <a:r>
              <a:rPr lang="fr-FR" sz="1600" b="0" baseline="-25000" dirty="0">
                <a:solidFill>
                  <a:schemeClr val="tx1"/>
                </a:solidFill>
              </a:rPr>
              <a:t>4.</a:t>
            </a:r>
            <a:br>
              <a:rPr lang="fr-FR" sz="1600" b="0" dirty="0">
                <a:solidFill>
                  <a:schemeClr val="tx1"/>
                </a:solidFill>
              </a:rPr>
            </a:br>
            <a:br>
              <a:rPr lang="fr-FR" sz="1600" b="0" dirty="0">
                <a:solidFill>
                  <a:schemeClr val="tx1"/>
                </a:solidFill>
              </a:rPr>
            </a:br>
            <a:r>
              <a:rPr lang="fr-FR" sz="1600" b="0" dirty="0">
                <a:solidFill>
                  <a:schemeClr val="tx1"/>
                </a:solidFill>
              </a:rPr>
              <a:t>Problème des quantités de phytoplancton à prélever pour établir les niveaux environnementaux en RN</a:t>
            </a:r>
            <a:br>
              <a:rPr lang="fr-FR" sz="1600" b="0" dirty="0">
                <a:solidFill>
                  <a:schemeClr val="tx1"/>
                </a:solidFill>
              </a:rPr>
            </a:br>
            <a:br>
              <a:rPr lang="fr-FR" sz="1600" b="0" dirty="0">
                <a:solidFill>
                  <a:schemeClr val="tx1"/>
                </a:solidFill>
              </a:rPr>
            </a:br>
            <a:r>
              <a:rPr lang="fr-FR" sz="1600" b="0" dirty="0">
                <a:solidFill>
                  <a:schemeClr val="tx1"/>
                </a:solidFill>
              </a:rPr>
              <a:t>Ecueils :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BFDEAF0-A738-4A09-85EE-42B1916733A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 altLang="fr-FR" sz="800"/>
              <a:t>Droplett- Colloque Needs Mai 2022</a:t>
            </a:r>
            <a:endParaRPr lang="fr-FR" altLang="fr-FR" sz="8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93A2698-53F4-4309-9215-8E5305E47CF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30" name="ZoneTexte 1">
            <a:extLst>
              <a:ext uri="{FF2B5EF4-FFF2-40B4-BE49-F238E27FC236}">
                <a16:creationId xmlns:a16="http://schemas.microsoft.com/office/drawing/2014/main" id="{7ABA6E63-2DAB-4116-A40A-96D89F5C2FF7}"/>
              </a:ext>
            </a:extLst>
          </p:cNvPr>
          <p:cNvSpPr txBox="1"/>
          <p:nvPr/>
        </p:nvSpPr>
        <p:spPr>
          <a:xfrm>
            <a:off x="459081" y="2329964"/>
            <a:ext cx="85716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/>
              <a:t>Résultats Cs et métaux de 2021 en attente de comptage (covid). Idem pour Pu et Cm zooplancton.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/>
              <a:t> Méthodologie  Pu dissous à revoir  (mise en place d’un nouveau protocole pour la mesure du Pu dans l’eau de mer)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/>
              <a:t>Regroupement d’échantillons phyto et zoo de différentes dates nécessaires pour réaliser les mesures Pu et Cm (masse critique) </a:t>
            </a:r>
            <a:r>
              <a:rPr lang="fr-FR" sz="1400" dirty="0">
                <a:sym typeface="Wingdings" panose="05000000000000000000" pitchFamily="2" charset="2"/>
              </a:rPr>
              <a:t> besoin d’un prélèvement long inadapté à une multiplication d’échantillons. 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867790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01C139-3E87-480E-B356-FB1C9D72C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794" y="256773"/>
            <a:ext cx="7749778" cy="431957"/>
          </a:xfrm>
        </p:spPr>
        <p:txBody>
          <a:bodyPr/>
          <a:lstStyle/>
          <a:p>
            <a:r>
              <a:rPr lang="fr-FR" dirty="0"/>
              <a:t>Les transferts de contaminants dans les réseaux trophiques marins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BFDEAF0-A738-4A09-85EE-42B1916733A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 altLang="fr-FR" sz="800"/>
              <a:t>Droplett- Colloque Needs Mai 2022</a:t>
            </a:r>
            <a:endParaRPr lang="fr-FR" altLang="fr-FR" sz="8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93A2698-53F4-4309-9215-8E5305E47CF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7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422" y="543090"/>
            <a:ext cx="6618976" cy="405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36">
            <a:extLst>
              <a:ext uri="{FF2B5EF4-FFF2-40B4-BE49-F238E27FC236}">
                <a16:creationId xmlns:a16="http://schemas.microsoft.com/office/drawing/2014/main" id="{8A9194A5-1366-48FA-984D-EC8A7B63CCCC}"/>
              </a:ext>
            </a:extLst>
          </p:cNvPr>
          <p:cNvSpPr>
            <a:spLocks noEditPoints="1"/>
          </p:cNvSpPr>
          <p:nvPr/>
        </p:nvSpPr>
        <p:spPr bwMode="auto">
          <a:xfrm>
            <a:off x="7594368" y="1895841"/>
            <a:ext cx="1210503" cy="1172674"/>
          </a:xfrm>
          <a:custGeom>
            <a:avLst/>
            <a:gdLst>
              <a:gd name="T0" fmla="*/ 423920 w 484"/>
              <a:gd name="T1" fmla="*/ 1155 h 469"/>
              <a:gd name="T2" fmla="*/ 423920 w 484"/>
              <a:gd name="T3" fmla="*/ 11545 h 469"/>
              <a:gd name="T4" fmla="*/ 382337 w 484"/>
              <a:gd name="T5" fmla="*/ 51954 h 469"/>
              <a:gd name="T6" fmla="*/ 187125 w 484"/>
              <a:gd name="T7" fmla="*/ 50799 h 469"/>
              <a:gd name="T8" fmla="*/ 136301 w 484"/>
              <a:gd name="T9" fmla="*/ 102753 h 469"/>
              <a:gd name="T10" fmla="*/ 136301 w 484"/>
              <a:gd name="T11" fmla="*/ 91207 h 469"/>
              <a:gd name="T12" fmla="*/ 556756 w 484"/>
              <a:gd name="T13" fmla="*/ 303640 h 469"/>
              <a:gd name="T14" fmla="*/ 503621 w 484"/>
              <a:gd name="T15" fmla="*/ 146625 h 469"/>
              <a:gd name="T16" fmla="*/ 295704 w 484"/>
              <a:gd name="T17" fmla="*/ 284013 h 469"/>
              <a:gd name="T18" fmla="*/ 303790 w 484"/>
              <a:gd name="T19" fmla="*/ 326730 h 469"/>
              <a:gd name="T20" fmla="*/ 354614 w 484"/>
              <a:gd name="T21" fmla="*/ 253995 h 469"/>
              <a:gd name="T22" fmla="*/ 336133 w 484"/>
              <a:gd name="T23" fmla="*/ 400620 h 469"/>
              <a:gd name="T24" fmla="*/ 358080 w 484"/>
              <a:gd name="T25" fmla="*/ 520691 h 469"/>
              <a:gd name="T26" fmla="*/ 421610 w 484"/>
              <a:gd name="T27" fmla="*/ 400620 h 469"/>
              <a:gd name="T28" fmla="*/ 464348 w 484"/>
              <a:gd name="T29" fmla="*/ 541472 h 469"/>
              <a:gd name="T30" fmla="*/ 488605 w 484"/>
              <a:gd name="T31" fmla="*/ 519536 h 469"/>
              <a:gd name="T32" fmla="*/ 515172 w 484"/>
              <a:gd name="T33" fmla="*/ 396002 h 469"/>
              <a:gd name="T34" fmla="*/ 518638 w 484"/>
              <a:gd name="T35" fmla="*/ 316340 h 469"/>
              <a:gd name="T36" fmla="*/ 542895 w 484"/>
              <a:gd name="T37" fmla="*/ 326730 h 469"/>
              <a:gd name="T38" fmla="*/ 535964 w 484"/>
              <a:gd name="T39" fmla="*/ 316340 h 469"/>
              <a:gd name="T40" fmla="*/ 483985 w 484"/>
              <a:gd name="T41" fmla="*/ 206660 h 469"/>
              <a:gd name="T42" fmla="*/ 503621 w 484"/>
              <a:gd name="T43" fmla="*/ 390229 h 469"/>
              <a:gd name="T44" fmla="*/ 474744 w 484"/>
              <a:gd name="T45" fmla="*/ 396002 h 469"/>
              <a:gd name="T46" fmla="*/ 478209 w 484"/>
              <a:gd name="T47" fmla="*/ 519536 h 469"/>
              <a:gd name="T48" fmla="*/ 464348 w 484"/>
              <a:gd name="T49" fmla="*/ 535699 h 469"/>
              <a:gd name="T50" fmla="*/ 435471 w 484"/>
              <a:gd name="T51" fmla="*/ 394847 h 469"/>
              <a:gd name="T52" fmla="*/ 411214 w 484"/>
              <a:gd name="T53" fmla="*/ 394847 h 469"/>
              <a:gd name="T54" fmla="*/ 368475 w 484"/>
              <a:gd name="T55" fmla="*/ 519536 h 469"/>
              <a:gd name="T56" fmla="*/ 369630 w 484"/>
              <a:gd name="T57" fmla="*/ 499909 h 469"/>
              <a:gd name="T58" fmla="*/ 370786 w 484"/>
              <a:gd name="T59" fmla="*/ 392538 h 469"/>
              <a:gd name="T60" fmla="*/ 373096 w 484"/>
              <a:gd name="T61" fmla="*/ 210123 h 469"/>
              <a:gd name="T62" fmla="*/ 318806 w 484"/>
              <a:gd name="T63" fmla="*/ 311722 h 469"/>
              <a:gd name="T64" fmla="*/ 300325 w 484"/>
              <a:gd name="T65" fmla="*/ 305949 h 469"/>
              <a:gd name="T66" fmla="*/ 352304 w 484"/>
              <a:gd name="T67" fmla="*/ 151243 h 469"/>
              <a:gd name="T68" fmla="*/ 540584 w 484"/>
              <a:gd name="T69" fmla="*/ 286322 h 469"/>
              <a:gd name="T70" fmla="*/ 546360 w 484"/>
              <a:gd name="T71" fmla="*/ 305949 h 469"/>
              <a:gd name="T72" fmla="*/ 263362 w 484"/>
              <a:gd name="T73" fmla="*/ 284013 h 469"/>
              <a:gd name="T74" fmla="*/ 55445 w 484"/>
              <a:gd name="T75" fmla="*/ 146625 h 469"/>
              <a:gd name="T76" fmla="*/ 2310 w 484"/>
              <a:gd name="T77" fmla="*/ 303640 h 469"/>
              <a:gd name="T78" fmla="*/ 41583 w 484"/>
              <a:gd name="T79" fmla="*/ 316340 h 469"/>
              <a:gd name="T80" fmla="*/ 70461 w 484"/>
              <a:gd name="T81" fmla="*/ 520691 h 469"/>
              <a:gd name="T82" fmla="*/ 136301 w 484"/>
              <a:gd name="T83" fmla="*/ 383302 h 469"/>
              <a:gd name="T84" fmla="*/ 176730 w 484"/>
              <a:gd name="T85" fmla="*/ 541472 h 469"/>
              <a:gd name="T86" fmla="*/ 194056 w 484"/>
              <a:gd name="T87" fmla="*/ 235523 h 469"/>
              <a:gd name="T88" fmla="*/ 256431 w 484"/>
              <a:gd name="T89" fmla="*/ 326730 h 469"/>
              <a:gd name="T90" fmla="*/ 252966 w 484"/>
              <a:gd name="T91" fmla="*/ 316340 h 469"/>
              <a:gd name="T92" fmla="*/ 187125 w 484"/>
              <a:gd name="T93" fmla="*/ 203196 h 469"/>
              <a:gd name="T94" fmla="*/ 189436 w 484"/>
              <a:gd name="T95" fmla="*/ 471046 h 469"/>
              <a:gd name="T96" fmla="*/ 190591 w 484"/>
              <a:gd name="T97" fmla="*/ 519536 h 469"/>
              <a:gd name="T98" fmla="*/ 176730 w 484"/>
              <a:gd name="T99" fmla="*/ 529927 h 469"/>
              <a:gd name="T100" fmla="*/ 136301 w 484"/>
              <a:gd name="T101" fmla="*/ 331349 h 469"/>
              <a:gd name="T102" fmla="*/ 95873 w 484"/>
              <a:gd name="T103" fmla="*/ 529927 h 469"/>
              <a:gd name="T104" fmla="*/ 82012 w 484"/>
              <a:gd name="T105" fmla="*/ 506836 h 469"/>
              <a:gd name="T106" fmla="*/ 88942 w 484"/>
              <a:gd name="T107" fmla="*/ 208969 h 469"/>
              <a:gd name="T108" fmla="*/ 31188 w 484"/>
              <a:gd name="T109" fmla="*/ 311722 h 469"/>
              <a:gd name="T110" fmla="*/ 12706 w 484"/>
              <a:gd name="T111" fmla="*/ 305949 h 469"/>
              <a:gd name="T112" fmla="*/ 19637 w 484"/>
              <a:gd name="T113" fmla="*/ 287477 h 469"/>
              <a:gd name="T114" fmla="*/ 206762 w 484"/>
              <a:gd name="T115" fmla="*/ 151243 h 469"/>
              <a:gd name="T116" fmla="*/ 259896 w 484"/>
              <a:gd name="T117" fmla="*/ 305949 h 46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84"/>
              <a:gd name="T178" fmla="*/ 0 h 469"/>
              <a:gd name="T179" fmla="*/ 484 w 484"/>
              <a:gd name="T180" fmla="*/ 469 h 46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84" h="469">
                <a:moveTo>
                  <a:pt x="367" y="90"/>
                </a:moveTo>
                <a:cubicBezTo>
                  <a:pt x="391" y="90"/>
                  <a:pt x="411" y="70"/>
                  <a:pt x="411" y="45"/>
                </a:cubicBezTo>
                <a:cubicBezTo>
                  <a:pt x="411" y="21"/>
                  <a:pt x="391" y="1"/>
                  <a:pt x="367" y="1"/>
                </a:cubicBezTo>
                <a:cubicBezTo>
                  <a:pt x="342" y="1"/>
                  <a:pt x="322" y="21"/>
                  <a:pt x="322" y="45"/>
                </a:cubicBezTo>
                <a:cubicBezTo>
                  <a:pt x="322" y="70"/>
                  <a:pt x="342" y="90"/>
                  <a:pt x="367" y="90"/>
                </a:cubicBezTo>
                <a:close/>
                <a:moveTo>
                  <a:pt x="367" y="10"/>
                </a:moveTo>
                <a:cubicBezTo>
                  <a:pt x="386" y="10"/>
                  <a:pt x="402" y="26"/>
                  <a:pt x="402" y="45"/>
                </a:cubicBezTo>
                <a:cubicBezTo>
                  <a:pt x="402" y="64"/>
                  <a:pt x="386" y="80"/>
                  <a:pt x="367" y="80"/>
                </a:cubicBezTo>
                <a:cubicBezTo>
                  <a:pt x="347" y="80"/>
                  <a:pt x="331" y="64"/>
                  <a:pt x="331" y="45"/>
                </a:cubicBezTo>
                <a:cubicBezTo>
                  <a:pt x="331" y="26"/>
                  <a:pt x="347" y="10"/>
                  <a:pt x="367" y="10"/>
                </a:cubicBezTo>
                <a:close/>
                <a:moveTo>
                  <a:pt x="118" y="89"/>
                </a:moveTo>
                <a:cubicBezTo>
                  <a:pt x="142" y="89"/>
                  <a:pt x="162" y="69"/>
                  <a:pt x="162" y="44"/>
                </a:cubicBezTo>
                <a:cubicBezTo>
                  <a:pt x="162" y="20"/>
                  <a:pt x="142" y="0"/>
                  <a:pt x="118" y="0"/>
                </a:cubicBezTo>
                <a:cubicBezTo>
                  <a:pt x="93" y="0"/>
                  <a:pt x="74" y="20"/>
                  <a:pt x="74" y="44"/>
                </a:cubicBezTo>
                <a:cubicBezTo>
                  <a:pt x="74" y="69"/>
                  <a:pt x="93" y="89"/>
                  <a:pt x="118" y="89"/>
                </a:cubicBezTo>
                <a:close/>
                <a:moveTo>
                  <a:pt x="118" y="9"/>
                </a:moveTo>
                <a:cubicBezTo>
                  <a:pt x="137" y="9"/>
                  <a:pt x="153" y="25"/>
                  <a:pt x="153" y="44"/>
                </a:cubicBezTo>
                <a:cubicBezTo>
                  <a:pt x="153" y="64"/>
                  <a:pt x="137" y="79"/>
                  <a:pt x="118" y="79"/>
                </a:cubicBezTo>
                <a:cubicBezTo>
                  <a:pt x="99" y="79"/>
                  <a:pt x="83" y="64"/>
                  <a:pt x="83" y="44"/>
                </a:cubicBezTo>
                <a:cubicBezTo>
                  <a:pt x="83" y="25"/>
                  <a:pt x="99" y="9"/>
                  <a:pt x="118" y="9"/>
                </a:cubicBezTo>
                <a:close/>
                <a:moveTo>
                  <a:pt x="482" y="263"/>
                </a:moveTo>
                <a:cubicBezTo>
                  <a:pt x="482" y="262"/>
                  <a:pt x="482" y="262"/>
                  <a:pt x="482" y="262"/>
                </a:cubicBezTo>
                <a:cubicBezTo>
                  <a:pt x="481" y="261"/>
                  <a:pt x="479" y="254"/>
                  <a:pt x="477" y="246"/>
                </a:cubicBezTo>
                <a:cubicBezTo>
                  <a:pt x="465" y="211"/>
                  <a:pt x="442" y="140"/>
                  <a:pt x="436" y="127"/>
                </a:cubicBezTo>
                <a:cubicBezTo>
                  <a:pt x="427" y="107"/>
                  <a:pt x="406" y="99"/>
                  <a:pt x="367" y="99"/>
                </a:cubicBezTo>
                <a:cubicBezTo>
                  <a:pt x="327" y="99"/>
                  <a:pt x="306" y="107"/>
                  <a:pt x="297" y="127"/>
                </a:cubicBezTo>
                <a:cubicBezTo>
                  <a:pt x="291" y="140"/>
                  <a:pt x="268" y="211"/>
                  <a:pt x="256" y="246"/>
                </a:cubicBezTo>
                <a:cubicBezTo>
                  <a:pt x="254" y="254"/>
                  <a:pt x="252" y="261"/>
                  <a:pt x="251" y="262"/>
                </a:cubicBezTo>
                <a:cubicBezTo>
                  <a:pt x="251" y="262"/>
                  <a:pt x="251" y="262"/>
                  <a:pt x="251" y="263"/>
                </a:cubicBezTo>
                <a:cubicBezTo>
                  <a:pt x="249" y="271"/>
                  <a:pt x="254" y="280"/>
                  <a:pt x="263" y="283"/>
                </a:cubicBezTo>
                <a:cubicBezTo>
                  <a:pt x="265" y="283"/>
                  <a:pt x="267" y="284"/>
                  <a:pt x="269" y="284"/>
                </a:cubicBezTo>
                <a:cubicBezTo>
                  <a:pt x="276" y="284"/>
                  <a:pt x="282" y="280"/>
                  <a:pt x="284" y="274"/>
                </a:cubicBezTo>
                <a:cubicBezTo>
                  <a:pt x="307" y="220"/>
                  <a:pt x="307" y="220"/>
                  <a:pt x="307" y="220"/>
                </a:cubicBezTo>
                <a:cubicBezTo>
                  <a:pt x="287" y="342"/>
                  <a:pt x="287" y="342"/>
                  <a:pt x="287" y="342"/>
                </a:cubicBezTo>
                <a:cubicBezTo>
                  <a:pt x="287" y="343"/>
                  <a:pt x="287" y="345"/>
                  <a:pt x="288" y="346"/>
                </a:cubicBezTo>
                <a:cubicBezTo>
                  <a:pt x="289" y="347"/>
                  <a:pt x="290" y="347"/>
                  <a:pt x="291" y="347"/>
                </a:cubicBezTo>
                <a:cubicBezTo>
                  <a:pt x="313" y="347"/>
                  <a:pt x="313" y="347"/>
                  <a:pt x="313" y="347"/>
                </a:cubicBezTo>
                <a:cubicBezTo>
                  <a:pt x="312" y="379"/>
                  <a:pt x="310" y="446"/>
                  <a:pt x="310" y="450"/>
                </a:cubicBezTo>
                <a:cubicBezTo>
                  <a:pt x="310" y="450"/>
                  <a:pt x="310" y="450"/>
                  <a:pt x="310" y="451"/>
                </a:cubicBezTo>
                <a:cubicBezTo>
                  <a:pt x="311" y="461"/>
                  <a:pt x="320" y="469"/>
                  <a:pt x="331" y="469"/>
                </a:cubicBezTo>
                <a:cubicBezTo>
                  <a:pt x="342" y="469"/>
                  <a:pt x="352" y="461"/>
                  <a:pt x="353" y="451"/>
                </a:cubicBezTo>
                <a:cubicBezTo>
                  <a:pt x="365" y="347"/>
                  <a:pt x="365" y="347"/>
                  <a:pt x="365" y="347"/>
                </a:cubicBezTo>
                <a:cubicBezTo>
                  <a:pt x="368" y="347"/>
                  <a:pt x="368" y="347"/>
                  <a:pt x="368" y="347"/>
                </a:cubicBezTo>
                <a:cubicBezTo>
                  <a:pt x="380" y="451"/>
                  <a:pt x="380" y="451"/>
                  <a:pt x="380" y="451"/>
                </a:cubicBezTo>
                <a:cubicBezTo>
                  <a:pt x="381" y="461"/>
                  <a:pt x="391" y="469"/>
                  <a:pt x="402" y="469"/>
                </a:cubicBezTo>
                <a:cubicBezTo>
                  <a:pt x="402" y="469"/>
                  <a:pt x="402" y="469"/>
                  <a:pt x="402" y="469"/>
                </a:cubicBezTo>
                <a:cubicBezTo>
                  <a:pt x="413" y="469"/>
                  <a:pt x="422" y="461"/>
                  <a:pt x="423" y="451"/>
                </a:cubicBezTo>
                <a:cubicBezTo>
                  <a:pt x="423" y="450"/>
                  <a:pt x="423" y="450"/>
                  <a:pt x="423" y="450"/>
                </a:cubicBezTo>
                <a:cubicBezTo>
                  <a:pt x="423" y="446"/>
                  <a:pt x="421" y="379"/>
                  <a:pt x="420" y="347"/>
                </a:cubicBezTo>
                <a:cubicBezTo>
                  <a:pt x="442" y="347"/>
                  <a:pt x="442" y="347"/>
                  <a:pt x="442" y="347"/>
                </a:cubicBezTo>
                <a:cubicBezTo>
                  <a:pt x="444" y="347"/>
                  <a:pt x="446" y="345"/>
                  <a:pt x="446" y="343"/>
                </a:cubicBezTo>
                <a:cubicBezTo>
                  <a:pt x="446" y="342"/>
                  <a:pt x="446" y="342"/>
                  <a:pt x="446" y="341"/>
                </a:cubicBezTo>
                <a:cubicBezTo>
                  <a:pt x="426" y="220"/>
                  <a:pt x="426" y="220"/>
                  <a:pt x="426" y="220"/>
                </a:cubicBezTo>
                <a:cubicBezTo>
                  <a:pt x="449" y="274"/>
                  <a:pt x="449" y="274"/>
                  <a:pt x="449" y="274"/>
                </a:cubicBezTo>
                <a:cubicBezTo>
                  <a:pt x="451" y="280"/>
                  <a:pt x="457" y="284"/>
                  <a:pt x="464" y="284"/>
                </a:cubicBezTo>
                <a:cubicBezTo>
                  <a:pt x="464" y="284"/>
                  <a:pt x="464" y="284"/>
                  <a:pt x="464" y="284"/>
                </a:cubicBezTo>
                <a:cubicBezTo>
                  <a:pt x="466" y="284"/>
                  <a:pt x="468" y="283"/>
                  <a:pt x="470" y="283"/>
                </a:cubicBezTo>
                <a:cubicBezTo>
                  <a:pt x="479" y="280"/>
                  <a:pt x="484" y="271"/>
                  <a:pt x="482" y="263"/>
                </a:cubicBezTo>
                <a:close/>
                <a:moveTo>
                  <a:pt x="467" y="274"/>
                </a:moveTo>
                <a:cubicBezTo>
                  <a:pt x="466" y="274"/>
                  <a:pt x="465" y="274"/>
                  <a:pt x="464" y="274"/>
                </a:cubicBezTo>
                <a:cubicBezTo>
                  <a:pt x="464" y="274"/>
                  <a:pt x="464" y="274"/>
                  <a:pt x="464" y="274"/>
                </a:cubicBezTo>
                <a:cubicBezTo>
                  <a:pt x="461" y="274"/>
                  <a:pt x="458" y="273"/>
                  <a:pt x="457" y="270"/>
                </a:cubicBezTo>
                <a:cubicBezTo>
                  <a:pt x="419" y="179"/>
                  <a:pt x="419" y="179"/>
                  <a:pt x="419" y="179"/>
                </a:cubicBezTo>
                <a:cubicBezTo>
                  <a:pt x="418" y="177"/>
                  <a:pt x="415" y="176"/>
                  <a:pt x="413" y="176"/>
                </a:cubicBezTo>
                <a:cubicBezTo>
                  <a:pt x="411" y="177"/>
                  <a:pt x="409" y="179"/>
                  <a:pt x="410" y="182"/>
                </a:cubicBezTo>
                <a:cubicBezTo>
                  <a:pt x="436" y="338"/>
                  <a:pt x="436" y="338"/>
                  <a:pt x="436" y="338"/>
                </a:cubicBezTo>
                <a:cubicBezTo>
                  <a:pt x="416" y="338"/>
                  <a:pt x="416" y="338"/>
                  <a:pt x="416" y="338"/>
                </a:cubicBezTo>
                <a:cubicBezTo>
                  <a:pt x="414" y="338"/>
                  <a:pt x="413" y="339"/>
                  <a:pt x="412" y="340"/>
                </a:cubicBezTo>
                <a:cubicBezTo>
                  <a:pt x="411" y="340"/>
                  <a:pt x="411" y="342"/>
                  <a:pt x="411" y="343"/>
                </a:cubicBezTo>
                <a:cubicBezTo>
                  <a:pt x="411" y="343"/>
                  <a:pt x="412" y="370"/>
                  <a:pt x="412" y="397"/>
                </a:cubicBezTo>
                <a:cubicBezTo>
                  <a:pt x="413" y="410"/>
                  <a:pt x="413" y="423"/>
                  <a:pt x="413" y="433"/>
                </a:cubicBezTo>
                <a:cubicBezTo>
                  <a:pt x="414" y="443"/>
                  <a:pt x="414" y="447"/>
                  <a:pt x="414" y="450"/>
                </a:cubicBezTo>
                <a:cubicBezTo>
                  <a:pt x="414" y="450"/>
                  <a:pt x="414" y="450"/>
                  <a:pt x="414" y="450"/>
                </a:cubicBezTo>
                <a:cubicBezTo>
                  <a:pt x="413" y="455"/>
                  <a:pt x="408" y="459"/>
                  <a:pt x="402" y="459"/>
                </a:cubicBezTo>
                <a:cubicBezTo>
                  <a:pt x="402" y="464"/>
                  <a:pt x="402" y="464"/>
                  <a:pt x="402" y="464"/>
                </a:cubicBezTo>
                <a:cubicBezTo>
                  <a:pt x="402" y="459"/>
                  <a:pt x="402" y="459"/>
                  <a:pt x="402" y="459"/>
                </a:cubicBezTo>
                <a:cubicBezTo>
                  <a:pt x="396" y="459"/>
                  <a:pt x="390" y="455"/>
                  <a:pt x="390" y="450"/>
                </a:cubicBezTo>
                <a:cubicBezTo>
                  <a:pt x="377" y="342"/>
                  <a:pt x="377" y="342"/>
                  <a:pt x="377" y="342"/>
                </a:cubicBezTo>
                <a:cubicBezTo>
                  <a:pt x="377" y="340"/>
                  <a:pt x="375" y="338"/>
                  <a:pt x="372" y="338"/>
                </a:cubicBezTo>
                <a:cubicBezTo>
                  <a:pt x="361" y="338"/>
                  <a:pt x="361" y="338"/>
                  <a:pt x="361" y="338"/>
                </a:cubicBezTo>
                <a:cubicBezTo>
                  <a:pt x="358" y="338"/>
                  <a:pt x="356" y="340"/>
                  <a:pt x="356" y="342"/>
                </a:cubicBezTo>
                <a:cubicBezTo>
                  <a:pt x="343" y="450"/>
                  <a:pt x="343" y="450"/>
                  <a:pt x="343" y="450"/>
                </a:cubicBezTo>
                <a:cubicBezTo>
                  <a:pt x="343" y="455"/>
                  <a:pt x="338" y="459"/>
                  <a:pt x="331" y="459"/>
                </a:cubicBezTo>
                <a:cubicBezTo>
                  <a:pt x="325" y="459"/>
                  <a:pt x="320" y="455"/>
                  <a:pt x="319" y="450"/>
                </a:cubicBezTo>
                <a:cubicBezTo>
                  <a:pt x="319" y="450"/>
                  <a:pt x="319" y="450"/>
                  <a:pt x="319" y="450"/>
                </a:cubicBezTo>
                <a:cubicBezTo>
                  <a:pt x="319" y="449"/>
                  <a:pt x="319" y="447"/>
                  <a:pt x="319" y="446"/>
                </a:cubicBezTo>
                <a:cubicBezTo>
                  <a:pt x="319" y="443"/>
                  <a:pt x="320" y="439"/>
                  <a:pt x="320" y="433"/>
                </a:cubicBezTo>
                <a:cubicBezTo>
                  <a:pt x="320" y="423"/>
                  <a:pt x="320" y="410"/>
                  <a:pt x="321" y="397"/>
                </a:cubicBezTo>
                <a:cubicBezTo>
                  <a:pt x="321" y="370"/>
                  <a:pt x="322" y="343"/>
                  <a:pt x="322" y="343"/>
                </a:cubicBezTo>
                <a:cubicBezTo>
                  <a:pt x="322" y="342"/>
                  <a:pt x="322" y="340"/>
                  <a:pt x="321" y="340"/>
                </a:cubicBezTo>
                <a:cubicBezTo>
                  <a:pt x="320" y="339"/>
                  <a:pt x="319" y="338"/>
                  <a:pt x="317" y="338"/>
                </a:cubicBezTo>
                <a:cubicBezTo>
                  <a:pt x="297" y="338"/>
                  <a:pt x="297" y="338"/>
                  <a:pt x="297" y="338"/>
                </a:cubicBezTo>
                <a:cubicBezTo>
                  <a:pt x="323" y="182"/>
                  <a:pt x="323" y="182"/>
                  <a:pt x="323" y="182"/>
                </a:cubicBezTo>
                <a:cubicBezTo>
                  <a:pt x="324" y="179"/>
                  <a:pt x="322" y="177"/>
                  <a:pt x="320" y="176"/>
                </a:cubicBezTo>
                <a:cubicBezTo>
                  <a:pt x="318" y="176"/>
                  <a:pt x="315" y="177"/>
                  <a:pt x="314" y="179"/>
                </a:cubicBezTo>
                <a:cubicBezTo>
                  <a:pt x="276" y="270"/>
                  <a:pt x="276" y="270"/>
                  <a:pt x="276" y="270"/>
                </a:cubicBezTo>
                <a:cubicBezTo>
                  <a:pt x="274" y="273"/>
                  <a:pt x="270" y="275"/>
                  <a:pt x="266" y="274"/>
                </a:cubicBezTo>
                <a:cubicBezTo>
                  <a:pt x="262" y="272"/>
                  <a:pt x="259" y="268"/>
                  <a:pt x="260" y="265"/>
                </a:cubicBezTo>
                <a:cubicBezTo>
                  <a:pt x="260" y="265"/>
                  <a:pt x="260" y="265"/>
                  <a:pt x="260" y="265"/>
                </a:cubicBezTo>
                <a:cubicBezTo>
                  <a:pt x="260" y="264"/>
                  <a:pt x="261" y="263"/>
                  <a:pt x="261" y="261"/>
                </a:cubicBezTo>
                <a:cubicBezTo>
                  <a:pt x="262" y="258"/>
                  <a:pt x="264" y="254"/>
                  <a:pt x="265" y="249"/>
                </a:cubicBezTo>
                <a:cubicBezTo>
                  <a:pt x="276" y="217"/>
                  <a:pt x="300" y="143"/>
                  <a:pt x="305" y="131"/>
                </a:cubicBezTo>
                <a:cubicBezTo>
                  <a:pt x="311" y="120"/>
                  <a:pt x="322" y="108"/>
                  <a:pt x="367" y="108"/>
                </a:cubicBezTo>
                <a:cubicBezTo>
                  <a:pt x="411" y="108"/>
                  <a:pt x="422" y="120"/>
                  <a:pt x="428" y="131"/>
                </a:cubicBezTo>
                <a:cubicBezTo>
                  <a:pt x="433" y="143"/>
                  <a:pt x="457" y="217"/>
                  <a:pt x="468" y="248"/>
                </a:cubicBezTo>
                <a:cubicBezTo>
                  <a:pt x="469" y="254"/>
                  <a:pt x="471" y="258"/>
                  <a:pt x="472" y="261"/>
                </a:cubicBezTo>
                <a:cubicBezTo>
                  <a:pt x="472" y="262"/>
                  <a:pt x="473" y="264"/>
                  <a:pt x="473" y="265"/>
                </a:cubicBezTo>
                <a:cubicBezTo>
                  <a:pt x="473" y="265"/>
                  <a:pt x="473" y="265"/>
                  <a:pt x="473" y="265"/>
                </a:cubicBezTo>
                <a:cubicBezTo>
                  <a:pt x="474" y="268"/>
                  <a:pt x="471" y="272"/>
                  <a:pt x="467" y="274"/>
                </a:cubicBezTo>
                <a:close/>
                <a:moveTo>
                  <a:pt x="233" y="262"/>
                </a:moveTo>
                <a:cubicBezTo>
                  <a:pt x="233" y="261"/>
                  <a:pt x="231" y="254"/>
                  <a:pt x="228" y="246"/>
                </a:cubicBezTo>
                <a:cubicBezTo>
                  <a:pt x="217" y="211"/>
                  <a:pt x="194" y="140"/>
                  <a:pt x="188" y="127"/>
                </a:cubicBezTo>
                <a:cubicBezTo>
                  <a:pt x="178" y="107"/>
                  <a:pt x="157" y="99"/>
                  <a:pt x="118" y="99"/>
                </a:cubicBezTo>
                <a:cubicBezTo>
                  <a:pt x="79" y="99"/>
                  <a:pt x="58" y="107"/>
                  <a:pt x="48" y="127"/>
                </a:cubicBezTo>
                <a:cubicBezTo>
                  <a:pt x="42" y="140"/>
                  <a:pt x="19" y="211"/>
                  <a:pt x="8" y="246"/>
                </a:cubicBezTo>
                <a:cubicBezTo>
                  <a:pt x="5" y="254"/>
                  <a:pt x="3" y="261"/>
                  <a:pt x="3" y="262"/>
                </a:cubicBezTo>
                <a:cubicBezTo>
                  <a:pt x="2" y="262"/>
                  <a:pt x="2" y="262"/>
                  <a:pt x="2" y="263"/>
                </a:cubicBezTo>
                <a:cubicBezTo>
                  <a:pt x="0" y="271"/>
                  <a:pt x="5" y="280"/>
                  <a:pt x="14" y="283"/>
                </a:cubicBezTo>
                <a:cubicBezTo>
                  <a:pt x="16" y="283"/>
                  <a:pt x="18" y="284"/>
                  <a:pt x="20" y="284"/>
                </a:cubicBezTo>
                <a:cubicBezTo>
                  <a:pt x="27" y="284"/>
                  <a:pt x="33" y="280"/>
                  <a:pt x="36" y="274"/>
                </a:cubicBezTo>
                <a:cubicBezTo>
                  <a:pt x="68" y="204"/>
                  <a:pt x="68" y="204"/>
                  <a:pt x="68" y="204"/>
                </a:cubicBezTo>
                <a:cubicBezTo>
                  <a:pt x="65" y="298"/>
                  <a:pt x="62" y="443"/>
                  <a:pt x="61" y="450"/>
                </a:cubicBezTo>
                <a:cubicBezTo>
                  <a:pt x="61" y="450"/>
                  <a:pt x="61" y="450"/>
                  <a:pt x="61" y="451"/>
                </a:cubicBezTo>
                <a:cubicBezTo>
                  <a:pt x="62" y="461"/>
                  <a:pt x="71" y="469"/>
                  <a:pt x="83" y="469"/>
                </a:cubicBezTo>
                <a:cubicBezTo>
                  <a:pt x="94" y="469"/>
                  <a:pt x="103" y="461"/>
                  <a:pt x="104" y="451"/>
                </a:cubicBezTo>
                <a:cubicBezTo>
                  <a:pt x="118" y="332"/>
                  <a:pt x="118" y="332"/>
                  <a:pt x="118" y="332"/>
                </a:cubicBezTo>
                <a:cubicBezTo>
                  <a:pt x="132" y="451"/>
                  <a:pt x="132" y="451"/>
                  <a:pt x="132" y="451"/>
                </a:cubicBezTo>
                <a:cubicBezTo>
                  <a:pt x="133" y="461"/>
                  <a:pt x="142" y="469"/>
                  <a:pt x="153" y="469"/>
                </a:cubicBezTo>
                <a:cubicBezTo>
                  <a:pt x="153" y="469"/>
                  <a:pt x="153" y="469"/>
                  <a:pt x="153" y="469"/>
                </a:cubicBezTo>
                <a:cubicBezTo>
                  <a:pt x="165" y="469"/>
                  <a:pt x="174" y="461"/>
                  <a:pt x="175" y="451"/>
                </a:cubicBezTo>
                <a:cubicBezTo>
                  <a:pt x="175" y="450"/>
                  <a:pt x="175" y="450"/>
                  <a:pt x="175" y="450"/>
                </a:cubicBezTo>
                <a:cubicBezTo>
                  <a:pt x="174" y="443"/>
                  <a:pt x="171" y="298"/>
                  <a:pt x="168" y="204"/>
                </a:cubicBezTo>
                <a:cubicBezTo>
                  <a:pt x="200" y="274"/>
                  <a:pt x="200" y="274"/>
                  <a:pt x="200" y="274"/>
                </a:cubicBezTo>
                <a:cubicBezTo>
                  <a:pt x="203" y="280"/>
                  <a:pt x="209" y="284"/>
                  <a:pt x="216" y="284"/>
                </a:cubicBezTo>
                <a:cubicBezTo>
                  <a:pt x="218" y="284"/>
                  <a:pt x="220" y="283"/>
                  <a:pt x="222" y="283"/>
                </a:cubicBezTo>
                <a:cubicBezTo>
                  <a:pt x="230" y="280"/>
                  <a:pt x="236" y="271"/>
                  <a:pt x="234" y="263"/>
                </a:cubicBezTo>
                <a:cubicBezTo>
                  <a:pt x="234" y="262"/>
                  <a:pt x="233" y="262"/>
                  <a:pt x="233" y="262"/>
                </a:cubicBezTo>
                <a:close/>
                <a:moveTo>
                  <a:pt x="219" y="274"/>
                </a:moveTo>
                <a:cubicBezTo>
                  <a:pt x="215" y="275"/>
                  <a:pt x="210" y="274"/>
                  <a:pt x="209" y="270"/>
                </a:cubicBezTo>
                <a:cubicBezTo>
                  <a:pt x="167" y="179"/>
                  <a:pt x="167" y="179"/>
                  <a:pt x="167" y="179"/>
                </a:cubicBezTo>
                <a:cubicBezTo>
                  <a:pt x="167" y="177"/>
                  <a:pt x="164" y="176"/>
                  <a:pt x="162" y="176"/>
                </a:cubicBezTo>
                <a:cubicBezTo>
                  <a:pt x="160" y="177"/>
                  <a:pt x="158" y="179"/>
                  <a:pt x="158" y="181"/>
                </a:cubicBezTo>
                <a:cubicBezTo>
                  <a:pt x="158" y="181"/>
                  <a:pt x="160" y="248"/>
                  <a:pt x="162" y="316"/>
                </a:cubicBezTo>
                <a:cubicBezTo>
                  <a:pt x="163" y="349"/>
                  <a:pt x="163" y="383"/>
                  <a:pt x="164" y="408"/>
                </a:cubicBezTo>
                <a:cubicBezTo>
                  <a:pt x="164" y="421"/>
                  <a:pt x="165" y="431"/>
                  <a:pt x="165" y="439"/>
                </a:cubicBezTo>
                <a:cubicBezTo>
                  <a:pt x="165" y="444"/>
                  <a:pt x="165" y="448"/>
                  <a:pt x="165" y="450"/>
                </a:cubicBezTo>
                <a:cubicBezTo>
                  <a:pt x="165" y="450"/>
                  <a:pt x="165" y="450"/>
                  <a:pt x="165" y="450"/>
                </a:cubicBezTo>
                <a:cubicBezTo>
                  <a:pt x="165" y="455"/>
                  <a:pt x="160" y="459"/>
                  <a:pt x="153" y="459"/>
                </a:cubicBezTo>
                <a:cubicBezTo>
                  <a:pt x="153" y="464"/>
                  <a:pt x="153" y="464"/>
                  <a:pt x="153" y="464"/>
                </a:cubicBezTo>
                <a:cubicBezTo>
                  <a:pt x="153" y="459"/>
                  <a:pt x="153" y="459"/>
                  <a:pt x="153" y="459"/>
                </a:cubicBezTo>
                <a:cubicBezTo>
                  <a:pt x="147" y="459"/>
                  <a:pt x="142" y="455"/>
                  <a:pt x="141" y="450"/>
                </a:cubicBezTo>
                <a:cubicBezTo>
                  <a:pt x="123" y="292"/>
                  <a:pt x="123" y="292"/>
                  <a:pt x="123" y="292"/>
                </a:cubicBezTo>
                <a:cubicBezTo>
                  <a:pt x="122" y="289"/>
                  <a:pt x="120" y="287"/>
                  <a:pt x="118" y="287"/>
                </a:cubicBezTo>
                <a:cubicBezTo>
                  <a:pt x="116" y="287"/>
                  <a:pt x="114" y="289"/>
                  <a:pt x="113" y="292"/>
                </a:cubicBezTo>
                <a:cubicBezTo>
                  <a:pt x="95" y="450"/>
                  <a:pt x="95" y="450"/>
                  <a:pt x="95" y="450"/>
                </a:cubicBezTo>
                <a:cubicBezTo>
                  <a:pt x="94" y="455"/>
                  <a:pt x="89" y="459"/>
                  <a:pt x="83" y="459"/>
                </a:cubicBezTo>
                <a:cubicBezTo>
                  <a:pt x="76" y="459"/>
                  <a:pt x="71" y="455"/>
                  <a:pt x="71" y="450"/>
                </a:cubicBezTo>
                <a:cubicBezTo>
                  <a:pt x="71" y="449"/>
                  <a:pt x="71" y="448"/>
                  <a:pt x="71" y="447"/>
                </a:cubicBezTo>
                <a:cubicBezTo>
                  <a:pt x="71" y="445"/>
                  <a:pt x="71" y="442"/>
                  <a:pt x="71" y="439"/>
                </a:cubicBezTo>
                <a:cubicBezTo>
                  <a:pt x="71" y="431"/>
                  <a:pt x="71" y="421"/>
                  <a:pt x="72" y="408"/>
                </a:cubicBezTo>
                <a:cubicBezTo>
                  <a:pt x="72" y="383"/>
                  <a:pt x="73" y="349"/>
                  <a:pt x="74" y="316"/>
                </a:cubicBezTo>
                <a:cubicBezTo>
                  <a:pt x="76" y="248"/>
                  <a:pt x="77" y="181"/>
                  <a:pt x="77" y="181"/>
                </a:cubicBezTo>
                <a:cubicBezTo>
                  <a:pt x="78" y="179"/>
                  <a:pt x="76" y="177"/>
                  <a:pt x="74" y="176"/>
                </a:cubicBezTo>
                <a:cubicBezTo>
                  <a:pt x="72" y="176"/>
                  <a:pt x="69" y="177"/>
                  <a:pt x="68" y="179"/>
                </a:cubicBezTo>
                <a:cubicBezTo>
                  <a:pt x="27" y="270"/>
                  <a:pt x="27" y="270"/>
                  <a:pt x="27" y="270"/>
                </a:cubicBezTo>
                <a:cubicBezTo>
                  <a:pt x="26" y="273"/>
                  <a:pt x="23" y="274"/>
                  <a:pt x="20" y="274"/>
                </a:cubicBezTo>
                <a:cubicBezTo>
                  <a:pt x="19" y="274"/>
                  <a:pt x="18" y="274"/>
                  <a:pt x="17" y="274"/>
                </a:cubicBezTo>
                <a:cubicBezTo>
                  <a:pt x="13" y="272"/>
                  <a:pt x="11" y="268"/>
                  <a:pt x="11" y="265"/>
                </a:cubicBezTo>
                <a:cubicBezTo>
                  <a:pt x="11" y="265"/>
                  <a:pt x="11" y="265"/>
                  <a:pt x="11" y="265"/>
                </a:cubicBezTo>
                <a:cubicBezTo>
                  <a:pt x="12" y="264"/>
                  <a:pt x="12" y="263"/>
                  <a:pt x="13" y="261"/>
                </a:cubicBezTo>
                <a:cubicBezTo>
                  <a:pt x="14" y="258"/>
                  <a:pt x="15" y="254"/>
                  <a:pt x="17" y="249"/>
                </a:cubicBezTo>
                <a:cubicBezTo>
                  <a:pt x="27" y="217"/>
                  <a:pt x="51" y="143"/>
                  <a:pt x="57" y="131"/>
                </a:cubicBezTo>
                <a:cubicBezTo>
                  <a:pt x="62" y="120"/>
                  <a:pt x="74" y="108"/>
                  <a:pt x="118" y="108"/>
                </a:cubicBezTo>
                <a:cubicBezTo>
                  <a:pt x="162" y="108"/>
                  <a:pt x="174" y="120"/>
                  <a:pt x="179" y="131"/>
                </a:cubicBezTo>
                <a:cubicBezTo>
                  <a:pt x="185" y="143"/>
                  <a:pt x="209" y="217"/>
                  <a:pt x="219" y="249"/>
                </a:cubicBezTo>
                <a:cubicBezTo>
                  <a:pt x="221" y="254"/>
                  <a:pt x="222" y="258"/>
                  <a:pt x="223" y="261"/>
                </a:cubicBezTo>
                <a:cubicBezTo>
                  <a:pt x="224" y="262"/>
                  <a:pt x="224" y="264"/>
                  <a:pt x="225" y="265"/>
                </a:cubicBezTo>
                <a:cubicBezTo>
                  <a:pt x="224" y="265"/>
                  <a:pt x="224" y="265"/>
                  <a:pt x="224" y="265"/>
                </a:cubicBezTo>
                <a:cubicBezTo>
                  <a:pt x="225" y="268"/>
                  <a:pt x="223" y="272"/>
                  <a:pt x="219" y="274"/>
                </a:cubicBezTo>
                <a:close/>
              </a:path>
            </a:pathLst>
          </a:custGeom>
          <a:solidFill>
            <a:srgbClr val="88B1E3"/>
          </a:solidFill>
          <a:ln w="9525">
            <a:solidFill>
              <a:srgbClr val="88B1E3"/>
            </a:solidFill>
            <a:round/>
            <a:headEnd/>
            <a:tailEnd/>
          </a:ln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5" name="Flèche : double flèche verticale 4">
            <a:extLst>
              <a:ext uri="{FF2B5EF4-FFF2-40B4-BE49-F238E27FC236}">
                <a16:creationId xmlns:a16="http://schemas.microsoft.com/office/drawing/2014/main" id="{A5BF992D-3CF2-4853-9AC7-55F7A7949075}"/>
              </a:ext>
            </a:extLst>
          </p:cNvPr>
          <p:cNvSpPr/>
          <p:nvPr/>
        </p:nvSpPr>
        <p:spPr>
          <a:xfrm rot="6815383">
            <a:off x="6856865" y="1721750"/>
            <a:ext cx="290146" cy="729761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 : double flèche verticale 7">
            <a:extLst>
              <a:ext uri="{FF2B5EF4-FFF2-40B4-BE49-F238E27FC236}">
                <a16:creationId xmlns:a16="http://schemas.microsoft.com/office/drawing/2014/main" id="{F5DCE61A-4CC9-4B45-944F-4BC6CC6F2938}"/>
              </a:ext>
            </a:extLst>
          </p:cNvPr>
          <p:cNvSpPr/>
          <p:nvPr/>
        </p:nvSpPr>
        <p:spPr>
          <a:xfrm rot="3638308">
            <a:off x="6995381" y="3008980"/>
            <a:ext cx="290146" cy="729761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8093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18EE3B-CE87-4973-A5B7-B0066CB29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70F390A-168F-49D0-ADB5-A4957ACC7C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Droplett- Colloque Needs Mai 2022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CFB4A2F-AA61-4295-855C-B6867440C3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20</a:t>
            </a:fld>
            <a:endParaRPr lang="fr-FR" dirty="0"/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0732C1DB-6753-4C42-9E1D-9931876422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6392555"/>
              </p:ext>
            </p:extLst>
          </p:nvPr>
        </p:nvGraphicFramePr>
        <p:xfrm>
          <a:off x="0" y="1012190"/>
          <a:ext cx="8934595" cy="36152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32144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01C139-3E87-480E-B356-FB1C9D72C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66" y="57340"/>
            <a:ext cx="7749778" cy="431957"/>
          </a:xfrm>
        </p:spPr>
        <p:txBody>
          <a:bodyPr/>
          <a:lstStyle/>
          <a:p>
            <a:r>
              <a:rPr lang="fr-FR" altLang="fr-FR" dirty="0"/>
              <a:t>Rôle du plancton dans le réseau trophique marin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BFDEAF0-A738-4A09-85EE-42B1916733A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 altLang="fr-FR" sz="800"/>
              <a:t>Droplett- Colloque Needs Mai 2022</a:t>
            </a:r>
            <a:endParaRPr lang="fr-FR" altLang="fr-FR" sz="8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93A2698-53F4-4309-9215-8E5305E47CF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6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365" y="491249"/>
            <a:ext cx="7111269" cy="42741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E922D8A-0A89-44EF-81FC-23D1B409336D}"/>
              </a:ext>
            </a:extLst>
          </p:cNvPr>
          <p:cNvSpPr txBox="1"/>
          <p:nvPr/>
        </p:nvSpPr>
        <p:spPr>
          <a:xfrm>
            <a:off x="308912" y="585242"/>
            <a:ext cx="1993431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fr-FR" sz="1600" i="1" dirty="0">
                <a:latin typeface="+mn-lt"/>
              </a:rPr>
              <a:t>Cercles  = T. frais/km</a:t>
            </a:r>
            <a:r>
              <a:rPr lang="fr-FR" sz="1600" i="1" baseline="30000" dirty="0">
                <a:latin typeface="+mn-lt"/>
              </a:rPr>
              <a:t>2</a:t>
            </a:r>
          </a:p>
          <a:p>
            <a:pPr algn="l"/>
            <a:r>
              <a:rPr lang="fr-FR" sz="1600" dirty="0">
                <a:latin typeface="+mn-lt"/>
              </a:rPr>
              <a:t>Réseau Golfe du Lion</a:t>
            </a:r>
          </a:p>
          <a:p>
            <a:pPr algn="l"/>
            <a:r>
              <a:rPr lang="fr-FR" sz="1600" dirty="0">
                <a:latin typeface="+mn-lt"/>
              </a:rPr>
              <a:t>GOLEM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8E09E47-C628-49B1-8721-692587374B6F}"/>
              </a:ext>
            </a:extLst>
          </p:cNvPr>
          <p:cNvSpPr txBox="1"/>
          <p:nvPr/>
        </p:nvSpPr>
        <p:spPr>
          <a:xfrm>
            <a:off x="7073406" y="4458195"/>
            <a:ext cx="11372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400" i="1" dirty="0">
                <a:latin typeface="+mn-lt"/>
              </a:rPr>
              <a:t>T. </a:t>
            </a:r>
            <a:r>
              <a:rPr lang="fr-FR" sz="1400" i="1" dirty="0" err="1">
                <a:latin typeface="+mn-lt"/>
              </a:rPr>
              <a:t>Seyer</a:t>
            </a:r>
            <a:r>
              <a:rPr lang="fr-FR" sz="1400" i="1" dirty="0">
                <a:latin typeface="+mn-lt"/>
              </a:rPr>
              <a:t> 2022</a:t>
            </a:r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2C16F4B6-FA59-4051-9F08-DC4769993883}"/>
              </a:ext>
            </a:extLst>
          </p:cNvPr>
          <p:cNvSpPr/>
          <p:nvPr/>
        </p:nvSpPr>
        <p:spPr>
          <a:xfrm>
            <a:off x="890495" y="2622302"/>
            <a:ext cx="2417782" cy="1935956"/>
          </a:xfrm>
          <a:custGeom>
            <a:avLst/>
            <a:gdLst>
              <a:gd name="connsiteX0" fmla="*/ 924017 w 2417782"/>
              <a:gd name="connsiteY0" fmla="*/ 121444 h 1935956"/>
              <a:gd name="connsiteX1" fmla="*/ 881154 w 2417782"/>
              <a:gd name="connsiteY1" fmla="*/ 128588 h 1935956"/>
              <a:gd name="connsiteX2" fmla="*/ 723992 w 2417782"/>
              <a:gd name="connsiteY2" fmla="*/ 214313 h 1935956"/>
              <a:gd name="connsiteX3" fmla="*/ 523967 w 2417782"/>
              <a:gd name="connsiteY3" fmla="*/ 292894 h 1935956"/>
              <a:gd name="connsiteX4" fmla="*/ 431098 w 2417782"/>
              <a:gd name="connsiteY4" fmla="*/ 335756 h 1935956"/>
              <a:gd name="connsiteX5" fmla="*/ 266792 w 2417782"/>
              <a:gd name="connsiteY5" fmla="*/ 428625 h 1935956"/>
              <a:gd name="connsiteX6" fmla="*/ 238217 w 2417782"/>
              <a:gd name="connsiteY6" fmla="*/ 478631 h 1935956"/>
              <a:gd name="connsiteX7" fmla="*/ 173923 w 2417782"/>
              <a:gd name="connsiteY7" fmla="*/ 642938 h 1935956"/>
              <a:gd name="connsiteX8" fmla="*/ 145348 w 2417782"/>
              <a:gd name="connsiteY8" fmla="*/ 678656 h 1935956"/>
              <a:gd name="connsiteX9" fmla="*/ 52479 w 2417782"/>
              <a:gd name="connsiteY9" fmla="*/ 871538 h 1935956"/>
              <a:gd name="connsiteX10" fmla="*/ 9617 w 2417782"/>
              <a:gd name="connsiteY10" fmla="*/ 985838 h 1935956"/>
              <a:gd name="connsiteX11" fmla="*/ 9617 w 2417782"/>
              <a:gd name="connsiteY11" fmla="*/ 1364456 h 1935956"/>
              <a:gd name="connsiteX12" fmla="*/ 45335 w 2417782"/>
              <a:gd name="connsiteY12" fmla="*/ 1514475 h 1935956"/>
              <a:gd name="connsiteX13" fmla="*/ 52479 w 2417782"/>
              <a:gd name="connsiteY13" fmla="*/ 1564481 h 1935956"/>
              <a:gd name="connsiteX14" fmla="*/ 109629 w 2417782"/>
              <a:gd name="connsiteY14" fmla="*/ 1671638 h 1935956"/>
              <a:gd name="connsiteX15" fmla="*/ 238217 w 2417782"/>
              <a:gd name="connsiteY15" fmla="*/ 1807369 h 1935956"/>
              <a:gd name="connsiteX16" fmla="*/ 288223 w 2417782"/>
              <a:gd name="connsiteY16" fmla="*/ 1821656 h 1935956"/>
              <a:gd name="connsiteX17" fmla="*/ 352517 w 2417782"/>
              <a:gd name="connsiteY17" fmla="*/ 1843088 h 1935956"/>
              <a:gd name="connsiteX18" fmla="*/ 459673 w 2417782"/>
              <a:gd name="connsiteY18" fmla="*/ 1864519 h 1935956"/>
              <a:gd name="connsiteX19" fmla="*/ 988310 w 2417782"/>
              <a:gd name="connsiteY19" fmla="*/ 1871663 h 1935956"/>
              <a:gd name="connsiteX20" fmla="*/ 1352642 w 2417782"/>
              <a:gd name="connsiteY20" fmla="*/ 1928813 h 1935956"/>
              <a:gd name="connsiteX21" fmla="*/ 1509804 w 2417782"/>
              <a:gd name="connsiteY21" fmla="*/ 1935956 h 1935956"/>
              <a:gd name="connsiteX22" fmla="*/ 1674110 w 2417782"/>
              <a:gd name="connsiteY22" fmla="*/ 1907381 h 1935956"/>
              <a:gd name="connsiteX23" fmla="*/ 1724117 w 2417782"/>
              <a:gd name="connsiteY23" fmla="*/ 1893094 h 1935956"/>
              <a:gd name="connsiteX24" fmla="*/ 1888423 w 2417782"/>
              <a:gd name="connsiteY24" fmla="*/ 1793081 h 1935956"/>
              <a:gd name="connsiteX25" fmla="*/ 1924142 w 2417782"/>
              <a:gd name="connsiteY25" fmla="*/ 1771650 h 1935956"/>
              <a:gd name="connsiteX26" fmla="*/ 1959860 w 2417782"/>
              <a:gd name="connsiteY26" fmla="*/ 1764506 h 1935956"/>
              <a:gd name="connsiteX27" fmla="*/ 2002723 w 2417782"/>
              <a:gd name="connsiteY27" fmla="*/ 1728788 h 1935956"/>
              <a:gd name="connsiteX28" fmla="*/ 2045585 w 2417782"/>
              <a:gd name="connsiteY28" fmla="*/ 1700213 h 1935956"/>
              <a:gd name="connsiteX29" fmla="*/ 2088448 w 2417782"/>
              <a:gd name="connsiteY29" fmla="*/ 1657350 h 1935956"/>
              <a:gd name="connsiteX30" fmla="*/ 2188460 w 2417782"/>
              <a:gd name="connsiteY30" fmla="*/ 1571625 h 1935956"/>
              <a:gd name="connsiteX31" fmla="*/ 2259898 w 2417782"/>
              <a:gd name="connsiteY31" fmla="*/ 1493044 h 1935956"/>
              <a:gd name="connsiteX32" fmla="*/ 2359910 w 2417782"/>
              <a:gd name="connsiteY32" fmla="*/ 1407319 h 1935956"/>
              <a:gd name="connsiteX33" fmla="*/ 2409917 w 2417782"/>
              <a:gd name="connsiteY33" fmla="*/ 1300163 h 1935956"/>
              <a:gd name="connsiteX34" fmla="*/ 2395629 w 2417782"/>
              <a:gd name="connsiteY34" fmla="*/ 1135856 h 1935956"/>
              <a:gd name="connsiteX35" fmla="*/ 2381342 w 2417782"/>
              <a:gd name="connsiteY35" fmla="*/ 1114425 h 1935956"/>
              <a:gd name="connsiteX36" fmla="*/ 2367054 w 2417782"/>
              <a:gd name="connsiteY36" fmla="*/ 1078706 h 1935956"/>
              <a:gd name="connsiteX37" fmla="*/ 2324192 w 2417782"/>
              <a:gd name="connsiteY37" fmla="*/ 1035844 h 1935956"/>
              <a:gd name="connsiteX38" fmla="*/ 2302760 w 2417782"/>
              <a:gd name="connsiteY38" fmla="*/ 1007269 h 1935956"/>
              <a:gd name="connsiteX39" fmla="*/ 2174173 w 2417782"/>
              <a:gd name="connsiteY39" fmla="*/ 921544 h 1935956"/>
              <a:gd name="connsiteX40" fmla="*/ 2095592 w 2417782"/>
              <a:gd name="connsiteY40" fmla="*/ 914400 h 1935956"/>
              <a:gd name="connsiteX41" fmla="*/ 1695542 w 2417782"/>
              <a:gd name="connsiteY41" fmla="*/ 928688 h 1935956"/>
              <a:gd name="connsiteX42" fmla="*/ 1638392 w 2417782"/>
              <a:gd name="connsiteY42" fmla="*/ 950119 h 1935956"/>
              <a:gd name="connsiteX43" fmla="*/ 1424079 w 2417782"/>
              <a:gd name="connsiteY43" fmla="*/ 992981 h 1935956"/>
              <a:gd name="connsiteX44" fmla="*/ 1295492 w 2417782"/>
              <a:gd name="connsiteY44" fmla="*/ 985838 h 1935956"/>
              <a:gd name="connsiteX45" fmla="*/ 1238342 w 2417782"/>
              <a:gd name="connsiteY45" fmla="*/ 978694 h 1935956"/>
              <a:gd name="connsiteX46" fmla="*/ 1166904 w 2417782"/>
              <a:gd name="connsiteY46" fmla="*/ 907256 h 1935956"/>
              <a:gd name="connsiteX47" fmla="*/ 1216910 w 2417782"/>
              <a:gd name="connsiteY47" fmla="*/ 700088 h 1935956"/>
              <a:gd name="connsiteX48" fmla="*/ 1274060 w 2417782"/>
              <a:gd name="connsiteY48" fmla="*/ 642938 h 1935956"/>
              <a:gd name="connsiteX49" fmla="*/ 1324067 w 2417782"/>
              <a:gd name="connsiteY49" fmla="*/ 500063 h 1935956"/>
              <a:gd name="connsiteX50" fmla="*/ 1374073 w 2417782"/>
              <a:gd name="connsiteY50" fmla="*/ 314325 h 1935956"/>
              <a:gd name="connsiteX51" fmla="*/ 1288348 w 2417782"/>
              <a:gd name="connsiteY51" fmla="*/ 35719 h 1935956"/>
              <a:gd name="connsiteX52" fmla="*/ 1231198 w 2417782"/>
              <a:gd name="connsiteY52" fmla="*/ 0 h 1935956"/>
              <a:gd name="connsiteX53" fmla="*/ 995454 w 2417782"/>
              <a:gd name="connsiteY53" fmla="*/ 57150 h 1935956"/>
              <a:gd name="connsiteX54" fmla="*/ 945448 w 2417782"/>
              <a:gd name="connsiteY54" fmla="*/ 85725 h 1935956"/>
              <a:gd name="connsiteX55" fmla="*/ 924017 w 2417782"/>
              <a:gd name="connsiteY55" fmla="*/ 121444 h 1935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2417782" h="1935956">
                <a:moveTo>
                  <a:pt x="924017" y="121444"/>
                </a:moveTo>
                <a:cubicBezTo>
                  <a:pt x="913301" y="128588"/>
                  <a:pt x="894292" y="122488"/>
                  <a:pt x="881154" y="128588"/>
                </a:cubicBezTo>
                <a:cubicBezTo>
                  <a:pt x="827029" y="153717"/>
                  <a:pt x="780604" y="195443"/>
                  <a:pt x="723992" y="214313"/>
                </a:cubicBezTo>
                <a:cubicBezTo>
                  <a:pt x="584490" y="260812"/>
                  <a:pt x="651020" y="234253"/>
                  <a:pt x="523967" y="292894"/>
                </a:cubicBezTo>
                <a:cubicBezTo>
                  <a:pt x="471948" y="344913"/>
                  <a:pt x="521450" y="305639"/>
                  <a:pt x="431098" y="335756"/>
                </a:cubicBezTo>
                <a:cubicBezTo>
                  <a:pt x="339936" y="366143"/>
                  <a:pt x="344817" y="371879"/>
                  <a:pt x="266792" y="428625"/>
                </a:cubicBezTo>
                <a:cubicBezTo>
                  <a:pt x="257267" y="445294"/>
                  <a:pt x="245667" y="460937"/>
                  <a:pt x="238217" y="478631"/>
                </a:cubicBezTo>
                <a:cubicBezTo>
                  <a:pt x="196778" y="577049"/>
                  <a:pt x="225703" y="550885"/>
                  <a:pt x="173923" y="642938"/>
                </a:cubicBezTo>
                <a:cubicBezTo>
                  <a:pt x="166448" y="656227"/>
                  <a:pt x="152501" y="665191"/>
                  <a:pt x="145348" y="678656"/>
                </a:cubicBezTo>
                <a:cubicBezTo>
                  <a:pt x="111870" y="741674"/>
                  <a:pt x="77534" y="804723"/>
                  <a:pt x="52479" y="871538"/>
                </a:cubicBezTo>
                <a:lnTo>
                  <a:pt x="9617" y="985838"/>
                </a:lnTo>
                <a:cubicBezTo>
                  <a:pt x="-1995" y="1148403"/>
                  <a:pt x="-4362" y="1136130"/>
                  <a:pt x="9617" y="1364456"/>
                </a:cubicBezTo>
                <a:cubicBezTo>
                  <a:pt x="12198" y="1406617"/>
                  <a:pt x="36555" y="1474963"/>
                  <a:pt x="45335" y="1514475"/>
                </a:cubicBezTo>
                <a:cubicBezTo>
                  <a:pt x="48988" y="1530912"/>
                  <a:pt x="48395" y="1548146"/>
                  <a:pt x="52479" y="1564481"/>
                </a:cubicBezTo>
                <a:cubicBezTo>
                  <a:pt x="60697" y="1597353"/>
                  <a:pt x="95649" y="1651205"/>
                  <a:pt x="109629" y="1671638"/>
                </a:cubicBezTo>
                <a:cubicBezTo>
                  <a:pt x="142419" y="1719562"/>
                  <a:pt x="190331" y="1775445"/>
                  <a:pt x="238217" y="1807369"/>
                </a:cubicBezTo>
                <a:cubicBezTo>
                  <a:pt x="252641" y="1816985"/>
                  <a:pt x="271676" y="1816485"/>
                  <a:pt x="288223" y="1821656"/>
                </a:cubicBezTo>
                <a:cubicBezTo>
                  <a:pt x="309785" y="1828394"/>
                  <a:pt x="330601" y="1837609"/>
                  <a:pt x="352517" y="1843088"/>
                </a:cubicBezTo>
                <a:cubicBezTo>
                  <a:pt x="387855" y="1851923"/>
                  <a:pt x="423284" y="1862884"/>
                  <a:pt x="459673" y="1864519"/>
                </a:cubicBezTo>
                <a:cubicBezTo>
                  <a:pt x="635724" y="1872431"/>
                  <a:pt x="812098" y="1869282"/>
                  <a:pt x="988310" y="1871663"/>
                </a:cubicBezTo>
                <a:cubicBezTo>
                  <a:pt x="1095513" y="1891153"/>
                  <a:pt x="1279844" y="1925504"/>
                  <a:pt x="1352642" y="1928813"/>
                </a:cubicBezTo>
                <a:lnTo>
                  <a:pt x="1509804" y="1935956"/>
                </a:lnTo>
                <a:cubicBezTo>
                  <a:pt x="1564573" y="1926431"/>
                  <a:pt x="1619599" y="1918283"/>
                  <a:pt x="1674110" y="1907381"/>
                </a:cubicBezTo>
                <a:cubicBezTo>
                  <a:pt x="1691109" y="1903981"/>
                  <a:pt x="1708611" y="1900847"/>
                  <a:pt x="1724117" y="1893094"/>
                </a:cubicBezTo>
                <a:cubicBezTo>
                  <a:pt x="1755264" y="1877520"/>
                  <a:pt x="1847331" y="1818369"/>
                  <a:pt x="1888423" y="1793081"/>
                </a:cubicBezTo>
                <a:cubicBezTo>
                  <a:pt x="1900248" y="1785804"/>
                  <a:pt x="1910527" y="1774373"/>
                  <a:pt x="1924142" y="1771650"/>
                </a:cubicBezTo>
                <a:lnTo>
                  <a:pt x="1959860" y="1764506"/>
                </a:lnTo>
                <a:cubicBezTo>
                  <a:pt x="1974148" y="1752600"/>
                  <a:pt x="1987844" y="1739947"/>
                  <a:pt x="2002723" y="1728788"/>
                </a:cubicBezTo>
                <a:cubicBezTo>
                  <a:pt x="2016460" y="1718485"/>
                  <a:pt x="2032394" y="1711206"/>
                  <a:pt x="2045585" y="1700213"/>
                </a:cubicBezTo>
                <a:cubicBezTo>
                  <a:pt x="2061107" y="1687278"/>
                  <a:pt x="2073429" y="1670867"/>
                  <a:pt x="2088448" y="1657350"/>
                </a:cubicBezTo>
                <a:cubicBezTo>
                  <a:pt x="2121084" y="1627977"/>
                  <a:pt x="2160351" y="1605356"/>
                  <a:pt x="2188460" y="1571625"/>
                </a:cubicBezTo>
                <a:cubicBezTo>
                  <a:pt x="2216345" y="1538164"/>
                  <a:pt x="2227881" y="1521691"/>
                  <a:pt x="2259898" y="1493044"/>
                </a:cubicBezTo>
                <a:cubicBezTo>
                  <a:pt x="2292620" y="1463766"/>
                  <a:pt x="2328862" y="1438367"/>
                  <a:pt x="2359910" y="1407319"/>
                </a:cubicBezTo>
                <a:cubicBezTo>
                  <a:pt x="2379148" y="1388081"/>
                  <a:pt x="2404610" y="1313431"/>
                  <a:pt x="2409917" y="1300163"/>
                </a:cubicBezTo>
                <a:cubicBezTo>
                  <a:pt x="2421029" y="1222373"/>
                  <a:pt x="2423646" y="1242322"/>
                  <a:pt x="2395629" y="1135856"/>
                </a:cubicBezTo>
                <a:cubicBezTo>
                  <a:pt x="2393444" y="1127553"/>
                  <a:pt x="2385182" y="1122104"/>
                  <a:pt x="2381342" y="1114425"/>
                </a:cubicBezTo>
                <a:cubicBezTo>
                  <a:pt x="2375607" y="1102955"/>
                  <a:pt x="2374596" y="1089077"/>
                  <a:pt x="2367054" y="1078706"/>
                </a:cubicBezTo>
                <a:cubicBezTo>
                  <a:pt x="2355170" y="1062365"/>
                  <a:pt x="2337709" y="1050862"/>
                  <a:pt x="2324192" y="1035844"/>
                </a:cubicBezTo>
                <a:cubicBezTo>
                  <a:pt x="2316227" y="1026994"/>
                  <a:pt x="2311179" y="1015688"/>
                  <a:pt x="2302760" y="1007269"/>
                </a:cubicBezTo>
                <a:cubicBezTo>
                  <a:pt x="2269323" y="973832"/>
                  <a:pt x="2218722" y="935719"/>
                  <a:pt x="2174173" y="921544"/>
                </a:cubicBezTo>
                <a:cubicBezTo>
                  <a:pt x="2149109" y="913569"/>
                  <a:pt x="2121786" y="916781"/>
                  <a:pt x="2095592" y="914400"/>
                </a:cubicBezTo>
                <a:cubicBezTo>
                  <a:pt x="1962242" y="919163"/>
                  <a:pt x="1828572" y="918295"/>
                  <a:pt x="1695542" y="928688"/>
                </a:cubicBezTo>
                <a:cubicBezTo>
                  <a:pt x="1675258" y="930273"/>
                  <a:pt x="1658038" y="944830"/>
                  <a:pt x="1638392" y="950119"/>
                </a:cubicBezTo>
                <a:cubicBezTo>
                  <a:pt x="1553418" y="972997"/>
                  <a:pt x="1505682" y="979381"/>
                  <a:pt x="1424079" y="992981"/>
                </a:cubicBezTo>
                <a:cubicBezTo>
                  <a:pt x="1381217" y="990600"/>
                  <a:pt x="1338294" y="989130"/>
                  <a:pt x="1295492" y="985838"/>
                </a:cubicBezTo>
                <a:cubicBezTo>
                  <a:pt x="1276350" y="984366"/>
                  <a:pt x="1255513" y="987280"/>
                  <a:pt x="1238342" y="978694"/>
                </a:cubicBezTo>
                <a:cubicBezTo>
                  <a:pt x="1198584" y="958815"/>
                  <a:pt x="1187142" y="937613"/>
                  <a:pt x="1166904" y="907256"/>
                </a:cubicBezTo>
                <a:cubicBezTo>
                  <a:pt x="1146256" y="824665"/>
                  <a:pt x="1146227" y="845871"/>
                  <a:pt x="1216910" y="700088"/>
                </a:cubicBezTo>
                <a:cubicBezTo>
                  <a:pt x="1228664" y="675846"/>
                  <a:pt x="1255010" y="661988"/>
                  <a:pt x="1274060" y="642938"/>
                </a:cubicBezTo>
                <a:cubicBezTo>
                  <a:pt x="1297225" y="585025"/>
                  <a:pt x="1309459" y="560579"/>
                  <a:pt x="1324067" y="500063"/>
                </a:cubicBezTo>
                <a:cubicBezTo>
                  <a:pt x="1367221" y="321284"/>
                  <a:pt x="1330176" y="416752"/>
                  <a:pt x="1374073" y="314325"/>
                </a:cubicBezTo>
                <a:cubicBezTo>
                  <a:pt x="1365133" y="81895"/>
                  <a:pt x="1407106" y="179926"/>
                  <a:pt x="1288348" y="35719"/>
                </a:cubicBezTo>
                <a:cubicBezTo>
                  <a:pt x="1256261" y="-3244"/>
                  <a:pt x="1282029" y="10167"/>
                  <a:pt x="1231198" y="0"/>
                </a:cubicBezTo>
                <a:cubicBezTo>
                  <a:pt x="1152617" y="19050"/>
                  <a:pt x="1072901" y="33916"/>
                  <a:pt x="995454" y="57150"/>
                </a:cubicBezTo>
                <a:cubicBezTo>
                  <a:pt x="977065" y="62667"/>
                  <a:pt x="960807" y="74206"/>
                  <a:pt x="945448" y="85725"/>
                </a:cubicBezTo>
                <a:cubicBezTo>
                  <a:pt x="931978" y="95828"/>
                  <a:pt x="934733" y="114300"/>
                  <a:pt x="924017" y="121444"/>
                </a:cubicBezTo>
                <a:close/>
              </a:path>
            </a:pathLst>
          </a:cu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5D471B9-688A-4756-963C-E27861164A60}"/>
              </a:ext>
            </a:extLst>
          </p:cNvPr>
          <p:cNvSpPr txBox="1"/>
          <p:nvPr/>
        </p:nvSpPr>
        <p:spPr>
          <a:xfrm>
            <a:off x="1271588" y="4484390"/>
            <a:ext cx="4651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400" dirty="0">
                <a:latin typeface="+mn-lt"/>
              </a:rPr>
              <a:t>&lt;2µ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85C63AA-9D5C-4505-8124-9603DA4FE7C0}"/>
              </a:ext>
            </a:extLst>
          </p:cNvPr>
          <p:cNvSpPr txBox="1"/>
          <p:nvPr/>
        </p:nvSpPr>
        <p:spPr>
          <a:xfrm>
            <a:off x="1835145" y="4498132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400" dirty="0">
                <a:latin typeface="+mn-lt"/>
              </a:rPr>
              <a:t>2-20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CB38A24-DBDF-48F4-BE22-37625321A813}"/>
              </a:ext>
            </a:extLst>
          </p:cNvPr>
          <p:cNvSpPr txBox="1"/>
          <p:nvPr/>
        </p:nvSpPr>
        <p:spPr>
          <a:xfrm>
            <a:off x="2446792" y="4509989"/>
            <a:ext cx="835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400" dirty="0">
                <a:latin typeface="+mn-lt"/>
              </a:rPr>
              <a:t>20-200 µ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678AB47-7A49-42D6-A077-393BC1AFA125}"/>
              </a:ext>
            </a:extLst>
          </p:cNvPr>
          <p:cNvSpPr txBox="1"/>
          <p:nvPr/>
        </p:nvSpPr>
        <p:spPr>
          <a:xfrm>
            <a:off x="115635" y="3826933"/>
            <a:ext cx="817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dirty="0">
                <a:latin typeface="+mn-lt"/>
              </a:rPr>
              <a:t>PHYTO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5D3E3AE-899B-4BE3-81A0-E26F3AB87AE4}"/>
              </a:ext>
            </a:extLst>
          </p:cNvPr>
          <p:cNvSpPr txBox="1"/>
          <p:nvPr/>
        </p:nvSpPr>
        <p:spPr>
          <a:xfrm>
            <a:off x="206093" y="3179033"/>
            <a:ext cx="593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dirty="0">
                <a:latin typeface="+mn-lt"/>
              </a:rPr>
              <a:t>ZOO</a:t>
            </a:r>
          </a:p>
        </p:txBody>
      </p:sp>
    </p:spTree>
    <p:extLst>
      <p:ext uri="{BB962C8B-B14F-4D97-AF65-F5344CB8AC3E}">
        <p14:creationId xmlns:p14="http://schemas.microsoft.com/office/powerpoint/2010/main" val="3372049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2EC6BBA5-DADF-4ECF-AEFF-7857585E5FF0}"/>
              </a:ext>
            </a:extLst>
          </p:cNvPr>
          <p:cNvSpPr/>
          <p:nvPr/>
        </p:nvSpPr>
        <p:spPr>
          <a:xfrm>
            <a:off x="328613" y="2958501"/>
            <a:ext cx="2930904" cy="14134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71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D01C139-3E87-480E-B356-FB1C9D72C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681" y="99389"/>
            <a:ext cx="7749778" cy="431957"/>
          </a:xfrm>
        </p:spPr>
        <p:txBody>
          <a:bodyPr/>
          <a:lstStyle/>
          <a:p>
            <a:r>
              <a:rPr lang="fr-FR" dirty="0"/>
              <a:t>Objectifs </a:t>
            </a:r>
            <a:r>
              <a:rPr lang="fr-FR" dirty="0" err="1"/>
              <a:t>Droplett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BFDEAF0-A738-4A09-85EE-42B1916733A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 altLang="fr-FR" sz="700"/>
              <a:t>Droplett- Colloque Needs Mai 2022</a:t>
            </a:r>
            <a:endParaRPr lang="fr-FR" altLang="fr-FR" sz="7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93A2698-53F4-4309-9215-8E5305E47CF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3953957" y="2902511"/>
            <a:ext cx="45102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 dirty="0">
                <a:latin typeface="+mn-lt"/>
              </a:rPr>
              <a:t>Eau</a:t>
            </a:r>
          </a:p>
        </p:txBody>
      </p:sp>
      <p:sp>
        <p:nvSpPr>
          <p:cNvPr id="13" name="ZoneTexte 14"/>
          <p:cNvSpPr txBox="1">
            <a:spLocks noChangeArrowheads="1"/>
          </p:cNvSpPr>
          <p:nvPr/>
        </p:nvSpPr>
        <p:spPr bwMode="auto">
          <a:xfrm>
            <a:off x="221883" y="613406"/>
            <a:ext cx="447680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lnSpc>
                <a:spcPts val="2400"/>
              </a:lnSpc>
              <a:spcBef>
                <a:spcPct val="100000"/>
              </a:spcBef>
              <a:buClr>
                <a:srgbClr val="E33131"/>
              </a:buClr>
              <a:buSzPct val="75000"/>
              <a:buFont typeface="Arial" panose="020B0604020202020204" pitchFamily="34" charset="0"/>
              <a:buChar char="▌"/>
              <a:defRPr sz="21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ts val="2400"/>
              </a:lnSpc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ts val="2400"/>
              </a:lnSpc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ts val="2400"/>
              </a:lnSpc>
              <a:buChar char="–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ts val="2400"/>
              </a:lnSpc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fr-FR" altLang="fr-FR" sz="1600" dirty="0">
                <a:latin typeface="+mn-lt"/>
              </a:rPr>
              <a:t>Etablir les niveaux d’activités en </a:t>
            </a:r>
            <a:r>
              <a:rPr lang="fr-FR" altLang="fr-FR" sz="1600" baseline="30000" dirty="0">
                <a:latin typeface="+mn-lt"/>
              </a:rPr>
              <a:t>137</a:t>
            </a:r>
            <a:r>
              <a:rPr lang="fr-FR" altLang="fr-FR" sz="1600" dirty="0">
                <a:latin typeface="+mn-lt"/>
              </a:rPr>
              <a:t>Cs, </a:t>
            </a:r>
            <a:r>
              <a:rPr lang="fr-FR" altLang="fr-FR" sz="1600" baseline="30000" dirty="0">
                <a:latin typeface="+mn-lt"/>
              </a:rPr>
              <a:t>239+240</a:t>
            </a:r>
            <a:r>
              <a:rPr lang="fr-FR" altLang="fr-FR" sz="1600" dirty="0">
                <a:latin typeface="+mn-lt"/>
              </a:rPr>
              <a:t>Pu et </a:t>
            </a:r>
            <a:r>
              <a:rPr lang="fr-FR" altLang="fr-FR" sz="1600" baseline="30000" dirty="0">
                <a:latin typeface="+mn-lt"/>
              </a:rPr>
              <a:t>244</a:t>
            </a:r>
            <a:r>
              <a:rPr lang="fr-FR" altLang="fr-FR" sz="1600" dirty="0">
                <a:latin typeface="+mn-lt"/>
              </a:rPr>
              <a:t>Cm et les concentrations en métaux traces dans l’eau de mer, le phytoplancton et le zooplancton au regard des caractéristiques biologiques de ce maillon.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fr-FR" altLang="fr-FR" sz="1600" dirty="0">
                <a:latin typeface="+mn-lt"/>
              </a:rPr>
              <a:t>Améliorer les connaissances des facteurs de concentration.</a:t>
            </a:r>
          </a:p>
        </p:txBody>
      </p:sp>
      <p:sp>
        <p:nvSpPr>
          <p:cNvPr id="5" name="Flèche : courbe vers la droite 4">
            <a:extLst>
              <a:ext uri="{FF2B5EF4-FFF2-40B4-BE49-F238E27FC236}">
                <a16:creationId xmlns:a16="http://schemas.microsoft.com/office/drawing/2014/main" id="{621AB975-01C4-440E-91B3-7568C1C6E23E}"/>
              </a:ext>
            </a:extLst>
          </p:cNvPr>
          <p:cNvSpPr/>
          <p:nvPr/>
        </p:nvSpPr>
        <p:spPr>
          <a:xfrm>
            <a:off x="3416587" y="3071828"/>
            <a:ext cx="216695" cy="107721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5" name="A13E04DA-70CE-446A-B493-762F2F31C47E" descr="5092C5F9-0445-424D-85D7-720C1F99EAAA@home">
            <a:extLst>
              <a:ext uri="{FF2B5EF4-FFF2-40B4-BE49-F238E27FC236}">
                <a16:creationId xmlns:a16="http://schemas.microsoft.com/office/drawing/2014/main" id="{7B7AB6B6-6F54-4449-A3CF-76F5B668B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8691" y="342410"/>
            <a:ext cx="4223428" cy="4413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30C95F50-46C2-4113-AFFF-21B65D584058}"/>
              </a:ext>
            </a:extLst>
          </p:cNvPr>
          <p:cNvSpPr txBox="1"/>
          <p:nvPr/>
        </p:nvSpPr>
        <p:spPr>
          <a:xfrm>
            <a:off x="448681" y="3043675"/>
            <a:ext cx="268342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fr-FR" dirty="0">
                <a:latin typeface="+mn-lt"/>
              </a:rPr>
              <a:t>Conc. Factor (L/kg)=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4941616-2518-47A7-A005-652E75EF0E5E}"/>
              </a:ext>
            </a:extLst>
          </p:cNvPr>
          <p:cNvSpPr txBox="1"/>
          <p:nvPr/>
        </p:nvSpPr>
        <p:spPr>
          <a:xfrm>
            <a:off x="-475387" y="3259118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</a:pPr>
            <a:endParaRPr lang="fr-FR" sz="1800" dirty="0">
              <a:latin typeface="+mn-lt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fr-FR" sz="1800" dirty="0">
                <a:latin typeface="+mn-lt"/>
              </a:rPr>
              <a:t>Activ. organisme (Bq/kg frais)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972D119-95BB-40A5-B05E-E677E9B5A09D}"/>
              </a:ext>
            </a:extLst>
          </p:cNvPr>
          <p:cNvSpPr txBox="1"/>
          <p:nvPr/>
        </p:nvSpPr>
        <p:spPr>
          <a:xfrm>
            <a:off x="805173" y="387962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+mn-lt"/>
              </a:rPr>
              <a:t> Activ. eau (Bq/L)</a:t>
            </a:r>
            <a:endParaRPr lang="fr-FR" dirty="0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E977307A-FB45-4DB0-BEBB-D8B8B1A81F1D}"/>
              </a:ext>
            </a:extLst>
          </p:cNvPr>
          <p:cNvCxnSpPr>
            <a:endCxn id="20" idx="0"/>
          </p:cNvCxnSpPr>
          <p:nvPr/>
        </p:nvCxnSpPr>
        <p:spPr>
          <a:xfrm>
            <a:off x="431408" y="3870356"/>
            <a:ext cx="2659765" cy="92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e 9"/>
          <p:cNvGrpSpPr>
            <a:grpSpLocks/>
          </p:cNvGrpSpPr>
          <p:nvPr/>
        </p:nvGrpSpPr>
        <p:grpSpPr bwMode="auto">
          <a:xfrm>
            <a:off x="3633282" y="3296210"/>
            <a:ext cx="1246367" cy="990403"/>
            <a:chOff x="146678" y="950766"/>
            <a:chExt cx="1246186" cy="990801"/>
          </a:xfrm>
        </p:grpSpPr>
        <p:sp>
          <p:nvSpPr>
            <p:cNvPr id="10" name="ZoneTexte 9"/>
            <p:cNvSpPr txBox="1"/>
            <p:nvPr/>
          </p:nvSpPr>
          <p:spPr>
            <a:xfrm>
              <a:off x="176836" y="1633666"/>
              <a:ext cx="1095526" cy="30790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400" dirty="0">
                  <a:latin typeface="+mn-lt"/>
                </a:rPr>
                <a:t>Zooplancton</a:t>
              </a:r>
            </a:p>
          </p:txBody>
        </p:sp>
        <p:sp>
          <p:nvSpPr>
            <p:cNvPr id="11" name="Flèche droite 10"/>
            <p:cNvSpPr/>
            <p:nvPr/>
          </p:nvSpPr>
          <p:spPr>
            <a:xfrm rot="5400000">
              <a:off x="656922" y="983369"/>
              <a:ext cx="230281" cy="165076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/>
            </a:p>
          </p:txBody>
        </p:sp>
        <p:sp>
          <p:nvSpPr>
            <p:cNvPr id="12" name="Flèche droite 11"/>
            <p:cNvSpPr/>
            <p:nvPr/>
          </p:nvSpPr>
          <p:spPr>
            <a:xfrm rot="5400000">
              <a:off x="656922" y="1483633"/>
              <a:ext cx="230280" cy="165076"/>
            </a:xfrm>
            <a:prstGeom prst="rightArrow">
              <a:avLst/>
            </a:prstGeom>
            <a:noFill/>
            <a:ln>
              <a:solidFill>
                <a:srgbClr val="B9006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146678" y="1111169"/>
              <a:ext cx="1246186" cy="30790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400" dirty="0">
                  <a:latin typeface="+mn-lt"/>
                </a:rPr>
                <a:t>Phytoplancton</a:t>
              </a:r>
            </a:p>
          </p:txBody>
        </p:sp>
      </p:grp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8F1DC482-78D2-46BE-92D0-9711FB4C010C}"/>
              </a:ext>
            </a:extLst>
          </p:cNvPr>
          <p:cNvCxnSpPr/>
          <p:nvPr/>
        </p:nvCxnSpPr>
        <p:spPr>
          <a:xfrm flipV="1">
            <a:off x="6295292" y="4424727"/>
            <a:ext cx="0" cy="24398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39AD47A5-F193-40AF-B018-080456979333}"/>
              </a:ext>
            </a:extLst>
          </p:cNvPr>
          <p:cNvCxnSpPr/>
          <p:nvPr/>
        </p:nvCxnSpPr>
        <p:spPr>
          <a:xfrm flipV="1">
            <a:off x="6069626" y="4401281"/>
            <a:ext cx="0" cy="24398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EBC75D14-BA0B-4138-A287-43C28025FA58}"/>
              </a:ext>
            </a:extLst>
          </p:cNvPr>
          <p:cNvCxnSpPr/>
          <p:nvPr/>
        </p:nvCxnSpPr>
        <p:spPr>
          <a:xfrm flipV="1">
            <a:off x="8417170" y="4427663"/>
            <a:ext cx="0" cy="24398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6002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F3DC112-B19C-41FA-AB37-F02E649F2BB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/>
              <a:t>Droplett- Colloque Needs Mai 2022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5E09F2A-3B2E-4F7E-B371-411E225945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5</a:t>
            </a:fld>
            <a:endParaRPr lang="fr-FR" dirty="0"/>
          </a:p>
        </p:txBody>
      </p:sp>
      <p:grpSp>
        <p:nvGrpSpPr>
          <p:cNvPr id="8" name="Groupe 13">
            <a:extLst>
              <a:ext uri="{FF2B5EF4-FFF2-40B4-BE49-F238E27FC236}">
                <a16:creationId xmlns:a16="http://schemas.microsoft.com/office/drawing/2014/main" id="{CD48B55D-EA0A-4516-8376-E90F08478243}"/>
              </a:ext>
            </a:extLst>
          </p:cNvPr>
          <p:cNvGrpSpPr>
            <a:grpSpLocks/>
          </p:cNvGrpSpPr>
          <p:nvPr/>
        </p:nvGrpSpPr>
        <p:grpSpPr bwMode="auto">
          <a:xfrm>
            <a:off x="229637" y="884636"/>
            <a:ext cx="3930650" cy="4442221"/>
            <a:chOff x="0" y="1065229"/>
            <a:chExt cx="4298623" cy="513760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6F385C-7C14-4E14-BEBA-7FBA2E075ED6}"/>
                </a:ext>
              </a:extLst>
            </p:cNvPr>
            <p:cNvSpPr/>
            <p:nvPr/>
          </p:nvSpPr>
          <p:spPr>
            <a:xfrm>
              <a:off x="0" y="1065229"/>
              <a:ext cx="4298623" cy="51376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pic>
          <p:nvPicPr>
            <p:cNvPr id="11" name="Image 13">
              <a:extLst>
                <a:ext uri="{FF2B5EF4-FFF2-40B4-BE49-F238E27FC236}">
                  <a16:creationId xmlns:a16="http://schemas.microsoft.com/office/drawing/2014/main" id="{CA2E6912-63A6-4BAD-9A27-74835E871F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73" y="1144154"/>
              <a:ext cx="4107180" cy="3868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ZoneTexte 8">
            <a:extLst>
              <a:ext uri="{FF2B5EF4-FFF2-40B4-BE49-F238E27FC236}">
                <a16:creationId xmlns:a16="http://schemas.microsoft.com/office/drawing/2014/main" id="{FDD5DE33-DAD7-4763-8ED8-8E22B8153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84157"/>
            <a:ext cx="4245951" cy="29238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400" dirty="0">
                <a:latin typeface="Trebuchet MS" panose="020B0603020202020204" pitchFamily="34" charset="0"/>
              </a:rPr>
              <a:t> - </a:t>
            </a:r>
            <a:r>
              <a:rPr lang="fr-FR" altLang="fr-FR" sz="1400" dirty="0">
                <a:latin typeface="+mn-lt"/>
              </a:rPr>
              <a:t>Grande variabilité des facteurs de concentration autour de la moyenne.</a:t>
            </a:r>
          </a:p>
          <a:p>
            <a:pPr eaLnBrk="1" hangingPunct="1"/>
            <a:endParaRPr lang="fr-FR" altLang="fr-FR" sz="1400" dirty="0">
              <a:latin typeface="+mn-lt"/>
            </a:endParaRPr>
          </a:p>
          <a:p>
            <a:pPr eaLnBrk="1" hangingPunct="1"/>
            <a:r>
              <a:rPr lang="fr-FR" altLang="fr-FR" sz="1400" dirty="0">
                <a:latin typeface="+mn-lt"/>
              </a:rPr>
              <a:t> -  Beaucoup de RN disposent de peu de données </a:t>
            </a:r>
          </a:p>
          <a:p>
            <a:pPr eaLnBrk="1" hangingPunct="1"/>
            <a:r>
              <a:rPr lang="fr-FR" altLang="fr-FR" sz="1400" i="1" dirty="0">
                <a:latin typeface="+mn-lt"/>
              </a:rPr>
              <a:t>(</a:t>
            </a:r>
            <a:r>
              <a:rPr lang="fr-FR" altLang="fr-FR" sz="1400" i="1" dirty="0" err="1">
                <a:latin typeface="+mn-lt"/>
              </a:rPr>
              <a:t>Tecdoc</a:t>
            </a:r>
            <a:r>
              <a:rPr lang="fr-FR" altLang="fr-FR" sz="1400" i="1" dirty="0">
                <a:latin typeface="+mn-lt"/>
              </a:rPr>
              <a:t> AIEA 2014: 15 données Cs de 1956, 1967 et 1991)</a:t>
            </a:r>
          </a:p>
          <a:p>
            <a:pPr eaLnBrk="1" hangingPunct="1"/>
            <a:endParaRPr lang="fr-FR" altLang="fr-FR" sz="1600" b="1" dirty="0">
              <a:latin typeface="+mn-lt"/>
            </a:endParaRPr>
          </a:p>
          <a:p>
            <a:pPr eaLnBrk="1" hangingPunct="1">
              <a:buFontTx/>
              <a:buChar char="-"/>
            </a:pPr>
            <a:r>
              <a:rPr lang="fr-FR" altLang="fr-FR" sz="1400" dirty="0">
                <a:latin typeface="+mn-lt"/>
              </a:rPr>
              <a:t> Distribution spatiale peu représentative des océans mondiaux</a:t>
            </a:r>
          </a:p>
          <a:p>
            <a:pPr eaLnBrk="1" hangingPunct="1">
              <a:buFontTx/>
              <a:buChar char="-"/>
            </a:pPr>
            <a:endParaRPr lang="fr-FR" altLang="fr-FR" sz="1400" dirty="0">
              <a:latin typeface="+mn-lt"/>
            </a:endParaRPr>
          </a:p>
          <a:p>
            <a:pPr eaLnBrk="1" hangingPunct="1">
              <a:buFontTx/>
              <a:buChar char="-"/>
            </a:pPr>
            <a:r>
              <a:rPr lang="fr-FR" altLang="fr-FR" sz="1400" dirty="0">
                <a:latin typeface="+mn-lt"/>
              </a:rPr>
              <a:t> Beaucoup de données extraites d’expérimentation en laboratoire, reproduisant mal la variabilité naturelle et la diversité planctonique. </a:t>
            </a:r>
          </a:p>
        </p:txBody>
      </p:sp>
      <p:graphicFrame>
        <p:nvGraphicFramePr>
          <p:cNvPr id="13" name="Tableau 13">
            <a:extLst>
              <a:ext uri="{FF2B5EF4-FFF2-40B4-BE49-F238E27FC236}">
                <a16:creationId xmlns:a16="http://schemas.microsoft.com/office/drawing/2014/main" id="{5AEC658A-4233-4EF2-87CE-6B3F774235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5928539"/>
              </p:ext>
            </p:extLst>
          </p:nvPr>
        </p:nvGraphicFramePr>
        <p:xfrm>
          <a:off x="4393648" y="3395394"/>
          <a:ext cx="4416344" cy="11209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2258">
                  <a:extLst>
                    <a:ext uri="{9D8B030D-6E8A-4147-A177-3AD203B41FA5}">
                      <a16:colId xmlns:a16="http://schemas.microsoft.com/office/drawing/2014/main" val="1132170845"/>
                    </a:ext>
                  </a:extLst>
                </a:gridCol>
                <a:gridCol w="1261034">
                  <a:extLst>
                    <a:ext uri="{9D8B030D-6E8A-4147-A177-3AD203B41FA5}">
                      <a16:colId xmlns:a16="http://schemas.microsoft.com/office/drawing/2014/main" val="1044023417"/>
                    </a:ext>
                  </a:extLst>
                </a:gridCol>
                <a:gridCol w="1223052">
                  <a:extLst>
                    <a:ext uri="{9D8B030D-6E8A-4147-A177-3AD203B41FA5}">
                      <a16:colId xmlns:a16="http://schemas.microsoft.com/office/drawing/2014/main" val="1839771410"/>
                    </a:ext>
                  </a:extLst>
                </a:gridCol>
              </a:tblGrid>
              <a:tr h="429362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Conc. Ratio</a:t>
                      </a:r>
                    </a:p>
                    <a:p>
                      <a:pPr algn="ctr"/>
                      <a:r>
                        <a:rPr lang="fr-FR" dirty="0"/>
                        <a:t>Arith </a:t>
                      </a:r>
                      <a:r>
                        <a:rPr lang="fr-FR" dirty="0" err="1"/>
                        <a:t>mean</a:t>
                      </a:r>
                      <a:r>
                        <a:rPr lang="fr-FR" dirty="0"/>
                        <a:t>/</a:t>
                      </a:r>
                      <a:r>
                        <a:rPr lang="fr-FR" dirty="0" err="1"/>
                        <a:t>Geom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mean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Phytopk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Zoopk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3938014"/>
                  </a:ext>
                </a:extLst>
              </a:tr>
              <a:tr h="31521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85/36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130/67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2990544"/>
                  </a:ext>
                </a:extLst>
              </a:tr>
              <a:tr h="302843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Pu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130000/7800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83000/4500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755666"/>
                  </a:ext>
                </a:extLst>
              </a:tr>
            </a:tbl>
          </a:graphicData>
        </a:graphic>
      </p:graphicFrame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883FEB21-0E32-4975-BD51-E90555F64B41}"/>
              </a:ext>
            </a:extLst>
          </p:cNvPr>
          <p:cNvCxnSpPr>
            <a:cxnSpLocks/>
          </p:cNvCxnSpPr>
          <p:nvPr/>
        </p:nvCxnSpPr>
        <p:spPr>
          <a:xfrm flipV="1">
            <a:off x="1771651" y="4229652"/>
            <a:ext cx="0" cy="35718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F7B411EE-32C8-4B59-8384-B1D711C401A0}"/>
              </a:ext>
            </a:extLst>
          </p:cNvPr>
          <p:cNvCxnSpPr>
            <a:cxnSpLocks/>
          </p:cNvCxnSpPr>
          <p:nvPr/>
        </p:nvCxnSpPr>
        <p:spPr>
          <a:xfrm flipV="1">
            <a:off x="2809549" y="4208712"/>
            <a:ext cx="0" cy="35718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038C6E54-AE22-4ABE-BBA0-2E22CCB69CF1}"/>
              </a:ext>
            </a:extLst>
          </p:cNvPr>
          <p:cNvCxnSpPr>
            <a:cxnSpLocks/>
          </p:cNvCxnSpPr>
          <p:nvPr/>
        </p:nvCxnSpPr>
        <p:spPr>
          <a:xfrm flipV="1">
            <a:off x="1538289" y="4229652"/>
            <a:ext cx="0" cy="35718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re 1">
            <a:extLst>
              <a:ext uri="{FF2B5EF4-FFF2-40B4-BE49-F238E27FC236}">
                <a16:creationId xmlns:a16="http://schemas.microsoft.com/office/drawing/2014/main" id="{37853923-7E3A-4D46-A492-41FB9EEEF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681" y="99389"/>
            <a:ext cx="7749778" cy="431957"/>
          </a:xfrm>
        </p:spPr>
        <p:txBody>
          <a:bodyPr/>
          <a:lstStyle/>
          <a:p>
            <a:r>
              <a:rPr lang="fr-FR" dirty="0"/>
              <a:t>Les limites de connaissances</a:t>
            </a:r>
          </a:p>
        </p:txBody>
      </p:sp>
    </p:spTree>
    <p:extLst>
      <p:ext uri="{BB962C8B-B14F-4D97-AF65-F5344CB8AC3E}">
        <p14:creationId xmlns:p14="http://schemas.microsoft.com/office/powerpoint/2010/main" val="3380972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01C139-3E87-480E-B356-FB1C9D72C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938" y="171485"/>
            <a:ext cx="7749778" cy="431957"/>
          </a:xfrm>
        </p:spPr>
        <p:txBody>
          <a:bodyPr/>
          <a:lstStyle/>
          <a:p>
            <a:r>
              <a:rPr lang="fr-FR" dirty="0"/>
              <a:t>Méthodologie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BFDEAF0-A738-4A09-85EE-42B1916733A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 altLang="fr-FR" sz="800"/>
              <a:t>Droplett- Colloque Needs Mai 2022</a:t>
            </a:r>
            <a:endParaRPr lang="fr-FR" altLang="fr-FR" sz="8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93A2698-53F4-4309-9215-8E5305E47CF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5" name="ZoneTexte 6"/>
          <p:cNvSpPr txBox="1">
            <a:spLocks noChangeArrowheads="1"/>
          </p:cNvSpPr>
          <p:nvPr/>
        </p:nvSpPr>
        <p:spPr bwMode="auto">
          <a:xfrm>
            <a:off x="226338" y="519811"/>
            <a:ext cx="8583613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ts val="2400"/>
              </a:lnSpc>
              <a:spcBef>
                <a:spcPct val="100000"/>
              </a:spcBef>
              <a:buClr>
                <a:srgbClr val="E33131"/>
              </a:buClr>
              <a:buSzPct val="75000"/>
              <a:buFont typeface="Arial" panose="020B0604020202020204" pitchFamily="34" charset="0"/>
              <a:buChar char="▌"/>
              <a:defRPr sz="21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ts val="2400"/>
              </a:lnSpc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ts val="2400"/>
              </a:lnSpc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ts val="2400"/>
              </a:lnSpc>
              <a:buChar char="–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ts val="2400"/>
              </a:lnSpc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fr-FR" altLang="fr-FR" sz="1600" dirty="0">
                <a:latin typeface="+mn-lt"/>
              </a:rPr>
              <a:t>Site d’étude : Rade de Toulon, zone urbanisée, aquaculture, port militaire accueillant des navires à propulsion nucléaire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fr-FR" altLang="fr-FR" sz="1600" dirty="0">
                <a:latin typeface="+mn-lt"/>
              </a:rPr>
              <a:t>Suivi des populations planctoniques par l’Université de Toulon depuis 1995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943601" y="1579044"/>
            <a:ext cx="28663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600" b="1" dirty="0">
                <a:latin typeface="+mn-lt"/>
              </a:rPr>
              <a:t>8 missions pour</a:t>
            </a:r>
          </a:p>
          <a:p>
            <a:pPr algn="ctr">
              <a:defRPr/>
            </a:pPr>
            <a:r>
              <a:rPr lang="fr-FR" sz="1600" b="1" dirty="0">
                <a:latin typeface="+mn-lt"/>
              </a:rPr>
              <a:t>RN, métaux, biologie</a:t>
            </a:r>
          </a:p>
          <a:p>
            <a:pPr algn="ctr">
              <a:defRPr/>
            </a:pPr>
            <a:r>
              <a:rPr lang="fr-FR" sz="1600" b="1" dirty="0">
                <a:latin typeface="+mn-lt"/>
              </a:rPr>
              <a:t>2019-2021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latin typeface="+mn-lt"/>
              </a:rPr>
              <a:t>eau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latin typeface="+mn-lt"/>
              </a:rPr>
              <a:t>phytoplancton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latin typeface="+mn-lt"/>
              </a:rPr>
              <a:t>zooplancton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290470" y="3506738"/>
            <a:ext cx="2332038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600" b="1" dirty="0">
                <a:latin typeface="+mn-lt"/>
              </a:rPr>
              <a:t>Analyses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latin typeface="+mn-lt"/>
              </a:rPr>
              <a:t>Identification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latin typeface="+mn-lt"/>
              </a:rPr>
              <a:t>Gamma, Alpha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latin typeface="+mn-lt"/>
              </a:rPr>
              <a:t>Métaux, Hg</a:t>
            </a:r>
          </a:p>
        </p:txBody>
      </p:sp>
      <p:pic>
        <p:nvPicPr>
          <p:cNvPr id="8" name="Imag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961" y="1516147"/>
            <a:ext cx="5349875" cy="328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530674" y="2797845"/>
            <a:ext cx="1095375" cy="7715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600"/>
          </a:p>
        </p:txBody>
      </p:sp>
    </p:spTree>
    <p:extLst>
      <p:ext uri="{BB962C8B-B14F-4D97-AF65-F5344CB8AC3E}">
        <p14:creationId xmlns:p14="http://schemas.microsoft.com/office/powerpoint/2010/main" val="2410541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01C139-3E87-480E-B356-FB1C9D72C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221" y="137030"/>
            <a:ext cx="7749778" cy="431957"/>
          </a:xfrm>
        </p:spPr>
        <p:txBody>
          <a:bodyPr/>
          <a:lstStyle/>
          <a:p>
            <a:r>
              <a:rPr lang="fr-FR" dirty="0"/>
              <a:t>Suivi du phytoplancton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BFDEAF0-A738-4A09-85EE-42B1916733A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 altLang="fr-FR" sz="800"/>
              <a:t>Droplett- Colloque Needs Mai 2022</a:t>
            </a:r>
            <a:endParaRPr lang="fr-FR" altLang="fr-FR" sz="8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93A2698-53F4-4309-9215-8E5305E47CF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624733" y="3407134"/>
            <a:ext cx="80582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+mn-lt"/>
                <a:cs typeface="Arial" panose="020B0604020202020204" pitchFamily="34" charset="0"/>
              </a:rPr>
              <a:t>Faible densités phytoplanctonique (80 – 7000 cells.L</a:t>
            </a:r>
            <a:r>
              <a:rPr lang="fr-FR" sz="1600" baseline="30000" dirty="0">
                <a:latin typeface="+mn-lt"/>
                <a:cs typeface="Arial" panose="020B0604020202020204" pitchFamily="34" charset="0"/>
              </a:rPr>
              <a:t>-1</a:t>
            </a:r>
            <a:r>
              <a:rPr lang="fr-FR" sz="1600" dirty="0">
                <a:latin typeface="+mn-lt"/>
                <a:cs typeface="Arial" panose="020B0604020202020204" pitchFamily="34" charset="0"/>
              </a:rPr>
              <a:t>) caractéristiques des celles de Méditerranée NW.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latin typeface="+mn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+mn-lt"/>
                <a:cs typeface="Arial" panose="020B0604020202020204" pitchFamily="34" charset="0"/>
              </a:rPr>
              <a:t>Bloom exceptionnel en septembre 2020 (troisième en intensité sur 17 ans de suivi).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97AD90-3A5E-4AC5-A914-8B11C49C0CD7}"/>
              </a:ext>
            </a:extLst>
          </p:cNvPr>
          <p:cNvSpPr/>
          <p:nvPr/>
        </p:nvSpPr>
        <p:spPr>
          <a:xfrm>
            <a:off x="3580818" y="1689197"/>
            <a:ext cx="411829" cy="11238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FE80DA35-E936-4BDD-87DE-BFFDB77F33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064360"/>
              </p:ext>
            </p:extLst>
          </p:nvPr>
        </p:nvGraphicFramePr>
        <p:xfrm>
          <a:off x="460983" y="659148"/>
          <a:ext cx="8161525" cy="2781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65F29CBC-13D1-4555-8146-F2E174956E56}"/>
              </a:ext>
            </a:extLst>
          </p:cNvPr>
          <p:cNvSpPr/>
          <p:nvPr/>
        </p:nvSpPr>
        <p:spPr>
          <a:xfrm>
            <a:off x="3276600" y="1485900"/>
            <a:ext cx="556260" cy="1085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5616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01C139-3E87-480E-B356-FB1C9D72C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221" y="137030"/>
            <a:ext cx="7749778" cy="431957"/>
          </a:xfrm>
        </p:spPr>
        <p:txBody>
          <a:bodyPr/>
          <a:lstStyle/>
          <a:p>
            <a:r>
              <a:rPr lang="fr-FR" dirty="0"/>
              <a:t>Suivi du zooplancton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BFDEAF0-A738-4A09-85EE-42B1916733A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 altLang="fr-FR" sz="800"/>
              <a:t>Droplett- Colloque Needs Mai 2022</a:t>
            </a:r>
            <a:endParaRPr lang="fr-FR" altLang="fr-FR" sz="8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93A2698-53F4-4309-9215-8E5305E47CF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480725" y="3845706"/>
            <a:ext cx="86632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+mn-lt"/>
                <a:cs typeface="Arial" panose="020B0604020202020204" pitchFamily="34" charset="0"/>
              </a:rPr>
              <a:t>Copépodes les plus abondants (classique).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+mn-lt"/>
                <a:cs typeface="Arial" panose="020B0604020202020204" pitchFamily="34" charset="0"/>
              </a:rPr>
              <a:t>Densités caractéristiques de Méditerranée NW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+mn-lt"/>
                <a:cs typeface="Arial" panose="020B0604020202020204" pitchFamily="34" charset="0"/>
              </a:rPr>
              <a:t>Max en Sept. 2020 avec protozoaires majoritaire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564568" y="700448"/>
            <a:ext cx="7491431" cy="2972970"/>
            <a:chOff x="564568" y="732917"/>
            <a:chExt cx="7491431" cy="2972970"/>
          </a:xfrm>
        </p:grpSpPr>
        <p:graphicFrame>
          <p:nvGraphicFramePr>
            <p:cNvPr id="12" name="Graphique 11">
              <a:extLst>
                <a:ext uri="{FF2B5EF4-FFF2-40B4-BE49-F238E27FC236}">
                  <a16:creationId xmlns:a16="http://schemas.microsoft.com/office/drawing/2014/main" id="{EB06639F-F75A-4B4E-AD89-FDBD2A748D4E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843711249"/>
                </p:ext>
              </p:extLst>
            </p:nvPr>
          </p:nvGraphicFramePr>
          <p:xfrm>
            <a:off x="564568" y="732917"/>
            <a:ext cx="7491431" cy="297297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" name="Rectangle 4"/>
            <p:cNvSpPr/>
            <p:nvPr/>
          </p:nvSpPr>
          <p:spPr>
            <a:xfrm>
              <a:off x="4585960" y="3036366"/>
              <a:ext cx="544452" cy="2303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DC94714-5B2A-4228-A274-D99CF428F5A5}"/>
              </a:ext>
            </a:extLst>
          </p:cNvPr>
          <p:cNvSpPr txBox="1"/>
          <p:nvPr/>
        </p:nvSpPr>
        <p:spPr>
          <a:xfrm>
            <a:off x="686382" y="3082045"/>
            <a:ext cx="1259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dirty="0">
                <a:latin typeface="+mn-lt"/>
              </a:rPr>
              <a:t>Protozoaire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B518EDA7-8311-488D-8A5A-77057A501697}"/>
              </a:ext>
            </a:extLst>
          </p:cNvPr>
          <p:cNvCxnSpPr>
            <a:cxnSpLocks/>
          </p:cNvCxnSpPr>
          <p:nvPr/>
        </p:nvCxnSpPr>
        <p:spPr>
          <a:xfrm>
            <a:off x="1270450" y="365275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1A576382-D870-48C0-AC13-EAD822C1406B}"/>
              </a:ext>
            </a:extLst>
          </p:cNvPr>
          <p:cNvSpPr/>
          <p:nvPr/>
        </p:nvSpPr>
        <p:spPr>
          <a:xfrm flipH="1" flipV="1">
            <a:off x="1316009" y="3416964"/>
            <a:ext cx="501706" cy="1575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9FD99AC-ACCE-4AC0-B39C-C2EEEE72D1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2488" y="156734"/>
            <a:ext cx="1233488" cy="9286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055BEEE-F6D0-4B5E-97BB-C9BE1E7D0C7A}"/>
              </a:ext>
            </a:extLst>
          </p:cNvPr>
          <p:cNvSpPr txBox="1"/>
          <p:nvPr/>
        </p:nvSpPr>
        <p:spPr>
          <a:xfrm>
            <a:off x="5515791" y="216317"/>
            <a:ext cx="2216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dirty="0">
                <a:latin typeface="+mn-lt"/>
              </a:rPr>
              <a:t>Copépodes (crustacé)</a:t>
            </a:r>
          </a:p>
        </p:txBody>
      </p:sp>
      <p:pic>
        <p:nvPicPr>
          <p:cNvPr id="2050" name="Picture 2" descr="Résultat de recherche d'images pour &quot;protozoaire&quot;">
            <a:extLst>
              <a:ext uri="{FF2B5EF4-FFF2-40B4-BE49-F238E27FC236}">
                <a16:creationId xmlns:a16="http://schemas.microsoft.com/office/drawing/2014/main" id="{4A44C0B2-D7F7-4D8F-963B-9B2AEF5A5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815" y="3632834"/>
            <a:ext cx="1140346" cy="114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E2914204-C0D3-45AE-B850-BEDD8DBACF5A}"/>
              </a:ext>
            </a:extLst>
          </p:cNvPr>
          <p:cNvSpPr txBox="1"/>
          <p:nvPr/>
        </p:nvSpPr>
        <p:spPr>
          <a:xfrm>
            <a:off x="5341257" y="4085053"/>
            <a:ext cx="2599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dirty="0">
                <a:latin typeface="+mn-lt"/>
              </a:rPr>
              <a:t>Protozoaire (unicellulaire)</a:t>
            </a:r>
          </a:p>
        </p:txBody>
      </p:sp>
    </p:spTree>
    <p:extLst>
      <p:ext uri="{BB962C8B-B14F-4D97-AF65-F5344CB8AC3E}">
        <p14:creationId xmlns:p14="http://schemas.microsoft.com/office/powerpoint/2010/main" val="2382165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01C139-3E87-480E-B356-FB1C9D72C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94" y="269653"/>
            <a:ext cx="7749778" cy="431957"/>
          </a:xfrm>
        </p:spPr>
        <p:txBody>
          <a:bodyPr/>
          <a:lstStyle/>
          <a:p>
            <a:r>
              <a:rPr lang="fr-FR" dirty="0"/>
              <a:t>Méthodes pour radionucléides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BFDEAF0-A738-4A09-85EE-42B1916733A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 altLang="fr-FR" sz="800"/>
              <a:t>Droplett- Colloque Needs Mai 2022</a:t>
            </a:r>
            <a:endParaRPr lang="fr-FR" altLang="fr-FR" sz="8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93A2698-53F4-4309-9215-8E5305E47CF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9</a:t>
            </a:fld>
            <a:endParaRPr lang="fr-FR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843534"/>
              </p:ext>
            </p:extLst>
          </p:nvPr>
        </p:nvGraphicFramePr>
        <p:xfrm>
          <a:off x="93176" y="885768"/>
          <a:ext cx="8823325" cy="3862238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20234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59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038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38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+mn-lt"/>
                        </a:rPr>
                        <a:t>Matrices prélevées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+mn-lt"/>
                        </a:rPr>
                        <a:t> </a:t>
                      </a:r>
                      <a:endParaRPr lang="fr-FR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+mn-lt"/>
                        </a:rPr>
                        <a:t>Méthodes de prélèvement</a:t>
                      </a:r>
                      <a:endParaRPr lang="fr-FR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+mn-lt"/>
                        </a:rPr>
                        <a:t>Traitements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+mn-lt"/>
                        </a:rPr>
                        <a:t>Mesures</a:t>
                      </a:r>
                      <a:endParaRPr lang="fr-FR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59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+mn-lt"/>
                        </a:rPr>
                        <a:t>Eau (&lt; 0,45 µm)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400" dirty="0">
                        <a:effectLst/>
                        <a:latin typeface="+mn-lt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400" dirty="0">
                        <a:effectLst/>
                        <a:latin typeface="+mn-lt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400" dirty="0">
                        <a:effectLst/>
                        <a:latin typeface="+mn-lt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400" dirty="0">
                        <a:effectLst/>
                        <a:latin typeface="+mn-lt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+mn-lt"/>
                        </a:rPr>
                        <a:t>Phytoplancton (20 µm – 100 µm)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+mn-lt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+mn-lt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+mn-lt"/>
                        </a:rPr>
                        <a:t>Zooplancton &gt; 100 µm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8590" marR="68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+mn-lt"/>
                        </a:rPr>
                        <a:t>Pour </a:t>
                      </a:r>
                      <a:r>
                        <a:rPr lang="fr-FR" sz="1400" b="1" dirty="0">
                          <a:effectLst/>
                          <a:latin typeface="+mn-lt"/>
                        </a:rPr>
                        <a:t>Cs : </a:t>
                      </a:r>
                      <a:r>
                        <a:rPr lang="fr-FR" sz="1400" dirty="0">
                          <a:effectLst/>
                          <a:latin typeface="+mn-lt"/>
                        </a:rPr>
                        <a:t>20L pompés à 1m – passage à travers cartouche filtrante 0,45 µm.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+mn-lt"/>
                        </a:rPr>
                        <a:t>Pour</a:t>
                      </a:r>
                      <a:r>
                        <a:rPr lang="fr-FR" sz="1400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fr-FR" sz="1400" b="1" baseline="0" dirty="0">
                          <a:effectLst/>
                          <a:latin typeface="+mn-lt"/>
                        </a:rPr>
                        <a:t>Pu: </a:t>
                      </a:r>
                      <a:r>
                        <a:rPr lang="fr-FR" sz="1400" baseline="0" dirty="0">
                          <a:effectLst/>
                          <a:latin typeface="+mn-lt"/>
                        </a:rPr>
                        <a:t>300-400L pompés à 1m à travers 2 </a:t>
                      </a:r>
                      <a:r>
                        <a:rPr lang="fr-FR" sz="1400" b="1" i="1" baseline="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cartouches imprégnées MnO</a:t>
                      </a:r>
                      <a:r>
                        <a:rPr lang="fr-FR" sz="1400" b="1" i="1" baseline="-250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 </a:t>
                      </a:r>
                      <a:r>
                        <a:rPr lang="fr-FR" sz="1400" b="1" i="1" baseline="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en série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+mn-lt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  <a:latin typeface="+mn-lt"/>
                        </a:rPr>
                        <a:t>1000L</a:t>
                      </a:r>
                      <a:r>
                        <a:rPr lang="fr-FR" sz="1400" dirty="0">
                          <a:effectLst/>
                          <a:latin typeface="+mn-lt"/>
                        </a:rPr>
                        <a:t> pompés à 1m – fraction retenue sur cartouche filtrante 20 µm.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+mn-lt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400" dirty="0">
                        <a:effectLst/>
                        <a:latin typeface="+mn-lt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+mn-lt"/>
                        </a:rPr>
                        <a:t>Filet Bongo maille 100 µm tracté à l’horizontal (profondeur 3m). </a:t>
                      </a:r>
                    </a:p>
                  </a:txBody>
                  <a:tcPr marL="68590" marR="68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+mn-lt"/>
                        </a:rPr>
                        <a:t>Cs : Passage sur résine </a:t>
                      </a:r>
                      <a:r>
                        <a:rPr lang="fr-FR" sz="1400" dirty="0" err="1">
                          <a:effectLst/>
                          <a:latin typeface="+mn-lt"/>
                        </a:rPr>
                        <a:t>KNiFC</a:t>
                      </a:r>
                      <a:r>
                        <a:rPr lang="fr-FR" sz="1400" dirty="0">
                          <a:effectLst/>
                          <a:latin typeface="+mn-lt"/>
                        </a:rPr>
                        <a:t>-PAN – Séchage - Gamma</a:t>
                      </a:r>
                      <a:r>
                        <a:rPr lang="fr-FR" sz="1400" baseline="0" dirty="0">
                          <a:effectLst/>
                          <a:latin typeface="+mn-lt"/>
                        </a:rPr>
                        <a:t> détecteur puit à Modane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400" dirty="0">
                        <a:effectLst/>
                        <a:latin typeface="+mn-lt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+mn-lt"/>
                        </a:rPr>
                        <a:t>Pu : Calcination</a:t>
                      </a:r>
                      <a:r>
                        <a:rPr lang="fr-FR" sz="1400" baseline="0" dirty="0">
                          <a:effectLst/>
                          <a:latin typeface="+mn-lt"/>
                        </a:rPr>
                        <a:t> cartouches - Alpha</a:t>
                      </a:r>
                      <a:endParaRPr lang="fr-FR" sz="1400" dirty="0">
                        <a:effectLst/>
                        <a:latin typeface="+mn-lt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400" dirty="0">
                        <a:effectLst/>
                        <a:latin typeface="+mn-lt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+mn-lt"/>
                        </a:rPr>
                        <a:t>Calcination cartouche puis mesure Cs  par Gamma puis Pu/Cm par alpha, après regroupement d’échantillon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+mn-lt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+mn-lt"/>
                        </a:rPr>
                        <a:t>Egouttage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+mn-lt"/>
                        </a:rPr>
                        <a:t>Lyophilisation – Gamma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+mn-lt"/>
                        </a:rPr>
                        <a:t>Calcination – Alpha pour Pu/Cm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+mn-lt"/>
                        </a:rPr>
                        <a:t>  </a:t>
                      </a:r>
                      <a:endParaRPr lang="fr-FR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0818512"/>
      </p:ext>
    </p:extLst>
  </p:cSld>
  <p:clrMapOvr>
    <a:masterClrMapping/>
  </p:clrMapOvr>
</p:sld>
</file>

<file path=ppt/theme/theme1.xml><?xml version="1.0" encoding="utf-8"?>
<a:theme xmlns:a="http://schemas.openxmlformats.org/drawingml/2006/main" name="I - PAGES INTERIEURES">
  <a:themeElements>
    <a:clrScheme name="IRSN PPT 2">
      <a:dk1>
        <a:sysClr val="windowText" lastClr="000000"/>
      </a:dk1>
      <a:lt1>
        <a:sysClr val="window" lastClr="FFFFFF"/>
      </a:lt1>
      <a:dk2>
        <a:srgbClr val="000000"/>
      </a:dk2>
      <a:lt2>
        <a:srgbClr val="FFDE14"/>
      </a:lt2>
      <a:accent1>
        <a:srgbClr val="E83C4E"/>
      </a:accent1>
      <a:accent2>
        <a:srgbClr val="90B0DD"/>
      </a:accent2>
      <a:accent3>
        <a:srgbClr val="283583"/>
      </a:accent3>
      <a:accent4>
        <a:srgbClr val="8C8985"/>
      </a:accent4>
      <a:accent5>
        <a:srgbClr val="FF9800"/>
      </a:accent5>
      <a:accent6>
        <a:srgbClr val="228848"/>
      </a:accent6>
      <a:hlink>
        <a:srgbClr val="283583"/>
      </a:hlink>
      <a:folHlink>
        <a:srgbClr val="283583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>
            <a:latin typeface="+mn-lt"/>
          </a:defRPr>
        </a:defPPr>
      </a:lstStyle>
    </a:tx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5793C9"/>
        </a:dk2>
        <a:lt2>
          <a:srgbClr val="808080"/>
        </a:lt2>
        <a:accent1>
          <a:srgbClr val="91B1D9"/>
        </a:accent1>
        <a:accent2>
          <a:srgbClr val="E63D4D"/>
        </a:accent2>
        <a:accent3>
          <a:srgbClr val="FFFFFF"/>
        </a:accent3>
        <a:accent4>
          <a:srgbClr val="000000"/>
        </a:accent4>
        <a:accent5>
          <a:srgbClr val="C7D5E9"/>
        </a:accent5>
        <a:accent6>
          <a:srgbClr val="D03645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rsn_frm_296-V2.potx" id="{1780ECB3-83F3-4C66-8032-04E1B052FC78}" vid="{9C5BA1FD-E2C6-4135-AC8E-83E779EEE1EB}"/>
    </a:ext>
  </a:extLst>
</a:theme>
</file>

<file path=ppt/theme/theme2.xml><?xml version="1.0" encoding="utf-8"?>
<a:theme xmlns:a="http://schemas.openxmlformats.org/drawingml/2006/main" name="II - COUVERTURES">
  <a:themeElements>
    <a:clrScheme name="IRSN PPT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E83C4E"/>
      </a:accent1>
      <a:accent2>
        <a:srgbClr val="90B0DD"/>
      </a:accent2>
      <a:accent3>
        <a:srgbClr val="283583"/>
      </a:accent3>
      <a:accent4>
        <a:srgbClr val="8C8985"/>
      </a:accent4>
      <a:accent5>
        <a:srgbClr val="FF9800"/>
      </a:accent5>
      <a:accent6>
        <a:srgbClr val="228848"/>
      </a:accent6>
      <a:hlink>
        <a:srgbClr val="283583"/>
      </a:hlink>
      <a:folHlink>
        <a:srgbClr val="283583"/>
      </a:folHlink>
    </a:clrScheme>
    <a:fontScheme name="Modèle par défau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5793C9"/>
        </a:dk2>
        <a:lt2>
          <a:srgbClr val="808080"/>
        </a:lt2>
        <a:accent1>
          <a:srgbClr val="91B1D9"/>
        </a:accent1>
        <a:accent2>
          <a:srgbClr val="E63D4D"/>
        </a:accent2>
        <a:accent3>
          <a:srgbClr val="FFFFFF"/>
        </a:accent3>
        <a:accent4>
          <a:srgbClr val="000000"/>
        </a:accent4>
        <a:accent5>
          <a:srgbClr val="C7D5E9"/>
        </a:accent5>
        <a:accent6>
          <a:srgbClr val="D03645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rsn_frm_296-V2.potx" id="{1780ECB3-83F3-4C66-8032-04E1B052FC78}" vid="{217D1887-5EFD-470D-A2A5-B9E34D849487}"/>
    </a:ext>
  </a:extLst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1_Modèle par défaut 14">
    <a:dk1>
      <a:srgbClr val="000000"/>
    </a:dk1>
    <a:lt1>
      <a:srgbClr val="FFFFFF"/>
    </a:lt1>
    <a:dk2>
      <a:srgbClr val="5292C9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1_Modèle par défaut">
    <a:majorFont>
      <a:latin typeface="Trebuchet MS"/>
      <a:ea typeface=""/>
      <a:cs typeface=""/>
    </a:majorFont>
    <a:minorFont>
      <a:latin typeface="Trebuchet M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FB392325210247A88F0FA3D52B2055" ma:contentTypeVersion="1" ma:contentTypeDescription="Crée un document." ma:contentTypeScope="" ma:versionID="34c31b95eca514dd292f54bc7f4bc8b1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e3c27bd0fcb797d0a61d91e17cfc9627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Date de début de planification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Date de fin de planification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91ED695-4494-48AC-AC3E-E439590ADA20}">
  <ds:schemaRefs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65CE834-D11E-4521-BD41-1B2FDEC7C5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1614333-E2BE-4661-BA52-D6B88217638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irsn_frm_296-V3</Template>
  <TotalTime>807</TotalTime>
  <Words>1118</Words>
  <Application>Microsoft Office PowerPoint</Application>
  <PresentationFormat>Affichage à l'écran (16:9)</PresentationFormat>
  <Paragraphs>232</Paragraphs>
  <Slides>20</Slides>
  <Notes>4</Notes>
  <HiddenSlides>0</HiddenSlides>
  <MMClips>0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8" baseType="lpstr">
      <vt:lpstr>Arial</vt:lpstr>
      <vt:lpstr>Calibri</vt:lpstr>
      <vt:lpstr>Segoe UI Symbol</vt:lpstr>
      <vt:lpstr>Trebuchet MS</vt:lpstr>
      <vt:lpstr>Wingdings</vt:lpstr>
      <vt:lpstr>I - PAGES INTERIEURES</vt:lpstr>
      <vt:lpstr>II - COUVERTURES</vt:lpstr>
      <vt:lpstr>Graphique</vt:lpstr>
      <vt:lpstr>DROPLETT Dynamique et RÔle du PLancton lors dEs Transferts de contaminants vers les réseaux Trophiques</vt:lpstr>
      <vt:lpstr>Les transferts de contaminants dans les réseaux trophiques marins</vt:lpstr>
      <vt:lpstr>Rôle du plancton dans le réseau trophique marin</vt:lpstr>
      <vt:lpstr>Objectifs Droplett</vt:lpstr>
      <vt:lpstr>Les limites de connaissances</vt:lpstr>
      <vt:lpstr>Méthodologie</vt:lpstr>
      <vt:lpstr>Suivi du phytoplancton</vt:lpstr>
      <vt:lpstr>Suivi du zooplancton</vt:lpstr>
      <vt:lpstr>Méthodes pour radionucléides</vt:lpstr>
      <vt:lpstr>Prélèvement eau et phytoplancton</vt:lpstr>
      <vt:lpstr>137Cs dans l’eau de mer</vt:lpstr>
      <vt:lpstr>137Cs Eau Méditerranée (campagne Hippocampe 2019)</vt:lpstr>
      <vt:lpstr>137Cs phytoplancton</vt:lpstr>
      <vt:lpstr>Protocole Pu phytoplancton et dissous </vt:lpstr>
      <vt:lpstr>Prélèvements de zooplancton</vt:lpstr>
      <vt:lpstr>137Cs dans le zooplancton</vt:lpstr>
      <vt:lpstr>Comparaison éléments traces métalliques et  mercure </vt:lpstr>
      <vt:lpstr>Mercure </vt:lpstr>
      <vt:lpstr>Conclusion  Méthodologie consolidée mais non aboutie; besoin de trouver nouveau support de cartouche pour KMnO4.  Problème des quantités de phytoplancton à prélever pour établir les niveaux environnementaux en RN  Ecueils : </vt:lpstr>
      <vt:lpstr>Présentation PowerPoint</vt:lpstr>
    </vt:vector>
  </TitlesOfParts>
  <Company>TROISCUBE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RIET-HUCHELOUP Marie</dc:creator>
  <cp:lastModifiedBy>RADAKOVITCH Olivier</cp:lastModifiedBy>
  <cp:revision>90</cp:revision>
  <dcterms:created xsi:type="dcterms:W3CDTF">2020-07-06T16:18:40Z</dcterms:created>
  <dcterms:modified xsi:type="dcterms:W3CDTF">2022-05-23T15:20:54Z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0x0101005FFB392325210247A88F0FA3D52B2055</vt:lpwstr>
  </property>
</Properties>
</file>