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15" r:id="rId5"/>
  </p:sldMasterIdLst>
  <p:notesMasterIdLst>
    <p:notesMasterId r:id="rId19"/>
  </p:notesMasterIdLst>
  <p:handoutMasterIdLst>
    <p:handoutMasterId r:id="rId20"/>
  </p:handoutMasterIdLst>
  <p:sldIdLst>
    <p:sldId id="260" r:id="rId6"/>
    <p:sldId id="271" r:id="rId7"/>
    <p:sldId id="284" r:id="rId8"/>
    <p:sldId id="283" r:id="rId9"/>
    <p:sldId id="285" r:id="rId10"/>
    <p:sldId id="273" r:id="rId11"/>
    <p:sldId id="287" r:id="rId12"/>
    <p:sldId id="288" r:id="rId13"/>
    <p:sldId id="286" r:id="rId14"/>
    <p:sldId id="289" r:id="rId15"/>
    <p:sldId id="272" r:id="rId16"/>
    <p:sldId id="281" r:id="rId17"/>
    <p:sldId id="278" r:id="rId18"/>
  </p:sldIdLst>
  <p:sldSz cx="9144000" cy="5143500" type="screen16x9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057195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400060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2742926" algn="l" defTabSz="68573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EC8"/>
    <a:srgbClr val="F4960D"/>
    <a:srgbClr val="8C8985"/>
    <a:srgbClr val="90ACD4"/>
    <a:srgbClr val="33418A"/>
    <a:srgbClr val="B90066"/>
    <a:srgbClr val="FFFFFF"/>
    <a:srgbClr val="00598F"/>
    <a:srgbClr val="7D9ED5"/>
    <a:srgbClr val="071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5" autoAdjust="0"/>
    <p:restoredTop sz="89191" autoAdjust="0"/>
  </p:normalViewPr>
  <p:slideViewPr>
    <p:cSldViewPr snapToGrid="0">
      <p:cViewPr varScale="1">
        <p:scale>
          <a:sx n="140" d="100"/>
          <a:sy n="140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7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A5FBFB4-0382-9A40-A092-F3D511B0C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DB7B2B-904F-5348-83D7-C08183C585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BF594-6D82-0142-BF5D-B53C487D1A5B}" type="datetimeFigureOut">
              <a:rPr lang="fr-FR" smtClean="0"/>
              <a:t>24/05/2022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99067A-EE96-6149-8690-0819FCDDAB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8C896B-8394-EB4C-A415-C5D21C882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AF20-22EF-B845-8AF0-E9D5F3E5E7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87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0FC937C-F306-F044-82C7-DA5AFE2A72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61165C9-DD6E-5543-8006-E04A4A08CD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FB1B253-BA49-444F-98ED-ABDEFB10EB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36068307-81A8-AB4B-83A9-B792F99928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14D90A7-A4F2-814B-852E-3C59D555D9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4C3068AE-EDD4-4978-A5A6-FB19BEA97D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279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866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7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59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46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91510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360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10636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8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5981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ffectLst/>
                <a:latin typeface="Times New Roman" panose="02020603050405020304" pitchFamily="18" charset="0"/>
              </a:rPr>
              <a:t>Langmuir and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GJHA A+ Gulliver RM"/>
              </a:rPr>
              <a:t>Freundlich </a:t>
            </a:r>
            <a:r>
              <a:rPr lang="fr-FR" dirty="0" err="1">
                <a:effectLst/>
                <a:latin typeface="Times New Roman" panose="02020603050405020304" pitchFamily="18" charset="0"/>
              </a:rPr>
              <a:t>equations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9899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effectLst/>
                <a:latin typeface="Times New Roman" panose="02020603050405020304" pitchFamily="18" charset="0"/>
              </a:rPr>
              <a:t>Langmuir and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LGJHA A+ Gulliver RM"/>
              </a:rPr>
              <a:t>Freundlich </a:t>
            </a:r>
            <a:r>
              <a:rPr lang="fr-FR" dirty="0" err="1">
                <a:effectLst/>
                <a:latin typeface="Times New Roman" panose="02020603050405020304" pitchFamily="18" charset="0"/>
              </a:rPr>
              <a:t>equations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367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3717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154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068AE-EDD4-4978-A5A6-FB19BEA97D61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323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82E9D6-1F60-D349-BD9F-1EA92008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A1E58C-F0BF-427D-90B8-66FE61E2B3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5C09D0-3190-402C-A75C-601FF9A4A7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3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5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FA8A97-87F7-FB41-A7B6-E195BF588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9" name="Espace réservé du pied de page 18">
            <a:extLst>
              <a:ext uri="{FF2B5EF4-FFF2-40B4-BE49-F238E27FC236}">
                <a16:creationId xmlns:a16="http://schemas.microsoft.com/office/drawing/2014/main" id="{5C9DC2AE-5D69-4C8D-8E7A-A0A4D9C5D56C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BCBA5CAF-442B-4F49-A70C-75588B1811A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7E7949AB-7451-4DD8-A82C-A03EFE4334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7497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0A6CDFC0-AA5B-4715-910D-1AF0B043E9C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12163" y="1740379"/>
            <a:ext cx="1971000" cy="831371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id="{CC5E45F9-C5FD-4F00-9987-E256662670E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46600" y="1035170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id="{7E039499-F620-4FD6-8A6F-E220C9C59B4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652697" y="1740379"/>
            <a:ext cx="1971000" cy="83137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2">
            <a:extLst>
              <a:ext uri="{FF2B5EF4-FFF2-40B4-BE49-F238E27FC236}">
                <a16:creationId xmlns:a16="http://schemas.microsoft.com/office/drawing/2014/main" id="{A80B4E8C-6372-4433-B97B-1F6BF295C94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7497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22">
            <a:extLst>
              <a:ext uri="{FF2B5EF4-FFF2-40B4-BE49-F238E27FC236}">
                <a16:creationId xmlns:a16="http://schemas.microsoft.com/office/drawing/2014/main" id="{A4246CD2-D6E7-4FC9-835B-5533D2D122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133594" y="3712054"/>
            <a:ext cx="1971000" cy="83137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Espace réservé du texte 22">
            <a:extLst>
              <a:ext uri="{FF2B5EF4-FFF2-40B4-BE49-F238E27FC236}">
                <a16:creationId xmlns:a16="http://schemas.microsoft.com/office/drawing/2014/main" id="{4E541763-265C-46DB-8137-C49E008955D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46600" y="3006845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5" name="Espace réservé du texte 22">
            <a:extLst>
              <a:ext uri="{FF2B5EF4-FFF2-40B4-BE49-F238E27FC236}">
                <a16:creationId xmlns:a16="http://schemas.microsoft.com/office/drawing/2014/main" id="{C4DB2949-9272-435E-87E6-38435B1A95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52697" y="3712054"/>
            <a:ext cx="1971000" cy="83137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id="{CB3DB4DA-E636-41CF-A9ED-469BF6CC03F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22502" y="1994814"/>
            <a:ext cx="1610916" cy="634087"/>
          </a:xfr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100" b="1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8" name="Espace réservé du texte 22">
            <a:extLst>
              <a:ext uri="{FF2B5EF4-FFF2-40B4-BE49-F238E27FC236}">
                <a16:creationId xmlns:a16="http://schemas.microsoft.com/office/drawing/2014/main" id="{B23AD0A7-A384-4986-83E8-827EE4EADA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28599" y="2700023"/>
            <a:ext cx="1971000" cy="83137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80000" sy="100000" flip="none" algn="tl"/>
          </a:blipFill>
          <a:ln>
            <a:noFill/>
          </a:ln>
        </p:spPr>
        <p:txBody>
          <a:bodyPr lIns="180000" anchor="t"/>
          <a:lstStyle>
            <a:lvl1pPr marL="0" indent="0" algn="l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None/>
              <a:defRPr sz="1100" b="0">
                <a:solidFill>
                  <a:schemeClr val="accent3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8295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Texte et image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3893CF-ECCA-0343-BE13-94EB3ACBC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847BCCA3-320F-F442-A5A6-A675245E7E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82157" y="1275162"/>
            <a:ext cx="3740349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E1CCBF-5412-4FD0-AE90-7F4A0A6203F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1B30A4-A860-4AF2-8453-50756B5608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C3F8B87-51EA-4A5F-B8FA-6394BA3982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1" y="1275162"/>
            <a:ext cx="3906440" cy="326826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580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Géné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28B1074B-05F6-4859-874A-37B3295B76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46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xte et imag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CDAF8-39D6-BE4E-A31E-82BF31DA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8C0DB197-32F8-0B40-92F0-339BBF5E51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7ED9E5D-237E-4834-B731-EA4C07ED9F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5666AAF-CC76-4D83-9A32-974B8D280E1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D618FDC3-DC0C-420C-B5C3-D15D996A414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B3BB485F-5ABF-4273-9A66-32D3676CC5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6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999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xte et imag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41B9D1-4732-9B49-AB41-73D26E54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B9519E-B1B9-4426-B80F-21C8DB723B9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9E5D530-79D2-4E14-ACF9-538A31B0B7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703B7FD3-5EA8-4823-BA13-831D7C02261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F2BD75B7-0953-4A80-8EA6-B62D0850243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3CB6CAC9-C9D5-45FE-B339-17E1ED4FC6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5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4723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xte et imag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EA8F8A-AB7D-ED49-B179-19AA83B74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7F9D0-D64C-4AD0-8B48-D0E45A33B85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DF131BC-BD0F-4D1A-A044-7653FFED684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F5BEE4ED-F898-4997-B527-9B0A771A9A2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8365" y="1275162"/>
            <a:ext cx="3684141" cy="32682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100">
                <a:latin typeface="Trebuchet MS"/>
                <a:cs typeface="Trebuchet MS"/>
              </a:defRPr>
            </a:lvl2pPr>
            <a:lvl3pPr>
              <a:defRPr sz="1100">
                <a:latin typeface="Trebuchet MS"/>
                <a:cs typeface="Trebuchet MS"/>
              </a:defRPr>
            </a:lvl3pPr>
            <a:lvl4pPr>
              <a:defRPr sz="1100">
                <a:latin typeface="Trebuchet MS"/>
                <a:cs typeface="Trebuchet MS"/>
              </a:defRPr>
            </a:lvl4pPr>
            <a:lvl5pPr>
              <a:defRPr sz="1100">
                <a:latin typeface="Trebuchet MS"/>
                <a:cs typeface="Trebuchet MS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6AE5691B-F701-42FC-BB71-39FAE29C9F4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6484" y="1275164"/>
            <a:ext cx="4112519" cy="3851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46000" sy="46000" flip="none" algn="tl"/>
          </a:blipFill>
        </p:spPr>
        <p:txBody>
          <a:bodyPr lIns="504000" tIns="36000" rIns="936000"/>
          <a:lstStyle>
            <a:lvl1pPr marL="0" indent="0" algn="l">
              <a:buNone/>
              <a:defRPr sz="1425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03978CA3-AD4D-4C94-83BF-F1C0144000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2733" y="1743075"/>
            <a:ext cx="3777853" cy="2800350"/>
          </a:xfrm>
        </p:spPr>
        <p:txBody>
          <a:bodyPr/>
          <a:lstStyle>
            <a:lvl1pPr>
              <a:buClr>
                <a:schemeClr val="accent4"/>
              </a:buCl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33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440669-79BC-5E43-87AB-C006BC09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0707958-B919-4682-9EAB-FFAB4EC0DD03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3E815D5-E5BF-47D5-B288-5C848FC75B2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4AEFC8CD-039E-4F7E-BFCF-D7B5D822EA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CBF97343-3014-4B06-BB6A-E3088B3836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C86C6218-5D3D-4A40-A1AF-9D214DA7540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2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DD97F5CC-AEAB-48DE-B43B-0A8B45A4D47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1FCE02CD-4173-400B-839D-E9E53A17382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6895D0A1-761A-41A0-B167-C7DBECFC77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4485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3 colonnes - 3 doma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6B22E4-BE8A-044F-914D-6802756F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56B576A0-0729-43DF-A795-BCE4314C0D4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2EE25693-4A7E-48BC-8A2C-95674E3FD35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576D490-984E-4318-BA87-CA39D8F41B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261A48B9-A2C9-4FA2-BA53-2B0FB21E04A8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626A39C-E386-4607-9B66-2F04171D8E5F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AFD8776C-3986-42EC-ACCC-F66DB6CE977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6761B505-D208-4551-A7DE-B004A072F28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440B0CB3-6055-4A08-9057-900497E5545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573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3 colonnes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FC9B0-A810-8749-B86B-92B1E67B0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BA441C74-3319-471D-A6F7-49A2073E86D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DEE628C-9DBD-42A9-897C-D64B03F8773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42989EC0-1D04-4927-969E-0FBB65362F9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0D6B17F-A6C5-4558-B9E3-38108A92CFB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1C9870C4-A457-4605-AE0A-8B64B5C9CAA0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6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F2948FD1-A848-49E6-9868-0CB7A87AD9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F33F8D99-7728-4167-944D-5962296324E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6596C820-2C25-44C4-9C99-B586CE49852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80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3 colonnes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D19F8-A88A-F547-9D08-6642F1E66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0952A329-C0AD-4DD1-972C-7FA00EF519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E2529BDA-358C-4AB5-A506-85E94A18F74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7FA27F7-A540-46A1-9E43-E5C5F69127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102011C-A6A7-403B-9F76-5C48B9F22F70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DB628F2-02B8-4419-88B0-383C3C7E4E09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5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5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E8938DF-052A-4BC2-8F49-3ED811E9E0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3F39231E-26C1-409B-9B3F-91A42FFF68F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A282835E-73FE-4A63-B0AB-4216EAAF64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91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6B471B-E7F2-4243-ACEA-22341C25C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A79D8F-55D3-4EB2-AC8F-00F5004BB8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3541F62-F8F0-4192-B023-9DFB99F9846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5590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3 colonnes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A461-08F7-254B-8FFA-7E9CB95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DF74E7EE-DFA9-4EF6-BEAE-6D9F15A9170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DC06FC5-4516-4892-AEE7-50E12FF1FE97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4D22B227-90ED-4BEB-B7D5-3CFFF14750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396136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12D78451-2969-444E-ADD7-8AEF2BE16CD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3648447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21B7E1D-88B8-4233-BFB8-46F64CCD207D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5900759" y="2246510"/>
            <a:ext cx="1863000" cy="2296917"/>
          </a:xfrm>
          <a:prstGeom prst="rect">
            <a:avLst/>
          </a:prstGeom>
          <a:solidFill>
            <a:schemeClr val="accent4"/>
          </a:solidFill>
        </p:spPr>
        <p:txBody>
          <a:bodyPr vert="horz" tIns="108000"/>
          <a:lstStyle>
            <a:lvl1pPr marL="0" indent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A8F96ABF-7772-4C0E-A5EA-29FD0E8BC0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396136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63E232BA-92B4-4766-8B99-6912E5E64A7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48447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CC0625A6-9226-4BB3-B582-CF07AB8A6D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900759" y="127516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2570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Idée principale et 3 colonnes géné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B5E37-9A25-B442-BDD3-BF32EAE2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88D89F7-826B-474B-A516-6AE1F3626C76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D71A40-37B1-4374-96D5-87794A2ECFB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A7D14C6A-1FFE-4A6A-A4EF-B5BF41E0DB5D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9AF4836D-471A-46DD-A64C-57386F29A9F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38609420-EFE4-4A89-96A6-EAE0CF53820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4F7055CD-A22C-4BC8-A802-FEA4BEC7B0A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578A220-71F6-4D0A-AEC0-233DEA1D0F4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94FAED37-0028-4A29-9532-B25DC84BEA5E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16A48835-60EF-4D9F-81F7-9F1F5B09939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862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Idée principale et 3 colonnes san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40352-8B65-9247-BAED-B1DD9885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F8A192B-AC48-4BD2-8E43-06FD69A1264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E76CA8-57F1-4AB5-A4E8-6EAD16D9C2E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836C7328-9181-4711-830A-288F3BF3DFE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94B1DBEE-C370-489E-BBA9-0F92BFEC09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A0DA5D57-F23A-4342-87C7-A8E1BB770EB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86CA26D-AEB2-4848-8E6C-9E147AD5A05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3"/>
            <a:ext cx="7696200" cy="64221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07D2C77-B312-42E0-A681-DF42FB0A26BB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860079AA-E003-4A7C-9098-823CF62D2843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2B7BEE3-630C-478E-9C15-D41E96A9F2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270549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Idée principale et 3 colonnes sûre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B10F-C60D-884C-B6F0-9FEA4621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9CE4B50-431E-47DD-8A53-0C6311A559A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C15B306-D4E2-4D5E-9561-620DAC5ADBA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6CC93C80-D3AE-45B7-8730-5CF8AD1B11B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41BF1CC8-27C6-4D1F-A103-C8E7E7043D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9A4C44BA-CB2F-49ED-81A4-AD201B59D0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CE330DB-E595-4875-A683-C0BC4248145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FDD8279B-CDF0-411E-97BD-486A3568218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55F1A954-3861-4EB1-85A4-67D6AF08FBCE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298DCB3F-FD8C-4DB4-967E-C15E653C36A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2542590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7A6A4594-280E-48CC-89A5-40AFEE09B94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E8B3BA32-4620-4F62-9E5E-CEF3B95351E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41D56E37-C0E8-45D8-B172-6910EF5FB75B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3793377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3. Idée principale et 3 colonnes 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36C7F1-EFF6-A24E-AB11-3002254C8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B5C075-5E93-433D-BC8C-16BD21C61CD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F4DE25-2921-40D7-A114-D7753411652B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D96E7005-AF1B-40D2-B219-83AC9F086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6306" y="2444631"/>
            <a:ext cx="1890000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0C165D3-EE99-4DFA-9147-EAF9D991DC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835943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4">
            <a:extLst>
              <a:ext uri="{FF2B5EF4-FFF2-40B4-BE49-F238E27FC236}">
                <a16:creationId xmlns:a16="http://schemas.microsoft.com/office/drawing/2014/main" id="{1DA1A6BD-A619-4D52-8923-4D1E504E48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745580" y="2444631"/>
            <a:ext cx="1876926" cy="659518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01FC97C4-BA09-4D91-A310-42202E8ADCE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26306" y="1275164"/>
            <a:ext cx="7696200" cy="64221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63000" sy="63000" flip="none" algn="t"/>
          </a:blipFill>
        </p:spPr>
        <p:txBody>
          <a:bodyPr lIns="720000" tIns="72000" rIns="72000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E46D51D9-98EF-4537-AE6B-C7D98DB0A390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263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2AF23B2-878C-4C66-82CA-F50338EEB96F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38294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850B3DEB-F6E9-4C0D-A664-4998EDB3F601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732506" y="3249944"/>
            <a:ext cx="1890000" cy="1293483"/>
          </a:xfrm>
          <a:prstGeom prst="rect">
            <a:avLst/>
          </a:prstGeom>
          <a:noFill/>
        </p:spPr>
        <p:txBody>
          <a:bodyPr vert="horz" tIns="10800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200">
                <a:latin typeface="Trebuchet MS"/>
                <a:cs typeface="Trebuchet MS"/>
              </a:defRPr>
            </a:lvl2pPr>
            <a:lvl3pPr>
              <a:defRPr sz="1200">
                <a:latin typeface="Trebuchet MS"/>
                <a:cs typeface="Trebuchet MS"/>
              </a:defRPr>
            </a:lvl3pPr>
            <a:lvl4pPr>
              <a:defRPr sz="1200">
                <a:latin typeface="Trebuchet MS"/>
                <a:cs typeface="Trebuchet MS"/>
              </a:defRPr>
            </a:lvl4pPr>
            <a:lvl5pPr>
              <a:defRPr sz="1200">
                <a:latin typeface="Trebuchet MS"/>
                <a:cs typeface="Trebuchet MS"/>
              </a:defRPr>
            </a:lvl5pPr>
          </a:lstStyle>
          <a:p>
            <a:pPr lvl="0"/>
            <a:r>
              <a:rPr lang="fr-FR" dirty="0"/>
              <a:t>Cliquez pour  ajouter du texte ou insérer un élément </a:t>
            </a:r>
          </a:p>
        </p:txBody>
      </p:sp>
    </p:spTree>
    <p:extLst>
      <p:ext uri="{BB962C8B-B14F-4D97-AF65-F5344CB8AC3E}">
        <p14:creationId xmlns:p14="http://schemas.microsoft.com/office/powerpoint/2010/main" val="579885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UV-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FBD36F-EC78-334E-B64B-D7A41F91E7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5077B1-E734-F842-835D-1C544433B554}"/>
              </a:ext>
            </a:extLst>
          </p:cNvPr>
          <p:cNvSpPr/>
          <p:nvPr userDrawn="1"/>
        </p:nvSpPr>
        <p:spPr>
          <a:xfrm>
            <a:off x="494110" y="1203742"/>
            <a:ext cx="8649890" cy="3492083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3548C19-04A5-8C4F-B3D1-B455B5F53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C6820B23-0CC6-3544-86BC-7A13B7E1DB57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8EE7ACF-9711-4610-A4D3-ECAABB34AF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1D285E1-67D9-420A-9610-D078713CCC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1397C53-F3CC-4434-AB5E-85DB4BF2A1B0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49790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UV-sans RF-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68B5CD4-1270-4145-89EB-D4BF2E8DBD56}"/>
              </a:ext>
            </a:extLst>
          </p:cNvPr>
          <p:cNvSpPr/>
          <p:nvPr userDrawn="1"/>
        </p:nvSpPr>
        <p:spPr>
          <a:xfrm>
            <a:off x="494110" y="1203742"/>
            <a:ext cx="8649890" cy="3476768"/>
          </a:xfrm>
          <a:prstGeom prst="rect">
            <a:avLst/>
          </a:prstGeom>
          <a:solidFill>
            <a:srgbClr val="071E4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3DBDE32-FF5A-4816-B364-7CC2247E1F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AD4CEDC0-F0B4-44D9-8532-86A478858E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6D361A2-EA8E-43A0-AF00-8A8828301D2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A558F0-7CF6-4B5F-9B16-D1597AA28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4288C11-4D8D-4B2A-9089-E89D568DF03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28382214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UV-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37BB058-14E7-4AFB-9459-D47C80EDC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49" y="118786"/>
            <a:ext cx="1036772" cy="938936"/>
          </a:xfrm>
          <a:prstGeom prst="rect">
            <a:avLst/>
          </a:prstGeom>
        </p:spPr>
      </p:pic>
      <p:sp>
        <p:nvSpPr>
          <p:cNvPr id="10" name="Titre 4">
            <a:extLst>
              <a:ext uri="{FF2B5EF4-FFF2-40B4-BE49-F238E27FC236}">
                <a16:creationId xmlns:a16="http://schemas.microsoft.com/office/drawing/2014/main" id="{F3248ECF-3070-4A6F-A639-39D6E2CE3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3690193-E7E8-459C-9FD9-E7C01946BB4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D9BE1FE-BED2-4A47-99A2-C1F74D8C4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A1BC834-C737-4A71-9B6A-73F34E26B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22" y="420630"/>
            <a:ext cx="1136700" cy="7525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78562FB-DB35-42C6-8B67-1DD0734A6592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3198130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UV-sans RF-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41D5EE9-FC71-A646-ABF4-21F1E3E559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110" y="1203325"/>
            <a:ext cx="8649890" cy="34925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350"/>
            </a:lvl1pPr>
          </a:lstStyle>
          <a:p>
            <a:r>
              <a:rPr lang="fr-FR" dirty="0"/>
              <a:t>Cliquez ou glissez pour ajouter une image de fond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5F7F26-2A4A-4458-A017-FF665DA63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6" y="283470"/>
            <a:ext cx="1136700" cy="752596"/>
          </a:xfrm>
          <a:prstGeom prst="rect">
            <a:avLst/>
          </a:prstGeom>
        </p:spPr>
      </p:pic>
      <p:sp>
        <p:nvSpPr>
          <p:cNvPr id="7" name="Titre 4">
            <a:extLst>
              <a:ext uri="{FF2B5EF4-FFF2-40B4-BE49-F238E27FC236}">
                <a16:creationId xmlns:a16="http://schemas.microsoft.com/office/drawing/2014/main" id="{4FB0DAAC-6527-4047-A0D8-D8E8BB001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031" y="1901899"/>
            <a:ext cx="4033880" cy="93897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fr-FR" sz="3000" b="1" i="0" kern="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 err="1"/>
              <a:t>ModifieR</a:t>
            </a:r>
            <a:r>
              <a:rPr lang="fr-FR" dirty="0"/>
              <a:t> le titre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945DF2E-EC0D-4126-AD2E-9CFB6E06EA7F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266033" y="2978575"/>
            <a:ext cx="4040188" cy="47982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575" b="0" i="0" kern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 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625AA0-B610-4C4D-B4EB-18912BA4F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4809763"/>
            <a:ext cx="668608" cy="2002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60C650B-FB89-426D-B685-7839561D9804}"/>
              </a:ext>
            </a:extLst>
          </p:cNvPr>
          <p:cNvSpPr txBox="1"/>
          <p:nvPr userDrawn="1"/>
        </p:nvSpPr>
        <p:spPr>
          <a:xfrm rot="16200000">
            <a:off x="-443673" y="4208644"/>
            <a:ext cx="13310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IRSN/FRM-296 </a:t>
            </a:r>
            <a:r>
              <a:rPr lang="fr-FR" sz="60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ind</a:t>
            </a:r>
            <a:r>
              <a:rPr lang="fr-FR" sz="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. 06</a:t>
            </a:r>
          </a:p>
        </p:txBody>
      </p:sp>
    </p:spTree>
    <p:extLst>
      <p:ext uri="{BB962C8B-B14F-4D97-AF65-F5344CB8AC3E}">
        <p14:creationId xmlns:p14="http://schemas.microsoft.com/office/powerpoint/2010/main" val="1921496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re,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0C18F-9A7B-7147-8C94-E1342907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9D86B4-466B-BD42-92B8-4D73954B4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80441" y="1654175"/>
            <a:ext cx="174625" cy="373062"/>
            <a:chOff x="507" y="1029"/>
            <a:chExt cx="110" cy="235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1183BF54-D0A0-674B-A734-F560D03A7A5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507" y="1029"/>
              <a:ext cx="110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D06D18C-DB51-484B-BBAF-24F14FDB84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" y="1042"/>
              <a:ext cx="99" cy="211"/>
            </a:xfrm>
            <a:custGeom>
              <a:avLst/>
              <a:gdLst>
                <a:gd name="T0" fmla="*/ 381 w 381"/>
                <a:gd name="T1" fmla="*/ 825 h 825"/>
                <a:gd name="T2" fmla="*/ 381 w 381"/>
                <a:gd name="T3" fmla="*/ 825 h 825"/>
                <a:gd name="T4" fmla="*/ 0 w 381"/>
                <a:gd name="T5" fmla="*/ 825 h 825"/>
                <a:gd name="T6" fmla="*/ 0 w 381"/>
                <a:gd name="T7" fmla="*/ 0 h 825"/>
                <a:gd name="T8" fmla="*/ 375 w 381"/>
                <a:gd name="T9" fmla="*/ 0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825">
                  <a:moveTo>
                    <a:pt x="381" y="825"/>
                  </a:moveTo>
                  <a:lnTo>
                    <a:pt x="381" y="825"/>
                  </a:lnTo>
                  <a:lnTo>
                    <a:pt x="0" y="825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noFill/>
            <a:ln w="444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EB5E69F-633C-452A-8B2B-0E249B9A463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27E546-88E3-4851-9A6E-08837991BC2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9CA8B37-30B9-4C7E-B723-2AEF940CEAB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72730" y="1843087"/>
            <a:ext cx="7749778" cy="2700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EAFB813-0B68-41D3-9012-C51E879433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3125" y="1275164"/>
            <a:ext cx="7749381" cy="396000"/>
          </a:xfrm>
          <a:noFill/>
        </p:spPr>
        <p:txBody>
          <a:bodyPr lIns="72000" tIns="72000" anchor="t">
            <a:noAutofit/>
          </a:bodyPr>
          <a:lstStyle>
            <a:lvl1pPr marL="182563" indent="-182563">
              <a:buClrTx/>
              <a:buSzPct val="130000"/>
              <a:buFont typeface="Segoe UI Symbol" panose="020B0502040204020203" pitchFamily="34" charset="0"/>
              <a:buChar char="["/>
              <a:defRPr sz="1425" b="1" cap="all" baseline="0">
                <a:solidFill>
                  <a:schemeClr val="accent3"/>
                </a:solidFill>
              </a:defRPr>
            </a:lvl1pPr>
            <a:lvl2pPr marL="135719" indent="0">
              <a:buFont typeface="Arial" panose="020B0604020202020204" pitchFamily="34" charset="0"/>
              <a:buNone/>
              <a:defRPr/>
            </a:lvl2pPr>
            <a:lvl3pPr marL="269057" indent="0">
              <a:buNone/>
              <a:defRPr/>
            </a:lvl3pPr>
            <a:lvl4pPr marL="404773" indent="0">
              <a:buNone/>
              <a:defRPr/>
            </a:lvl4pPr>
            <a:lvl5pPr marL="538109" indent="0">
              <a:buNone/>
              <a:defRPr/>
            </a:lvl5pPr>
          </a:lstStyle>
          <a:p>
            <a:pPr lvl="0"/>
            <a:r>
              <a:rPr lang="fr-FR" dirty="0"/>
              <a:t>Cliquez pour ajouter un sous-titre (1 seule ligne)</a:t>
            </a:r>
          </a:p>
        </p:txBody>
      </p:sp>
    </p:spTree>
    <p:extLst>
      <p:ext uri="{BB962C8B-B14F-4D97-AF65-F5344CB8AC3E}">
        <p14:creationId xmlns:p14="http://schemas.microsoft.com/office/powerpoint/2010/main" val="34435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exte - santé et environ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C653B7-EE87-4B25-AADC-3FB0F2C8FC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9B8803-35D6-4A79-B526-53E23F282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88C5A09D-22A6-437C-8E7F-E765DB3C47E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Texte - sûreté nuclé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A9EDC7-EA12-4D7D-A129-5237EB768D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7B3C8-D357-4C09-A821-0B0E801B11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7F57F60B-50F4-42E5-93CE-0D5B15054FD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20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Texte - sécuri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6E087-790D-C443-A64A-E55B062B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895ABD-43E6-4834-A2D8-FEF02E975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ECF8DF-1824-4C82-9021-3AC42D266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BC3F56C2-8189-4128-950A-DD0A5336B5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275162"/>
            <a:ext cx="7749778" cy="3268265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072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2 colonnes : 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B0146-EE21-E049-99FA-92F0F5A8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EA1893-4C7A-804C-A1A2-D4F4647D7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733" y="1143361"/>
            <a:ext cx="3741433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91313E-241A-8740-B18A-AAC6782C8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2042" y="1143361"/>
            <a:ext cx="3750469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35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41053989-6D27-43C3-9620-3F88B35BA3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A25ECF1-72A1-400B-BA34-787B9D981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D3787338-2B36-47DF-87AC-42D71EF16B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contenu 6">
            <a:extLst>
              <a:ext uri="{FF2B5EF4-FFF2-40B4-BE49-F238E27FC236}">
                <a16:creationId xmlns:a16="http://schemas.microsoft.com/office/drawing/2014/main" id="{1E10EDFD-647C-4D3E-9B92-D76F78B69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3230" y="1643066"/>
            <a:ext cx="3749278" cy="29003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114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ous-titre et 4 idées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DB564-9A81-794F-AD7B-521455CCA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Les missions de DCOM en externe">
            <a:extLst>
              <a:ext uri="{FF2B5EF4-FFF2-40B4-BE49-F238E27FC236}">
                <a16:creationId xmlns:a16="http://schemas.microsoft.com/office/drawing/2014/main" id="{2E2B73AB-0068-3F4B-9BEB-A6185FF0262A}"/>
              </a:ext>
            </a:extLst>
          </p:cNvPr>
          <p:cNvSpPr txBox="1">
            <a:spLocks/>
          </p:cNvSpPr>
          <p:nvPr userDrawn="1"/>
        </p:nvSpPr>
        <p:spPr>
          <a:xfrm>
            <a:off x="5742478" y="1412280"/>
            <a:ext cx="1500188" cy="749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normAutofit/>
          </a:bodyPr>
          <a:lstStyle>
            <a:lvl1pPr marL="0" marR="0" indent="0" algn="l" defTabSz="457200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313D71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/>
            <a:endParaRPr lang="fr-FR" sz="1100" b="1" dirty="0">
              <a:solidFill>
                <a:srgbClr val="6DAC16"/>
              </a:solidFill>
              <a:latin typeface="Trebuchet MS"/>
              <a:cs typeface="Trebuchet MS"/>
            </a:endParaRP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532CF2C8-13C9-4AF4-B559-2417414C19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E7B8263A-DC05-4B19-82FB-422B5CD1CB8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DE54AA0B-A2BA-42CC-BF43-6816960E96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76388" y="1425569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6B1C8D4-F341-4502-AC40-05C3001A478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660150" y="309492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24">
            <a:extLst>
              <a:ext uri="{FF2B5EF4-FFF2-40B4-BE49-F238E27FC236}">
                <a16:creationId xmlns:a16="http://schemas.microsoft.com/office/drawing/2014/main" id="{072A72FA-9855-4C36-8CC8-545D8678BE6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76388" y="3094920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3903830D-EB5C-424F-9E24-2A3BF3F72D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660150" y="1425569"/>
            <a:ext cx="1863000" cy="7938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18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6352038A-EE3A-48D5-93EE-6169C7493A9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726197" y="2336350"/>
            <a:ext cx="3618548" cy="642211"/>
          </a:xfrm>
          <a:noFill/>
        </p:spPr>
        <p:txBody>
          <a:bodyPr lIns="90000" tIns="90000" rIns="90000" bIns="90000" anchor="ctr"/>
          <a:lstStyle>
            <a:lvl1pPr marL="0" indent="0" algn="ctr">
              <a:buNone/>
              <a:defRPr sz="2100" b="1" cap="all" baseline="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7412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ous-titre et 4 idées développ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EC064-D793-444D-86F1-49EE2AC3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A961EFA3-5281-9D47-B3F2-F43CE0902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2175" y="1117601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5A7C9C5-1C8E-9C45-BD4A-B682E4DA10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2175" y="3194255"/>
            <a:ext cx="1838325" cy="1312863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45B8230-2978-F846-B437-6A5A8615E4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33022" y="3194255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BD71160-6098-3645-9A25-7D43B59DCD7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33022" y="1114618"/>
            <a:ext cx="1790278" cy="1312863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None/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04014CE-8A90-1740-A6DD-02F8BCBC7E07}"/>
              </a:ext>
            </a:extLst>
          </p:cNvPr>
          <p:cNvCxnSpPr>
            <a:cxnSpLocks/>
          </p:cNvCxnSpPr>
          <p:nvPr userDrawn="1"/>
        </p:nvCxnSpPr>
        <p:spPr>
          <a:xfrm>
            <a:off x="2743689" y="1146826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F936F1A-6C81-2444-B1F4-56F42AECD1DB}"/>
              </a:ext>
            </a:extLst>
          </p:cNvPr>
          <p:cNvCxnSpPr>
            <a:cxnSpLocks/>
          </p:cNvCxnSpPr>
          <p:nvPr userDrawn="1"/>
        </p:nvCxnSpPr>
        <p:spPr>
          <a:xfrm>
            <a:off x="6757350" y="1138514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B6706CD-A96D-B94F-9B9B-2671DA871281}"/>
              </a:ext>
            </a:extLst>
          </p:cNvPr>
          <p:cNvCxnSpPr>
            <a:cxnSpLocks/>
          </p:cNvCxnSpPr>
          <p:nvPr userDrawn="1"/>
        </p:nvCxnSpPr>
        <p:spPr>
          <a:xfrm>
            <a:off x="6757350" y="3249947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C2EB8E9-0FED-1E4E-94A6-C0FF9B27779F}"/>
              </a:ext>
            </a:extLst>
          </p:cNvPr>
          <p:cNvCxnSpPr>
            <a:cxnSpLocks/>
          </p:cNvCxnSpPr>
          <p:nvPr userDrawn="1"/>
        </p:nvCxnSpPr>
        <p:spPr>
          <a:xfrm>
            <a:off x="2743689" y="3299823"/>
            <a:ext cx="0" cy="1179457"/>
          </a:xfrm>
          <a:prstGeom prst="line">
            <a:avLst/>
          </a:prstGeom>
          <a:noFill/>
          <a:ln w="107950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AC83AA3C-3363-4E2F-BD7B-E76D73E2C2C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1F4668BC-F790-432A-A1C1-3F49FEE874F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3EE5089F-CB31-4043-8849-A6847904543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9596" y="2655973"/>
            <a:ext cx="3568187" cy="300326"/>
          </a:xfrm>
          <a:solidFill>
            <a:schemeClr val="accent2"/>
          </a:solidFill>
        </p:spPr>
        <p:txBody>
          <a:bodyPr lIns="90000" tIns="90000" rIns="90000" bIns="90000" anchor="ctr"/>
          <a:lstStyle>
            <a:lvl1pPr marL="0" indent="0" algn="ctr">
              <a:buNone/>
              <a:defRPr sz="1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493C6FFC-76D5-4E6C-9342-3DCE7E2516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962672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2">
            <a:extLst>
              <a:ext uri="{FF2B5EF4-FFF2-40B4-BE49-F238E27FC236}">
                <a16:creationId xmlns:a16="http://schemas.microsoft.com/office/drawing/2014/main" id="{FA764495-5C11-4582-A766-8222DD4F536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05797" y="1052969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22">
            <a:extLst>
              <a:ext uri="{FF2B5EF4-FFF2-40B4-BE49-F238E27FC236}">
                <a16:creationId xmlns:a16="http://schemas.microsoft.com/office/drawing/2014/main" id="{066890BF-A76F-4307-B112-DFCEE629901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962672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151300C3-9B0D-4078-8FA0-4C98BD5A4526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05797" y="3103425"/>
            <a:ext cx="1440000" cy="1440000"/>
          </a:xfrm>
          <a:solidFill>
            <a:schemeClr val="accent3"/>
          </a:solidFill>
          <a:ln>
            <a:noFill/>
          </a:ln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100" b="0">
                <a:solidFill>
                  <a:schemeClr val="bg1"/>
                </a:solidFill>
              </a:defRPr>
            </a:lvl1pPr>
            <a:lvl2pPr marL="135719" indent="0">
              <a:buNone/>
              <a:defRPr>
                <a:solidFill>
                  <a:schemeClr val="bg1"/>
                </a:solidFill>
              </a:defRPr>
            </a:lvl2pPr>
            <a:lvl3pPr marL="269054" indent="0">
              <a:buNone/>
              <a:defRPr>
                <a:solidFill>
                  <a:schemeClr val="bg1"/>
                </a:solidFill>
              </a:defRPr>
            </a:lvl3pPr>
            <a:lvl4pPr marL="404771" indent="0">
              <a:buNone/>
              <a:defRPr>
                <a:solidFill>
                  <a:schemeClr val="bg1"/>
                </a:solidFill>
              </a:defRPr>
            </a:lvl4pPr>
            <a:lvl5pPr marL="538109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786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1DF0FD03-FE41-9E40-85B7-54997E256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25116" y="4874419"/>
            <a:ext cx="8218884" cy="2702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altLang="fr-FR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8251" y="338024"/>
            <a:ext cx="7749778" cy="43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2730" y="1275162"/>
            <a:ext cx="7749778" cy="326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Premier niveau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FD3BA7A-CFAF-4ADB-87BA-6404ADC7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30674" y="4869657"/>
            <a:ext cx="6091834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5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95022BD-C378-4F61-B426-0CD6A3C37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3301" y="4869657"/>
            <a:ext cx="52070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  <a:latin typeface="+mn-lt"/>
              </a:defRPr>
            </a:lvl1pPr>
          </a:lstStyle>
          <a:p>
            <a:fld id="{3ACCC249-5D5B-4515-B0B4-8C29B88314F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B252CB7-6E58-4178-AFFE-177F9CCDD3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1"/>
          <a:stretch/>
        </p:blipFill>
        <p:spPr>
          <a:xfrm>
            <a:off x="135732" y="4899935"/>
            <a:ext cx="664370" cy="203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5" r:id="rId2"/>
    <p:sldLayoutId id="2147483780" r:id="rId3"/>
    <p:sldLayoutId id="2147483812" r:id="rId4"/>
    <p:sldLayoutId id="2147483813" r:id="rId5"/>
    <p:sldLayoutId id="2147483814" r:id="rId6"/>
    <p:sldLayoutId id="2147483777" r:id="rId7"/>
    <p:sldLayoutId id="2147483782" r:id="rId8"/>
    <p:sldLayoutId id="2147483784" r:id="rId9"/>
    <p:sldLayoutId id="2147483801" r:id="rId10"/>
    <p:sldLayoutId id="2147483778" r:id="rId11"/>
    <p:sldLayoutId id="2147483788" r:id="rId12"/>
    <p:sldLayoutId id="2147483821" r:id="rId13"/>
    <p:sldLayoutId id="2147483789" r:id="rId14"/>
    <p:sldLayoutId id="2147483790" r:id="rId15"/>
    <p:sldLayoutId id="2147483776" r:id="rId16"/>
    <p:sldLayoutId id="2147483795" r:id="rId17"/>
    <p:sldLayoutId id="2147483796" r:id="rId18"/>
    <p:sldLayoutId id="2147483797" r:id="rId19"/>
    <p:sldLayoutId id="2147483798" r:id="rId20"/>
    <p:sldLayoutId id="2147483809" r:id="rId21"/>
    <p:sldLayoutId id="2147483810" r:id="rId22"/>
    <p:sldLayoutId id="2147483811" r:id="rId23"/>
    <p:sldLayoutId id="2147483804" r:id="rId24"/>
    <p:sldLayoutId id="2147483820" r:id="rId2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i="0">
          <a:solidFill>
            <a:schemeClr val="accent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1" fontAlgn="base" hangingPunct="1">
        <a:lnSpc>
          <a:spcPct val="100000"/>
        </a:lnSpc>
        <a:spcBef>
          <a:spcPct val="100000"/>
        </a:spcBef>
        <a:spcAft>
          <a:spcPct val="0"/>
        </a:spcAft>
        <a:buClr>
          <a:schemeClr val="accent2"/>
        </a:buClr>
        <a:buSzPct val="75000"/>
        <a:buFont typeface="Arial" charset="0"/>
        <a:buChar char="▌"/>
        <a:defRPr sz="14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269057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2pPr>
      <a:lvl3pPr marL="404773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400" b="0" i="0">
          <a:solidFill>
            <a:schemeClr val="tx1"/>
          </a:solidFill>
          <a:latin typeface="Calibri" panose="020F0502020204030204" pitchFamily="34" charset="0"/>
        </a:defRPr>
      </a:lvl3pPr>
      <a:lvl4pPr marL="538109" indent="-1333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–"/>
        <a:defRPr sz="1400" b="0" i="0">
          <a:solidFill>
            <a:schemeClr val="tx1"/>
          </a:solidFill>
          <a:latin typeface="Calibri" panose="020F0502020204030204" pitchFamily="34" charset="0"/>
        </a:defRPr>
      </a:lvl4pPr>
      <a:lvl5pPr marL="673827" indent="-135719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»"/>
        <a:defRPr sz="14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eaLnBrk="1" fontAlgn="base" hangingPunct="1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0" userDrawn="1">
          <p15:clr>
            <a:srgbClr val="F26B43"/>
          </p15:clr>
        </p15:guide>
        <p15:guide id="2" pos="5432" userDrawn="1">
          <p15:clr>
            <a:srgbClr val="F26B43"/>
          </p15:clr>
        </p15:guide>
        <p15:guide id="3" orient="horz" pos="803" userDrawn="1">
          <p15:clr>
            <a:srgbClr val="F26B43"/>
          </p15:clr>
        </p15:guide>
        <p15:guide id="4" orient="horz" pos="2862" userDrawn="1">
          <p15:clr>
            <a:srgbClr val="F26B43"/>
          </p15:clr>
        </p15:guide>
        <p15:guide id="5" pos="584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299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>
          <a:solidFill>
            <a:srgbClr val="87B1E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5pPr>
      <a:lvl6pPr marL="342866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6pPr>
      <a:lvl7pPr marL="685732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7pPr>
      <a:lvl8pPr marL="1028598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8pPr>
      <a:lvl9pPr marL="1371464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rebuchet MS" pitchFamily="34" charset="0"/>
        </a:defRPr>
      </a:lvl9pPr>
    </p:titleStyle>
    <p:bodyStyle>
      <a:lvl1pPr marL="132148" indent="-132148" algn="l" rtl="0" eaLnBrk="0" fontAlgn="base" hangingPunct="0">
        <a:lnSpc>
          <a:spcPts val="1800"/>
        </a:lnSpc>
        <a:spcBef>
          <a:spcPct val="100000"/>
        </a:spcBef>
        <a:spcAft>
          <a:spcPct val="0"/>
        </a:spcAft>
        <a:buClr>
          <a:schemeClr val="tx2"/>
        </a:buClr>
        <a:buSzPct val="75000"/>
        <a:buFont typeface="Arial" charset="0"/>
        <a:buChar char="▌"/>
        <a:defRPr sz="1575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9300" indent="-132148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2pPr>
      <a:lvl3pPr marL="798830" indent="-12500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SzPct val="90000"/>
        <a:buFont typeface="Wingdings" pitchFamily="2" charset="2"/>
        <a:buChar char="§"/>
        <a:defRPr sz="1200" b="0" i="0">
          <a:solidFill>
            <a:schemeClr val="tx1"/>
          </a:solidFill>
          <a:latin typeface="Calibri" panose="020F0502020204030204" pitchFamily="34" charset="0"/>
        </a:defRPr>
      </a:lvl3pPr>
      <a:lvl4pPr marL="110479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–"/>
        <a:defRPr sz="1200" b="0" i="0">
          <a:solidFill>
            <a:schemeClr val="tx1"/>
          </a:solidFill>
          <a:latin typeface="Calibri" panose="020F0502020204030204" pitchFamily="34" charset="0"/>
        </a:defRPr>
      </a:lvl4pPr>
      <a:lvl5pPr marL="1410751" indent="-171434" algn="l" rtl="0" eaLnBrk="0" fontAlgn="base" hangingPunct="0">
        <a:lnSpc>
          <a:spcPts val="1800"/>
        </a:lnSpc>
        <a:spcBef>
          <a:spcPct val="0"/>
        </a:spcBef>
        <a:spcAft>
          <a:spcPct val="0"/>
        </a:spcAft>
        <a:buChar char="»"/>
        <a:defRPr sz="1200" b="0" i="0">
          <a:solidFill>
            <a:schemeClr val="tx1"/>
          </a:solidFill>
          <a:latin typeface="Calibri" panose="020F0502020204030204" pitchFamily="34" charset="0"/>
        </a:defRPr>
      </a:lvl5pPr>
      <a:lvl6pPr marL="175361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096482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439347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782214" indent="-171434" algn="l" rtl="0" fontAlgn="base">
        <a:lnSpc>
          <a:spcPts val="1800"/>
        </a:lnSpc>
        <a:spcBef>
          <a:spcPct val="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8" userDrawn="1">
          <p15:clr>
            <a:srgbClr val="F26B43"/>
          </p15:clr>
        </p15:guide>
        <p15:guide id="2" pos="311" userDrawn="1">
          <p15:clr>
            <a:srgbClr val="F26B43"/>
          </p15:clr>
        </p15:guide>
        <p15:guide id="3" pos="5414" userDrawn="1">
          <p15:clr>
            <a:srgbClr val="F26B43"/>
          </p15:clr>
        </p15:guide>
        <p15:guide id="4" orient="horz" pos="2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mp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B7489DFD-2660-45BC-B5E4-36BA4874A8A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BA6B3F1F-A241-47F5-BAC5-FA3ACB05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30" y="1901899"/>
            <a:ext cx="7573169" cy="938971"/>
          </a:xfrm>
        </p:spPr>
        <p:txBody>
          <a:bodyPr/>
          <a:lstStyle/>
          <a:p>
            <a:r>
              <a:rPr lang="fr-FR" sz="2400" dirty="0"/>
              <a:t>Modélisation(s) du transfert de </a:t>
            </a:r>
            <a:r>
              <a:rPr lang="fr-FR" sz="2400" baseline="30000" dirty="0"/>
              <a:t>137</a:t>
            </a:r>
            <a:r>
              <a:rPr lang="fr-FR" sz="2400" dirty="0"/>
              <a:t>Cs dans un continuum sol-rivière (ModelS-137)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ED584CA-09A0-4213-B819-E213DB35F1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66032" y="2978575"/>
            <a:ext cx="6042231" cy="479822"/>
          </a:xfrm>
        </p:spPr>
        <p:txBody>
          <a:bodyPr/>
          <a:lstStyle/>
          <a:p>
            <a:r>
              <a:rPr lang="fr-FR" dirty="0"/>
              <a:t>Application au bassin versant de l’Ardèche</a:t>
            </a:r>
          </a:p>
          <a:p>
            <a:endParaRPr lang="fr-FR" dirty="0"/>
          </a:p>
          <a:p>
            <a:r>
              <a:rPr lang="fr-FR" sz="1050" u="sng" dirty="0"/>
              <a:t>H. Lepage</a:t>
            </a:r>
            <a:r>
              <a:rPr lang="fr-FR" sz="1050" baseline="30000" dirty="0"/>
              <a:t>1</a:t>
            </a:r>
            <a:r>
              <a:rPr lang="fr-FR" sz="1050" dirty="0"/>
              <a:t>, F. Guillory</a:t>
            </a:r>
            <a:r>
              <a:rPr lang="fr-FR" sz="1050" baseline="30000" dirty="0"/>
              <a:t>1</a:t>
            </a:r>
            <a:r>
              <a:rPr lang="fr-FR" sz="1050" dirty="0"/>
              <a:t>, L. Garcia-Sanchez</a:t>
            </a:r>
            <a:r>
              <a:rPr lang="fr-FR" sz="1050" baseline="30000" dirty="0"/>
              <a:t>1</a:t>
            </a:r>
            <a:r>
              <a:rPr lang="fr-FR" sz="1050" dirty="0"/>
              <a:t>, V. </a:t>
            </a:r>
            <a:r>
              <a:rPr lang="fr-FR" sz="1050" dirty="0" err="1"/>
              <a:t>Nicoulaud</a:t>
            </a:r>
            <a:r>
              <a:rPr lang="fr-FR" sz="1050" dirty="0"/>
              <a:t> Gouin</a:t>
            </a:r>
            <a:r>
              <a:rPr lang="fr-FR" sz="1050" baseline="30000" dirty="0"/>
              <a:t>1</a:t>
            </a:r>
            <a:r>
              <a:rPr lang="fr-FR" sz="1050" dirty="0"/>
              <a:t>, D. Mourier</a:t>
            </a:r>
            <a:r>
              <a:rPr lang="fr-FR" sz="1050" baseline="30000" dirty="0"/>
              <a:t>1</a:t>
            </a:r>
            <a:r>
              <a:rPr lang="fr-FR" sz="1050" dirty="0"/>
              <a:t>, F. Giner</a:t>
            </a:r>
            <a:r>
              <a:rPr lang="fr-FR" sz="1050" baseline="30000" dirty="0"/>
              <a:t>1</a:t>
            </a:r>
            <a:endParaRPr lang="fr-FR" sz="1050" dirty="0"/>
          </a:p>
          <a:p>
            <a:r>
              <a:rPr lang="fr-FR" sz="1050" dirty="0"/>
              <a:t>S. Sauvage</a:t>
            </a:r>
            <a:r>
              <a:rPr lang="fr-FR" sz="1050" baseline="30000" dirty="0"/>
              <a:t>2</a:t>
            </a:r>
            <a:r>
              <a:rPr lang="fr-FR" sz="1050" dirty="0"/>
              <a:t>, J-M Sanchez Perez</a:t>
            </a:r>
            <a:r>
              <a:rPr lang="fr-FR" sz="1050" baseline="30000" dirty="0"/>
              <a:t>2</a:t>
            </a:r>
            <a:r>
              <a:rPr lang="fr-FR" sz="1050" dirty="0"/>
              <a:t>, G. Le Roux</a:t>
            </a:r>
            <a:r>
              <a:rPr lang="fr-FR" sz="1050" baseline="30000" dirty="0"/>
              <a:t>2</a:t>
            </a:r>
            <a:r>
              <a:rPr lang="fr-FR" sz="1050" dirty="0"/>
              <a:t>, M. Guiresse</a:t>
            </a:r>
            <a:r>
              <a:rPr lang="fr-FR" sz="1050" baseline="30000" dirty="0"/>
              <a:t>2</a:t>
            </a:r>
          </a:p>
          <a:p>
            <a:endParaRPr lang="fr-FR" sz="1050" baseline="30000" dirty="0"/>
          </a:p>
          <a:p>
            <a:r>
              <a:rPr lang="fr-FR" sz="1050" baseline="30000" dirty="0"/>
              <a:t>1</a:t>
            </a:r>
            <a:r>
              <a:rPr lang="fr-FR" sz="1050" dirty="0"/>
              <a:t> </a:t>
            </a:r>
            <a:r>
              <a:rPr lang="fr-FR" sz="800" dirty="0"/>
              <a:t>Laboratoire de Recherche sur les Transferts des Radionucléides dans les écosystèmes Aquatiques (IRSN)</a:t>
            </a:r>
            <a:endParaRPr lang="fr-FR" sz="800" baseline="30000" dirty="0"/>
          </a:p>
          <a:p>
            <a:r>
              <a:rPr lang="fr-FR" sz="1050" baseline="30000" dirty="0"/>
              <a:t>2 </a:t>
            </a:r>
            <a:r>
              <a:rPr lang="fr-FR" sz="800" dirty="0"/>
              <a:t>Laboratoire d'Ecologie Fonctionnelle et Environnement (UMR 5245 CNRS/UPS/INPT)</a:t>
            </a:r>
          </a:p>
          <a:p>
            <a:endParaRPr lang="fr-FR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F1542F9E-6EB5-4323-A913-1172BDC9F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14" y="324913"/>
            <a:ext cx="1885950" cy="67627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3EE9F0-24D1-44D0-BE8E-9BDFF10A0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37" y="3011639"/>
            <a:ext cx="2690518" cy="1513416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667177F-2B8C-4A5E-962C-EF7DA3AB0A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2" b="33036"/>
          <a:stretch/>
        </p:blipFill>
        <p:spPr>
          <a:xfrm>
            <a:off x="1492935" y="544968"/>
            <a:ext cx="1329946" cy="236164"/>
          </a:xfrm>
          <a:prstGeom prst="rect">
            <a:avLst/>
          </a:prstGeom>
        </p:spPr>
      </p:pic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C669660F-EF02-4A51-9F24-3890B213A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12" y="324913"/>
            <a:ext cx="2046054" cy="687305"/>
          </a:xfrm>
          <a:prstGeom prst="rect">
            <a:avLst/>
          </a:prstGeom>
        </p:spPr>
      </p:pic>
      <p:pic>
        <p:nvPicPr>
          <p:cNvPr id="15" name="Image 1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6B69116-F9E2-478B-A736-6BBF29EE95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997" y="391578"/>
            <a:ext cx="545785" cy="5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21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D44C-6BB3-4DAF-844A-83351258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</p:spPr>
        <p:txBody>
          <a:bodyPr/>
          <a:lstStyle/>
          <a:p>
            <a:r>
              <a:rPr lang="fr-FR" dirty="0"/>
              <a:t>Quel(s) approche(s) pour modéliser le continuum Sol-Rivière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D02-F1B2-4D0D-AE48-6A9D0B1EF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F2D282C-CB1D-4F0C-AFC3-647116C4B5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Modèle conceptuel à base physique</a:t>
            </a:r>
            <a:endParaRPr lang="fr-FR" sz="1600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81F586-FAC2-4F64-9585-64ACE281F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" y="2082206"/>
            <a:ext cx="4088406" cy="246122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3117C4A-5A78-4C0B-918C-130A7F163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45" y="2063952"/>
            <a:ext cx="3511215" cy="239747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3D52000-72E4-4571-A2A5-577199D9FA59}"/>
              </a:ext>
            </a:extLst>
          </p:cNvPr>
          <p:cNvSpPr txBox="1"/>
          <p:nvPr/>
        </p:nvSpPr>
        <p:spPr>
          <a:xfrm>
            <a:off x="5600700" y="4461426"/>
            <a:ext cx="3384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Modélisation du potassium (analogue du </a:t>
            </a:r>
            <a:r>
              <a:rPr lang="fr-FR" sz="1200" baseline="30000" dirty="0"/>
              <a:t>137</a:t>
            </a:r>
            <a:r>
              <a:rPr lang="fr-FR" sz="1200" dirty="0"/>
              <a:t>Cs) - Wang et al. 2016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73488F3-BCE7-44AD-9DBD-B7D3FCF996CE}"/>
              </a:ext>
            </a:extLst>
          </p:cNvPr>
          <p:cNvSpPr txBox="1"/>
          <p:nvPr/>
        </p:nvSpPr>
        <p:spPr>
          <a:xfrm>
            <a:off x="865048" y="1756310"/>
            <a:ext cx="31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3) Soil and Water Assessment Tool</a:t>
            </a:r>
            <a:r>
              <a:rPr lang="fr-FR" sz="1200" dirty="0"/>
              <a:t> (SWAT)</a:t>
            </a:r>
            <a:endParaRPr lang="fr-FR" dirty="0">
              <a:latin typeface="+mn-lt"/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AC46E165-C2CD-40D6-99F5-1BF25412E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7520" y="1220590"/>
            <a:ext cx="1885950" cy="67627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01BE8-AB73-4A4E-B874-A3E1DC19DB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194072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6C647-E574-4CB1-B624-6BBE3788D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</p:spPr>
        <p:txBody>
          <a:bodyPr/>
          <a:lstStyle/>
          <a:p>
            <a:r>
              <a:rPr lang="fr-FR" dirty="0"/>
              <a:t>Cas d’application : le bassin versant de l’Ardèche (affluent du Rhône)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BCF3243-E9C0-452F-A819-F7D793E56C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75D74298-831C-4809-AFBA-9B3F873CB4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72729" y="1275162"/>
            <a:ext cx="4783003" cy="3268265"/>
          </a:xfrm>
        </p:spPr>
        <p:txBody>
          <a:bodyPr/>
          <a:lstStyle/>
          <a:p>
            <a:pPr algn="just"/>
            <a:r>
              <a:rPr lang="fr-FR" sz="1400" dirty="0">
                <a:latin typeface="+mn-lt"/>
              </a:rPr>
              <a:t>Suivi dans le cadre de l’Observatoire des Sédiments du Rhône</a:t>
            </a:r>
          </a:p>
          <a:p>
            <a:pPr lvl="1" algn="just"/>
            <a:r>
              <a:rPr lang="fr-FR" sz="1200" dirty="0">
                <a:latin typeface="+mn-lt"/>
              </a:rPr>
              <a:t>L’une des principales sources d’apport de particules dans le Rhône</a:t>
            </a:r>
          </a:p>
          <a:p>
            <a:pPr lvl="1" algn="just"/>
            <a:r>
              <a:rPr lang="fr-FR" sz="1200" dirty="0">
                <a:latin typeface="+mn-lt"/>
              </a:rPr>
              <a:t>La majorité du transport particulaire se produit lors des épisodes cévenols au printemps et à l’automne.</a:t>
            </a:r>
          </a:p>
          <a:p>
            <a:pPr lvl="1" algn="just"/>
            <a:r>
              <a:rPr lang="fr-FR" sz="1200" dirty="0">
                <a:latin typeface="+mn-lt"/>
              </a:rPr>
              <a:t>Avec une variation du </a:t>
            </a:r>
            <a:r>
              <a:rPr lang="fr-FR" sz="1200" baseline="30000" dirty="0">
                <a:latin typeface="+mn-lt"/>
              </a:rPr>
              <a:t>137</a:t>
            </a:r>
            <a:r>
              <a:rPr lang="fr-FR" sz="1200" dirty="0">
                <a:latin typeface="+mn-lt"/>
              </a:rPr>
              <a:t>Cs selon l’hydrologie</a:t>
            </a:r>
          </a:p>
          <a:p>
            <a:pPr algn="just"/>
            <a:endParaRPr lang="fr-FR" sz="1400" dirty="0">
              <a:latin typeface="+mn-lt"/>
            </a:endParaRPr>
          </a:p>
          <a:p>
            <a:pPr algn="just"/>
            <a:endParaRPr lang="fr-FR" dirty="0">
              <a:latin typeface="+mn-lt"/>
            </a:endParaRPr>
          </a:p>
          <a:p>
            <a:pPr algn="just"/>
            <a:endParaRPr lang="fr-FR" dirty="0">
              <a:latin typeface="+mn-lt"/>
            </a:endParaRPr>
          </a:p>
          <a:p>
            <a:pPr algn="just"/>
            <a:r>
              <a:rPr lang="fr-FR" sz="1400" dirty="0">
                <a:latin typeface="+mn-lt"/>
              </a:rPr>
              <a:t>Taille « moyenne » 2400 km²</a:t>
            </a:r>
          </a:p>
          <a:p>
            <a:pPr algn="just"/>
            <a:r>
              <a:rPr lang="fr-FR" sz="1400" dirty="0">
                <a:latin typeface="+mn-lt"/>
              </a:rPr>
              <a:t>Contexte post-accidentel (2 – 15 Bq kg</a:t>
            </a:r>
            <a:r>
              <a:rPr lang="fr-FR" sz="1400" baseline="30000" dirty="0">
                <a:latin typeface="+mn-lt"/>
              </a:rPr>
              <a:t>-1</a:t>
            </a:r>
            <a:r>
              <a:rPr lang="fr-FR" sz="1400" dirty="0">
                <a:latin typeface="+mn-lt"/>
              </a:rPr>
              <a:t>)</a:t>
            </a:r>
          </a:p>
          <a:p>
            <a:pPr algn="just">
              <a:buClr>
                <a:srgbClr val="C00000"/>
              </a:buClr>
            </a:pPr>
            <a:r>
              <a:rPr lang="fr-FR" dirty="0">
                <a:latin typeface="+mn-lt"/>
              </a:rPr>
              <a:t>Terme source « inconnu » (diapo suivante)</a:t>
            </a:r>
            <a:endParaRPr lang="fr-FR" sz="1400" dirty="0">
              <a:latin typeface="+mn-lt"/>
            </a:endParaRPr>
          </a:p>
        </p:txBody>
      </p:sp>
      <p:pic>
        <p:nvPicPr>
          <p:cNvPr id="15" name="Image 14" descr="Une image contenant carte&#10;&#10;Description générée automatiquement">
            <a:extLst>
              <a:ext uri="{FF2B5EF4-FFF2-40B4-BE49-F238E27FC236}">
                <a16:creationId xmlns:a16="http://schemas.microsoft.com/office/drawing/2014/main" id="{756B2BB6-68D9-4300-B94F-1D071C730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18" y="844105"/>
            <a:ext cx="2797789" cy="3952178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F78D15-F915-466D-BD61-4D3F45686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2" y="1646459"/>
            <a:ext cx="1053362" cy="52171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9C04F4E-8CB3-43D0-BD6A-801D771FA2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2" y="2313751"/>
            <a:ext cx="1513830" cy="119108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275704-D905-404B-90AC-557E9F6DED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6/8</a:t>
            </a:r>
          </a:p>
        </p:txBody>
      </p:sp>
    </p:spTree>
    <p:extLst>
      <p:ext uri="{BB962C8B-B14F-4D97-AF65-F5344CB8AC3E}">
        <p14:creationId xmlns:p14="http://schemas.microsoft.com/office/powerpoint/2010/main" val="280229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9B96F-C103-4314-8310-596C59F2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Détermination du terme source : campagne de prélèvement de sols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32E388-ADE8-4081-A2DD-84536FC78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pic>
        <p:nvPicPr>
          <p:cNvPr id="6" name="Espace réservé du contenu 5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id="{AB82BCAB-590E-43B9-A457-7E59D8E9077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9" y="769981"/>
            <a:ext cx="2085649" cy="1173178"/>
          </a:xfrm>
          <a:ln>
            <a:solidFill>
              <a:schemeClr val="tx1"/>
            </a:solidFill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D0D929A5-D156-4E56-BFB8-904B3A97C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77135"/>
              </p:ext>
            </p:extLst>
          </p:nvPr>
        </p:nvGraphicFramePr>
        <p:xfrm>
          <a:off x="2659522" y="3822764"/>
          <a:ext cx="409429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229">
                  <a:extLst>
                    <a:ext uri="{9D8B030D-6E8A-4147-A177-3AD203B41FA5}">
                      <a16:colId xmlns:a16="http://schemas.microsoft.com/office/drawing/2014/main" val="2443208737"/>
                    </a:ext>
                  </a:extLst>
                </a:gridCol>
                <a:gridCol w="906005">
                  <a:extLst>
                    <a:ext uri="{9D8B030D-6E8A-4147-A177-3AD203B41FA5}">
                      <a16:colId xmlns:a16="http://schemas.microsoft.com/office/drawing/2014/main" val="3583050219"/>
                    </a:ext>
                  </a:extLst>
                </a:gridCol>
                <a:gridCol w="906005">
                  <a:extLst>
                    <a:ext uri="{9D8B030D-6E8A-4147-A177-3AD203B41FA5}">
                      <a16:colId xmlns:a16="http://schemas.microsoft.com/office/drawing/2014/main" val="2056016334"/>
                    </a:ext>
                  </a:extLst>
                </a:gridCol>
                <a:gridCol w="738030">
                  <a:extLst>
                    <a:ext uri="{9D8B030D-6E8A-4147-A177-3AD203B41FA5}">
                      <a16:colId xmlns:a16="http://schemas.microsoft.com/office/drawing/2014/main" val="90637932"/>
                    </a:ext>
                  </a:extLst>
                </a:gridCol>
                <a:gridCol w="738030">
                  <a:extLst>
                    <a:ext uri="{9D8B030D-6E8A-4147-A177-3AD203B41FA5}">
                      <a16:colId xmlns:a16="http://schemas.microsoft.com/office/drawing/2014/main" val="563507397"/>
                    </a:ext>
                  </a:extLst>
                </a:gridCol>
              </a:tblGrid>
              <a:tr h="143286">
                <a:tc gridSpan="5"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Types d’occupation des sols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7047801"/>
                  </a:ext>
                </a:extLst>
              </a:tr>
              <a:tr h="375271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Forêts caduques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Forêts non caduques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Forêts mélangées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Sols cultivés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Sols non cultivés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99536"/>
                  </a:ext>
                </a:extLst>
              </a:tr>
              <a:tr h="190613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11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837378"/>
                  </a:ext>
                </a:extLst>
              </a:tr>
            </a:tbl>
          </a:graphicData>
        </a:graphic>
      </p:graphicFrame>
      <p:pic>
        <p:nvPicPr>
          <p:cNvPr id="8" name="Image 7" descr="Une image contenant texte, herbe, extérieur, champ&#10;&#10;Description générée automatiquement">
            <a:extLst>
              <a:ext uri="{FF2B5EF4-FFF2-40B4-BE49-F238E27FC236}">
                <a16:creationId xmlns:a16="http://schemas.microsoft.com/office/drawing/2014/main" id="{281A9022-9208-4077-8436-09EE403687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017" y="2026489"/>
            <a:ext cx="1970775" cy="2778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 descr="Une image contenant carte&#10;&#10;Description générée automatiquement">
            <a:extLst>
              <a:ext uri="{FF2B5EF4-FFF2-40B4-BE49-F238E27FC236}">
                <a16:creationId xmlns:a16="http://schemas.microsoft.com/office/drawing/2014/main" id="{D6C40170-AB0D-4C19-8772-5EB183B7A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22" y="756963"/>
            <a:ext cx="4191131" cy="29637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F87D11-7ED9-4E65-838B-F25A5A6F0139}"/>
              </a:ext>
            </a:extLst>
          </p:cNvPr>
          <p:cNvSpPr txBox="1"/>
          <p:nvPr/>
        </p:nvSpPr>
        <p:spPr>
          <a:xfrm>
            <a:off x="7083383" y="2094147"/>
            <a:ext cx="20152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dirty="0">
                <a:latin typeface="+mn-lt"/>
              </a:rPr>
              <a:t>Analyses :</a:t>
            </a:r>
          </a:p>
          <a:p>
            <a:pPr algn="l"/>
            <a:endParaRPr lang="fr-FR" sz="1400" dirty="0">
              <a:latin typeface="+mn-lt"/>
            </a:endParaRP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+mn-lt"/>
              </a:rPr>
              <a:t>Spectrométrie gamma (</a:t>
            </a:r>
            <a:r>
              <a:rPr lang="fr-FR" sz="1400" baseline="30000" dirty="0">
                <a:latin typeface="+mn-lt"/>
              </a:rPr>
              <a:t>137</a:t>
            </a:r>
            <a:r>
              <a:rPr lang="fr-FR" sz="1400" dirty="0">
                <a:latin typeface="+mn-lt"/>
              </a:rPr>
              <a:t>Cs, </a:t>
            </a:r>
            <a:r>
              <a:rPr lang="fr-FR" sz="1400" baseline="30000" dirty="0">
                <a:latin typeface="+mn-lt"/>
              </a:rPr>
              <a:t>210x</a:t>
            </a:r>
            <a:r>
              <a:rPr lang="fr-FR" sz="1400" dirty="0">
                <a:latin typeface="+mn-lt"/>
              </a:rPr>
              <a:t>Pb)</a:t>
            </a: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+mn-lt"/>
              </a:rPr>
              <a:t>Granulométrie</a:t>
            </a: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+mn-lt"/>
              </a:rPr>
              <a:t>%Carbone</a:t>
            </a:r>
          </a:p>
          <a:p>
            <a:pPr marL="285750" indent="-285750" algn="l">
              <a:buFontTx/>
              <a:buChar char="-"/>
            </a:pPr>
            <a:r>
              <a:rPr lang="fr-FR" sz="1400" dirty="0">
                <a:latin typeface="+mn-lt"/>
              </a:rPr>
              <a:t>Isotopie du plomb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F1750-6706-439F-890E-F37189EDD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7/8</a:t>
            </a:r>
          </a:p>
        </p:txBody>
      </p:sp>
    </p:spTree>
    <p:extLst>
      <p:ext uri="{BB962C8B-B14F-4D97-AF65-F5344CB8AC3E}">
        <p14:creationId xmlns:p14="http://schemas.microsoft.com/office/powerpoint/2010/main" val="265628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6477D-80D2-42E4-AD3B-CEA2EF46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Perspectives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8EE4D6-557E-413E-9B7F-8AC372E554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080542-4B92-48D9-A4BC-80EF7794AF0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Appliquer les modèles (attente retour des analyses), comparer les résultats aux mesures in-situ et évaluer leur pertinence</a:t>
            </a:r>
          </a:p>
          <a:p>
            <a:endParaRPr lang="fr-FR" dirty="0"/>
          </a:p>
          <a:p>
            <a:r>
              <a:rPr lang="fr-FR" dirty="0"/>
              <a:t>Evaluer les taux d’érosion et sources de sédiments (couplé avec travaux de l’Observatoire des Sédiments du Rhône).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Permettre d’avoir une base solide pour accompagner une thèse qui commencera en octobre 2022 et qui vise à appliquer le modèle SWAT et développer un module « radionucléide » sur les bassins versants du Rhône et de Fukushima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D6480D-2747-48A3-A579-E8A28101D7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8/8</a:t>
            </a:r>
          </a:p>
        </p:txBody>
      </p:sp>
    </p:spTree>
    <p:extLst>
      <p:ext uri="{BB962C8B-B14F-4D97-AF65-F5344CB8AC3E}">
        <p14:creationId xmlns:p14="http://schemas.microsoft.com/office/powerpoint/2010/main" val="308105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9FF2D-B4D4-428E-9215-C0C5CA89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: conséquence d’un accident nucléaire sur un bassin versant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DD8B7A-727E-4586-BAB2-94959FDAF2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pic>
        <p:nvPicPr>
          <p:cNvPr id="6" name="Image 5" descr="Une image contenant carte&#10;&#10;Description générée automatiquement">
            <a:extLst>
              <a:ext uri="{FF2B5EF4-FFF2-40B4-BE49-F238E27FC236}">
                <a16:creationId xmlns:a16="http://schemas.microsoft.com/office/drawing/2014/main" id="{287E06CA-011B-49DE-B928-5818D2305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39" y="1116479"/>
            <a:ext cx="4470070" cy="2996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B7B818-5092-41F4-9730-96BBE18EC20C}"/>
              </a:ext>
            </a:extLst>
          </p:cNvPr>
          <p:cNvSpPr txBox="1"/>
          <p:nvPr/>
        </p:nvSpPr>
        <p:spPr>
          <a:xfrm>
            <a:off x="5000864" y="1902926"/>
            <a:ext cx="388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+mn-lt"/>
              </a:rPr>
              <a:t>Pour de nombreuses raisons (sanitaire, économique, sociale…) il est nécessaire de 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>modéliser les transferts dans l’environnement</a:t>
            </a:r>
            <a:r>
              <a:rPr lang="fr-FR" sz="1600" b="1" dirty="0">
                <a:latin typeface="+mn-lt"/>
              </a:rPr>
              <a:t> et </a:t>
            </a:r>
            <a:r>
              <a:rPr lang="fr-FR" sz="1600" b="1">
                <a:latin typeface="+mn-lt"/>
              </a:rPr>
              <a:t>de </a:t>
            </a:r>
            <a:r>
              <a:rPr lang="fr-FR" sz="1600" b="1">
                <a:solidFill>
                  <a:schemeClr val="accent2"/>
                </a:solidFill>
                <a:latin typeface="+mn-lt"/>
              </a:rPr>
              <a:t>connaitre l’évolution de la contamination dans le temps</a:t>
            </a:r>
            <a:endParaRPr lang="fr-FR" sz="1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37BDBFFC-793A-46E3-8019-43F28AF3E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2</a:t>
            </a:fld>
            <a:r>
              <a:rPr lang="fr-FR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135255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9519D-E19A-4973-9385-29238BBB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Modélisation au sein de plusieurs compartiment  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B107C-BACC-4902-8B15-C3C0A4617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076D6-F8B6-4F4C-BC4D-601940FFC04C}"/>
              </a:ext>
            </a:extLst>
          </p:cNvPr>
          <p:cNvSpPr/>
          <p:nvPr/>
        </p:nvSpPr>
        <p:spPr>
          <a:xfrm>
            <a:off x="1880679" y="1574157"/>
            <a:ext cx="5110227" cy="18093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00741-9010-4CD1-A11D-DEECAC55FB05}"/>
              </a:ext>
            </a:extLst>
          </p:cNvPr>
          <p:cNvSpPr/>
          <p:nvPr/>
        </p:nvSpPr>
        <p:spPr>
          <a:xfrm>
            <a:off x="1975022" y="2060854"/>
            <a:ext cx="4588968" cy="1136579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F5634-BB0F-46D7-AF20-ECA4FECA188A}"/>
              </a:ext>
            </a:extLst>
          </p:cNvPr>
          <p:cNvSpPr/>
          <p:nvPr/>
        </p:nvSpPr>
        <p:spPr>
          <a:xfrm>
            <a:off x="4111324" y="1854688"/>
            <a:ext cx="1999190" cy="171050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4E822-6D61-47F1-9920-4BAFD8B17D05}"/>
              </a:ext>
            </a:extLst>
          </p:cNvPr>
          <p:cNvSpPr/>
          <p:nvPr/>
        </p:nvSpPr>
        <p:spPr>
          <a:xfrm>
            <a:off x="5341257" y="2357592"/>
            <a:ext cx="1999190" cy="1694293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68031B-655D-4109-ADE7-DC15351DD24E}"/>
              </a:ext>
            </a:extLst>
          </p:cNvPr>
          <p:cNvSpPr txBox="1"/>
          <p:nvPr/>
        </p:nvSpPr>
        <p:spPr>
          <a:xfrm>
            <a:off x="1880679" y="1561058"/>
            <a:ext cx="163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Atmosphérique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9CA1AC-8F90-40F2-B0E1-F72FA7B703AF}"/>
              </a:ext>
            </a:extLst>
          </p:cNvPr>
          <p:cNvSpPr txBox="1"/>
          <p:nvPr/>
        </p:nvSpPr>
        <p:spPr>
          <a:xfrm>
            <a:off x="1994276" y="2799782"/>
            <a:ext cx="10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Terrestre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1AF40F-5E23-4F17-89FE-8FE01A12F925}"/>
              </a:ext>
            </a:extLst>
          </p:cNvPr>
          <p:cNvSpPr txBox="1"/>
          <p:nvPr/>
        </p:nvSpPr>
        <p:spPr>
          <a:xfrm>
            <a:off x="4155556" y="3151151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Aquatique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5587FA-681D-454D-B8B9-F2EE3EAEE490}"/>
              </a:ext>
            </a:extLst>
          </p:cNvPr>
          <p:cNvSpPr txBox="1"/>
          <p:nvPr/>
        </p:nvSpPr>
        <p:spPr>
          <a:xfrm>
            <a:off x="6593127" y="365506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Marin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895E3200-2D73-48C6-B55C-7E9510E5E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CCC249-5D5B-4515-B0B4-8C29B88314F6}" type="slidenum">
              <a:rPr lang="fr-FR" smtClean="0"/>
              <a:pPr/>
              <a:t>3</a:t>
            </a:fld>
            <a:r>
              <a:rPr lang="fr-FR" dirty="0"/>
              <a:t>/8</a:t>
            </a:r>
          </a:p>
        </p:txBody>
      </p:sp>
    </p:spTree>
    <p:extLst>
      <p:ext uri="{BB962C8B-B14F-4D97-AF65-F5344CB8AC3E}">
        <p14:creationId xmlns:p14="http://schemas.microsoft.com/office/powerpoint/2010/main" val="6510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9519D-E19A-4973-9385-29238BBB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 et aux interfaces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B107C-BACC-4902-8B15-C3C0A4617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076D6-F8B6-4F4C-BC4D-601940FFC04C}"/>
              </a:ext>
            </a:extLst>
          </p:cNvPr>
          <p:cNvSpPr/>
          <p:nvPr/>
        </p:nvSpPr>
        <p:spPr>
          <a:xfrm>
            <a:off x="1880679" y="1574157"/>
            <a:ext cx="5110227" cy="18093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00741-9010-4CD1-A11D-DEECAC55FB05}"/>
              </a:ext>
            </a:extLst>
          </p:cNvPr>
          <p:cNvSpPr/>
          <p:nvPr/>
        </p:nvSpPr>
        <p:spPr>
          <a:xfrm>
            <a:off x="1975022" y="2060854"/>
            <a:ext cx="4588968" cy="1136579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F5634-BB0F-46D7-AF20-ECA4FECA188A}"/>
              </a:ext>
            </a:extLst>
          </p:cNvPr>
          <p:cNvSpPr/>
          <p:nvPr/>
        </p:nvSpPr>
        <p:spPr>
          <a:xfrm>
            <a:off x="4111324" y="1854688"/>
            <a:ext cx="1999190" cy="171050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4E822-6D61-47F1-9920-4BAFD8B17D05}"/>
              </a:ext>
            </a:extLst>
          </p:cNvPr>
          <p:cNvSpPr/>
          <p:nvPr/>
        </p:nvSpPr>
        <p:spPr>
          <a:xfrm>
            <a:off x="5341257" y="2357592"/>
            <a:ext cx="1999190" cy="1694293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D6044D-8ACA-4822-B0B6-0C47BD3D4C68}"/>
              </a:ext>
            </a:extLst>
          </p:cNvPr>
          <p:cNvSpPr/>
          <p:nvPr/>
        </p:nvSpPr>
        <p:spPr>
          <a:xfrm>
            <a:off x="2831689" y="1917290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F4960D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5F737A-515D-462F-9959-6E4FB506A66F}"/>
              </a:ext>
            </a:extLst>
          </p:cNvPr>
          <p:cNvSpPr/>
          <p:nvPr/>
        </p:nvSpPr>
        <p:spPr>
          <a:xfrm>
            <a:off x="6651448" y="2215024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B513B-2AF7-4647-B92C-EA4C5186FEC4}"/>
              </a:ext>
            </a:extLst>
          </p:cNvPr>
          <p:cNvSpPr/>
          <p:nvPr/>
        </p:nvSpPr>
        <p:spPr>
          <a:xfrm>
            <a:off x="6193523" y="2215024"/>
            <a:ext cx="252000" cy="252000"/>
          </a:xfrm>
          <a:prstGeom prst="rect">
            <a:avLst/>
          </a:prstGeom>
          <a:gradFill>
            <a:gsLst>
              <a:gs pos="0">
                <a:srgbClr val="F4960D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4203A1-E2FC-47F3-8064-343B9C40D20D}"/>
              </a:ext>
            </a:extLst>
          </p:cNvPr>
          <p:cNvSpPr/>
          <p:nvPr/>
        </p:nvSpPr>
        <p:spPr>
          <a:xfrm>
            <a:off x="5688408" y="2215024"/>
            <a:ext cx="252000" cy="252000"/>
          </a:xfrm>
          <a:prstGeom prst="rect">
            <a:avLst/>
          </a:prstGeom>
          <a:gradFill>
            <a:gsLst>
              <a:gs pos="0">
                <a:srgbClr val="90ACD4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E447E-426E-4F88-A6B9-C13C0D7FE103}"/>
              </a:ext>
            </a:extLst>
          </p:cNvPr>
          <p:cNvSpPr/>
          <p:nvPr/>
        </p:nvSpPr>
        <p:spPr>
          <a:xfrm>
            <a:off x="5062335" y="1703936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9AAEC8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60FCC-300F-4E71-AFF3-3783FB1802B7}"/>
              </a:ext>
            </a:extLst>
          </p:cNvPr>
          <p:cNvSpPr/>
          <p:nvPr/>
        </p:nvSpPr>
        <p:spPr>
          <a:xfrm rot="5400000">
            <a:off x="4001892" y="2557859"/>
            <a:ext cx="252000" cy="252000"/>
          </a:xfrm>
          <a:prstGeom prst="rect">
            <a:avLst/>
          </a:prstGeom>
          <a:gradFill>
            <a:gsLst>
              <a:gs pos="0">
                <a:srgbClr val="F4960D"/>
              </a:gs>
              <a:gs pos="100000">
                <a:srgbClr val="9AAEC8"/>
              </a:gs>
            </a:gsLst>
            <a:lin ang="16200000" scaled="0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68031B-655D-4109-ADE7-DC15351DD24E}"/>
              </a:ext>
            </a:extLst>
          </p:cNvPr>
          <p:cNvSpPr txBox="1"/>
          <p:nvPr/>
        </p:nvSpPr>
        <p:spPr>
          <a:xfrm>
            <a:off x="1880679" y="1561058"/>
            <a:ext cx="163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Atmosphérique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9CA1AC-8F90-40F2-B0E1-F72FA7B703AF}"/>
              </a:ext>
            </a:extLst>
          </p:cNvPr>
          <p:cNvSpPr txBox="1"/>
          <p:nvPr/>
        </p:nvSpPr>
        <p:spPr>
          <a:xfrm>
            <a:off x="1994276" y="2799782"/>
            <a:ext cx="10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Terrestre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1AF40F-5E23-4F17-89FE-8FE01A12F925}"/>
              </a:ext>
            </a:extLst>
          </p:cNvPr>
          <p:cNvSpPr txBox="1"/>
          <p:nvPr/>
        </p:nvSpPr>
        <p:spPr>
          <a:xfrm>
            <a:off x="4155556" y="3151151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Aquatique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5587FA-681D-454D-B8B9-F2EE3EAEE490}"/>
              </a:ext>
            </a:extLst>
          </p:cNvPr>
          <p:cNvSpPr txBox="1"/>
          <p:nvPr/>
        </p:nvSpPr>
        <p:spPr>
          <a:xfrm>
            <a:off x="6593127" y="365506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Marin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EEF4B64-60FE-49E6-95AC-58D2D0F281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3/8</a:t>
            </a:r>
          </a:p>
        </p:txBody>
      </p:sp>
    </p:spTree>
    <p:extLst>
      <p:ext uri="{BB962C8B-B14F-4D97-AF65-F5344CB8AC3E}">
        <p14:creationId xmlns:p14="http://schemas.microsoft.com/office/powerpoint/2010/main" val="180529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09519D-E19A-4973-9385-29238BBB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Focus sur l’interface Sol-Rivière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1B107C-BACC-4902-8B15-C3C0A46175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076D6-F8B6-4F4C-BC4D-601940FFC04C}"/>
              </a:ext>
            </a:extLst>
          </p:cNvPr>
          <p:cNvSpPr/>
          <p:nvPr/>
        </p:nvSpPr>
        <p:spPr>
          <a:xfrm>
            <a:off x="1880679" y="1574157"/>
            <a:ext cx="5110227" cy="18093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A00741-9010-4CD1-A11D-DEECAC55FB05}"/>
              </a:ext>
            </a:extLst>
          </p:cNvPr>
          <p:cNvSpPr/>
          <p:nvPr/>
        </p:nvSpPr>
        <p:spPr>
          <a:xfrm>
            <a:off x="1975022" y="2060854"/>
            <a:ext cx="4588968" cy="1136579"/>
          </a:xfrm>
          <a:prstGeom prst="rect">
            <a:avLst/>
          </a:prstGeom>
          <a:solidFill>
            <a:schemeClr val="accent5">
              <a:alpha val="9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3F5634-BB0F-46D7-AF20-ECA4FECA188A}"/>
              </a:ext>
            </a:extLst>
          </p:cNvPr>
          <p:cNvSpPr/>
          <p:nvPr/>
        </p:nvSpPr>
        <p:spPr>
          <a:xfrm>
            <a:off x="4111324" y="1854688"/>
            <a:ext cx="1999190" cy="1710501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4E822-6D61-47F1-9920-4BAFD8B17D05}"/>
              </a:ext>
            </a:extLst>
          </p:cNvPr>
          <p:cNvSpPr/>
          <p:nvPr/>
        </p:nvSpPr>
        <p:spPr>
          <a:xfrm>
            <a:off x="5341257" y="2357592"/>
            <a:ext cx="1999190" cy="1694293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D6044D-8ACA-4822-B0B6-0C47BD3D4C68}"/>
              </a:ext>
            </a:extLst>
          </p:cNvPr>
          <p:cNvSpPr/>
          <p:nvPr/>
        </p:nvSpPr>
        <p:spPr>
          <a:xfrm>
            <a:off x="2831689" y="1917290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F4960D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5F737A-515D-462F-9959-6E4FB506A66F}"/>
              </a:ext>
            </a:extLst>
          </p:cNvPr>
          <p:cNvSpPr/>
          <p:nvPr/>
        </p:nvSpPr>
        <p:spPr>
          <a:xfrm>
            <a:off x="6651448" y="2215024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B513B-2AF7-4647-B92C-EA4C5186FEC4}"/>
              </a:ext>
            </a:extLst>
          </p:cNvPr>
          <p:cNvSpPr/>
          <p:nvPr/>
        </p:nvSpPr>
        <p:spPr>
          <a:xfrm>
            <a:off x="6193523" y="2215024"/>
            <a:ext cx="252000" cy="252000"/>
          </a:xfrm>
          <a:prstGeom prst="rect">
            <a:avLst/>
          </a:prstGeom>
          <a:gradFill>
            <a:gsLst>
              <a:gs pos="0">
                <a:srgbClr val="F4960D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4203A1-E2FC-47F3-8064-343B9C40D20D}"/>
              </a:ext>
            </a:extLst>
          </p:cNvPr>
          <p:cNvSpPr/>
          <p:nvPr/>
        </p:nvSpPr>
        <p:spPr>
          <a:xfrm>
            <a:off x="5688408" y="2215024"/>
            <a:ext cx="252000" cy="252000"/>
          </a:xfrm>
          <a:prstGeom prst="rect">
            <a:avLst/>
          </a:prstGeom>
          <a:gradFill>
            <a:gsLst>
              <a:gs pos="0">
                <a:srgbClr val="90ACD4"/>
              </a:gs>
              <a:gs pos="100000">
                <a:srgbClr val="33418A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E447E-426E-4F88-A6B9-C13C0D7FE103}"/>
              </a:ext>
            </a:extLst>
          </p:cNvPr>
          <p:cNvSpPr/>
          <p:nvPr/>
        </p:nvSpPr>
        <p:spPr>
          <a:xfrm>
            <a:off x="5062335" y="1703936"/>
            <a:ext cx="252000" cy="252000"/>
          </a:xfrm>
          <a:prstGeom prst="rect">
            <a:avLst/>
          </a:prstGeom>
          <a:gradFill>
            <a:gsLst>
              <a:gs pos="0">
                <a:srgbClr val="8C8985"/>
              </a:gs>
              <a:gs pos="100000">
                <a:srgbClr val="9AAEC8"/>
              </a:gs>
            </a:gsLst>
            <a:lin ang="5400000" scaled="1"/>
          </a:gra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460FCC-300F-4E71-AFF3-3783FB1802B7}"/>
              </a:ext>
            </a:extLst>
          </p:cNvPr>
          <p:cNvSpPr/>
          <p:nvPr/>
        </p:nvSpPr>
        <p:spPr>
          <a:xfrm rot="5400000">
            <a:off x="4001892" y="2557859"/>
            <a:ext cx="252000" cy="252000"/>
          </a:xfrm>
          <a:prstGeom prst="rect">
            <a:avLst/>
          </a:prstGeom>
          <a:gradFill>
            <a:gsLst>
              <a:gs pos="0">
                <a:srgbClr val="F4960D"/>
              </a:gs>
              <a:gs pos="100000">
                <a:srgbClr val="9AAEC8"/>
              </a:gs>
            </a:gsLst>
            <a:lin ang="16200000" scaled="0"/>
          </a:gradFill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68031B-655D-4109-ADE7-DC15351DD24E}"/>
              </a:ext>
            </a:extLst>
          </p:cNvPr>
          <p:cNvSpPr txBox="1"/>
          <p:nvPr/>
        </p:nvSpPr>
        <p:spPr>
          <a:xfrm>
            <a:off x="1880679" y="1561058"/>
            <a:ext cx="163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Atmosphérique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89CA1AC-8F90-40F2-B0E1-F72FA7B703AF}"/>
              </a:ext>
            </a:extLst>
          </p:cNvPr>
          <p:cNvSpPr txBox="1"/>
          <p:nvPr/>
        </p:nvSpPr>
        <p:spPr>
          <a:xfrm>
            <a:off x="1994276" y="2799782"/>
            <a:ext cx="102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Terrestre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1AF40F-5E23-4F17-89FE-8FE01A12F925}"/>
              </a:ext>
            </a:extLst>
          </p:cNvPr>
          <p:cNvSpPr txBox="1"/>
          <p:nvPr/>
        </p:nvSpPr>
        <p:spPr>
          <a:xfrm>
            <a:off x="4155556" y="3151151"/>
            <a:ext cx="11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Aquatique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95587FA-681D-454D-B8B9-F2EE3EAEE490}"/>
              </a:ext>
            </a:extLst>
          </p:cNvPr>
          <p:cNvSpPr txBox="1"/>
          <p:nvPr/>
        </p:nvSpPr>
        <p:spPr>
          <a:xfrm>
            <a:off x="6593127" y="3655062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dirty="0">
                <a:latin typeface="+mn-lt"/>
              </a:rPr>
              <a:t>Marin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D372A79-BE55-48E2-9AD9-CA7A957458F8}"/>
              </a:ext>
            </a:extLst>
          </p:cNvPr>
          <p:cNvSpPr txBox="1"/>
          <p:nvPr/>
        </p:nvSpPr>
        <p:spPr>
          <a:xfrm>
            <a:off x="301201" y="4274883"/>
            <a:ext cx="8541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dirty="0">
                <a:solidFill>
                  <a:srgbClr val="FF0000"/>
                </a:solidFill>
                <a:latin typeface="+mn-lt"/>
              </a:rPr>
              <a:t>Modéliser la concentration particulaire (le flux) de césium-137 dans les MES de l’Ardèche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8895852-BF15-400C-B34F-9312B8ACC4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3/8</a:t>
            </a:r>
          </a:p>
        </p:txBody>
      </p:sp>
    </p:spTree>
    <p:extLst>
      <p:ext uri="{BB962C8B-B14F-4D97-AF65-F5344CB8AC3E}">
        <p14:creationId xmlns:p14="http://schemas.microsoft.com/office/powerpoint/2010/main" val="406438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D44C-6BB3-4DAF-844A-83351258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Quelle(s) approche(s) pour modéliser le continuum Sol-Rivière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D02-F1B2-4D0D-AE48-6A9D0B1EF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E29C582E-1B9E-432A-8AA3-598519C1E8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Modèles « boite noire »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F40A37-3C16-42FB-B6ED-5C58A088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3" y="1965541"/>
            <a:ext cx="2054751" cy="2242259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B29F9-FA20-4DDF-BCCB-081D82B0C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4/8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C42DF2-4950-4680-B99D-823B95D0E355}"/>
              </a:ext>
            </a:extLst>
          </p:cNvPr>
          <p:cNvSpPr txBox="1"/>
          <p:nvPr/>
        </p:nvSpPr>
        <p:spPr>
          <a:xfrm>
            <a:off x="147203" y="4207800"/>
            <a:ext cx="139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Chow </a:t>
            </a:r>
            <a:r>
              <a:rPr lang="fr-FR" sz="1200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et al.</a:t>
            </a: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1988</a:t>
            </a:r>
            <a:endParaRPr lang="fr-FR" sz="12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1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D44C-6BB3-4DAF-844A-83351258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Quelle(s) approche(s) pour modéliser le continuum Sol-Rivière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D02-F1B2-4D0D-AE48-6A9D0B1EF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E29C582E-1B9E-432A-8AA3-598519C1E8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Modèles « boite noire »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F40A37-3C16-42FB-B6ED-5C58A0880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3" y="1965541"/>
            <a:ext cx="2054751" cy="22422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48FE1A-C62D-4F13-857B-FACEB48148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732" y="1969173"/>
            <a:ext cx="3351817" cy="27377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6BC2390-64CE-4340-9CF3-855909E09FE1}"/>
              </a:ext>
            </a:extLst>
          </p:cNvPr>
          <p:cNvSpPr txBox="1"/>
          <p:nvPr/>
        </p:nvSpPr>
        <p:spPr>
          <a:xfrm>
            <a:off x="3170079" y="1676663"/>
            <a:ext cx="2158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latin typeface="+mn-lt"/>
              </a:rPr>
              <a:t>1) par fonction de transfert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BC273B-3415-40DB-BB99-9EE9CD5E7FFF}"/>
              </a:ext>
            </a:extLst>
          </p:cNvPr>
          <p:cNvSpPr txBox="1"/>
          <p:nvPr/>
        </p:nvSpPr>
        <p:spPr>
          <a:xfrm>
            <a:off x="4151823" y="4158493"/>
            <a:ext cx="1494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Delmas et al. 2016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147BC-F919-4307-B610-93331374E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4/8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899771B-04D4-4F8A-B6BB-14F5F8963493}"/>
              </a:ext>
            </a:extLst>
          </p:cNvPr>
          <p:cNvSpPr txBox="1"/>
          <p:nvPr/>
        </p:nvSpPr>
        <p:spPr>
          <a:xfrm>
            <a:off x="147203" y="4207800"/>
            <a:ext cx="139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Chow </a:t>
            </a:r>
            <a:r>
              <a:rPr lang="fr-FR" sz="1200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et al.</a:t>
            </a: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1988</a:t>
            </a:r>
            <a:endParaRPr lang="fr-FR" sz="12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5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D44C-6BB3-4DAF-844A-83351258E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Quelle(s) approche(s) pour modéliser le continuum Sol-Rivière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D02-F1B2-4D0D-AE48-6A9D0B1EF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E29C582E-1B9E-432A-8AA3-598519C1E8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Modèles « boite noire »</a:t>
            </a:r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61C00D4-48F0-4DDF-98C8-C7000FA8B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364" y="1970180"/>
            <a:ext cx="2844959" cy="28351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F40A37-3C16-42FB-B6ED-5C58A0880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3" y="1965541"/>
            <a:ext cx="2054751" cy="22422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D48FE1A-C62D-4F13-857B-FACEB4814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5732" y="1969173"/>
            <a:ext cx="3351817" cy="2737765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76BC2390-64CE-4340-9CF3-855909E09FE1}"/>
              </a:ext>
            </a:extLst>
          </p:cNvPr>
          <p:cNvSpPr txBox="1"/>
          <p:nvPr/>
        </p:nvSpPr>
        <p:spPr>
          <a:xfrm>
            <a:off x="3170079" y="1676663"/>
            <a:ext cx="2158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latin typeface="+mn-lt"/>
              </a:rPr>
              <a:t>1) par fonction de transfert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572CF5-413C-4B2A-A1E5-FFB42AEB6510}"/>
              </a:ext>
            </a:extLst>
          </p:cNvPr>
          <p:cNvSpPr txBox="1"/>
          <p:nvPr/>
        </p:nvSpPr>
        <p:spPr>
          <a:xfrm>
            <a:off x="6863510" y="1681475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dirty="0">
                <a:latin typeface="+mn-lt"/>
              </a:rPr>
              <a:t>2) par </a:t>
            </a:r>
            <a:r>
              <a:rPr lang="fr-FR" sz="1400" i="1" dirty="0">
                <a:latin typeface="+mn-lt"/>
              </a:rPr>
              <a:t>machine </a:t>
            </a:r>
            <a:r>
              <a:rPr lang="fr-FR" sz="1400" i="1" dirty="0" err="1">
                <a:latin typeface="+mn-lt"/>
              </a:rPr>
              <a:t>learning</a:t>
            </a:r>
            <a:endParaRPr lang="fr-FR" sz="1400" i="1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0BC273B-3415-40DB-BB99-9EE9CD5E7FFF}"/>
              </a:ext>
            </a:extLst>
          </p:cNvPr>
          <p:cNvSpPr txBox="1"/>
          <p:nvPr/>
        </p:nvSpPr>
        <p:spPr>
          <a:xfrm>
            <a:off x="4151823" y="4158493"/>
            <a:ext cx="14944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Delmas et al. 2016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B0E7673-0218-4FEA-8322-E429E1E4039E}"/>
              </a:ext>
            </a:extLst>
          </p:cNvPr>
          <p:cNvSpPr txBox="1"/>
          <p:nvPr/>
        </p:nvSpPr>
        <p:spPr>
          <a:xfrm>
            <a:off x="7330551" y="4212434"/>
            <a:ext cx="18197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Lepage et al. </a:t>
            </a:r>
            <a:r>
              <a:rPr lang="en-GB" sz="1200" dirty="0"/>
              <a:t>submitted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56849-04DE-42E8-89BE-54F475509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4/8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FE13B76-10F4-453C-AE53-55341BE3D4A6}"/>
              </a:ext>
            </a:extLst>
          </p:cNvPr>
          <p:cNvSpPr txBox="1"/>
          <p:nvPr/>
        </p:nvSpPr>
        <p:spPr>
          <a:xfrm>
            <a:off x="147203" y="4207800"/>
            <a:ext cx="1392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Chow </a:t>
            </a:r>
            <a:r>
              <a:rPr lang="fr-FR" sz="1200" i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et al.</a:t>
            </a:r>
            <a:r>
              <a:rPr lang="fr-FR" sz="120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, 1988</a:t>
            </a:r>
            <a:endParaRPr lang="fr-FR" sz="120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D44C-6BB3-4DAF-844A-83351258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51" y="338024"/>
            <a:ext cx="7749778" cy="431957"/>
          </a:xfrm>
        </p:spPr>
        <p:txBody>
          <a:bodyPr/>
          <a:lstStyle/>
          <a:p>
            <a:r>
              <a:rPr lang="fr-FR" dirty="0"/>
              <a:t>Quel(s) approche(s) pour modéliser le continuum Sol-Rivière ?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22CD02-F1B2-4D0D-AE48-6A9D0B1EF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30674" y="4869657"/>
            <a:ext cx="6091834" cy="273844"/>
          </a:xfrm>
        </p:spPr>
        <p:txBody>
          <a:bodyPr/>
          <a:lstStyle/>
          <a:p>
            <a:r>
              <a:rPr lang="fr-FR"/>
              <a:t>Modélisation(s) du transfert de 137Cs dans un continuum sol-rivière (ModelS-137) - Colloque NEEDS - 23-25 mai 2022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F2D282C-CB1D-4F0C-AFC3-647116C4B5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sz="1600" dirty="0">
                <a:latin typeface="+mn-lt"/>
              </a:rPr>
              <a:t>Modèle conceptuel à base physique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81F586-FAC2-4F64-9585-64ACE281F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" y="2082206"/>
            <a:ext cx="4088406" cy="24612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73488F3-BCE7-44AD-9DBD-B7D3FCF996CE}"/>
              </a:ext>
            </a:extLst>
          </p:cNvPr>
          <p:cNvSpPr txBox="1"/>
          <p:nvPr/>
        </p:nvSpPr>
        <p:spPr>
          <a:xfrm>
            <a:off x="865048" y="1756310"/>
            <a:ext cx="31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/>
              <a:t>3) Soil and Water Assessment Tool</a:t>
            </a:r>
            <a:r>
              <a:rPr lang="fr-FR" sz="1200" dirty="0"/>
              <a:t> (SWAT)</a:t>
            </a:r>
            <a:endParaRPr lang="fr-FR" dirty="0">
              <a:latin typeface="+mn-lt"/>
            </a:endParaRPr>
          </a:p>
        </p:txBody>
      </p:sp>
      <p:pic>
        <p:nvPicPr>
          <p:cNvPr id="20" name="Graphique 19">
            <a:extLst>
              <a:ext uri="{FF2B5EF4-FFF2-40B4-BE49-F238E27FC236}">
                <a16:creationId xmlns:a16="http://schemas.microsoft.com/office/drawing/2014/main" id="{AC46E165-C2CD-40D6-99F5-1BF25412E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7520" y="1220590"/>
            <a:ext cx="1885950" cy="676275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BB5A41-1A7F-4951-854D-BDE08A119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/>
              <a:t>5/8</a:t>
            </a:r>
          </a:p>
        </p:txBody>
      </p:sp>
    </p:spTree>
    <p:extLst>
      <p:ext uri="{BB962C8B-B14F-4D97-AF65-F5344CB8AC3E}">
        <p14:creationId xmlns:p14="http://schemas.microsoft.com/office/powerpoint/2010/main" val="660168213"/>
      </p:ext>
    </p:extLst>
  </p:cSld>
  <p:clrMapOvr>
    <a:masterClrMapping/>
  </p:clrMapOvr>
</p:sld>
</file>

<file path=ppt/theme/theme1.xml><?xml version="1.0" encoding="utf-8"?>
<a:theme xmlns:a="http://schemas.openxmlformats.org/drawingml/2006/main" name="I - PAGES INTERIEURES">
  <a:themeElements>
    <a:clrScheme name="IRSN PPT 2">
      <a:dk1>
        <a:sysClr val="windowText" lastClr="000000"/>
      </a:dk1>
      <a:lt1>
        <a:sysClr val="window" lastClr="FFFFFF"/>
      </a:lt1>
      <a:dk2>
        <a:srgbClr val="000000"/>
      </a:dk2>
      <a:lt2>
        <a:srgbClr val="FFDE14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.pptx  -  Lecture seule" id="{60D328F9-7E28-4C08-9248-411C527EDC60}" vid="{939E675C-3B82-44CF-A5D2-3D9273F9578B}"/>
    </a:ext>
  </a:extLst>
</a:theme>
</file>

<file path=ppt/theme/theme2.xml><?xml version="1.0" encoding="utf-8"?>
<a:theme xmlns:a="http://schemas.openxmlformats.org/drawingml/2006/main" name="II - COUVERTURES">
  <a:themeElements>
    <a:clrScheme name="IRSN PP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83C4E"/>
      </a:accent1>
      <a:accent2>
        <a:srgbClr val="90B0DD"/>
      </a:accent2>
      <a:accent3>
        <a:srgbClr val="283583"/>
      </a:accent3>
      <a:accent4>
        <a:srgbClr val="8C8985"/>
      </a:accent4>
      <a:accent5>
        <a:srgbClr val="FF9800"/>
      </a:accent5>
      <a:accent6>
        <a:srgbClr val="228848"/>
      </a:accent6>
      <a:hlink>
        <a:srgbClr val="283583"/>
      </a:hlink>
      <a:folHlink>
        <a:srgbClr val="283583"/>
      </a:folHlink>
    </a:clrScheme>
    <a:fontScheme name="Modèle par défau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5793C9"/>
        </a:dk2>
        <a:lt2>
          <a:srgbClr val="808080"/>
        </a:lt2>
        <a:accent1>
          <a:srgbClr val="91B1D9"/>
        </a:accent1>
        <a:accent2>
          <a:srgbClr val="E63D4D"/>
        </a:accent2>
        <a:accent3>
          <a:srgbClr val="FFFFFF"/>
        </a:accent3>
        <a:accent4>
          <a:srgbClr val="000000"/>
        </a:accent4>
        <a:accent5>
          <a:srgbClr val="C7D5E9"/>
        </a:accent5>
        <a:accent6>
          <a:srgbClr val="D03645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rsn_frm_296.pptx  -  Lecture seule" id="{60D328F9-7E28-4C08-9248-411C527EDC60}" vid="{6DE58AC6-2645-4301-ADE8-88D1B4D0245E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B392325210247A88F0FA3D52B2055" ma:contentTypeVersion="1" ma:contentTypeDescription="Crée un document." ma:contentTypeScope="" ma:versionID="34c31b95eca514dd292f54bc7f4bc8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1ED695-4494-48AC-AC3E-E439590ADA2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5CE834-D11E-4521-BD41-1B2FDEC7C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614333-E2BE-4661-BA52-D6B882176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irsn_frm_296</Template>
  <TotalTime>867</TotalTime>
  <Words>847</Words>
  <Application>Microsoft Office PowerPoint</Application>
  <PresentationFormat>Affichage à l'écran (16:9)</PresentationFormat>
  <Paragraphs>118</Paragraphs>
  <Slides>13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LGJHA A+ Gulliver RM</vt:lpstr>
      <vt:lpstr>Segoe UI Symbol</vt:lpstr>
      <vt:lpstr>Times New Roman</vt:lpstr>
      <vt:lpstr>Trebuchet MS</vt:lpstr>
      <vt:lpstr>Wingdings</vt:lpstr>
      <vt:lpstr>I - PAGES INTERIEURES</vt:lpstr>
      <vt:lpstr>II - COUVERTURES</vt:lpstr>
      <vt:lpstr>Modélisation(s) du transfert de 137Cs dans un continuum sol-rivière (ModelS-137)</vt:lpstr>
      <vt:lpstr>Contexte : conséquence d’un accident nucléaire sur un bassin versant</vt:lpstr>
      <vt:lpstr>Modélisation au sein de plusieurs compartiment  …</vt:lpstr>
      <vt:lpstr>…  et aux interfaces</vt:lpstr>
      <vt:lpstr>Focus sur l’interface Sol-Rivière</vt:lpstr>
      <vt:lpstr>Quelle(s) approche(s) pour modéliser le continuum Sol-Rivière ?</vt:lpstr>
      <vt:lpstr>Quelle(s) approche(s) pour modéliser le continuum Sol-Rivière ?</vt:lpstr>
      <vt:lpstr>Quelle(s) approche(s) pour modéliser le continuum Sol-Rivière ?</vt:lpstr>
      <vt:lpstr>Quel(s) approche(s) pour modéliser le continuum Sol-Rivière ?</vt:lpstr>
      <vt:lpstr>Quel(s) approche(s) pour modéliser le continuum Sol-Rivière ?</vt:lpstr>
      <vt:lpstr>Cas d’application : le bassin versant de l’Ardèche (affluent du Rhône)</vt:lpstr>
      <vt:lpstr>Détermination du terme source : campagne de prélèvement de sols</vt:lpstr>
      <vt:lpstr>Perspectives</vt:lpstr>
    </vt:vector>
  </TitlesOfParts>
  <Company>TROISCUBE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ModelS-137</dc:title>
  <dc:creator>LEPAGE Hugo</dc:creator>
  <cp:lastModifiedBy>LEPAGE Hugo</cp:lastModifiedBy>
  <cp:revision>39</cp:revision>
  <dcterms:created xsi:type="dcterms:W3CDTF">2022-02-22T07:32:00Z</dcterms:created>
  <dcterms:modified xsi:type="dcterms:W3CDTF">2022-05-24T05:52:40Z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0x0101005FFB392325210247A88F0FA3D52B2055</vt:lpwstr>
  </property>
</Properties>
</file>