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815" r:id="rId5"/>
  </p:sldMasterIdLst>
  <p:notesMasterIdLst>
    <p:notesMasterId r:id="rId18"/>
  </p:notesMasterIdLst>
  <p:handoutMasterIdLst>
    <p:handoutMasterId r:id="rId19"/>
  </p:handoutMasterIdLst>
  <p:sldIdLst>
    <p:sldId id="260" r:id="rId6"/>
    <p:sldId id="280" r:id="rId7"/>
    <p:sldId id="279" r:id="rId8"/>
    <p:sldId id="271" r:id="rId9"/>
    <p:sldId id="272" r:id="rId10"/>
    <p:sldId id="273" r:id="rId11"/>
    <p:sldId id="275" r:id="rId12"/>
    <p:sldId id="276" r:id="rId13"/>
    <p:sldId id="268" r:id="rId14"/>
    <p:sldId id="274" r:id="rId15"/>
    <p:sldId id="281" r:id="rId16"/>
    <p:sldId id="270" r:id="rId17"/>
  </p:sldIdLst>
  <p:sldSz cx="9144000" cy="5143500" type="screen16x9"/>
  <p:notesSz cx="7099300" cy="10234613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342866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685732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02859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371464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1714331" algn="l" defTabSz="685732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057195" algn="l" defTabSz="685732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2400060" algn="l" defTabSz="685732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2742926" algn="l" defTabSz="685732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9ED5"/>
    <a:srgbClr val="FFFFFF"/>
    <a:srgbClr val="00598F"/>
    <a:srgbClr val="FF8E00"/>
    <a:srgbClr val="B90066"/>
    <a:srgbClr val="071E4F"/>
    <a:srgbClr val="041D42"/>
    <a:srgbClr val="7AA0D5"/>
    <a:srgbClr val="328B57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06" autoAdjust="0"/>
    <p:restoredTop sz="94663"/>
  </p:normalViewPr>
  <p:slideViewPr>
    <p:cSldViewPr snapToGrid="0">
      <p:cViewPr varScale="1">
        <p:scale>
          <a:sx n="90" d="100"/>
          <a:sy n="90" d="100"/>
        </p:scale>
        <p:origin x="1044" y="72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26" d="100"/>
          <a:sy n="126" d="100"/>
        </p:scale>
        <p:origin x="37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6A5FBFB4-0382-9A40-A092-F3D511B0C21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BDB7B2B-904F-5348-83D7-C08183C5853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9BF594-6D82-0142-BF5D-B53C487D1A5B}" type="datetimeFigureOut">
              <a:rPr lang="fr-FR" smtClean="0"/>
              <a:t>24/05/2022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B99067A-EE96-6149-8690-0819FCDDABE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38C896B-8394-EB4C-A415-C5D21C8828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EDAF20-22EF-B845-8AF0-E9D5F3E5E7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38721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0FC937C-F306-F044-82C7-DA5AFE2A727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F61165C9-DD6E-5543-8006-E04A4A08CD4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9700" y="768350"/>
            <a:ext cx="68199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1FB1B253-BA49-444F-98ED-ABDEFB10EB7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36068307-81A8-AB4B-83A9-B792F99928D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814D90A7-A4F2-814B-852E-3C59D555D9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/>
            </a:lvl1pPr>
          </a:lstStyle>
          <a:p>
            <a:fld id="{4C3068AE-EDD4-4978-A5A6-FB19BEA97D61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527999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+mn-ea"/>
        <a:cs typeface="+mn-cs"/>
      </a:defRPr>
    </a:lvl1pPr>
    <a:lvl2pPr marL="342866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+mn-ea"/>
        <a:cs typeface="+mn-cs"/>
      </a:defRPr>
    </a:lvl2pPr>
    <a:lvl3pPr marL="685732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+mn-ea"/>
        <a:cs typeface="+mn-cs"/>
      </a:defRPr>
    </a:lvl3pPr>
    <a:lvl4pPr marL="1028598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+mn-ea"/>
        <a:cs typeface="+mn-cs"/>
      </a:defRPr>
    </a:lvl4pPr>
    <a:lvl5pPr marL="1371464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+mn-ea"/>
        <a:cs typeface="+mn-cs"/>
      </a:defRPr>
    </a:lvl5pPr>
    <a:lvl6pPr marL="1714331" algn="l" defTabSz="68573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195" algn="l" defTabSz="68573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060" algn="l" defTabSz="68573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2926" algn="l" defTabSz="68573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068AE-EDD4-4978-A5A6-FB19BEA97D61}" type="slidenum">
              <a:rPr lang="fr-FR" altLang="fr-FR" smtClean="0"/>
              <a:pPr/>
              <a:t>9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79988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068AE-EDD4-4978-A5A6-FB19BEA97D61}" type="slidenum">
              <a:rPr lang="fr-FR" altLang="fr-FR" smtClean="0"/>
              <a:pPr/>
              <a:t>11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54324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068AE-EDD4-4978-A5A6-FB19BEA97D61}" type="slidenum">
              <a:rPr lang="fr-FR" altLang="fr-FR" smtClean="0"/>
              <a:pPr/>
              <a:t>12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32428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82E9D6-1F60-D349-BD9F-1EA920088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AA1E58C-F0BF-427D-90B8-66FE61E2B3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Pied de page à modifier globalement dans "Insertion" / "En-tête/Pied" - Mois 20XX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5C09D0-3190-402C-A75C-601FF9A4A7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45539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. 5 idées développé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FA8A97-87F7-FB41-A7B6-E195BF588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9" name="Espace réservé du pied de page 18">
            <a:extLst>
              <a:ext uri="{FF2B5EF4-FFF2-40B4-BE49-F238E27FC236}">
                <a16:creationId xmlns:a16="http://schemas.microsoft.com/office/drawing/2014/main" id="{5C9DC2AE-5D69-4C8D-8E7A-A0A4D9C5D56C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fr-FR"/>
              <a:t>Pied de page à modifier globalement dans "Insertion" / "En-tête/Pied" - Mois 20XX</a:t>
            </a:r>
            <a:endParaRPr lang="fr-FR" dirty="0"/>
          </a:p>
        </p:txBody>
      </p:sp>
      <p:sp>
        <p:nvSpPr>
          <p:cNvPr id="20" name="Espace réservé du numéro de diapositive 19">
            <a:extLst>
              <a:ext uri="{FF2B5EF4-FFF2-40B4-BE49-F238E27FC236}">
                <a16:creationId xmlns:a16="http://schemas.microsoft.com/office/drawing/2014/main" id="{BCBA5CAF-442B-4F49-A70C-75588B1811A7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7E7949AB-7451-4DD8-A82C-A03EFE4334C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27497" y="1035170"/>
            <a:ext cx="1610916" cy="634087"/>
          </a:xfr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100" b="1">
                <a:solidFill>
                  <a:schemeClr val="bg1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4" name="Espace réservé du texte 22">
            <a:extLst>
              <a:ext uri="{FF2B5EF4-FFF2-40B4-BE49-F238E27FC236}">
                <a16:creationId xmlns:a16="http://schemas.microsoft.com/office/drawing/2014/main" id="{0A6CDFC0-AA5B-4715-910D-1AF0B043E9C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112163" y="1740379"/>
            <a:ext cx="1971000" cy="831371"/>
          </a:xfrm>
          <a:blipFill dpi="0" rotWithShape="1">
            <a:blip r:embed="rId2"/>
            <a:srcRect/>
            <a:tile tx="0" ty="0" sx="80000" sy="100000" flip="none" algn="tl"/>
          </a:blipFill>
          <a:ln>
            <a:noFill/>
          </a:ln>
        </p:spPr>
        <p:txBody>
          <a:bodyPr lIns="180000" anchor="t"/>
          <a:lstStyle>
            <a:lvl1pPr marL="0" indent="0" algn="l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None/>
              <a:defRPr sz="1100" b="0">
                <a:solidFill>
                  <a:schemeClr val="accent3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8" name="Espace réservé du texte 22">
            <a:extLst>
              <a:ext uri="{FF2B5EF4-FFF2-40B4-BE49-F238E27FC236}">
                <a16:creationId xmlns:a16="http://schemas.microsoft.com/office/drawing/2014/main" id="{CC5E45F9-C5FD-4F00-9987-E256662670E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446600" y="1035170"/>
            <a:ext cx="1610916" cy="634087"/>
          </a:xfr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100" b="1">
                <a:solidFill>
                  <a:schemeClr val="bg1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9" name="Espace réservé du texte 22">
            <a:extLst>
              <a:ext uri="{FF2B5EF4-FFF2-40B4-BE49-F238E27FC236}">
                <a16:creationId xmlns:a16="http://schemas.microsoft.com/office/drawing/2014/main" id="{7E039499-F620-4FD6-8A6F-E220C9C59B4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652697" y="1740379"/>
            <a:ext cx="1971000" cy="831371"/>
          </a:xfrm>
          <a:blipFill>
            <a:blip r:embed="rId2"/>
            <a:tile tx="0" ty="0" sx="80000" sy="100000" flip="none" algn="tl"/>
          </a:blipFill>
          <a:ln>
            <a:noFill/>
          </a:ln>
        </p:spPr>
        <p:txBody>
          <a:bodyPr lIns="180000" anchor="t"/>
          <a:lstStyle>
            <a:lvl1pPr marL="0" indent="0" algn="l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None/>
              <a:defRPr sz="1100" b="0">
                <a:solidFill>
                  <a:schemeClr val="accent3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1" name="Espace réservé du texte 22">
            <a:extLst>
              <a:ext uri="{FF2B5EF4-FFF2-40B4-BE49-F238E27FC236}">
                <a16:creationId xmlns:a16="http://schemas.microsoft.com/office/drawing/2014/main" id="{A80B4E8C-6372-4433-B97B-1F6BF295C94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27497" y="3006845"/>
            <a:ext cx="1610916" cy="634087"/>
          </a:xfr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100" b="1">
                <a:solidFill>
                  <a:schemeClr val="bg1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2" name="Espace réservé du texte 22">
            <a:extLst>
              <a:ext uri="{FF2B5EF4-FFF2-40B4-BE49-F238E27FC236}">
                <a16:creationId xmlns:a16="http://schemas.microsoft.com/office/drawing/2014/main" id="{A4246CD2-D6E7-4FC9-835B-5533D2D122B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133594" y="3712054"/>
            <a:ext cx="1971000" cy="831371"/>
          </a:xfrm>
          <a:blipFill>
            <a:blip r:embed="rId2"/>
            <a:tile tx="0" ty="0" sx="80000" sy="100000" flip="none" algn="tl"/>
          </a:blipFill>
          <a:ln>
            <a:noFill/>
          </a:ln>
        </p:spPr>
        <p:txBody>
          <a:bodyPr lIns="180000" anchor="t"/>
          <a:lstStyle>
            <a:lvl1pPr marL="0" indent="0" algn="l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None/>
              <a:defRPr sz="1100" b="0">
                <a:solidFill>
                  <a:schemeClr val="accent3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4" name="Espace réservé du texte 22">
            <a:extLst>
              <a:ext uri="{FF2B5EF4-FFF2-40B4-BE49-F238E27FC236}">
                <a16:creationId xmlns:a16="http://schemas.microsoft.com/office/drawing/2014/main" id="{4E541763-265C-46DB-8137-C49E008955D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46600" y="3006845"/>
            <a:ext cx="1610916" cy="634087"/>
          </a:xfr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100" b="1">
                <a:solidFill>
                  <a:schemeClr val="bg1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5" name="Espace réservé du texte 22">
            <a:extLst>
              <a:ext uri="{FF2B5EF4-FFF2-40B4-BE49-F238E27FC236}">
                <a16:creationId xmlns:a16="http://schemas.microsoft.com/office/drawing/2014/main" id="{C4DB2949-9272-435E-87E6-38435B1A958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652697" y="3712054"/>
            <a:ext cx="1971000" cy="831371"/>
          </a:xfrm>
          <a:blipFill>
            <a:blip r:embed="rId2"/>
            <a:tile tx="0" ty="0" sx="80000" sy="100000" flip="none" algn="tl"/>
          </a:blipFill>
          <a:ln>
            <a:noFill/>
          </a:ln>
        </p:spPr>
        <p:txBody>
          <a:bodyPr lIns="180000" anchor="t"/>
          <a:lstStyle>
            <a:lvl1pPr marL="0" indent="0" algn="l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None/>
              <a:defRPr sz="1100" b="0">
                <a:solidFill>
                  <a:schemeClr val="accent3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7" name="Espace réservé du texte 22">
            <a:extLst>
              <a:ext uri="{FF2B5EF4-FFF2-40B4-BE49-F238E27FC236}">
                <a16:creationId xmlns:a16="http://schemas.microsoft.com/office/drawing/2014/main" id="{CB3DB4DA-E636-41CF-A9ED-469BF6CC03F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822502" y="1994814"/>
            <a:ext cx="1610916" cy="634087"/>
          </a:xfr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100" b="1">
                <a:solidFill>
                  <a:schemeClr val="bg1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8" name="Espace réservé du texte 22">
            <a:extLst>
              <a:ext uri="{FF2B5EF4-FFF2-40B4-BE49-F238E27FC236}">
                <a16:creationId xmlns:a16="http://schemas.microsoft.com/office/drawing/2014/main" id="{B23AD0A7-A384-4986-83E8-827EE4EADAB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028599" y="2700023"/>
            <a:ext cx="1971000" cy="831371"/>
          </a:xfrm>
          <a:blipFill>
            <a:blip r:embed="rId2"/>
            <a:tile tx="0" ty="0" sx="80000" sy="100000" flip="none" algn="tl"/>
          </a:blipFill>
          <a:ln>
            <a:noFill/>
          </a:ln>
        </p:spPr>
        <p:txBody>
          <a:bodyPr lIns="180000" anchor="t"/>
          <a:lstStyle>
            <a:lvl1pPr marL="0" indent="0" algn="l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None/>
              <a:defRPr sz="1100" b="0">
                <a:solidFill>
                  <a:schemeClr val="accent3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982950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. Texte et image génér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3893CF-ECCA-0343-BE13-94EB3ACBC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u contenu 4">
            <a:extLst>
              <a:ext uri="{FF2B5EF4-FFF2-40B4-BE49-F238E27FC236}">
                <a16:creationId xmlns:a16="http://schemas.microsoft.com/office/drawing/2014/main" id="{847BCCA3-320F-F442-A5A6-A675245E7EA5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882157" y="1275162"/>
            <a:ext cx="3740349" cy="3268265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100">
                <a:latin typeface="Trebuchet MS"/>
                <a:cs typeface="Trebuchet MS"/>
              </a:defRPr>
            </a:lvl2pPr>
            <a:lvl3pPr>
              <a:defRPr sz="1100">
                <a:latin typeface="Trebuchet MS"/>
                <a:cs typeface="Trebuchet MS"/>
              </a:defRPr>
            </a:lvl3pPr>
            <a:lvl4pPr>
              <a:defRPr sz="1100">
                <a:latin typeface="Trebuchet MS"/>
                <a:cs typeface="Trebuchet MS"/>
              </a:defRPr>
            </a:lvl4pPr>
            <a:lvl5pPr>
              <a:defRPr sz="1100">
                <a:latin typeface="Trebuchet MS"/>
                <a:cs typeface="Trebuchet MS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EE1CCBF-5412-4FD0-AE90-7F4A0A6203F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fr-FR"/>
              <a:t>Pied de page à modifier globalement dans "Insertion" / "En-tête/Pied" - Mois 20XX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1B30A4-A860-4AF2-8453-50756B56086A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4C3F8B87-51EA-4A5F-B8FA-6394BA3982E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2731" y="1275162"/>
            <a:ext cx="3906440" cy="326826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3158076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. Texte et image - Génér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8CDAF8-39D6-BE4E-A31E-82BF31DAA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u contenu 4">
            <a:extLst>
              <a:ext uri="{FF2B5EF4-FFF2-40B4-BE49-F238E27FC236}">
                <a16:creationId xmlns:a16="http://schemas.microsoft.com/office/drawing/2014/main" id="{8C0DB197-32F8-0B40-92F0-339BBF5E5192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938365" y="1275162"/>
            <a:ext cx="3684141" cy="3268265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100">
                <a:latin typeface="Trebuchet MS"/>
                <a:cs typeface="Trebuchet MS"/>
              </a:defRPr>
            </a:lvl2pPr>
            <a:lvl3pPr>
              <a:defRPr sz="1100">
                <a:latin typeface="Trebuchet MS"/>
                <a:cs typeface="Trebuchet MS"/>
              </a:defRPr>
            </a:lvl3pPr>
            <a:lvl4pPr>
              <a:defRPr sz="1100">
                <a:latin typeface="Trebuchet MS"/>
                <a:cs typeface="Trebuchet MS"/>
              </a:defRPr>
            </a:lvl4pPr>
            <a:lvl5pPr>
              <a:defRPr sz="1100">
                <a:latin typeface="Trebuchet MS"/>
                <a:cs typeface="Trebuchet MS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67ED9E5D-237E-4834-B731-EA4C07ED9F7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fr-FR"/>
              <a:t>Pied de page à modifier globalement dans "Insertion" / "En-tête/Pied" - Mois 20XX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95666AAF-CC76-4D83-9A32-974B8D280E1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D618FDC3-DC0C-420C-B5C3-D15D996A414F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36484" y="1275164"/>
            <a:ext cx="4112519" cy="385199"/>
          </a:xfrm>
          <a:blipFill dpi="0" rotWithShape="1">
            <a:blip r:embed="rId2"/>
            <a:srcRect/>
            <a:tile tx="0" ty="0" sx="46000" sy="46000" flip="none" algn="tl"/>
          </a:blipFill>
        </p:spPr>
        <p:txBody>
          <a:bodyPr lIns="504000" tIns="36000" rIns="936000"/>
          <a:lstStyle>
            <a:lvl1pPr marL="0" indent="0" algn="l">
              <a:buNone/>
              <a:defRPr sz="1425" b="1" cap="all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28B1074B-05F6-4859-874A-37B3295B76F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2733" y="1743075"/>
            <a:ext cx="3777853" cy="280035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654605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. Texte et image - santé et environn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8CDAF8-39D6-BE4E-A31E-82BF31DAA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u contenu 4">
            <a:extLst>
              <a:ext uri="{FF2B5EF4-FFF2-40B4-BE49-F238E27FC236}">
                <a16:creationId xmlns:a16="http://schemas.microsoft.com/office/drawing/2014/main" id="{8C0DB197-32F8-0B40-92F0-339BBF5E5192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938365" y="1275162"/>
            <a:ext cx="3684141" cy="3268265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100">
                <a:latin typeface="Trebuchet MS"/>
                <a:cs typeface="Trebuchet MS"/>
              </a:defRPr>
            </a:lvl2pPr>
            <a:lvl3pPr>
              <a:defRPr sz="1100">
                <a:latin typeface="Trebuchet MS"/>
                <a:cs typeface="Trebuchet MS"/>
              </a:defRPr>
            </a:lvl3pPr>
            <a:lvl4pPr>
              <a:defRPr sz="1100">
                <a:latin typeface="Trebuchet MS"/>
                <a:cs typeface="Trebuchet MS"/>
              </a:defRPr>
            </a:lvl4pPr>
            <a:lvl5pPr>
              <a:defRPr sz="1100">
                <a:latin typeface="Trebuchet MS"/>
                <a:cs typeface="Trebuchet MS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67ED9E5D-237E-4834-B731-EA4C07ED9F7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fr-FR"/>
              <a:t>Pied de page à modifier globalement dans "Insertion" / "En-tête/Pied" - Mois 20XX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95666AAF-CC76-4D83-9A32-974B8D280E1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D618FDC3-DC0C-420C-B5C3-D15D996A414F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36484" y="1275164"/>
            <a:ext cx="4112519" cy="385199"/>
          </a:xfrm>
          <a:blipFill dpi="0" rotWithShape="1">
            <a:blip r:embed="rId2"/>
            <a:srcRect/>
            <a:tile tx="0" ty="0" sx="46000" sy="46000" flip="none" algn="tl"/>
          </a:blipFill>
        </p:spPr>
        <p:txBody>
          <a:bodyPr lIns="504000" tIns="36000" rIns="936000"/>
          <a:lstStyle>
            <a:lvl1pPr marL="0" indent="0" algn="l">
              <a:buNone/>
              <a:defRPr sz="1425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B3BB485F-5ABF-4273-9A66-32D3676CC59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2733" y="1743075"/>
            <a:ext cx="3777853" cy="2800350"/>
          </a:xfrm>
        </p:spPr>
        <p:txBody>
          <a:bodyPr/>
          <a:lstStyle>
            <a:lvl1pPr>
              <a:buClr>
                <a:schemeClr val="accent6"/>
              </a:buCl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05999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. Texte et image - sûreté nuclé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41B9D1-4732-9B49-AB41-73D26E545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3B9519E-B1B9-4426-B80F-21C8DB723B9F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fr-FR"/>
              <a:t>Pied de page à modifier globalement dans "Insertion" / "En-tête/Pied" - Mois 20XX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79E5D530-79D2-4E14-ACF9-538A31B0B77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contenu 4">
            <a:extLst>
              <a:ext uri="{FF2B5EF4-FFF2-40B4-BE49-F238E27FC236}">
                <a16:creationId xmlns:a16="http://schemas.microsoft.com/office/drawing/2014/main" id="{703B7FD3-5EA8-4823-BA13-831D7C02261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938365" y="1275162"/>
            <a:ext cx="3684141" cy="3268265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100">
                <a:latin typeface="Trebuchet MS"/>
                <a:cs typeface="Trebuchet MS"/>
              </a:defRPr>
            </a:lvl2pPr>
            <a:lvl3pPr>
              <a:defRPr sz="1100">
                <a:latin typeface="Trebuchet MS"/>
                <a:cs typeface="Trebuchet MS"/>
              </a:defRPr>
            </a:lvl3pPr>
            <a:lvl4pPr>
              <a:defRPr sz="1100">
                <a:latin typeface="Trebuchet MS"/>
                <a:cs typeface="Trebuchet MS"/>
              </a:defRPr>
            </a:lvl4pPr>
            <a:lvl5pPr>
              <a:defRPr sz="1100">
                <a:latin typeface="Trebuchet MS"/>
                <a:cs typeface="Trebuchet MS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F2BD75B7-0953-4A80-8EA6-B62D08502431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36484" y="1275164"/>
            <a:ext cx="4112519" cy="385199"/>
          </a:xfrm>
          <a:blipFill dpi="0" rotWithShape="1">
            <a:blip r:embed="rId2"/>
            <a:srcRect/>
            <a:tile tx="0" ty="0" sx="46000" sy="46000" flip="none" algn="tl"/>
          </a:blipFill>
        </p:spPr>
        <p:txBody>
          <a:bodyPr lIns="504000" tIns="36000" rIns="936000"/>
          <a:lstStyle>
            <a:lvl1pPr marL="0" indent="0" algn="l">
              <a:buNone/>
              <a:defRPr sz="1425" b="1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3CB6CAC9-C9D5-45FE-B339-17E1ED4FC68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2733" y="1743075"/>
            <a:ext cx="3777853" cy="2800350"/>
          </a:xfrm>
        </p:spPr>
        <p:txBody>
          <a:bodyPr/>
          <a:lstStyle>
            <a:lvl1pPr>
              <a:buClr>
                <a:schemeClr val="accent5"/>
              </a:buCl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547234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. Texte et image - sécurit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EA8F8A-AB7D-ED49-B179-19AA83B74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7A7F9D0-D64C-4AD0-8B48-D0E45A33B857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fr-FR"/>
              <a:t>Pied de page à modifier globalement dans "Insertion" / "En-tête/Pied" - Mois 20XX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5DF131BC-BD0F-4D1A-A044-7653FFED684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contenu 4">
            <a:extLst>
              <a:ext uri="{FF2B5EF4-FFF2-40B4-BE49-F238E27FC236}">
                <a16:creationId xmlns:a16="http://schemas.microsoft.com/office/drawing/2014/main" id="{F5BEE4ED-F898-4997-B527-9B0A771A9A2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938365" y="1275162"/>
            <a:ext cx="3684141" cy="3268265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100">
                <a:latin typeface="Trebuchet MS"/>
                <a:cs typeface="Trebuchet MS"/>
              </a:defRPr>
            </a:lvl2pPr>
            <a:lvl3pPr>
              <a:defRPr sz="1100">
                <a:latin typeface="Trebuchet MS"/>
                <a:cs typeface="Trebuchet MS"/>
              </a:defRPr>
            </a:lvl3pPr>
            <a:lvl4pPr>
              <a:defRPr sz="1100">
                <a:latin typeface="Trebuchet MS"/>
                <a:cs typeface="Trebuchet MS"/>
              </a:defRPr>
            </a:lvl4pPr>
            <a:lvl5pPr>
              <a:defRPr sz="1100">
                <a:latin typeface="Trebuchet MS"/>
                <a:cs typeface="Trebuchet MS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6AE5691B-F701-42FC-BB71-39FAE29C9F4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36484" y="1275164"/>
            <a:ext cx="4112519" cy="385199"/>
          </a:xfrm>
          <a:blipFill dpi="0" rotWithShape="1">
            <a:blip r:embed="rId2"/>
            <a:srcRect/>
            <a:tile tx="0" ty="0" sx="46000" sy="46000" flip="none" algn="tl"/>
          </a:blipFill>
        </p:spPr>
        <p:txBody>
          <a:bodyPr lIns="504000" tIns="36000" rIns="936000"/>
          <a:lstStyle>
            <a:lvl1pPr marL="0" indent="0" algn="l">
              <a:buNone/>
              <a:defRPr sz="1425"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4" name="Espace réservé du texte 7">
            <a:extLst>
              <a:ext uri="{FF2B5EF4-FFF2-40B4-BE49-F238E27FC236}">
                <a16:creationId xmlns:a16="http://schemas.microsoft.com/office/drawing/2014/main" id="{03978CA3-AD4D-4C94-83BF-F1C01440008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2733" y="1743075"/>
            <a:ext cx="3777853" cy="2800350"/>
          </a:xfrm>
        </p:spPr>
        <p:txBody>
          <a:bodyPr/>
          <a:lstStyle>
            <a:lvl1pPr>
              <a:buClr>
                <a:schemeClr val="accent4"/>
              </a:buCl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673327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. 3 colonnes génér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440669-79BC-5E43-87AB-C006BC098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C0707958-B919-4682-9EAB-FFAB4EC0DD03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fr-FR"/>
              <a:t>Pied de page à modifier globalement dans "Insertion" / "En-tête/Pied" - Mois 20XX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43E815D5-E5BF-47D5-B288-5C848FC75B2E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4AEFC8CD-039E-4F7E-BFCF-D7B5D822EA8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396136" y="2246510"/>
            <a:ext cx="1863000" cy="2296917"/>
          </a:xfrm>
          <a:prstGeom prst="rect">
            <a:avLst/>
          </a:prstGeom>
          <a:solidFill>
            <a:schemeClr val="accent2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CBF97343-3014-4B06-BB6A-E3088B3836B4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3648447" y="2246510"/>
            <a:ext cx="1863000" cy="2296917"/>
          </a:xfrm>
          <a:prstGeom prst="rect">
            <a:avLst/>
          </a:prstGeom>
          <a:solidFill>
            <a:schemeClr val="accent2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C86C6218-5D3D-4A40-A1AF-9D214DA7540B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5900759" y="2246510"/>
            <a:ext cx="1863000" cy="2296917"/>
          </a:xfrm>
          <a:prstGeom prst="rect">
            <a:avLst/>
          </a:prstGeom>
          <a:solidFill>
            <a:schemeClr val="accent2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DD97F5CC-AEAB-48DE-B43B-0A8B45A4D47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396136" y="127516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Espace réservé du texte 24">
            <a:extLst>
              <a:ext uri="{FF2B5EF4-FFF2-40B4-BE49-F238E27FC236}">
                <a16:creationId xmlns:a16="http://schemas.microsoft.com/office/drawing/2014/main" id="{1FCE02CD-4173-400B-839D-E9E53A17382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648447" y="127516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7" name="Espace réservé du texte 24">
            <a:extLst>
              <a:ext uri="{FF2B5EF4-FFF2-40B4-BE49-F238E27FC236}">
                <a16:creationId xmlns:a16="http://schemas.microsoft.com/office/drawing/2014/main" id="{6895D0A1-761A-41A0-B167-C7DBECFC770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900759" y="127516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3244858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. 3 colonnes - 3 doma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6B22E4-BE8A-044F-914D-6802756F4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56B576A0-0729-43DF-A795-BCE4314C0D4E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fr-FR"/>
              <a:t>Pied de page à modifier globalement dans "Insertion" / "En-tête/Pied" - Mois 20XX</a:t>
            </a:r>
            <a:endParaRPr lang="fr-FR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2EE25693-4A7E-48BC-8A2C-95674E3FD35C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A576D490-984E-4318-BA87-CA39D8F41B4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396136" y="2246510"/>
            <a:ext cx="1863000" cy="2296917"/>
          </a:xfrm>
          <a:prstGeom prst="rect">
            <a:avLst/>
          </a:prstGeom>
          <a:solidFill>
            <a:schemeClr val="accent6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261A48B9-A2C9-4FA2-BA53-2B0FB21E04A8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3648447" y="2246510"/>
            <a:ext cx="1863000" cy="2296917"/>
          </a:xfrm>
          <a:prstGeom prst="rect">
            <a:avLst/>
          </a:prstGeom>
          <a:solidFill>
            <a:schemeClr val="accent5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F626A39C-E386-4607-9B66-2F04171D8E5F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5900759" y="2246510"/>
            <a:ext cx="1863000" cy="2296917"/>
          </a:xfrm>
          <a:prstGeom prst="rect">
            <a:avLst/>
          </a:prstGeom>
          <a:solidFill>
            <a:schemeClr val="accent4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9" name="Espace réservé du texte 24">
            <a:extLst>
              <a:ext uri="{FF2B5EF4-FFF2-40B4-BE49-F238E27FC236}">
                <a16:creationId xmlns:a16="http://schemas.microsoft.com/office/drawing/2014/main" id="{AFD8776C-3986-42EC-ACCC-F66DB6CE977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396136" y="127516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Espace réservé du texte 24">
            <a:extLst>
              <a:ext uri="{FF2B5EF4-FFF2-40B4-BE49-F238E27FC236}">
                <a16:creationId xmlns:a16="http://schemas.microsoft.com/office/drawing/2014/main" id="{6761B505-D208-4551-A7DE-B004A072F280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648447" y="1275160"/>
            <a:ext cx="1863000" cy="793800"/>
          </a:xfrm>
          <a:blipFill>
            <a:blip r:embed="rId3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1" name="Espace réservé du texte 24">
            <a:extLst>
              <a:ext uri="{FF2B5EF4-FFF2-40B4-BE49-F238E27FC236}">
                <a16:creationId xmlns:a16="http://schemas.microsoft.com/office/drawing/2014/main" id="{440B0CB3-6055-4A08-9057-900497E5545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900759" y="1275160"/>
            <a:ext cx="1863000" cy="793800"/>
          </a:xfrm>
          <a:blipFill>
            <a:blip r:embed="rId4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25739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. 3 colonnes - santé et environn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9FC9B0-A810-8749-B86B-92B1E67B0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BA441C74-3319-471D-A6F7-49A2073E86D9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fr-FR"/>
              <a:t>Pied de page à modifier globalement dans "Insertion" / "En-tête/Pied" - Mois 20XX</a:t>
            </a:r>
            <a:endParaRPr lang="fr-FR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BDEE628C-9DBD-42A9-897C-D64B03F87739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42989EC0-1D04-4927-969E-0FBB65362F9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396136" y="2246510"/>
            <a:ext cx="1863000" cy="2296917"/>
          </a:xfrm>
          <a:prstGeom prst="rect">
            <a:avLst/>
          </a:prstGeom>
          <a:solidFill>
            <a:schemeClr val="accent6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05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A0D6B17F-A6C5-4558-B9E3-38108A92CFB4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3648447" y="2246510"/>
            <a:ext cx="1863000" cy="2296917"/>
          </a:xfrm>
          <a:prstGeom prst="rect">
            <a:avLst/>
          </a:prstGeom>
          <a:solidFill>
            <a:schemeClr val="accent6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05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1C9870C4-A457-4605-AE0A-8B64B5C9CAA0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5900759" y="2246510"/>
            <a:ext cx="1863000" cy="2296917"/>
          </a:xfrm>
          <a:prstGeom prst="rect">
            <a:avLst/>
          </a:prstGeom>
          <a:solidFill>
            <a:schemeClr val="accent6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05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9" name="Espace réservé du texte 24">
            <a:extLst>
              <a:ext uri="{FF2B5EF4-FFF2-40B4-BE49-F238E27FC236}">
                <a16:creationId xmlns:a16="http://schemas.microsoft.com/office/drawing/2014/main" id="{F2948FD1-A848-49E6-9868-0CB7A87AD9B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396136" y="127516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Espace réservé du texte 24">
            <a:extLst>
              <a:ext uri="{FF2B5EF4-FFF2-40B4-BE49-F238E27FC236}">
                <a16:creationId xmlns:a16="http://schemas.microsoft.com/office/drawing/2014/main" id="{F33F8D99-7728-4167-944D-5962296324E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648447" y="127516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1" name="Espace réservé du texte 24">
            <a:extLst>
              <a:ext uri="{FF2B5EF4-FFF2-40B4-BE49-F238E27FC236}">
                <a16:creationId xmlns:a16="http://schemas.microsoft.com/office/drawing/2014/main" id="{6596C820-2C25-44C4-9C99-B586CE49852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900759" y="127516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480919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. 3 colonnes - sûreté nuclé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DD19F8-A88A-F547-9D08-6642F1E66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0952A329-C0AD-4DD1-972C-7FA00EF51976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fr-FR"/>
              <a:t>Pied de page à modifier globalement dans "Insertion" / "En-tête/Pied" - Mois 20XX</a:t>
            </a:r>
            <a:endParaRPr lang="fr-FR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E2529BDA-358C-4AB5-A506-85E94A18F74A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67FA27F7-A540-46A1-9E43-E5C5F69127E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396136" y="2246510"/>
            <a:ext cx="1863000" cy="2296917"/>
          </a:xfrm>
          <a:prstGeom prst="rect">
            <a:avLst/>
          </a:prstGeom>
          <a:solidFill>
            <a:schemeClr val="accent5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05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F102011C-A6A7-403B-9F76-5C48B9F22F70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3648447" y="2246510"/>
            <a:ext cx="1863000" cy="2296917"/>
          </a:xfrm>
          <a:prstGeom prst="rect">
            <a:avLst/>
          </a:prstGeom>
          <a:solidFill>
            <a:schemeClr val="accent5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05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6DB628F2-02B8-4419-88B0-383C3C7E4E09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5900759" y="2246510"/>
            <a:ext cx="1863000" cy="2296917"/>
          </a:xfrm>
          <a:prstGeom prst="rect">
            <a:avLst/>
          </a:prstGeom>
          <a:solidFill>
            <a:schemeClr val="accent5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05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9" name="Espace réservé du texte 24">
            <a:extLst>
              <a:ext uri="{FF2B5EF4-FFF2-40B4-BE49-F238E27FC236}">
                <a16:creationId xmlns:a16="http://schemas.microsoft.com/office/drawing/2014/main" id="{CE8938DF-052A-4BC2-8F49-3ED811E9E0F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396136" y="127516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Espace réservé du texte 24">
            <a:extLst>
              <a:ext uri="{FF2B5EF4-FFF2-40B4-BE49-F238E27FC236}">
                <a16:creationId xmlns:a16="http://schemas.microsoft.com/office/drawing/2014/main" id="{3F39231E-26C1-409B-9B3F-91A42FFF68F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648447" y="127516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1" name="Espace réservé du texte 24">
            <a:extLst>
              <a:ext uri="{FF2B5EF4-FFF2-40B4-BE49-F238E27FC236}">
                <a16:creationId xmlns:a16="http://schemas.microsoft.com/office/drawing/2014/main" id="{A282835E-73FE-4A63-B0AB-4216EAAF649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900759" y="127516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49157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Titr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16E087-790D-C443-A64A-E55B062B7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16B471B-E7F2-4243-ACEA-22341C25C0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Pied de page à modifier globalement dans "Insertion" / "En-tête/Pied" - Mois 20XX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AA79D8F-55D3-4EB2-AC8F-00F5004BB8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03541F62-F8F0-4192-B023-9DFB99F9846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855908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. 3 colonnes - sécurit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9CA461-08F7-254B-8FFA-7E9CB9555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2" name="Espace réservé du pied de page 11">
            <a:extLst>
              <a:ext uri="{FF2B5EF4-FFF2-40B4-BE49-F238E27FC236}">
                <a16:creationId xmlns:a16="http://schemas.microsoft.com/office/drawing/2014/main" id="{DF74E7EE-DFA9-4EF6-BEAE-6D9F15A9170D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fr-FR"/>
              <a:t>Pied de page à modifier globalement dans "Insertion" / "En-tête/Pied" - Mois 20XX</a:t>
            </a:r>
            <a:endParaRPr lang="fr-FR" dirty="0"/>
          </a:p>
        </p:txBody>
      </p: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8DC06FC5-4516-4892-AEE7-50E12FF1FE97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22B227-90ED-4BEB-B7D5-3CFFF14750D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396136" y="2246510"/>
            <a:ext cx="1863000" cy="2296917"/>
          </a:xfrm>
          <a:prstGeom prst="rect">
            <a:avLst/>
          </a:prstGeom>
          <a:solidFill>
            <a:schemeClr val="accent4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12D78451-2969-444E-ADD7-8AEF2BE16CD3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3648447" y="2246510"/>
            <a:ext cx="1863000" cy="2296917"/>
          </a:xfrm>
          <a:prstGeom prst="rect">
            <a:avLst/>
          </a:prstGeom>
          <a:solidFill>
            <a:schemeClr val="accent4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521B7E1D-88B8-4233-BFB8-46F64CCD207D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5900759" y="2246510"/>
            <a:ext cx="1863000" cy="2296917"/>
          </a:xfrm>
          <a:prstGeom prst="rect">
            <a:avLst/>
          </a:prstGeom>
          <a:solidFill>
            <a:schemeClr val="accent4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7" name="Espace réservé du texte 24">
            <a:extLst>
              <a:ext uri="{FF2B5EF4-FFF2-40B4-BE49-F238E27FC236}">
                <a16:creationId xmlns:a16="http://schemas.microsoft.com/office/drawing/2014/main" id="{A8F96ABF-7772-4C0E-A5EA-29FD0E8BC08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396136" y="127516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8" name="Espace réservé du texte 24">
            <a:extLst>
              <a:ext uri="{FF2B5EF4-FFF2-40B4-BE49-F238E27FC236}">
                <a16:creationId xmlns:a16="http://schemas.microsoft.com/office/drawing/2014/main" id="{63E232BA-92B4-4766-8B99-6912E5E64A73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648447" y="127516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9" name="Espace réservé du texte 24">
            <a:extLst>
              <a:ext uri="{FF2B5EF4-FFF2-40B4-BE49-F238E27FC236}">
                <a16:creationId xmlns:a16="http://schemas.microsoft.com/office/drawing/2014/main" id="{CC0625A6-9226-4BB3-B582-CF07AB8A6D1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900759" y="127516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7525701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. Idée principale et 3 colonnes génér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FB5E37-9A25-B442-BDD3-BF32EAE20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88D89F7-826B-474B-A516-6AE1F3626C76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fr-FR"/>
              <a:t>Pied de page à modifier globalement dans "Insertion" / "En-tête/Pied" - Mois 20XX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6D71A40-37B1-4374-96D5-87794A2ECFB8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A7D14C6A-1FFE-4A6A-A4EF-B5BF41E0DB5D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9263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20" name="Espace réservé du texte 24">
            <a:extLst>
              <a:ext uri="{FF2B5EF4-FFF2-40B4-BE49-F238E27FC236}">
                <a16:creationId xmlns:a16="http://schemas.microsoft.com/office/drawing/2014/main" id="{9AF4836D-471A-46DD-A64C-57386F29A9F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26306" y="2444631"/>
            <a:ext cx="1890000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3" name="Espace réservé du texte 24">
            <a:extLst>
              <a:ext uri="{FF2B5EF4-FFF2-40B4-BE49-F238E27FC236}">
                <a16:creationId xmlns:a16="http://schemas.microsoft.com/office/drawing/2014/main" id="{38609420-EFE4-4A89-96A6-EAE0CF53820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835943" y="2444631"/>
            <a:ext cx="1876926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4" name="Espace réservé du texte 24">
            <a:extLst>
              <a:ext uri="{FF2B5EF4-FFF2-40B4-BE49-F238E27FC236}">
                <a16:creationId xmlns:a16="http://schemas.microsoft.com/office/drawing/2014/main" id="{4F7055CD-A22C-4BC8-A802-FEA4BEC7B0A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745580" y="2444631"/>
            <a:ext cx="1876926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5" name="Espace réservé du contenu 2">
            <a:extLst>
              <a:ext uri="{FF2B5EF4-FFF2-40B4-BE49-F238E27FC236}">
                <a16:creationId xmlns:a16="http://schemas.microsoft.com/office/drawing/2014/main" id="{3578A220-71F6-4D0A-AEC0-233DEA1D0F45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38294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26" name="Espace réservé du contenu 2">
            <a:extLst>
              <a:ext uri="{FF2B5EF4-FFF2-40B4-BE49-F238E27FC236}">
                <a16:creationId xmlns:a16="http://schemas.microsoft.com/office/drawing/2014/main" id="{94FAED37-0028-4A29-9532-B25DC84BEA5E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67325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16A48835-60EF-4D9F-81F7-9F1F5B09939C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26306" y="1275163"/>
            <a:ext cx="7696200" cy="642211"/>
          </a:xfrm>
          <a:blipFill dpi="0" rotWithShape="1">
            <a:blip r:embed="rId3"/>
            <a:srcRect/>
            <a:tile tx="0" ty="0" sx="63000" sy="63000" flip="none" algn="t"/>
          </a:blipFill>
        </p:spPr>
        <p:txBody>
          <a:bodyPr lIns="720000" tIns="72000" rIns="720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cap="all" baseline="0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78628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. Idée principale et 3 colonnes sant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640352-8B65-9247-BAED-B1DD9885B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F8A192B-AC48-4BD2-8E43-06FD69A1264F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fr-FR"/>
              <a:t>Pied de page à modifier globalement dans "Insertion" / "En-tête/Pied" - Mois 20XX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5E76CA8-57F1-4AB5-A4E8-6EAD16D9C2E0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8" name="Espace réservé du texte 24">
            <a:extLst>
              <a:ext uri="{FF2B5EF4-FFF2-40B4-BE49-F238E27FC236}">
                <a16:creationId xmlns:a16="http://schemas.microsoft.com/office/drawing/2014/main" id="{836C7328-9181-4711-830A-288F3BF3DFE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26306" y="2444631"/>
            <a:ext cx="1890000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9" name="Espace réservé du texte 24">
            <a:extLst>
              <a:ext uri="{FF2B5EF4-FFF2-40B4-BE49-F238E27FC236}">
                <a16:creationId xmlns:a16="http://schemas.microsoft.com/office/drawing/2014/main" id="{94B1DBEE-C370-489E-BBA9-0F92BFEC099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835943" y="2444631"/>
            <a:ext cx="1876926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Espace réservé du texte 24">
            <a:extLst>
              <a:ext uri="{FF2B5EF4-FFF2-40B4-BE49-F238E27FC236}">
                <a16:creationId xmlns:a16="http://schemas.microsoft.com/office/drawing/2014/main" id="{A0DA5D57-F23A-4342-87C7-A8E1BB770EB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745580" y="2444631"/>
            <a:ext cx="1876926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3" name="Espace réservé du texte 5">
            <a:extLst>
              <a:ext uri="{FF2B5EF4-FFF2-40B4-BE49-F238E27FC236}">
                <a16:creationId xmlns:a16="http://schemas.microsoft.com/office/drawing/2014/main" id="{986CA26D-AEB2-4848-8E6C-9E147AD5A052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26306" y="1275163"/>
            <a:ext cx="7696200" cy="642211"/>
          </a:xfrm>
          <a:blipFill dpi="0" rotWithShape="1">
            <a:blip r:embed="rId3"/>
            <a:srcRect/>
            <a:tile tx="0" ty="0" sx="63000" sy="63000" flip="none" algn="t"/>
          </a:blipFill>
        </p:spPr>
        <p:txBody>
          <a:bodyPr lIns="720000" tIns="72000" rIns="720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cap="all" baseline="0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807D2C77-B312-42E0-A681-DF42FB0A26BB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9263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860079AA-E003-4A7C-9098-823CF62D2843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38294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B2B7BEE3-630C-478E-9C15-D41E96A9F25B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67325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</p:spTree>
    <p:extLst>
      <p:ext uri="{BB962C8B-B14F-4D97-AF65-F5344CB8AC3E}">
        <p14:creationId xmlns:p14="http://schemas.microsoft.com/office/powerpoint/2010/main" val="32705496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. Idée principale et 3 colonnes sûret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BBB10F-C60D-884C-B6F0-9FEA46217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A9CE4B50-431E-47DD-8A53-0C6311A559A2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fr-FR"/>
              <a:t>Pied de page à modifier globalement dans "Insertion" / "En-tête/Pied" - Mois 20XX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0C15B306-D4E2-4D5E-9561-620DAC5ADBA4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24">
            <a:extLst>
              <a:ext uri="{FF2B5EF4-FFF2-40B4-BE49-F238E27FC236}">
                <a16:creationId xmlns:a16="http://schemas.microsoft.com/office/drawing/2014/main" id="{6CC93C80-D3AE-45B7-8730-5CF8AD1B11B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26306" y="2444631"/>
            <a:ext cx="1890000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4" name="Espace réservé du texte 24">
            <a:extLst>
              <a:ext uri="{FF2B5EF4-FFF2-40B4-BE49-F238E27FC236}">
                <a16:creationId xmlns:a16="http://schemas.microsoft.com/office/drawing/2014/main" id="{41BF1CC8-27C6-4D1F-A103-C8E7E7043D9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835943" y="2444631"/>
            <a:ext cx="1876926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5" name="Espace réservé du texte 24">
            <a:extLst>
              <a:ext uri="{FF2B5EF4-FFF2-40B4-BE49-F238E27FC236}">
                <a16:creationId xmlns:a16="http://schemas.microsoft.com/office/drawing/2014/main" id="{9A4C44BA-CB2F-49ED-81A4-AD201B59D06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745580" y="2444631"/>
            <a:ext cx="1876926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8" name="Espace réservé du texte 5">
            <a:extLst>
              <a:ext uri="{FF2B5EF4-FFF2-40B4-BE49-F238E27FC236}">
                <a16:creationId xmlns:a16="http://schemas.microsoft.com/office/drawing/2014/main" id="{1CE330DB-E595-4875-A683-C0BC42481454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26306" y="1275164"/>
            <a:ext cx="7696200" cy="642211"/>
          </a:xfrm>
          <a:blipFill dpi="0" rotWithShape="1">
            <a:blip r:embed="rId3"/>
            <a:srcRect/>
            <a:tile tx="0" ty="0" sx="63000" sy="63000" flip="none" algn="t"/>
          </a:blipFill>
        </p:spPr>
        <p:txBody>
          <a:bodyPr lIns="720000" tIns="72000" rIns="720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cap="all" baseline="0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FDD8279B-CDF0-411E-97BD-486A35682180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9263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55F1A954-3861-4EB1-85A4-67D6AF08FBCE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38294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298DCB3F-FD8C-4DB4-967E-C15E653C36A1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67325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</p:spTree>
    <p:extLst>
      <p:ext uri="{BB962C8B-B14F-4D97-AF65-F5344CB8AC3E}">
        <p14:creationId xmlns:p14="http://schemas.microsoft.com/office/powerpoint/2010/main" val="25425902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. Idée principale et 3 colonnes  sécurit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36C7F1-EFF6-A24E-AB11-3002254C8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5B5C075-5E93-433D-BC8C-16BD21C61CDC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fr-FR"/>
              <a:t>Pied de page à modifier globalement dans "Insertion" / "En-tête/Pied" - Mois 20XX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6F4DE25-2921-40D7-A114-D7753411652B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24">
            <a:extLst>
              <a:ext uri="{FF2B5EF4-FFF2-40B4-BE49-F238E27FC236}">
                <a16:creationId xmlns:a16="http://schemas.microsoft.com/office/drawing/2014/main" id="{D96E7005-AF1B-40D2-B219-83AC9F0861F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26306" y="2444631"/>
            <a:ext cx="1890000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4" name="Espace réservé du texte 24">
            <a:extLst>
              <a:ext uri="{FF2B5EF4-FFF2-40B4-BE49-F238E27FC236}">
                <a16:creationId xmlns:a16="http://schemas.microsoft.com/office/drawing/2014/main" id="{E0C165D3-EE99-4DFA-9147-EAF9D991DCA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835943" y="2444631"/>
            <a:ext cx="1876926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5" name="Espace réservé du texte 24">
            <a:extLst>
              <a:ext uri="{FF2B5EF4-FFF2-40B4-BE49-F238E27FC236}">
                <a16:creationId xmlns:a16="http://schemas.microsoft.com/office/drawing/2014/main" id="{1DA1A6BD-A619-4D52-8923-4D1E504E48C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745580" y="2444631"/>
            <a:ext cx="1876926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01FC97C4-BA09-4D91-A310-42202E8ADCE3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26306" y="1275164"/>
            <a:ext cx="7696200" cy="642211"/>
          </a:xfrm>
          <a:blipFill dpi="0" rotWithShape="1">
            <a:blip r:embed="rId3"/>
            <a:srcRect/>
            <a:tile tx="0" ty="0" sx="63000" sy="63000" flip="none" algn="t"/>
          </a:blipFill>
        </p:spPr>
        <p:txBody>
          <a:bodyPr lIns="720000" tIns="72000" rIns="720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cap="all" baseline="0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7A6A4594-280E-48CC-89A5-40AFEE09B94E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9263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E8B3BA32-4620-4F62-9E5E-CEF3B95351E6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38294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41D56E37-C0E8-45D8-B172-6910EF5FB75B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67325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</p:spTree>
    <p:extLst>
      <p:ext uri="{BB962C8B-B14F-4D97-AF65-F5344CB8AC3E}">
        <p14:creationId xmlns:p14="http://schemas.microsoft.com/office/powerpoint/2010/main" val="37933779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3. Idée principale et 3 colonnes  sécurit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36C7F1-EFF6-A24E-AB11-3002254C8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5B5C075-5E93-433D-BC8C-16BD21C61CDC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fr-FR"/>
              <a:t>Pied de page à modifier globalement dans "Insertion" / "En-tête/Pied" - Mois 20XX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6F4DE25-2921-40D7-A114-D7753411652B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24">
            <a:extLst>
              <a:ext uri="{FF2B5EF4-FFF2-40B4-BE49-F238E27FC236}">
                <a16:creationId xmlns:a16="http://schemas.microsoft.com/office/drawing/2014/main" id="{D96E7005-AF1B-40D2-B219-83AC9F0861F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26306" y="2444631"/>
            <a:ext cx="1890000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4" name="Espace réservé du texte 24">
            <a:extLst>
              <a:ext uri="{FF2B5EF4-FFF2-40B4-BE49-F238E27FC236}">
                <a16:creationId xmlns:a16="http://schemas.microsoft.com/office/drawing/2014/main" id="{E0C165D3-EE99-4DFA-9147-EAF9D991DCA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835943" y="2444631"/>
            <a:ext cx="1876926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5" name="Espace réservé du texte 24">
            <a:extLst>
              <a:ext uri="{FF2B5EF4-FFF2-40B4-BE49-F238E27FC236}">
                <a16:creationId xmlns:a16="http://schemas.microsoft.com/office/drawing/2014/main" id="{1DA1A6BD-A619-4D52-8923-4D1E504E48C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745580" y="2444631"/>
            <a:ext cx="1876926" cy="65951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01FC97C4-BA09-4D91-A310-42202E8ADCE3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26306" y="1275164"/>
            <a:ext cx="7696200" cy="642211"/>
          </a:xfrm>
          <a:blipFill dpi="0" rotWithShape="1">
            <a:blip r:embed="rId3"/>
            <a:srcRect/>
            <a:tile tx="0" ty="0" sx="63000" sy="63000" flip="none" algn="t"/>
          </a:blipFill>
        </p:spPr>
        <p:txBody>
          <a:bodyPr lIns="720000" tIns="72000" rIns="720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cap="all" baseline="0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E46D51D9-98EF-4537-AE6B-C7D98DB0A390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9263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52AF23B2-878C-4C66-82CA-F50338EEB96F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38294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850B3DEB-F6E9-4C0D-A664-4998EDB3F601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6732506" y="3249944"/>
            <a:ext cx="1890000" cy="1293483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</p:spTree>
    <p:extLst>
      <p:ext uri="{BB962C8B-B14F-4D97-AF65-F5344CB8AC3E}">
        <p14:creationId xmlns:p14="http://schemas.microsoft.com/office/powerpoint/2010/main" val="5798859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. COUV-RF-Fond cou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7FBD36F-EC78-334E-B64B-D7A41F91E7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49" y="118786"/>
            <a:ext cx="1036772" cy="93893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A5077B1-E734-F842-835D-1C544433B554}"/>
              </a:ext>
            </a:extLst>
          </p:cNvPr>
          <p:cNvSpPr/>
          <p:nvPr userDrawn="1"/>
        </p:nvSpPr>
        <p:spPr>
          <a:xfrm>
            <a:off x="494110" y="1270747"/>
            <a:ext cx="8649890" cy="3425078"/>
          </a:xfrm>
          <a:prstGeom prst="rect">
            <a:avLst/>
          </a:prstGeom>
          <a:solidFill>
            <a:srgbClr val="071E4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93548C19-04A5-8C4F-B3D1-B455B5F53F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6031" y="1901899"/>
            <a:ext cx="4033880" cy="93897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fr-FR" sz="3000" b="1" i="0" kern="0" cap="all" baseline="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CLIQUEZ POUR </a:t>
            </a:r>
            <a:br>
              <a:rPr lang="fr-FR" dirty="0"/>
            </a:br>
            <a:r>
              <a:rPr lang="fr-FR" dirty="0" err="1"/>
              <a:t>ModifieR</a:t>
            </a:r>
            <a:r>
              <a:rPr lang="fr-FR" dirty="0"/>
              <a:t> le titre</a:t>
            </a:r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C6820B23-0CC6-3544-86BC-7A13B7E1DB5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266033" y="2978575"/>
            <a:ext cx="4040188" cy="479822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fr-FR" sz="1575" b="0" i="0" kern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fr-FR" dirty="0"/>
              <a:t>Cliquez pour modifier le sous-titre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8EE7ACF-9711-4610-A4D3-ECAABB34AF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422" y="420630"/>
            <a:ext cx="1136700" cy="75259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1D285E1-67D9-420A-9610-D078713CCC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1" y="4809763"/>
            <a:ext cx="668608" cy="20025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1397C53-F3CC-4434-AB5E-85DB4BF2A1B0}"/>
              </a:ext>
            </a:extLst>
          </p:cNvPr>
          <p:cNvSpPr txBox="1"/>
          <p:nvPr userDrawn="1"/>
        </p:nvSpPr>
        <p:spPr>
          <a:xfrm rot="16200000">
            <a:off x="-443673" y="4162478"/>
            <a:ext cx="13310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</a:rPr>
              <a:t>IRSN/FRM-296 </a:t>
            </a:r>
            <a:r>
              <a:rPr lang="fr-FR" sz="6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</a:rPr>
              <a:t>ind</a:t>
            </a:r>
            <a:r>
              <a:rPr lang="fr-FR" sz="6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</a:rPr>
              <a:t>. 07</a:t>
            </a:r>
          </a:p>
          <a:p>
            <a:endParaRPr lang="fr-FR" sz="600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7902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. COUV-sans RF-Fond cou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68B5CD4-1270-4145-89EB-D4BF2E8DBD56}"/>
              </a:ext>
            </a:extLst>
          </p:cNvPr>
          <p:cNvSpPr/>
          <p:nvPr userDrawn="1"/>
        </p:nvSpPr>
        <p:spPr>
          <a:xfrm>
            <a:off x="494110" y="1203742"/>
            <a:ext cx="8649890" cy="3476768"/>
          </a:xfrm>
          <a:prstGeom prst="rect">
            <a:avLst/>
          </a:prstGeom>
          <a:solidFill>
            <a:srgbClr val="071E4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3DBDE32-FF5A-4816-B364-7CC2247E1F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06" y="283470"/>
            <a:ext cx="1136700" cy="752596"/>
          </a:xfrm>
          <a:prstGeom prst="rect">
            <a:avLst/>
          </a:prstGeom>
        </p:spPr>
      </p:pic>
      <p:sp>
        <p:nvSpPr>
          <p:cNvPr id="7" name="Titre 4">
            <a:extLst>
              <a:ext uri="{FF2B5EF4-FFF2-40B4-BE49-F238E27FC236}">
                <a16:creationId xmlns:a16="http://schemas.microsoft.com/office/drawing/2014/main" id="{AD4CEDC0-F0B4-44D9-8532-86A478858E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6031" y="1901899"/>
            <a:ext cx="4033880" cy="93897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fr-FR" sz="3000" b="1" i="0" kern="0" cap="all" baseline="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CLIQUEZ POUR </a:t>
            </a:r>
            <a:br>
              <a:rPr lang="fr-FR" dirty="0"/>
            </a:br>
            <a:r>
              <a:rPr lang="fr-FR" dirty="0" err="1"/>
              <a:t>ModifieR</a:t>
            </a:r>
            <a:r>
              <a:rPr lang="fr-FR" dirty="0"/>
              <a:t> le titre</a:t>
            </a:r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56D361A2-EA8E-43A0-AF00-8A8828301D2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266033" y="2978575"/>
            <a:ext cx="4040188" cy="479822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fr-FR" sz="1575" b="0" i="0" kern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fr-FR" dirty="0"/>
              <a:t>Cliquez pour modifier le sous-titre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8A558F0-7CF6-4B5F-9B16-D1597AA288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1" y="4809763"/>
            <a:ext cx="668608" cy="2002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288C11-4D8D-4B2A-9089-E89D568DF032}"/>
              </a:ext>
            </a:extLst>
          </p:cNvPr>
          <p:cNvSpPr txBox="1"/>
          <p:nvPr userDrawn="1"/>
        </p:nvSpPr>
        <p:spPr>
          <a:xfrm rot="16200000">
            <a:off x="-443673" y="4208644"/>
            <a:ext cx="133102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</a:rPr>
              <a:t>IRSN/FRM-296 </a:t>
            </a:r>
            <a:r>
              <a:rPr lang="fr-FR" sz="6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</a:rPr>
              <a:t>ind</a:t>
            </a:r>
            <a:r>
              <a:rPr lang="fr-FR" sz="6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</a:rPr>
              <a:t>. 07</a:t>
            </a:r>
          </a:p>
        </p:txBody>
      </p:sp>
    </p:spTree>
    <p:extLst>
      <p:ext uri="{BB962C8B-B14F-4D97-AF65-F5344CB8AC3E}">
        <p14:creationId xmlns:p14="http://schemas.microsoft.com/office/powerpoint/2010/main" val="28382214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. COUV-RF-Fo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341D5EE9-FC71-A646-ABF4-21F1E3E5597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94110" y="1270747"/>
            <a:ext cx="8649890" cy="3425078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 algn="ctr">
              <a:buNone/>
              <a:defRPr sz="1350"/>
            </a:lvl1pPr>
          </a:lstStyle>
          <a:p>
            <a:r>
              <a:rPr lang="fr-FR" dirty="0"/>
              <a:t>Cliquez ou glissez pour ajouter une image de fond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37BB058-14E7-4AFB-9459-D47C80EDC9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49" y="118786"/>
            <a:ext cx="1036772" cy="938936"/>
          </a:xfrm>
          <a:prstGeom prst="rect">
            <a:avLst/>
          </a:prstGeom>
        </p:spPr>
      </p:pic>
      <p:sp>
        <p:nvSpPr>
          <p:cNvPr id="10" name="Titre 4">
            <a:extLst>
              <a:ext uri="{FF2B5EF4-FFF2-40B4-BE49-F238E27FC236}">
                <a16:creationId xmlns:a16="http://schemas.microsoft.com/office/drawing/2014/main" id="{F3248ECF-3070-4A6F-A639-39D6E2CE3C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6031" y="1901899"/>
            <a:ext cx="4033880" cy="93897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fr-FR" sz="3000" b="1" i="0" kern="0" cap="all" baseline="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CLIQUEZ POUR </a:t>
            </a:r>
            <a:br>
              <a:rPr lang="fr-FR" dirty="0"/>
            </a:br>
            <a:r>
              <a:rPr lang="fr-FR" dirty="0" err="1"/>
              <a:t>ModifieR</a:t>
            </a:r>
            <a:r>
              <a:rPr lang="fr-FR" dirty="0"/>
              <a:t> le titre</a:t>
            </a:r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73690193-E7E8-459C-9FD9-E7C01946BB4A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266033" y="2978575"/>
            <a:ext cx="4040188" cy="479822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fr-FR" sz="1575" b="0" i="0" kern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fr-FR" dirty="0"/>
              <a:t>Cliquez pour modifier le sous-titre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D9BE1FE-BED2-4A47-99A2-C1F74D8C49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1" y="4809763"/>
            <a:ext cx="668608" cy="20025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A1BC834-C737-4A71-9B6A-73F34E26B39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422" y="420630"/>
            <a:ext cx="1136700" cy="75259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78562FB-DB35-42C6-8B67-1DD0734A6592}"/>
              </a:ext>
            </a:extLst>
          </p:cNvPr>
          <p:cNvSpPr txBox="1"/>
          <p:nvPr userDrawn="1"/>
        </p:nvSpPr>
        <p:spPr>
          <a:xfrm rot="16200000">
            <a:off x="-443673" y="4162478"/>
            <a:ext cx="13310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</a:rPr>
              <a:t>IRSN/FRM-296 </a:t>
            </a:r>
            <a:r>
              <a:rPr lang="fr-FR" sz="6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</a:rPr>
              <a:t>ind</a:t>
            </a:r>
            <a:r>
              <a:rPr lang="fr-FR" sz="6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</a:rPr>
              <a:t>. 07</a:t>
            </a:r>
          </a:p>
          <a:p>
            <a:endParaRPr lang="fr-FR" sz="600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1306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COUV-sans RF-Fo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341D5EE9-FC71-A646-ABF4-21F1E3E5597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94110" y="1203325"/>
            <a:ext cx="8649890" cy="3492500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indent="0" algn="ctr">
              <a:buNone/>
              <a:defRPr sz="1350"/>
            </a:lvl1pPr>
          </a:lstStyle>
          <a:p>
            <a:r>
              <a:rPr lang="fr-FR" dirty="0"/>
              <a:t>Cliquez ou glissez pour ajouter une image de fond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95F7F26-2A4A-4458-A017-FF665DA634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06" y="283470"/>
            <a:ext cx="1136700" cy="752596"/>
          </a:xfrm>
          <a:prstGeom prst="rect">
            <a:avLst/>
          </a:prstGeom>
        </p:spPr>
      </p:pic>
      <p:sp>
        <p:nvSpPr>
          <p:cNvPr id="7" name="Titre 4">
            <a:extLst>
              <a:ext uri="{FF2B5EF4-FFF2-40B4-BE49-F238E27FC236}">
                <a16:creationId xmlns:a16="http://schemas.microsoft.com/office/drawing/2014/main" id="{4FB0DAAC-6527-4047-A0D8-D8E8BB001B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6031" y="1901899"/>
            <a:ext cx="4033880" cy="93897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fr-FR" sz="3000" b="1" i="0" kern="0" cap="all" baseline="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CLIQUEZ POUR </a:t>
            </a:r>
            <a:br>
              <a:rPr lang="fr-FR" dirty="0"/>
            </a:br>
            <a:r>
              <a:rPr lang="fr-FR" dirty="0" err="1"/>
              <a:t>ModifieR</a:t>
            </a:r>
            <a:r>
              <a:rPr lang="fr-FR" dirty="0"/>
              <a:t> le titre</a:t>
            </a:r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B945DF2E-EC0D-4126-AD2E-9CFB6E06EA7F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266033" y="2978575"/>
            <a:ext cx="4040188" cy="479822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fr-FR" sz="1575" b="0" i="0" kern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fr-FR" dirty="0"/>
              <a:t>Cliquez pour modifier le sous-titre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6625AA0-B610-4C4D-B4EB-18912BA4FA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1" y="4809763"/>
            <a:ext cx="668608" cy="2002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60C650B-FB89-426D-B685-7839561D9804}"/>
              </a:ext>
            </a:extLst>
          </p:cNvPr>
          <p:cNvSpPr txBox="1"/>
          <p:nvPr userDrawn="1"/>
        </p:nvSpPr>
        <p:spPr>
          <a:xfrm rot="16200000">
            <a:off x="-443673" y="4208644"/>
            <a:ext cx="133102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</a:rPr>
              <a:t>IRSN/FRM-296 </a:t>
            </a:r>
            <a:r>
              <a:rPr lang="fr-FR" sz="6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</a:rPr>
              <a:t>ind</a:t>
            </a:r>
            <a:r>
              <a:rPr lang="fr-FR" sz="6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</a:rPr>
              <a:t>. 07</a:t>
            </a:r>
          </a:p>
        </p:txBody>
      </p:sp>
    </p:spTree>
    <p:extLst>
      <p:ext uri="{BB962C8B-B14F-4D97-AF65-F5344CB8AC3E}">
        <p14:creationId xmlns:p14="http://schemas.microsoft.com/office/powerpoint/2010/main" val="1921496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Titre, sous-titr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80C18F-9A7B-7147-8C94-E13429072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E9D86B4-466B-BD42-92B8-4D73954B489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580441" y="1654175"/>
            <a:ext cx="174625" cy="373062"/>
            <a:chOff x="507" y="1029"/>
            <a:chExt cx="110" cy="235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1183BF54-D0A0-674B-A734-F560D03A7A5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507" y="1029"/>
              <a:ext cx="110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4D06D18C-DB51-484B-BBAF-24F14FDB84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1" y="1042"/>
              <a:ext cx="99" cy="211"/>
            </a:xfrm>
            <a:custGeom>
              <a:avLst/>
              <a:gdLst>
                <a:gd name="T0" fmla="*/ 381 w 381"/>
                <a:gd name="T1" fmla="*/ 825 h 825"/>
                <a:gd name="T2" fmla="*/ 381 w 381"/>
                <a:gd name="T3" fmla="*/ 825 h 825"/>
                <a:gd name="T4" fmla="*/ 0 w 381"/>
                <a:gd name="T5" fmla="*/ 825 h 825"/>
                <a:gd name="T6" fmla="*/ 0 w 381"/>
                <a:gd name="T7" fmla="*/ 0 h 825"/>
                <a:gd name="T8" fmla="*/ 375 w 381"/>
                <a:gd name="T9" fmla="*/ 0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1" h="825">
                  <a:moveTo>
                    <a:pt x="381" y="825"/>
                  </a:moveTo>
                  <a:lnTo>
                    <a:pt x="381" y="825"/>
                  </a:lnTo>
                  <a:lnTo>
                    <a:pt x="0" y="825"/>
                  </a:lnTo>
                  <a:lnTo>
                    <a:pt x="0" y="0"/>
                  </a:lnTo>
                  <a:lnTo>
                    <a:pt x="375" y="0"/>
                  </a:lnTo>
                </a:path>
              </a:pathLst>
            </a:custGeom>
            <a:noFill/>
            <a:ln w="444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EB5E69F-633C-452A-8B2B-0E249B9A463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fr-FR"/>
              <a:t>Pied de page à modifier globalement dans "Insertion" / "En-tête/Pied" - Mois 20XX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C27E546-88E3-4851-9A6E-08837991BC2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contenu 10">
            <a:extLst>
              <a:ext uri="{FF2B5EF4-FFF2-40B4-BE49-F238E27FC236}">
                <a16:creationId xmlns:a16="http://schemas.microsoft.com/office/drawing/2014/main" id="{A9CA8B37-30B9-4C7E-B723-2AEF940CEAB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72730" y="1843087"/>
            <a:ext cx="7749778" cy="2700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EAFB813-0B68-41D3-9012-C51E8794335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73125" y="1275164"/>
            <a:ext cx="7749381" cy="396000"/>
          </a:xfrm>
          <a:noFill/>
        </p:spPr>
        <p:txBody>
          <a:bodyPr lIns="72000" tIns="72000" anchor="t">
            <a:noAutofit/>
          </a:bodyPr>
          <a:lstStyle>
            <a:lvl1pPr marL="182563" indent="-182563">
              <a:buClrTx/>
              <a:buSzPct val="130000"/>
              <a:buFont typeface="Segoe UI Symbol" panose="020B0502040204020203" pitchFamily="34" charset="0"/>
              <a:buChar char="["/>
              <a:defRPr sz="1425" b="1" cap="all" baseline="0">
                <a:solidFill>
                  <a:schemeClr val="accent3"/>
                </a:solidFill>
              </a:defRPr>
            </a:lvl1pPr>
            <a:lvl2pPr marL="135719" indent="0">
              <a:buFont typeface="Arial" panose="020B0604020202020204" pitchFamily="34" charset="0"/>
              <a:buNone/>
              <a:defRPr/>
            </a:lvl2pPr>
            <a:lvl3pPr marL="269057" indent="0">
              <a:buNone/>
              <a:defRPr/>
            </a:lvl3pPr>
            <a:lvl4pPr marL="404773" indent="0">
              <a:buNone/>
              <a:defRPr/>
            </a:lvl4pPr>
            <a:lvl5pPr marL="538109" indent="0">
              <a:buNone/>
              <a:defRPr/>
            </a:lvl5pPr>
          </a:lstStyle>
          <a:p>
            <a:pPr lvl="0"/>
            <a:r>
              <a:rPr lang="fr-FR" dirty="0"/>
              <a:t>Cliquez pour ajouter un sous-titre (1 seule ligne)</a:t>
            </a:r>
          </a:p>
        </p:txBody>
      </p:sp>
    </p:spTree>
    <p:extLst>
      <p:ext uri="{BB962C8B-B14F-4D97-AF65-F5344CB8AC3E}">
        <p14:creationId xmlns:p14="http://schemas.microsoft.com/office/powerpoint/2010/main" val="3443561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Texte - santé et environn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16E087-790D-C443-A64A-E55B062B7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6C653B7-EE87-4B25-AADC-3FB0F2C8FC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Pied de page à modifier globalement dans "Insertion" / "En-tête/Pied" - Mois 20XX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79B8803-35D6-4A79-B526-53E23F2822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88C5A09D-22A6-437C-8E7F-E765DB3C47EE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>
            <a:lvl1pPr>
              <a:buClr>
                <a:schemeClr val="accent6"/>
              </a:buClr>
              <a:defRPr/>
            </a:lvl1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7116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Texte - sûreté nuclé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16E087-790D-C443-A64A-E55B062B7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2A9EDC7-EA12-4D7D-A129-5237EB768D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Pied de page à modifier globalement dans "Insertion" / "En-tête/Pied" - Mois 20XX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C87B3C8-D357-4C09-A821-0B0E801B11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7F57F60B-50F4-42E5-93CE-0D5B15054FD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72730" y="1275162"/>
            <a:ext cx="7749778" cy="3268265"/>
          </a:xfrm>
        </p:spPr>
        <p:txBody>
          <a:bodyPr/>
          <a:lstStyle>
            <a:lvl1pPr>
              <a:buClr>
                <a:schemeClr val="accent5"/>
              </a:buClr>
              <a:defRPr/>
            </a:lvl1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00205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 Texte - sécurit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16E087-790D-C443-A64A-E55B062B7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A895ABD-43E6-4834-A2D8-FEF02E975C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Pied de page à modifier globalement dans "Insertion" / "En-tête/Pied" - Mois 20XX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EECF8DF-1824-4C82-9021-3AC42D266B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du contenu 6">
            <a:extLst>
              <a:ext uri="{FF2B5EF4-FFF2-40B4-BE49-F238E27FC236}">
                <a16:creationId xmlns:a16="http://schemas.microsoft.com/office/drawing/2014/main" id="{BC3F56C2-8189-4128-950A-DD0A5336B5A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72730" y="1275162"/>
            <a:ext cx="7749778" cy="3268265"/>
          </a:xfrm>
        </p:spPr>
        <p:txBody>
          <a:bodyPr/>
          <a:lstStyle>
            <a:lvl1pPr>
              <a:buClr>
                <a:schemeClr val="accent4"/>
              </a:buClr>
              <a:defRPr/>
            </a:lvl1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10723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 2 colonnes :  sous-titr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3B0146-EE21-E049-99FA-92F0F5A80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9EA1893-4C7A-804C-A1A2-D4F4647D7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2733" y="1143361"/>
            <a:ext cx="3741433" cy="479822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091313E-241A-8740-B18A-AAC6782C85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72042" y="1143361"/>
            <a:ext cx="3750469" cy="479822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41053989-6D27-43C3-9620-3F88B35BA3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Pied de page à modifier globalement dans "Insertion" / "En-tête/Pied" - Mois 20XX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9A25ECF1-72A1-400B-BA34-787B9D9819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contenu 6">
            <a:extLst>
              <a:ext uri="{FF2B5EF4-FFF2-40B4-BE49-F238E27FC236}">
                <a16:creationId xmlns:a16="http://schemas.microsoft.com/office/drawing/2014/main" id="{D3787338-2B36-47DF-87AC-42D71EF16BC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72730" y="1643066"/>
            <a:ext cx="3749278" cy="290036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du contenu 6">
            <a:extLst>
              <a:ext uri="{FF2B5EF4-FFF2-40B4-BE49-F238E27FC236}">
                <a16:creationId xmlns:a16="http://schemas.microsoft.com/office/drawing/2014/main" id="{1E10EDFD-647C-4D3E-9B92-D76F78B6933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73230" y="1643066"/>
            <a:ext cx="3749278" cy="290036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571149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 Sous-titre et 4 idées simp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ADB564-9A81-794F-AD7B-521455CCA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Les missions de DCOM en externe">
            <a:extLst>
              <a:ext uri="{FF2B5EF4-FFF2-40B4-BE49-F238E27FC236}">
                <a16:creationId xmlns:a16="http://schemas.microsoft.com/office/drawing/2014/main" id="{2E2B73AB-0068-3F4B-9BEB-A6185FF0262A}"/>
              </a:ext>
            </a:extLst>
          </p:cNvPr>
          <p:cNvSpPr txBox="1">
            <a:spLocks/>
          </p:cNvSpPr>
          <p:nvPr userDrawn="1"/>
        </p:nvSpPr>
        <p:spPr>
          <a:xfrm>
            <a:off x="5742478" y="1412280"/>
            <a:ext cx="1500188" cy="749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050" tIns="19050" rIns="19050" bIns="19050" anchor="ctr">
            <a:normAutofit/>
          </a:bodyPr>
          <a:lstStyle>
            <a:lvl1pPr marL="0" marR="0" indent="0" algn="l" defTabSz="4572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solidFill>
                  <a:srgbClr val="313D71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algn="ctr"/>
            <a:endParaRPr lang="fr-FR" sz="1100" b="1" dirty="0">
              <a:solidFill>
                <a:srgbClr val="6DAC16"/>
              </a:solidFill>
              <a:latin typeface="Trebuchet MS"/>
              <a:cs typeface="Trebuchet MS"/>
            </a:endParaRPr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532CF2C8-13C9-4AF4-B559-2417414C197B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fr-FR"/>
              <a:t>Pied de page à modifier globalement dans "Insertion" / "En-tête/Pied" - Mois 20XX</a:t>
            </a:r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E7B8263A-DC05-4B19-82FB-422B5CD1CB8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texte 24">
            <a:extLst>
              <a:ext uri="{FF2B5EF4-FFF2-40B4-BE49-F238E27FC236}">
                <a16:creationId xmlns:a16="http://schemas.microsoft.com/office/drawing/2014/main" id="{DE54AA0B-A2BA-42CC-BF43-6816960E966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576388" y="1425569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18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2" name="Espace réservé du texte 24">
            <a:extLst>
              <a:ext uri="{FF2B5EF4-FFF2-40B4-BE49-F238E27FC236}">
                <a16:creationId xmlns:a16="http://schemas.microsoft.com/office/drawing/2014/main" id="{66B1C8D4-F341-4502-AC40-05C3001A4788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660150" y="309492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18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3" name="Espace réservé du texte 24">
            <a:extLst>
              <a:ext uri="{FF2B5EF4-FFF2-40B4-BE49-F238E27FC236}">
                <a16:creationId xmlns:a16="http://schemas.microsoft.com/office/drawing/2014/main" id="{072A72FA-9855-4C36-8CC8-545D8678BE65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576388" y="3094920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18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4" name="Espace réservé du texte 24">
            <a:extLst>
              <a:ext uri="{FF2B5EF4-FFF2-40B4-BE49-F238E27FC236}">
                <a16:creationId xmlns:a16="http://schemas.microsoft.com/office/drawing/2014/main" id="{3903830D-EB5C-424F-9E24-2A3BF3F72D59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660150" y="1425569"/>
            <a:ext cx="1863000" cy="7938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18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6352038A-EE3A-48D5-93EE-6169C7493A9F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26197" y="2336350"/>
            <a:ext cx="3618548" cy="642211"/>
          </a:xfrm>
          <a:noFill/>
        </p:spPr>
        <p:txBody>
          <a:bodyPr lIns="90000" tIns="90000" rIns="90000" bIns="90000" anchor="ctr"/>
          <a:lstStyle>
            <a:lvl1pPr marL="0" indent="0" algn="ctr">
              <a:buNone/>
              <a:defRPr sz="2100" b="1" cap="all" baseline="0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74127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 Sous-titre et 4 idées développé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8EC064-D793-444D-86F1-49EE2AC31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u texte 6">
            <a:extLst>
              <a:ext uri="{FF2B5EF4-FFF2-40B4-BE49-F238E27FC236}">
                <a16:creationId xmlns:a16="http://schemas.microsoft.com/office/drawing/2014/main" id="{A961EFA3-5281-9D47-B3F2-F43CE09028E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2175" y="1117601"/>
            <a:ext cx="1838325" cy="1312863"/>
          </a:xfrm>
          <a:prstGeom prst="rect">
            <a:avLst/>
          </a:prstGeom>
        </p:spPr>
        <p:txBody>
          <a:bodyPr vert="horz" anchor="ctr"/>
          <a:lstStyle>
            <a:lvl1pPr marL="0" indent="0" algn="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None/>
              <a:defRPr sz="11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5A7C9C5-1C8E-9C45-BD4A-B682E4DA102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2175" y="3194255"/>
            <a:ext cx="1838325" cy="1312863"/>
          </a:xfrm>
          <a:prstGeom prst="rect">
            <a:avLst/>
          </a:prstGeom>
        </p:spPr>
        <p:txBody>
          <a:bodyPr vert="horz" anchor="ctr"/>
          <a:lstStyle>
            <a:lvl1pPr marL="0" indent="0" algn="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None/>
              <a:defRPr sz="11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E45B8230-2978-F846-B437-6A5A8615E4C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833022" y="3194255"/>
            <a:ext cx="1790278" cy="1312863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None/>
              <a:defRPr sz="11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8BD71160-6098-3645-9A25-7D43B59DCD7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833022" y="1114618"/>
            <a:ext cx="1790278" cy="1312863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None/>
              <a:defRPr sz="11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304014CE-8A90-1740-A6DD-02F8BCBC7E07}"/>
              </a:ext>
            </a:extLst>
          </p:cNvPr>
          <p:cNvCxnSpPr>
            <a:cxnSpLocks/>
          </p:cNvCxnSpPr>
          <p:nvPr userDrawn="1"/>
        </p:nvCxnSpPr>
        <p:spPr>
          <a:xfrm>
            <a:off x="2743689" y="1146826"/>
            <a:ext cx="0" cy="1179457"/>
          </a:xfrm>
          <a:prstGeom prst="line">
            <a:avLst/>
          </a:prstGeom>
          <a:noFill/>
          <a:ln w="107950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2F936F1A-6C81-2444-B1F4-56F42AECD1DB}"/>
              </a:ext>
            </a:extLst>
          </p:cNvPr>
          <p:cNvCxnSpPr>
            <a:cxnSpLocks/>
          </p:cNvCxnSpPr>
          <p:nvPr userDrawn="1"/>
        </p:nvCxnSpPr>
        <p:spPr>
          <a:xfrm>
            <a:off x="6757350" y="1138514"/>
            <a:ext cx="0" cy="1179457"/>
          </a:xfrm>
          <a:prstGeom prst="line">
            <a:avLst/>
          </a:prstGeom>
          <a:noFill/>
          <a:ln w="107950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BB6706CD-A96D-B94F-9B9B-2671DA871281}"/>
              </a:ext>
            </a:extLst>
          </p:cNvPr>
          <p:cNvCxnSpPr>
            <a:cxnSpLocks/>
          </p:cNvCxnSpPr>
          <p:nvPr userDrawn="1"/>
        </p:nvCxnSpPr>
        <p:spPr>
          <a:xfrm>
            <a:off x="6757350" y="3249947"/>
            <a:ext cx="0" cy="1179457"/>
          </a:xfrm>
          <a:prstGeom prst="line">
            <a:avLst/>
          </a:prstGeom>
          <a:noFill/>
          <a:ln w="107950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8C2EB8E9-0FED-1E4E-94A6-C0FF9B27779F}"/>
              </a:ext>
            </a:extLst>
          </p:cNvPr>
          <p:cNvCxnSpPr>
            <a:cxnSpLocks/>
          </p:cNvCxnSpPr>
          <p:nvPr userDrawn="1"/>
        </p:nvCxnSpPr>
        <p:spPr>
          <a:xfrm>
            <a:off x="2743689" y="3299823"/>
            <a:ext cx="0" cy="1179457"/>
          </a:xfrm>
          <a:prstGeom prst="line">
            <a:avLst/>
          </a:prstGeom>
          <a:noFill/>
          <a:ln w="107950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Espace réservé du pied de page 16">
            <a:extLst>
              <a:ext uri="{FF2B5EF4-FFF2-40B4-BE49-F238E27FC236}">
                <a16:creationId xmlns:a16="http://schemas.microsoft.com/office/drawing/2014/main" id="{AC83AA3C-3363-4E2F-BD7B-E76D73E2C2C6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fr-FR"/>
              <a:t>Pied de page à modifier globalement dans "Insertion" / "En-tête/Pied" - Mois 20XX</a:t>
            </a:r>
            <a:endParaRPr lang="fr-FR" dirty="0"/>
          </a:p>
        </p:txBody>
      </p:sp>
      <p:sp>
        <p:nvSpPr>
          <p:cNvPr id="18" name="Espace réservé du numéro de diapositive 17">
            <a:extLst>
              <a:ext uri="{FF2B5EF4-FFF2-40B4-BE49-F238E27FC236}">
                <a16:creationId xmlns:a16="http://schemas.microsoft.com/office/drawing/2014/main" id="{1F4668BC-F790-432A-A1C1-3F49FEE874F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3EE5089F-CB31-4043-8849-A6847904543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969596" y="2655973"/>
            <a:ext cx="3568187" cy="300326"/>
          </a:xfrm>
          <a:solidFill>
            <a:schemeClr val="accent2"/>
          </a:solidFill>
        </p:spPr>
        <p:txBody>
          <a:bodyPr lIns="90000" tIns="90000" rIns="90000" bIns="90000" anchor="ctr"/>
          <a:lstStyle>
            <a:lvl1pPr marL="0" indent="0" algn="ctr">
              <a:buNone/>
              <a:defRPr sz="15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Espace réservé du texte 22">
            <a:extLst>
              <a:ext uri="{FF2B5EF4-FFF2-40B4-BE49-F238E27FC236}">
                <a16:creationId xmlns:a16="http://schemas.microsoft.com/office/drawing/2014/main" id="{493C6FFC-76D5-4E6C-9342-3DCE7E2516D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962672" y="1052969"/>
            <a:ext cx="1440000" cy="1440000"/>
          </a:xfrm>
          <a:solidFill>
            <a:schemeClr val="accent3"/>
          </a:solidFill>
          <a:ln>
            <a:noFill/>
          </a:ln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1100" b="0">
                <a:solidFill>
                  <a:schemeClr val="bg1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1" name="Espace réservé du texte 22">
            <a:extLst>
              <a:ext uri="{FF2B5EF4-FFF2-40B4-BE49-F238E27FC236}">
                <a16:creationId xmlns:a16="http://schemas.microsoft.com/office/drawing/2014/main" id="{FA764495-5C11-4582-A766-8222DD4F536B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05797" y="1052969"/>
            <a:ext cx="1440000" cy="1440000"/>
          </a:xfrm>
          <a:solidFill>
            <a:schemeClr val="accent3"/>
          </a:solidFill>
          <a:ln>
            <a:noFill/>
          </a:ln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1100" b="0">
                <a:solidFill>
                  <a:schemeClr val="bg1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2" name="Espace réservé du texte 22">
            <a:extLst>
              <a:ext uri="{FF2B5EF4-FFF2-40B4-BE49-F238E27FC236}">
                <a16:creationId xmlns:a16="http://schemas.microsoft.com/office/drawing/2014/main" id="{066890BF-A76F-4307-B112-DFCEE629901C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2962672" y="3103425"/>
            <a:ext cx="1440000" cy="1440000"/>
          </a:xfrm>
          <a:solidFill>
            <a:schemeClr val="accent3"/>
          </a:solidFill>
          <a:ln>
            <a:noFill/>
          </a:ln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1100" b="0">
                <a:solidFill>
                  <a:schemeClr val="bg1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151300C3-9B0D-4078-8FA0-4C98BD5A4526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5105797" y="3103425"/>
            <a:ext cx="1440000" cy="1440000"/>
          </a:xfrm>
          <a:solidFill>
            <a:schemeClr val="accent3"/>
          </a:solidFill>
          <a:ln>
            <a:noFill/>
          </a:ln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1100" b="0">
                <a:solidFill>
                  <a:schemeClr val="bg1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678624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>
            <a:extLst>
              <a:ext uri="{FF2B5EF4-FFF2-40B4-BE49-F238E27FC236}">
                <a16:creationId xmlns:a16="http://schemas.microsoft.com/office/drawing/2014/main" id="{1DF0FD03-FE41-9E40-85B7-54997E2562D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25116" y="4874419"/>
            <a:ext cx="8218884" cy="2702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lIns="0" r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fr-FR" altLang="fr-FR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18251" y="338024"/>
            <a:ext cx="7749778" cy="431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dirty="0"/>
              <a:t>Cliquez pour modifier le style du titre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72730" y="1275162"/>
            <a:ext cx="7749778" cy="3268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dirty="0"/>
              <a:t>Premier niveau</a:t>
            </a:r>
          </a:p>
          <a:p>
            <a:pPr lvl="1"/>
            <a:r>
              <a:rPr lang="fr-FR" altLang="fr-FR" dirty="0"/>
              <a:t>Deuxième niveau</a:t>
            </a:r>
          </a:p>
          <a:p>
            <a:pPr lvl="2"/>
            <a:r>
              <a:rPr lang="fr-FR" altLang="fr-FR" dirty="0"/>
              <a:t>Troisième niveau</a:t>
            </a:r>
          </a:p>
          <a:p>
            <a:pPr lvl="3"/>
            <a:r>
              <a:rPr lang="fr-FR" altLang="fr-FR" dirty="0"/>
              <a:t>Quatrième niveau</a:t>
            </a:r>
          </a:p>
          <a:p>
            <a:pPr lvl="4"/>
            <a:r>
              <a:rPr lang="fr-FR" altLang="fr-FR" dirty="0"/>
              <a:t>Cinquième niveau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CFD3BA7A-CFAF-4ADB-87BA-6404ADC711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30674" y="4869657"/>
            <a:ext cx="6091834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750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/>
              <a:t>Pied de page à modifier globalement dans "Insertion" / "En-tête/Pied" - Mois 20XX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95022BD-C378-4F61-B426-0CD6A3C371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3301" y="4869657"/>
            <a:ext cx="52070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bg1"/>
                </a:solidFill>
                <a:latin typeface="+mn-lt"/>
              </a:defRPr>
            </a:lvl1pPr>
          </a:lstStyle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B252CB7-6E58-4178-AFFE-177F9CCDD3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41"/>
          <a:stretch/>
        </p:blipFill>
        <p:spPr>
          <a:xfrm>
            <a:off x="135732" y="4899935"/>
            <a:ext cx="664370" cy="20391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5" r:id="rId2"/>
    <p:sldLayoutId id="2147483780" r:id="rId3"/>
    <p:sldLayoutId id="2147483812" r:id="rId4"/>
    <p:sldLayoutId id="2147483813" r:id="rId5"/>
    <p:sldLayoutId id="2147483814" r:id="rId6"/>
    <p:sldLayoutId id="2147483777" r:id="rId7"/>
    <p:sldLayoutId id="2147483782" r:id="rId8"/>
    <p:sldLayoutId id="2147483784" r:id="rId9"/>
    <p:sldLayoutId id="2147483801" r:id="rId10"/>
    <p:sldLayoutId id="2147483778" r:id="rId11"/>
    <p:sldLayoutId id="2147483788" r:id="rId12"/>
    <p:sldLayoutId id="2147483821" r:id="rId13"/>
    <p:sldLayoutId id="2147483789" r:id="rId14"/>
    <p:sldLayoutId id="2147483790" r:id="rId15"/>
    <p:sldLayoutId id="2147483776" r:id="rId16"/>
    <p:sldLayoutId id="2147483795" r:id="rId17"/>
    <p:sldLayoutId id="2147483796" r:id="rId18"/>
    <p:sldLayoutId id="2147483797" r:id="rId19"/>
    <p:sldLayoutId id="2147483798" r:id="rId20"/>
    <p:sldLayoutId id="2147483809" r:id="rId21"/>
    <p:sldLayoutId id="2147483810" r:id="rId22"/>
    <p:sldLayoutId id="2147483811" r:id="rId23"/>
    <p:sldLayoutId id="2147483804" r:id="rId24"/>
    <p:sldLayoutId id="2147483820" r:id="rId25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800" b="1" i="0">
          <a:solidFill>
            <a:schemeClr val="accent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5pPr>
      <a:lvl6pPr marL="342866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6pPr>
      <a:lvl7pPr marL="685732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7pPr>
      <a:lvl8pPr marL="1028598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8pPr>
      <a:lvl9pPr marL="1371464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9pPr>
    </p:titleStyle>
    <p:bodyStyle>
      <a:lvl1pPr marL="132148" indent="-132148" algn="l" rtl="0" eaLnBrk="1" fontAlgn="base" hangingPunct="1">
        <a:lnSpc>
          <a:spcPct val="100000"/>
        </a:lnSpc>
        <a:spcBef>
          <a:spcPct val="100000"/>
        </a:spcBef>
        <a:spcAft>
          <a:spcPct val="0"/>
        </a:spcAft>
        <a:buClr>
          <a:schemeClr val="accent2"/>
        </a:buClr>
        <a:buSzPct val="75000"/>
        <a:buFont typeface="Arial" charset="0"/>
        <a:buChar char="▌"/>
        <a:defRPr sz="1400" b="0" i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269057" indent="-133338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Clr>
          <a:schemeClr val="tx1"/>
        </a:buClr>
        <a:buSzPct val="90000"/>
        <a:buFont typeface="Wingdings" pitchFamily="2" charset="2"/>
        <a:buChar char="§"/>
        <a:defRPr sz="1400" b="0" i="0">
          <a:solidFill>
            <a:schemeClr val="tx1"/>
          </a:solidFill>
          <a:latin typeface="Calibri" panose="020F0502020204030204" pitchFamily="34" charset="0"/>
        </a:defRPr>
      </a:lvl2pPr>
      <a:lvl3pPr marL="404773" indent="-135719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SzPct val="90000"/>
        <a:buFont typeface="Wingdings" pitchFamily="2" charset="2"/>
        <a:buChar char="§"/>
        <a:defRPr sz="1400" b="0" i="0">
          <a:solidFill>
            <a:schemeClr val="tx1"/>
          </a:solidFill>
          <a:latin typeface="Calibri" panose="020F0502020204030204" pitchFamily="34" charset="0"/>
        </a:defRPr>
      </a:lvl3pPr>
      <a:lvl4pPr marL="538109" indent="-133338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Char char="–"/>
        <a:defRPr sz="1400" b="0" i="0">
          <a:solidFill>
            <a:schemeClr val="tx1"/>
          </a:solidFill>
          <a:latin typeface="Calibri" panose="020F0502020204030204" pitchFamily="34" charset="0"/>
        </a:defRPr>
      </a:lvl4pPr>
      <a:lvl5pPr marL="673827" indent="-135719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Char char="»"/>
        <a:defRPr sz="1400" b="0" i="0">
          <a:solidFill>
            <a:schemeClr val="tx1"/>
          </a:solidFill>
          <a:latin typeface="Calibri" panose="020F0502020204030204" pitchFamily="34" charset="0"/>
        </a:defRPr>
      </a:lvl5pPr>
      <a:lvl6pPr marL="1753617" indent="-171434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096482" indent="-171434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2439347" indent="-171434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2782214" indent="-171434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8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6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50" userDrawn="1">
          <p15:clr>
            <a:srgbClr val="F26B43"/>
          </p15:clr>
        </p15:guide>
        <p15:guide id="2" pos="5432" userDrawn="1">
          <p15:clr>
            <a:srgbClr val="F26B43"/>
          </p15:clr>
        </p15:guide>
        <p15:guide id="3" orient="horz" pos="803" userDrawn="1">
          <p15:clr>
            <a:srgbClr val="F26B43"/>
          </p15:clr>
        </p15:guide>
        <p15:guide id="4" orient="horz" pos="2862" userDrawn="1">
          <p15:clr>
            <a:srgbClr val="F26B43"/>
          </p15:clr>
        </p15:guide>
        <p15:guide id="5" pos="584" userDrawn="1">
          <p15:clr>
            <a:srgbClr val="F26B43"/>
          </p15:clr>
        </p15:guide>
        <p15:guide id="6" orient="horz" pos="1620" userDrawn="1">
          <p15:clr>
            <a:srgbClr val="F26B43"/>
          </p15:clr>
        </p15:guide>
        <p15:guide id="7" pos="299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9409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 i="0">
          <a:solidFill>
            <a:srgbClr val="87B1E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5pPr>
      <a:lvl6pPr marL="342866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6pPr>
      <a:lvl7pPr marL="685732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7pPr>
      <a:lvl8pPr marL="1028598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8pPr>
      <a:lvl9pPr marL="1371464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9pPr>
    </p:titleStyle>
    <p:bodyStyle>
      <a:lvl1pPr marL="132148" indent="-132148" algn="l" rtl="0" eaLnBrk="0" fontAlgn="base" hangingPunct="0">
        <a:lnSpc>
          <a:spcPts val="1800"/>
        </a:lnSpc>
        <a:spcBef>
          <a:spcPct val="100000"/>
        </a:spcBef>
        <a:spcAft>
          <a:spcPct val="0"/>
        </a:spcAft>
        <a:buClr>
          <a:schemeClr val="tx2"/>
        </a:buClr>
        <a:buSzPct val="75000"/>
        <a:buFont typeface="Arial" charset="0"/>
        <a:buChar char="▌"/>
        <a:defRPr sz="1575" b="0" i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539300" indent="-132148" algn="l" rtl="0" eaLnBrk="0" fontAlgn="base" hangingPunct="0">
        <a:lnSpc>
          <a:spcPts val="1800"/>
        </a:lnSpc>
        <a:spcBef>
          <a:spcPct val="0"/>
        </a:spcBef>
        <a:spcAft>
          <a:spcPct val="0"/>
        </a:spcAft>
        <a:buClr>
          <a:schemeClr val="tx1"/>
        </a:buClr>
        <a:buSzPct val="90000"/>
        <a:buFont typeface="Wingdings" pitchFamily="2" charset="2"/>
        <a:buChar char="§"/>
        <a:defRPr sz="1200" b="0" i="0">
          <a:solidFill>
            <a:schemeClr val="tx1"/>
          </a:solidFill>
          <a:latin typeface="Calibri" panose="020F0502020204030204" pitchFamily="34" charset="0"/>
        </a:defRPr>
      </a:lvl2pPr>
      <a:lvl3pPr marL="798830" indent="-125004" algn="l" rtl="0" eaLnBrk="0" fontAlgn="base" hangingPunct="0">
        <a:lnSpc>
          <a:spcPts val="1800"/>
        </a:lnSpc>
        <a:spcBef>
          <a:spcPct val="0"/>
        </a:spcBef>
        <a:spcAft>
          <a:spcPct val="0"/>
        </a:spcAft>
        <a:buSzPct val="90000"/>
        <a:buFont typeface="Wingdings" pitchFamily="2" charset="2"/>
        <a:buChar char="§"/>
        <a:defRPr sz="1200" b="0" i="0">
          <a:solidFill>
            <a:schemeClr val="tx1"/>
          </a:solidFill>
          <a:latin typeface="Calibri" panose="020F0502020204030204" pitchFamily="34" charset="0"/>
        </a:defRPr>
      </a:lvl3pPr>
      <a:lvl4pPr marL="1104791" indent="-171434" algn="l" rtl="0" eaLnBrk="0" fontAlgn="base" hangingPunct="0">
        <a:lnSpc>
          <a:spcPts val="1800"/>
        </a:lnSpc>
        <a:spcBef>
          <a:spcPct val="0"/>
        </a:spcBef>
        <a:spcAft>
          <a:spcPct val="0"/>
        </a:spcAft>
        <a:buChar char="–"/>
        <a:defRPr sz="1200" b="0" i="0">
          <a:solidFill>
            <a:schemeClr val="tx1"/>
          </a:solidFill>
          <a:latin typeface="Calibri" panose="020F0502020204030204" pitchFamily="34" charset="0"/>
        </a:defRPr>
      </a:lvl4pPr>
      <a:lvl5pPr marL="1410751" indent="-171434" algn="l" rtl="0" eaLnBrk="0" fontAlgn="base" hangingPunct="0">
        <a:lnSpc>
          <a:spcPts val="1800"/>
        </a:lnSpc>
        <a:spcBef>
          <a:spcPct val="0"/>
        </a:spcBef>
        <a:spcAft>
          <a:spcPct val="0"/>
        </a:spcAft>
        <a:buChar char="»"/>
        <a:defRPr sz="1200" b="0" i="0">
          <a:solidFill>
            <a:schemeClr val="tx1"/>
          </a:solidFill>
          <a:latin typeface="Calibri" panose="020F0502020204030204" pitchFamily="34" charset="0"/>
        </a:defRPr>
      </a:lvl5pPr>
      <a:lvl6pPr marL="1753617" indent="-171434" algn="l" rtl="0" fontAlgn="base">
        <a:lnSpc>
          <a:spcPts val="1800"/>
        </a:lnSpc>
        <a:spcBef>
          <a:spcPct val="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096482" indent="-171434" algn="l" rtl="0" fontAlgn="base">
        <a:lnSpc>
          <a:spcPts val="1800"/>
        </a:lnSpc>
        <a:spcBef>
          <a:spcPct val="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2439347" indent="-171434" algn="l" rtl="0" fontAlgn="base">
        <a:lnSpc>
          <a:spcPts val="1800"/>
        </a:lnSpc>
        <a:spcBef>
          <a:spcPct val="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2782214" indent="-171434" algn="l" rtl="0" fontAlgn="base">
        <a:lnSpc>
          <a:spcPts val="1800"/>
        </a:lnSpc>
        <a:spcBef>
          <a:spcPct val="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8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6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58" userDrawn="1">
          <p15:clr>
            <a:srgbClr val="F26B43"/>
          </p15:clr>
        </p15:guide>
        <p15:guide id="2" pos="311" userDrawn="1">
          <p15:clr>
            <a:srgbClr val="F26B43"/>
          </p15:clr>
        </p15:guide>
        <p15:guide id="3" pos="5414" userDrawn="1">
          <p15:clr>
            <a:srgbClr val="F26B43"/>
          </p15:clr>
        </p15:guide>
        <p15:guide id="4" orient="horz" pos="295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B7489DFD-2660-45BC-B5E4-36BA4874A8A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BA6B3F1F-A241-47F5-BAC5-FA3ACB059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820" y="1270747"/>
            <a:ext cx="5510920" cy="569075"/>
          </a:xfrm>
        </p:spPr>
        <p:txBody>
          <a:bodyPr/>
          <a:lstStyle/>
          <a:p>
            <a:r>
              <a:rPr lang="fr-FR" dirty="0"/>
              <a:t>UTOPIA NEXT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FED584CA-09A0-4213-B819-E213DB35F17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07720" y="1839822"/>
            <a:ext cx="8061960" cy="2640738"/>
          </a:xfrm>
        </p:spPr>
        <p:txBody>
          <a:bodyPr/>
          <a:lstStyle/>
          <a:p>
            <a:r>
              <a:rPr lang="fr-FR" sz="2400" dirty="0"/>
              <a:t>Processus de dispersion et d’accumulation de l’uranium naturel dans les aquifères du Tertiaire et les rivières du sud du Bassin de Paris: premiers résultats</a:t>
            </a:r>
          </a:p>
          <a:p>
            <a:endParaRPr lang="fr-FR" dirty="0"/>
          </a:p>
          <a:p>
            <a:r>
              <a:rPr lang="fr-FR" sz="1800" baseline="30000" dirty="0"/>
              <a:t>1</a:t>
            </a:r>
            <a:r>
              <a:rPr lang="fr-FR" sz="1800" dirty="0"/>
              <a:t>Zebracki M., </a:t>
            </a:r>
            <a:r>
              <a:rPr lang="fr-FR" sz="1800" baseline="30000" dirty="0"/>
              <a:t>2</a:t>
            </a:r>
            <a:r>
              <a:rPr lang="fr-FR" sz="1800" dirty="0"/>
              <a:t>Marlin Ch., </a:t>
            </a:r>
            <a:r>
              <a:rPr lang="fr-FR" sz="1800" baseline="30000" dirty="0"/>
              <a:t>2</a:t>
            </a:r>
            <a:r>
              <a:rPr lang="fr-FR" sz="1800" dirty="0"/>
              <a:t>Durand V., </a:t>
            </a:r>
            <a:r>
              <a:rPr lang="fr-FR" sz="1800" baseline="30000" dirty="0"/>
              <a:t>3</a:t>
            </a:r>
            <a:r>
              <a:rPr lang="fr-FR" sz="1800" dirty="0"/>
              <a:t>Gaillard T., </a:t>
            </a:r>
            <a:r>
              <a:rPr lang="fr-FR" sz="1800" baseline="30000" dirty="0"/>
              <a:t>1</a:t>
            </a:r>
            <a:r>
              <a:rPr lang="fr-FR" sz="1800" dirty="0"/>
              <a:t>Jardin C., </a:t>
            </a:r>
            <a:r>
              <a:rPr lang="fr-FR" sz="1800" baseline="30000" dirty="0"/>
              <a:t>1</a:t>
            </a:r>
            <a:r>
              <a:rPr lang="fr-FR" sz="1800" dirty="0"/>
              <a:t>Diez O., </a:t>
            </a:r>
            <a:r>
              <a:rPr lang="fr-FR" sz="1800" baseline="30000" dirty="0"/>
              <a:t>1</a:t>
            </a:r>
            <a:r>
              <a:rPr lang="fr-FR" sz="1800" dirty="0"/>
              <a:t>Gorny J., </a:t>
            </a:r>
            <a:r>
              <a:rPr lang="fr-FR" sz="1800" baseline="30000" dirty="0"/>
              <a:t>2</a:t>
            </a:r>
            <a:r>
              <a:rPr lang="fr-FR" sz="1800" dirty="0"/>
              <a:t>Noret A., </a:t>
            </a:r>
            <a:r>
              <a:rPr lang="fr-FR" sz="1800" baseline="30000" dirty="0"/>
              <a:t>2</a:t>
            </a:r>
            <a:r>
              <a:rPr lang="fr-FR" sz="1800" dirty="0"/>
              <a:t>Moreau K., </a:t>
            </a:r>
            <a:r>
              <a:rPr lang="fr-FR" sz="1800" baseline="30000" dirty="0"/>
              <a:t>2</a:t>
            </a:r>
            <a:r>
              <a:rPr lang="fr-FR" sz="1800" dirty="0"/>
              <a:t>Renaud A., </a:t>
            </a:r>
            <a:r>
              <a:rPr lang="fr-FR" sz="1800" baseline="30000" dirty="0"/>
              <a:t>1</a:t>
            </a:r>
            <a:r>
              <a:rPr lang="fr-FR" sz="1800" dirty="0"/>
              <a:t>Lafont Ch., </a:t>
            </a:r>
            <a:r>
              <a:rPr lang="fr-FR" sz="1800" baseline="30000" dirty="0"/>
              <a:t>2</a:t>
            </a:r>
            <a:r>
              <a:rPr lang="fr-FR" sz="1800" dirty="0"/>
              <a:t>Burrillon C. </a:t>
            </a:r>
          </a:p>
          <a:p>
            <a:endParaRPr lang="fr-FR" sz="1800" dirty="0"/>
          </a:p>
          <a:p>
            <a:r>
              <a:rPr lang="fr-FR" sz="1400" baseline="30000" dirty="0"/>
              <a:t>1</a:t>
            </a:r>
            <a:r>
              <a:rPr lang="fr-FR" sz="1400" dirty="0"/>
              <a:t>IRSN, SEDRE/LELI, Fontenay-aux-Roses</a:t>
            </a:r>
          </a:p>
          <a:p>
            <a:r>
              <a:rPr lang="fr-FR" sz="1400" baseline="30000" dirty="0"/>
              <a:t>2</a:t>
            </a:r>
            <a:r>
              <a:rPr lang="fr-FR" sz="1400" dirty="0"/>
              <a:t>GEOPS, UMR CNRS/Université Paris-Saclay, Orsay</a:t>
            </a:r>
          </a:p>
          <a:p>
            <a:r>
              <a:rPr lang="fr-FR" sz="1400" baseline="30000" dirty="0"/>
              <a:t>3</a:t>
            </a:r>
            <a:r>
              <a:rPr lang="fr-FR" sz="1400" dirty="0"/>
              <a:t>CPGF-Horizon, Avon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22EF7DC-E956-4EA5-86CC-96D8D0C61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5480" y="511141"/>
            <a:ext cx="2213040" cy="39627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5C1FB0F-BDB7-4C4E-A3E2-8CCBDD231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1879" y="390609"/>
            <a:ext cx="1283230" cy="63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121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A1FCBC-09B0-411F-A871-C6C6973DE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905" y="194328"/>
            <a:ext cx="8624993" cy="431957"/>
          </a:xfrm>
        </p:spPr>
        <p:txBody>
          <a:bodyPr/>
          <a:lstStyle/>
          <a:p>
            <a:r>
              <a:rPr lang="fr-FR" sz="2000" dirty="0"/>
              <a:t>WP1 : Dynamique de transfert de U dans l’hydrosystème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E64DF56-5A3E-49EC-B352-57060EEAD23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B2F2FA6D-52AF-4595-B543-567E1DDCD57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87905" y="632377"/>
            <a:ext cx="8842298" cy="3685288"/>
          </a:xfrm>
        </p:spPr>
        <p:txBody>
          <a:bodyPr/>
          <a:lstStyle/>
          <a:p>
            <a:pPr>
              <a:buSzPct val="100000"/>
              <a:buFont typeface="Arial" panose="020B0604020202020204" pitchFamily="34" charset="0"/>
              <a:buChar char="•"/>
            </a:pPr>
            <a:r>
              <a:rPr lang="fr-FR" sz="1800" dirty="0"/>
              <a:t>Prélèvements d’eau les 27 et 28 avril 2022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fr-FR" sz="1800" dirty="0"/>
              <a:t>23 points (source, amont ru, étang) </a:t>
            </a:r>
            <a:r>
              <a:rPr lang="fr-FR" sz="1800" b="1" dirty="0"/>
              <a:t>en fonction de la formation géologique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fr-FR" sz="1800" dirty="0"/>
              <a:t>pH, Eh, CE, DIC/DOC, anions, cations, </a:t>
            </a:r>
            <a:r>
              <a:rPr lang="fr-FR" sz="1800" baseline="30000" dirty="0"/>
              <a:t>18</a:t>
            </a:r>
            <a:r>
              <a:rPr lang="fr-FR" sz="1800" dirty="0"/>
              <a:t>O, </a:t>
            </a:r>
            <a:r>
              <a:rPr lang="fr-FR" sz="1800" baseline="30000" dirty="0"/>
              <a:t>2</a:t>
            </a:r>
            <a:r>
              <a:rPr lang="fr-FR" sz="1800" dirty="0"/>
              <a:t>H, </a:t>
            </a:r>
            <a:r>
              <a:rPr lang="fr-FR" sz="1800" baseline="30000" dirty="0"/>
              <a:t>238</a:t>
            </a:r>
            <a:r>
              <a:rPr lang="fr-FR" sz="1800" dirty="0"/>
              <a:t>U, </a:t>
            </a:r>
            <a:r>
              <a:rPr lang="fr-FR" sz="1800" baseline="30000" dirty="0"/>
              <a:t>234</a:t>
            </a:r>
            <a:r>
              <a:rPr lang="fr-FR" sz="1800" dirty="0"/>
              <a:t>U, </a:t>
            </a:r>
            <a:r>
              <a:rPr lang="fr-FR" sz="1800" baseline="30000" dirty="0"/>
              <a:t>13</a:t>
            </a:r>
            <a:r>
              <a:rPr lang="fr-FR" sz="1800" dirty="0"/>
              <a:t>C, </a:t>
            </a:r>
            <a:r>
              <a:rPr lang="fr-FR" sz="1800" baseline="30000" dirty="0"/>
              <a:t>14</a:t>
            </a:r>
            <a:r>
              <a:rPr lang="fr-FR" sz="1800" dirty="0"/>
              <a:t>C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EB5C405-038C-4EB7-8DEB-E4CF19F699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7" t="24922" r="70167" b="22688"/>
          <a:stretch/>
        </p:blipFill>
        <p:spPr>
          <a:xfrm>
            <a:off x="5730641" y="2033914"/>
            <a:ext cx="3373671" cy="2772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2D4A7A5-59D0-49EC-81BD-78C7B8EB8C59}"/>
              </a:ext>
            </a:extLst>
          </p:cNvPr>
          <p:cNvSpPr txBox="1"/>
          <p:nvPr/>
        </p:nvSpPr>
        <p:spPr>
          <a:xfrm>
            <a:off x="5644175" y="1661536"/>
            <a:ext cx="3400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rgbClr val="00598F"/>
                </a:solidFill>
                <a:latin typeface="+mn-lt"/>
              </a:rPr>
              <a:t>Localisation des prélèvements :</a:t>
            </a:r>
          </a:p>
        </p:txBody>
      </p:sp>
      <p:sp>
        <p:nvSpPr>
          <p:cNvPr id="10" name="Espace réservé du pied de page 3">
            <a:extLst>
              <a:ext uri="{FF2B5EF4-FFF2-40B4-BE49-F238E27FC236}">
                <a16:creationId xmlns:a16="http://schemas.microsoft.com/office/drawing/2014/main" id="{4C8C775D-B0F3-4451-956E-32902A2DF8B1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1430931" y="4869657"/>
            <a:ext cx="7191577" cy="273844"/>
          </a:xfrm>
        </p:spPr>
        <p:txBody>
          <a:bodyPr/>
          <a:lstStyle/>
          <a:p>
            <a:r>
              <a:rPr lang="fr-FR" dirty="0"/>
              <a:t>COLLOQUE NEEDS : Environnement et mécanismes de transfert des radionucléides, 23–25 mai 2022, LPC Campus des </a:t>
            </a:r>
            <a:r>
              <a:rPr lang="fr-FR" dirty="0" err="1"/>
              <a:t>Cézeaux</a:t>
            </a:r>
            <a:r>
              <a:rPr lang="fr-FR" dirty="0"/>
              <a:t>, CLERMONT-FERRAND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AAB90FA-626F-4AA2-8553-A6B7288DA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96" y="1627471"/>
            <a:ext cx="2728111" cy="242158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2F6E4AA-940D-4426-A796-E48365886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1570" y="1627471"/>
            <a:ext cx="2728112" cy="242158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2245E81-4AAE-4B94-B745-30B859B7A3C2}"/>
              </a:ext>
            </a:extLst>
          </p:cNvPr>
          <p:cNvSpPr txBox="1"/>
          <p:nvPr/>
        </p:nvSpPr>
        <p:spPr>
          <a:xfrm>
            <a:off x="0" y="4082639"/>
            <a:ext cx="54257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11954" lvl="2" indent="-342900">
              <a:buFont typeface="Wingdings" panose="05000000000000000000" pitchFamily="2" charset="2"/>
              <a:buChar char="à"/>
            </a:pPr>
            <a:r>
              <a:rPr lang="fr-FR" sz="2000" b="1" dirty="0">
                <a:solidFill>
                  <a:schemeClr val="accent1">
                    <a:lumMod val="75000"/>
                  </a:schemeClr>
                </a:solidFill>
                <a:latin typeface="+mn-lt"/>
                <a:sym typeface="Wingdings" panose="05000000000000000000" pitchFamily="2" charset="2"/>
              </a:rPr>
              <a:t>Pas de relation évidente avec la géol. ou la chimie à ce stade de lecture</a:t>
            </a:r>
            <a:endParaRPr lang="fr-FR" sz="20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5853A73-5F98-44D0-969F-473E2E082927}"/>
              </a:ext>
            </a:extLst>
          </p:cNvPr>
          <p:cNvSpPr txBox="1"/>
          <p:nvPr/>
        </p:nvSpPr>
        <p:spPr>
          <a:xfrm>
            <a:off x="3825130" y="3788155"/>
            <a:ext cx="1774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>
                <a:solidFill>
                  <a:srgbClr val="7D9ED5"/>
                </a:solidFill>
                <a:latin typeface="+mn-lt"/>
              </a:rPr>
              <a:t>Calc. Pithiviers</a:t>
            </a:r>
          </a:p>
        </p:txBody>
      </p:sp>
    </p:spTree>
    <p:extLst>
      <p:ext uri="{BB962C8B-B14F-4D97-AF65-F5344CB8AC3E}">
        <p14:creationId xmlns:p14="http://schemas.microsoft.com/office/powerpoint/2010/main" val="630809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281279-66E6-45F3-B1E2-9F4ABA791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07" y="301615"/>
            <a:ext cx="7749778" cy="431957"/>
          </a:xfrm>
        </p:spPr>
        <p:txBody>
          <a:bodyPr/>
          <a:lstStyle/>
          <a:p>
            <a:r>
              <a:rPr lang="fr-FR" sz="2000" dirty="0"/>
              <a:t>Conclusions et perspectives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755B2E8-5403-417B-B5AC-3DE499E536EA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63073065-7556-49DE-9A7A-3B3A7345744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97711" y="881095"/>
            <a:ext cx="8548578" cy="368694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r-FR" sz="1800" dirty="0"/>
              <a:t>Valeurs singulières de [U]° </a:t>
            </a:r>
            <a:r>
              <a:rPr lang="fr-FR" sz="1800" dirty="0">
                <a:sym typeface="Wingdings" panose="05000000000000000000" pitchFamily="2" charset="2"/>
              </a:rPr>
              <a:t> </a:t>
            </a:r>
            <a:r>
              <a:rPr lang="fr-FR" sz="1800" dirty="0"/>
              <a:t>20 µg/L et (</a:t>
            </a:r>
            <a:r>
              <a:rPr lang="fr-FR" sz="1800" baseline="30000" dirty="0"/>
              <a:t>234</a:t>
            </a:r>
            <a:r>
              <a:rPr lang="fr-FR" sz="1800" dirty="0"/>
              <a:t>U/</a:t>
            </a:r>
            <a:r>
              <a:rPr lang="fr-FR" sz="1800" baseline="30000" dirty="0"/>
              <a:t>238</a:t>
            </a:r>
            <a:r>
              <a:rPr lang="fr-FR" sz="1800" dirty="0"/>
              <a:t>U) &lt; 0,5 dans la rivière Œuf, affluent sud de la Seine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800" dirty="0"/>
              <a:t>Observation équivalente en tête de BV dans un affluent de la Loire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800" dirty="0"/>
              <a:t>Mise en évidence du rôle de la nappe dans la zone d’affleurement du calcaire de Beauce dans l’apport d’U déséquilibré vers la rivière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800" dirty="0"/>
              <a:t>Utilisation isotopes U = traceurs de processus hydrologiques dans un continuum nappe-rivière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fr-FR" sz="1800" dirty="0"/>
              <a:t>Investigations à mener à plus grande échelle: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fr-FR" sz="1800" dirty="0"/>
              <a:t>Rôle des formations d’origine lacustre (Tertiaire)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fr-FR" sz="1800" dirty="0"/>
              <a:t>Circulation des eaux de nappe</a:t>
            </a:r>
          </a:p>
          <a:p>
            <a:pPr>
              <a:buFont typeface="Arial" panose="020B0604020202020204" pitchFamily="34" charset="0"/>
              <a:buChar char="•"/>
            </a:pPr>
            <a:endParaRPr lang="fr-FR" sz="1800" dirty="0"/>
          </a:p>
          <a:p>
            <a:pPr>
              <a:buFont typeface="Arial" panose="020B0604020202020204" pitchFamily="34" charset="0"/>
              <a:buChar char="•"/>
            </a:pPr>
            <a:endParaRPr lang="fr-FR" sz="1800" dirty="0"/>
          </a:p>
          <a:p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26175571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993E54-F441-423A-84C9-78FA30574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5FBFB3D-EA9A-4D6A-8B39-03A9A379DE45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FC00422D-2859-4933-BD1F-AE29AFEDE5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8" name="Espace réservé du contenu 7" descr="Une image contenant herbe, extérieur, ciel, champ&#10;&#10;Description générée automatiquement">
            <a:extLst>
              <a:ext uri="{FF2B5EF4-FFF2-40B4-BE49-F238E27FC236}">
                <a16:creationId xmlns:a16="http://schemas.microsoft.com/office/drawing/2014/main" id="{2FEA102B-E1DE-4667-B5D0-D7FF98485E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556261"/>
            <a:ext cx="9144000" cy="6074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3C1B351E-24B2-4829-8C67-FA68A3933875}"/>
              </a:ext>
            </a:extLst>
          </p:cNvPr>
          <p:cNvSpPr txBox="1"/>
          <p:nvPr/>
        </p:nvSpPr>
        <p:spPr>
          <a:xfrm>
            <a:off x="7692866" y="4890136"/>
            <a:ext cx="18592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000" i="1" dirty="0">
                <a:solidFill>
                  <a:schemeClr val="bg1"/>
                </a:solidFill>
                <a:latin typeface="+mn-lt"/>
              </a:rPr>
              <a:t>Photo Ch. Marlin (GEOPS)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021D287A-ADC4-4A9C-877F-5551B3D8EE08}"/>
              </a:ext>
            </a:extLst>
          </p:cNvPr>
          <p:cNvSpPr txBox="1"/>
          <p:nvPr/>
        </p:nvSpPr>
        <p:spPr>
          <a:xfrm>
            <a:off x="3658315" y="2509184"/>
            <a:ext cx="2202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000" dirty="0">
                <a:solidFill>
                  <a:schemeClr val="bg1"/>
                </a:solidFill>
                <a:latin typeface="+mn-lt"/>
              </a:rPr>
              <a:t>Remerciements</a:t>
            </a:r>
          </a:p>
        </p:txBody>
      </p:sp>
    </p:spTree>
    <p:extLst>
      <p:ext uri="{BB962C8B-B14F-4D97-AF65-F5344CB8AC3E}">
        <p14:creationId xmlns:p14="http://schemas.microsoft.com/office/powerpoint/2010/main" val="3797159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F8F81A-D64A-4F68-91BF-097F0B528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604" y="179449"/>
            <a:ext cx="7749778" cy="431957"/>
          </a:xfrm>
        </p:spPr>
        <p:txBody>
          <a:bodyPr/>
          <a:lstStyle/>
          <a:p>
            <a:r>
              <a:rPr lang="fr-FR" sz="2000" dirty="0"/>
              <a:t>Rappel : le fractionnement radiogénique </a:t>
            </a:r>
            <a:r>
              <a:rPr lang="fr-FR" sz="2000" baseline="30000" dirty="0"/>
              <a:t>238</a:t>
            </a:r>
            <a:r>
              <a:rPr lang="fr-FR" sz="2000" dirty="0"/>
              <a:t>U – </a:t>
            </a:r>
            <a:r>
              <a:rPr lang="fr-FR" sz="2000" baseline="30000" dirty="0"/>
              <a:t>234</a:t>
            </a:r>
            <a:r>
              <a:rPr lang="fr-FR" sz="2000" dirty="0"/>
              <a:t>U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81EF175-E441-40FD-BCF6-D5AD0F626C9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2</a:t>
            </a:fld>
            <a:endParaRPr lang="fr-FR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05B9E862-9730-40C7-8268-B800D63F457E}"/>
              </a:ext>
            </a:extLst>
          </p:cNvPr>
          <p:cNvGrpSpPr/>
          <p:nvPr/>
        </p:nvGrpSpPr>
        <p:grpSpPr>
          <a:xfrm>
            <a:off x="86834" y="769981"/>
            <a:ext cx="3621963" cy="3941101"/>
            <a:chOff x="78057" y="1084775"/>
            <a:chExt cx="3621963" cy="3941101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9234DF83-5B90-42F2-AC2C-6F862ABF1CEE}"/>
                </a:ext>
              </a:extLst>
            </p:cNvPr>
            <p:cNvGrpSpPr/>
            <p:nvPr/>
          </p:nvGrpSpPr>
          <p:grpSpPr>
            <a:xfrm>
              <a:off x="78057" y="1084775"/>
              <a:ext cx="3621963" cy="3941101"/>
              <a:chOff x="78057" y="1084775"/>
              <a:chExt cx="3621963" cy="3941101"/>
            </a:xfrm>
          </p:grpSpPr>
          <p:grpSp>
            <p:nvGrpSpPr>
              <p:cNvPr id="10" name="Groupe 9">
                <a:extLst>
                  <a:ext uri="{FF2B5EF4-FFF2-40B4-BE49-F238E27FC236}">
                    <a16:creationId xmlns:a16="http://schemas.microsoft.com/office/drawing/2014/main" id="{8B077EF9-2D82-4029-9019-39E7793386E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65974" y="2967120"/>
                <a:ext cx="2811576" cy="1809259"/>
                <a:chOff x="-181142" y="2832786"/>
                <a:chExt cx="2831630" cy="1822168"/>
              </a:xfrm>
            </p:grpSpPr>
            <p:pic>
              <p:nvPicPr>
                <p:cNvPr id="21" name="Image 20">
                  <a:extLst>
                    <a:ext uri="{FF2B5EF4-FFF2-40B4-BE49-F238E27FC236}">
                      <a16:creationId xmlns:a16="http://schemas.microsoft.com/office/drawing/2014/main" id="{2C3EAB41-3A8F-49AB-AF34-87B841CF90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21132" t="66945" r="66118" b="7155"/>
                <a:stretch/>
              </p:blipFill>
              <p:spPr>
                <a:xfrm>
                  <a:off x="-181142" y="2832786"/>
                  <a:ext cx="2726688" cy="1822168"/>
                </a:xfrm>
                <a:prstGeom prst="rect">
                  <a:avLst/>
                </a:prstGeom>
              </p:spPr>
            </p:pic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CE95C01E-AB5E-46B5-9D0B-30F710E76EDD}"/>
                    </a:ext>
                  </a:extLst>
                </p:cNvPr>
                <p:cNvSpPr/>
                <p:nvPr/>
              </p:nvSpPr>
              <p:spPr>
                <a:xfrm>
                  <a:off x="2464750" y="4092979"/>
                  <a:ext cx="185738" cy="5619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11" name="Groupe 10">
                <a:extLst>
                  <a:ext uri="{FF2B5EF4-FFF2-40B4-BE49-F238E27FC236}">
                    <a16:creationId xmlns:a16="http://schemas.microsoft.com/office/drawing/2014/main" id="{E82892A4-45C4-429D-AE60-598E9E83F7C1}"/>
                  </a:ext>
                </a:extLst>
              </p:cNvPr>
              <p:cNvGrpSpPr/>
              <p:nvPr/>
            </p:nvGrpSpPr>
            <p:grpSpPr>
              <a:xfrm>
                <a:off x="78057" y="1084775"/>
                <a:ext cx="3621963" cy="1792076"/>
                <a:chOff x="78057" y="1254034"/>
                <a:chExt cx="4065057" cy="2231391"/>
              </a:xfrm>
            </p:grpSpPr>
            <p:grpSp>
              <p:nvGrpSpPr>
                <p:cNvPr id="13" name="Groupe 12">
                  <a:extLst>
                    <a:ext uri="{FF2B5EF4-FFF2-40B4-BE49-F238E27FC236}">
                      <a16:creationId xmlns:a16="http://schemas.microsoft.com/office/drawing/2014/main" id="{2795CBB6-3051-4115-9D56-702E3F3DEEE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78057" y="1254034"/>
                  <a:ext cx="4065057" cy="2196000"/>
                  <a:chOff x="273687" y="1175660"/>
                  <a:chExt cx="2822365" cy="1524678"/>
                </a:xfrm>
              </p:grpSpPr>
              <p:pic>
                <p:nvPicPr>
                  <p:cNvPr id="16" name="Image 15">
                    <a:extLst>
                      <a:ext uri="{FF2B5EF4-FFF2-40B4-BE49-F238E27FC236}">
                        <a16:creationId xmlns:a16="http://schemas.microsoft.com/office/drawing/2014/main" id="{4F56A551-431B-4850-96EB-EF9EFC4ABD4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21132" t="18332" r="66118" b="60109"/>
                  <a:stretch/>
                </p:blipFill>
                <p:spPr>
                  <a:xfrm>
                    <a:off x="273687" y="1175660"/>
                    <a:ext cx="2726688" cy="1516740"/>
                  </a:xfrm>
                  <a:prstGeom prst="rect">
                    <a:avLst/>
                  </a:prstGeom>
                </p:spPr>
              </p:pic>
              <p:sp>
                <p:nvSpPr>
                  <p:cNvPr id="17" name="ZoneTexte 16">
                    <a:extLst>
                      <a:ext uri="{FF2B5EF4-FFF2-40B4-BE49-F238E27FC236}">
                        <a16:creationId xmlns:a16="http://schemas.microsoft.com/office/drawing/2014/main" id="{04D4438D-4089-4CE7-9634-DFC16B55885B}"/>
                      </a:ext>
                    </a:extLst>
                  </p:cNvPr>
                  <p:cNvSpPr txBox="1"/>
                  <p:nvPr/>
                </p:nvSpPr>
                <p:spPr>
                  <a:xfrm>
                    <a:off x="1426799" y="2173554"/>
                    <a:ext cx="1147760" cy="170951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1000" dirty="0"/>
                      <a:t>Radionucléide émetteur </a:t>
                    </a:r>
                    <a:r>
                      <a:rPr lang="fr-FR" sz="1000" dirty="0">
                        <a:latin typeface="Symbol" panose="05050102010706020507" pitchFamily="18" charset="2"/>
                      </a:rPr>
                      <a:t>a</a:t>
                    </a:r>
                    <a:endParaRPr lang="fr-FR" sz="1000" dirty="0"/>
                  </a:p>
                </p:txBody>
              </p:sp>
              <p:sp>
                <p:nvSpPr>
                  <p:cNvPr id="18" name="ZoneTexte 17">
                    <a:extLst>
                      <a:ext uri="{FF2B5EF4-FFF2-40B4-BE49-F238E27FC236}">
                        <a16:creationId xmlns:a16="http://schemas.microsoft.com/office/drawing/2014/main" id="{D6D53B39-92B1-4E3E-B32E-4389D0498A47}"/>
                      </a:ext>
                    </a:extLst>
                  </p:cNvPr>
                  <p:cNvSpPr txBox="1"/>
                  <p:nvPr/>
                </p:nvSpPr>
                <p:spPr>
                  <a:xfrm>
                    <a:off x="2148304" y="1344674"/>
                    <a:ext cx="947748" cy="170951"/>
                  </a:xfrm>
                  <a:prstGeom prst="rect">
                    <a:avLst/>
                  </a:prstGeom>
                  <a:solidFill>
                    <a:srgbClr val="FFFFFF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1000" dirty="0"/>
                      <a:t>Nouveau noyau</a:t>
                    </a:r>
                  </a:p>
                </p:txBody>
              </p:sp>
              <p:sp>
                <p:nvSpPr>
                  <p:cNvPr id="19" name="ZoneTexte 18">
                    <a:extLst>
                      <a:ext uri="{FF2B5EF4-FFF2-40B4-BE49-F238E27FC236}">
                        <a16:creationId xmlns:a16="http://schemas.microsoft.com/office/drawing/2014/main" id="{944A6E1C-9192-4549-A007-06197DD8862D}"/>
                      </a:ext>
                    </a:extLst>
                  </p:cNvPr>
                  <p:cNvSpPr txBox="1"/>
                  <p:nvPr/>
                </p:nvSpPr>
                <p:spPr>
                  <a:xfrm>
                    <a:off x="595332" y="1199137"/>
                    <a:ext cx="809833" cy="212858"/>
                  </a:xfrm>
                  <a:prstGeom prst="rect">
                    <a:avLst/>
                  </a:prstGeom>
                  <a:solidFill>
                    <a:srgbClr val="FFFFFF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1000" dirty="0"/>
                      <a:t>Radionucléide</a:t>
                    </a:r>
                  </a:p>
                </p:txBody>
              </p:sp>
              <p:sp>
                <p:nvSpPr>
                  <p:cNvPr id="20" name="Rectangle 19">
                    <a:extLst>
                      <a:ext uri="{FF2B5EF4-FFF2-40B4-BE49-F238E27FC236}">
                        <a16:creationId xmlns:a16="http://schemas.microsoft.com/office/drawing/2014/main" id="{83C66E4D-1EC7-49D8-ABB6-7054CAABA4D3}"/>
                      </a:ext>
                    </a:extLst>
                  </p:cNvPr>
                  <p:cNvSpPr/>
                  <p:nvPr/>
                </p:nvSpPr>
                <p:spPr>
                  <a:xfrm>
                    <a:off x="2857500" y="2138363"/>
                    <a:ext cx="185738" cy="56197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64077F82-9EFF-4AB3-BA55-B98185E0CB04}"/>
                    </a:ext>
                  </a:extLst>
                </p:cNvPr>
                <p:cNvSpPr txBox="1"/>
                <p:nvPr/>
              </p:nvSpPr>
              <p:spPr>
                <a:xfrm>
                  <a:off x="1111586" y="3085316"/>
                  <a:ext cx="764181" cy="40010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000" dirty="0"/>
                    <a:t>Particule </a:t>
                  </a:r>
                  <a:r>
                    <a:rPr lang="fr-FR" sz="1000" dirty="0">
                      <a:latin typeface="Symbol" panose="05050102010706020507" pitchFamily="18" charset="2"/>
                    </a:rPr>
                    <a:t>a</a:t>
                  </a:r>
                  <a:endParaRPr lang="fr-FR" sz="1000" dirty="0"/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A7D5A878-3BB1-4E09-AB46-6CEB6B285A9D}"/>
                    </a:ext>
                  </a:extLst>
                </p:cNvPr>
                <p:cNvSpPr txBox="1"/>
                <p:nvPr/>
              </p:nvSpPr>
              <p:spPr>
                <a:xfrm>
                  <a:off x="1687711" y="1616025"/>
                  <a:ext cx="1106986" cy="306580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000" dirty="0"/>
                    <a:t>Point de recul</a:t>
                  </a:r>
                </a:p>
              </p:txBody>
            </p:sp>
          </p:grp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8492C38F-695A-4FB6-A7A8-D807CF2E9EFD}"/>
                  </a:ext>
                </a:extLst>
              </p:cNvPr>
              <p:cNvSpPr txBox="1"/>
              <p:nvPr/>
            </p:nvSpPr>
            <p:spPr>
              <a:xfrm>
                <a:off x="998931" y="4764266"/>
                <a:ext cx="263331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100" i="1" dirty="0"/>
                  <a:t>Source : modifié d’après EANR, 2019</a:t>
                </a: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8B09AFB-88D9-4B3E-B3A6-34E729017131}"/>
                </a:ext>
              </a:extLst>
            </p:cNvPr>
            <p:cNvSpPr/>
            <p:nvPr/>
          </p:nvSpPr>
          <p:spPr>
            <a:xfrm>
              <a:off x="497265" y="1131097"/>
              <a:ext cx="3015798" cy="3645282"/>
            </a:xfrm>
            <a:prstGeom prst="rect">
              <a:avLst/>
            </a:prstGeom>
            <a:no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1C1E960A-9EFB-4C89-95CC-86E46E706C6B}"/>
              </a:ext>
            </a:extLst>
          </p:cNvPr>
          <p:cNvSpPr txBox="1"/>
          <p:nvPr/>
        </p:nvSpPr>
        <p:spPr>
          <a:xfrm>
            <a:off x="3896122" y="1043359"/>
            <a:ext cx="517302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>
                <a:latin typeface="+mn-lt"/>
              </a:rPr>
              <a:t>Chaîne de désintégration (</a:t>
            </a:r>
            <a:r>
              <a:rPr lang="fr-FR" dirty="0">
                <a:solidFill>
                  <a:srgbClr val="C00000"/>
                </a:solidFill>
                <a:latin typeface="+mn-lt"/>
              </a:rPr>
              <a:t>émission</a:t>
            </a:r>
            <a:r>
              <a:rPr lang="fr-FR" dirty="0">
                <a:latin typeface="+mn-lt"/>
              </a:rPr>
              <a:t> 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alpha</a:t>
            </a:r>
            <a:r>
              <a:rPr lang="fr-FR" dirty="0">
                <a:latin typeface="+mn-lt"/>
              </a:rPr>
              <a:t>)</a:t>
            </a:r>
          </a:p>
          <a:p>
            <a:endParaRPr lang="fr-FR" dirty="0">
              <a:latin typeface="+mn-lt"/>
            </a:endParaRPr>
          </a:p>
          <a:p>
            <a:r>
              <a:rPr lang="fr-FR" sz="2000" b="1" baseline="30000" dirty="0">
                <a:latin typeface="+mn-lt"/>
              </a:rPr>
              <a:t>238</a:t>
            </a:r>
            <a:r>
              <a:rPr lang="fr-FR" sz="2000" b="1" dirty="0">
                <a:latin typeface="+mn-lt"/>
              </a:rPr>
              <a:t>U</a:t>
            </a:r>
            <a:r>
              <a:rPr lang="fr-FR" dirty="0">
                <a:latin typeface="+mn-lt"/>
              </a:rPr>
              <a:t> 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n-lt"/>
                <a:sym typeface="Wingdings" panose="05000000000000000000" pitchFamily="2" charset="2"/>
              </a:rPr>
              <a:t></a:t>
            </a:r>
            <a:r>
              <a:rPr lang="fr-FR" dirty="0">
                <a:latin typeface="+mn-lt"/>
                <a:sym typeface="Wingdings" panose="05000000000000000000" pitchFamily="2" charset="2"/>
              </a:rPr>
              <a:t> </a:t>
            </a:r>
            <a:r>
              <a:rPr lang="fr-FR" baseline="30000" dirty="0">
                <a:latin typeface="+mn-lt"/>
                <a:sym typeface="Wingdings" panose="05000000000000000000" pitchFamily="2" charset="2"/>
              </a:rPr>
              <a:t>234</a:t>
            </a:r>
            <a:r>
              <a:rPr lang="fr-FR" dirty="0">
                <a:latin typeface="+mn-lt"/>
                <a:sym typeface="Wingdings" panose="05000000000000000000" pitchFamily="2" charset="2"/>
              </a:rPr>
              <a:t>Th  </a:t>
            </a:r>
            <a:r>
              <a:rPr lang="fr-FR" baseline="30000" dirty="0">
                <a:latin typeface="+mn-lt"/>
                <a:sym typeface="Wingdings" panose="05000000000000000000" pitchFamily="2" charset="2"/>
              </a:rPr>
              <a:t>234</a:t>
            </a:r>
            <a:r>
              <a:rPr lang="fr-FR" dirty="0">
                <a:latin typeface="+mn-lt"/>
                <a:sym typeface="Wingdings" panose="05000000000000000000" pitchFamily="2" charset="2"/>
              </a:rPr>
              <a:t>Pa  </a:t>
            </a:r>
            <a:r>
              <a:rPr lang="fr-FR" sz="2000" b="1" baseline="30000" dirty="0">
                <a:latin typeface="+mn-lt"/>
                <a:sym typeface="Wingdings" panose="05000000000000000000" pitchFamily="2" charset="2"/>
              </a:rPr>
              <a:t>234</a:t>
            </a:r>
            <a:r>
              <a:rPr lang="fr-FR" sz="2000" b="1" dirty="0">
                <a:latin typeface="+mn-lt"/>
                <a:sym typeface="Wingdings" panose="05000000000000000000" pitchFamily="2" charset="2"/>
              </a:rPr>
              <a:t>U</a:t>
            </a:r>
            <a:r>
              <a:rPr lang="fr-FR" dirty="0">
                <a:latin typeface="+mn-lt"/>
                <a:sym typeface="Wingdings" panose="05000000000000000000" pitchFamily="2" charset="2"/>
              </a:rPr>
              <a:t> 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+mn-lt"/>
                <a:sym typeface="Wingdings" panose="05000000000000000000" pitchFamily="2" charset="2"/>
              </a:rPr>
              <a:t></a:t>
            </a:r>
            <a:r>
              <a:rPr lang="fr-FR" dirty="0">
                <a:latin typeface="+mn-lt"/>
                <a:sym typeface="Wingdings" panose="05000000000000000000" pitchFamily="2" charset="2"/>
              </a:rPr>
              <a:t> </a:t>
            </a:r>
            <a:r>
              <a:rPr lang="fr-FR" baseline="30000" dirty="0">
                <a:latin typeface="+mn-lt"/>
                <a:sym typeface="Wingdings" panose="05000000000000000000" pitchFamily="2" charset="2"/>
              </a:rPr>
              <a:t>230</a:t>
            </a:r>
            <a:r>
              <a:rPr lang="fr-FR" dirty="0">
                <a:latin typeface="+mn-lt"/>
                <a:sym typeface="Wingdings" panose="05000000000000000000" pitchFamily="2" charset="2"/>
              </a:rPr>
              <a:t>Th  …  </a:t>
            </a:r>
            <a:r>
              <a:rPr lang="fr-FR" baseline="30000" dirty="0">
                <a:latin typeface="+mn-lt"/>
                <a:sym typeface="Wingdings" panose="05000000000000000000" pitchFamily="2" charset="2"/>
              </a:rPr>
              <a:t>206</a:t>
            </a:r>
            <a:r>
              <a:rPr lang="fr-FR" dirty="0">
                <a:latin typeface="+mn-lt"/>
                <a:sym typeface="Wingdings" panose="05000000000000000000" pitchFamily="2" charset="2"/>
              </a:rPr>
              <a:t>Pb</a:t>
            </a:r>
          </a:p>
          <a:p>
            <a:endParaRPr lang="fr-FR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>
                <a:latin typeface="+mn-lt"/>
              </a:rPr>
              <a:t>Solubilisation préférentielle de </a:t>
            </a:r>
            <a:r>
              <a:rPr lang="fr-FR" baseline="30000" dirty="0">
                <a:latin typeface="+mn-lt"/>
              </a:rPr>
              <a:t>234</a:t>
            </a:r>
            <a:r>
              <a:rPr lang="fr-FR" dirty="0">
                <a:latin typeface="+mn-lt"/>
              </a:rPr>
              <a:t>U p/t </a:t>
            </a:r>
            <a:r>
              <a:rPr lang="fr-FR" baseline="30000" dirty="0">
                <a:latin typeface="+mn-lt"/>
              </a:rPr>
              <a:t>238</a:t>
            </a:r>
            <a:r>
              <a:rPr lang="fr-FR" dirty="0">
                <a:latin typeface="+mn-lt"/>
              </a:rPr>
              <a:t>U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dirty="0">
              <a:latin typeface="+mn-lt"/>
            </a:endParaRPr>
          </a:p>
          <a:p>
            <a:r>
              <a:rPr lang="fr-FR" dirty="0">
                <a:latin typeface="+mn-lt"/>
                <a:sym typeface="Wingdings" panose="05000000000000000000" pitchFamily="2" charset="2"/>
              </a:rPr>
              <a:t> </a:t>
            </a:r>
            <a:r>
              <a:rPr lang="fr-FR" dirty="0">
                <a:latin typeface="+mn-lt"/>
              </a:rPr>
              <a:t>Dans le dissous : (</a:t>
            </a:r>
            <a:r>
              <a:rPr lang="fr-FR" baseline="30000" dirty="0">
                <a:latin typeface="+mn-lt"/>
              </a:rPr>
              <a:t>234</a:t>
            </a:r>
            <a:r>
              <a:rPr lang="fr-FR" dirty="0">
                <a:latin typeface="+mn-lt"/>
              </a:rPr>
              <a:t>U/</a:t>
            </a:r>
            <a:r>
              <a:rPr lang="fr-FR" baseline="30000" dirty="0">
                <a:latin typeface="+mn-lt"/>
              </a:rPr>
              <a:t>238</a:t>
            </a:r>
            <a:r>
              <a:rPr lang="fr-FR" dirty="0">
                <a:latin typeface="+mn-lt"/>
              </a:rPr>
              <a:t>U) &gt; 1</a:t>
            </a:r>
          </a:p>
          <a:p>
            <a:endParaRPr lang="fr-FR" dirty="0">
              <a:latin typeface="+mn-lt"/>
            </a:endParaRPr>
          </a:p>
          <a:p>
            <a:r>
              <a:rPr lang="fr-FR" dirty="0">
                <a:latin typeface="+mn-lt"/>
              </a:rPr>
              <a:t>= Fractionnement radiogénique (ou déséquilibre radioactif </a:t>
            </a:r>
            <a:r>
              <a:rPr lang="fr-FR" baseline="30000" dirty="0">
                <a:latin typeface="+mn-lt"/>
              </a:rPr>
              <a:t>238</a:t>
            </a:r>
            <a:r>
              <a:rPr lang="fr-FR" dirty="0">
                <a:latin typeface="+mn-lt"/>
              </a:rPr>
              <a:t>U – </a:t>
            </a:r>
            <a:r>
              <a:rPr lang="fr-FR" baseline="30000" dirty="0">
                <a:latin typeface="+mn-lt"/>
              </a:rPr>
              <a:t>234</a:t>
            </a:r>
            <a:r>
              <a:rPr lang="fr-FR" dirty="0">
                <a:latin typeface="+mn-lt"/>
              </a:rPr>
              <a:t>U)</a:t>
            </a:r>
          </a:p>
        </p:txBody>
      </p:sp>
      <p:sp>
        <p:nvSpPr>
          <p:cNvPr id="24" name="Espace réservé du pied de page 3">
            <a:extLst>
              <a:ext uri="{FF2B5EF4-FFF2-40B4-BE49-F238E27FC236}">
                <a16:creationId xmlns:a16="http://schemas.microsoft.com/office/drawing/2014/main" id="{DFD35452-75E1-4337-AB6E-B834F19582A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1772959" y="4869657"/>
            <a:ext cx="6849549" cy="273844"/>
          </a:xfrm>
        </p:spPr>
        <p:txBody>
          <a:bodyPr/>
          <a:lstStyle/>
          <a:p>
            <a:r>
              <a:rPr lang="fr-FR" dirty="0"/>
              <a:t>COLLOQUE NEEDS : Environnement et mécanismes de transfert des radionucléides, 23–25 mai 2022, LPC Campus des </a:t>
            </a:r>
            <a:r>
              <a:rPr lang="fr-FR" dirty="0" err="1"/>
              <a:t>Cézeaux</a:t>
            </a:r>
            <a:r>
              <a:rPr lang="fr-FR" dirty="0"/>
              <a:t>, CLERMONT-FERRAND </a:t>
            </a:r>
          </a:p>
        </p:txBody>
      </p:sp>
    </p:spTree>
    <p:extLst>
      <p:ext uri="{BB962C8B-B14F-4D97-AF65-F5344CB8AC3E}">
        <p14:creationId xmlns:p14="http://schemas.microsoft.com/office/powerpoint/2010/main" val="2781642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82A274-1825-4CB2-9A73-CC56AF4C7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93" y="143513"/>
            <a:ext cx="7749778" cy="431957"/>
          </a:xfrm>
        </p:spPr>
        <p:txBody>
          <a:bodyPr/>
          <a:lstStyle/>
          <a:p>
            <a:r>
              <a:rPr lang="fr-FR" sz="2000" dirty="0"/>
              <a:t>Genèse d’une question de recherche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D44D310-1A88-4BE5-AEB0-F8843538010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99427AB-2A40-4778-957B-1A0B75EDB68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693" y="628172"/>
            <a:ext cx="6645348" cy="4103167"/>
          </a:xfrm>
        </p:spPr>
        <p:txBody>
          <a:bodyPr/>
          <a:lstStyle/>
          <a:p>
            <a:r>
              <a:rPr lang="fr-FR" sz="1800" dirty="0"/>
              <a:t>En général, dans une rivière, on observe:</a:t>
            </a:r>
          </a:p>
          <a:p>
            <a:pPr lvl="1"/>
            <a:r>
              <a:rPr lang="fr-FR" sz="1800" dirty="0"/>
              <a:t>Concentration en U: </a:t>
            </a:r>
            <a:r>
              <a:rPr lang="fr-FR" sz="1800" b="1" dirty="0">
                <a:solidFill>
                  <a:srgbClr val="0070C0"/>
                </a:solidFill>
              </a:rPr>
              <a:t>0,02 - 0,05 µg/L</a:t>
            </a:r>
            <a:endParaRPr lang="fr-FR" sz="1800" dirty="0"/>
          </a:p>
          <a:p>
            <a:pPr lvl="1"/>
            <a:r>
              <a:rPr lang="fr-FR" sz="1800" dirty="0"/>
              <a:t>Rapport d’activités </a:t>
            </a:r>
            <a:r>
              <a:rPr lang="fr-FR" sz="1800" b="1" dirty="0">
                <a:solidFill>
                  <a:srgbClr val="0070C0"/>
                </a:solidFill>
              </a:rPr>
              <a:t>(</a:t>
            </a:r>
            <a:r>
              <a:rPr lang="fr-FR" sz="1800" b="1" baseline="30000" dirty="0">
                <a:solidFill>
                  <a:srgbClr val="0070C0"/>
                </a:solidFill>
              </a:rPr>
              <a:t>234</a:t>
            </a:r>
            <a:r>
              <a:rPr lang="fr-FR" sz="1800" b="1" dirty="0">
                <a:solidFill>
                  <a:srgbClr val="0070C0"/>
                </a:solidFill>
              </a:rPr>
              <a:t>U/</a:t>
            </a:r>
            <a:r>
              <a:rPr lang="fr-FR" sz="1800" b="1" baseline="30000" dirty="0">
                <a:solidFill>
                  <a:srgbClr val="0070C0"/>
                </a:solidFill>
              </a:rPr>
              <a:t>238</a:t>
            </a:r>
            <a:r>
              <a:rPr lang="fr-FR" sz="1800" b="1" dirty="0">
                <a:solidFill>
                  <a:srgbClr val="0070C0"/>
                </a:solidFill>
              </a:rPr>
              <a:t>U) = 1,17</a:t>
            </a:r>
            <a:endParaRPr lang="fr-FR" sz="1800" dirty="0"/>
          </a:p>
          <a:p>
            <a:r>
              <a:rPr lang="fr-FR" sz="1800" b="1" dirty="0">
                <a:solidFill>
                  <a:srgbClr val="0070C0"/>
                </a:solidFill>
              </a:rPr>
              <a:t>Surveillance</a:t>
            </a:r>
            <a:r>
              <a:rPr lang="fr-FR" sz="1800" dirty="0"/>
              <a:t> qualité radiologique des cours d’eau à proximité de Paris (IRSN, 2006, 2007)</a:t>
            </a:r>
          </a:p>
          <a:p>
            <a:pPr lvl="1"/>
            <a:r>
              <a:rPr lang="fr-FR" sz="1800" dirty="0"/>
              <a:t>valeurs élevées de l’alpha global attribuables à </a:t>
            </a:r>
            <a:r>
              <a:rPr lang="fr-FR" sz="2000" b="1" baseline="30000" dirty="0">
                <a:solidFill>
                  <a:srgbClr val="0070C0"/>
                </a:solidFill>
              </a:rPr>
              <a:t>238</a:t>
            </a:r>
            <a:r>
              <a:rPr lang="fr-FR" sz="2000" b="1" dirty="0">
                <a:solidFill>
                  <a:srgbClr val="0070C0"/>
                </a:solidFill>
              </a:rPr>
              <a:t>U dissous</a:t>
            </a:r>
            <a:endParaRPr lang="fr-FR" sz="1800" b="1" dirty="0">
              <a:solidFill>
                <a:srgbClr val="0070C0"/>
              </a:solidFill>
            </a:endParaRPr>
          </a:p>
          <a:p>
            <a:pPr lvl="1"/>
            <a:r>
              <a:rPr lang="fr-FR" sz="1800" dirty="0"/>
              <a:t>rivière </a:t>
            </a:r>
            <a:r>
              <a:rPr lang="fr-FR" sz="2000" b="1" dirty="0">
                <a:solidFill>
                  <a:srgbClr val="0070C0"/>
                </a:solidFill>
              </a:rPr>
              <a:t>Œuf-Essonne</a:t>
            </a:r>
            <a:r>
              <a:rPr lang="fr-FR" sz="1800" dirty="0"/>
              <a:t> (affluent sud de la Seine):</a:t>
            </a:r>
          </a:p>
          <a:p>
            <a:pPr marL="135719" lvl="1" indent="0">
              <a:buNone/>
            </a:pPr>
            <a:r>
              <a:rPr lang="fr-FR" sz="2000" b="1" dirty="0">
                <a:solidFill>
                  <a:srgbClr val="0070C0"/>
                </a:solidFill>
              </a:rPr>
              <a:t>	U jusqu’à 25 µg/L</a:t>
            </a:r>
          </a:p>
          <a:p>
            <a:pPr marL="135719" lvl="1" indent="0">
              <a:buNone/>
            </a:pPr>
            <a:r>
              <a:rPr lang="fr-FR" sz="2000" b="1" dirty="0">
                <a:solidFill>
                  <a:srgbClr val="0070C0"/>
                </a:solidFill>
              </a:rPr>
              <a:t>	(</a:t>
            </a:r>
            <a:r>
              <a:rPr lang="fr-FR" sz="2000" b="1" baseline="30000" dirty="0">
                <a:solidFill>
                  <a:srgbClr val="0070C0"/>
                </a:solidFill>
              </a:rPr>
              <a:t>234</a:t>
            </a:r>
            <a:r>
              <a:rPr lang="fr-FR" sz="2000" b="1" dirty="0">
                <a:solidFill>
                  <a:srgbClr val="0070C0"/>
                </a:solidFill>
              </a:rPr>
              <a:t>U/</a:t>
            </a:r>
            <a:r>
              <a:rPr lang="fr-FR" sz="2000" b="1" baseline="30000" dirty="0">
                <a:solidFill>
                  <a:srgbClr val="0070C0"/>
                </a:solidFill>
              </a:rPr>
              <a:t>238</a:t>
            </a:r>
            <a:r>
              <a:rPr lang="fr-FR" sz="2000" b="1" dirty="0">
                <a:solidFill>
                  <a:srgbClr val="0070C0"/>
                </a:solidFill>
              </a:rPr>
              <a:t>U) &lt; 0,5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23D1481-5FF9-42A2-8F85-1912CBB86B60}"/>
              </a:ext>
            </a:extLst>
          </p:cNvPr>
          <p:cNvSpPr txBox="1"/>
          <p:nvPr/>
        </p:nvSpPr>
        <p:spPr>
          <a:xfrm>
            <a:off x="-106326" y="3729906"/>
            <a:ext cx="67410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54804" lvl="2" indent="-285750">
              <a:buFont typeface="Wingdings" panose="05000000000000000000" pitchFamily="2" charset="2"/>
              <a:buChar char="à"/>
            </a:pPr>
            <a:r>
              <a:rPr lang="fr-FR" sz="2000" b="1" dirty="0">
                <a:solidFill>
                  <a:schemeClr val="accent1">
                    <a:lumMod val="75000"/>
                  </a:schemeClr>
                </a:solidFill>
                <a:latin typeface="+mn-lt"/>
                <a:sym typeface="Wingdings" panose="05000000000000000000" pitchFamily="2" charset="2"/>
              </a:rPr>
              <a:t>Pas d’équivalent dans d’autres rivières</a:t>
            </a:r>
          </a:p>
          <a:p>
            <a:pPr marL="554804" lvl="2" indent="-285750">
              <a:buFont typeface="Wingdings" panose="05000000000000000000" pitchFamily="2" charset="2"/>
              <a:buChar char="à"/>
            </a:pPr>
            <a:r>
              <a:rPr lang="fr-FR" sz="2000" b="1" dirty="0">
                <a:solidFill>
                  <a:schemeClr val="accent1">
                    <a:lumMod val="75000"/>
                  </a:schemeClr>
                </a:solidFill>
                <a:latin typeface="+mn-lt"/>
                <a:sym typeface="Wingdings" panose="05000000000000000000" pitchFamily="2" charset="2"/>
              </a:rPr>
              <a:t>Quels sont les processus responsables de l’observation de ces valeurs atypiques ?</a:t>
            </a:r>
            <a:endParaRPr lang="fr-FR" sz="20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BB24E0E-5643-48C5-8F26-01566F42A5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977" t="22879" r="41163" b="13160"/>
          <a:stretch/>
        </p:blipFill>
        <p:spPr>
          <a:xfrm>
            <a:off x="6549656" y="-1186"/>
            <a:ext cx="2594344" cy="5144686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3D68EE3-0152-4959-8D59-3C2E68DF3062}"/>
              </a:ext>
            </a:extLst>
          </p:cNvPr>
          <p:cNvSpPr txBox="1"/>
          <p:nvPr/>
        </p:nvSpPr>
        <p:spPr>
          <a:xfrm>
            <a:off x="7623546" y="3975150"/>
            <a:ext cx="1520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>
                <a:highlight>
                  <a:srgbClr val="FFFFFF"/>
                </a:highlight>
                <a:latin typeface="+mn-lt"/>
              </a:rPr>
              <a:t>Osmond &amp; </a:t>
            </a:r>
            <a:r>
              <a:rPr lang="fr-FR" dirty="0" err="1">
                <a:highlight>
                  <a:srgbClr val="FFFFFF"/>
                </a:highlight>
                <a:latin typeface="+mn-lt"/>
              </a:rPr>
              <a:t>Cowart</a:t>
            </a:r>
            <a:r>
              <a:rPr lang="fr-FR" dirty="0">
                <a:highlight>
                  <a:srgbClr val="FFFFFF"/>
                </a:highlight>
                <a:latin typeface="+mn-lt"/>
              </a:rPr>
              <a:t>, 1976</a:t>
            </a:r>
          </a:p>
        </p:txBody>
      </p:sp>
    </p:spTree>
    <p:extLst>
      <p:ext uri="{BB962C8B-B14F-4D97-AF65-F5344CB8AC3E}">
        <p14:creationId xmlns:p14="http://schemas.microsoft.com/office/powerpoint/2010/main" val="14641877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72B2D6-483D-4D8B-88B7-FAE256CA4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871" y="189014"/>
            <a:ext cx="3185709" cy="431957"/>
          </a:xfrm>
        </p:spPr>
        <p:txBody>
          <a:bodyPr/>
          <a:lstStyle/>
          <a:p>
            <a:r>
              <a:rPr lang="fr-FR" sz="2000" dirty="0"/>
              <a:t>UTOPIA (NEEDS 2020) 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A17D578-A609-491A-B084-B0FCFB58E0CB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1682217" y="4869657"/>
            <a:ext cx="6940291" cy="273844"/>
          </a:xfrm>
        </p:spPr>
        <p:txBody>
          <a:bodyPr/>
          <a:lstStyle/>
          <a:p>
            <a:r>
              <a:rPr lang="fr-FR" dirty="0"/>
              <a:t>COLLOQUE NEEDS : Environnement et mécanismes de transfert des radionucléides, 23–25 mai 2022, LPC Campus des </a:t>
            </a:r>
            <a:r>
              <a:rPr lang="fr-FR" dirty="0" err="1"/>
              <a:t>Cézeaux</a:t>
            </a:r>
            <a:r>
              <a:rPr lang="fr-FR" dirty="0"/>
              <a:t>, CLERMONT-FERRAND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698C93F-97D3-4503-AAA0-4EEEEE9C1B9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FFCF4C31-0915-4789-9BE5-1D2D32616FC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60826" y="675562"/>
            <a:ext cx="5220577" cy="3683118"/>
          </a:xfrm>
        </p:spPr>
        <p:txBody>
          <a:bodyPr/>
          <a:lstStyle/>
          <a:p>
            <a:pPr>
              <a:buSzPct val="100000"/>
              <a:buFont typeface="Arial" panose="020B0604020202020204" pitchFamily="34" charset="0"/>
              <a:buChar char="•"/>
            </a:pPr>
            <a:r>
              <a:rPr lang="fr-FR" sz="1800" dirty="0"/>
              <a:t>Objectifs: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1800" dirty="0"/>
              <a:t>Identifier </a:t>
            </a:r>
            <a:r>
              <a:rPr lang="fr-FR" sz="1800" b="1" dirty="0"/>
              <a:t>l’origine</a:t>
            </a:r>
            <a:r>
              <a:rPr lang="fr-FR" sz="1800" dirty="0"/>
              <a:t> des caractéristiques singulières de U dans la rivière Œuf-Essonne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1800" dirty="0"/>
              <a:t>Evaluer le potentiel d’utilisation des </a:t>
            </a:r>
            <a:r>
              <a:rPr lang="fr-FR" sz="1800" b="1" dirty="0"/>
              <a:t>isotopes de U </a:t>
            </a:r>
            <a:r>
              <a:rPr lang="fr-FR" sz="1800" dirty="0"/>
              <a:t>comme </a:t>
            </a:r>
            <a:r>
              <a:rPr lang="fr-FR" sz="1800" b="1" dirty="0"/>
              <a:t>traceurs</a:t>
            </a:r>
            <a:r>
              <a:rPr lang="fr-FR" sz="1800" dirty="0"/>
              <a:t> de processus hydrologiques</a:t>
            </a:r>
          </a:p>
          <a:p>
            <a:pPr>
              <a:buSzPct val="100000"/>
              <a:buFont typeface="Arial" panose="020B0604020202020204" pitchFamily="34" charset="0"/>
              <a:buChar char="•"/>
            </a:pPr>
            <a:r>
              <a:rPr lang="fr-FR" sz="1800" dirty="0"/>
              <a:t>Focus sur </a:t>
            </a:r>
            <a:r>
              <a:rPr lang="fr-FR" sz="1800" b="1" dirty="0"/>
              <a:t>la rivière Œuf </a:t>
            </a:r>
            <a:r>
              <a:rPr lang="fr-FR" sz="1800" dirty="0"/>
              <a:t>: </a:t>
            </a:r>
          </a:p>
          <a:p>
            <a:pPr lvl="2">
              <a:buSzPct val="100000"/>
              <a:buFont typeface="Arial" panose="020B0604020202020204" pitchFamily="34" charset="0"/>
              <a:buChar char="•"/>
            </a:pPr>
            <a:r>
              <a:rPr lang="fr-FR" sz="1800" dirty="0"/>
              <a:t>Surface BV = 235 km</a:t>
            </a:r>
            <a:r>
              <a:rPr lang="fr-FR" sz="1800" baseline="30000" dirty="0"/>
              <a:t>2</a:t>
            </a:r>
            <a:r>
              <a:rPr lang="fr-FR" sz="1800" dirty="0"/>
              <a:t>, L = 32 km, </a:t>
            </a:r>
            <a:r>
              <a:rPr lang="fr-FR" sz="1800" i="1" dirty="0"/>
              <a:t>Q</a:t>
            </a:r>
            <a:r>
              <a:rPr lang="fr-FR" sz="1800" dirty="0"/>
              <a:t> = 0,5 m</a:t>
            </a:r>
            <a:r>
              <a:rPr lang="fr-FR" sz="1800" baseline="30000" dirty="0"/>
              <a:t>3</a:t>
            </a:r>
            <a:r>
              <a:rPr lang="fr-FR" sz="1800" dirty="0"/>
              <a:t>/s;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fr-FR" sz="1800" dirty="0"/>
              <a:t>A l’affleurement : 6 formations (d’âge </a:t>
            </a:r>
            <a:r>
              <a:rPr lang="fr-FR" sz="1800" dirty="0" err="1"/>
              <a:t>Langhien</a:t>
            </a:r>
            <a:r>
              <a:rPr lang="fr-FR" sz="1800" dirty="0"/>
              <a:t> à Aquitanien)</a:t>
            </a:r>
          </a:p>
          <a:p>
            <a:pPr>
              <a:buSzPct val="100000"/>
              <a:buFont typeface="Arial" panose="020B0604020202020204" pitchFamily="34" charset="0"/>
              <a:buChar char="•"/>
            </a:pPr>
            <a:r>
              <a:rPr lang="fr-FR" sz="1800" b="1" dirty="0"/>
              <a:t>2020 : </a:t>
            </a:r>
            <a:r>
              <a:rPr lang="fr-FR" sz="1800" dirty="0"/>
              <a:t>prélèvements d’eau en 12 points, hautes vs. basses eaux </a:t>
            </a:r>
            <a:r>
              <a:rPr lang="fr-FR" sz="1800" dirty="0">
                <a:sym typeface="Wingdings" panose="05000000000000000000" pitchFamily="2" charset="2"/>
              </a:rPr>
              <a:t></a:t>
            </a:r>
            <a:r>
              <a:rPr lang="fr-FR" sz="1800" dirty="0"/>
              <a:t> analyses isotopes U (ICP-MS)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E4ED31C3-6F1A-4A7A-B07D-3A170F97D055}"/>
              </a:ext>
            </a:extLst>
          </p:cNvPr>
          <p:cNvGrpSpPr>
            <a:grpSpLocks noChangeAspect="1"/>
          </p:cNvGrpSpPr>
          <p:nvPr/>
        </p:nvGrpSpPr>
        <p:grpSpPr>
          <a:xfrm>
            <a:off x="5471160" y="967151"/>
            <a:ext cx="3639551" cy="3792149"/>
            <a:chOff x="4925448" y="398559"/>
            <a:chExt cx="4185263" cy="4360742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4DB0C07-EDF9-4AEA-9BD3-AE3E893BF0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3" t="3303" r="32994" b="51729"/>
            <a:stretch/>
          </p:blipFill>
          <p:spPr>
            <a:xfrm>
              <a:off x="4925448" y="398559"/>
              <a:ext cx="3958204" cy="4051952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AE2C5056-DE0D-405E-A491-CDC89D1698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79" t="54370" r="14198" b="29630"/>
            <a:stretch/>
          </p:blipFill>
          <p:spPr>
            <a:xfrm>
              <a:off x="5585766" y="3638272"/>
              <a:ext cx="3524945" cy="1106669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D46BCBE-44C6-435B-9885-B6D458E09C2C}"/>
                </a:ext>
              </a:extLst>
            </p:cNvPr>
            <p:cNvSpPr/>
            <p:nvPr/>
          </p:nvSpPr>
          <p:spPr>
            <a:xfrm>
              <a:off x="8940517" y="3699482"/>
              <a:ext cx="130789" cy="1256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7D9789A-B41A-41D6-B0EF-E22D2196FEE0}"/>
                </a:ext>
              </a:extLst>
            </p:cNvPr>
            <p:cNvSpPr/>
            <p:nvPr/>
          </p:nvSpPr>
          <p:spPr>
            <a:xfrm>
              <a:off x="7879827" y="3825124"/>
              <a:ext cx="130789" cy="1256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D7D81F2-920C-4CEC-B1F2-493753141561}"/>
                </a:ext>
              </a:extLst>
            </p:cNvPr>
            <p:cNvSpPr/>
            <p:nvPr/>
          </p:nvSpPr>
          <p:spPr>
            <a:xfrm>
              <a:off x="7976097" y="3991482"/>
              <a:ext cx="130789" cy="1256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B939EB3-DFC7-4882-94A4-E4E7CB63D2DB}"/>
                </a:ext>
              </a:extLst>
            </p:cNvPr>
            <p:cNvSpPr/>
            <p:nvPr/>
          </p:nvSpPr>
          <p:spPr>
            <a:xfrm>
              <a:off x="7333919" y="4145046"/>
              <a:ext cx="130789" cy="1256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56AE28A-88FE-4AED-A90C-07A930FA8121}"/>
                </a:ext>
              </a:extLst>
            </p:cNvPr>
            <p:cNvSpPr/>
            <p:nvPr/>
          </p:nvSpPr>
          <p:spPr>
            <a:xfrm>
              <a:off x="7424666" y="4298611"/>
              <a:ext cx="130789" cy="1256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D90C364-1D94-4DF3-9B0C-E4A209E28EA8}"/>
                </a:ext>
              </a:extLst>
            </p:cNvPr>
            <p:cNvSpPr/>
            <p:nvPr/>
          </p:nvSpPr>
          <p:spPr>
            <a:xfrm>
              <a:off x="7438623" y="4452173"/>
              <a:ext cx="130789" cy="1256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F46DBD4-32A2-4BBC-A881-EA44DBCEABD1}"/>
                </a:ext>
              </a:extLst>
            </p:cNvPr>
            <p:cNvSpPr/>
            <p:nvPr/>
          </p:nvSpPr>
          <p:spPr>
            <a:xfrm>
              <a:off x="7668971" y="4633659"/>
              <a:ext cx="130789" cy="1256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9" name="Accolade fermante 18">
            <a:extLst>
              <a:ext uri="{FF2B5EF4-FFF2-40B4-BE49-F238E27FC236}">
                <a16:creationId xmlns:a16="http://schemas.microsoft.com/office/drawing/2014/main" id="{8597B9DC-7FCA-4F76-BDE1-0FAAB7EBE48A}"/>
              </a:ext>
            </a:extLst>
          </p:cNvPr>
          <p:cNvSpPr/>
          <p:nvPr/>
        </p:nvSpPr>
        <p:spPr>
          <a:xfrm>
            <a:off x="7976097" y="3946929"/>
            <a:ext cx="332548" cy="812372"/>
          </a:xfrm>
          <a:prstGeom prst="rightBrac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EC291C2-E8F0-4652-AFAC-4E0275D2E026}"/>
              </a:ext>
            </a:extLst>
          </p:cNvPr>
          <p:cNvSpPr txBox="1"/>
          <p:nvPr/>
        </p:nvSpPr>
        <p:spPr>
          <a:xfrm>
            <a:off x="8284435" y="3974724"/>
            <a:ext cx="9198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400" b="1" dirty="0">
                <a:solidFill>
                  <a:srgbClr val="FF8E00"/>
                </a:solidFill>
                <a:latin typeface="+mn-lt"/>
              </a:rPr>
              <a:t>Calcaire de Beauce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39B6923-206F-494A-8463-AABF368566DD}"/>
              </a:ext>
            </a:extLst>
          </p:cNvPr>
          <p:cNvSpPr txBox="1"/>
          <p:nvPr/>
        </p:nvSpPr>
        <p:spPr>
          <a:xfrm>
            <a:off x="5406128" y="559870"/>
            <a:ext cx="3737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i="1" dirty="0">
                <a:solidFill>
                  <a:srgbClr val="FF0000"/>
                </a:solidFill>
                <a:latin typeface="+mn-lt"/>
              </a:rPr>
              <a:t>Localisation des prélèvements :</a:t>
            </a:r>
          </a:p>
        </p:txBody>
      </p:sp>
    </p:spTree>
    <p:extLst>
      <p:ext uri="{BB962C8B-B14F-4D97-AF65-F5344CB8AC3E}">
        <p14:creationId xmlns:p14="http://schemas.microsoft.com/office/powerpoint/2010/main" val="491952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4D0A5D-871F-409E-813A-19CFB0FAB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599" y="151876"/>
            <a:ext cx="3170289" cy="431957"/>
          </a:xfrm>
        </p:spPr>
        <p:txBody>
          <a:bodyPr/>
          <a:lstStyle/>
          <a:p>
            <a:r>
              <a:rPr lang="fr-FR" sz="2000" dirty="0"/>
              <a:t>Résultats U dans L’Œuf</a:t>
            </a:r>
            <a:br>
              <a:rPr lang="fr-FR" sz="2000" dirty="0"/>
            </a:br>
            <a:endParaRPr lang="fr-FR" sz="2000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97E048A-60F5-491D-AB56-504E12EA397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1430931" y="4869657"/>
            <a:ext cx="7191577" cy="273844"/>
          </a:xfrm>
        </p:spPr>
        <p:txBody>
          <a:bodyPr/>
          <a:lstStyle/>
          <a:p>
            <a:r>
              <a:rPr lang="fr-FR" dirty="0"/>
              <a:t>COLLOQUE NEEDS : Environnement et mécanismes de transfert des radionucléides, 23–25 mai 2022, LPC Campus des </a:t>
            </a:r>
            <a:r>
              <a:rPr lang="fr-FR" dirty="0" err="1"/>
              <a:t>Cézeaux</a:t>
            </a:r>
            <a:r>
              <a:rPr lang="fr-FR" dirty="0"/>
              <a:t>, CLERMONT-FERRAND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5BE4BA3-5933-4DF1-9CF4-CA6684E360B7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8CF5C37-9B36-4A2A-BF81-6449E2E8257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52935" y="760509"/>
            <a:ext cx="4154446" cy="2471610"/>
          </a:xfrm>
        </p:spPr>
        <p:txBody>
          <a:bodyPr/>
          <a:lstStyle/>
          <a:p>
            <a:pPr>
              <a:buSzPct val="100000"/>
              <a:buFont typeface="Arial" panose="020B0604020202020204" pitchFamily="34" charset="0"/>
              <a:buChar char="•"/>
            </a:pPr>
            <a:r>
              <a:rPr lang="fr-FR" sz="1800" b="1" dirty="0"/>
              <a:t>Variation longitudinale et saisonnière </a:t>
            </a:r>
            <a:r>
              <a:rPr lang="fr-FR" sz="1800" dirty="0"/>
              <a:t>de [U]° et (</a:t>
            </a:r>
            <a:r>
              <a:rPr lang="fr-FR" sz="1800" baseline="30000" dirty="0"/>
              <a:t>234</a:t>
            </a:r>
            <a:r>
              <a:rPr lang="fr-FR" sz="1800" dirty="0"/>
              <a:t>U/</a:t>
            </a:r>
            <a:r>
              <a:rPr lang="fr-FR" sz="1800" baseline="30000" dirty="0"/>
              <a:t>238</a:t>
            </a:r>
            <a:r>
              <a:rPr lang="fr-FR" sz="1800" dirty="0"/>
              <a:t>U) </a:t>
            </a:r>
          </a:p>
          <a:p>
            <a:pPr>
              <a:buSzPct val="100000"/>
              <a:buFont typeface="Arial" panose="020B0604020202020204" pitchFamily="34" charset="0"/>
              <a:buChar char="•"/>
            </a:pPr>
            <a:r>
              <a:rPr lang="fr-FR" sz="1800" dirty="0"/>
              <a:t>Deux </a:t>
            </a:r>
            <a:r>
              <a:rPr lang="fr-FR" sz="1800" i="1" dirty="0"/>
              <a:t>zones</a:t>
            </a:r>
            <a:r>
              <a:rPr lang="fr-FR" sz="1800" dirty="0"/>
              <a:t> d’apport de U 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rgbClr val="FF8E00"/>
                </a:solidFill>
              </a:rPr>
              <a:t>Calcaires de l’Orléanais </a:t>
            </a:r>
          </a:p>
          <a:p>
            <a:pPr marL="404771" lvl="3" indent="0">
              <a:buNone/>
            </a:pPr>
            <a:r>
              <a:rPr lang="fr-FR" sz="1800" b="1" dirty="0"/>
              <a:t>	[U] = 12 µg/L , (</a:t>
            </a:r>
            <a:r>
              <a:rPr lang="fr-FR" sz="1800" b="1" baseline="30000" dirty="0"/>
              <a:t>234</a:t>
            </a:r>
            <a:r>
              <a:rPr lang="fr-FR" sz="1800" b="1" dirty="0"/>
              <a:t>U/</a:t>
            </a:r>
            <a:r>
              <a:rPr lang="fr-FR" sz="1800" b="1" baseline="30000" dirty="0"/>
              <a:t>238</a:t>
            </a:r>
            <a:r>
              <a:rPr lang="fr-FR" sz="1800" b="1" dirty="0"/>
              <a:t>U) = 0,9 </a:t>
            </a:r>
            <a:endParaRPr lang="fr-FR" sz="1800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rgbClr val="00598F"/>
                </a:solidFill>
              </a:rPr>
              <a:t>Calcaires de Pithiviers</a:t>
            </a:r>
          </a:p>
          <a:p>
            <a:pPr marL="269054" lvl="2" indent="0">
              <a:buNone/>
            </a:pPr>
            <a:r>
              <a:rPr lang="fr-FR" sz="1800" b="1" dirty="0"/>
              <a:t>	[U] = 19 µg/L , (</a:t>
            </a:r>
            <a:r>
              <a:rPr lang="fr-FR" sz="1800" b="1" baseline="30000" dirty="0"/>
              <a:t>234</a:t>
            </a:r>
            <a:r>
              <a:rPr lang="fr-FR" sz="1800" b="1" dirty="0"/>
              <a:t>U/</a:t>
            </a:r>
            <a:r>
              <a:rPr lang="fr-FR" sz="1800" b="1" baseline="30000" dirty="0"/>
              <a:t>238</a:t>
            </a:r>
            <a:r>
              <a:rPr lang="fr-FR" sz="1800" b="1" dirty="0"/>
              <a:t>U) = 0,4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310D9D3-0927-4E26-BDCF-7EC49AEFF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4470" y="1"/>
            <a:ext cx="4659530" cy="4869656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9BA4B376-D842-47B9-8FC9-2CD6B0937406}"/>
              </a:ext>
            </a:extLst>
          </p:cNvPr>
          <p:cNvSpPr txBox="1"/>
          <p:nvPr/>
        </p:nvSpPr>
        <p:spPr>
          <a:xfrm>
            <a:off x="70429" y="3408796"/>
            <a:ext cx="42369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054" lvl="2" indent="0">
              <a:buNone/>
            </a:pPr>
            <a:r>
              <a:rPr lang="fr-FR" sz="2000" b="1" dirty="0">
                <a:solidFill>
                  <a:schemeClr val="accent1">
                    <a:lumMod val="75000"/>
                  </a:schemeClr>
                </a:solidFill>
                <a:latin typeface="+mn-lt"/>
                <a:sym typeface="Wingdings" panose="05000000000000000000" pitchFamily="2" charset="2"/>
              </a:rPr>
              <a:t> Mise en évidence du rôle de la nappe et des formations calcaires d’origine lacustre</a:t>
            </a:r>
            <a:endParaRPr lang="fr-FR" sz="20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02457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D7E1B4-8511-48FA-A0B2-39515BB65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747" y="124528"/>
            <a:ext cx="8766694" cy="431957"/>
          </a:xfrm>
        </p:spPr>
        <p:txBody>
          <a:bodyPr/>
          <a:lstStyle/>
          <a:p>
            <a:r>
              <a:rPr lang="fr-FR" sz="2000" dirty="0"/>
              <a:t>Utilisation des isotopes de l’U comme traceurs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7223DF1-7958-4BD7-A9A0-A46F000BBC6F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2080085" y="4869657"/>
            <a:ext cx="6542423" cy="273844"/>
          </a:xfrm>
        </p:spPr>
        <p:txBody>
          <a:bodyPr/>
          <a:lstStyle/>
          <a:p>
            <a:r>
              <a:rPr lang="fr-FR" dirty="0"/>
              <a:t>COLLOQUE NEEDS : Environnement et mécanismes de transfert des radionucléides, 23–25 mai 2022, LPC Campus des </a:t>
            </a:r>
            <a:r>
              <a:rPr lang="fr-FR" dirty="0" err="1"/>
              <a:t>Cézeaux</a:t>
            </a:r>
            <a:r>
              <a:rPr lang="fr-FR" dirty="0"/>
              <a:t>, CLERMONT-FERRAND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06D2940-D8C3-4715-A763-274CE2A0717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6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1EB64E7-9DFE-4FAC-9CE4-93A372D99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845" y="603421"/>
            <a:ext cx="5162786" cy="3540788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E3B892DA-226B-4055-9498-4C290885FE5A}"/>
              </a:ext>
            </a:extLst>
          </p:cNvPr>
          <p:cNvGrpSpPr>
            <a:grpSpLocks noChangeAspect="1"/>
          </p:cNvGrpSpPr>
          <p:nvPr/>
        </p:nvGrpSpPr>
        <p:grpSpPr>
          <a:xfrm>
            <a:off x="5090793" y="1483852"/>
            <a:ext cx="3991337" cy="1779926"/>
            <a:chOff x="75685" y="1577423"/>
            <a:chExt cx="4998462" cy="2229051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5BCF8A72-625E-49FB-8E84-8555462689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7479" t="42766" r="32966" b="36262"/>
            <a:stretch/>
          </p:blipFill>
          <p:spPr>
            <a:xfrm>
              <a:off x="1780623" y="2322081"/>
              <a:ext cx="2461846" cy="1484393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B0A6E520-5B52-4B97-901A-C5AEBB9DB2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3047" t="57021" r="58857" b="35452"/>
            <a:stretch/>
          </p:blipFill>
          <p:spPr>
            <a:xfrm>
              <a:off x="75685" y="1577423"/>
              <a:ext cx="4998462" cy="684000"/>
            </a:xfrm>
            <a:prstGeom prst="rect">
              <a:avLst/>
            </a:prstGeom>
          </p:spPr>
        </p:pic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E75CE689-6AF3-4126-8B7B-D9DC45107083}"/>
                </a:ext>
              </a:extLst>
            </p:cNvPr>
            <p:cNvGrpSpPr/>
            <p:nvPr/>
          </p:nvGrpSpPr>
          <p:grpSpPr>
            <a:xfrm>
              <a:off x="344061" y="2279019"/>
              <a:ext cx="1553165" cy="1520982"/>
              <a:chOff x="-215755" y="2190939"/>
              <a:chExt cx="1553165" cy="1520982"/>
            </a:xfrm>
          </p:grpSpPr>
          <p:sp>
            <p:nvSpPr>
              <p:cNvPr id="14" name="Forme libre 9">
                <a:extLst>
                  <a:ext uri="{FF2B5EF4-FFF2-40B4-BE49-F238E27FC236}">
                    <a16:creationId xmlns:a16="http://schemas.microsoft.com/office/drawing/2014/main" id="{A086EBC4-C76B-4B51-8F4F-B5F41FBF3C61}"/>
                  </a:ext>
                </a:extLst>
              </p:cNvPr>
              <p:cNvSpPr/>
              <p:nvPr/>
            </p:nvSpPr>
            <p:spPr>
              <a:xfrm>
                <a:off x="27160" y="2190939"/>
                <a:ext cx="1204111" cy="1520982"/>
              </a:xfrm>
              <a:custGeom>
                <a:avLst/>
                <a:gdLst>
                  <a:gd name="connsiteX0" fmla="*/ 579422 w 1204111"/>
                  <a:gd name="connsiteY0" fmla="*/ 172015 h 1520982"/>
                  <a:gd name="connsiteX1" fmla="*/ 506994 w 1204111"/>
                  <a:gd name="connsiteY1" fmla="*/ 153909 h 1520982"/>
                  <a:gd name="connsiteX2" fmla="*/ 479834 w 1204111"/>
                  <a:gd name="connsiteY2" fmla="*/ 135802 h 1520982"/>
                  <a:gd name="connsiteX3" fmla="*/ 425513 w 1204111"/>
                  <a:gd name="connsiteY3" fmla="*/ 117695 h 1520982"/>
                  <a:gd name="connsiteX4" fmla="*/ 398353 w 1204111"/>
                  <a:gd name="connsiteY4" fmla="*/ 108641 h 1520982"/>
                  <a:gd name="connsiteX5" fmla="*/ 371192 w 1204111"/>
                  <a:gd name="connsiteY5" fmla="*/ 99588 h 1520982"/>
                  <a:gd name="connsiteX6" fmla="*/ 181070 w 1204111"/>
                  <a:gd name="connsiteY6" fmla="*/ 117695 h 1520982"/>
                  <a:gd name="connsiteX7" fmla="*/ 144856 w 1204111"/>
                  <a:gd name="connsiteY7" fmla="*/ 126748 h 1520982"/>
                  <a:gd name="connsiteX8" fmla="*/ 90535 w 1204111"/>
                  <a:gd name="connsiteY8" fmla="*/ 144855 h 1520982"/>
                  <a:gd name="connsiteX9" fmla="*/ 54321 w 1204111"/>
                  <a:gd name="connsiteY9" fmla="*/ 172015 h 1520982"/>
                  <a:gd name="connsiteX10" fmla="*/ 27161 w 1204111"/>
                  <a:gd name="connsiteY10" fmla="*/ 190122 h 1520982"/>
                  <a:gd name="connsiteX11" fmla="*/ 0 w 1204111"/>
                  <a:gd name="connsiteY11" fmla="*/ 244443 h 1520982"/>
                  <a:gd name="connsiteX12" fmla="*/ 36214 w 1204111"/>
                  <a:gd name="connsiteY12" fmla="*/ 289711 h 1520982"/>
                  <a:gd name="connsiteX13" fmla="*/ 54321 w 1204111"/>
                  <a:gd name="connsiteY13" fmla="*/ 316871 h 1520982"/>
                  <a:gd name="connsiteX14" fmla="*/ 81482 w 1204111"/>
                  <a:gd name="connsiteY14" fmla="*/ 344031 h 1520982"/>
                  <a:gd name="connsiteX15" fmla="*/ 117695 w 1204111"/>
                  <a:gd name="connsiteY15" fmla="*/ 389299 h 1520982"/>
                  <a:gd name="connsiteX16" fmla="*/ 126749 w 1204111"/>
                  <a:gd name="connsiteY16" fmla="*/ 416459 h 1520982"/>
                  <a:gd name="connsiteX17" fmla="*/ 190123 w 1204111"/>
                  <a:gd name="connsiteY17" fmla="*/ 497940 h 1520982"/>
                  <a:gd name="connsiteX18" fmla="*/ 199177 w 1204111"/>
                  <a:gd name="connsiteY18" fmla="*/ 525101 h 1520982"/>
                  <a:gd name="connsiteX19" fmla="*/ 235390 w 1204111"/>
                  <a:gd name="connsiteY19" fmla="*/ 579421 h 1520982"/>
                  <a:gd name="connsiteX20" fmla="*/ 244444 w 1204111"/>
                  <a:gd name="connsiteY20" fmla="*/ 606582 h 1520982"/>
                  <a:gd name="connsiteX21" fmla="*/ 280658 w 1204111"/>
                  <a:gd name="connsiteY21" fmla="*/ 660903 h 1520982"/>
                  <a:gd name="connsiteX22" fmla="*/ 362139 w 1204111"/>
                  <a:gd name="connsiteY22" fmla="*/ 715223 h 1520982"/>
                  <a:gd name="connsiteX23" fmla="*/ 389299 w 1204111"/>
                  <a:gd name="connsiteY23" fmla="*/ 733330 h 1520982"/>
                  <a:gd name="connsiteX24" fmla="*/ 443620 w 1204111"/>
                  <a:gd name="connsiteY24" fmla="*/ 751437 h 1520982"/>
                  <a:gd name="connsiteX25" fmla="*/ 470781 w 1204111"/>
                  <a:gd name="connsiteY25" fmla="*/ 760491 h 1520982"/>
                  <a:gd name="connsiteX26" fmla="*/ 497941 w 1204111"/>
                  <a:gd name="connsiteY26" fmla="*/ 778598 h 1520982"/>
                  <a:gd name="connsiteX27" fmla="*/ 561315 w 1204111"/>
                  <a:gd name="connsiteY27" fmla="*/ 814811 h 1520982"/>
                  <a:gd name="connsiteX28" fmla="*/ 615636 w 1204111"/>
                  <a:gd name="connsiteY28" fmla="*/ 905346 h 1520982"/>
                  <a:gd name="connsiteX29" fmla="*/ 633743 w 1204111"/>
                  <a:gd name="connsiteY29" fmla="*/ 977774 h 1520982"/>
                  <a:gd name="connsiteX30" fmla="*/ 651850 w 1204111"/>
                  <a:gd name="connsiteY30" fmla="*/ 1032095 h 1520982"/>
                  <a:gd name="connsiteX31" fmla="*/ 679010 w 1204111"/>
                  <a:gd name="connsiteY31" fmla="*/ 1113576 h 1520982"/>
                  <a:gd name="connsiteX32" fmla="*/ 697117 w 1204111"/>
                  <a:gd name="connsiteY32" fmla="*/ 1167897 h 1520982"/>
                  <a:gd name="connsiteX33" fmla="*/ 706171 w 1204111"/>
                  <a:gd name="connsiteY33" fmla="*/ 1195057 h 1520982"/>
                  <a:gd name="connsiteX34" fmla="*/ 724278 w 1204111"/>
                  <a:gd name="connsiteY34" fmla="*/ 1222217 h 1520982"/>
                  <a:gd name="connsiteX35" fmla="*/ 769545 w 1204111"/>
                  <a:gd name="connsiteY35" fmla="*/ 1303699 h 1520982"/>
                  <a:gd name="connsiteX36" fmla="*/ 787652 w 1204111"/>
                  <a:gd name="connsiteY36" fmla="*/ 1330859 h 1520982"/>
                  <a:gd name="connsiteX37" fmla="*/ 814812 w 1204111"/>
                  <a:gd name="connsiteY37" fmla="*/ 1358019 h 1520982"/>
                  <a:gd name="connsiteX38" fmla="*/ 869133 w 1204111"/>
                  <a:gd name="connsiteY38" fmla="*/ 1439501 h 1520982"/>
                  <a:gd name="connsiteX39" fmla="*/ 887240 w 1204111"/>
                  <a:gd name="connsiteY39" fmla="*/ 1466661 h 1520982"/>
                  <a:gd name="connsiteX40" fmla="*/ 941561 w 1204111"/>
                  <a:gd name="connsiteY40" fmla="*/ 1511928 h 1520982"/>
                  <a:gd name="connsiteX41" fmla="*/ 968721 w 1204111"/>
                  <a:gd name="connsiteY41" fmla="*/ 1520982 h 1520982"/>
                  <a:gd name="connsiteX42" fmla="*/ 1077363 w 1204111"/>
                  <a:gd name="connsiteY42" fmla="*/ 1493821 h 1520982"/>
                  <a:gd name="connsiteX43" fmla="*/ 1104523 w 1204111"/>
                  <a:gd name="connsiteY43" fmla="*/ 1475714 h 1520982"/>
                  <a:gd name="connsiteX44" fmla="*/ 1122630 w 1204111"/>
                  <a:gd name="connsiteY44" fmla="*/ 1448554 h 1520982"/>
                  <a:gd name="connsiteX45" fmla="*/ 1131684 w 1204111"/>
                  <a:gd name="connsiteY45" fmla="*/ 1421394 h 1520982"/>
                  <a:gd name="connsiteX46" fmla="*/ 1158844 w 1204111"/>
                  <a:gd name="connsiteY46" fmla="*/ 1403287 h 1520982"/>
                  <a:gd name="connsiteX47" fmla="*/ 1167897 w 1204111"/>
                  <a:gd name="connsiteY47" fmla="*/ 1376126 h 1520982"/>
                  <a:gd name="connsiteX48" fmla="*/ 1186004 w 1204111"/>
                  <a:gd name="connsiteY48" fmla="*/ 1041148 h 1520982"/>
                  <a:gd name="connsiteX49" fmla="*/ 1176951 w 1204111"/>
                  <a:gd name="connsiteY49" fmla="*/ 796705 h 1520982"/>
                  <a:gd name="connsiteX50" fmla="*/ 1186004 w 1204111"/>
                  <a:gd name="connsiteY50" fmla="*/ 688063 h 1520982"/>
                  <a:gd name="connsiteX51" fmla="*/ 1204111 w 1204111"/>
                  <a:gd name="connsiteY51" fmla="*/ 579421 h 1520982"/>
                  <a:gd name="connsiteX52" fmla="*/ 1176951 w 1204111"/>
                  <a:gd name="connsiteY52" fmla="*/ 389299 h 1520982"/>
                  <a:gd name="connsiteX53" fmla="*/ 1149790 w 1204111"/>
                  <a:gd name="connsiteY53" fmla="*/ 307817 h 1520982"/>
                  <a:gd name="connsiteX54" fmla="*/ 1140737 w 1204111"/>
                  <a:gd name="connsiteY54" fmla="*/ 280657 h 1520982"/>
                  <a:gd name="connsiteX55" fmla="*/ 1122630 w 1204111"/>
                  <a:gd name="connsiteY55" fmla="*/ 172015 h 1520982"/>
                  <a:gd name="connsiteX56" fmla="*/ 1086416 w 1204111"/>
                  <a:gd name="connsiteY56" fmla="*/ 117695 h 1520982"/>
                  <a:gd name="connsiteX57" fmla="*/ 1068309 w 1204111"/>
                  <a:gd name="connsiteY57" fmla="*/ 90534 h 1520982"/>
                  <a:gd name="connsiteX58" fmla="*/ 1041149 w 1204111"/>
                  <a:gd name="connsiteY58" fmla="*/ 72427 h 1520982"/>
                  <a:gd name="connsiteX59" fmla="*/ 1023042 w 1204111"/>
                  <a:gd name="connsiteY59" fmla="*/ 45267 h 1520982"/>
                  <a:gd name="connsiteX60" fmla="*/ 995882 w 1204111"/>
                  <a:gd name="connsiteY60" fmla="*/ 36213 h 1520982"/>
                  <a:gd name="connsiteX61" fmla="*/ 932507 w 1204111"/>
                  <a:gd name="connsiteY61" fmla="*/ 27160 h 1520982"/>
                  <a:gd name="connsiteX62" fmla="*/ 896293 w 1204111"/>
                  <a:gd name="connsiteY62" fmla="*/ 18107 h 1520982"/>
                  <a:gd name="connsiteX63" fmla="*/ 823866 w 1204111"/>
                  <a:gd name="connsiteY63" fmla="*/ 0 h 1520982"/>
                  <a:gd name="connsiteX64" fmla="*/ 742385 w 1204111"/>
                  <a:gd name="connsiteY64" fmla="*/ 9053 h 1520982"/>
                  <a:gd name="connsiteX65" fmla="*/ 715224 w 1204111"/>
                  <a:gd name="connsiteY65" fmla="*/ 18107 h 1520982"/>
                  <a:gd name="connsiteX66" fmla="*/ 633743 w 1204111"/>
                  <a:gd name="connsiteY66" fmla="*/ 27160 h 1520982"/>
                  <a:gd name="connsiteX67" fmla="*/ 615636 w 1204111"/>
                  <a:gd name="connsiteY67" fmla="*/ 54320 h 1520982"/>
                  <a:gd name="connsiteX68" fmla="*/ 606583 w 1204111"/>
                  <a:gd name="connsiteY68" fmla="*/ 81481 h 1520982"/>
                  <a:gd name="connsiteX69" fmla="*/ 579422 w 1204111"/>
                  <a:gd name="connsiteY69" fmla="*/ 172015 h 1520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</a:cxnLst>
                <a:rect l="l" t="t" r="r" b="b"/>
                <a:pathLst>
                  <a:path w="1204111" h="1520982">
                    <a:moveTo>
                      <a:pt x="579422" y="172015"/>
                    </a:moveTo>
                    <a:cubicBezTo>
                      <a:pt x="562824" y="184086"/>
                      <a:pt x="525552" y="163188"/>
                      <a:pt x="506994" y="153909"/>
                    </a:cubicBezTo>
                    <a:cubicBezTo>
                      <a:pt x="497262" y="149043"/>
                      <a:pt x="489777" y="140221"/>
                      <a:pt x="479834" y="135802"/>
                    </a:cubicBezTo>
                    <a:cubicBezTo>
                      <a:pt x="462393" y="128050"/>
                      <a:pt x="443620" y="123731"/>
                      <a:pt x="425513" y="117695"/>
                    </a:cubicBezTo>
                    <a:lnTo>
                      <a:pt x="398353" y="108641"/>
                    </a:lnTo>
                    <a:lnTo>
                      <a:pt x="371192" y="99588"/>
                    </a:lnTo>
                    <a:cubicBezTo>
                      <a:pt x="278266" y="105783"/>
                      <a:pt x="255381" y="102833"/>
                      <a:pt x="181070" y="117695"/>
                    </a:cubicBezTo>
                    <a:cubicBezTo>
                      <a:pt x="168869" y="120135"/>
                      <a:pt x="156774" y="123173"/>
                      <a:pt x="144856" y="126748"/>
                    </a:cubicBezTo>
                    <a:cubicBezTo>
                      <a:pt x="126574" y="132232"/>
                      <a:pt x="90535" y="144855"/>
                      <a:pt x="90535" y="144855"/>
                    </a:cubicBezTo>
                    <a:cubicBezTo>
                      <a:pt x="78464" y="153908"/>
                      <a:pt x="66599" y="163245"/>
                      <a:pt x="54321" y="172015"/>
                    </a:cubicBezTo>
                    <a:cubicBezTo>
                      <a:pt x="45467" y="178339"/>
                      <a:pt x="34855" y="182428"/>
                      <a:pt x="27161" y="190122"/>
                    </a:cubicBezTo>
                    <a:cubicBezTo>
                      <a:pt x="9611" y="207672"/>
                      <a:pt x="7364" y="222354"/>
                      <a:pt x="0" y="244443"/>
                    </a:cubicBezTo>
                    <a:cubicBezTo>
                      <a:pt x="17626" y="297319"/>
                      <a:pt x="-4737" y="248760"/>
                      <a:pt x="36214" y="289711"/>
                    </a:cubicBezTo>
                    <a:cubicBezTo>
                      <a:pt x="43908" y="297405"/>
                      <a:pt x="47355" y="308512"/>
                      <a:pt x="54321" y="316871"/>
                    </a:cubicBezTo>
                    <a:cubicBezTo>
                      <a:pt x="62518" y="326707"/>
                      <a:pt x="72428" y="334978"/>
                      <a:pt x="81482" y="344031"/>
                    </a:cubicBezTo>
                    <a:cubicBezTo>
                      <a:pt x="104236" y="412297"/>
                      <a:pt x="70896" y="330801"/>
                      <a:pt x="117695" y="389299"/>
                    </a:cubicBezTo>
                    <a:cubicBezTo>
                      <a:pt x="123657" y="396751"/>
                      <a:pt x="122114" y="408117"/>
                      <a:pt x="126749" y="416459"/>
                    </a:cubicBezTo>
                    <a:cubicBezTo>
                      <a:pt x="153823" y="465191"/>
                      <a:pt x="157131" y="464948"/>
                      <a:pt x="190123" y="497940"/>
                    </a:cubicBezTo>
                    <a:cubicBezTo>
                      <a:pt x="193141" y="506994"/>
                      <a:pt x="194542" y="516759"/>
                      <a:pt x="199177" y="525101"/>
                    </a:cubicBezTo>
                    <a:cubicBezTo>
                      <a:pt x="209745" y="544124"/>
                      <a:pt x="228508" y="558776"/>
                      <a:pt x="235390" y="579421"/>
                    </a:cubicBezTo>
                    <a:cubicBezTo>
                      <a:pt x="238408" y="588475"/>
                      <a:pt x="239809" y="598240"/>
                      <a:pt x="244444" y="606582"/>
                    </a:cubicBezTo>
                    <a:cubicBezTo>
                      <a:pt x="255013" y="625605"/>
                      <a:pt x="262551" y="648832"/>
                      <a:pt x="280658" y="660903"/>
                    </a:cubicBezTo>
                    <a:lnTo>
                      <a:pt x="362139" y="715223"/>
                    </a:lnTo>
                    <a:cubicBezTo>
                      <a:pt x="371192" y="721259"/>
                      <a:pt x="378977" y="729889"/>
                      <a:pt x="389299" y="733330"/>
                    </a:cubicBezTo>
                    <a:lnTo>
                      <a:pt x="443620" y="751437"/>
                    </a:lnTo>
                    <a:cubicBezTo>
                      <a:pt x="452674" y="754455"/>
                      <a:pt x="462840" y="755197"/>
                      <a:pt x="470781" y="760491"/>
                    </a:cubicBezTo>
                    <a:cubicBezTo>
                      <a:pt x="479834" y="766527"/>
                      <a:pt x="488494" y="773200"/>
                      <a:pt x="497941" y="778598"/>
                    </a:cubicBezTo>
                    <a:cubicBezTo>
                      <a:pt x="578359" y="824552"/>
                      <a:pt x="495134" y="770692"/>
                      <a:pt x="561315" y="814811"/>
                    </a:cubicBezTo>
                    <a:cubicBezTo>
                      <a:pt x="587060" y="853429"/>
                      <a:pt x="598932" y="866370"/>
                      <a:pt x="615636" y="905346"/>
                    </a:cubicBezTo>
                    <a:cubicBezTo>
                      <a:pt x="629373" y="937399"/>
                      <a:pt x="623113" y="938799"/>
                      <a:pt x="633743" y="977774"/>
                    </a:cubicBezTo>
                    <a:cubicBezTo>
                      <a:pt x="638765" y="996188"/>
                      <a:pt x="645814" y="1013988"/>
                      <a:pt x="651850" y="1032095"/>
                    </a:cubicBezTo>
                    <a:lnTo>
                      <a:pt x="679010" y="1113576"/>
                    </a:lnTo>
                    <a:lnTo>
                      <a:pt x="697117" y="1167897"/>
                    </a:lnTo>
                    <a:cubicBezTo>
                      <a:pt x="700135" y="1176950"/>
                      <a:pt x="700877" y="1187117"/>
                      <a:pt x="706171" y="1195057"/>
                    </a:cubicBezTo>
                    <a:lnTo>
                      <a:pt x="724278" y="1222217"/>
                    </a:lnTo>
                    <a:cubicBezTo>
                      <a:pt x="740212" y="1270023"/>
                      <a:pt x="728038" y="1241438"/>
                      <a:pt x="769545" y="1303699"/>
                    </a:cubicBezTo>
                    <a:cubicBezTo>
                      <a:pt x="775581" y="1312752"/>
                      <a:pt x="779958" y="1323165"/>
                      <a:pt x="787652" y="1330859"/>
                    </a:cubicBezTo>
                    <a:cubicBezTo>
                      <a:pt x="796705" y="1339912"/>
                      <a:pt x="806952" y="1347913"/>
                      <a:pt x="814812" y="1358019"/>
                    </a:cubicBezTo>
                    <a:cubicBezTo>
                      <a:pt x="814820" y="1358029"/>
                      <a:pt x="860076" y="1425916"/>
                      <a:pt x="869133" y="1439501"/>
                    </a:cubicBezTo>
                    <a:cubicBezTo>
                      <a:pt x="875169" y="1448554"/>
                      <a:pt x="879546" y="1458967"/>
                      <a:pt x="887240" y="1466661"/>
                    </a:cubicBezTo>
                    <a:cubicBezTo>
                      <a:pt x="907264" y="1486685"/>
                      <a:pt x="916350" y="1499322"/>
                      <a:pt x="941561" y="1511928"/>
                    </a:cubicBezTo>
                    <a:cubicBezTo>
                      <a:pt x="950097" y="1516196"/>
                      <a:pt x="959668" y="1517964"/>
                      <a:pt x="968721" y="1520982"/>
                    </a:cubicBezTo>
                    <a:cubicBezTo>
                      <a:pt x="995872" y="1516457"/>
                      <a:pt x="1053453" y="1509762"/>
                      <a:pt x="1077363" y="1493821"/>
                    </a:cubicBezTo>
                    <a:lnTo>
                      <a:pt x="1104523" y="1475714"/>
                    </a:lnTo>
                    <a:cubicBezTo>
                      <a:pt x="1110559" y="1466661"/>
                      <a:pt x="1117764" y="1458286"/>
                      <a:pt x="1122630" y="1448554"/>
                    </a:cubicBezTo>
                    <a:cubicBezTo>
                      <a:pt x="1126898" y="1440018"/>
                      <a:pt x="1125722" y="1428846"/>
                      <a:pt x="1131684" y="1421394"/>
                    </a:cubicBezTo>
                    <a:cubicBezTo>
                      <a:pt x="1138481" y="1412898"/>
                      <a:pt x="1149791" y="1409323"/>
                      <a:pt x="1158844" y="1403287"/>
                    </a:cubicBezTo>
                    <a:cubicBezTo>
                      <a:pt x="1161862" y="1394233"/>
                      <a:pt x="1165275" y="1385302"/>
                      <a:pt x="1167897" y="1376126"/>
                    </a:cubicBezTo>
                    <a:cubicBezTo>
                      <a:pt x="1200554" y="1261825"/>
                      <a:pt x="1181080" y="1203643"/>
                      <a:pt x="1186004" y="1041148"/>
                    </a:cubicBezTo>
                    <a:cubicBezTo>
                      <a:pt x="1182986" y="959667"/>
                      <a:pt x="1176951" y="878242"/>
                      <a:pt x="1176951" y="796705"/>
                    </a:cubicBezTo>
                    <a:cubicBezTo>
                      <a:pt x="1176951" y="760365"/>
                      <a:pt x="1182200" y="724203"/>
                      <a:pt x="1186004" y="688063"/>
                    </a:cubicBezTo>
                    <a:cubicBezTo>
                      <a:pt x="1190994" y="640661"/>
                      <a:pt x="1195374" y="623111"/>
                      <a:pt x="1204111" y="579421"/>
                    </a:cubicBezTo>
                    <a:cubicBezTo>
                      <a:pt x="1193789" y="424577"/>
                      <a:pt x="1209405" y="486658"/>
                      <a:pt x="1176951" y="389299"/>
                    </a:cubicBezTo>
                    <a:lnTo>
                      <a:pt x="1149790" y="307817"/>
                    </a:lnTo>
                    <a:lnTo>
                      <a:pt x="1140737" y="280657"/>
                    </a:lnTo>
                    <a:cubicBezTo>
                      <a:pt x="1139887" y="273855"/>
                      <a:pt x="1132601" y="191957"/>
                      <a:pt x="1122630" y="172015"/>
                    </a:cubicBezTo>
                    <a:cubicBezTo>
                      <a:pt x="1112898" y="152551"/>
                      <a:pt x="1098487" y="135802"/>
                      <a:pt x="1086416" y="117695"/>
                    </a:cubicBezTo>
                    <a:cubicBezTo>
                      <a:pt x="1080380" y="108641"/>
                      <a:pt x="1077363" y="96570"/>
                      <a:pt x="1068309" y="90534"/>
                    </a:cubicBezTo>
                    <a:lnTo>
                      <a:pt x="1041149" y="72427"/>
                    </a:lnTo>
                    <a:cubicBezTo>
                      <a:pt x="1035113" y="63374"/>
                      <a:pt x="1031538" y="52064"/>
                      <a:pt x="1023042" y="45267"/>
                    </a:cubicBezTo>
                    <a:cubicBezTo>
                      <a:pt x="1015590" y="39305"/>
                      <a:pt x="1005240" y="38085"/>
                      <a:pt x="995882" y="36213"/>
                    </a:cubicBezTo>
                    <a:cubicBezTo>
                      <a:pt x="974957" y="32028"/>
                      <a:pt x="953502" y="30977"/>
                      <a:pt x="932507" y="27160"/>
                    </a:cubicBezTo>
                    <a:cubicBezTo>
                      <a:pt x="920265" y="24934"/>
                      <a:pt x="908440" y="20806"/>
                      <a:pt x="896293" y="18107"/>
                    </a:cubicBezTo>
                    <a:cubicBezTo>
                      <a:pt x="830748" y="3541"/>
                      <a:pt x="872397" y="16176"/>
                      <a:pt x="823866" y="0"/>
                    </a:cubicBezTo>
                    <a:cubicBezTo>
                      <a:pt x="796706" y="3018"/>
                      <a:pt x="769341" y="4560"/>
                      <a:pt x="742385" y="9053"/>
                    </a:cubicBezTo>
                    <a:cubicBezTo>
                      <a:pt x="732971" y="10622"/>
                      <a:pt x="724638" y="16538"/>
                      <a:pt x="715224" y="18107"/>
                    </a:cubicBezTo>
                    <a:cubicBezTo>
                      <a:pt x="688268" y="22600"/>
                      <a:pt x="660903" y="24142"/>
                      <a:pt x="633743" y="27160"/>
                    </a:cubicBezTo>
                    <a:cubicBezTo>
                      <a:pt x="627707" y="36213"/>
                      <a:pt x="620502" y="44588"/>
                      <a:pt x="615636" y="54320"/>
                    </a:cubicBezTo>
                    <a:cubicBezTo>
                      <a:pt x="611368" y="62856"/>
                      <a:pt x="611218" y="73139"/>
                      <a:pt x="606583" y="81481"/>
                    </a:cubicBezTo>
                    <a:cubicBezTo>
                      <a:pt x="565347" y="155707"/>
                      <a:pt x="596020" y="159944"/>
                      <a:pt x="579422" y="172015"/>
                    </a:cubicBezTo>
                    <a:close/>
                  </a:path>
                </a:pathLst>
              </a:custGeom>
              <a:solidFill>
                <a:srgbClr val="66F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" name="Arc 14">
                <a:extLst>
                  <a:ext uri="{FF2B5EF4-FFF2-40B4-BE49-F238E27FC236}">
                    <a16:creationId xmlns:a16="http://schemas.microsoft.com/office/drawing/2014/main" id="{3E452ECD-DA99-409B-B62E-E874B748FFE2}"/>
                  </a:ext>
                </a:extLst>
              </p:cNvPr>
              <p:cNvSpPr/>
              <p:nvPr/>
            </p:nvSpPr>
            <p:spPr>
              <a:xfrm>
                <a:off x="-215755" y="2652888"/>
                <a:ext cx="1146412" cy="859809"/>
              </a:xfrm>
              <a:prstGeom prst="arc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6309FF80-6B84-4518-B73F-336AF3A12556}"/>
                  </a:ext>
                </a:extLst>
              </p:cNvPr>
              <p:cNvCxnSpPr/>
              <p:nvPr/>
            </p:nvCxnSpPr>
            <p:spPr>
              <a:xfrm>
                <a:off x="886241" y="2352637"/>
                <a:ext cx="64265" cy="1029564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23CC5468-86A7-4E2C-AD50-FAF9C3433825}"/>
                  </a:ext>
                </a:extLst>
              </p:cNvPr>
              <p:cNvSpPr txBox="1"/>
              <p:nvPr/>
            </p:nvSpPr>
            <p:spPr>
              <a:xfrm>
                <a:off x="584757" y="2239322"/>
                <a:ext cx="286603" cy="4359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>
                    <a:solidFill>
                      <a:schemeClr val="tx2"/>
                    </a:solidFill>
                  </a:rPr>
                  <a:t>1</a:t>
                </a:r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94719027-8CD2-40BD-9869-4A290CD76ABF}"/>
                  </a:ext>
                </a:extLst>
              </p:cNvPr>
              <p:cNvSpPr txBox="1"/>
              <p:nvPr/>
            </p:nvSpPr>
            <p:spPr>
              <a:xfrm>
                <a:off x="204919" y="2299091"/>
                <a:ext cx="286603" cy="4359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>
                    <a:solidFill>
                      <a:schemeClr val="tx2"/>
                    </a:solidFill>
                  </a:rPr>
                  <a:t>2</a:t>
                </a:r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31990CF7-6EAA-421B-A5A0-CCFB1B45291D}"/>
                  </a:ext>
                </a:extLst>
              </p:cNvPr>
              <p:cNvSpPr txBox="1"/>
              <p:nvPr/>
            </p:nvSpPr>
            <p:spPr>
              <a:xfrm>
                <a:off x="27161" y="3229657"/>
                <a:ext cx="1310249" cy="4359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>
                    <a:solidFill>
                      <a:schemeClr val="tx2"/>
                    </a:solidFill>
                  </a:rPr>
                  <a:t>1+2=3</a:t>
                </a:r>
              </a:p>
            </p:txBody>
          </p:sp>
        </p:grpSp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5065B6FA-0391-44A8-98F0-B3377E3E207D}"/>
              </a:ext>
            </a:extLst>
          </p:cNvPr>
          <p:cNvSpPr txBox="1"/>
          <p:nvPr/>
        </p:nvSpPr>
        <p:spPr>
          <a:xfrm>
            <a:off x="5218773" y="743666"/>
            <a:ext cx="36002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+mn-lt"/>
              </a:rPr>
              <a:t>D’après Osmond </a:t>
            </a:r>
            <a:r>
              <a:rPr lang="fr-FR" i="1" dirty="0">
                <a:latin typeface="+mn-lt"/>
              </a:rPr>
              <a:t>et al</a:t>
            </a:r>
            <a:r>
              <a:rPr lang="fr-FR" dirty="0">
                <a:latin typeface="+mn-lt"/>
              </a:rPr>
              <a:t>., </a:t>
            </a:r>
            <a:r>
              <a:rPr lang="fr-FR" i="1" dirty="0">
                <a:latin typeface="+mn-lt"/>
              </a:rPr>
              <a:t>Science</a:t>
            </a:r>
            <a:r>
              <a:rPr lang="fr-FR" dirty="0">
                <a:latin typeface="+mn-lt"/>
              </a:rPr>
              <a:t> (1968)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E2E4C7E-701F-4F97-86FF-4022B1E6B0A1}"/>
              </a:ext>
            </a:extLst>
          </p:cNvPr>
          <p:cNvSpPr txBox="1"/>
          <p:nvPr/>
        </p:nvSpPr>
        <p:spPr>
          <a:xfrm>
            <a:off x="5154150" y="3678104"/>
            <a:ext cx="366487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054" lvl="2" indent="0">
              <a:buNone/>
            </a:pPr>
            <a:r>
              <a:rPr lang="fr-FR" sz="2000" b="1" dirty="0">
                <a:solidFill>
                  <a:schemeClr val="accent1">
                    <a:lumMod val="75000"/>
                  </a:schemeClr>
                </a:solidFill>
                <a:latin typeface="+mn-lt"/>
                <a:sym typeface="Wingdings" panose="05000000000000000000" pitchFamily="2" charset="2"/>
              </a:rPr>
              <a:t> Isotopes U = traceurs du processus hydrologique dans un continuum nappe-rivière</a:t>
            </a:r>
            <a:endParaRPr lang="fr-FR" sz="20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78384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3E02A4-A4C9-40CE-8E4E-E7A99954F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97" y="189097"/>
            <a:ext cx="7749778" cy="431957"/>
          </a:xfrm>
        </p:spPr>
        <p:txBody>
          <a:bodyPr/>
          <a:lstStyle/>
          <a:p>
            <a:r>
              <a:rPr lang="fr-FR" sz="2000" dirty="0"/>
              <a:t>Investigations menées dans des rivières « équivalentes »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A4F6C7A-0D05-4939-800D-C38561426D57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335BEFDF-3439-4EA1-A197-B735CF3803E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31160" y="921518"/>
            <a:ext cx="4772008" cy="3720322"/>
          </a:xfrm>
        </p:spPr>
        <p:txBody>
          <a:bodyPr/>
          <a:lstStyle/>
          <a:p>
            <a:pPr>
              <a:buSzPct val="100000"/>
              <a:buFont typeface="Calibri" panose="020F0502020204030204" pitchFamily="34" charset="0"/>
              <a:buChar char="•"/>
            </a:pPr>
            <a:r>
              <a:rPr lang="fr-FR" sz="1800" dirty="0"/>
              <a:t>Rivières naissant en Forêt d’Orléans et drainant Sables et argiles de Sologne puis Calcaire de Beauce (</a:t>
            </a:r>
            <a:r>
              <a:rPr lang="fr-FR" sz="1800" dirty="0" err="1"/>
              <a:t>sl</a:t>
            </a:r>
            <a:r>
              <a:rPr lang="fr-FR" sz="1800" dirty="0"/>
              <a:t>)</a:t>
            </a:r>
          </a:p>
          <a:p>
            <a:pPr lvl="1">
              <a:buSzPct val="100000"/>
              <a:buFont typeface="Calibri" panose="020F0502020204030204" pitchFamily="34" charset="0"/>
              <a:buChar char="•"/>
            </a:pPr>
            <a:r>
              <a:rPr lang="fr-FR" sz="1800" dirty="0"/>
              <a:t> La Bionne et Le Cens </a:t>
            </a:r>
            <a:r>
              <a:rPr lang="fr-FR" sz="1800" dirty="0">
                <a:sym typeface="Wingdings" panose="05000000000000000000" pitchFamily="2" charset="2"/>
              </a:rPr>
              <a:t> </a:t>
            </a:r>
            <a:r>
              <a:rPr lang="fr-FR" sz="1800" dirty="0"/>
              <a:t>La Loire</a:t>
            </a:r>
          </a:p>
          <a:p>
            <a:pPr>
              <a:buSzPct val="100000"/>
              <a:buFont typeface="Arial" panose="020B0604020202020204" pitchFamily="34" charset="0"/>
              <a:buChar char="•"/>
            </a:pPr>
            <a:r>
              <a:rPr lang="fr-FR" sz="1800" dirty="0"/>
              <a:t>Prélèvements ponctuels, </a:t>
            </a:r>
            <a:r>
              <a:rPr lang="fr-FR" sz="1800" b="1" dirty="0"/>
              <a:t>basses eaux</a:t>
            </a:r>
            <a:r>
              <a:rPr lang="fr-FR" sz="1800" dirty="0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1800" dirty="0"/>
              <a:t>Ecoulement non permanent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1800" b="1" dirty="0"/>
              <a:t>La Bionne :</a:t>
            </a:r>
            <a:r>
              <a:rPr lang="pl-PL" sz="1800" b="1" dirty="0"/>
              <a:t>[U]° ≤ 6,8 µg/L</a:t>
            </a:r>
            <a:r>
              <a:rPr lang="fr-FR" sz="1800" b="1" dirty="0"/>
              <a:t>, </a:t>
            </a:r>
            <a:r>
              <a:rPr lang="pl-PL" sz="1800" b="1" dirty="0"/>
              <a:t>(</a:t>
            </a:r>
            <a:r>
              <a:rPr lang="pl-PL" sz="1800" b="1" baseline="30000" dirty="0"/>
              <a:t>234</a:t>
            </a:r>
            <a:r>
              <a:rPr lang="pl-PL" sz="1800" b="1" dirty="0"/>
              <a:t>U/</a:t>
            </a:r>
            <a:r>
              <a:rPr lang="pl-PL" sz="1800" b="1" baseline="30000" dirty="0"/>
              <a:t>238</a:t>
            </a:r>
            <a:r>
              <a:rPr lang="pl-PL" sz="1800" b="1" dirty="0"/>
              <a:t>U) ≥ 0,54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1800" dirty="0"/>
              <a:t>Le Cens : </a:t>
            </a:r>
            <a:r>
              <a:rPr lang="pl-PL" sz="1800" dirty="0">
                <a:sym typeface="Wingdings" panose="05000000000000000000" pitchFamily="2" charset="2"/>
              </a:rPr>
              <a:t>[U]° ≤ 6,0 µg/L</a:t>
            </a:r>
            <a:r>
              <a:rPr lang="fr-FR" sz="1800" dirty="0">
                <a:sym typeface="Wingdings" panose="05000000000000000000" pitchFamily="2" charset="2"/>
              </a:rPr>
              <a:t>, </a:t>
            </a:r>
            <a:r>
              <a:rPr lang="pl-PL" sz="1800" dirty="0">
                <a:sym typeface="Wingdings" panose="05000000000000000000" pitchFamily="2" charset="2"/>
              </a:rPr>
              <a:t>(</a:t>
            </a:r>
            <a:r>
              <a:rPr lang="pl-PL" sz="1800" baseline="30000" dirty="0">
                <a:sym typeface="Wingdings" panose="05000000000000000000" pitchFamily="2" charset="2"/>
              </a:rPr>
              <a:t>234</a:t>
            </a:r>
            <a:r>
              <a:rPr lang="pl-PL" sz="1800" dirty="0">
                <a:sym typeface="Wingdings" panose="05000000000000000000" pitchFamily="2" charset="2"/>
              </a:rPr>
              <a:t>U/</a:t>
            </a:r>
            <a:r>
              <a:rPr lang="pl-PL" sz="1800" baseline="30000" dirty="0">
                <a:sym typeface="Wingdings" panose="05000000000000000000" pitchFamily="2" charset="2"/>
              </a:rPr>
              <a:t>238</a:t>
            </a:r>
            <a:r>
              <a:rPr lang="pl-PL" sz="1800" dirty="0">
                <a:sym typeface="Wingdings" panose="05000000000000000000" pitchFamily="2" charset="2"/>
              </a:rPr>
              <a:t>U) ≥ 1,1</a:t>
            </a:r>
            <a:endParaRPr lang="fr-FR" sz="18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F0505E9-D820-40C1-9EDE-47726865274D}"/>
              </a:ext>
            </a:extLst>
          </p:cNvPr>
          <p:cNvSpPr txBox="1"/>
          <p:nvPr/>
        </p:nvSpPr>
        <p:spPr>
          <a:xfrm>
            <a:off x="5113020" y="666358"/>
            <a:ext cx="4030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i="1" dirty="0">
                <a:solidFill>
                  <a:srgbClr val="00598F"/>
                </a:solidFill>
                <a:latin typeface="+mn-lt"/>
              </a:rPr>
              <a:t>Stratégie de prélèvement :</a:t>
            </a:r>
          </a:p>
        </p:txBody>
      </p:sp>
      <p:sp>
        <p:nvSpPr>
          <p:cNvPr id="11" name="Espace réservé du pied de page 3">
            <a:extLst>
              <a:ext uri="{FF2B5EF4-FFF2-40B4-BE49-F238E27FC236}">
                <a16:creationId xmlns:a16="http://schemas.microsoft.com/office/drawing/2014/main" id="{C6B4CF6D-F0A3-4E31-932B-018FE5561BF4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1430931" y="4869657"/>
            <a:ext cx="7191577" cy="273844"/>
          </a:xfrm>
        </p:spPr>
        <p:txBody>
          <a:bodyPr/>
          <a:lstStyle/>
          <a:p>
            <a:r>
              <a:rPr lang="fr-FR" dirty="0"/>
              <a:t>COLLOQUE NEEDS : Environnement et mécanismes de transfert des radionucléides, 23–25 mai 2022, LPC Campus des </a:t>
            </a:r>
            <a:r>
              <a:rPr lang="fr-FR" dirty="0" err="1"/>
              <a:t>Cézeaux</a:t>
            </a:r>
            <a:r>
              <a:rPr lang="fr-FR" dirty="0"/>
              <a:t>, CLERMONT-FERRAND 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F63DF8DE-4A58-4E26-801E-57437DAD0C11}"/>
              </a:ext>
            </a:extLst>
          </p:cNvPr>
          <p:cNvGrpSpPr/>
          <p:nvPr/>
        </p:nvGrpSpPr>
        <p:grpSpPr>
          <a:xfrm>
            <a:off x="5219938" y="1005840"/>
            <a:ext cx="3728467" cy="3636000"/>
            <a:chOff x="5219938" y="1005840"/>
            <a:chExt cx="3728467" cy="3636000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53481AEF-47F2-4F7F-B45D-16A8FA64A3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4971" r="74000" b="22891"/>
            <a:stretch/>
          </p:blipFill>
          <p:spPr>
            <a:xfrm>
              <a:off x="5219938" y="1005840"/>
              <a:ext cx="3707292" cy="3636000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66D93B6A-91FA-47E1-82DF-75E78243D84B}"/>
                </a:ext>
              </a:extLst>
            </p:cNvPr>
            <p:cNvSpPr txBox="1"/>
            <p:nvPr/>
          </p:nvSpPr>
          <p:spPr>
            <a:xfrm>
              <a:off x="8091544" y="1644576"/>
              <a:ext cx="7461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FR" b="1" dirty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L’Œuf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AABB72FA-133B-474A-B488-5C26D880FA63}"/>
                </a:ext>
              </a:extLst>
            </p:cNvPr>
            <p:cNvSpPr txBox="1"/>
            <p:nvPr/>
          </p:nvSpPr>
          <p:spPr>
            <a:xfrm>
              <a:off x="6018028" y="3013839"/>
              <a:ext cx="11552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b="1" dirty="0">
                  <a:solidFill>
                    <a:srgbClr val="0070C0"/>
                  </a:solidFill>
                  <a:latin typeface="+mn-lt"/>
                </a:rPr>
                <a:t>La Bionne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FD58BF71-A528-486C-B7A5-DA0240B3EE47}"/>
                </a:ext>
              </a:extLst>
            </p:cNvPr>
            <p:cNvSpPr txBox="1"/>
            <p:nvPr/>
          </p:nvSpPr>
          <p:spPr>
            <a:xfrm>
              <a:off x="7980867" y="3361458"/>
              <a:ext cx="9675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b="1" dirty="0">
                  <a:solidFill>
                    <a:srgbClr val="0070C0"/>
                  </a:solidFill>
                  <a:latin typeface="+mn-lt"/>
                </a:rPr>
                <a:t>Le Cens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B35EC61A-8761-4229-88CE-F8A894873F4D}"/>
                </a:ext>
              </a:extLst>
            </p:cNvPr>
            <p:cNvSpPr txBox="1"/>
            <p:nvPr/>
          </p:nvSpPr>
          <p:spPr>
            <a:xfrm>
              <a:off x="7602279" y="1075189"/>
              <a:ext cx="11504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FR" sz="1600" b="1" dirty="0">
                  <a:latin typeface="+mn-lt"/>
                </a:rPr>
                <a:t>Pithiviers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15E9CB66-D92A-4B8E-94EA-C9D948BB5642}"/>
                </a:ext>
              </a:extLst>
            </p:cNvPr>
            <p:cNvSpPr txBox="1"/>
            <p:nvPr/>
          </p:nvSpPr>
          <p:spPr>
            <a:xfrm>
              <a:off x="5480392" y="3681745"/>
              <a:ext cx="9590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FR" sz="1600" b="1" dirty="0">
                  <a:latin typeface="+mn-lt"/>
                </a:rPr>
                <a:t>Orléans</a:t>
              </a:r>
            </a:p>
          </p:txBody>
        </p: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A19269DB-8A23-4823-A1A7-B8B3F341DEFE}"/>
              </a:ext>
            </a:extLst>
          </p:cNvPr>
          <p:cNvSpPr txBox="1"/>
          <p:nvPr/>
        </p:nvSpPr>
        <p:spPr>
          <a:xfrm>
            <a:off x="195595" y="3546124"/>
            <a:ext cx="437640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054" lvl="2" indent="0">
              <a:buNone/>
            </a:pPr>
            <a:r>
              <a:rPr lang="fr-FR" sz="2000" b="1" dirty="0">
                <a:solidFill>
                  <a:schemeClr val="accent1">
                    <a:lumMod val="75000"/>
                  </a:schemeClr>
                </a:solidFill>
                <a:latin typeface="+mn-lt"/>
                <a:sym typeface="Wingdings" panose="05000000000000000000" pitchFamily="2" charset="2"/>
              </a:rPr>
              <a:t> Vers un élargissement de l’échelle d’observation : calcaire de Beauce + circulation nappe</a:t>
            </a:r>
            <a:endParaRPr lang="fr-FR" sz="20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15489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3E02A4-A4C9-40CE-8E4E-E7A99954F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142" y="234643"/>
            <a:ext cx="7749778" cy="431957"/>
          </a:xfrm>
        </p:spPr>
        <p:txBody>
          <a:bodyPr/>
          <a:lstStyle/>
          <a:p>
            <a:r>
              <a:rPr lang="fr-FR" sz="2000" dirty="0"/>
              <a:t>Caractérisation des formations du Tertiaire et du Quaternaire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A4F6C7A-0D05-4939-800D-C38561426D57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335BEFDF-3439-4EA1-A197-B735CF3803E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26702" y="768600"/>
            <a:ext cx="5226035" cy="631155"/>
          </a:xfrm>
        </p:spPr>
        <p:txBody>
          <a:bodyPr/>
          <a:lstStyle/>
          <a:p>
            <a:pPr>
              <a:buSzPct val="100000"/>
              <a:buFont typeface="Arial" panose="020B0604020202020204" pitchFamily="34" charset="0"/>
              <a:buChar char="•"/>
            </a:pPr>
            <a:r>
              <a:rPr lang="fr-FR" sz="1800" dirty="0"/>
              <a:t>Calcaire de Pithiviers (carrière en exploitation)</a:t>
            </a:r>
          </a:p>
        </p:txBody>
      </p:sp>
      <p:sp>
        <p:nvSpPr>
          <p:cNvPr id="10" name="Espace réservé du pied de page 3">
            <a:extLst>
              <a:ext uri="{FF2B5EF4-FFF2-40B4-BE49-F238E27FC236}">
                <a16:creationId xmlns:a16="http://schemas.microsoft.com/office/drawing/2014/main" id="{8F855E13-28C5-4F60-851C-154A332EF2E7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1430931" y="4869657"/>
            <a:ext cx="7191577" cy="273844"/>
          </a:xfrm>
        </p:spPr>
        <p:txBody>
          <a:bodyPr/>
          <a:lstStyle/>
          <a:p>
            <a:r>
              <a:rPr lang="fr-FR" dirty="0"/>
              <a:t>COLLOQUE NEEDS : Environnement et mécanismes de transfert des radionucléides, 23–25 mai 2022, LPC Campus des </a:t>
            </a:r>
            <a:r>
              <a:rPr lang="fr-FR" dirty="0" err="1"/>
              <a:t>Cézeaux</a:t>
            </a:r>
            <a:r>
              <a:rPr lang="fr-FR" dirty="0"/>
              <a:t>, CLERMONT-FERRAND </a:t>
            </a:r>
          </a:p>
        </p:txBody>
      </p:sp>
      <p:sp>
        <p:nvSpPr>
          <p:cNvPr id="18" name="Espace réservé du texte 5">
            <a:extLst>
              <a:ext uri="{FF2B5EF4-FFF2-40B4-BE49-F238E27FC236}">
                <a16:creationId xmlns:a16="http://schemas.microsoft.com/office/drawing/2014/main" id="{4C98DCC8-715F-4EB3-97B1-65D1107CD60C}"/>
              </a:ext>
            </a:extLst>
          </p:cNvPr>
          <p:cNvSpPr txBox="1">
            <a:spLocks/>
          </p:cNvSpPr>
          <p:nvPr/>
        </p:nvSpPr>
        <p:spPr bwMode="auto">
          <a:xfrm>
            <a:off x="5347107" y="751989"/>
            <a:ext cx="3536545" cy="1341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32148" indent="-132148" algn="l" rtl="0" eaLnBrk="1" fontAlgn="base" hangingPunct="1"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Arial" charset="0"/>
              <a:buChar char="▌"/>
              <a:defRPr sz="1400" b="0" i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269057" indent="-133338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Wingdings" pitchFamily="2" charset="2"/>
              <a:buChar char="§"/>
              <a:defRPr sz="1400" b="0" i="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404773" indent="-135719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90000"/>
              <a:buFont typeface="Wingdings" pitchFamily="2" charset="2"/>
              <a:buChar char="§"/>
              <a:defRPr sz="1400" b="0" i="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538109" indent="-133338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har char="–"/>
              <a:defRPr sz="1400" b="0" i="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673827" indent="-135719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har char="»"/>
              <a:defRPr sz="1400" b="0" i="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753617" indent="-171434" algn="l" rtl="0" eaLnBrk="1" fontAlgn="base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096482" indent="-171434" algn="l" rtl="0" eaLnBrk="1" fontAlgn="base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439347" indent="-171434" algn="l" rtl="0" eaLnBrk="1" fontAlgn="base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2782214" indent="-171434" algn="l" rtl="0" eaLnBrk="1" fontAlgn="base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lvl="1" algn="r">
              <a:buFont typeface="Arial" panose="020B0604020202020204" pitchFamily="34" charset="0"/>
              <a:buChar char="•"/>
            </a:pPr>
            <a:r>
              <a:rPr lang="fr-FR" sz="1800" kern="0" dirty="0"/>
              <a:t>Sol tourbeux en </a:t>
            </a:r>
            <a:r>
              <a:rPr lang="fr-FR" sz="1800" kern="0" dirty="0" err="1"/>
              <a:t>sub-surface</a:t>
            </a:r>
            <a:r>
              <a:rPr lang="fr-FR" sz="1800" kern="0" dirty="0"/>
              <a:t> (marais adjacent rivière Essonne) </a:t>
            </a:r>
          </a:p>
          <a:p>
            <a:pPr marL="135719" lvl="1" indent="0" algn="r">
              <a:buNone/>
            </a:pPr>
            <a:r>
              <a:rPr lang="fr-FR" sz="1800" b="1" kern="0" dirty="0">
                <a:sym typeface="Wingdings" panose="05000000000000000000" pitchFamily="2" charset="2"/>
              </a:rPr>
              <a:t>	U = 104 mg/kg 	(</a:t>
            </a:r>
            <a:r>
              <a:rPr lang="fr-FR" sz="1800" b="1" kern="0" baseline="30000" dirty="0">
                <a:sym typeface="Wingdings" panose="05000000000000000000" pitchFamily="2" charset="2"/>
              </a:rPr>
              <a:t>234</a:t>
            </a:r>
            <a:r>
              <a:rPr lang="fr-FR" sz="1800" b="1" kern="0" dirty="0">
                <a:sym typeface="Wingdings" panose="05000000000000000000" pitchFamily="2" charset="2"/>
              </a:rPr>
              <a:t>U/</a:t>
            </a:r>
            <a:r>
              <a:rPr lang="fr-FR" sz="1800" b="1" kern="0" baseline="30000" dirty="0">
                <a:sym typeface="Wingdings" panose="05000000000000000000" pitchFamily="2" charset="2"/>
              </a:rPr>
              <a:t>238</a:t>
            </a:r>
            <a:r>
              <a:rPr lang="fr-FR" sz="1800" b="1" kern="0" dirty="0">
                <a:sym typeface="Wingdings" panose="05000000000000000000" pitchFamily="2" charset="2"/>
              </a:rPr>
              <a:t>U) = 0,50</a:t>
            </a:r>
          </a:p>
          <a:p>
            <a:pPr marL="269054" lvl="2" indent="0" algn="r">
              <a:buFont typeface="Wingdings" pitchFamily="2" charset="2"/>
              <a:buNone/>
            </a:pPr>
            <a:endParaRPr lang="fr-FR" sz="1800" kern="0" dirty="0"/>
          </a:p>
          <a:p>
            <a:pPr marL="269054" lvl="2" indent="0" algn="r">
              <a:buFont typeface="Wingdings" pitchFamily="2" charset="2"/>
              <a:buNone/>
            </a:pPr>
            <a:endParaRPr lang="fr-FR" sz="1800" kern="0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B6A51CF8-B65C-433E-8F09-D1C2AC0A0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42" y="1242114"/>
            <a:ext cx="2617578" cy="3240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D9C6361-A17E-4554-BB65-73C271DEC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3471" y="1242114"/>
            <a:ext cx="2621842" cy="32400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570AE394-1784-4B3D-8D5A-4115EFEFEE9F}"/>
              </a:ext>
            </a:extLst>
          </p:cNvPr>
          <p:cNvSpPr txBox="1"/>
          <p:nvPr/>
        </p:nvSpPr>
        <p:spPr>
          <a:xfrm>
            <a:off x="5485313" y="2472322"/>
            <a:ext cx="353654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054" lvl="2" indent="0">
              <a:buNone/>
            </a:pPr>
            <a:r>
              <a:rPr lang="fr-FR" sz="2000" b="1" dirty="0">
                <a:solidFill>
                  <a:schemeClr val="accent1">
                    <a:lumMod val="75000"/>
                  </a:schemeClr>
                </a:solidFill>
                <a:latin typeface="+mn-lt"/>
                <a:sym typeface="Wingdings" panose="05000000000000000000" pitchFamily="2" charset="2"/>
              </a:rPr>
              <a:t> Source primaire d’U (minéraux lourds) + source(s) secondaire(s) (accumulation dans un substrat détritique/organique) ?</a:t>
            </a:r>
            <a:endParaRPr lang="fr-FR" sz="20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44928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AB9E3B-E690-443C-914B-D0F0C3DA2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028" y="199292"/>
            <a:ext cx="7749778" cy="431957"/>
          </a:xfrm>
        </p:spPr>
        <p:txBody>
          <a:bodyPr/>
          <a:lstStyle/>
          <a:p>
            <a:r>
              <a:rPr lang="fr-FR" sz="2000" dirty="0"/>
              <a:t>UTOPIA NEXT : Projet NEEDS 2022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B5736ED-78BB-44B5-9167-F184B0E633B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1772959" y="4869657"/>
            <a:ext cx="6849549" cy="273844"/>
          </a:xfrm>
        </p:spPr>
        <p:txBody>
          <a:bodyPr/>
          <a:lstStyle/>
          <a:p>
            <a:r>
              <a:rPr lang="fr-FR" dirty="0"/>
              <a:t>COLLOQUE NEEDS : Environnement et mécanismes de transfert des radionucléides, 23–25 mai 2022, LPC Campus des </a:t>
            </a:r>
            <a:r>
              <a:rPr lang="fr-FR" dirty="0" err="1"/>
              <a:t>Cézeaux</a:t>
            </a:r>
            <a:r>
              <a:rPr lang="fr-FR" dirty="0"/>
              <a:t>, CLERMONT-FERRAND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60EEA7B-572B-411D-B205-1B33C18A4B8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F8DC0F0B-8B74-41E7-859B-07616B5DD6F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24028" y="942960"/>
            <a:ext cx="4590262" cy="2976178"/>
          </a:xfrm>
        </p:spPr>
        <p:txBody>
          <a:bodyPr/>
          <a:lstStyle/>
          <a:p>
            <a:pPr>
              <a:buFont typeface="Arial" panose="020B0604020202020204" pitchFamily="34" charset="0"/>
              <a:buChar char="●"/>
            </a:pPr>
            <a:r>
              <a:rPr lang="fr-FR" sz="1800" dirty="0"/>
              <a:t>Evaluation à long terme de la sûreté d'un dépôt de </a:t>
            </a:r>
            <a:r>
              <a:rPr lang="fr-FR" sz="1800" b="1" dirty="0"/>
              <a:t>déchets contenant U + </a:t>
            </a:r>
            <a:r>
              <a:rPr lang="fr-FR" sz="1800" dirty="0"/>
              <a:t>préservation de la </a:t>
            </a:r>
            <a:r>
              <a:rPr lang="fr-FR" sz="1800" b="1" dirty="0"/>
              <a:t>qualité des eaux souterraines </a:t>
            </a:r>
            <a:r>
              <a:rPr lang="fr-FR" sz="1800" dirty="0">
                <a:sym typeface="Wingdings" panose="05000000000000000000" pitchFamily="2" charset="2"/>
              </a:rPr>
              <a:t> </a:t>
            </a:r>
            <a:r>
              <a:rPr lang="fr-FR" sz="1800" dirty="0"/>
              <a:t>prédire le comportement de U dans les systèmes aquifères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fr-FR" sz="1800" dirty="0"/>
              <a:t>Etudier les processus de </a:t>
            </a:r>
            <a:r>
              <a:rPr lang="fr-FR" sz="1800" b="1" dirty="0"/>
              <a:t>dispersion</a:t>
            </a:r>
            <a:r>
              <a:rPr lang="fr-FR" sz="1800" dirty="0"/>
              <a:t> et </a:t>
            </a:r>
            <a:r>
              <a:rPr lang="fr-FR" sz="1800" b="1" dirty="0"/>
              <a:t>d’accumulation</a:t>
            </a:r>
            <a:r>
              <a:rPr lang="fr-FR" sz="1800" dirty="0"/>
              <a:t> de l’U naturel dans un </a:t>
            </a:r>
            <a:r>
              <a:rPr lang="fr-FR" sz="1800" b="1" dirty="0" err="1"/>
              <a:t>hydro-système</a:t>
            </a:r>
            <a:r>
              <a:rPr lang="fr-FR" sz="1800" dirty="0"/>
              <a:t> = </a:t>
            </a:r>
            <a:r>
              <a:rPr lang="fr-FR" sz="1800" b="1" dirty="0"/>
              <a:t>aquifères du Tertiaire</a:t>
            </a:r>
            <a:r>
              <a:rPr lang="fr-FR" sz="1800" dirty="0"/>
              <a:t> + </a:t>
            </a:r>
            <a:r>
              <a:rPr lang="fr-FR" sz="1800" b="1" dirty="0"/>
              <a:t>rivières</a:t>
            </a:r>
            <a:r>
              <a:rPr lang="fr-FR" sz="1800" dirty="0"/>
              <a:t> du sud du </a:t>
            </a:r>
            <a:r>
              <a:rPr lang="fr-FR" sz="1800" b="1" dirty="0"/>
              <a:t>Bassin de Paris </a:t>
            </a:r>
            <a:r>
              <a:rPr lang="fr-FR" sz="1800" dirty="0"/>
              <a:t>(env. 9 500 km</a:t>
            </a:r>
            <a:r>
              <a:rPr lang="fr-FR" sz="1800" baseline="30000" dirty="0"/>
              <a:t>2</a:t>
            </a:r>
            <a:r>
              <a:rPr lang="fr-FR" sz="1800" dirty="0"/>
              <a:t>)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31AF528-6E3B-410E-A867-02AA17A7B9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574" r="72672" b="22551"/>
          <a:stretch/>
        </p:blipFill>
        <p:spPr>
          <a:xfrm>
            <a:off x="5006920" y="947225"/>
            <a:ext cx="4046338" cy="3334275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B60CAE99-5A44-41AB-B4E0-501BCC7D1656}"/>
              </a:ext>
            </a:extLst>
          </p:cNvPr>
          <p:cNvSpPr txBox="1"/>
          <p:nvPr/>
        </p:nvSpPr>
        <p:spPr>
          <a:xfrm>
            <a:off x="7796830" y="4096856"/>
            <a:ext cx="12564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100" i="1" dirty="0">
                <a:latin typeface="+mn-lt"/>
              </a:rPr>
              <a:t>Source: Géoportail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CC9114A-59CD-4640-946A-558A9E4749FA}"/>
              </a:ext>
            </a:extLst>
          </p:cNvPr>
          <p:cNvSpPr txBox="1"/>
          <p:nvPr/>
        </p:nvSpPr>
        <p:spPr>
          <a:xfrm>
            <a:off x="4945778" y="568148"/>
            <a:ext cx="4168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i="1" dirty="0">
                <a:solidFill>
                  <a:srgbClr val="00598F"/>
                </a:solidFill>
                <a:latin typeface="+mn-lt"/>
              </a:rPr>
              <a:t>Carte géologique du sud du Bassin de Paris</a:t>
            </a:r>
          </a:p>
        </p:txBody>
      </p:sp>
    </p:spTree>
    <p:extLst>
      <p:ext uri="{BB962C8B-B14F-4D97-AF65-F5344CB8AC3E}">
        <p14:creationId xmlns:p14="http://schemas.microsoft.com/office/powerpoint/2010/main" val="228871938"/>
      </p:ext>
    </p:extLst>
  </p:cSld>
  <p:clrMapOvr>
    <a:masterClrMapping/>
  </p:clrMapOvr>
</p:sld>
</file>

<file path=ppt/theme/theme1.xml><?xml version="1.0" encoding="utf-8"?>
<a:theme xmlns:a="http://schemas.openxmlformats.org/drawingml/2006/main" name="I - PAGES INTERIEURES">
  <a:themeElements>
    <a:clrScheme name="IRSN PPT 2">
      <a:dk1>
        <a:sysClr val="windowText" lastClr="000000"/>
      </a:dk1>
      <a:lt1>
        <a:sysClr val="window" lastClr="FFFFFF"/>
      </a:lt1>
      <a:dk2>
        <a:srgbClr val="000000"/>
      </a:dk2>
      <a:lt2>
        <a:srgbClr val="FFDE14"/>
      </a:lt2>
      <a:accent1>
        <a:srgbClr val="E83C4E"/>
      </a:accent1>
      <a:accent2>
        <a:srgbClr val="90B0DD"/>
      </a:accent2>
      <a:accent3>
        <a:srgbClr val="283583"/>
      </a:accent3>
      <a:accent4>
        <a:srgbClr val="8C8985"/>
      </a:accent4>
      <a:accent5>
        <a:srgbClr val="FF9800"/>
      </a:accent5>
      <a:accent6>
        <a:srgbClr val="228848"/>
      </a:accent6>
      <a:hlink>
        <a:srgbClr val="283583"/>
      </a:hlink>
      <a:folHlink>
        <a:srgbClr val="283583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smtClean="0">
            <a:latin typeface="+mn-lt"/>
          </a:defRPr>
        </a:defPPr>
      </a:lstStyle>
    </a:tx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5793C9"/>
        </a:dk2>
        <a:lt2>
          <a:srgbClr val="808080"/>
        </a:lt2>
        <a:accent1>
          <a:srgbClr val="91B1D9"/>
        </a:accent1>
        <a:accent2>
          <a:srgbClr val="E63D4D"/>
        </a:accent2>
        <a:accent3>
          <a:srgbClr val="FFFFFF"/>
        </a:accent3>
        <a:accent4>
          <a:srgbClr val="000000"/>
        </a:accent4>
        <a:accent5>
          <a:srgbClr val="C7D5E9"/>
        </a:accent5>
        <a:accent6>
          <a:srgbClr val="D03645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irsn_frm_296-V2.potx" id="{1780ECB3-83F3-4C66-8032-04E1B052FC78}" vid="{9C5BA1FD-E2C6-4135-AC8E-83E779EEE1EB}"/>
    </a:ext>
  </a:extLst>
</a:theme>
</file>

<file path=ppt/theme/theme2.xml><?xml version="1.0" encoding="utf-8"?>
<a:theme xmlns:a="http://schemas.openxmlformats.org/drawingml/2006/main" name="II - COUVERTURES">
  <a:themeElements>
    <a:clrScheme name="IRSN PPT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E83C4E"/>
      </a:accent1>
      <a:accent2>
        <a:srgbClr val="90B0DD"/>
      </a:accent2>
      <a:accent3>
        <a:srgbClr val="283583"/>
      </a:accent3>
      <a:accent4>
        <a:srgbClr val="8C8985"/>
      </a:accent4>
      <a:accent5>
        <a:srgbClr val="FF9800"/>
      </a:accent5>
      <a:accent6>
        <a:srgbClr val="228848"/>
      </a:accent6>
      <a:hlink>
        <a:srgbClr val="283583"/>
      </a:hlink>
      <a:folHlink>
        <a:srgbClr val="283583"/>
      </a:folHlink>
    </a:clrScheme>
    <a:fontScheme name="Modèle par défau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5793C9"/>
        </a:dk2>
        <a:lt2>
          <a:srgbClr val="808080"/>
        </a:lt2>
        <a:accent1>
          <a:srgbClr val="91B1D9"/>
        </a:accent1>
        <a:accent2>
          <a:srgbClr val="E63D4D"/>
        </a:accent2>
        <a:accent3>
          <a:srgbClr val="FFFFFF"/>
        </a:accent3>
        <a:accent4>
          <a:srgbClr val="000000"/>
        </a:accent4>
        <a:accent5>
          <a:srgbClr val="C7D5E9"/>
        </a:accent5>
        <a:accent6>
          <a:srgbClr val="D03645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irsn_frm_296-V2.potx" id="{1780ECB3-83F3-4C66-8032-04E1B052FC78}" vid="{217D1887-5EFD-470D-A2A5-B9E34D849487}"/>
    </a:ext>
  </a:extLst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FFB392325210247A88F0FA3D52B2055" ma:contentTypeVersion="1" ma:contentTypeDescription="Crée un document." ma:contentTypeScope="" ma:versionID="34c31b95eca514dd292f54bc7f4bc8b1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e3c27bd0fcb797d0a61d91e17cfc9627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Date de début de planification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Date de fin de planification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91ED695-4494-48AC-AC3E-E439590ADA20}">
  <ds:schemaRefs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F1614333-E2BE-4661-BA52-D6B88217638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65CE834-D11E-4521-BD41-1B2FDEC7C5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irsn_frm_296-V3</Template>
  <TotalTime>1354</TotalTime>
  <Words>1096</Words>
  <Application>Microsoft Office PowerPoint</Application>
  <PresentationFormat>Affichage à l'écran (16:9)</PresentationFormat>
  <Paragraphs>124</Paragraphs>
  <Slides>12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12</vt:i4>
      </vt:variant>
    </vt:vector>
  </HeadingPairs>
  <TitlesOfParts>
    <vt:vector size="20" baseType="lpstr">
      <vt:lpstr>Arial</vt:lpstr>
      <vt:lpstr>Calibri</vt:lpstr>
      <vt:lpstr>Segoe UI Symbol</vt:lpstr>
      <vt:lpstr>Symbol</vt:lpstr>
      <vt:lpstr>Trebuchet MS</vt:lpstr>
      <vt:lpstr>Wingdings</vt:lpstr>
      <vt:lpstr>I - PAGES INTERIEURES</vt:lpstr>
      <vt:lpstr>II - COUVERTURES</vt:lpstr>
      <vt:lpstr>UTOPIA NEXT</vt:lpstr>
      <vt:lpstr>Rappel : le fractionnement radiogénique 238U – 234U</vt:lpstr>
      <vt:lpstr>Genèse d’une question de recherche</vt:lpstr>
      <vt:lpstr>UTOPIA (NEEDS 2020) </vt:lpstr>
      <vt:lpstr>Résultats U dans L’Œuf </vt:lpstr>
      <vt:lpstr>Utilisation des isotopes de l’U comme traceurs</vt:lpstr>
      <vt:lpstr>Investigations menées dans des rivières « équivalentes »</vt:lpstr>
      <vt:lpstr>Caractérisation des formations du Tertiaire et du Quaternaire</vt:lpstr>
      <vt:lpstr>UTOPIA NEXT : Projet NEEDS 2022</vt:lpstr>
      <vt:lpstr>WP1 : Dynamique de transfert de U dans l’hydrosystème</vt:lpstr>
      <vt:lpstr>Conclusions et perspectives</vt:lpstr>
      <vt:lpstr>Présentation PowerPoint</vt:lpstr>
    </vt:vector>
  </TitlesOfParts>
  <Company>TROISCUBE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RIET-HUCHELOUP Marie</dc:creator>
  <cp:lastModifiedBy>ZEBRACKI Mathilde</cp:lastModifiedBy>
  <cp:revision>146</cp:revision>
  <dcterms:created xsi:type="dcterms:W3CDTF">2020-07-06T16:18:40Z</dcterms:created>
  <dcterms:modified xsi:type="dcterms:W3CDTF">2022-05-24T06:16:23Z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0x0101005FFB392325210247A88F0FA3D52B2055</vt:lpwstr>
  </property>
</Properties>
</file>