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hart10.xml" ContentType="application/vnd.openxmlformats-officedocument.drawingml.chart+xml"/>
  <Override PartName="/ppt/charts/chart20.xml" ContentType="application/vnd.openxmlformats-officedocument.drawingml.chart+xml"/>
  <Override PartName="/ppt/charts/colors10.xml" ContentType="application/vnd.ms-office.chartcolorstyle+xml"/>
  <Override PartName="/ppt/charts/style10.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56" r:id="rId3"/>
    <p:sldId id="284" r:id="rId4"/>
    <p:sldId id="286" r:id="rId5"/>
    <p:sldId id="258" r:id="rId6"/>
    <p:sldId id="273" r:id="rId7"/>
    <p:sldId id="274" r:id="rId8"/>
    <p:sldId id="275" r:id="rId9"/>
    <p:sldId id="276" r:id="rId10"/>
    <p:sldId id="277" r:id="rId11"/>
    <p:sldId id="278" r:id="rId12"/>
    <p:sldId id="292" r:id="rId13"/>
    <p:sldId id="293" r:id="rId14"/>
    <p:sldId id="268" r:id="rId15"/>
    <p:sldId id="272" r:id="rId16"/>
    <p:sldId id="269" r:id="rId17"/>
    <p:sldId id="270" r:id="rId18"/>
    <p:sldId id="271" r:id="rId19"/>
    <p:sldId id="261" r:id="rId20"/>
    <p:sldId id="287" r:id="rId21"/>
    <p:sldId id="288" r:id="rId22"/>
    <p:sldId id="289" r:id="rId23"/>
    <p:sldId id="290" r:id="rId24"/>
    <p:sldId id="291" r:id="rId25"/>
    <p:sldId id="282" r:id="rId26"/>
    <p:sldId id="283"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00"/>
    <a:srgbClr val="FF6600"/>
    <a:srgbClr val="00CC66"/>
    <a:srgbClr val="33CC33"/>
    <a:srgbClr val="99CC00"/>
    <a:srgbClr val="FF9900"/>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5" autoAdjust="0"/>
    <p:restoredTop sz="72074" autoAdjust="0"/>
  </p:normalViewPr>
  <p:slideViewPr>
    <p:cSldViewPr snapToGrid="0" showGuides="1">
      <p:cViewPr>
        <p:scale>
          <a:sx n="75" d="100"/>
          <a:sy n="75" d="100"/>
        </p:scale>
        <p:origin x="108" y="-396"/>
      </p:cViewPr>
      <p:guideLst>
        <p:guide orient="horz" pos="2205"/>
        <p:guide pos="3817"/>
      </p:guideLst>
    </p:cSldViewPr>
  </p:slideViewPr>
  <p:notesTextViewPr>
    <p:cViewPr>
      <p:scale>
        <a:sx n="75" d="100"/>
        <a:sy n="7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Feuille_de_calcul_Microsoft_Excel0.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1" Type="http://schemas.openxmlformats.org/officeDocument/2006/relationships/oleObject" Target="file:///\\nafis\groups_rchimie\Recherche\Contrats_Recherche\POLLUSOLS\Resultats\Rophin\Post-doc%20Anne-Laure\1.%20INSPECT-2020\INSPECT%20-%20Labilit&#233;%20exp\D&#233;sorptions%20successives%20-%20IRSN%20LR2T.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nafis\groups_rchimie\Recherche\Contrats_Recherche\POLLUSOLS\Resultats\Rophin\Post-doc%20Anne-Laure\1.%20INSPECT-2020\INSPECT%20-%20Labilit&#233;%20exp\D&#233;sorptions%20successives%20-%20IRSN%20LR2T.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Feuille_de_calcul_Microsoft_Excel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sng" strike="noStrike" kern="1200" spc="0" baseline="0">
                <a:solidFill>
                  <a:schemeClr val="tx1"/>
                </a:solidFill>
                <a:latin typeface="+mn-lt"/>
                <a:ea typeface="+mn-ea"/>
                <a:cs typeface="+mn-cs"/>
              </a:defRPr>
            </a:pPr>
            <a:r>
              <a:rPr lang="en-US" sz="1200" b="1" u="sng" dirty="0" err="1"/>
              <a:t>Désorptions</a:t>
            </a:r>
            <a:r>
              <a:rPr lang="en-US" sz="1200" b="1" u="sng" dirty="0"/>
              <a:t> [m/V</a:t>
            </a:r>
            <a:r>
              <a:rPr lang="en-US" sz="1200" b="1" u="sng" dirty="0" smtClean="0"/>
              <a:t>]</a:t>
            </a:r>
            <a:endParaRPr lang="en-US" sz="1200" b="1" u="sng" dirty="0"/>
          </a:p>
        </c:rich>
      </c:tx>
      <c:layout>
        <c:manualLayout>
          <c:xMode val="edge"/>
          <c:yMode val="edge"/>
          <c:x val="0.31869259338233108"/>
          <c:y val="4.4595758787035443E-2"/>
        </c:manualLayout>
      </c:layout>
      <c:overlay val="0"/>
      <c:spPr>
        <a:noFill/>
        <a:ln>
          <a:noFill/>
        </a:ln>
        <a:effectLst/>
      </c:spPr>
      <c:txPr>
        <a:bodyPr rot="0" spcFirstLastPara="1" vertOverflow="ellipsis" vert="horz" wrap="square" anchor="ctr" anchorCtr="1"/>
        <a:lstStyle/>
        <a:p>
          <a:pPr>
            <a:defRPr sz="1200" b="1" i="0" u="sng"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17673714483134634"/>
          <c:y val="0.17910345930798421"/>
          <c:w val="0.75226459049046224"/>
          <c:h val="0.64625246453289031"/>
        </c:manualLayout>
      </c:layout>
      <c:scatterChart>
        <c:scatterStyle val="lineMarker"/>
        <c:varyColors val="0"/>
        <c:ser>
          <c:idx val="2"/>
          <c:order val="0"/>
          <c:tx>
            <c:v>Points expérimentaux</c:v>
          </c:tx>
          <c:spPr>
            <a:ln w="25400" cap="rnd">
              <a:noFill/>
              <a:round/>
            </a:ln>
            <a:effectLst/>
          </c:spPr>
          <c:marker>
            <c:symbol val="circle"/>
            <c:size val="3"/>
            <c:spPr>
              <a:solidFill>
                <a:schemeClr val="tx1"/>
              </a:solidFill>
              <a:ln w="9525">
                <a:noFill/>
              </a:ln>
              <a:effectLst/>
            </c:spPr>
          </c:marker>
          <c:errBars>
            <c:errDir val="y"/>
            <c:errBarType val="both"/>
            <c:errValType val="cust"/>
            <c:noEndCap val="0"/>
            <c:plus>
              <c:numRef>
                <c:f>'Kd model'!$E$14:$E$26</c:f>
                <c:numCache>
                  <c:formatCode>General</c:formatCode>
                  <c:ptCount val="13"/>
                  <c:pt idx="0">
                    <c:v>7.7077882690172546</c:v>
                  </c:pt>
                  <c:pt idx="1">
                    <c:v>12.775819079103373</c:v>
                  </c:pt>
                  <c:pt idx="2">
                    <c:v>16.278820596099706</c:v>
                  </c:pt>
                  <c:pt idx="3">
                    <c:v>21.213203435596423</c:v>
                  </c:pt>
                  <c:pt idx="4">
                    <c:v>22.627416997969522</c:v>
                  </c:pt>
                  <c:pt idx="5">
                    <c:v>14</c:v>
                  </c:pt>
                  <c:pt idx="6">
                    <c:v>22</c:v>
                  </c:pt>
                  <c:pt idx="7">
                    <c:v>22</c:v>
                  </c:pt>
                  <c:pt idx="8">
                    <c:v>31</c:v>
                  </c:pt>
                  <c:pt idx="9">
                    <c:v>16</c:v>
                  </c:pt>
                  <c:pt idx="10">
                    <c:v>41</c:v>
                  </c:pt>
                  <c:pt idx="11">
                    <c:v>25</c:v>
                  </c:pt>
                  <c:pt idx="12">
                    <c:v>25</c:v>
                  </c:pt>
                </c:numCache>
              </c:numRef>
            </c:plus>
            <c:minus>
              <c:numRef>
                <c:f>'Kd model'!$E$14:$E$26</c:f>
                <c:numCache>
                  <c:formatCode>General</c:formatCode>
                  <c:ptCount val="13"/>
                  <c:pt idx="0">
                    <c:v>7.7077882690172546</c:v>
                  </c:pt>
                  <c:pt idx="1">
                    <c:v>12.775819079103373</c:v>
                  </c:pt>
                  <c:pt idx="2">
                    <c:v>16.278820596099706</c:v>
                  </c:pt>
                  <c:pt idx="3">
                    <c:v>21.213203435596423</c:v>
                  </c:pt>
                  <c:pt idx="4">
                    <c:v>22.627416997969522</c:v>
                  </c:pt>
                  <c:pt idx="5">
                    <c:v>14</c:v>
                  </c:pt>
                  <c:pt idx="6">
                    <c:v>22</c:v>
                  </c:pt>
                  <c:pt idx="7">
                    <c:v>22</c:v>
                  </c:pt>
                  <c:pt idx="8">
                    <c:v>31</c:v>
                  </c:pt>
                  <c:pt idx="9">
                    <c:v>16</c:v>
                  </c:pt>
                  <c:pt idx="10">
                    <c:v>41</c:v>
                  </c:pt>
                  <c:pt idx="11">
                    <c:v>25</c:v>
                  </c:pt>
                  <c:pt idx="12">
                    <c:v>25</c:v>
                  </c:pt>
                </c:numCache>
              </c:numRef>
            </c:minus>
            <c:spPr>
              <a:noFill/>
              <a:ln w="9525" cap="flat" cmpd="sng" algn="ctr">
                <a:solidFill>
                  <a:schemeClr val="tx1">
                    <a:lumMod val="65000"/>
                    <a:lumOff val="35000"/>
                  </a:schemeClr>
                </a:solidFill>
                <a:round/>
              </a:ln>
              <a:effectLst/>
            </c:spPr>
          </c:errBars>
          <c:xVal>
            <c:numRef>
              <c:f>'Kd model'!$C$14:$C$26</c:f>
              <c:numCache>
                <c:formatCode>General</c:formatCode>
                <c:ptCount val="13"/>
                <c:pt idx="0">
                  <c:v>2</c:v>
                </c:pt>
                <c:pt idx="1">
                  <c:v>5</c:v>
                </c:pt>
                <c:pt idx="2">
                  <c:v>8</c:v>
                </c:pt>
                <c:pt idx="3">
                  <c:v>12</c:v>
                </c:pt>
                <c:pt idx="4">
                  <c:v>15</c:v>
                </c:pt>
                <c:pt idx="5" formatCode="0">
                  <c:v>30</c:v>
                </c:pt>
                <c:pt idx="6" formatCode="0">
                  <c:v>40.935140543982534</c:v>
                </c:pt>
                <c:pt idx="7" formatCode="0">
                  <c:v>51</c:v>
                </c:pt>
                <c:pt idx="8" formatCode="0">
                  <c:v>59</c:v>
                </c:pt>
                <c:pt idx="9" formatCode="0">
                  <c:v>71</c:v>
                </c:pt>
                <c:pt idx="10" formatCode="0">
                  <c:v>80</c:v>
                </c:pt>
                <c:pt idx="11" formatCode="0">
                  <c:v>89</c:v>
                </c:pt>
                <c:pt idx="12" formatCode="0">
                  <c:v>99.900099900099917</c:v>
                </c:pt>
              </c:numCache>
            </c:numRef>
          </c:xVal>
          <c:yVal>
            <c:numRef>
              <c:f>'Kd model'!$D$14:$D$26</c:f>
              <c:numCache>
                <c:formatCode>0</c:formatCode>
                <c:ptCount val="13"/>
                <c:pt idx="0">
                  <c:v>50</c:v>
                </c:pt>
                <c:pt idx="1">
                  <c:v>91.5</c:v>
                </c:pt>
                <c:pt idx="2">
                  <c:v>110.00000000000001</c:v>
                </c:pt>
                <c:pt idx="3">
                  <c:v>140</c:v>
                </c:pt>
                <c:pt idx="4">
                  <c:v>150</c:v>
                </c:pt>
                <c:pt idx="5">
                  <c:v>225</c:v>
                </c:pt>
                <c:pt idx="6">
                  <c:v>233</c:v>
                </c:pt>
                <c:pt idx="7">
                  <c:v>245</c:v>
                </c:pt>
                <c:pt idx="8">
                  <c:v>286</c:v>
                </c:pt>
                <c:pt idx="9">
                  <c:v>282</c:v>
                </c:pt>
                <c:pt idx="10">
                  <c:v>272</c:v>
                </c:pt>
                <c:pt idx="11">
                  <c:v>269</c:v>
                </c:pt>
                <c:pt idx="12">
                  <c:v>255</c:v>
                </c:pt>
              </c:numCache>
            </c:numRef>
          </c:yVal>
          <c:smooth val="0"/>
          <c:extLst>
            <c:ext xmlns:c16="http://schemas.microsoft.com/office/drawing/2014/chart" uri="{C3380CC4-5D6E-409C-BE32-E72D297353CC}">
              <c16:uniqueId val="{00000000-2EC6-49A7-8012-298DB44AFC4D}"/>
            </c:ext>
          </c:extLst>
        </c:ser>
        <c:ser>
          <c:idx val="0"/>
          <c:order val="1"/>
          <c:tx>
            <c:v>Modélisation</c:v>
          </c:tx>
          <c:spPr>
            <a:ln w="19050" cap="rnd">
              <a:solidFill>
                <a:schemeClr val="accent1"/>
              </a:solidFill>
              <a:round/>
            </a:ln>
            <a:effectLst/>
          </c:spPr>
          <c:marker>
            <c:symbol val="none"/>
          </c:marker>
          <c:xVal>
            <c:numRef>
              <c:f>'Kd model'!$P$13:$P$26</c:f>
              <c:numCache>
                <c:formatCode>0</c:formatCode>
                <c:ptCount val="14"/>
                <c:pt idx="0">
                  <c:v>1</c:v>
                </c:pt>
                <c:pt idx="1">
                  <c:v>2</c:v>
                </c:pt>
                <c:pt idx="2">
                  <c:v>4</c:v>
                </c:pt>
                <c:pt idx="3">
                  <c:v>6</c:v>
                </c:pt>
                <c:pt idx="4">
                  <c:v>10</c:v>
                </c:pt>
                <c:pt idx="5">
                  <c:v>20</c:v>
                </c:pt>
                <c:pt idx="6">
                  <c:v>30</c:v>
                </c:pt>
                <c:pt idx="7">
                  <c:v>40</c:v>
                </c:pt>
                <c:pt idx="8">
                  <c:v>50</c:v>
                </c:pt>
                <c:pt idx="9">
                  <c:v>60</c:v>
                </c:pt>
                <c:pt idx="10">
                  <c:v>70</c:v>
                </c:pt>
                <c:pt idx="11">
                  <c:v>80</c:v>
                </c:pt>
                <c:pt idx="12">
                  <c:v>90</c:v>
                </c:pt>
                <c:pt idx="13">
                  <c:v>100</c:v>
                </c:pt>
              </c:numCache>
            </c:numRef>
          </c:xVal>
          <c:yVal>
            <c:numRef>
              <c:f>'Kd model'!$Q$13:$Q$26</c:f>
              <c:numCache>
                <c:formatCode>0</c:formatCode>
                <c:ptCount val="14"/>
                <c:pt idx="0">
                  <c:v>21.94826463199032</c:v>
                </c:pt>
                <c:pt idx="1">
                  <c:v>40.804419697233335</c:v>
                </c:pt>
                <c:pt idx="2">
                  <c:v>72.009701262704041</c:v>
                </c:pt>
                <c:pt idx="3">
                  <c:v>96.776550200248593</c:v>
                </c:pt>
                <c:pt idx="4">
                  <c:v>133.60217515741272</c:v>
                </c:pt>
                <c:pt idx="5">
                  <c:v>187.06134723336007</c:v>
                </c:pt>
                <c:pt idx="6">
                  <c:v>215.87750694230175</c:v>
                </c:pt>
                <c:pt idx="7">
                  <c:v>233.898445336008</c:v>
                </c:pt>
                <c:pt idx="8">
                  <c:v>246.23336853220695</c:v>
                </c:pt>
                <c:pt idx="9">
                  <c:v>255.20667639547611</c:v>
                </c:pt>
                <c:pt idx="10">
                  <c:v>262.02777331834966</c:v>
                </c:pt>
                <c:pt idx="11">
                  <c:v>267.38804472477062</c:v>
                </c:pt>
                <c:pt idx="12">
                  <c:v>271.71138158746601</c:v>
                </c:pt>
                <c:pt idx="13">
                  <c:v>275.27213695395511</c:v>
                </c:pt>
              </c:numCache>
            </c:numRef>
          </c:yVal>
          <c:smooth val="0"/>
          <c:extLst>
            <c:ext xmlns:c16="http://schemas.microsoft.com/office/drawing/2014/chart" uri="{C3380CC4-5D6E-409C-BE32-E72D297353CC}">
              <c16:uniqueId val="{00000001-2EC6-49A7-8012-298DB44AFC4D}"/>
            </c:ext>
          </c:extLst>
        </c:ser>
        <c:dLbls>
          <c:showLegendKey val="0"/>
          <c:showVal val="0"/>
          <c:showCatName val="0"/>
          <c:showSerName val="0"/>
          <c:showPercent val="0"/>
          <c:showBubbleSize val="0"/>
        </c:dLbls>
        <c:axId val="114680576"/>
        <c:axId val="114682496"/>
        <c:extLst/>
      </c:scatterChart>
      <c:valAx>
        <c:axId val="114680576"/>
        <c:scaling>
          <c:orientation val="minMax"/>
          <c:max val="105"/>
          <c:min val="0"/>
        </c:scaling>
        <c:delete val="0"/>
        <c:axPos val="b"/>
        <c:title>
          <c:tx>
            <c:rich>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r>
                  <a:rPr lang="en-US" b="1"/>
                  <a:t>Ratio H3/EPS (g/L)</a:t>
                </a:r>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14682496"/>
        <c:crosses val="autoZero"/>
        <c:crossBetween val="midCat"/>
      </c:valAx>
      <c:valAx>
        <c:axId val="114682496"/>
        <c:scaling>
          <c:orientation val="minMax"/>
        </c:scaling>
        <c:delete val="0"/>
        <c:axPos val="l"/>
        <c:title>
          <c:tx>
            <c:rich>
              <a:bodyPr rot="-5400000" spcFirstLastPara="1" vertOverflow="ellipsis" vert="horz" wrap="square" anchor="ctr" anchorCtr="1"/>
              <a:lstStyle/>
              <a:p>
                <a:pPr>
                  <a:defRPr sz="900" b="1" i="0" u="none" strike="noStrike" kern="1200" baseline="0">
                    <a:solidFill>
                      <a:schemeClr val="tx1"/>
                    </a:solidFill>
                    <a:latin typeface="+mn-lt"/>
                    <a:ea typeface="+mn-ea"/>
                    <a:cs typeface="+mn-cs"/>
                  </a:defRPr>
                </a:pPr>
                <a:r>
                  <a:rPr lang="en-US" b="1"/>
                  <a:t>Uranium (µg/L)</a:t>
                </a:r>
              </a:p>
            </c:rich>
          </c:tx>
          <c:layout>
            <c:manualLayout>
              <c:xMode val="edge"/>
              <c:yMode val="edge"/>
              <c:x val="1.0634478924028245E-3"/>
              <c:y val="0.32613937065996479"/>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fr-FR"/>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14680576"/>
        <c:crosses val="autoZero"/>
        <c:crossBetween val="midCat"/>
        <c:majorUnit val="50"/>
      </c:valAx>
      <c:spPr>
        <a:noFill/>
        <a:ln>
          <a:solidFill>
            <a:schemeClr val="bg1">
              <a:lumMod val="75000"/>
            </a:schemeClr>
          </a:solidFill>
        </a:ln>
        <a:effectLst/>
      </c:spPr>
    </c:plotArea>
    <c:plotVisOnly val="1"/>
    <c:dispBlanksAs val="gap"/>
    <c:showDLblsOverMax val="0"/>
  </c:chart>
  <c:spPr>
    <a:noFill/>
    <a:ln>
      <a:noFill/>
    </a:ln>
    <a:effectLst/>
  </c:spPr>
  <c:txPr>
    <a:bodyPr/>
    <a:lstStyle/>
    <a:p>
      <a:pPr>
        <a:defRPr sz="900">
          <a:solidFill>
            <a:schemeClr val="tx1"/>
          </a:solidFill>
          <a:latin typeface="+mn-lt"/>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sng" strike="noStrike" kern="1200" spc="0" baseline="0">
                <a:solidFill>
                  <a:schemeClr val="tx1"/>
                </a:solidFill>
                <a:latin typeface="+mn-lt"/>
                <a:ea typeface="+mn-ea"/>
                <a:cs typeface="+mn-cs"/>
              </a:defRPr>
            </a:pPr>
            <a:r>
              <a:rPr lang="en-US" sz="1200" b="1" u="sng" dirty="0" err="1"/>
              <a:t>Désorptions</a:t>
            </a:r>
            <a:r>
              <a:rPr lang="en-US" sz="1200" b="1" u="sng" dirty="0"/>
              <a:t> [m/V</a:t>
            </a:r>
            <a:r>
              <a:rPr lang="en-US" sz="1200" b="1" u="sng" dirty="0" smtClean="0"/>
              <a:t>]</a:t>
            </a:r>
            <a:endParaRPr lang="en-US" sz="1200" b="1" u="sng" dirty="0"/>
          </a:p>
        </c:rich>
      </c:tx>
      <c:layout>
        <c:manualLayout>
          <c:xMode val="edge"/>
          <c:yMode val="edge"/>
          <c:x val="0.31869259338233108"/>
          <c:y val="4.4595758787035443E-2"/>
        </c:manualLayout>
      </c:layout>
      <c:overlay val="0"/>
      <c:spPr>
        <a:noFill/>
        <a:ln>
          <a:noFill/>
        </a:ln>
        <a:effectLst/>
      </c:spPr>
      <c:txPr>
        <a:bodyPr rot="0" spcFirstLastPara="1" vertOverflow="ellipsis" vert="horz" wrap="square" anchor="ctr" anchorCtr="1"/>
        <a:lstStyle/>
        <a:p>
          <a:pPr>
            <a:defRPr sz="1200" b="1" i="0" u="sng"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17673714483134634"/>
          <c:y val="0.17910345930798421"/>
          <c:w val="0.75226459049046224"/>
          <c:h val="0.64625246453289031"/>
        </c:manualLayout>
      </c:layout>
      <c:scatterChart>
        <c:scatterStyle val="lineMarker"/>
        <c:varyColors val="0"/>
        <c:ser>
          <c:idx val="2"/>
          <c:order val="0"/>
          <c:tx>
            <c:v>Points expérimentaux</c:v>
          </c:tx>
          <c:spPr>
            <a:ln w="25400" cap="rnd">
              <a:noFill/>
              <a:round/>
            </a:ln>
            <a:effectLst/>
          </c:spPr>
          <c:marker>
            <c:symbol val="circle"/>
            <c:size val="3"/>
            <c:spPr>
              <a:solidFill>
                <a:schemeClr val="tx1"/>
              </a:solidFill>
              <a:ln w="9525">
                <a:noFill/>
              </a:ln>
              <a:effectLst/>
            </c:spPr>
          </c:marker>
          <c:errBars>
            <c:errDir val="y"/>
            <c:errBarType val="both"/>
            <c:errValType val="cust"/>
            <c:noEndCap val="0"/>
            <c:plus>
              <c:numRef>
                <c:f>'Kd model'!$E$14:$E$26</c:f>
                <c:numCache>
                  <c:formatCode>General</c:formatCode>
                  <c:ptCount val="13"/>
                  <c:pt idx="0">
                    <c:v>7.7077882690172546</c:v>
                  </c:pt>
                  <c:pt idx="1">
                    <c:v>12.775819079103373</c:v>
                  </c:pt>
                  <c:pt idx="2">
                    <c:v>16.278820596099706</c:v>
                  </c:pt>
                  <c:pt idx="3">
                    <c:v>21.213203435596423</c:v>
                  </c:pt>
                  <c:pt idx="4">
                    <c:v>22.627416997969522</c:v>
                  </c:pt>
                  <c:pt idx="5">
                    <c:v>14</c:v>
                  </c:pt>
                  <c:pt idx="6">
                    <c:v>22</c:v>
                  </c:pt>
                  <c:pt idx="7">
                    <c:v>22</c:v>
                  </c:pt>
                  <c:pt idx="8">
                    <c:v>31</c:v>
                  </c:pt>
                  <c:pt idx="9">
                    <c:v>16</c:v>
                  </c:pt>
                  <c:pt idx="10">
                    <c:v>41</c:v>
                  </c:pt>
                  <c:pt idx="11">
                    <c:v>25</c:v>
                  </c:pt>
                  <c:pt idx="12">
                    <c:v>25</c:v>
                  </c:pt>
                </c:numCache>
              </c:numRef>
            </c:plus>
            <c:minus>
              <c:numRef>
                <c:f>'Kd model'!$E$14:$E$26</c:f>
                <c:numCache>
                  <c:formatCode>General</c:formatCode>
                  <c:ptCount val="13"/>
                  <c:pt idx="0">
                    <c:v>7.7077882690172546</c:v>
                  </c:pt>
                  <c:pt idx="1">
                    <c:v>12.775819079103373</c:v>
                  </c:pt>
                  <c:pt idx="2">
                    <c:v>16.278820596099706</c:v>
                  </c:pt>
                  <c:pt idx="3">
                    <c:v>21.213203435596423</c:v>
                  </c:pt>
                  <c:pt idx="4">
                    <c:v>22.627416997969522</c:v>
                  </c:pt>
                  <c:pt idx="5">
                    <c:v>14</c:v>
                  </c:pt>
                  <c:pt idx="6">
                    <c:v>22</c:v>
                  </c:pt>
                  <c:pt idx="7">
                    <c:v>22</c:v>
                  </c:pt>
                  <c:pt idx="8">
                    <c:v>31</c:v>
                  </c:pt>
                  <c:pt idx="9">
                    <c:v>16</c:v>
                  </c:pt>
                  <c:pt idx="10">
                    <c:v>41</c:v>
                  </c:pt>
                  <c:pt idx="11">
                    <c:v>25</c:v>
                  </c:pt>
                  <c:pt idx="12">
                    <c:v>25</c:v>
                  </c:pt>
                </c:numCache>
              </c:numRef>
            </c:minus>
            <c:spPr>
              <a:noFill/>
              <a:ln w="9525" cap="flat" cmpd="sng" algn="ctr">
                <a:solidFill>
                  <a:schemeClr val="tx1">
                    <a:lumMod val="65000"/>
                    <a:lumOff val="35000"/>
                  </a:schemeClr>
                </a:solidFill>
                <a:round/>
              </a:ln>
              <a:effectLst/>
            </c:spPr>
          </c:errBars>
          <c:xVal>
            <c:numRef>
              <c:f>'Kd model'!$C$14:$C$26</c:f>
              <c:numCache>
                <c:formatCode>General</c:formatCode>
                <c:ptCount val="13"/>
                <c:pt idx="0">
                  <c:v>2</c:v>
                </c:pt>
                <c:pt idx="1">
                  <c:v>5</c:v>
                </c:pt>
                <c:pt idx="2">
                  <c:v>8</c:v>
                </c:pt>
                <c:pt idx="3">
                  <c:v>12</c:v>
                </c:pt>
                <c:pt idx="4">
                  <c:v>15</c:v>
                </c:pt>
                <c:pt idx="5" formatCode="0">
                  <c:v>30</c:v>
                </c:pt>
                <c:pt idx="6" formatCode="0">
                  <c:v>40.935140543982534</c:v>
                </c:pt>
                <c:pt idx="7" formatCode="0">
                  <c:v>51</c:v>
                </c:pt>
                <c:pt idx="8" formatCode="0">
                  <c:v>59</c:v>
                </c:pt>
                <c:pt idx="9" formatCode="0">
                  <c:v>71</c:v>
                </c:pt>
                <c:pt idx="10" formatCode="0">
                  <c:v>80</c:v>
                </c:pt>
                <c:pt idx="11" formatCode="0">
                  <c:v>89</c:v>
                </c:pt>
                <c:pt idx="12" formatCode="0">
                  <c:v>99.900099900099917</c:v>
                </c:pt>
              </c:numCache>
            </c:numRef>
          </c:xVal>
          <c:yVal>
            <c:numRef>
              <c:f>'Kd model'!$D$14:$D$26</c:f>
              <c:numCache>
                <c:formatCode>0</c:formatCode>
                <c:ptCount val="13"/>
                <c:pt idx="0">
                  <c:v>50</c:v>
                </c:pt>
                <c:pt idx="1">
                  <c:v>91.5</c:v>
                </c:pt>
                <c:pt idx="2">
                  <c:v>110.00000000000001</c:v>
                </c:pt>
                <c:pt idx="3">
                  <c:v>140</c:v>
                </c:pt>
                <c:pt idx="4">
                  <c:v>150</c:v>
                </c:pt>
                <c:pt idx="5">
                  <c:v>225</c:v>
                </c:pt>
                <c:pt idx="6">
                  <c:v>233</c:v>
                </c:pt>
                <c:pt idx="7">
                  <c:v>245</c:v>
                </c:pt>
                <c:pt idx="8">
                  <c:v>286</c:v>
                </c:pt>
                <c:pt idx="9">
                  <c:v>282</c:v>
                </c:pt>
                <c:pt idx="10">
                  <c:v>272</c:v>
                </c:pt>
                <c:pt idx="11">
                  <c:v>269</c:v>
                </c:pt>
                <c:pt idx="12">
                  <c:v>255</c:v>
                </c:pt>
              </c:numCache>
            </c:numRef>
          </c:yVal>
          <c:smooth val="0"/>
          <c:extLst>
            <c:ext xmlns:c16="http://schemas.microsoft.com/office/drawing/2014/chart" uri="{C3380CC4-5D6E-409C-BE32-E72D297353CC}">
              <c16:uniqueId val="{00000000-2EC6-49A7-8012-298DB44AFC4D}"/>
            </c:ext>
          </c:extLst>
        </c:ser>
        <c:ser>
          <c:idx val="0"/>
          <c:order val="1"/>
          <c:tx>
            <c:v>Modélisation</c:v>
          </c:tx>
          <c:spPr>
            <a:ln w="19050" cap="rnd">
              <a:solidFill>
                <a:schemeClr val="accent1"/>
              </a:solidFill>
              <a:round/>
            </a:ln>
            <a:effectLst/>
          </c:spPr>
          <c:marker>
            <c:symbol val="none"/>
          </c:marker>
          <c:xVal>
            <c:numRef>
              <c:f>'Kd model'!$P$13:$P$26</c:f>
              <c:numCache>
                <c:formatCode>0</c:formatCode>
                <c:ptCount val="14"/>
                <c:pt idx="0">
                  <c:v>1</c:v>
                </c:pt>
                <c:pt idx="1">
                  <c:v>2</c:v>
                </c:pt>
                <c:pt idx="2">
                  <c:v>4</c:v>
                </c:pt>
                <c:pt idx="3">
                  <c:v>6</c:v>
                </c:pt>
                <c:pt idx="4">
                  <c:v>10</c:v>
                </c:pt>
                <c:pt idx="5">
                  <c:v>20</c:v>
                </c:pt>
                <c:pt idx="6">
                  <c:v>30</c:v>
                </c:pt>
                <c:pt idx="7">
                  <c:v>40</c:v>
                </c:pt>
                <c:pt idx="8">
                  <c:v>50</c:v>
                </c:pt>
                <c:pt idx="9">
                  <c:v>60</c:v>
                </c:pt>
                <c:pt idx="10">
                  <c:v>70</c:v>
                </c:pt>
                <c:pt idx="11">
                  <c:v>80</c:v>
                </c:pt>
                <c:pt idx="12">
                  <c:v>90</c:v>
                </c:pt>
                <c:pt idx="13">
                  <c:v>100</c:v>
                </c:pt>
              </c:numCache>
            </c:numRef>
          </c:xVal>
          <c:yVal>
            <c:numRef>
              <c:f>'Kd model'!$Q$13:$Q$26</c:f>
              <c:numCache>
                <c:formatCode>0</c:formatCode>
                <c:ptCount val="14"/>
                <c:pt idx="0">
                  <c:v>21.94826463199032</c:v>
                </c:pt>
                <c:pt idx="1">
                  <c:v>40.804419697233335</c:v>
                </c:pt>
                <c:pt idx="2">
                  <c:v>72.009701262704041</c:v>
                </c:pt>
                <c:pt idx="3">
                  <c:v>96.776550200248593</c:v>
                </c:pt>
                <c:pt idx="4">
                  <c:v>133.60217515741272</c:v>
                </c:pt>
                <c:pt idx="5">
                  <c:v>187.06134723336007</c:v>
                </c:pt>
                <c:pt idx="6">
                  <c:v>215.87750694230175</c:v>
                </c:pt>
                <c:pt idx="7">
                  <c:v>233.898445336008</c:v>
                </c:pt>
                <c:pt idx="8">
                  <c:v>246.23336853220695</c:v>
                </c:pt>
                <c:pt idx="9">
                  <c:v>255.20667639547611</c:v>
                </c:pt>
                <c:pt idx="10">
                  <c:v>262.02777331834966</c:v>
                </c:pt>
                <c:pt idx="11">
                  <c:v>267.38804472477062</c:v>
                </c:pt>
                <c:pt idx="12">
                  <c:v>271.71138158746601</c:v>
                </c:pt>
                <c:pt idx="13">
                  <c:v>275.27213695395511</c:v>
                </c:pt>
              </c:numCache>
            </c:numRef>
          </c:yVal>
          <c:smooth val="0"/>
          <c:extLst>
            <c:ext xmlns:c16="http://schemas.microsoft.com/office/drawing/2014/chart" uri="{C3380CC4-5D6E-409C-BE32-E72D297353CC}">
              <c16:uniqueId val="{00000001-2EC6-49A7-8012-298DB44AFC4D}"/>
            </c:ext>
          </c:extLst>
        </c:ser>
        <c:dLbls>
          <c:showLegendKey val="0"/>
          <c:showVal val="0"/>
          <c:showCatName val="0"/>
          <c:showSerName val="0"/>
          <c:showPercent val="0"/>
          <c:showBubbleSize val="0"/>
        </c:dLbls>
        <c:axId val="114680576"/>
        <c:axId val="114682496"/>
        <c:extLst/>
      </c:scatterChart>
      <c:valAx>
        <c:axId val="114680576"/>
        <c:scaling>
          <c:orientation val="minMax"/>
          <c:max val="105"/>
          <c:min val="0"/>
        </c:scaling>
        <c:delete val="0"/>
        <c:axPos val="b"/>
        <c:title>
          <c:tx>
            <c:rich>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r>
                  <a:rPr lang="en-US" b="1"/>
                  <a:t>Ratio H3/EPS (g/L)</a:t>
                </a:r>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14682496"/>
        <c:crosses val="autoZero"/>
        <c:crossBetween val="midCat"/>
      </c:valAx>
      <c:valAx>
        <c:axId val="114682496"/>
        <c:scaling>
          <c:orientation val="minMax"/>
        </c:scaling>
        <c:delete val="0"/>
        <c:axPos val="l"/>
        <c:title>
          <c:tx>
            <c:rich>
              <a:bodyPr rot="-5400000" spcFirstLastPara="1" vertOverflow="ellipsis" vert="horz" wrap="square" anchor="ctr" anchorCtr="1"/>
              <a:lstStyle/>
              <a:p>
                <a:pPr>
                  <a:defRPr sz="900" b="1" i="0" u="none" strike="noStrike" kern="1200" baseline="0">
                    <a:solidFill>
                      <a:schemeClr val="tx1"/>
                    </a:solidFill>
                    <a:latin typeface="+mn-lt"/>
                    <a:ea typeface="+mn-ea"/>
                    <a:cs typeface="+mn-cs"/>
                  </a:defRPr>
                </a:pPr>
                <a:r>
                  <a:rPr lang="en-US" b="1"/>
                  <a:t>Uranium (µg/L)</a:t>
                </a:r>
              </a:p>
            </c:rich>
          </c:tx>
          <c:layout>
            <c:manualLayout>
              <c:xMode val="edge"/>
              <c:yMode val="edge"/>
              <c:x val="1.0634478924028245E-3"/>
              <c:y val="0.32613937065996479"/>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fr-FR"/>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14680576"/>
        <c:crosses val="autoZero"/>
        <c:crossBetween val="midCat"/>
        <c:majorUnit val="50"/>
      </c:valAx>
      <c:spPr>
        <a:noFill/>
        <a:ln>
          <a:solidFill>
            <a:schemeClr val="bg1">
              <a:lumMod val="75000"/>
            </a:schemeClr>
          </a:solidFill>
        </a:ln>
        <a:effectLst/>
      </c:spPr>
    </c:plotArea>
    <c:plotVisOnly val="1"/>
    <c:dispBlanksAs val="gap"/>
    <c:showDLblsOverMax val="0"/>
  </c:chart>
  <c:spPr>
    <a:noFill/>
    <a:ln>
      <a:noFill/>
    </a:ln>
    <a:effectLst/>
  </c:spPr>
  <c:txPr>
    <a:bodyPr/>
    <a:lstStyle/>
    <a:p>
      <a:pPr>
        <a:defRPr sz="900">
          <a:solidFill>
            <a:schemeClr val="tx1"/>
          </a:solidFill>
          <a:latin typeface="+mn-lt"/>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fr-FR" sz="1200" b="1" i="0" u="sng" baseline="0" dirty="0" smtClean="0">
                <a:effectLst/>
              </a:rPr>
              <a:t>Désorptions successives</a:t>
            </a:r>
            <a:endParaRPr lang="fr-FR" sz="1200" dirty="0">
              <a:effectLst/>
            </a:endParaRPr>
          </a:p>
        </c:rich>
      </c:tx>
      <c:layout>
        <c:manualLayout>
          <c:xMode val="edge"/>
          <c:yMode val="edge"/>
          <c:x val="0.31213835362088427"/>
          <c:y val="8.6911361816637556E-2"/>
        </c:manualLayout>
      </c:layout>
      <c:overlay val="0"/>
    </c:title>
    <c:autoTitleDeleted val="0"/>
    <c:plotArea>
      <c:layout>
        <c:manualLayout>
          <c:layoutTarget val="inner"/>
          <c:xMode val="edge"/>
          <c:yMode val="edge"/>
          <c:x val="0.22578146660170106"/>
          <c:y val="0.20538188913212577"/>
          <c:w val="0.67564255239374027"/>
          <c:h val="0.62482805921530371"/>
        </c:manualLayout>
      </c:layout>
      <c:scatterChart>
        <c:scatterStyle val="lineMarker"/>
        <c:varyColors val="0"/>
        <c:ser>
          <c:idx val="0"/>
          <c:order val="2"/>
          <c:spPr>
            <a:ln w="19050">
              <a:solidFill>
                <a:schemeClr val="accent2"/>
              </a:solidFill>
            </a:ln>
          </c:spPr>
          <c:marker>
            <c:symbol val="none"/>
          </c:marker>
          <c:xVal>
            <c:numRef>
              <c:f>'7_application batchs_H3_K''D'!$K$66:$K$75</c:f>
              <c:numCache>
                <c:formatCode>0</c:formatCode>
                <c:ptCount val="10"/>
                <c:pt idx="0">
                  <c:v>599.06763426815291</c:v>
                </c:pt>
                <c:pt idx="1">
                  <c:v>416.97549724568762</c:v>
                </c:pt>
                <c:pt idx="2">
                  <c:v>289.91938200337137</c:v>
                </c:pt>
                <c:pt idx="3">
                  <c:v>201.48042288252407</c:v>
                </c:pt>
                <c:pt idx="4">
                  <c:v>139.85033539384199</c:v>
                </c:pt>
                <c:pt idx="5">
                  <c:v>97.258005909443114</c:v>
                </c:pt>
                <c:pt idx="6">
                  <c:v>67.637625702898532</c:v>
                </c:pt>
                <c:pt idx="7">
                  <c:v>47.038448944985987</c:v>
                </c:pt>
                <c:pt idx="8">
                  <c:v>32.712971684226552</c:v>
                </c:pt>
                <c:pt idx="9">
                  <c:v>22.750471669765311</c:v>
                </c:pt>
              </c:numCache>
            </c:numRef>
          </c:xVal>
          <c:yVal>
            <c:numRef>
              <c:f>'7_application batchs_H3_K''D'!$H$66:$H$75</c:f>
              <c:numCache>
                <c:formatCode>0.00E+00</c:formatCode>
                <c:ptCount val="10"/>
                <c:pt idx="0">
                  <c:v>710149.48501914844</c:v>
                </c:pt>
                <c:pt idx="1">
                  <c:v>706674.40230763715</c:v>
                </c:pt>
                <c:pt idx="2">
                  <c:v>704249.63295954571</c:v>
                </c:pt>
                <c:pt idx="3">
                  <c:v>702561.83757540991</c:v>
                </c:pt>
                <c:pt idx="4">
                  <c:v>701385.66558305838</c:v>
                </c:pt>
                <c:pt idx="5">
                  <c:v>700572.81221357815</c:v>
                </c:pt>
                <c:pt idx="6">
                  <c:v>700007.51692034421</c:v>
                </c:pt>
                <c:pt idx="7">
                  <c:v>699614.3832447161</c:v>
                </c:pt>
                <c:pt idx="8">
                  <c:v>699340.97752555739</c:v>
                </c:pt>
                <c:pt idx="9">
                  <c:v>699150.83533377387</c:v>
                </c:pt>
              </c:numCache>
            </c:numRef>
          </c:yVal>
          <c:smooth val="0"/>
          <c:extLst>
            <c:ext xmlns:c16="http://schemas.microsoft.com/office/drawing/2014/chart" uri="{C3380CC4-5D6E-409C-BE32-E72D297353CC}">
              <c16:uniqueId val="{00000000-4D7B-4180-B2D9-C01B0A9777E9}"/>
            </c:ext>
          </c:extLst>
        </c:ser>
        <c:ser>
          <c:idx val="3"/>
          <c:order val="3"/>
          <c:spPr>
            <a:ln w="19050">
              <a:noFill/>
            </a:ln>
          </c:spPr>
          <c:marker>
            <c:symbol val="square"/>
            <c:size val="4"/>
            <c:spPr>
              <a:solidFill>
                <a:schemeClr val="tx1"/>
              </a:solidFill>
              <a:ln>
                <a:noFill/>
              </a:ln>
            </c:spPr>
          </c:marker>
          <c:errBars>
            <c:errDir val="y"/>
            <c:errBarType val="both"/>
            <c:errValType val="cust"/>
            <c:noEndCap val="0"/>
            <c:plus>
              <c:numRef>
                <c:f>'7_application batchs_H3_K''D'!$S$66:$S$69</c:f>
                <c:numCache>
                  <c:formatCode>General</c:formatCode>
                  <c:ptCount val="4"/>
                  <c:pt idx="0">
                    <c:v>149.61227514890314</c:v>
                  </c:pt>
                  <c:pt idx="1">
                    <c:v>155.7140086799086</c:v>
                  </c:pt>
                  <c:pt idx="2">
                    <c:v>163.9889758325169</c:v>
                  </c:pt>
                  <c:pt idx="3">
                    <c:v>165.1863607553517</c:v>
                  </c:pt>
                </c:numCache>
              </c:numRef>
            </c:plus>
            <c:minus>
              <c:numRef>
                <c:f>'7_application batchs_H3_K''D'!$S$66:$S$69</c:f>
                <c:numCache>
                  <c:formatCode>General</c:formatCode>
                  <c:ptCount val="4"/>
                  <c:pt idx="0">
                    <c:v>149.61227514890314</c:v>
                  </c:pt>
                  <c:pt idx="1">
                    <c:v>155.7140086799086</c:v>
                  </c:pt>
                  <c:pt idx="2">
                    <c:v>163.9889758325169</c:v>
                  </c:pt>
                  <c:pt idx="3">
                    <c:v>165.1863607553517</c:v>
                  </c:pt>
                </c:numCache>
              </c:numRef>
            </c:minus>
          </c:errBars>
          <c:errBars>
            <c:errDir val="x"/>
            <c:errBarType val="both"/>
            <c:errValType val="cust"/>
            <c:noEndCap val="0"/>
            <c:plus>
              <c:numRef>
                <c:f>'7_application batchs_H3_K''D'!$P$66:$P$69</c:f>
                <c:numCache>
                  <c:formatCode>General</c:formatCode>
                  <c:ptCount val="4"/>
                  <c:pt idx="0">
                    <c:v>16.319388567080992</c:v>
                  </c:pt>
                  <c:pt idx="1">
                    <c:v>4.4655086446948333</c:v>
                  </c:pt>
                  <c:pt idx="2">
                    <c:v>5.527611425803066</c:v>
                  </c:pt>
                  <c:pt idx="3">
                    <c:v>2.0923646768343249</c:v>
                  </c:pt>
                </c:numCache>
              </c:numRef>
            </c:plus>
            <c:minus>
              <c:numRef>
                <c:f>'7_application batchs_H3_K''D'!$P$66:$P$69</c:f>
                <c:numCache>
                  <c:formatCode>General</c:formatCode>
                  <c:ptCount val="4"/>
                  <c:pt idx="0">
                    <c:v>16.319388567080992</c:v>
                  </c:pt>
                  <c:pt idx="1">
                    <c:v>4.4655086446948333</c:v>
                  </c:pt>
                  <c:pt idx="2">
                    <c:v>5.527611425803066</c:v>
                  </c:pt>
                  <c:pt idx="3">
                    <c:v>2.0923646768343249</c:v>
                  </c:pt>
                </c:numCache>
              </c:numRef>
            </c:minus>
          </c:errBars>
          <c:xVal>
            <c:numRef>
              <c:f>'7_application batchs_H3_K''D'!$O$66:$O$75</c:f>
              <c:numCache>
                <c:formatCode>0.0</c:formatCode>
                <c:ptCount val="10"/>
                <c:pt idx="0">
                  <c:v>629.68358488453543</c:v>
                </c:pt>
                <c:pt idx="1">
                  <c:v>390.15730802178979</c:v>
                </c:pt>
                <c:pt idx="2">
                  <c:v>299.85332018468006</c:v>
                </c:pt>
                <c:pt idx="3">
                  <c:v>225.26064053070073</c:v>
                </c:pt>
              </c:numCache>
            </c:numRef>
          </c:xVal>
          <c:yVal>
            <c:numRef>
              <c:f>'7_application batchs_H3_K''D'!$R$66:$R$75</c:f>
              <c:numCache>
                <c:formatCode>0.0</c:formatCode>
                <c:ptCount val="10"/>
                <c:pt idx="0">
                  <c:v>710075.99106182565</c:v>
                </c:pt>
                <c:pt idx="1">
                  <c:v>706998.7979003028</c:v>
                </c:pt>
                <c:pt idx="2">
                  <c:v>704547.23835039337</c:v>
                </c:pt>
                <c:pt idx="3">
                  <c:v>702709.09360834188</c:v>
                </c:pt>
              </c:numCache>
            </c:numRef>
          </c:yVal>
          <c:smooth val="0"/>
          <c:extLst>
            <c:ext xmlns:c16="http://schemas.microsoft.com/office/drawing/2014/chart" uri="{C3380CC4-5D6E-409C-BE32-E72D297353CC}">
              <c16:uniqueId val="{00000001-4D7B-4180-B2D9-C01B0A9777E9}"/>
            </c:ext>
          </c:extLst>
        </c:ser>
        <c:dLbls>
          <c:showLegendKey val="0"/>
          <c:showVal val="0"/>
          <c:showCatName val="0"/>
          <c:showSerName val="0"/>
          <c:showPercent val="0"/>
          <c:showBubbleSize val="0"/>
        </c:dLbls>
        <c:axId val="755910072"/>
        <c:axId val="755907328"/>
        <c:extLst>
          <c:ext xmlns:c15="http://schemas.microsoft.com/office/drawing/2012/chart" uri="{02D57815-91ED-43cb-92C2-25804820EDAC}">
            <c15:filteredScatterSeries>
              <c15:ser>
                <c:idx val="1"/>
                <c:order val="0"/>
                <c:spPr>
                  <a:ln w="19050">
                    <a:noFill/>
                  </a:ln>
                </c:spPr>
                <c:xVal>
                  <c:numRef>
                    <c:extLst>
                      <c:ext uri="{02D57815-91ED-43cb-92C2-25804820EDAC}">
                        <c15:formulaRef>
                          <c15:sqref>'7_application batchs_H3_K''D'!$K$51:$K$60</c15:sqref>
                        </c15:formulaRef>
                      </c:ext>
                    </c:extLst>
                    <c:numCache>
                      <c:formatCode>0</c:formatCode>
                      <c:ptCount val="10"/>
                      <c:pt idx="0">
                        <c:v>596.96895901543337</c:v>
                      </c:pt>
                      <c:pt idx="1">
                        <c:v>413.24670640923944</c:v>
                      </c:pt>
                      <c:pt idx="2">
                        <c:v>286.02227057601726</c:v>
                      </c:pt>
                      <c:pt idx="3">
                        <c:v>197.99237066137758</c:v>
                      </c:pt>
                      <c:pt idx="4">
                        <c:v>136.7144467356346</c:v>
                      </c:pt>
                      <c:pt idx="5">
                        <c:v>94.591981518939633</c:v>
                      </c:pt>
                      <c:pt idx="6">
                        <c:v>65.447857035216344</c:v>
                      </c:pt>
                      <c:pt idx="7">
                        <c:v>45.283320426227746</c:v>
                      </c:pt>
                      <c:pt idx="8">
                        <c:v>31.331673435342079</c:v>
                      </c:pt>
                      <c:pt idx="9">
                        <c:v>21.678664415948859</c:v>
                      </c:pt>
                    </c:numCache>
                  </c:numRef>
                </c:xVal>
                <c:yVal>
                  <c:numRef>
                    <c:extLst>
                      <c:ext uri="{02D57815-91ED-43cb-92C2-25804820EDAC}">
                        <c15:formulaRef>
                          <c15:sqref>'7_application batchs_H3_K''D'!$H$51:$H$60</c15:sqref>
                        </c15:formulaRef>
                      </c:ext>
                    </c:extLst>
                    <c:numCache>
                      <c:formatCode>0.00E+00</c:formatCode>
                      <c:ptCount val="10"/>
                      <c:pt idx="0">
                        <c:v>710109.43367473583</c:v>
                      </c:pt>
                      <c:pt idx="1">
                        <c:v>706603.24166196829</c:v>
                      </c:pt>
                      <c:pt idx="2">
                        <c:v>704175.26006560284</c:v>
                      </c:pt>
                      <c:pt idx="3">
                        <c:v>702495.27121138712</c:v>
                      </c:pt>
                      <c:pt idx="4">
                        <c:v>701325.81994637579</c:v>
                      </c:pt>
                      <c:pt idx="5">
                        <c:v>700521.93351715384</c:v>
                      </c:pt>
                      <c:pt idx="6">
                        <c:v>699965.72713939578</c:v>
                      </c:pt>
                      <c:pt idx="7">
                        <c:v>699580.88818315184</c:v>
                      </c:pt>
                      <c:pt idx="8">
                        <c:v>699314.61668110045</c:v>
                      </c:pt>
                      <c:pt idx="9">
                        <c:v>699130.38084877864</c:v>
                      </c:pt>
                    </c:numCache>
                  </c:numRef>
                </c:yVal>
                <c:smooth val="0"/>
                <c:extLst>
                  <c:ext xmlns:c16="http://schemas.microsoft.com/office/drawing/2014/chart" uri="{C3380CC4-5D6E-409C-BE32-E72D297353CC}">
                    <c16:uniqueId val="{00000002-4D7B-4180-B2D9-C01B0A9777E9}"/>
                  </c:ext>
                </c:extLst>
              </c15:ser>
            </c15:filteredScatterSeries>
            <c15:filteredScatterSeries>
              <c15:ser>
                <c:idx val="2"/>
                <c:order val="1"/>
                <c:spPr>
                  <a:ln w="19050">
                    <a:noFill/>
                  </a:ln>
                </c:spPr>
                <c:xVal>
                  <c:numRef>
                    <c:extLst xmlns:c15="http://schemas.microsoft.com/office/drawing/2012/chart">
                      <c:ext xmlns:c15="http://schemas.microsoft.com/office/drawing/2012/chart" uri="{02D57815-91ED-43cb-92C2-25804820EDAC}">
                        <c15:formulaRef>
                          <c15:sqref>'7_application batchs_H3_K''D'!$O$51:$O$60</c15:sqref>
                        </c15:formulaRef>
                      </c:ext>
                    </c:extLst>
                    <c:numCache>
                      <c:formatCode>0.0</c:formatCode>
                      <c:ptCount val="10"/>
                      <c:pt idx="0">
                        <c:v>602.01006021756325</c:v>
                      </c:pt>
                      <c:pt idx="1">
                        <c:v>363.05510664964146</c:v>
                      </c:pt>
                      <c:pt idx="2">
                        <c:v>274.39827784609048</c:v>
                      </c:pt>
                      <c:pt idx="3">
                        <c:v>229.18561855201358</c:v>
                      </c:pt>
                    </c:numCache>
                  </c:numRef>
                </c:xVal>
                <c:yVal>
                  <c:numRef>
                    <c:extLst xmlns:c15="http://schemas.microsoft.com/office/drawing/2012/chart">
                      <c:ext xmlns:c15="http://schemas.microsoft.com/office/drawing/2012/chart" uri="{02D57815-91ED-43cb-92C2-25804820EDAC}">
                        <c15:formulaRef>
                          <c15:sqref>'7_application batchs_H3_K''D'!$R$51:$R$60</c15:sqref>
                        </c15:formulaRef>
                      </c:ext>
                    </c:extLst>
                    <c:numCache>
                      <c:formatCode>0.0</c:formatCode>
                      <c:ptCount val="10"/>
                      <c:pt idx="0">
                        <c:v>710060.96779107163</c:v>
                      </c:pt>
                      <c:pt idx="1">
                        <c:v>707042.4122146226</c:v>
                      </c:pt>
                      <c:pt idx="2">
                        <c:v>704686.29269411333</c:v>
                      </c:pt>
                      <c:pt idx="3">
                        <c:v>702696.50738860981</c:v>
                      </c:pt>
                    </c:numCache>
                  </c:numRef>
                </c:yVal>
                <c:smooth val="0"/>
                <c:extLst xmlns:c15="http://schemas.microsoft.com/office/drawing/2012/chart">
                  <c:ext xmlns:c16="http://schemas.microsoft.com/office/drawing/2014/chart" uri="{C3380CC4-5D6E-409C-BE32-E72D297353CC}">
                    <c16:uniqueId val="{00000003-4D7B-4180-B2D9-C01B0A9777E9}"/>
                  </c:ext>
                </c:extLst>
              </c15:ser>
            </c15:filteredScatterSeries>
          </c:ext>
        </c:extLst>
      </c:scatterChart>
      <c:valAx>
        <c:axId val="755910072"/>
        <c:scaling>
          <c:orientation val="minMax"/>
        </c:scaling>
        <c:delete val="0"/>
        <c:axPos val="b"/>
        <c:title>
          <c:tx>
            <c:rich>
              <a:bodyPr/>
              <a:lstStyle/>
              <a:p>
                <a:pPr>
                  <a:defRPr sz="900"/>
                </a:pPr>
                <a:r>
                  <a:rPr lang="en-US" sz="900"/>
                  <a:t>C° solution (µg/L)</a:t>
                </a:r>
              </a:p>
            </c:rich>
          </c:tx>
          <c:layout/>
          <c:overlay val="0"/>
        </c:title>
        <c:numFmt formatCode="0" sourceLinked="1"/>
        <c:majorTickMark val="out"/>
        <c:minorTickMark val="none"/>
        <c:tickLblPos val="nextTo"/>
        <c:crossAx val="755907328"/>
        <c:crosses val="autoZero"/>
        <c:crossBetween val="midCat"/>
      </c:valAx>
      <c:valAx>
        <c:axId val="755907328"/>
        <c:scaling>
          <c:orientation val="minMax"/>
        </c:scaling>
        <c:delete val="0"/>
        <c:axPos val="l"/>
        <c:title>
          <c:tx>
            <c:rich>
              <a:bodyPr/>
              <a:lstStyle/>
              <a:p>
                <a:pPr>
                  <a:defRPr sz="900"/>
                </a:pPr>
                <a:r>
                  <a:rPr lang="en-US" sz="900"/>
                  <a:t>C° Solide (µg/kg)</a:t>
                </a:r>
              </a:p>
            </c:rich>
          </c:tx>
          <c:layout/>
          <c:overlay val="0"/>
        </c:title>
        <c:numFmt formatCode="0.0E+00" sourceLinked="0"/>
        <c:majorTickMark val="out"/>
        <c:minorTickMark val="none"/>
        <c:tickLblPos val="nextTo"/>
        <c:crossAx val="755910072"/>
        <c:crosses val="autoZero"/>
        <c:crossBetween val="midCat"/>
      </c:valAx>
      <c:spPr>
        <a:ln>
          <a:solidFill>
            <a:schemeClr val="bg1">
              <a:lumMod val="65000"/>
            </a:schemeClr>
          </a:solidFill>
        </a:ln>
      </c:spPr>
    </c:plotArea>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fr-FR" sz="1200" b="1" i="0" u="sng" baseline="0" dirty="0" smtClean="0">
                <a:effectLst/>
              </a:rPr>
              <a:t>Désorptions successives</a:t>
            </a:r>
            <a:endParaRPr lang="fr-FR" sz="1200" dirty="0">
              <a:effectLst/>
            </a:endParaRPr>
          </a:p>
        </c:rich>
      </c:tx>
      <c:layout>
        <c:manualLayout>
          <c:xMode val="edge"/>
          <c:yMode val="edge"/>
          <c:x val="0.31213835362088427"/>
          <c:y val="8.6911361816637556E-2"/>
        </c:manualLayout>
      </c:layout>
      <c:overlay val="0"/>
    </c:title>
    <c:autoTitleDeleted val="0"/>
    <c:plotArea>
      <c:layout>
        <c:manualLayout>
          <c:layoutTarget val="inner"/>
          <c:xMode val="edge"/>
          <c:yMode val="edge"/>
          <c:x val="0.22578146660170106"/>
          <c:y val="0.20538188913212577"/>
          <c:w val="0.67564255239374027"/>
          <c:h val="0.62482805921530371"/>
        </c:manualLayout>
      </c:layout>
      <c:scatterChart>
        <c:scatterStyle val="lineMarker"/>
        <c:varyColors val="0"/>
        <c:ser>
          <c:idx val="0"/>
          <c:order val="2"/>
          <c:spPr>
            <a:ln w="19050">
              <a:solidFill>
                <a:schemeClr val="accent2"/>
              </a:solidFill>
            </a:ln>
          </c:spPr>
          <c:marker>
            <c:symbol val="none"/>
          </c:marker>
          <c:xVal>
            <c:numRef>
              <c:f>'7_application batchs_H3_K''D'!$K$66:$K$75</c:f>
              <c:numCache>
                <c:formatCode>0</c:formatCode>
                <c:ptCount val="10"/>
                <c:pt idx="0">
                  <c:v>599.06763426815291</c:v>
                </c:pt>
                <c:pt idx="1">
                  <c:v>416.97549724568762</c:v>
                </c:pt>
                <c:pt idx="2">
                  <c:v>289.91938200337137</c:v>
                </c:pt>
                <c:pt idx="3">
                  <c:v>201.48042288252407</c:v>
                </c:pt>
                <c:pt idx="4">
                  <c:v>139.85033539384199</c:v>
                </c:pt>
                <c:pt idx="5">
                  <c:v>97.258005909443114</c:v>
                </c:pt>
                <c:pt idx="6">
                  <c:v>67.637625702898532</c:v>
                </c:pt>
                <c:pt idx="7">
                  <c:v>47.038448944985987</c:v>
                </c:pt>
                <c:pt idx="8">
                  <c:v>32.712971684226552</c:v>
                </c:pt>
                <c:pt idx="9">
                  <c:v>22.750471669765311</c:v>
                </c:pt>
              </c:numCache>
            </c:numRef>
          </c:xVal>
          <c:yVal>
            <c:numRef>
              <c:f>'7_application batchs_H3_K''D'!$H$66:$H$75</c:f>
              <c:numCache>
                <c:formatCode>0.00E+00</c:formatCode>
                <c:ptCount val="10"/>
                <c:pt idx="0">
                  <c:v>710149.48501914844</c:v>
                </c:pt>
                <c:pt idx="1">
                  <c:v>706674.40230763715</c:v>
                </c:pt>
                <c:pt idx="2">
                  <c:v>704249.63295954571</c:v>
                </c:pt>
                <c:pt idx="3">
                  <c:v>702561.83757540991</c:v>
                </c:pt>
                <c:pt idx="4">
                  <c:v>701385.66558305838</c:v>
                </c:pt>
                <c:pt idx="5">
                  <c:v>700572.81221357815</c:v>
                </c:pt>
                <c:pt idx="6">
                  <c:v>700007.51692034421</c:v>
                </c:pt>
                <c:pt idx="7">
                  <c:v>699614.3832447161</c:v>
                </c:pt>
                <c:pt idx="8">
                  <c:v>699340.97752555739</c:v>
                </c:pt>
                <c:pt idx="9">
                  <c:v>699150.83533377387</c:v>
                </c:pt>
              </c:numCache>
            </c:numRef>
          </c:yVal>
          <c:smooth val="0"/>
          <c:extLst>
            <c:ext xmlns:c16="http://schemas.microsoft.com/office/drawing/2014/chart" uri="{C3380CC4-5D6E-409C-BE32-E72D297353CC}">
              <c16:uniqueId val="{00000000-4D7B-4180-B2D9-C01B0A9777E9}"/>
            </c:ext>
          </c:extLst>
        </c:ser>
        <c:ser>
          <c:idx val="3"/>
          <c:order val="3"/>
          <c:spPr>
            <a:ln w="19050">
              <a:noFill/>
            </a:ln>
          </c:spPr>
          <c:marker>
            <c:symbol val="square"/>
            <c:size val="4"/>
            <c:spPr>
              <a:solidFill>
                <a:schemeClr val="tx1"/>
              </a:solidFill>
              <a:ln>
                <a:noFill/>
              </a:ln>
            </c:spPr>
          </c:marker>
          <c:errBars>
            <c:errDir val="y"/>
            <c:errBarType val="both"/>
            <c:errValType val="cust"/>
            <c:noEndCap val="0"/>
            <c:plus>
              <c:numRef>
                <c:f>'7_application batchs_H3_K''D'!$S$66:$S$69</c:f>
                <c:numCache>
                  <c:formatCode>General</c:formatCode>
                  <c:ptCount val="4"/>
                  <c:pt idx="0">
                    <c:v>149.61227514890314</c:v>
                  </c:pt>
                  <c:pt idx="1">
                    <c:v>155.7140086799086</c:v>
                  </c:pt>
                  <c:pt idx="2">
                    <c:v>163.9889758325169</c:v>
                  </c:pt>
                  <c:pt idx="3">
                    <c:v>165.1863607553517</c:v>
                  </c:pt>
                </c:numCache>
              </c:numRef>
            </c:plus>
            <c:minus>
              <c:numRef>
                <c:f>'7_application batchs_H3_K''D'!$S$66:$S$69</c:f>
                <c:numCache>
                  <c:formatCode>General</c:formatCode>
                  <c:ptCount val="4"/>
                  <c:pt idx="0">
                    <c:v>149.61227514890314</c:v>
                  </c:pt>
                  <c:pt idx="1">
                    <c:v>155.7140086799086</c:v>
                  </c:pt>
                  <c:pt idx="2">
                    <c:v>163.9889758325169</c:v>
                  </c:pt>
                  <c:pt idx="3">
                    <c:v>165.1863607553517</c:v>
                  </c:pt>
                </c:numCache>
              </c:numRef>
            </c:minus>
          </c:errBars>
          <c:errBars>
            <c:errDir val="x"/>
            <c:errBarType val="both"/>
            <c:errValType val="cust"/>
            <c:noEndCap val="0"/>
            <c:plus>
              <c:numRef>
                <c:f>'7_application batchs_H3_K''D'!$P$66:$P$69</c:f>
                <c:numCache>
                  <c:formatCode>General</c:formatCode>
                  <c:ptCount val="4"/>
                  <c:pt idx="0">
                    <c:v>16.319388567080992</c:v>
                  </c:pt>
                  <c:pt idx="1">
                    <c:v>4.4655086446948333</c:v>
                  </c:pt>
                  <c:pt idx="2">
                    <c:v>5.527611425803066</c:v>
                  </c:pt>
                  <c:pt idx="3">
                    <c:v>2.0923646768343249</c:v>
                  </c:pt>
                </c:numCache>
              </c:numRef>
            </c:plus>
            <c:minus>
              <c:numRef>
                <c:f>'7_application batchs_H3_K''D'!$P$66:$P$69</c:f>
                <c:numCache>
                  <c:formatCode>General</c:formatCode>
                  <c:ptCount val="4"/>
                  <c:pt idx="0">
                    <c:v>16.319388567080992</c:v>
                  </c:pt>
                  <c:pt idx="1">
                    <c:v>4.4655086446948333</c:v>
                  </c:pt>
                  <c:pt idx="2">
                    <c:v>5.527611425803066</c:v>
                  </c:pt>
                  <c:pt idx="3">
                    <c:v>2.0923646768343249</c:v>
                  </c:pt>
                </c:numCache>
              </c:numRef>
            </c:minus>
          </c:errBars>
          <c:xVal>
            <c:numRef>
              <c:f>'7_application batchs_H3_K''D'!$O$66:$O$75</c:f>
              <c:numCache>
                <c:formatCode>0.0</c:formatCode>
                <c:ptCount val="10"/>
                <c:pt idx="0">
                  <c:v>629.68358488453543</c:v>
                </c:pt>
                <c:pt idx="1">
                  <c:v>390.15730802178979</c:v>
                </c:pt>
                <c:pt idx="2">
                  <c:v>299.85332018468006</c:v>
                </c:pt>
                <c:pt idx="3">
                  <c:v>225.26064053070073</c:v>
                </c:pt>
              </c:numCache>
            </c:numRef>
          </c:xVal>
          <c:yVal>
            <c:numRef>
              <c:f>'7_application batchs_H3_K''D'!$R$66:$R$75</c:f>
              <c:numCache>
                <c:formatCode>0.0</c:formatCode>
                <c:ptCount val="10"/>
                <c:pt idx="0">
                  <c:v>710075.99106182565</c:v>
                </c:pt>
                <c:pt idx="1">
                  <c:v>706998.7979003028</c:v>
                </c:pt>
                <c:pt idx="2">
                  <c:v>704547.23835039337</c:v>
                </c:pt>
                <c:pt idx="3">
                  <c:v>702709.09360834188</c:v>
                </c:pt>
              </c:numCache>
            </c:numRef>
          </c:yVal>
          <c:smooth val="0"/>
          <c:extLst>
            <c:ext xmlns:c16="http://schemas.microsoft.com/office/drawing/2014/chart" uri="{C3380CC4-5D6E-409C-BE32-E72D297353CC}">
              <c16:uniqueId val="{00000001-4D7B-4180-B2D9-C01B0A9777E9}"/>
            </c:ext>
          </c:extLst>
        </c:ser>
        <c:dLbls>
          <c:showLegendKey val="0"/>
          <c:showVal val="0"/>
          <c:showCatName val="0"/>
          <c:showSerName val="0"/>
          <c:showPercent val="0"/>
          <c:showBubbleSize val="0"/>
        </c:dLbls>
        <c:axId val="755910072"/>
        <c:axId val="755907328"/>
        <c:extLst>
          <c:ext xmlns:c15="http://schemas.microsoft.com/office/drawing/2012/chart" uri="{02D57815-91ED-43cb-92C2-25804820EDAC}">
            <c15:filteredScatterSeries>
              <c15:ser>
                <c:idx val="1"/>
                <c:order val="0"/>
                <c:spPr>
                  <a:ln w="19050">
                    <a:noFill/>
                  </a:ln>
                </c:spPr>
                <c:xVal>
                  <c:numRef>
                    <c:extLst>
                      <c:ext uri="{02D57815-91ED-43cb-92C2-25804820EDAC}">
                        <c15:formulaRef>
                          <c15:sqref>'7_application batchs_H3_K''D'!$K$51:$K$60</c15:sqref>
                        </c15:formulaRef>
                      </c:ext>
                    </c:extLst>
                    <c:numCache>
                      <c:formatCode>0</c:formatCode>
                      <c:ptCount val="10"/>
                      <c:pt idx="0">
                        <c:v>596.96895901543337</c:v>
                      </c:pt>
                      <c:pt idx="1">
                        <c:v>413.24670640923944</c:v>
                      </c:pt>
                      <c:pt idx="2">
                        <c:v>286.02227057601726</c:v>
                      </c:pt>
                      <c:pt idx="3">
                        <c:v>197.99237066137758</c:v>
                      </c:pt>
                      <c:pt idx="4">
                        <c:v>136.7144467356346</c:v>
                      </c:pt>
                      <c:pt idx="5">
                        <c:v>94.591981518939633</c:v>
                      </c:pt>
                      <c:pt idx="6">
                        <c:v>65.447857035216344</c:v>
                      </c:pt>
                      <c:pt idx="7">
                        <c:v>45.283320426227746</c:v>
                      </c:pt>
                      <c:pt idx="8">
                        <c:v>31.331673435342079</c:v>
                      </c:pt>
                      <c:pt idx="9">
                        <c:v>21.678664415948859</c:v>
                      </c:pt>
                    </c:numCache>
                  </c:numRef>
                </c:xVal>
                <c:yVal>
                  <c:numRef>
                    <c:extLst>
                      <c:ext uri="{02D57815-91ED-43cb-92C2-25804820EDAC}">
                        <c15:formulaRef>
                          <c15:sqref>'7_application batchs_H3_K''D'!$H$51:$H$60</c15:sqref>
                        </c15:formulaRef>
                      </c:ext>
                    </c:extLst>
                    <c:numCache>
                      <c:formatCode>0.00E+00</c:formatCode>
                      <c:ptCount val="10"/>
                      <c:pt idx="0">
                        <c:v>710109.43367473583</c:v>
                      </c:pt>
                      <c:pt idx="1">
                        <c:v>706603.24166196829</c:v>
                      </c:pt>
                      <c:pt idx="2">
                        <c:v>704175.26006560284</c:v>
                      </c:pt>
                      <c:pt idx="3">
                        <c:v>702495.27121138712</c:v>
                      </c:pt>
                      <c:pt idx="4">
                        <c:v>701325.81994637579</c:v>
                      </c:pt>
                      <c:pt idx="5">
                        <c:v>700521.93351715384</c:v>
                      </c:pt>
                      <c:pt idx="6">
                        <c:v>699965.72713939578</c:v>
                      </c:pt>
                      <c:pt idx="7">
                        <c:v>699580.88818315184</c:v>
                      </c:pt>
                      <c:pt idx="8">
                        <c:v>699314.61668110045</c:v>
                      </c:pt>
                      <c:pt idx="9">
                        <c:v>699130.38084877864</c:v>
                      </c:pt>
                    </c:numCache>
                  </c:numRef>
                </c:yVal>
                <c:smooth val="0"/>
                <c:extLst>
                  <c:ext xmlns:c16="http://schemas.microsoft.com/office/drawing/2014/chart" uri="{C3380CC4-5D6E-409C-BE32-E72D297353CC}">
                    <c16:uniqueId val="{00000002-4D7B-4180-B2D9-C01B0A9777E9}"/>
                  </c:ext>
                </c:extLst>
              </c15:ser>
            </c15:filteredScatterSeries>
            <c15:filteredScatterSeries>
              <c15:ser>
                <c:idx val="2"/>
                <c:order val="1"/>
                <c:spPr>
                  <a:ln w="19050">
                    <a:noFill/>
                  </a:ln>
                </c:spPr>
                <c:xVal>
                  <c:numRef>
                    <c:extLst xmlns:c15="http://schemas.microsoft.com/office/drawing/2012/chart">
                      <c:ext xmlns:c15="http://schemas.microsoft.com/office/drawing/2012/chart" uri="{02D57815-91ED-43cb-92C2-25804820EDAC}">
                        <c15:formulaRef>
                          <c15:sqref>'7_application batchs_H3_K''D'!$O$51:$O$60</c15:sqref>
                        </c15:formulaRef>
                      </c:ext>
                    </c:extLst>
                    <c:numCache>
                      <c:formatCode>0.0</c:formatCode>
                      <c:ptCount val="10"/>
                      <c:pt idx="0">
                        <c:v>602.01006021756325</c:v>
                      </c:pt>
                      <c:pt idx="1">
                        <c:v>363.05510664964146</c:v>
                      </c:pt>
                      <c:pt idx="2">
                        <c:v>274.39827784609048</c:v>
                      </c:pt>
                      <c:pt idx="3">
                        <c:v>229.18561855201358</c:v>
                      </c:pt>
                    </c:numCache>
                  </c:numRef>
                </c:xVal>
                <c:yVal>
                  <c:numRef>
                    <c:extLst xmlns:c15="http://schemas.microsoft.com/office/drawing/2012/chart">
                      <c:ext xmlns:c15="http://schemas.microsoft.com/office/drawing/2012/chart" uri="{02D57815-91ED-43cb-92C2-25804820EDAC}">
                        <c15:formulaRef>
                          <c15:sqref>'7_application batchs_H3_K''D'!$R$51:$R$60</c15:sqref>
                        </c15:formulaRef>
                      </c:ext>
                    </c:extLst>
                    <c:numCache>
                      <c:formatCode>0.0</c:formatCode>
                      <c:ptCount val="10"/>
                      <c:pt idx="0">
                        <c:v>710060.96779107163</c:v>
                      </c:pt>
                      <c:pt idx="1">
                        <c:v>707042.4122146226</c:v>
                      </c:pt>
                      <c:pt idx="2">
                        <c:v>704686.29269411333</c:v>
                      </c:pt>
                      <c:pt idx="3">
                        <c:v>702696.50738860981</c:v>
                      </c:pt>
                    </c:numCache>
                  </c:numRef>
                </c:yVal>
                <c:smooth val="0"/>
                <c:extLst xmlns:c15="http://schemas.microsoft.com/office/drawing/2012/chart">
                  <c:ext xmlns:c16="http://schemas.microsoft.com/office/drawing/2014/chart" uri="{C3380CC4-5D6E-409C-BE32-E72D297353CC}">
                    <c16:uniqueId val="{00000003-4D7B-4180-B2D9-C01B0A9777E9}"/>
                  </c:ext>
                </c:extLst>
              </c15:ser>
            </c15:filteredScatterSeries>
          </c:ext>
        </c:extLst>
      </c:scatterChart>
      <c:valAx>
        <c:axId val="755910072"/>
        <c:scaling>
          <c:orientation val="minMax"/>
        </c:scaling>
        <c:delete val="0"/>
        <c:axPos val="b"/>
        <c:title>
          <c:tx>
            <c:rich>
              <a:bodyPr/>
              <a:lstStyle/>
              <a:p>
                <a:pPr>
                  <a:defRPr sz="900"/>
                </a:pPr>
                <a:r>
                  <a:rPr lang="en-US" sz="900"/>
                  <a:t>C° solution (µg/L)</a:t>
                </a:r>
              </a:p>
            </c:rich>
          </c:tx>
          <c:layout/>
          <c:overlay val="0"/>
        </c:title>
        <c:numFmt formatCode="0" sourceLinked="1"/>
        <c:majorTickMark val="out"/>
        <c:minorTickMark val="none"/>
        <c:tickLblPos val="nextTo"/>
        <c:crossAx val="755907328"/>
        <c:crosses val="autoZero"/>
        <c:crossBetween val="midCat"/>
      </c:valAx>
      <c:valAx>
        <c:axId val="755907328"/>
        <c:scaling>
          <c:orientation val="minMax"/>
        </c:scaling>
        <c:delete val="0"/>
        <c:axPos val="l"/>
        <c:title>
          <c:tx>
            <c:rich>
              <a:bodyPr/>
              <a:lstStyle/>
              <a:p>
                <a:pPr>
                  <a:defRPr sz="900"/>
                </a:pPr>
                <a:r>
                  <a:rPr lang="en-US" sz="900"/>
                  <a:t>C° Solide (µg/kg)</a:t>
                </a:r>
              </a:p>
            </c:rich>
          </c:tx>
          <c:layout/>
          <c:overlay val="0"/>
        </c:title>
        <c:numFmt formatCode="0.0E+00" sourceLinked="0"/>
        <c:majorTickMark val="out"/>
        <c:minorTickMark val="none"/>
        <c:tickLblPos val="nextTo"/>
        <c:crossAx val="755910072"/>
        <c:crosses val="autoZero"/>
        <c:crossBetween val="midCat"/>
      </c:valAx>
      <c:spPr>
        <a:ln>
          <a:solidFill>
            <a:schemeClr val="bg1">
              <a:lumMod val="65000"/>
            </a:schemeClr>
          </a:solid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u="sng"/>
            </a:pPr>
            <a:r>
              <a:rPr lang="fr-FR" sz="1200" u="sng" dirty="0" smtClean="0"/>
              <a:t>Désorptions successives </a:t>
            </a:r>
            <a:endParaRPr lang="fr-FR" sz="1200" u="sng" dirty="0"/>
          </a:p>
        </c:rich>
      </c:tx>
      <c:layout>
        <c:manualLayout>
          <c:xMode val="edge"/>
          <c:yMode val="edge"/>
          <c:x val="0.3426070747987629"/>
          <c:y val="4.9883755139106941E-3"/>
        </c:manualLayout>
      </c:layout>
      <c:overlay val="0"/>
    </c:title>
    <c:autoTitleDeleted val="0"/>
    <c:plotArea>
      <c:layout>
        <c:manualLayout>
          <c:layoutTarget val="inner"/>
          <c:xMode val="edge"/>
          <c:yMode val="edge"/>
          <c:x val="0.22966667728889212"/>
          <c:y val="0.14018592107604363"/>
          <c:w val="0.67705602025522216"/>
          <c:h val="0.69015746376848597"/>
        </c:manualLayout>
      </c:layout>
      <c:scatterChart>
        <c:scatterStyle val="lineMarker"/>
        <c:varyColors val="0"/>
        <c:ser>
          <c:idx val="0"/>
          <c:order val="2"/>
          <c:spPr>
            <a:ln w="19050">
              <a:solidFill>
                <a:schemeClr val="accent2"/>
              </a:solidFill>
            </a:ln>
          </c:spPr>
          <c:marker>
            <c:symbol val="none"/>
          </c:marker>
          <c:xVal>
            <c:numRef>
              <c:f>'7_application batchs_H1'!$K$66:$K$75</c:f>
              <c:numCache>
                <c:formatCode>0</c:formatCode>
                <c:ptCount val="10"/>
                <c:pt idx="0">
                  <c:v>13.742366372096281</c:v>
                </c:pt>
                <c:pt idx="1">
                  <c:v>27.077093079913798</c:v>
                </c:pt>
                <c:pt idx="2">
                  <c:v>40.009066998197078</c:v>
                </c:pt>
                <c:pt idx="3">
                  <c:v>52.550104169016251</c:v>
                </c:pt>
                <c:pt idx="4">
                  <c:v>64.728634273850048</c:v>
                </c:pt>
                <c:pt idx="5">
                  <c:v>76.519675473089436</c:v>
                </c:pt>
                <c:pt idx="6">
                  <c:v>87.946296151597309</c:v>
                </c:pt>
                <c:pt idx="7">
                  <c:v>99.016727275469322</c:v>
                </c:pt>
                <c:pt idx="8">
                  <c:v>109.73903546995184</c:v>
                </c:pt>
                <c:pt idx="9">
                  <c:v>120.12112609077091</c:v>
                </c:pt>
              </c:numCache>
            </c:numRef>
          </c:xVal>
          <c:yVal>
            <c:numRef>
              <c:f>'7_application batchs_H1'!$H$66:$H$75</c:f>
              <c:numCache>
                <c:formatCode>0.00E+00</c:formatCode>
                <c:ptCount val="10"/>
                <c:pt idx="0">
                  <c:v>373868.83675804263</c:v>
                </c:pt>
                <c:pt idx="1">
                  <c:v>373659.53450208611</c:v>
                </c:pt>
                <c:pt idx="2">
                  <c:v>373372.87967135786</c:v>
                </c:pt>
                <c:pt idx="3">
                  <c:v>373012.25280297513</c:v>
                </c:pt>
                <c:pt idx="4">
                  <c:v>372587.23368699598</c:v>
                </c:pt>
                <c:pt idx="5">
                  <c:v>372087.53203224886</c:v>
                </c:pt>
                <c:pt idx="6">
                  <c:v>371520.75968924863</c:v>
                </c:pt>
                <c:pt idx="7">
                  <c:v>370889.01849355479</c:v>
                </c:pt>
                <c:pt idx="8">
                  <c:v>370194.36260206881</c:v>
                </c:pt>
                <c:pt idx="9">
                  <c:v>369438.7994469956</c:v>
                </c:pt>
              </c:numCache>
            </c:numRef>
          </c:yVal>
          <c:smooth val="0"/>
          <c:extLst>
            <c:ext xmlns:c16="http://schemas.microsoft.com/office/drawing/2014/chart" uri="{C3380CC4-5D6E-409C-BE32-E72D297353CC}">
              <c16:uniqueId val="{00000000-137D-4368-B755-6EA0E8FE569E}"/>
            </c:ext>
          </c:extLst>
        </c:ser>
        <c:ser>
          <c:idx val="3"/>
          <c:order val="3"/>
          <c:spPr>
            <a:ln w="19050">
              <a:noFill/>
            </a:ln>
          </c:spPr>
          <c:marker>
            <c:symbol val="square"/>
            <c:size val="3"/>
            <c:spPr>
              <a:solidFill>
                <a:schemeClr val="tx1"/>
              </a:solidFill>
              <a:ln>
                <a:noFill/>
              </a:ln>
            </c:spPr>
          </c:marker>
          <c:errBars>
            <c:errDir val="y"/>
            <c:errBarType val="both"/>
            <c:errValType val="cust"/>
            <c:noEndCap val="0"/>
            <c:plus>
              <c:numRef>
                <c:f>'7_application batchs_H1'!$S$66:$S$69</c:f>
                <c:numCache>
                  <c:formatCode>General</c:formatCode>
                  <c:ptCount val="4"/>
                  <c:pt idx="0">
                    <c:v>2.2417075442205858</c:v>
                  </c:pt>
                  <c:pt idx="1">
                    <c:v>3.0312054500770387</c:v>
                  </c:pt>
                  <c:pt idx="2">
                    <c:v>5.2224868096117758</c:v>
                  </c:pt>
                  <c:pt idx="3">
                    <c:v>6.2366745097574636</c:v>
                  </c:pt>
                </c:numCache>
              </c:numRef>
            </c:plus>
            <c:minus>
              <c:numRef>
                <c:f>'7_application batchs_H1'!$S$66:$S$69</c:f>
                <c:numCache>
                  <c:formatCode>General</c:formatCode>
                  <c:ptCount val="4"/>
                  <c:pt idx="0">
                    <c:v>2.2417075442205858</c:v>
                  </c:pt>
                  <c:pt idx="1">
                    <c:v>3.0312054500770387</c:v>
                  </c:pt>
                  <c:pt idx="2">
                    <c:v>5.2224868096117758</c:v>
                  </c:pt>
                  <c:pt idx="3">
                    <c:v>6.2366745097574636</c:v>
                  </c:pt>
                </c:numCache>
              </c:numRef>
            </c:minus>
          </c:errBars>
          <c:errBars>
            <c:errDir val="x"/>
            <c:errBarType val="both"/>
            <c:errValType val="cust"/>
            <c:noEndCap val="0"/>
            <c:plus>
              <c:numRef>
                <c:f>'7_application batchs_H1'!$P$66:$P$69</c:f>
                <c:numCache>
                  <c:formatCode>General</c:formatCode>
                  <c:ptCount val="4"/>
                  <c:pt idx="0">
                    <c:v>0.23487042491515789</c:v>
                  </c:pt>
                  <c:pt idx="1">
                    <c:v>0.195720266962123</c:v>
                  </c:pt>
                  <c:pt idx="2">
                    <c:v>0.4397806225919349</c:v>
                  </c:pt>
                  <c:pt idx="3">
                    <c:v>0.31905415291317119</c:v>
                  </c:pt>
                </c:numCache>
              </c:numRef>
            </c:plus>
            <c:minus>
              <c:numRef>
                <c:f>'7_application batchs_H1'!$P$66:$P$69</c:f>
                <c:numCache>
                  <c:formatCode>General</c:formatCode>
                  <c:ptCount val="4"/>
                  <c:pt idx="0">
                    <c:v>0.23487042491515789</c:v>
                  </c:pt>
                  <c:pt idx="1">
                    <c:v>0.195720266962123</c:v>
                  </c:pt>
                  <c:pt idx="2">
                    <c:v>0.4397806225919349</c:v>
                  </c:pt>
                  <c:pt idx="3">
                    <c:v>0.31905415291317119</c:v>
                  </c:pt>
                </c:numCache>
              </c:numRef>
            </c:minus>
          </c:errBars>
          <c:xVal>
            <c:numRef>
              <c:f>'7_application batchs_H1'!$O$66:$O$75</c:f>
              <c:numCache>
                <c:formatCode>0.0</c:formatCode>
                <c:ptCount val="10"/>
                <c:pt idx="0">
                  <c:v>11.592752369879669</c:v>
                </c:pt>
                <c:pt idx="1">
                  <c:v>27.516171073746619</c:v>
                </c:pt>
                <c:pt idx="2">
                  <c:v>40.607925838165123</c:v>
                </c:pt>
                <c:pt idx="3">
                  <c:v>56.129317912378482</c:v>
                </c:pt>
              </c:numCache>
            </c:numRef>
          </c:xVal>
          <c:yVal>
            <c:numRef>
              <c:f>'7_application batchs_H1'!$R$66:$R$75</c:f>
              <c:numCache>
                <c:formatCode>0.0</c:formatCode>
                <c:ptCount val="10"/>
                <c:pt idx="0">
                  <c:v>373889.35362783441</c:v>
                </c:pt>
                <c:pt idx="1">
                  <c:v>373668.27388559567</c:v>
                </c:pt>
                <c:pt idx="2">
                  <c:v>373377.44710742863</c:v>
                </c:pt>
                <c:pt idx="3">
                  <c:v>372984.80663813464</c:v>
                </c:pt>
              </c:numCache>
            </c:numRef>
          </c:yVal>
          <c:smooth val="0"/>
          <c:extLst>
            <c:ext xmlns:c16="http://schemas.microsoft.com/office/drawing/2014/chart" uri="{C3380CC4-5D6E-409C-BE32-E72D297353CC}">
              <c16:uniqueId val="{00000001-137D-4368-B755-6EA0E8FE569E}"/>
            </c:ext>
          </c:extLst>
        </c:ser>
        <c:dLbls>
          <c:showLegendKey val="0"/>
          <c:showVal val="0"/>
          <c:showCatName val="0"/>
          <c:showSerName val="0"/>
          <c:showPercent val="0"/>
          <c:showBubbleSize val="0"/>
        </c:dLbls>
        <c:axId val="540687896"/>
        <c:axId val="621223064"/>
        <c:extLst>
          <c:ext xmlns:c15="http://schemas.microsoft.com/office/drawing/2012/chart" uri="{02D57815-91ED-43cb-92C2-25804820EDAC}">
            <c15:filteredScatterSeries>
              <c15:ser>
                <c:idx val="1"/>
                <c:order val="0"/>
                <c:spPr>
                  <a:ln w="19050">
                    <a:noFill/>
                  </a:ln>
                </c:spPr>
                <c:xVal>
                  <c:numRef>
                    <c:extLst>
                      <c:ext uri="{02D57815-91ED-43cb-92C2-25804820EDAC}">
                        <c15:formulaRef>
                          <c15:sqref>'7_application batchs_H1'!$K$51:$K$60</c15:sqref>
                        </c15:formulaRef>
                      </c:ext>
                    </c:extLst>
                    <c:numCache>
                      <c:formatCode>0</c:formatCode>
                      <c:ptCount val="10"/>
                      <c:pt idx="0">
                        <c:v>13.727872510175894</c:v>
                      </c:pt>
                      <c:pt idx="1">
                        <c:v>27.036894242714396</c:v>
                      </c:pt>
                      <c:pt idx="2">
                        <c:v>39.938839233682337</c:v>
                      </c:pt>
                      <c:pt idx="3">
                        <c:v>52.446880462623639</c:v>
                      </c:pt>
                      <c:pt idx="4">
                        <c:v>64.555630795536615</c:v>
                      </c:pt>
                      <c:pt idx="5">
                        <c:v>76.290445941442897</c:v>
                      </c:pt>
                      <c:pt idx="6">
                        <c:v>87.653853046229088</c:v>
                      </c:pt>
                      <c:pt idx="7">
                        <c:v>98.654445201164066</c:v>
                      </c:pt>
                      <c:pt idx="8">
                        <c:v>109.30063961118002</c:v>
                      </c:pt>
                      <c:pt idx="9">
                        <c:v>119.60068096754527</c:v>
                      </c:pt>
                    </c:numCache>
                  </c:numRef>
                </c:xVal>
                <c:yVal>
                  <c:numRef>
                    <c:extLst>
                      <c:ext uri="{02D57815-91ED-43cb-92C2-25804820EDAC}">
                        <c15:formulaRef>
                          <c15:sqref>'7_application batchs_H1'!$H$51:$H$60</c15:sqref>
                        </c15:formulaRef>
                      </c:ext>
                    </c:extLst>
                    <c:numCache>
                      <c:formatCode>0.00E+00</c:formatCode>
                      <c:ptCount val="10"/>
                      <c:pt idx="0">
                        <c:v>373863.4409485684</c:v>
                      </c:pt>
                      <c:pt idx="1">
                        <c:v>373644.56918312499</c:v>
                      </c:pt>
                      <c:pt idx="2">
                        <c:v>373346.73511173594</c:v>
                      </c:pt>
                      <c:pt idx="3">
                        <c:v>372973.82443543675</c:v>
                      </c:pt>
                      <c:pt idx="4">
                        <c:v>372522.82753958664</c:v>
                      </c:pt>
                      <c:pt idx="5">
                        <c:v>372002.19391564146</c:v>
                      </c:pt>
                      <c:pt idx="6">
                        <c:v>371411.8882726921</c:v>
                      </c:pt>
                      <c:pt idx="7">
                        <c:v>370754.147259121</c:v>
                      </c:pt>
                      <c:pt idx="8">
                        <c:v>370031.15554647095</c:v>
                      </c:pt>
                      <c:pt idx="9">
                        <c:v>369245.04689559183</c:v>
                      </c:pt>
                    </c:numCache>
                  </c:numRef>
                </c:yVal>
                <c:smooth val="0"/>
                <c:extLst>
                  <c:ext xmlns:c16="http://schemas.microsoft.com/office/drawing/2014/chart" uri="{C3380CC4-5D6E-409C-BE32-E72D297353CC}">
                    <c16:uniqueId val="{00000002-137D-4368-B755-6EA0E8FE569E}"/>
                  </c:ext>
                </c:extLst>
              </c15:ser>
            </c15:filteredScatterSeries>
            <c15:filteredScatterSeries>
              <c15:ser>
                <c:idx val="2"/>
                <c:order val="1"/>
                <c:spPr>
                  <a:ln w="19050">
                    <a:noFill/>
                  </a:ln>
                </c:spPr>
                <c:xVal>
                  <c:numRef>
                    <c:extLst xmlns:c15="http://schemas.microsoft.com/office/drawing/2012/chart">
                      <c:ext xmlns:c15="http://schemas.microsoft.com/office/drawing/2012/chart" uri="{02D57815-91ED-43cb-92C2-25804820EDAC}">
                        <c15:formulaRef>
                          <c15:sqref>'7_application batchs_H1'!$O$51:$O$60</c15:sqref>
                        </c15:formulaRef>
                      </c:ext>
                    </c:extLst>
                    <c:numCache>
                      <c:formatCode>0.0</c:formatCode>
                      <c:ptCount val="10"/>
                      <c:pt idx="0">
                        <c:v>12.131012457322958</c:v>
                      </c:pt>
                      <c:pt idx="1">
                        <c:v>25.463329255058714</c:v>
                      </c:pt>
                      <c:pt idx="2">
                        <c:v>35.62906178408074</c:v>
                      </c:pt>
                      <c:pt idx="3">
                        <c:v>53.297684615759934</c:v>
                      </c:pt>
                    </c:numCache>
                  </c:numRef>
                </c:xVal>
                <c:yVal>
                  <c:numRef>
                    <c:extLst xmlns:c15="http://schemas.microsoft.com/office/drawing/2012/chart">
                      <c:ext xmlns:c15="http://schemas.microsoft.com/office/drawing/2012/chart" uri="{02D57815-91ED-43cb-92C2-25804820EDAC}">
                        <c15:formulaRef>
                          <c15:sqref>'7_application batchs_H1'!$R$51:$R$60</c15:sqref>
                        </c15:formulaRef>
                      </c:ext>
                    </c:extLst>
                    <c:numCache>
                      <c:formatCode>0.00</c:formatCode>
                      <c:ptCount val="10"/>
                      <c:pt idx="0">
                        <c:v>373879.32583487721</c:v>
                      </c:pt>
                      <c:pt idx="1">
                        <c:v>373670.22259623988</c:v>
                      </c:pt>
                      <c:pt idx="2">
                        <c:v>373409.51501190319</c:v>
                      </c:pt>
                      <c:pt idx="3">
                        <c:v>373011.9114694352</c:v>
                      </c:pt>
                    </c:numCache>
                  </c:numRef>
                </c:yVal>
                <c:smooth val="0"/>
                <c:extLst xmlns:c15="http://schemas.microsoft.com/office/drawing/2012/chart">
                  <c:ext xmlns:c16="http://schemas.microsoft.com/office/drawing/2014/chart" uri="{C3380CC4-5D6E-409C-BE32-E72D297353CC}">
                    <c16:uniqueId val="{00000003-137D-4368-B755-6EA0E8FE569E}"/>
                  </c:ext>
                </c:extLst>
              </c15:ser>
            </c15:filteredScatterSeries>
          </c:ext>
        </c:extLst>
      </c:scatterChart>
      <c:valAx>
        <c:axId val="540687896"/>
        <c:scaling>
          <c:orientation val="minMax"/>
        </c:scaling>
        <c:delete val="0"/>
        <c:axPos val="b"/>
        <c:title>
          <c:tx>
            <c:rich>
              <a:bodyPr/>
              <a:lstStyle/>
              <a:p>
                <a:pPr>
                  <a:defRPr sz="900"/>
                </a:pPr>
                <a:r>
                  <a:rPr lang="en-US" sz="900"/>
                  <a:t>C° solution (µg/L)</a:t>
                </a:r>
              </a:p>
            </c:rich>
          </c:tx>
          <c:layout/>
          <c:overlay val="0"/>
        </c:title>
        <c:numFmt formatCode="0" sourceLinked="1"/>
        <c:majorTickMark val="out"/>
        <c:minorTickMark val="none"/>
        <c:tickLblPos val="nextTo"/>
        <c:crossAx val="621223064"/>
        <c:crosses val="autoZero"/>
        <c:crossBetween val="midCat"/>
      </c:valAx>
      <c:valAx>
        <c:axId val="621223064"/>
        <c:scaling>
          <c:orientation val="minMax"/>
        </c:scaling>
        <c:delete val="0"/>
        <c:axPos val="l"/>
        <c:title>
          <c:tx>
            <c:rich>
              <a:bodyPr/>
              <a:lstStyle/>
              <a:p>
                <a:pPr>
                  <a:defRPr sz="900"/>
                </a:pPr>
                <a:r>
                  <a:rPr lang="en-US" sz="900"/>
                  <a:t>C° Solide (µg/kg)</a:t>
                </a:r>
              </a:p>
            </c:rich>
          </c:tx>
          <c:layout/>
          <c:overlay val="0"/>
        </c:title>
        <c:numFmt formatCode="0.0E+00" sourceLinked="0"/>
        <c:majorTickMark val="out"/>
        <c:minorTickMark val="none"/>
        <c:tickLblPos val="nextTo"/>
        <c:crossAx val="540687896"/>
        <c:crosses val="autoZero"/>
        <c:crossBetween val="midCat"/>
        <c:majorUnit val="2000"/>
      </c:valAx>
      <c:spPr>
        <a:ln>
          <a:solidFill>
            <a:schemeClr val="bg1">
              <a:lumMod val="65000"/>
            </a:schemeClr>
          </a:solidFill>
        </a:ln>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fr-FR" sz="1100" baseline="0" dirty="0">
                <a:solidFill>
                  <a:schemeClr val="tx1"/>
                </a:solidFill>
              </a:rPr>
              <a:t>Répartition U labile </a:t>
            </a:r>
            <a:r>
              <a:rPr lang="fr-FR" sz="1100" baseline="0" dirty="0" smtClean="0">
                <a:solidFill>
                  <a:schemeClr val="tx1"/>
                </a:solidFill>
              </a:rPr>
              <a:t>dans </a:t>
            </a:r>
            <a:r>
              <a:rPr lang="fr-FR" sz="1100" baseline="0" dirty="0">
                <a:solidFill>
                  <a:schemeClr val="tx1"/>
                </a:solidFill>
              </a:rPr>
              <a:t>fractions </a:t>
            </a:r>
            <a:r>
              <a:rPr lang="fr-FR" sz="1100" baseline="0" dirty="0" err="1">
                <a:solidFill>
                  <a:schemeClr val="tx1"/>
                </a:solidFill>
              </a:rPr>
              <a:t>colloidales</a:t>
            </a:r>
            <a:r>
              <a:rPr lang="fr-FR" sz="1100" baseline="0" dirty="0">
                <a:solidFill>
                  <a:schemeClr val="tx1"/>
                </a:solidFill>
              </a:rPr>
              <a:t> / dissoutes</a:t>
            </a:r>
          </a:p>
        </c:rich>
      </c:tx>
      <c:layout>
        <c:manualLayout>
          <c:xMode val="edge"/>
          <c:yMode val="edge"/>
          <c:x val="0.2286753037717725"/>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26773746048636293"/>
          <c:y val="0.23151079136690647"/>
          <c:w val="0.67120880971610331"/>
          <c:h val="0.60876653445614581"/>
        </c:manualLayout>
      </c:layout>
      <c:barChart>
        <c:barDir val="col"/>
        <c:grouping val="clustered"/>
        <c:varyColors val="0"/>
        <c:ser>
          <c:idx val="1"/>
          <c:order val="0"/>
          <c:spPr>
            <a:solidFill>
              <a:schemeClr val="accent2"/>
            </a:solidFill>
            <a:ln w="25400">
              <a:noFill/>
            </a:ln>
            <a:effectLst/>
          </c:spPr>
          <c:invertIfNegative val="0"/>
          <c:errBars>
            <c:errBarType val="both"/>
            <c:errValType val="percentage"/>
            <c:noEndCap val="0"/>
            <c:val val="10"/>
            <c:spPr>
              <a:noFill/>
              <a:ln w="9525" cap="flat" cmpd="sng" algn="ctr">
                <a:solidFill>
                  <a:schemeClr val="tx1">
                    <a:lumMod val="65000"/>
                    <a:lumOff val="35000"/>
                  </a:schemeClr>
                </a:solidFill>
                <a:round/>
              </a:ln>
              <a:effectLst/>
            </c:spPr>
          </c:errBars>
          <c:cat>
            <c:strRef>
              <c:f>'[Graphique dans Microsoft PowerPoint]Resultats %'!$B$9,'[Graphique dans Microsoft PowerPoint]Resultats %'!$B$14</c:f>
              <c:strCache>
                <c:ptCount val="2"/>
                <c:pt idx="0">
                  <c:v>&lt; 60nm</c:v>
                </c:pt>
                <c:pt idx="1">
                  <c:v>&lt; 1 nm</c:v>
                </c:pt>
              </c:strCache>
            </c:strRef>
          </c:cat>
          <c:val>
            <c:numRef>
              <c:f>'[Graphique dans Microsoft PowerPoint]Resultats %'!$E$9,'[Graphique dans Microsoft PowerPoint]Resultats %'!$E$14</c:f>
              <c:numCache>
                <c:formatCode>0.00</c:formatCode>
                <c:ptCount val="2"/>
                <c:pt idx="0">
                  <c:v>0.39772675637258237</c:v>
                </c:pt>
                <c:pt idx="1">
                  <c:v>2.1917737918381554E-2</c:v>
                </c:pt>
              </c:numCache>
            </c:numRef>
          </c:val>
          <c:extLst>
            <c:ext xmlns:c15="http://schemas.microsoft.com/office/drawing/2012/chart" uri="{02D57815-91ED-43cb-92C2-25804820EDAC}">
              <c15:filteredSeriesTitle>
                <c15:tx>
                  <c:v>U H1 pH5</c:v>
                </c15:tx>
              </c15:filteredSeriesTitle>
            </c:ext>
            <c:ext xmlns:c16="http://schemas.microsoft.com/office/drawing/2014/chart" uri="{C3380CC4-5D6E-409C-BE32-E72D297353CC}">
              <c16:uniqueId val="{00000000-1DCA-460A-9D9E-4DB8B034FC97}"/>
            </c:ext>
          </c:extLst>
        </c:ser>
        <c:dLbls>
          <c:showLegendKey val="0"/>
          <c:showVal val="0"/>
          <c:showCatName val="0"/>
          <c:showSerName val="0"/>
          <c:showPercent val="0"/>
          <c:showBubbleSize val="0"/>
        </c:dLbls>
        <c:gapWidth val="150"/>
        <c:axId val="1078351448"/>
        <c:axId val="1078356040"/>
      </c:barChart>
      <c:catAx>
        <c:axId val="10783514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078356040"/>
        <c:crosses val="autoZero"/>
        <c:auto val="1"/>
        <c:lblAlgn val="ctr"/>
        <c:lblOffset val="100"/>
        <c:tickMarkSkip val="1"/>
        <c:noMultiLvlLbl val="0"/>
      </c:catAx>
      <c:valAx>
        <c:axId val="107835604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baseline="0">
                    <a:solidFill>
                      <a:schemeClr val="tx1"/>
                    </a:solidFill>
                  </a:rPr>
                  <a:t>% U désorbé </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0.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078351448"/>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image" Target="../media/image94.emf"/><Relationship Id="rId4" Type="http://schemas.openxmlformats.org/officeDocument/2006/relationships/image" Target="../media/image9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image" Target="../media/image9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129775-EB45-4730-B135-6BFEA1280615}" type="datetimeFigureOut">
              <a:rPr lang="fr-FR" smtClean="0"/>
              <a:t>23/05/2022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4B287-FB0C-4C70-A61F-0AD0FE76371E}" type="slidenum">
              <a:rPr lang="fr-FR" smtClean="0"/>
              <a:t>‹N°›</a:t>
            </a:fld>
            <a:endParaRPr lang="fr-FR"/>
          </a:p>
        </p:txBody>
      </p:sp>
    </p:spTree>
    <p:extLst>
      <p:ext uri="{BB962C8B-B14F-4D97-AF65-F5344CB8AC3E}">
        <p14:creationId xmlns:p14="http://schemas.microsoft.com/office/powerpoint/2010/main" val="2935097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a:t>
            </a:r>
            <a:r>
              <a:rPr lang="fr-FR" sz="1200" kern="1200" dirty="0" smtClean="0">
                <a:solidFill>
                  <a:schemeClr val="tx1"/>
                </a:solidFill>
                <a:effectLst/>
                <a:latin typeface="+mn-lt"/>
                <a:ea typeface="+mn-ea"/>
                <a:cs typeface="+mn-cs"/>
                <a:sym typeface="Wingdings" panose="05000000000000000000" pitchFamily="2" charset="2"/>
              </a:rPr>
              <a:t> remerciements au</a:t>
            </a:r>
            <a:r>
              <a:rPr lang="fr-FR" sz="1200" kern="1200" baseline="0" dirty="0" smtClean="0">
                <a:solidFill>
                  <a:schemeClr val="tx1"/>
                </a:solidFill>
                <a:effectLst/>
                <a:latin typeface="+mn-lt"/>
                <a:ea typeface="+mn-ea"/>
                <a:cs typeface="+mn-cs"/>
                <a:sym typeface="Wingdings" panose="05000000000000000000" pitchFamily="2" charset="2"/>
              </a:rPr>
              <a:t> programme NEEDS et aux organisateurs du colloque de donner l’occasion de présenter les résultats et perspectives du projet INSPECT «  « , la dédier</a:t>
            </a:r>
          </a:p>
          <a:p>
            <a:r>
              <a:rPr lang="fr-FR" sz="1200" kern="1200" dirty="0" smtClean="0">
                <a:solidFill>
                  <a:schemeClr val="tx1"/>
                </a:solidFill>
                <a:effectLst/>
                <a:latin typeface="+mn-lt"/>
                <a:ea typeface="+mn-ea"/>
                <a:cs typeface="+mn-cs"/>
                <a:sym typeface="Wingdings" panose="05000000000000000000" pitchFamily="2" charset="2"/>
              </a:rPr>
              <a:t>  </a:t>
            </a:r>
          </a:p>
          <a:p>
            <a:pPr marL="171450" indent="-171450">
              <a:buFont typeface="Wingdings" panose="05000000000000000000" pitchFamily="2" charset="2"/>
              <a:buChar char="à"/>
            </a:pPr>
            <a:r>
              <a:rPr lang="fr-FR" sz="1200" kern="1200" dirty="0" smtClean="0">
                <a:solidFill>
                  <a:schemeClr val="tx1"/>
                </a:solidFill>
                <a:effectLst/>
                <a:latin typeface="+mn-lt"/>
                <a:ea typeface="+mn-ea"/>
                <a:cs typeface="+mn-cs"/>
                <a:sym typeface="Wingdings" panose="05000000000000000000" pitchFamily="2" charset="2"/>
              </a:rPr>
              <a:t>participation</a:t>
            </a:r>
            <a:r>
              <a:rPr lang="fr-FR" sz="1200" kern="1200" baseline="0" dirty="0" smtClean="0">
                <a:solidFill>
                  <a:schemeClr val="tx1"/>
                </a:solidFill>
                <a:effectLst/>
                <a:latin typeface="+mn-lt"/>
                <a:ea typeface="+mn-ea"/>
                <a:cs typeface="+mn-cs"/>
                <a:sym typeface="Wingdings" panose="05000000000000000000" pitchFamily="2" charset="2"/>
              </a:rPr>
              <a:t> coauteurs pour la participation à la présentation</a:t>
            </a:r>
          </a:p>
          <a:p>
            <a:pPr marL="171450" indent="-171450">
              <a:buFont typeface="Wingdings" panose="05000000000000000000" pitchFamily="2" charset="2"/>
              <a:buChar char="à"/>
            </a:pPr>
            <a:endParaRPr lang="fr-FR" sz="120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kern="1200" dirty="0" smtClean="0">
                <a:solidFill>
                  <a:schemeClr val="tx1"/>
                </a:solidFill>
                <a:effectLst/>
                <a:latin typeface="+mn-lt"/>
                <a:ea typeface="+mn-ea"/>
                <a:cs typeface="+mn-cs"/>
                <a:sym typeface="Wingdings" panose="05000000000000000000" pitchFamily="2" charset="2"/>
              </a:rPr>
              <a:t>Le projet </a:t>
            </a:r>
            <a:r>
              <a:rPr lang="fr-FR" sz="1200" kern="1200" baseline="0" dirty="0" smtClean="0">
                <a:solidFill>
                  <a:schemeClr val="tx1"/>
                </a:solidFill>
                <a:effectLst/>
                <a:latin typeface="+mn-lt"/>
                <a:ea typeface="+mn-ea"/>
                <a:cs typeface="+mn-cs"/>
                <a:sym typeface="Wingdings" panose="05000000000000000000" pitchFamily="2" charset="2"/>
              </a:rPr>
              <a:t>bénéficie du contexte multipartenaire et pluridisciplinaire de la ZATU. Il est constitué de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chercheur.e.s</a:t>
            </a:r>
            <a:r>
              <a:rPr lang="fr-FR" sz="1200" kern="1200" dirty="0" smtClean="0">
                <a:solidFill>
                  <a:schemeClr val="tx1"/>
                </a:solidFill>
                <a:effectLst/>
                <a:latin typeface="+mn-lt"/>
                <a:ea typeface="+mn-ea"/>
                <a:cs typeface="+mn-cs"/>
              </a:rPr>
              <a:t> participant à la ZATU et appartenant à des </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UMR (CNRS - Université : IPHC </a:t>
            </a:r>
            <a:r>
              <a:rPr lang="fr-FR" sz="1200" kern="1200" dirty="0" err="1" smtClean="0">
                <a:solidFill>
                  <a:schemeClr val="tx1"/>
                </a:solidFill>
                <a:effectLst/>
                <a:latin typeface="+mn-lt"/>
                <a:ea typeface="+mn-ea"/>
                <a:cs typeface="+mn-cs"/>
              </a:rPr>
              <a:t>strasbourg</a:t>
            </a:r>
            <a:r>
              <a:rPr lang="fr-FR" sz="1200" kern="1200" dirty="0" smtClean="0">
                <a:solidFill>
                  <a:schemeClr val="tx1"/>
                </a:solidFill>
                <a:effectLst/>
                <a:latin typeface="+mn-lt"/>
                <a:ea typeface="+mn-ea"/>
                <a:cs typeface="+mn-cs"/>
              </a:rPr>
              <a:t>, SUBATECH Nantes, ICN Nice, IP2i Bordeaux, LMGE, LPC Clermont, GEOLAB ; CEA - CNRS - Université : BIAM Aix Marseille, LPCV Grenoble) et à l’IRSN (LR2T Cadarache, LELI Fontenay aux Roses)</a:t>
            </a:r>
            <a:r>
              <a:rPr lang="fr-FR" sz="1200" kern="1200" baseline="0" dirty="0" smtClean="0">
                <a:solidFill>
                  <a:schemeClr val="tx1"/>
                </a:solidFill>
                <a:effectLst/>
                <a:latin typeface="+mn-lt"/>
                <a:ea typeface="+mn-ea"/>
                <a:cs typeface="+mn-cs"/>
              </a:rPr>
              <a:t>.</a:t>
            </a:r>
            <a:r>
              <a:rPr lang="fr-FR" sz="1200" kern="1200" dirty="0" smtClean="0">
                <a:solidFill>
                  <a:schemeClr val="tx1"/>
                </a:solidFill>
                <a:effectLst/>
                <a:latin typeface="+mn-lt"/>
                <a:ea typeface="+mn-ea"/>
                <a:cs typeface="+mn-cs"/>
              </a:rPr>
              <a:t> Le</a:t>
            </a:r>
            <a:r>
              <a:rPr lang="fr-FR" sz="1200" kern="1200" baseline="0" dirty="0" smtClean="0">
                <a:solidFill>
                  <a:schemeClr val="tx1"/>
                </a:solidFill>
                <a:effectLst/>
                <a:latin typeface="+mn-lt"/>
                <a:ea typeface="+mn-ea"/>
                <a:cs typeface="+mn-cs"/>
              </a:rPr>
              <a:t> projet p</a:t>
            </a:r>
            <a:r>
              <a:rPr lang="fr-FR" sz="1200" kern="1200" dirty="0" smtClean="0">
                <a:solidFill>
                  <a:schemeClr val="tx1"/>
                </a:solidFill>
                <a:effectLst/>
                <a:latin typeface="+mn-lt"/>
                <a:ea typeface="+mn-ea"/>
                <a:cs typeface="+mn-cs"/>
              </a:rPr>
              <a:t>articipe à la formation d’étudiants dans un contexte pluridisciplinaire avec</a:t>
            </a:r>
            <a:r>
              <a:rPr lang="fr-FR" sz="1200" kern="1200" baseline="0" dirty="0" smtClean="0">
                <a:solidFill>
                  <a:schemeClr val="tx1"/>
                </a:solidFill>
                <a:effectLst/>
                <a:latin typeface="+mn-lt"/>
                <a:ea typeface="+mn-ea"/>
                <a:cs typeface="+mn-cs"/>
              </a:rPr>
              <a:t> 2</a:t>
            </a:r>
            <a:r>
              <a:rPr lang="fr-FR" sz="1200" kern="1200" dirty="0" smtClean="0">
                <a:solidFill>
                  <a:schemeClr val="tx1"/>
                </a:solidFill>
                <a:effectLst/>
                <a:latin typeface="+mn-lt"/>
                <a:ea typeface="+mn-ea"/>
                <a:cs typeface="+mn-cs"/>
              </a:rPr>
              <a:t> Post doc</a:t>
            </a:r>
            <a:r>
              <a:rPr lang="fr-FR" sz="1200" kern="1200" baseline="0" dirty="0" smtClean="0">
                <a:solidFill>
                  <a:schemeClr val="tx1"/>
                </a:solidFill>
                <a:effectLst/>
                <a:latin typeface="+mn-lt"/>
                <a:ea typeface="+mn-ea"/>
                <a:cs typeface="+mn-cs"/>
              </a:rPr>
              <a:t> et 5 doctorants, dont 1 doctorant</a:t>
            </a:r>
            <a:r>
              <a:rPr lang="fr-FR" sz="1200" kern="1200" dirty="0" smtClean="0">
                <a:solidFill>
                  <a:schemeClr val="tx1"/>
                </a:solidFill>
                <a:effectLst/>
                <a:latin typeface="+mn-lt"/>
                <a:ea typeface="+mn-ea"/>
                <a:cs typeface="+mn-cs"/>
              </a:rPr>
              <a:t> financé par NEEDS</a:t>
            </a:r>
            <a:r>
              <a:rPr lang="fr-FR" sz="1200" kern="1200" baseline="0" dirty="0" smtClean="0">
                <a:solidFill>
                  <a:schemeClr val="tx1"/>
                </a:solidFill>
                <a:effectLst/>
                <a:latin typeface="+mn-lt"/>
                <a:ea typeface="+mn-ea"/>
                <a:cs typeface="+mn-cs"/>
              </a:rPr>
              <a:t> en 2021.</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sz="120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kern="1200" dirty="0" smtClean="0">
                <a:solidFill>
                  <a:schemeClr val="tx1"/>
                </a:solidFill>
                <a:effectLst/>
                <a:latin typeface="+mn-lt"/>
                <a:ea typeface="+mn-ea"/>
                <a:cs typeface="+mn-cs"/>
              </a:rPr>
              <a:t>L’enjeu principal d’INSPECT est de fédérer des chercheurs autour</a:t>
            </a:r>
            <a:r>
              <a:rPr lang="fr-FR" sz="1200" kern="1200" baseline="0" dirty="0" smtClean="0">
                <a:solidFill>
                  <a:schemeClr val="tx1"/>
                </a:solidFill>
                <a:effectLst/>
                <a:latin typeface="+mn-lt"/>
                <a:ea typeface="+mn-ea"/>
                <a:cs typeface="+mn-cs"/>
              </a:rPr>
              <a:t> d’une étude pluridisciplinaire, à l’interface chimie-biologie, </a:t>
            </a:r>
            <a:r>
              <a:rPr lang="fr-FR" sz="1200" kern="1200" dirty="0" smtClean="0">
                <a:solidFill>
                  <a:schemeClr val="tx1"/>
                </a:solidFill>
                <a:effectLst/>
                <a:latin typeface="+mn-lt"/>
                <a:ea typeface="+mn-ea"/>
                <a:cs typeface="+mn-cs"/>
              </a:rPr>
              <a:t>des mécanismes qui contrôlent les </a:t>
            </a:r>
            <a:r>
              <a:rPr lang="fr-FR" sz="1200" kern="1200" baseline="0" dirty="0" smtClean="0">
                <a:solidFill>
                  <a:schemeClr val="tx1"/>
                </a:solidFill>
                <a:effectLst/>
                <a:latin typeface="+mn-lt"/>
                <a:ea typeface="+mn-ea"/>
                <a:cs typeface="+mn-cs"/>
              </a:rPr>
              <a:t>transferts</a:t>
            </a:r>
            <a:r>
              <a:rPr lang="fr-FR" sz="1200" kern="1200" dirty="0" smtClean="0">
                <a:solidFill>
                  <a:schemeClr val="tx1"/>
                </a:solidFill>
                <a:effectLst/>
                <a:latin typeface="+mn-lt"/>
                <a:ea typeface="+mn-ea"/>
                <a:cs typeface="+mn-cs"/>
              </a:rPr>
              <a:t> de radionucléides naturels, uranium (U), thorium (Th), Polonium-210 (</a:t>
            </a:r>
            <a:r>
              <a:rPr lang="fr-FR" sz="1200" kern="1200" baseline="30000" dirty="0" smtClean="0">
                <a:solidFill>
                  <a:schemeClr val="tx1"/>
                </a:solidFill>
                <a:effectLst/>
                <a:latin typeface="+mn-lt"/>
                <a:ea typeface="+mn-ea"/>
                <a:cs typeface="+mn-cs"/>
              </a:rPr>
              <a:t>210</a:t>
            </a:r>
            <a:r>
              <a:rPr lang="fr-FR" sz="1200" kern="1200" dirty="0" smtClean="0">
                <a:solidFill>
                  <a:schemeClr val="tx1"/>
                </a:solidFill>
                <a:effectLst/>
                <a:latin typeface="+mn-lt"/>
                <a:ea typeface="+mn-ea"/>
                <a:cs typeface="+mn-cs"/>
              </a:rPr>
              <a:t>Po) et Radium-226 (</a:t>
            </a:r>
            <a:r>
              <a:rPr lang="fr-FR" sz="1200" kern="1200" baseline="30000" dirty="0" smtClean="0">
                <a:solidFill>
                  <a:schemeClr val="tx1"/>
                </a:solidFill>
                <a:effectLst/>
                <a:latin typeface="+mn-lt"/>
                <a:ea typeface="+mn-ea"/>
                <a:cs typeface="+mn-cs"/>
              </a:rPr>
              <a:t>226</a:t>
            </a:r>
            <a:r>
              <a:rPr lang="fr-FR" sz="1200" kern="1200" dirty="0" smtClean="0">
                <a:solidFill>
                  <a:schemeClr val="tx1"/>
                </a:solidFill>
                <a:effectLst/>
                <a:latin typeface="+mn-lt"/>
                <a:ea typeface="+mn-ea"/>
                <a:cs typeface="+mn-cs"/>
              </a:rPr>
              <a:t>Ra), au sein de</a:t>
            </a:r>
            <a:r>
              <a:rPr lang="fr-FR" sz="1200" kern="1200" baseline="0" dirty="0" smtClean="0">
                <a:solidFill>
                  <a:schemeClr val="tx1"/>
                </a:solidFill>
                <a:effectLst/>
                <a:latin typeface="+mn-lt"/>
                <a:ea typeface="+mn-ea"/>
                <a:cs typeface="+mn-cs"/>
              </a:rPr>
              <a:t> milieux complexes : les</a:t>
            </a:r>
            <a:r>
              <a:rPr lang="fr-FR" sz="1200" kern="1200" dirty="0" smtClean="0">
                <a:solidFill>
                  <a:schemeClr val="tx1"/>
                </a:solidFill>
                <a:effectLst/>
                <a:latin typeface="+mn-lt"/>
                <a:ea typeface="+mn-ea"/>
                <a:cs typeface="+mn-cs"/>
              </a:rPr>
              <a:t> continuum sol-eau-plantes.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200" kern="1200" dirty="0" smtClean="0">
                <a:solidFill>
                  <a:schemeClr val="tx1"/>
                </a:solidFill>
                <a:effectLst/>
                <a:latin typeface="+mn-lt"/>
                <a:ea typeface="+mn-ea"/>
                <a:cs typeface="+mn-cs"/>
                <a:sym typeface="Wingdings" panose="05000000000000000000" pitchFamily="2" charset="2"/>
              </a:rPr>
              <a:t> </a:t>
            </a: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a:t>
            </a:r>
            <a:r>
              <a:rPr lang="fr-FR" sz="1200" kern="1200" dirty="0" smtClean="0">
                <a:solidFill>
                  <a:schemeClr val="tx1"/>
                </a:solidFill>
                <a:effectLst/>
                <a:latin typeface="+mn-lt"/>
                <a:ea typeface="+mn-ea"/>
                <a:cs typeface="+mn-cs"/>
                <a:sym typeface="Wingdings" panose="05000000000000000000" pitchFamily="2" charset="2"/>
              </a:rPr>
              <a:t> Le projet bénéficie </a:t>
            </a:r>
            <a:r>
              <a:rPr lang="fr-FR" sz="1200" kern="1200" baseline="0" dirty="0" smtClean="0">
                <a:solidFill>
                  <a:schemeClr val="tx1"/>
                </a:solidFill>
                <a:effectLst/>
                <a:latin typeface="+mn-lt"/>
                <a:ea typeface="+mn-ea"/>
                <a:cs typeface="+mn-cs"/>
                <a:sym typeface="Wingdings" panose="05000000000000000000" pitchFamily="2" charset="2"/>
              </a:rPr>
              <a:t>de la mise à disposition d’un site instrumentalisé de la ZATU </a:t>
            </a:r>
            <a:r>
              <a:rPr lang="fr-FR" sz="1200" kern="1200" dirty="0" smtClean="0">
                <a:solidFill>
                  <a:schemeClr val="tx1"/>
                </a:solidFill>
                <a:effectLst/>
                <a:latin typeface="+mn-lt"/>
                <a:ea typeface="+mn-ea"/>
                <a:cs typeface="+mn-cs"/>
              </a:rPr>
              <a:t>(</a:t>
            </a:r>
            <a:r>
              <a:rPr lang="fr-FR" sz="1200" kern="1200" dirty="0" err="1" smtClean="0">
                <a:solidFill>
                  <a:schemeClr val="tx1"/>
                </a:solidFill>
                <a:effectLst/>
                <a:latin typeface="+mn-lt"/>
                <a:ea typeface="+mn-ea"/>
                <a:cs typeface="+mn-cs"/>
              </a:rPr>
              <a:t>Rophin</a:t>
            </a:r>
            <a:r>
              <a:rPr lang="fr-FR" sz="1200" kern="1200" dirty="0" smtClean="0">
                <a:solidFill>
                  <a:schemeClr val="tx1"/>
                </a:solidFill>
                <a:effectLst/>
                <a:latin typeface="+mn-lt"/>
                <a:ea typeface="+mn-ea"/>
                <a:cs typeface="+mn-cs"/>
              </a:rPr>
              <a:t>, Puy-de-Dôme)</a:t>
            </a:r>
            <a:r>
              <a:rPr lang="fr-FR" sz="1200" kern="1200" baseline="0" dirty="0" smtClean="0">
                <a:solidFill>
                  <a:schemeClr val="tx1"/>
                </a:solidFill>
                <a:effectLst/>
                <a:latin typeface="+mn-lt"/>
                <a:ea typeface="+mn-ea"/>
                <a:cs typeface="+mn-cs"/>
              </a:rPr>
              <a:t> </a:t>
            </a:r>
            <a:r>
              <a:rPr lang="fr-FR" sz="1200" kern="1200" baseline="0" dirty="0" smtClean="0">
                <a:solidFill>
                  <a:schemeClr val="tx1"/>
                </a:solidFill>
                <a:effectLst/>
                <a:latin typeface="+mn-lt"/>
                <a:ea typeface="+mn-ea"/>
                <a:cs typeface="+mn-cs"/>
                <a:sym typeface="Wingdings" panose="05000000000000000000" pitchFamily="2" charset="2"/>
              </a:rPr>
              <a:t>. </a:t>
            </a:r>
            <a:r>
              <a:rPr lang="fr-FR" sz="1200" kern="1200" dirty="0" smtClean="0">
                <a:solidFill>
                  <a:schemeClr val="tx1"/>
                </a:solidFill>
                <a:effectLst/>
                <a:latin typeface="+mn-lt"/>
                <a:ea typeface="+mn-ea"/>
                <a:cs typeface="+mn-cs"/>
              </a:rPr>
              <a:t>Ce</a:t>
            </a:r>
            <a:r>
              <a:rPr lang="fr-FR" sz="1200" kern="1200" baseline="0" dirty="0" smtClean="0">
                <a:solidFill>
                  <a:schemeClr val="tx1"/>
                </a:solidFill>
                <a:effectLst/>
                <a:latin typeface="+mn-lt"/>
                <a:ea typeface="+mn-ea"/>
                <a:cs typeface="+mn-cs"/>
              </a:rPr>
              <a:t> site</a:t>
            </a:r>
            <a:r>
              <a:rPr lang="fr-FR" sz="1200" kern="1200" dirty="0" smtClean="0">
                <a:solidFill>
                  <a:schemeClr val="tx1"/>
                </a:solidFill>
                <a:effectLst/>
                <a:latin typeface="+mn-lt"/>
                <a:ea typeface="+mn-ea"/>
                <a:cs typeface="+mn-cs"/>
              </a:rPr>
              <a:t> contient</a:t>
            </a:r>
            <a:r>
              <a:rPr lang="fr-FR" sz="1200" kern="1200" baseline="0" dirty="0" smtClean="0">
                <a:solidFill>
                  <a:schemeClr val="tx1"/>
                </a:solidFill>
                <a:effectLst/>
                <a:latin typeface="+mn-lt"/>
                <a:ea typeface="+mn-ea"/>
                <a:cs typeface="+mn-cs"/>
              </a:rPr>
              <a:t> une ZH</a:t>
            </a:r>
            <a:r>
              <a:rPr lang="fr-FR" sz="1200" kern="1200" dirty="0" smtClean="0">
                <a:solidFill>
                  <a:schemeClr val="tx1"/>
                </a:solidFill>
                <a:effectLst/>
                <a:latin typeface="+mn-lt"/>
                <a:ea typeface="+mn-ea"/>
                <a:cs typeface="+mn-cs"/>
              </a:rPr>
              <a:t> située à l’aval d’une ancienne exploitation minière d’uranium</a:t>
            </a:r>
            <a:r>
              <a:rPr lang="fr-FR" sz="1200" kern="1200" baseline="0" dirty="0" smtClean="0">
                <a:solidFill>
                  <a:schemeClr val="tx1"/>
                </a:solidFill>
                <a:effectLst/>
                <a:latin typeface="+mn-lt"/>
                <a:ea typeface="+mn-ea"/>
                <a:cs typeface="+mn-cs"/>
              </a:rPr>
              <a:t>–aujourd’hui site ICPE- recouvert par végétation</a:t>
            </a:r>
            <a:r>
              <a:rPr lang="fr-FR" sz="1200" kern="1200" dirty="0" smtClean="0">
                <a:solidFill>
                  <a:schemeClr val="tx1"/>
                </a:solidFill>
                <a:effectLst/>
                <a:latin typeface="+mn-lt"/>
                <a:ea typeface="+mn-ea"/>
                <a:cs typeface="+mn-cs"/>
              </a:rPr>
              <a:t>. Les</a:t>
            </a:r>
            <a:r>
              <a:rPr lang="fr-FR" sz="1200" kern="1200" baseline="0" dirty="0" smtClean="0">
                <a:solidFill>
                  <a:schemeClr val="tx1"/>
                </a:solidFill>
                <a:effectLst/>
                <a:latin typeface="+mn-lt"/>
                <a:ea typeface="+mn-ea"/>
                <a:cs typeface="+mn-cs"/>
              </a:rPr>
              <a:t> recherches</a:t>
            </a:r>
            <a:r>
              <a:rPr lang="fr-FR" sz="1200" kern="1200" dirty="0" smtClean="0">
                <a:solidFill>
                  <a:schemeClr val="tx1"/>
                </a:solidFill>
                <a:effectLst/>
                <a:latin typeface="+mn-lt"/>
                <a:ea typeface="+mn-ea"/>
                <a:cs typeface="+mn-cs"/>
              </a:rPr>
              <a:t> ont débutées via l’étude d’une zone humide </a:t>
            </a:r>
            <a:r>
              <a:rPr lang="fr-FR" sz="1200" kern="1200" dirty="0" err="1" smtClean="0">
                <a:solidFill>
                  <a:schemeClr val="tx1"/>
                </a:solidFill>
                <a:effectLst/>
                <a:latin typeface="+mn-lt"/>
                <a:ea typeface="+mn-ea"/>
                <a:cs typeface="+mn-cs"/>
              </a:rPr>
              <a:t>anthropisée</a:t>
            </a:r>
            <a:r>
              <a:rPr lang="fr-FR" sz="1200" kern="1200" dirty="0" smtClean="0">
                <a:solidFill>
                  <a:schemeClr val="tx1"/>
                </a:solidFill>
                <a:effectLst/>
                <a:latin typeface="+mn-lt"/>
                <a:ea typeface="+mn-ea"/>
                <a:cs typeface="+mn-cs"/>
              </a:rPr>
              <a:t> (ZH), caractérisée par un horizon de </a:t>
            </a:r>
            <a:r>
              <a:rPr lang="fr-FR" sz="1200" kern="1200" dirty="0" err="1" smtClean="0">
                <a:solidFill>
                  <a:schemeClr val="tx1"/>
                </a:solidFill>
                <a:effectLst/>
                <a:latin typeface="+mn-lt"/>
                <a:ea typeface="+mn-ea"/>
                <a:cs typeface="+mn-cs"/>
              </a:rPr>
              <a:t>sub</a:t>
            </a:r>
            <a:r>
              <a:rPr lang="fr-FR" sz="1200" kern="1200" dirty="0" smtClean="0">
                <a:solidFill>
                  <a:schemeClr val="tx1"/>
                </a:solidFill>
                <a:effectLst/>
                <a:latin typeface="+mn-lt"/>
                <a:ea typeface="+mn-ea"/>
                <a:cs typeface="+mn-cs"/>
              </a:rPr>
              <a:t>-surface à teneurs en RN élevées empreintes</a:t>
            </a:r>
            <a:r>
              <a:rPr lang="fr-FR" sz="1200" kern="1200" baseline="0" dirty="0" smtClean="0">
                <a:solidFill>
                  <a:schemeClr val="tx1"/>
                </a:solidFill>
                <a:effectLst/>
                <a:latin typeface="+mn-lt"/>
                <a:ea typeface="+mn-ea"/>
                <a:cs typeface="+mn-cs"/>
              </a:rPr>
              <a:t> des anciennes </a:t>
            </a:r>
            <a:r>
              <a:rPr lang="fr-FR" sz="1200" kern="1200" dirty="0" smtClean="0">
                <a:solidFill>
                  <a:schemeClr val="tx1"/>
                </a:solidFill>
                <a:effectLst/>
                <a:latin typeface="+mn-lt"/>
                <a:ea typeface="+mn-ea"/>
                <a:cs typeface="+mn-cs"/>
              </a:rPr>
              <a:t>activités minières,</a:t>
            </a:r>
            <a:r>
              <a:rPr lang="fr-FR" sz="1200" kern="1200" baseline="0" dirty="0" smtClean="0">
                <a:solidFill>
                  <a:schemeClr val="tx1"/>
                </a:solidFill>
                <a:effectLst/>
                <a:latin typeface="+mn-lt"/>
                <a:ea typeface="+mn-ea"/>
                <a:cs typeface="+mn-cs"/>
              </a:rPr>
              <a:t> à laquelle s’adossent des recherches fondamentales en labo</a:t>
            </a:r>
            <a:r>
              <a:rPr lang="fr-FR"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kern="1200" dirty="0" smtClean="0">
                <a:solidFill>
                  <a:schemeClr val="tx1"/>
                </a:solidFill>
                <a:effectLst/>
                <a:latin typeface="+mn-lt"/>
                <a:ea typeface="+mn-ea"/>
                <a:cs typeface="+mn-cs"/>
              </a:rPr>
              <a:t>La participation de l’ensemble des équipes permet de mobiliser sur un sujet et un objet d’étude unique des expertises complémentaires et des techniques de pointe à la fois en spéciation chimique, chimie analytique, chimie isotopique et (micro)biologie, en</a:t>
            </a:r>
            <a:r>
              <a:rPr lang="fr-FR" sz="1200" kern="1200" baseline="0" dirty="0" smtClean="0">
                <a:solidFill>
                  <a:schemeClr val="tx1"/>
                </a:solidFill>
                <a:effectLst/>
                <a:latin typeface="+mn-lt"/>
                <a:ea typeface="+mn-ea"/>
                <a:cs typeface="+mn-cs"/>
              </a:rPr>
              <a:t> vue de lever les verrous sur les </a:t>
            </a:r>
            <a:r>
              <a:rPr lang="fr-FR" sz="1200" kern="1200" dirty="0" smtClean="0">
                <a:solidFill>
                  <a:schemeClr val="tx1"/>
                </a:solidFill>
                <a:effectLst/>
                <a:latin typeface="+mn-lt"/>
                <a:ea typeface="+mn-ea"/>
                <a:cs typeface="+mn-cs"/>
              </a:rPr>
              <a:t>mécanismes des transferts.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kern="1200" dirty="0" smtClean="0">
                <a:solidFill>
                  <a:schemeClr val="tx1"/>
                </a:solidFill>
                <a:effectLst/>
                <a:latin typeface="+mn-lt"/>
                <a:ea typeface="+mn-ea"/>
                <a:cs typeface="+mn-cs"/>
              </a:rPr>
              <a:t>BIAM</a:t>
            </a:r>
            <a:r>
              <a:rPr lang="fr-FR" sz="1200" i="1"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 INSTITUT DE BIOSCIENCES ET BIOTECHNOLOGIES D'AIX-MARSEILLE – UMR7265, CEA / CNRS-INSB / Université de Marseille-Aix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kern="1200" dirty="0" smtClean="0">
                <a:solidFill>
                  <a:schemeClr val="tx1"/>
                </a:solidFill>
                <a:effectLst/>
                <a:latin typeface="+mn-lt"/>
                <a:ea typeface="+mn-ea"/>
                <a:cs typeface="+mn-cs"/>
              </a:rPr>
              <a:t>CEA/LPCV</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 Laboratoire de Physiologie Cellulaire Végétale - UMR5168,  CNRS-INSB / CEA-INRA / Université Grenoble Alpes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kern="1200" dirty="0" smtClean="0">
                <a:solidFill>
                  <a:schemeClr val="tx1"/>
                </a:solidFill>
                <a:effectLst/>
                <a:latin typeface="+mn-lt"/>
                <a:ea typeface="+mn-ea"/>
                <a:cs typeface="+mn-cs"/>
              </a:rPr>
              <a:t>IRSN/LELI - Laboratoire sur le devenir des pollutions des sites radioactifs, IRSN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kern="1200" dirty="0" smtClean="0">
                <a:solidFill>
                  <a:schemeClr val="tx1"/>
                </a:solidFill>
                <a:effectLst/>
                <a:latin typeface="+mn-lt"/>
                <a:ea typeface="+mn-ea"/>
                <a:cs typeface="+mn-cs"/>
              </a:rPr>
              <a:t>IRSN / LR2T</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 Laboratoire de Recherche sur les Transferts de radionucléides en milieu Terrestre, IRSN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kern="1200" dirty="0" smtClean="0">
                <a:solidFill>
                  <a:schemeClr val="tx1"/>
                </a:solidFill>
                <a:effectLst/>
                <a:latin typeface="+mn-lt"/>
                <a:ea typeface="+mn-ea"/>
                <a:cs typeface="+mn-cs"/>
              </a:rPr>
              <a:t>LMGE - Laboratoire Microorganismes : Génome et Environnement - UMR 6023, CNRS-INEE / Université de Clermont Auvergne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kern="1200" dirty="0" smtClean="0">
                <a:solidFill>
                  <a:schemeClr val="tx1"/>
                </a:solidFill>
                <a:effectLst/>
                <a:latin typeface="+mn-lt"/>
                <a:ea typeface="+mn-ea"/>
                <a:cs typeface="+mn-cs"/>
              </a:rPr>
              <a:t> Institut Physique des 2 infinis</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FAA4B287-FB0C-4C70-A61F-0AD0FE76371E}" type="slidenum">
              <a:rPr lang="fr-FR" smtClean="0"/>
              <a:t>1</a:t>
            </a:fld>
            <a:endParaRPr lang="fr-FR"/>
          </a:p>
        </p:txBody>
      </p:sp>
    </p:spTree>
    <p:extLst>
      <p:ext uri="{BB962C8B-B14F-4D97-AF65-F5344CB8AC3E}">
        <p14:creationId xmlns:p14="http://schemas.microsoft.com/office/powerpoint/2010/main" val="62071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à"/>
            </a:pPr>
            <a:r>
              <a:rPr lang="fr-FR" baseline="0" dirty="0" smtClean="0"/>
              <a:t>des expériences de désorptions complémentaires (à M/V donné, pH 5) ont été réalisées pour cerner la dynamique de désorption de l’U en lien avec celle des MO (vecteurs) et d’éventuels </a:t>
            </a:r>
            <a:r>
              <a:rPr lang="fr-FR" baseline="0" dirty="0" err="1" smtClean="0"/>
              <a:t>colloides</a:t>
            </a:r>
            <a:r>
              <a:rPr lang="fr-FR" baseline="0" dirty="0" smtClean="0"/>
              <a:t>. Les </a:t>
            </a:r>
            <a:r>
              <a:rPr lang="fr-FR" baseline="0" dirty="0" err="1" smtClean="0"/>
              <a:t>surnageants</a:t>
            </a:r>
            <a:r>
              <a:rPr lang="fr-FR" baseline="0" dirty="0" smtClean="0"/>
              <a:t> ont été filtrés à différents seuils, et des caractérisations spectroscopiques et spectrométriques des MO </a:t>
            </a:r>
            <a:r>
              <a:rPr lang="fr-FR" baseline="0" dirty="0" err="1" smtClean="0"/>
              <a:t>désorbées</a:t>
            </a:r>
            <a:r>
              <a:rPr lang="fr-FR" baseline="0" dirty="0" smtClean="0"/>
              <a:t> ont été réalisées</a:t>
            </a:r>
          </a:p>
          <a:p>
            <a:pPr marL="0" indent="0">
              <a:buFont typeface="Wingdings" panose="05000000000000000000" pitchFamily="2" charset="2"/>
              <a:buNone/>
            </a:pPr>
            <a:endParaRPr lang="fr-FR" baseline="0" dirty="0" smtClean="0"/>
          </a:p>
          <a:p>
            <a:pPr marL="171450" indent="-171450">
              <a:buFont typeface="Wingdings" panose="05000000000000000000" pitchFamily="2" charset="2"/>
              <a:buChar char="à"/>
            </a:pPr>
            <a:r>
              <a:rPr lang="fr-FR" baseline="0" dirty="0" smtClean="0"/>
              <a:t>Les résultats sont cohérents avec les méthodes présentées avant mais le résultats principal est que U </a:t>
            </a:r>
            <a:r>
              <a:rPr lang="fr-FR" baseline="0" dirty="0" err="1" smtClean="0"/>
              <a:t>désorbé</a:t>
            </a:r>
            <a:r>
              <a:rPr lang="fr-FR" baseline="0" dirty="0" smtClean="0"/>
              <a:t> est présent dans une fraction </a:t>
            </a:r>
            <a:r>
              <a:rPr lang="fr-FR" baseline="0" dirty="0" err="1" smtClean="0"/>
              <a:t>colloidale</a:t>
            </a:r>
            <a:r>
              <a:rPr lang="fr-FR" baseline="0" dirty="0" smtClean="0"/>
              <a:t> (60 nm-1nm). </a:t>
            </a:r>
          </a:p>
          <a:p>
            <a:pPr marL="171450" indent="-171450">
              <a:buFont typeface="Wingdings" panose="05000000000000000000" pitchFamily="2" charset="2"/>
              <a:buChar char="à"/>
            </a:pPr>
            <a:r>
              <a:rPr lang="fr-FR" baseline="0" dirty="0" smtClean="0"/>
              <a:t> L’analyse des MO montre également que les MO sont présentes dans des fractions </a:t>
            </a:r>
            <a:r>
              <a:rPr lang="fr-FR" baseline="0" dirty="0" err="1" smtClean="0"/>
              <a:t>colloidales</a:t>
            </a:r>
            <a:r>
              <a:rPr lang="fr-FR" baseline="0" dirty="0" smtClean="0"/>
              <a:t>, dont la composition diffère de celle strictement en solution</a:t>
            </a:r>
          </a:p>
          <a:p>
            <a:pPr marL="171450" indent="-171450">
              <a:buFont typeface="Wingdings" panose="05000000000000000000" pitchFamily="2" charset="2"/>
              <a:buChar char="à"/>
            </a:pPr>
            <a:endParaRPr lang="fr-FR" baseline="0" dirty="0" smtClean="0"/>
          </a:p>
          <a:p>
            <a:pPr marL="171450" indent="-171450">
              <a:buFont typeface="Wingdings" panose="05000000000000000000" pitchFamily="2" charset="2"/>
              <a:buChar char="à"/>
            </a:pPr>
            <a:r>
              <a:rPr lang="fr-FR" baseline="0" dirty="0" smtClean="0"/>
              <a:t> une hypothèse est que l’U dans la fraction labile est complexé à des </a:t>
            </a:r>
            <a:r>
              <a:rPr lang="fr-FR" baseline="0" dirty="0" err="1" smtClean="0"/>
              <a:t>colloides</a:t>
            </a:r>
            <a:r>
              <a:rPr lang="fr-FR" baseline="0" dirty="0" smtClean="0"/>
              <a:t> organiques enrichis en composante humique (riche en AC)  et / ou il est </a:t>
            </a:r>
            <a:r>
              <a:rPr lang="fr-FR" baseline="0" dirty="0" err="1" smtClean="0"/>
              <a:t>co-ads</a:t>
            </a:r>
            <a:r>
              <a:rPr lang="fr-FR" baseline="0" dirty="0" smtClean="0"/>
              <a:t> avec mat </a:t>
            </a:r>
            <a:r>
              <a:rPr lang="fr-FR" baseline="0" dirty="0" err="1" smtClean="0"/>
              <a:t>org</a:t>
            </a:r>
            <a:r>
              <a:rPr lang="fr-FR" baseline="0" dirty="0" smtClean="0"/>
              <a:t>. à la surface de </a:t>
            </a:r>
            <a:r>
              <a:rPr lang="fr-FR" baseline="0" dirty="0" err="1" smtClean="0"/>
              <a:t>smectites</a:t>
            </a:r>
            <a:r>
              <a:rPr lang="fr-FR" baseline="0" dirty="0" smtClean="0"/>
              <a:t> ferriques ou oxydes de fer nanométriques (observés par MET) </a:t>
            </a:r>
          </a:p>
        </p:txBody>
      </p:sp>
      <p:sp>
        <p:nvSpPr>
          <p:cNvPr id="4" name="Espace réservé du numéro de diapositive 3"/>
          <p:cNvSpPr>
            <a:spLocks noGrp="1"/>
          </p:cNvSpPr>
          <p:nvPr>
            <p:ph type="sldNum" sz="quarter" idx="10"/>
          </p:nvPr>
        </p:nvSpPr>
        <p:spPr/>
        <p:txBody>
          <a:bodyPr/>
          <a:lstStyle/>
          <a:p>
            <a:fld id="{99402A2C-AE50-45B1-9BDC-7C15F8EC648B}" type="slidenum">
              <a:rPr lang="fr-FR" smtClean="0"/>
              <a:t>14</a:t>
            </a:fld>
            <a:endParaRPr lang="fr-FR"/>
          </a:p>
        </p:txBody>
      </p:sp>
    </p:spTree>
    <p:extLst>
      <p:ext uri="{BB962C8B-B14F-4D97-AF65-F5344CB8AC3E}">
        <p14:creationId xmlns:p14="http://schemas.microsoft.com/office/powerpoint/2010/main" val="1935056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à"/>
            </a:pPr>
            <a:r>
              <a:rPr lang="fr-FR" dirty="0" smtClean="0">
                <a:sym typeface="Wingdings" panose="05000000000000000000" pitchFamily="2" charset="2"/>
              </a:rPr>
              <a:t>Les</a:t>
            </a:r>
            <a:r>
              <a:rPr lang="fr-FR" baseline="0" dirty="0" smtClean="0">
                <a:sym typeface="Wingdings" panose="05000000000000000000" pitchFamily="2" charset="2"/>
              </a:rPr>
              <a:t> conditions redox retrouvées in situ ne peuvent pas être conservées en laboratoire, ce qui peut directement biaiser les résultats de </a:t>
            </a:r>
            <a:r>
              <a:rPr lang="fr-FR" baseline="0" dirty="0" err="1" smtClean="0">
                <a:sym typeface="Wingdings" panose="05000000000000000000" pitchFamily="2" charset="2"/>
              </a:rPr>
              <a:t>Kd</a:t>
            </a:r>
            <a:r>
              <a:rPr lang="fr-FR" baseline="0" dirty="0" smtClean="0">
                <a:sym typeface="Wingdings" panose="05000000000000000000" pitchFamily="2" charset="2"/>
              </a:rPr>
              <a:t> </a:t>
            </a:r>
            <a:r>
              <a:rPr lang="fr-FR" baseline="0" dirty="0" err="1" smtClean="0">
                <a:sym typeface="Wingdings" panose="05000000000000000000" pitchFamily="2" charset="2"/>
              </a:rPr>
              <a:t>determinés</a:t>
            </a:r>
            <a:r>
              <a:rPr lang="fr-FR" baseline="0" dirty="0" smtClean="0">
                <a:sym typeface="Wingdings" panose="05000000000000000000" pitchFamily="2" charset="2"/>
              </a:rPr>
              <a:t> par les précédentes méthodes (désorptions en laboratoire) dans le cas de l’U, contrairement aux quantités labiles totales (n) déterminées qui restent non pas impactées. </a:t>
            </a:r>
          </a:p>
          <a:p>
            <a:pPr marL="0" indent="0">
              <a:buFont typeface="Wingdings" panose="05000000000000000000" pitchFamily="2" charset="2"/>
              <a:buNone/>
            </a:pPr>
            <a:endParaRPr lang="fr-FR" baseline="0" dirty="0" smtClean="0">
              <a:sym typeface="Wingdings" panose="05000000000000000000" pitchFamily="2" charset="2"/>
            </a:endParaRPr>
          </a:p>
          <a:p>
            <a:pPr marL="171450" indent="-171450">
              <a:buFont typeface="Wingdings" panose="05000000000000000000" pitchFamily="2" charset="2"/>
              <a:buChar char="à"/>
            </a:pPr>
            <a:r>
              <a:rPr lang="fr-FR" dirty="0" smtClean="0"/>
              <a:t>Pour s’affranchir</a:t>
            </a:r>
            <a:r>
              <a:rPr lang="fr-FR" baseline="0" dirty="0" smtClean="0"/>
              <a:t> de ce biais, une détermination de la quantité d’U retrouvée dans l’eau porale à l’équilibre sur site (conditions redox respectées) est réalisable via le déploiement de capteurs DET (Diffusive Equilibration in </a:t>
            </a:r>
            <a:r>
              <a:rPr lang="fr-FR" baseline="0" dirty="0" err="1" smtClean="0"/>
              <a:t>Thin</a:t>
            </a:r>
            <a:r>
              <a:rPr lang="fr-FR" baseline="0" dirty="0" smtClean="0"/>
              <a:t> films). </a:t>
            </a:r>
          </a:p>
          <a:p>
            <a:pPr marL="0" indent="0">
              <a:buFont typeface="Wingdings" panose="05000000000000000000" pitchFamily="2" charset="2"/>
              <a:buNone/>
            </a:pPr>
            <a:endParaRPr lang="fr-FR" baseline="0" dirty="0" smtClean="0"/>
          </a:p>
          <a:p>
            <a:pPr marL="171450" indent="-171450">
              <a:buFont typeface="Wingdings" panose="05000000000000000000" pitchFamily="2" charset="2"/>
              <a:buChar char="à"/>
            </a:pPr>
            <a:r>
              <a:rPr lang="fr-FR" baseline="0" dirty="0" smtClean="0"/>
              <a:t>Avec la connaissance de cette information via le DET + celle de la quantité labile totale (n) via les désorptions en laboratoire, il est possible d’accéder à une valeur de </a:t>
            </a:r>
            <a:r>
              <a:rPr lang="fr-FR" baseline="0" dirty="0" err="1" smtClean="0"/>
              <a:t>Kd</a:t>
            </a:r>
            <a:r>
              <a:rPr lang="fr-FR" baseline="0" dirty="0" smtClean="0"/>
              <a:t> « in situ », beaucoup plus représentative du comportement réel de l’U à l’interface ZB / eau porale. </a:t>
            </a:r>
          </a:p>
          <a:p>
            <a:pPr marL="0" indent="0">
              <a:buFont typeface="Wingdings" panose="05000000000000000000" pitchFamily="2" charset="2"/>
              <a:buNone/>
            </a:pPr>
            <a:endParaRPr lang="fr-FR" baseline="0" dirty="0" smtClean="0"/>
          </a:p>
          <a:p>
            <a:pPr marL="171450" indent="-171450">
              <a:buFont typeface="Wingdings" panose="05000000000000000000" pitchFamily="2" charset="2"/>
              <a:buChar char="à"/>
            </a:pPr>
            <a:r>
              <a:rPr lang="fr-FR" baseline="0" dirty="0" smtClean="0"/>
              <a:t>Les premiers résultats obtenus après un premier déploiement de DET lors de la première campagne en Septembre 2020 sont encourageants, ce qui nous incite à renouveler un déploiement avec une résolution augmentée en Mai 2022 (DET moins larges = infos plus précise sur la localisation dans le sol). </a:t>
            </a:r>
            <a:endParaRPr lang="fr-FR" dirty="0"/>
          </a:p>
        </p:txBody>
      </p:sp>
      <p:sp>
        <p:nvSpPr>
          <p:cNvPr id="4" name="Espace réservé du numéro de diapositive 3"/>
          <p:cNvSpPr>
            <a:spLocks noGrp="1"/>
          </p:cNvSpPr>
          <p:nvPr>
            <p:ph type="sldNum" sz="quarter" idx="10"/>
          </p:nvPr>
        </p:nvSpPr>
        <p:spPr/>
        <p:txBody>
          <a:bodyPr/>
          <a:lstStyle/>
          <a:p>
            <a:fld id="{99402A2C-AE50-45B1-9BDC-7C15F8EC648B}" type="slidenum">
              <a:rPr lang="fr-FR" smtClean="0"/>
              <a:t>15</a:t>
            </a:fld>
            <a:endParaRPr lang="fr-FR"/>
          </a:p>
        </p:txBody>
      </p:sp>
    </p:spTree>
    <p:extLst>
      <p:ext uri="{BB962C8B-B14F-4D97-AF65-F5344CB8AC3E}">
        <p14:creationId xmlns:p14="http://schemas.microsoft.com/office/powerpoint/2010/main" val="1094779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à"/>
            </a:pPr>
            <a:r>
              <a:rPr lang="fr-FR" dirty="0" smtClean="0"/>
              <a:t>Le</a:t>
            </a:r>
            <a:r>
              <a:rPr lang="fr-FR" baseline="0" dirty="0" smtClean="0"/>
              <a:t> comportement labile de l’U a également été étudié au niveau de la zone supérieure à la ZB directement sur le terrain, avec une approche DGT/DET = en combinant ces capteurs, il est possible de remonter à un paramètre décrivant la réactivité du sol (capacité de ré-</a:t>
            </a:r>
            <a:r>
              <a:rPr lang="fr-FR" baseline="0" dirty="0" err="1" smtClean="0"/>
              <a:t>appro</a:t>
            </a:r>
            <a:r>
              <a:rPr lang="fr-FR" baseline="0" dirty="0" smtClean="0"/>
              <a:t> en U = comportement labile de l’U). </a:t>
            </a:r>
          </a:p>
          <a:p>
            <a:pPr marL="0" indent="0">
              <a:buFont typeface="Wingdings" panose="05000000000000000000" pitchFamily="2" charset="2"/>
              <a:buNone/>
            </a:pPr>
            <a:endParaRPr lang="fr-FR" baseline="0" dirty="0" smtClean="0"/>
          </a:p>
          <a:p>
            <a:pPr marL="171450" indent="-171450">
              <a:buFont typeface="Wingdings" panose="05000000000000000000" pitchFamily="2" charset="2"/>
              <a:buChar char="à"/>
            </a:pPr>
            <a:r>
              <a:rPr lang="fr-FR" baseline="0" dirty="0" smtClean="0"/>
              <a:t>De l’U dit « DGT-labile » est effectivement visible mais avec un paramètre de réactivité R très faible, ce qui indique soit qu’il y a une majorité d’U inerte ou bien que la cinétique de remise à l’équilibre dans l’eau porale est très lente. </a:t>
            </a:r>
          </a:p>
          <a:p>
            <a:pPr marL="0" indent="0">
              <a:buFont typeface="Wingdings" panose="05000000000000000000" pitchFamily="2" charset="2"/>
              <a:buNone/>
            </a:pPr>
            <a:endParaRPr lang="fr-FR" baseline="0" dirty="0" smtClean="0"/>
          </a:p>
          <a:p>
            <a:pPr marL="171450" indent="-171450">
              <a:buFont typeface="Wingdings" panose="05000000000000000000" pitchFamily="2" charset="2"/>
              <a:buChar char="à"/>
            </a:pPr>
            <a:r>
              <a:rPr lang="fr-FR" dirty="0" smtClean="0"/>
              <a:t>Un premier</a:t>
            </a:r>
            <a:r>
              <a:rPr lang="fr-FR" baseline="0" dirty="0" smtClean="0"/>
              <a:t> déploiement de capteurs « capsules » a été réalisée en juin 2021 au niveau de la surface avec un suivi de 4h à 48h mais les résultats sont probablement entachés d’un biais lié aux conditions météos. Un deuxième déploiement de capteurs « plaques » est prévu en Mai 2022, également sur 48h. </a:t>
            </a:r>
          </a:p>
          <a:p>
            <a:pPr marL="0" indent="0">
              <a:buFont typeface="Wingdings" panose="05000000000000000000" pitchFamily="2" charset="2"/>
              <a:buNone/>
            </a:pPr>
            <a:endParaRPr lang="fr-FR" baseline="0" dirty="0" smtClean="0"/>
          </a:p>
          <a:p>
            <a:pPr marL="171450" indent="-171450">
              <a:buFont typeface="Wingdings" panose="05000000000000000000" pitchFamily="2" charset="2"/>
              <a:buChar char="à"/>
            </a:pPr>
            <a:r>
              <a:rPr lang="fr-FR" baseline="0" dirty="0" smtClean="0"/>
              <a:t>En parallèle, une analyse poussée de la fraction colloïdale présente dans l’eau de surface et des espèces chimiques portées est en cours au KIT afin d’apporter des éléments de réponse/compréhension supplémentaires. </a:t>
            </a:r>
            <a:endParaRPr lang="fr-FR" dirty="0"/>
          </a:p>
        </p:txBody>
      </p:sp>
      <p:sp>
        <p:nvSpPr>
          <p:cNvPr id="4" name="Espace réservé du numéro de diapositive 3"/>
          <p:cNvSpPr>
            <a:spLocks noGrp="1"/>
          </p:cNvSpPr>
          <p:nvPr>
            <p:ph type="sldNum" sz="quarter" idx="10"/>
          </p:nvPr>
        </p:nvSpPr>
        <p:spPr/>
        <p:txBody>
          <a:bodyPr/>
          <a:lstStyle/>
          <a:p>
            <a:fld id="{99402A2C-AE50-45B1-9BDC-7C15F8EC648B}" type="slidenum">
              <a:rPr lang="fr-FR" smtClean="0"/>
              <a:t>16</a:t>
            </a:fld>
            <a:endParaRPr lang="fr-FR"/>
          </a:p>
        </p:txBody>
      </p:sp>
    </p:spTree>
    <p:extLst>
      <p:ext uri="{BB962C8B-B14F-4D97-AF65-F5344CB8AC3E}">
        <p14:creationId xmlns:p14="http://schemas.microsoft.com/office/powerpoint/2010/main" val="539924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à"/>
            </a:pPr>
            <a:r>
              <a:rPr lang="fr-FR" dirty="0" smtClean="0">
                <a:sym typeface="Wingdings" panose="05000000000000000000" pitchFamily="2" charset="2"/>
              </a:rPr>
              <a:t>L’étude de désorption de</a:t>
            </a:r>
            <a:r>
              <a:rPr lang="fr-FR" baseline="0" dirty="0" smtClean="0">
                <a:sym typeface="Wingdings" panose="05000000000000000000" pitchFamily="2" charset="2"/>
              </a:rPr>
              <a:t> l’U en laboratoire a également été réalisée pour cette zone, et les résultats par la méthode à différents rapports [m/V] confirment également la présence d’une très faible quantité d’U labile, mais les désorptions successives montrent également que la fraction labile suit une cinétique de désorption très lente, ce qui implique qu’un phénomène cinétique est effectivement impliqué dans le comportement labile de l’U dans cette zone. </a:t>
            </a:r>
          </a:p>
          <a:p>
            <a:pPr marL="0" indent="0">
              <a:buFont typeface="Wingdings" panose="05000000000000000000" pitchFamily="2" charset="2"/>
              <a:buNone/>
            </a:pPr>
            <a:endParaRPr lang="fr-FR" baseline="0" dirty="0" smtClean="0">
              <a:sym typeface="Wingdings" panose="05000000000000000000" pitchFamily="2" charset="2"/>
            </a:endParaRPr>
          </a:p>
          <a:p>
            <a:pPr marL="171450" indent="-171450">
              <a:buFont typeface="Wingdings" panose="05000000000000000000" pitchFamily="2" charset="2"/>
              <a:buChar char="à"/>
            </a:pPr>
            <a:r>
              <a:rPr lang="fr-FR" baseline="0" dirty="0" smtClean="0">
                <a:sym typeface="Wingdings" panose="05000000000000000000" pitchFamily="2" charset="2"/>
              </a:rPr>
              <a:t>L’homogénéité de ces valeurs est toujours en cours de vérification à l’échelle de la ZH … </a:t>
            </a:r>
          </a:p>
          <a:p>
            <a:pPr marL="171450" indent="-171450">
              <a:buFont typeface="Wingdings" panose="05000000000000000000" pitchFamily="2" charset="2"/>
              <a:buChar char="à"/>
            </a:pPr>
            <a:endParaRPr lang="fr-FR" baseline="0" dirty="0" smtClean="0">
              <a:sym typeface="Wingdings" panose="05000000000000000000" pitchFamily="2" charset="2"/>
            </a:endParaRPr>
          </a:p>
          <a:p>
            <a:pPr marL="171450" indent="-171450">
              <a:buFont typeface="Wingdings" panose="05000000000000000000" pitchFamily="2" charset="2"/>
              <a:buChar char="à"/>
            </a:pPr>
            <a:r>
              <a:rPr lang="fr-FR" baseline="0" dirty="0" smtClean="0">
                <a:sym typeface="Wingdings" panose="05000000000000000000" pitchFamily="2" charset="2"/>
              </a:rPr>
              <a:t> Des expériences complémentaires ont également été réalisées montrant que U labile et MO labiles enrichies en une composante humique sont associées à une fraction </a:t>
            </a:r>
            <a:r>
              <a:rPr lang="fr-FR" baseline="0" dirty="0" err="1" smtClean="0">
                <a:sym typeface="Wingdings" panose="05000000000000000000" pitchFamily="2" charset="2"/>
              </a:rPr>
              <a:t>colloidale</a:t>
            </a:r>
            <a:r>
              <a:rPr lang="fr-FR" baseline="0" dirty="0" smtClean="0">
                <a:sym typeface="Wingdings" panose="05000000000000000000" pitchFamily="2" charset="2"/>
              </a:rPr>
              <a:t>, de même que le Fe.</a:t>
            </a:r>
          </a:p>
          <a:p>
            <a:pPr marL="171450" indent="-171450">
              <a:buFont typeface="Wingdings" panose="05000000000000000000" pitchFamily="2" charset="2"/>
              <a:buChar char="à"/>
            </a:pPr>
            <a:endParaRPr lang="fr-FR" baseline="0" dirty="0" smtClean="0">
              <a:sym typeface="Wingdings" panose="05000000000000000000" pitchFamily="2" charset="2"/>
            </a:endParaRPr>
          </a:p>
          <a:p>
            <a:pPr marL="171450" indent="-171450">
              <a:buFont typeface="Wingdings" panose="05000000000000000000" pitchFamily="2" charset="2"/>
              <a:buChar char="à"/>
            </a:pPr>
            <a:r>
              <a:rPr lang="fr-FR" baseline="0" dirty="0" smtClean="0">
                <a:sym typeface="Wingdings" panose="05000000000000000000" pitchFamily="2" charset="2"/>
              </a:rPr>
              <a:t>Pour mieux comprendre ces mécanismes, des études à l’échelle moléculaires des interactions entre MO labile, </a:t>
            </a:r>
            <a:r>
              <a:rPr lang="fr-FR" baseline="0" dirty="0" err="1" smtClean="0">
                <a:sym typeface="Wingdings" panose="05000000000000000000" pitchFamily="2" charset="2"/>
              </a:rPr>
              <a:t>Ox</a:t>
            </a:r>
            <a:r>
              <a:rPr lang="fr-FR" baseline="0" dirty="0" smtClean="0">
                <a:sym typeface="Wingdings" panose="05000000000000000000" pitchFamily="2" charset="2"/>
              </a:rPr>
              <a:t>-</a:t>
            </a:r>
            <a:r>
              <a:rPr lang="fr-FR" baseline="0" dirty="0" err="1" smtClean="0">
                <a:sym typeface="Wingdings" panose="05000000000000000000" pitchFamily="2" charset="2"/>
              </a:rPr>
              <a:t>Fe-U</a:t>
            </a:r>
            <a:r>
              <a:rPr lang="fr-FR" baseline="0" dirty="0" smtClean="0">
                <a:sym typeface="Wingdings" panose="05000000000000000000" pitchFamily="2" charset="2"/>
              </a:rPr>
              <a:t> seront réalisées en labo.  </a:t>
            </a:r>
            <a:endParaRPr lang="fr-FR" dirty="0"/>
          </a:p>
        </p:txBody>
      </p:sp>
      <p:sp>
        <p:nvSpPr>
          <p:cNvPr id="4" name="Espace réservé du numéro de diapositive 3"/>
          <p:cNvSpPr>
            <a:spLocks noGrp="1"/>
          </p:cNvSpPr>
          <p:nvPr>
            <p:ph type="sldNum" sz="quarter" idx="10"/>
          </p:nvPr>
        </p:nvSpPr>
        <p:spPr/>
        <p:txBody>
          <a:bodyPr/>
          <a:lstStyle/>
          <a:p>
            <a:fld id="{99402A2C-AE50-45B1-9BDC-7C15F8EC648B}" type="slidenum">
              <a:rPr lang="fr-FR" smtClean="0"/>
              <a:t>17</a:t>
            </a:fld>
            <a:endParaRPr lang="fr-FR"/>
          </a:p>
        </p:txBody>
      </p:sp>
    </p:spTree>
    <p:extLst>
      <p:ext uri="{BB962C8B-B14F-4D97-AF65-F5344CB8AC3E}">
        <p14:creationId xmlns:p14="http://schemas.microsoft.com/office/powerpoint/2010/main" val="1235183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sym typeface="Wingdings" panose="05000000000000000000" pitchFamily="2" charset="2"/>
              </a:rPr>
              <a:t>Une</a:t>
            </a:r>
            <a:r>
              <a:rPr lang="fr-FR" baseline="0" dirty="0" smtClean="0">
                <a:sym typeface="Wingdings" panose="05000000000000000000" pitchFamily="2" charset="2"/>
              </a:rPr>
              <a:t>  étude de l’effet de la matière organique sur la spéciation et la mobilité de U dans les eaux drainant le petit </a:t>
            </a:r>
            <a:r>
              <a:rPr lang="fr-FR" baseline="0" dirty="0" err="1" smtClean="0">
                <a:sym typeface="Wingdings" panose="05000000000000000000" pitchFamily="2" charset="2"/>
              </a:rPr>
              <a:t>bv</a:t>
            </a:r>
            <a:r>
              <a:rPr lang="fr-FR" baseline="0" dirty="0" smtClean="0">
                <a:sym typeface="Wingdings" panose="05000000000000000000" pitchFamily="2" charset="2"/>
              </a:rPr>
              <a:t> de </a:t>
            </a:r>
            <a:r>
              <a:rPr lang="fr-FR" baseline="0" dirty="0" err="1" smtClean="0">
                <a:sym typeface="Wingdings" panose="05000000000000000000" pitchFamily="2" charset="2"/>
              </a:rPr>
              <a:t>Rophin</a:t>
            </a:r>
            <a:r>
              <a:rPr lang="fr-FR" baseline="0" dirty="0" smtClean="0">
                <a:sym typeface="Wingdings" panose="05000000000000000000" pitchFamily="2" charset="2"/>
              </a:rPr>
              <a:t> a également été réalisée dans le cadre de la thèse de S. Georg à l’IPHC.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sym typeface="Wingdings" panose="05000000000000000000" pitchFamily="2" charset="2"/>
              </a:rPr>
              <a:t>Un des objectif était notamment de caractériser les espèces métallo-organiques en tant que vecteurs de la mobilité de l’U, qu’elles soient formées avec des </a:t>
            </a:r>
            <a:r>
              <a:rPr lang="fr-FR" baseline="0" dirty="0" err="1" smtClean="0">
                <a:sym typeface="Wingdings" panose="05000000000000000000" pitchFamily="2" charset="2"/>
              </a:rPr>
              <a:t>moléc</a:t>
            </a:r>
            <a:r>
              <a:rPr lang="fr-FR" baseline="0" dirty="0" smtClean="0">
                <a:sym typeface="Wingdings" panose="05000000000000000000" pitchFamily="2" charset="2"/>
              </a:rPr>
              <a:t> </a:t>
            </a:r>
            <a:r>
              <a:rPr lang="fr-FR" baseline="0" dirty="0" err="1" smtClean="0">
                <a:sym typeface="Wingdings" panose="05000000000000000000" pitchFamily="2" charset="2"/>
              </a:rPr>
              <a:t>org</a:t>
            </a:r>
            <a:r>
              <a:rPr lang="fr-FR" baseline="0" dirty="0" smtClean="0">
                <a:sym typeface="Wingdings" panose="05000000000000000000" pitchFamily="2" charset="2"/>
              </a:rPr>
              <a:t> dissoutes, avec des </a:t>
            </a:r>
            <a:r>
              <a:rPr lang="fr-FR" baseline="0" dirty="0" err="1" smtClean="0">
                <a:sym typeface="Wingdings" panose="05000000000000000000" pitchFamily="2" charset="2"/>
              </a:rPr>
              <a:t>colloides</a:t>
            </a:r>
            <a:r>
              <a:rPr lang="fr-FR" baseline="0" dirty="0" smtClean="0">
                <a:sym typeface="Wingdings" panose="05000000000000000000" pitchFamily="2" charset="2"/>
              </a:rPr>
              <a:t> organiques ou avec des MOS à la surface de </a:t>
            </a:r>
            <a:r>
              <a:rPr lang="fr-FR" baseline="0" dirty="0" err="1" smtClean="0">
                <a:sym typeface="Wingdings" panose="05000000000000000000" pitchFamily="2" charset="2"/>
              </a:rPr>
              <a:t>colloides</a:t>
            </a:r>
            <a:r>
              <a:rPr lang="fr-FR" baseline="0" dirty="0" smtClean="0">
                <a:sym typeface="Wingdings" panose="05000000000000000000" pitchFamily="2" charset="2"/>
              </a:rPr>
              <a:t>  minéraux</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sym typeface="Wingdings" panose="05000000000000000000" pitchFamily="2" charset="2"/>
              </a:rPr>
              <a:t>Les analyses sur les eaux prélevées dans le ruisseau drainant le  BV et notamment au droit de la ZH, et filtrées à différents </a:t>
            </a:r>
            <a:r>
              <a:rPr lang="fr-FR" baseline="0" dirty="0" err="1" smtClean="0">
                <a:sym typeface="Wingdings" panose="05000000000000000000" pitchFamily="2" charset="2"/>
              </a:rPr>
              <a:t>sueils</a:t>
            </a:r>
            <a:r>
              <a:rPr lang="fr-FR" baseline="0" dirty="0" smtClean="0">
                <a:sym typeface="Wingdings" panose="05000000000000000000" pitchFamily="2" charset="2"/>
              </a:rPr>
              <a:t> de coupure, ont montré que l’U est transporté principalement sous forme colloïdale. Associé à une fraction </a:t>
            </a:r>
            <a:r>
              <a:rPr lang="fr-FR" baseline="0" dirty="0" err="1" smtClean="0">
                <a:sym typeface="Wingdings" panose="05000000000000000000" pitchFamily="2" charset="2"/>
              </a:rPr>
              <a:t>colloidale</a:t>
            </a:r>
            <a:r>
              <a:rPr lang="fr-FR" baseline="0" dirty="0" smtClean="0">
                <a:sym typeface="Wingdings" panose="05000000000000000000" pitchFamily="2" charset="2"/>
              </a:rPr>
              <a:t> de </a:t>
            </a:r>
            <a:r>
              <a:rPr lang="fr-FR" baseline="0" dirty="0" err="1" smtClean="0">
                <a:sym typeface="Wingdings" panose="05000000000000000000" pitchFamily="2" charset="2"/>
              </a:rPr>
              <a:t>qq</a:t>
            </a:r>
            <a:r>
              <a:rPr lang="fr-FR" baseline="0" dirty="0" smtClean="0">
                <a:sym typeface="Wingdings" panose="05000000000000000000" pitchFamily="2" charset="2"/>
              </a:rPr>
              <a:t> nm formée de </a:t>
            </a:r>
            <a:r>
              <a:rPr lang="fr-FR" baseline="0" dirty="0" err="1" smtClean="0">
                <a:sym typeface="Wingdings" panose="05000000000000000000" pitchFamily="2" charset="2"/>
              </a:rPr>
              <a:t>colloides</a:t>
            </a:r>
            <a:r>
              <a:rPr lang="fr-FR" baseline="0" dirty="0" smtClean="0">
                <a:sym typeface="Wingdings" panose="05000000000000000000" pitchFamily="2" charset="2"/>
              </a:rPr>
              <a:t> organiques.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sym typeface="Wingdings" panose="05000000000000000000" pitchFamily="2" charset="2"/>
              </a:rPr>
              <a:t>Une partie de l’U est transporté dans une fraction </a:t>
            </a:r>
            <a:r>
              <a:rPr lang="fr-FR" baseline="0" dirty="0" err="1" smtClean="0">
                <a:sym typeface="Wingdings" panose="05000000000000000000" pitchFamily="2" charset="2"/>
              </a:rPr>
              <a:t>colloidale</a:t>
            </a:r>
            <a:r>
              <a:rPr lang="fr-FR" baseline="0" dirty="0" smtClean="0">
                <a:sym typeface="Wingdings" panose="05000000000000000000" pitchFamily="2" charset="2"/>
              </a:rPr>
              <a:t> allant de 5-450 nm certainement associée à des minéraux ferriques comme ces oxydes observés au MET de </a:t>
            </a:r>
            <a:r>
              <a:rPr lang="fr-FR" baseline="0" dirty="0" err="1" smtClean="0">
                <a:sym typeface="Wingdings" panose="05000000000000000000" pitchFamily="2" charset="2"/>
              </a:rPr>
              <a:t>qq</a:t>
            </a:r>
            <a:r>
              <a:rPr lang="fr-FR" baseline="0" dirty="0" smtClean="0">
                <a:sym typeface="Wingdings" panose="05000000000000000000" pitchFamily="2" charset="2"/>
              </a:rPr>
              <a:t> </a:t>
            </a:r>
            <a:r>
              <a:rPr lang="fr-FR" baseline="0" dirty="0" err="1" smtClean="0">
                <a:sym typeface="Wingdings" panose="05000000000000000000" pitchFamily="2" charset="2"/>
              </a:rPr>
              <a:t>nms</a:t>
            </a:r>
            <a:r>
              <a:rPr lang="fr-FR" baseline="0" dirty="0" smtClean="0">
                <a:sym typeface="Wingdings" panose="05000000000000000000" pitchFamily="2" charset="2"/>
              </a:rPr>
              <a:t> entourés d’une gangue </a:t>
            </a:r>
            <a:r>
              <a:rPr lang="fr-FR" baseline="0" dirty="0" err="1" smtClean="0">
                <a:sym typeface="Wingdings" panose="05000000000000000000" pitchFamily="2" charset="2"/>
              </a:rPr>
              <a:t>organque</a:t>
            </a:r>
            <a:r>
              <a:rPr lang="fr-FR" baseline="0" dirty="0" smtClean="0">
                <a:sym typeface="Wingdings" panose="05000000000000000000" pitchFamily="2" charset="2"/>
              </a:rPr>
              <a:t> . Les molécules organiques adsorbées sur ces phases minérales sont majoritairement des molécules très oxygénées.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sym typeface="Wingdings" panose="05000000000000000000" pitchFamily="2" charset="2"/>
              </a:rPr>
              <a:t>Suite à ces études il apparait important d’établir la continuité des transferts sols-eaux de l’U et d’autres RN via des vecteurs </a:t>
            </a:r>
            <a:r>
              <a:rPr lang="fr-FR" baseline="0" dirty="0" err="1" smtClean="0">
                <a:sym typeface="Wingdings" panose="05000000000000000000" pitchFamily="2" charset="2"/>
              </a:rPr>
              <a:t>colloidaux</a:t>
            </a:r>
            <a:endParaRPr lang="fr-FR" dirty="0"/>
          </a:p>
        </p:txBody>
      </p:sp>
      <p:sp>
        <p:nvSpPr>
          <p:cNvPr id="4" name="Espace réservé du numéro de diapositive 3"/>
          <p:cNvSpPr>
            <a:spLocks noGrp="1"/>
          </p:cNvSpPr>
          <p:nvPr>
            <p:ph type="sldNum" sz="quarter" idx="10"/>
          </p:nvPr>
        </p:nvSpPr>
        <p:spPr/>
        <p:txBody>
          <a:bodyPr/>
          <a:lstStyle/>
          <a:p>
            <a:fld id="{FAA4B287-FB0C-4C70-A61F-0AD0FE76371E}" type="slidenum">
              <a:rPr lang="fr-FR" smtClean="0"/>
              <a:t>18</a:t>
            </a:fld>
            <a:endParaRPr lang="fr-FR"/>
          </a:p>
        </p:txBody>
      </p:sp>
    </p:spTree>
    <p:extLst>
      <p:ext uri="{BB962C8B-B14F-4D97-AF65-F5344CB8AC3E}">
        <p14:creationId xmlns:p14="http://schemas.microsoft.com/office/powerpoint/2010/main" val="2296976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aseline="0" dirty="0" smtClean="0">
                <a:sym typeface="Wingdings" panose="05000000000000000000" pitchFamily="2" charset="2"/>
              </a:rPr>
              <a:t>Les ZH constituent des objets de recherche émergents en chimie </a:t>
            </a:r>
            <a:r>
              <a:rPr lang="fr-FR" baseline="0" dirty="0" err="1" smtClean="0">
                <a:sym typeface="Wingdings" panose="05000000000000000000" pitchFamily="2" charset="2"/>
              </a:rPr>
              <a:t>envionnementale</a:t>
            </a:r>
            <a:r>
              <a:rPr lang="fr-FR" baseline="0" dirty="0" smtClean="0">
                <a:sym typeface="Wingdings" panose="05000000000000000000" pitchFamily="2" charset="2"/>
              </a:rPr>
              <a:t> car ce sont de véritables laboratoires à ciel ouvert pour étudier la dynamique des transferts et la spéciation des RN naturels dans un milieux complexe.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baseline="0" dirty="0" smtClean="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aseline="0" dirty="0" smtClean="0">
                <a:sym typeface="Wingdings" panose="05000000000000000000" pitchFamily="2" charset="2"/>
              </a:rPr>
              <a:t>Ce sont des milieux très complexes car végétalisés et riches en MO et microorganismes, ce qui ajoute un degré de complexité considérable à la spéciation des RN et ETM,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baseline="0" dirty="0" smtClean="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aseline="0" dirty="0" smtClean="0">
                <a:sym typeface="Wingdings" panose="05000000000000000000" pitchFamily="2" charset="2"/>
              </a:rPr>
              <a:t>La complexité de ces milieux tient aussi au fait qu’ils sont contact direct avec les eaux de surface et de nappe, donc soumis à des fluctuations spatiales et temporelles intenses des conditions physico-chimiques notamment des conditions redox.</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baseline="0" dirty="0" smtClean="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aseline="0" dirty="0" smtClean="0">
                <a:sym typeface="Wingdings" panose="05000000000000000000" pitchFamily="2" charset="2"/>
              </a:rPr>
              <a:t>Ces caractéristiques font que les ZH sont des Zones d’échanges. Elles sont capables d’accumuler les RN / ETM mais ce sont aussi des sources potentielles de relargage progressif, sur le long terme, de cocktails de RN en traces aux milieux aquatiques et à la biosphère.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baseline="0"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baseline="0" dirty="0" smtClean="0">
              <a:sym typeface="Wingdings" panose="05000000000000000000" pitchFamily="2" charset="2"/>
            </a:endParaRPr>
          </a:p>
          <a:p>
            <a:r>
              <a:rPr lang="fr-FR" dirty="0" smtClean="0"/>
              <a:t>-</a:t>
            </a:r>
            <a:r>
              <a:rPr lang="fr-FR" dirty="0" smtClean="0">
                <a:sym typeface="Wingdings" panose="05000000000000000000" pitchFamily="2" charset="2"/>
              </a:rPr>
              <a:t>1</a:t>
            </a:r>
            <a:r>
              <a:rPr lang="fr-FR" baseline="30000" dirty="0" smtClean="0">
                <a:sym typeface="Wingdings" panose="05000000000000000000" pitchFamily="2" charset="2"/>
              </a:rPr>
              <a:t>er</a:t>
            </a:r>
            <a:r>
              <a:rPr lang="fr-FR" baseline="0" dirty="0" smtClean="0">
                <a:sym typeface="Wingdings" panose="05000000000000000000" pitchFamily="2" charset="2"/>
              </a:rPr>
              <a:t> objectif : Mobiliser différentes compétences du consortium pour identifier et quantifier les transferts, 2</a:t>
            </a:r>
            <a:r>
              <a:rPr lang="fr-FR" baseline="30000" dirty="0" smtClean="0">
                <a:sym typeface="Wingdings" panose="05000000000000000000" pitchFamily="2" charset="2"/>
              </a:rPr>
              <a:t>ème</a:t>
            </a:r>
            <a:r>
              <a:rPr lang="fr-FR" baseline="0" dirty="0" smtClean="0">
                <a:sym typeface="Wingdings" panose="05000000000000000000" pitchFamily="2" charset="2"/>
              </a:rPr>
              <a:t> objectif :et établir le lien entre transferts et spéciation, en fonction des  caractéristiques biogéochimiques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Enjeu</a:t>
            </a:r>
            <a:r>
              <a:rPr lang="fr-FR" sz="1200" kern="1200" baseline="0" dirty="0" smtClean="0">
                <a:solidFill>
                  <a:schemeClr val="tx1"/>
                </a:solidFill>
                <a:effectLst/>
                <a:latin typeface="+mn-lt"/>
                <a:ea typeface="+mn-ea"/>
                <a:cs typeface="+mn-cs"/>
              </a:rPr>
              <a:t> : </a:t>
            </a:r>
            <a:r>
              <a:rPr lang="fr-FR" sz="1200" kern="1200" dirty="0" smtClean="0">
                <a:solidFill>
                  <a:schemeClr val="tx1"/>
                </a:solidFill>
                <a:effectLst/>
                <a:latin typeface="+mn-lt"/>
                <a:ea typeface="+mn-ea"/>
                <a:cs typeface="+mn-cs"/>
              </a:rPr>
              <a:t>contribuer par cette approche mécaniste à alimenter à l’amont des modèles prévisionnels des transferts, et à réduire les incertitudes sur les facteurs de transferts et augmenter la robustesse des modèles opérationnels actuels utilisés pour les scénarios d’exposition en radioprotection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FAA4B287-FB0C-4C70-A61F-0AD0FE76371E}" type="slidenum">
              <a:rPr lang="fr-FR" smtClean="0"/>
              <a:t>2</a:t>
            </a:fld>
            <a:endParaRPr lang="fr-FR"/>
          </a:p>
        </p:txBody>
      </p:sp>
    </p:spTree>
    <p:extLst>
      <p:ext uri="{BB962C8B-B14F-4D97-AF65-F5344CB8AC3E}">
        <p14:creationId xmlns:p14="http://schemas.microsoft.com/office/powerpoint/2010/main" val="3251552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sym typeface="Wingdings" panose="05000000000000000000" pitchFamily="2" charset="2"/>
              </a:rPr>
              <a:t> 3</a:t>
            </a:r>
            <a:r>
              <a:rPr lang="fr-FR" baseline="30000" dirty="0" smtClean="0">
                <a:sym typeface="Wingdings" panose="05000000000000000000" pitchFamily="2" charset="2"/>
              </a:rPr>
              <a:t>ème</a:t>
            </a:r>
            <a:r>
              <a:rPr lang="fr-FR" dirty="0" smtClean="0">
                <a:sym typeface="Wingdings" panose="05000000000000000000" pitchFamily="2" charset="2"/>
              </a:rPr>
              <a:t> objectif : établir</a:t>
            </a:r>
            <a:r>
              <a:rPr lang="fr-FR" baseline="0" dirty="0" smtClean="0">
                <a:sym typeface="Wingdings" panose="05000000000000000000" pitchFamily="2" charset="2"/>
              </a:rPr>
              <a:t> le lien entre transferts et leurs effets dans le continuum eau-sol –plantes : notamment la réponse de la physiologie des plantes ; </a:t>
            </a:r>
            <a:endParaRPr lang="fr-FR" dirty="0" smtClean="0"/>
          </a:p>
          <a:p>
            <a:endParaRPr lang="fr-FR" dirty="0" smtClean="0"/>
          </a:p>
          <a:p>
            <a:r>
              <a:rPr lang="fr-FR" dirty="0" smtClean="0"/>
              <a:t>-</a:t>
            </a:r>
            <a:r>
              <a:rPr lang="fr-FR" dirty="0" smtClean="0">
                <a:sym typeface="Wingdings" panose="05000000000000000000" pitchFamily="2" charset="2"/>
              </a:rPr>
              <a:t>Etablir ces</a:t>
            </a:r>
            <a:r>
              <a:rPr lang="fr-FR" baseline="0" dirty="0" smtClean="0">
                <a:sym typeface="Wingdings" panose="05000000000000000000" pitchFamily="2" charset="2"/>
              </a:rPr>
              <a:t> relations</a:t>
            </a:r>
            <a:r>
              <a:rPr lang="fr-FR" dirty="0" smtClean="0">
                <a:sym typeface="Wingdings" panose="05000000000000000000" pitchFamily="2" charset="2"/>
              </a:rPr>
              <a:t> n’est pas aisé : lever les verrous</a:t>
            </a:r>
          </a:p>
          <a:p>
            <a:endParaRPr lang="fr-FR" baseline="0"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MO : assemblage supramoléculaire de centaines molécules de</a:t>
            </a:r>
            <a:r>
              <a:rPr lang="fr-FR" sz="1200" kern="1200" baseline="0" dirty="0" smtClean="0">
                <a:solidFill>
                  <a:schemeClr val="tx1"/>
                </a:solidFill>
                <a:effectLst/>
                <a:latin typeface="+mn-lt"/>
                <a:ea typeface="+mn-ea"/>
                <a:cs typeface="+mn-cs"/>
              </a:rPr>
              <a:t> réactivités et différentes : </a:t>
            </a:r>
            <a:r>
              <a:rPr lang="fr-FR" baseline="0" dirty="0" smtClean="0">
                <a:sym typeface="Wingdings" panose="05000000000000000000" pitchFamily="2" charset="2"/>
              </a:rPr>
              <a:t>favorisant soit leur mobilité par la formation de complexes métallo-organiques avec les ligands organiques ou les </a:t>
            </a:r>
            <a:r>
              <a:rPr lang="fr-FR" baseline="0" dirty="0" err="1" smtClean="0">
                <a:sym typeface="Wingdings" panose="05000000000000000000" pitchFamily="2" charset="2"/>
              </a:rPr>
              <a:t>colloides</a:t>
            </a:r>
            <a:r>
              <a:rPr lang="fr-FR" baseline="0" dirty="0" smtClean="0">
                <a:sym typeface="Wingdings" panose="05000000000000000000" pitchFamily="2" charset="2"/>
              </a:rPr>
              <a:t> </a:t>
            </a:r>
            <a:r>
              <a:rPr lang="fr-FR" baseline="0" dirty="0" err="1" smtClean="0">
                <a:sym typeface="Wingdings" panose="05000000000000000000" pitchFamily="2" charset="2"/>
              </a:rPr>
              <a:t>org</a:t>
            </a:r>
            <a:r>
              <a:rPr lang="fr-FR" baseline="0" dirty="0" smtClean="0">
                <a:sym typeface="Wingdings" panose="05000000000000000000" pitchFamily="2" charset="2"/>
              </a:rPr>
              <a:t>. en solution, soit leur rétention partielle par la formation de nouvelles espèces métallo-</a:t>
            </a:r>
            <a:r>
              <a:rPr lang="fr-FR" baseline="0" dirty="0" err="1" smtClean="0">
                <a:sym typeface="Wingdings" panose="05000000000000000000" pitchFamily="2" charset="2"/>
              </a:rPr>
              <a:t>orga</a:t>
            </a:r>
            <a:r>
              <a:rPr lang="fr-FR" baseline="0" dirty="0" smtClean="0">
                <a:sym typeface="Wingdings" panose="05000000000000000000" pitchFamily="2" charset="2"/>
              </a:rPr>
              <a:t> sur les minéraux. Leur participation à bien d’autres réactions et équilibres sont possibles dont équilibres redox.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En fonction des conditions </a:t>
            </a:r>
            <a:r>
              <a:rPr lang="fr-FR" sz="1200" kern="1200" baseline="0" dirty="0" err="1" smtClean="0">
                <a:solidFill>
                  <a:schemeClr val="tx1"/>
                </a:solidFill>
                <a:effectLst/>
                <a:latin typeface="+mn-lt"/>
                <a:ea typeface="+mn-ea"/>
                <a:cs typeface="+mn-cs"/>
              </a:rPr>
              <a:t>physico-chim</a:t>
            </a:r>
            <a:r>
              <a:rPr lang="fr-FR" sz="1200" kern="1200" baseline="0" dirty="0" smtClean="0">
                <a:solidFill>
                  <a:schemeClr val="tx1"/>
                </a:solidFill>
                <a:effectLst/>
                <a:latin typeface="+mn-lt"/>
                <a:ea typeface="+mn-ea"/>
                <a:cs typeface="+mn-cs"/>
              </a:rPr>
              <a:t>, l’assemblage fractionne et les molécules en fonction de leurs propriétés et affinités sont préférentiellement laissées en phase aqueuses, organisées en phases </a:t>
            </a:r>
            <a:r>
              <a:rPr lang="fr-FR" sz="1200" kern="1200" baseline="0" dirty="0" err="1" smtClean="0">
                <a:solidFill>
                  <a:schemeClr val="tx1"/>
                </a:solidFill>
                <a:effectLst/>
                <a:latin typeface="+mn-lt"/>
                <a:ea typeface="+mn-ea"/>
                <a:cs typeface="+mn-cs"/>
              </a:rPr>
              <a:t>colloidales</a:t>
            </a:r>
            <a:r>
              <a:rPr lang="fr-FR" sz="1200" kern="1200" baseline="0" dirty="0" smtClean="0">
                <a:solidFill>
                  <a:schemeClr val="tx1"/>
                </a:solidFill>
                <a:effectLst/>
                <a:latin typeface="+mn-lt"/>
                <a:ea typeface="+mn-ea"/>
                <a:cs typeface="+mn-cs"/>
              </a:rPr>
              <a:t> ou </a:t>
            </a:r>
            <a:r>
              <a:rPr lang="fr-FR" sz="1200" kern="1200" baseline="0" dirty="0" err="1" smtClean="0">
                <a:solidFill>
                  <a:schemeClr val="tx1"/>
                </a:solidFill>
                <a:effectLst/>
                <a:latin typeface="+mn-lt"/>
                <a:ea typeface="+mn-ea"/>
                <a:cs typeface="+mn-cs"/>
              </a:rPr>
              <a:t>sorbées</a:t>
            </a:r>
            <a:r>
              <a:rPr lang="fr-FR" sz="1200" kern="1200" baseline="0" dirty="0" smtClean="0">
                <a:solidFill>
                  <a:schemeClr val="tx1"/>
                </a:solidFill>
                <a:effectLst/>
                <a:latin typeface="+mn-lt"/>
                <a:ea typeface="+mn-ea"/>
                <a:cs typeface="+mn-cs"/>
              </a:rPr>
              <a:t> sur les phases minérales, modifiant la réactivités de ces phases vis-à-vis des RN.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err="1" smtClean="0">
                <a:solidFill>
                  <a:schemeClr val="tx1"/>
                </a:solidFill>
                <a:effectLst/>
                <a:latin typeface="+mn-lt"/>
                <a:ea typeface="+mn-ea"/>
                <a:cs typeface="+mn-cs"/>
              </a:rPr>
              <a:t>Mic</a:t>
            </a:r>
            <a:r>
              <a:rPr lang="fr-FR" sz="1200" kern="1200" baseline="0" dirty="0" smtClean="0">
                <a:solidFill>
                  <a:schemeClr val="tx1"/>
                </a:solidFill>
                <a:effectLst/>
                <a:latin typeface="+mn-lt"/>
                <a:ea typeface="+mn-ea"/>
                <a:cs typeface="+mn-cs"/>
              </a:rPr>
              <a:t> :  complexifie </a:t>
            </a:r>
            <a:r>
              <a:rPr lang="fr-FR" baseline="0" dirty="0" smtClean="0">
                <a:sym typeface="Wingdings" panose="05000000000000000000" pitchFamily="2" charset="2"/>
              </a:rPr>
              <a:t> la spéciation des RN;  RN ont un effet rétroactif sur les populations microorganismes : études adaptation des populations en milieux nucléarisé - pourrait avoir un effet direct sur spéciation et un effet indirect via la </a:t>
            </a:r>
            <a:r>
              <a:rPr lang="fr-FR" baseline="0" dirty="0" err="1" smtClean="0">
                <a:sym typeface="Wingdings" panose="05000000000000000000" pitchFamily="2" charset="2"/>
              </a:rPr>
              <a:t>dégradtion</a:t>
            </a:r>
            <a:r>
              <a:rPr lang="fr-FR" baseline="0" dirty="0" smtClean="0">
                <a:sym typeface="Wingdings" panose="05000000000000000000" pitchFamily="2" charset="2"/>
              </a:rPr>
              <a:t> des matières organiques et donc tout le cycle biogéochimique des 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sym typeface="Wingdings" panose="05000000000000000000" pitchFamily="2" charset="2"/>
              </a:rPr>
              <a:t>- enjeu projet : un fonctionnement biogéochimique spécifique de ces biotopes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kern="1200" baseline="0" dirty="0" smtClean="0">
                <a:solidFill>
                  <a:schemeClr val="tx1"/>
                </a:solidFill>
                <a:effectLst/>
                <a:latin typeface="+mn-lt"/>
                <a:ea typeface="+mn-ea"/>
                <a:cs typeface="+mn-cs"/>
              </a:rPr>
              <a:t>Objectif transverse : partage et stockage de </a:t>
            </a:r>
            <a:r>
              <a:rPr lang="fr-FR" sz="1200" kern="1200" baseline="0" dirty="0" err="1" smtClean="0">
                <a:solidFill>
                  <a:schemeClr val="tx1"/>
                </a:solidFill>
                <a:effectLst/>
                <a:latin typeface="+mn-lt"/>
                <a:ea typeface="+mn-ea"/>
                <a:cs typeface="+mn-cs"/>
              </a:rPr>
              <a:t>méta-données</a:t>
            </a:r>
            <a:endParaRPr lang="fr-FR" sz="120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Atteindre les objectifs et les enjeux passe résolument</a:t>
            </a:r>
            <a:r>
              <a:rPr lang="fr-FR" baseline="0" dirty="0" smtClean="0"/>
              <a:t> par une approche intégrée, multi-échelle et pluridisciplinaire</a:t>
            </a:r>
          </a:p>
          <a:p>
            <a:endParaRPr lang="fr-FR" baseline="0" dirty="0" smtClean="0"/>
          </a:p>
          <a:p>
            <a:r>
              <a:rPr lang="fr-FR" baseline="0" dirty="0" smtClean="0"/>
              <a:t>WP1 : transferts sols—eaux ; WP2 : transferts sols eaux plantes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FAA4B287-FB0C-4C70-A61F-0AD0FE76371E}" type="slidenum">
              <a:rPr lang="fr-FR" smtClean="0"/>
              <a:t>3</a:t>
            </a:fld>
            <a:endParaRPr lang="fr-FR"/>
          </a:p>
        </p:txBody>
      </p:sp>
    </p:spTree>
    <p:extLst>
      <p:ext uri="{BB962C8B-B14F-4D97-AF65-F5344CB8AC3E}">
        <p14:creationId xmlns:p14="http://schemas.microsoft.com/office/powerpoint/2010/main" val="249398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smtClean="0"/>
          </a:p>
          <a:p>
            <a:r>
              <a:rPr lang="fr-FR" baseline="0" dirty="0" smtClean="0"/>
              <a:t>L’idée : concentrer les études sur une zone d’étude commune avec carotte de profil de sol pour WP1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sym typeface="Wingdings" panose="05000000000000000000" pitchFamily="2" charset="2"/>
              </a:rPr>
              <a:t>Carotte prélevée en sep 2020, maintenue sous </a:t>
            </a:r>
            <a:r>
              <a:rPr lang="fr-FR" baseline="0" dirty="0" err="1" smtClean="0">
                <a:sym typeface="Wingdings" panose="05000000000000000000" pitchFamily="2" charset="2"/>
              </a:rPr>
              <a:t>atm</a:t>
            </a:r>
            <a:r>
              <a:rPr lang="fr-FR" baseline="0" dirty="0" smtClean="0">
                <a:sym typeface="Wingdings" panose="05000000000000000000" pitchFamily="2" charset="2"/>
              </a:rPr>
              <a:t> N2 IPHC</a:t>
            </a:r>
          </a:p>
          <a:p>
            <a:r>
              <a:rPr lang="fr-FR" baseline="0" dirty="0" smtClean="0"/>
              <a:t>-</a:t>
            </a:r>
            <a:r>
              <a:rPr lang="fr-FR" baseline="0" dirty="0" smtClean="0">
                <a:sym typeface="Wingdings" panose="05000000000000000000" pitchFamily="2" charset="2"/>
              </a:rPr>
              <a:t> analyse </a:t>
            </a:r>
            <a:r>
              <a:rPr lang="fr-FR" baseline="0" dirty="0" err="1" smtClean="0">
                <a:sym typeface="Wingdings" panose="05000000000000000000" pitchFamily="2" charset="2"/>
              </a:rPr>
              <a:t>minéralo</a:t>
            </a:r>
            <a:r>
              <a:rPr lang="fr-FR" baseline="0" dirty="0" smtClean="0">
                <a:sym typeface="Wingdings" panose="05000000000000000000" pitchFamily="2" charset="2"/>
              </a:rPr>
              <a:t> et </a:t>
            </a:r>
            <a:r>
              <a:rPr lang="fr-FR" baseline="0" dirty="0" err="1" smtClean="0">
                <a:sym typeface="Wingdings" panose="05000000000000000000" pitchFamily="2" charset="2"/>
              </a:rPr>
              <a:t>chim</a:t>
            </a:r>
            <a:r>
              <a:rPr lang="fr-FR" baseline="0" dirty="0" smtClean="0">
                <a:sym typeface="Wingdings" panose="05000000000000000000" pitchFamily="2" charset="2"/>
              </a:rPr>
              <a:t> ouverte à tous : poster</a:t>
            </a:r>
          </a:p>
          <a:p>
            <a:endParaRPr lang="fr-FR" baseline="0" dirty="0" smtClean="0">
              <a:sym typeface="Wingdings" panose="05000000000000000000" pitchFamily="2" charset="2"/>
            </a:endParaRPr>
          </a:p>
          <a:p>
            <a:r>
              <a:rPr lang="fr-FR" baseline="0" dirty="0" smtClean="0">
                <a:sym typeface="Wingdings" panose="05000000000000000000" pitchFamily="2" charset="2"/>
              </a:rPr>
              <a:t>- présentation de chaque contribution</a:t>
            </a:r>
            <a:endParaRPr lang="fr-FR" dirty="0"/>
          </a:p>
        </p:txBody>
      </p:sp>
      <p:sp>
        <p:nvSpPr>
          <p:cNvPr id="4" name="Espace réservé du numéro de diapositive 3"/>
          <p:cNvSpPr>
            <a:spLocks noGrp="1"/>
          </p:cNvSpPr>
          <p:nvPr>
            <p:ph type="sldNum" sz="quarter" idx="10"/>
          </p:nvPr>
        </p:nvSpPr>
        <p:spPr/>
        <p:txBody>
          <a:bodyPr/>
          <a:lstStyle/>
          <a:p>
            <a:fld id="{FAA4B287-FB0C-4C70-A61F-0AD0FE76371E}" type="slidenum">
              <a:rPr lang="fr-FR" smtClean="0"/>
              <a:t>4</a:t>
            </a:fld>
            <a:endParaRPr lang="fr-FR"/>
          </a:p>
        </p:txBody>
      </p:sp>
    </p:spTree>
    <p:extLst>
      <p:ext uri="{BB962C8B-B14F-4D97-AF65-F5344CB8AC3E}">
        <p14:creationId xmlns:p14="http://schemas.microsoft.com/office/powerpoint/2010/main" val="2411808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068AE-EDD4-4978-A5A6-FB19BEA97D61}"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altLang="fr-FR"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412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068AE-EDD4-4978-A5A6-FB19BEA97D61}" type="slidenum">
              <a:rPr kumimoji="0" lang="fr-FR" alt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alt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018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fr-FR"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70811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E813A25-D438-4B13-8C76-F9E3C2819577}" type="slidenum">
              <a:rPr lang="fr-FR" smtClean="0"/>
              <a:t>11</a:t>
            </a:fld>
            <a:endParaRPr lang="fr-FR"/>
          </a:p>
        </p:txBody>
      </p:sp>
    </p:spTree>
    <p:extLst>
      <p:ext uri="{BB962C8B-B14F-4D97-AF65-F5344CB8AC3E}">
        <p14:creationId xmlns:p14="http://schemas.microsoft.com/office/powerpoint/2010/main" val="280570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à"/>
            </a:pPr>
            <a:r>
              <a:rPr lang="fr-FR" baseline="0" dirty="0" smtClean="0"/>
              <a:t>En laboratoire, l’étude de désorptions de l’U a été réalisée entre un échantillon de ZB et une eau porale synthétique (reproduite en éléments majeurs + pH à partir des données d’une eau porale extraite), selon deux méthodes : les désorptions à plusieurs rapport [m/V] (Subatech) et des désorptions successives (IRSN LR2T) permettant chacune d’accéder aux paramètres de </a:t>
            </a:r>
            <a:r>
              <a:rPr lang="fr-FR" baseline="0" dirty="0" err="1" smtClean="0"/>
              <a:t>Kd</a:t>
            </a:r>
            <a:r>
              <a:rPr lang="fr-FR" baseline="0" dirty="0" smtClean="0"/>
              <a:t> et n (quantité labile). </a:t>
            </a:r>
          </a:p>
          <a:p>
            <a:pPr marL="0" indent="0">
              <a:buFont typeface="Wingdings" panose="05000000000000000000" pitchFamily="2" charset="2"/>
              <a:buNone/>
            </a:pPr>
            <a:endParaRPr lang="fr-FR" baseline="0" dirty="0" smtClean="0"/>
          </a:p>
          <a:p>
            <a:pPr marL="171450" indent="-171450">
              <a:buFont typeface="Wingdings" panose="05000000000000000000" pitchFamily="2" charset="2"/>
              <a:buChar char="à"/>
            </a:pPr>
            <a:r>
              <a:rPr lang="fr-FR" baseline="0" dirty="0" smtClean="0"/>
              <a:t>Les résultats sont cohérents entre les deux méthodes et permettent de remonter à une fraction labile d’U d’environ 2,5-3%. </a:t>
            </a:r>
          </a:p>
          <a:p>
            <a:pPr marL="0" indent="0">
              <a:buFont typeface="Wingdings" panose="05000000000000000000" pitchFamily="2" charset="2"/>
              <a:buNone/>
            </a:pPr>
            <a:endParaRPr lang="fr-FR" baseline="0" dirty="0" smtClean="0"/>
          </a:p>
          <a:p>
            <a:pPr marL="171450" indent="-171450">
              <a:buFont typeface="Wingdings" panose="05000000000000000000" pitchFamily="2" charset="2"/>
              <a:buChar char="à"/>
            </a:pPr>
            <a:r>
              <a:rPr lang="fr-FR" baseline="0" dirty="0" smtClean="0"/>
              <a:t>L’homogénéité des couples [</a:t>
            </a:r>
            <a:r>
              <a:rPr lang="fr-FR" baseline="0" dirty="0" err="1" smtClean="0"/>
              <a:t>Kd,n</a:t>
            </a:r>
            <a:r>
              <a:rPr lang="fr-FR" baseline="0" dirty="0" smtClean="0"/>
              <a:t>] a été validée pour l’U sur 5 autres échantillons de ZB provenant de 5 carottes prélevées dans toute la ZH (fournies par l’IRSN LELI). </a:t>
            </a:r>
            <a:endParaRPr lang="fr-FR" dirty="0"/>
          </a:p>
        </p:txBody>
      </p:sp>
      <p:sp>
        <p:nvSpPr>
          <p:cNvPr id="4" name="Espace réservé du numéro de diapositive 3"/>
          <p:cNvSpPr>
            <a:spLocks noGrp="1"/>
          </p:cNvSpPr>
          <p:nvPr>
            <p:ph type="sldNum" sz="quarter" idx="10"/>
          </p:nvPr>
        </p:nvSpPr>
        <p:spPr/>
        <p:txBody>
          <a:bodyPr/>
          <a:lstStyle/>
          <a:p>
            <a:fld id="{99402A2C-AE50-45B1-9BDC-7C15F8EC648B}" type="slidenum">
              <a:rPr lang="fr-FR" smtClean="0"/>
              <a:t>13</a:t>
            </a:fld>
            <a:endParaRPr lang="fr-FR"/>
          </a:p>
        </p:txBody>
      </p:sp>
    </p:spTree>
    <p:extLst>
      <p:ext uri="{BB962C8B-B14F-4D97-AF65-F5344CB8AC3E}">
        <p14:creationId xmlns:p14="http://schemas.microsoft.com/office/powerpoint/2010/main" val="3478043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FABA7DE1-28B5-4FD1-81DB-A51FF26E5CE6}" type="datetimeFigureOut">
              <a:rPr lang="fr-FR" smtClean="0"/>
              <a:t>23/05/2022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688D646-0B33-47FC-88F4-4ADC12D338B8}" type="slidenum">
              <a:rPr lang="fr-FR" smtClean="0"/>
              <a:t>‹N°›</a:t>
            </a:fld>
            <a:endParaRPr lang="fr-FR"/>
          </a:p>
        </p:txBody>
      </p:sp>
    </p:spTree>
    <p:extLst>
      <p:ext uri="{BB962C8B-B14F-4D97-AF65-F5344CB8AC3E}">
        <p14:creationId xmlns:p14="http://schemas.microsoft.com/office/powerpoint/2010/main" val="3485162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ABA7DE1-28B5-4FD1-81DB-A51FF26E5CE6}" type="datetimeFigureOut">
              <a:rPr lang="fr-FR" smtClean="0"/>
              <a:t>23/05/2022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688D646-0B33-47FC-88F4-4ADC12D338B8}" type="slidenum">
              <a:rPr lang="fr-FR" smtClean="0"/>
              <a:t>‹N°›</a:t>
            </a:fld>
            <a:endParaRPr lang="fr-FR"/>
          </a:p>
        </p:txBody>
      </p:sp>
    </p:spTree>
    <p:extLst>
      <p:ext uri="{BB962C8B-B14F-4D97-AF65-F5344CB8AC3E}">
        <p14:creationId xmlns:p14="http://schemas.microsoft.com/office/powerpoint/2010/main" val="2069556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ABA7DE1-28B5-4FD1-81DB-A51FF26E5CE6}" type="datetimeFigureOut">
              <a:rPr lang="fr-FR" smtClean="0"/>
              <a:t>23/05/2022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688D646-0B33-47FC-88F4-4ADC12D338B8}" type="slidenum">
              <a:rPr lang="fr-FR" smtClean="0"/>
              <a:t>‹N°›</a:t>
            </a:fld>
            <a:endParaRPr lang="fr-FR"/>
          </a:p>
        </p:txBody>
      </p:sp>
    </p:spTree>
    <p:extLst>
      <p:ext uri="{BB962C8B-B14F-4D97-AF65-F5344CB8AC3E}">
        <p14:creationId xmlns:p14="http://schemas.microsoft.com/office/powerpoint/2010/main" val="2841852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 COUV-RF-Fond couleur">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7FBD36F-EC78-334E-B64B-D7A41F91E7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065" y="158381"/>
            <a:ext cx="1382363" cy="1251915"/>
          </a:xfrm>
          <a:prstGeom prst="rect">
            <a:avLst/>
          </a:prstGeom>
        </p:spPr>
      </p:pic>
      <p:sp>
        <p:nvSpPr>
          <p:cNvPr id="8" name="Rectangle 7">
            <a:extLst>
              <a:ext uri="{FF2B5EF4-FFF2-40B4-BE49-F238E27FC236}">
                <a16:creationId xmlns:a16="http://schemas.microsoft.com/office/drawing/2014/main" id="{DA5077B1-E734-F842-835D-1C544433B554}"/>
              </a:ext>
            </a:extLst>
          </p:cNvPr>
          <p:cNvSpPr/>
          <p:nvPr userDrawn="1"/>
        </p:nvSpPr>
        <p:spPr>
          <a:xfrm>
            <a:off x="658813" y="1604990"/>
            <a:ext cx="11533187" cy="4656111"/>
          </a:xfrm>
          <a:prstGeom prst="rect">
            <a:avLst/>
          </a:prstGeom>
          <a:solidFill>
            <a:srgbClr val="071E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2400" dirty="0">
              <a:solidFill>
                <a:prstClr val="white"/>
              </a:solidFill>
            </a:endParaRPr>
          </a:p>
        </p:txBody>
      </p:sp>
      <p:sp>
        <p:nvSpPr>
          <p:cNvPr id="5" name="Titre 4">
            <a:extLst>
              <a:ext uri="{FF2B5EF4-FFF2-40B4-BE49-F238E27FC236}">
                <a16:creationId xmlns:a16="http://schemas.microsoft.com/office/drawing/2014/main" id="{93548C19-04A5-8C4F-B3D1-B455B5F53FF5}"/>
              </a:ext>
            </a:extLst>
          </p:cNvPr>
          <p:cNvSpPr>
            <a:spLocks noGrp="1"/>
          </p:cNvSpPr>
          <p:nvPr>
            <p:ph type="title" hasCustomPrompt="1"/>
          </p:nvPr>
        </p:nvSpPr>
        <p:spPr>
          <a:xfrm>
            <a:off x="1688041" y="2535866"/>
            <a:ext cx="5378507" cy="1251961"/>
          </a:xfrm>
          <a:prstGeom prst="rect">
            <a:avLst/>
          </a:prstGeom>
        </p:spPr>
        <p:txBody>
          <a:bodyPr/>
          <a:lstStyle>
            <a:lvl1pPr algn="l" rtl="0" eaLnBrk="1" fontAlgn="base" hangingPunct="1">
              <a:spcBef>
                <a:spcPct val="0"/>
              </a:spcBef>
              <a:spcAft>
                <a:spcPct val="0"/>
              </a:spcAft>
              <a:defRPr lang="fr-FR" sz="4000" b="1" i="0" kern="0" cap="all" baseline="0" dirty="0">
                <a:solidFill>
                  <a:schemeClr val="bg1"/>
                </a:solidFill>
                <a:latin typeface="Calibri" panose="020F0502020204030204" pitchFamily="34" charset="0"/>
                <a:ea typeface="+mj-ea"/>
                <a:cs typeface="Calibri" panose="020F0502020204030204" pitchFamily="34" charset="0"/>
              </a:defRPr>
            </a:lvl1pPr>
          </a:lstStyle>
          <a:p>
            <a:r>
              <a:rPr lang="fr-FR" dirty="0"/>
              <a:t>CLIQUEZ POUR </a:t>
            </a:r>
            <a:br>
              <a:rPr lang="fr-FR" dirty="0"/>
            </a:br>
            <a:r>
              <a:rPr lang="fr-FR" dirty="0" err="1"/>
              <a:t>ModifieR</a:t>
            </a:r>
            <a:r>
              <a:rPr lang="fr-FR" dirty="0"/>
              <a:t> le titre</a:t>
            </a:r>
          </a:p>
        </p:txBody>
      </p:sp>
      <p:sp>
        <p:nvSpPr>
          <p:cNvPr id="17" name="Espace réservé du texte 2">
            <a:extLst>
              <a:ext uri="{FF2B5EF4-FFF2-40B4-BE49-F238E27FC236}">
                <a16:creationId xmlns:a16="http://schemas.microsoft.com/office/drawing/2014/main" id="{C6820B23-0CC6-3544-86BC-7A13B7E1DB57}"/>
              </a:ext>
            </a:extLst>
          </p:cNvPr>
          <p:cNvSpPr>
            <a:spLocks noGrp="1"/>
          </p:cNvSpPr>
          <p:nvPr>
            <p:ph type="body" idx="10" hasCustomPrompt="1"/>
          </p:nvPr>
        </p:nvSpPr>
        <p:spPr>
          <a:xfrm>
            <a:off x="1688044" y="3971433"/>
            <a:ext cx="5386917" cy="639763"/>
          </a:xfrm>
          <a:prstGeom prst="rect">
            <a:avLst/>
          </a:prstGeom>
        </p:spPr>
        <p:txBody>
          <a:bodyPr anchor="t"/>
          <a:lstStyle>
            <a:lvl1pPr marL="0" indent="0">
              <a:lnSpc>
                <a:spcPct val="100000"/>
              </a:lnSpc>
              <a:spcBef>
                <a:spcPts val="0"/>
              </a:spcBef>
              <a:buNone/>
              <a:defRPr lang="fr-FR" sz="2100" b="0" i="0" kern="0" dirty="0">
                <a:solidFill>
                  <a:schemeClr val="bg1"/>
                </a:solidFill>
                <a:latin typeface="Calibri" panose="020F0502020204030204" pitchFamily="34" charset="0"/>
                <a:ea typeface="+mn-ea"/>
                <a:cs typeface="+mn-cs"/>
              </a:defRPr>
            </a:lvl1pPr>
            <a:lvl2pPr marL="457143" indent="0">
              <a:buNone/>
              <a:defRPr sz="2000" b="1"/>
            </a:lvl2pPr>
            <a:lvl3pPr marL="914286" indent="0">
              <a:buNone/>
              <a:defRPr sz="18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fr-FR" dirty="0"/>
              <a:t>Cliquez pour modifier le sous-titre</a:t>
            </a:r>
          </a:p>
        </p:txBody>
      </p:sp>
      <p:pic>
        <p:nvPicPr>
          <p:cNvPr id="11" name="Image 10">
            <a:extLst>
              <a:ext uri="{FF2B5EF4-FFF2-40B4-BE49-F238E27FC236}">
                <a16:creationId xmlns:a16="http://schemas.microsoft.com/office/drawing/2014/main" id="{E8EE7ACF-9711-4610-A4D3-ECAABB34AF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4563" y="560840"/>
            <a:ext cx="1515600" cy="1003461"/>
          </a:xfrm>
          <a:prstGeom prst="rect">
            <a:avLst/>
          </a:prstGeom>
        </p:spPr>
      </p:pic>
      <p:pic>
        <p:nvPicPr>
          <p:cNvPr id="9" name="Image 8">
            <a:extLst>
              <a:ext uri="{FF2B5EF4-FFF2-40B4-BE49-F238E27FC236}">
                <a16:creationId xmlns:a16="http://schemas.microsoft.com/office/drawing/2014/main" id="{51D285E1-67D9-420A-9610-D078713CCC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5002" y="6413018"/>
            <a:ext cx="891477" cy="267012"/>
          </a:xfrm>
          <a:prstGeom prst="rect">
            <a:avLst/>
          </a:prstGeom>
        </p:spPr>
      </p:pic>
      <p:sp>
        <p:nvSpPr>
          <p:cNvPr id="10" name="ZoneTexte 9">
            <a:extLst>
              <a:ext uri="{FF2B5EF4-FFF2-40B4-BE49-F238E27FC236}">
                <a16:creationId xmlns:a16="http://schemas.microsoft.com/office/drawing/2014/main" id="{81397C53-F3CC-4434-AB5E-85DB4BF2A1B0}"/>
              </a:ext>
            </a:extLst>
          </p:cNvPr>
          <p:cNvSpPr txBox="1"/>
          <p:nvPr userDrawn="1"/>
        </p:nvSpPr>
        <p:spPr>
          <a:xfrm rot="16200000">
            <a:off x="-591564" y="5626914"/>
            <a:ext cx="1774693" cy="215444"/>
          </a:xfrm>
          <a:prstGeom prst="rect">
            <a:avLst/>
          </a:prstGeom>
          <a:noFill/>
        </p:spPr>
        <p:txBody>
          <a:bodyPr wrap="square" rtlCol="0">
            <a:spAutoFit/>
          </a:bodyPr>
          <a:lstStyle/>
          <a:p>
            <a:pPr eaLnBrk="0" fontAlgn="base" hangingPunct="0">
              <a:spcBef>
                <a:spcPct val="0"/>
              </a:spcBef>
              <a:spcAft>
                <a:spcPct val="0"/>
              </a:spcAft>
            </a:pPr>
            <a:r>
              <a:rPr lang="fr-FR" sz="800" dirty="0">
                <a:solidFill>
                  <a:prstClr val="white">
                    <a:lumMod val="95000"/>
                  </a:prstClr>
                </a:solidFill>
                <a:latin typeface="Calibri" panose="020F0502020204030204" pitchFamily="34" charset="0"/>
              </a:rPr>
              <a:t>IRSN/FRM-296 </a:t>
            </a:r>
            <a:r>
              <a:rPr lang="fr-FR" sz="800" dirty="0" err="1">
                <a:solidFill>
                  <a:prstClr val="white">
                    <a:lumMod val="95000"/>
                  </a:prstClr>
                </a:solidFill>
                <a:latin typeface="Calibri" panose="020F0502020204030204" pitchFamily="34" charset="0"/>
              </a:rPr>
              <a:t>ind</a:t>
            </a:r>
            <a:r>
              <a:rPr lang="fr-FR" sz="800" dirty="0">
                <a:solidFill>
                  <a:prstClr val="white">
                    <a:lumMod val="95000"/>
                  </a:prstClr>
                </a:solidFill>
                <a:latin typeface="Calibri" panose="020F0502020204030204" pitchFamily="34" charset="0"/>
              </a:rPr>
              <a:t>. 06</a:t>
            </a:r>
          </a:p>
        </p:txBody>
      </p:sp>
    </p:spTree>
    <p:extLst>
      <p:ext uri="{BB962C8B-B14F-4D97-AF65-F5344CB8AC3E}">
        <p14:creationId xmlns:p14="http://schemas.microsoft.com/office/powerpoint/2010/main" val="1168469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 COUV-sans RF-Fond couleu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8B5CD4-1270-4145-89EB-D4BF2E8DBD56}"/>
              </a:ext>
            </a:extLst>
          </p:cNvPr>
          <p:cNvSpPr/>
          <p:nvPr userDrawn="1"/>
        </p:nvSpPr>
        <p:spPr>
          <a:xfrm>
            <a:off x="658813" y="1604989"/>
            <a:ext cx="11533187" cy="4635691"/>
          </a:xfrm>
          <a:prstGeom prst="rect">
            <a:avLst/>
          </a:prstGeom>
          <a:solidFill>
            <a:srgbClr val="071E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2400" dirty="0">
              <a:solidFill>
                <a:prstClr val="white"/>
              </a:solidFill>
            </a:endParaRPr>
          </a:p>
        </p:txBody>
      </p:sp>
      <p:pic>
        <p:nvPicPr>
          <p:cNvPr id="9" name="Image 8">
            <a:extLst>
              <a:ext uri="{FF2B5EF4-FFF2-40B4-BE49-F238E27FC236}">
                <a16:creationId xmlns:a16="http://schemas.microsoft.com/office/drawing/2014/main" id="{23DBDE32-FF5A-4816-B364-7CC2247E1F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275" y="377960"/>
            <a:ext cx="1515600" cy="1003461"/>
          </a:xfrm>
          <a:prstGeom prst="rect">
            <a:avLst/>
          </a:prstGeom>
        </p:spPr>
      </p:pic>
      <p:sp>
        <p:nvSpPr>
          <p:cNvPr id="7" name="Titre 4">
            <a:extLst>
              <a:ext uri="{FF2B5EF4-FFF2-40B4-BE49-F238E27FC236}">
                <a16:creationId xmlns:a16="http://schemas.microsoft.com/office/drawing/2014/main" id="{AD4CEDC0-F0B4-44D9-8532-86A478858EAD}"/>
              </a:ext>
            </a:extLst>
          </p:cNvPr>
          <p:cNvSpPr>
            <a:spLocks noGrp="1"/>
          </p:cNvSpPr>
          <p:nvPr>
            <p:ph type="title" hasCustomPrompt="1"/>
          </p:nvPr>
        </p:nvSpPr>
        <p:spPr>
          <a:xfrm>
            <a:off x="1688041" y="2535866"/>
            <a:ext cx="5378507" cy="1251961"/>
          </a:xfrm>
          <a:prstGeom prst="rect">
            <a:avLst/>
          </a:prstGeom>
        </p:spPr>
        <p:txBody>
          <a:bodyPr/>
          <a:lstStyle>
            <a:lvl1pPr algn="l" rtl="0" eaLnBrk="1" fontAlgn="base" hangingPunct="1">
              <a:spcBef>
                <a:spcPct val="0"/>
              </a:spcBef>
              <a:spcAft>
                <a:spcPct val="0"/>
              </a:spcAft>
              <a:defRPr lang="fr-FR" sz="4000" b="1" i="0" kern="0" cap="all" baseline="0" dirty="0">
                <a:solidFill>
                  <a:schemeClr val="bg1"/>
                </a:solidFill>
                <a:latin typeface="Calibri" panose="020F0502020204030204" pitchFamily="34" charset="0"/>
                <a:ea typeface="+mj-ea"/>
                <a:cs typeface="Calibri" panose="020F0502020204030204" pitchFamily="34" charset="0"/>
              </a:defRPr>
            </a:lvl1pPr>
          </a:lstStyle>
          <a:p>
            <a:r>
              <a:rPr lang="fr-FR" dirty="0"/>
              <a:t>CLIQUEZ POUR </a:t>
            </a:r>
            <a:br>
              <a:rPr lang="fr-FR" dirty="0"/>
            </a:br>
            <a:r>
              <a:rPr lang="fr-FR" dirty="0" err="1"/>
              <a:t>ModifieR</a:t>
            </a:r>
            <a:r>
              <a:rPr lang="fr-FR" dirty="0"/>
              <a:t> le titre</a:t>
            </a:r>
          </a:p>
        </p:txBody>
      </p:sp>
      <p:sp>
        <p:nvSpPr>
          <p:cNvPr id="8" name="Espace réservé du texte 2">
            <a:extLst>
              <a:ext uri="{FF2B5EF4-FFF2-40B4-BE49-F238E27FC236}">
                <a16:creationId xmlns:a16="http://schemas.microsoft.com/office/drawing/2014/main" id="{56D361A2-EA8E-43A0-AF00-8A8828301D29}"/>
              </a:ext>
            </a:extLst>
          </p:cNvPr>
          <p:cNvSpPr>
            <a:spLocks noGrp="1"/>
          </p:cNvSpPr>
          <p:nvPr>
            <p:ph type="body" idx="10" hasCustomPrompt="1"/>
          </p:nvPr>
        </p:nvSpPr>
        <p:spPr>
          <a:xfrm>
            <a:off x="1688044" y="3971433"/>
            <a:ext cx="5386917" cy="639763"/>
          </a:xfrm>
          <a:prstGeom prst="rect">
            <a:avLst/>
          </a:prstGeom>
        </p:spPr>
        <p:txBody>
          <a:bodyPr anchor="t"/>
          <a:lstStyle>
            <a:lvl1pPr marL="0" indent="0">
              <a:lnSpc>
                <a:spcPct val="100000"/>
              </a:lnSpc>
              <a:spcBef>
                <a:spcPts val="0"/>
              </a:spcBef>
              <a:buNone/>
              <a:defRPr lang="fr-FR" sz="2100" b="0" i="0" kern="0" dirty="0">
                <a:solidFill>
                  <a:schemeClr val="bg1"/>
                </a:solidFill>
                <a:latin typeface="Calibri" panose="020F0502020204030204" pitchFamily="34" charset="0"/>
                <a:ea typeface="+mn-ea"/>
                <a:cs typeface="+mn-cs"/>
              </a:defRPr>
            </a:lvl1pPr>
            <a:lvl2pPr marL="457143" indent="0">
              <a:buNone/>
              <a:defRPr sz="2000" b="1"/>
            </a:lvl2pPr>
            <a:lvl3pPr marL="914286" indent="0">
              <a:buNone/>
              <a:defRPr sz="18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fr-FR" dirty="0"/>
              <a:t>Cliquez pour modifier le sous-titre</a:t>
            </a:r>
          </a:p>
        </p:txBody>
      </p:sp>
      <p:pic>
        <p:nvPicPr>
          <p:cNvPr id="10" name="Image 9">
            <a:extLst>
              <a:ext uri="{FF2B5EF4-FFF2-40B4-BE49-F238E27FC236}">
                <a16:creationId xmlns:a16="http://schemas.microsoft.com/office/drawing/2014/main" id="{88A558F0-7CF6-4B5F-9B16-D1597AA288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5002" y="6413018"/>
            <a:ext cx="891477" cy="267012"/>
          </a:xfrm>
          <a:prstGeom prst="rect">
            <a:avLst/>
          </a:prstGeom>
        </p:spPr>
      </p:pic>
      <p:sp>
        <p:nvSpPr>
          <p:cNvPr id="11" name="ZoneTexte 10">
            <a:extLst>
              <a:ext uri="{FF2B5EF4-FFF2-40B4-BE49-F238E27FC236}">
                <a16:creationId xmlns:a16="http://schemas.microsoft.com/office/drawing/2014/main" id="{84288C11-4D8D-4B2A-9089-E89D568DF032}"/>
              </a:ext>
            </a:extLst>
          </p:cNvPr>
          <p:cNvSpPr txBox="1"/>
          <p:nvPr userDrawn="1"/>
        </p:nvSpPr>
        <p:spPr>
          <a:xfrm rot="16200000">
            <a:off x="-591564" y="5626914"/>
            <a:ext cx="1774693" cy="215444"/>
          </a:xfrm>
          <a:prstGeom prst="rect">
            <a:avLst/>
          </a:prstGeom>
          <a:noFill/>
        </p:spPr>
        <p:txBody>
          <a:bodyPr wrap="square" rtlCol="0">
            <a:spAutoFit/>
          </a:bodyPr>
          <a:lstStyle/>
          <a:p>
            <a:pPr eaLnBrk="0" fontAlgn="base" hangingPunct="0">
              <a:spcBef>
                <a:spcPct val="0"/>
              </a:spcBef>
              <a:spcAft>
                <a:spcPct val="0"/>
              </a:spcAft>
            </a:pPr>
            <a:r>
              <a:rPr lang="fr-FR" sz="800" dirty="0">
                <a:solidFill>
                  <a:prstClr val="white">
                    <a:lumMod val="95000"/>
                  </a:prstClr>
                </a:solidFill>
                <a:latin typeface="Calibri" panose="020F0502020204030204" pitchFamily="34" charset="0"/>
              </a:rPr>
              <a:t>IRSN/FRM-296 </a:t>
            </a:r>
            <a:r>
              <a:rPr lang="fr-FR" sz="800" dirty="0" err="1">
                <a:solidFill>
                  <a:prstClr val="white">
                    <a:lumMod val="95000"/>
                  </a:prstClr>
                </a:solidFill>
                <a:latin typeface="Calibri" panose="020F0502020204030204" pitchFamily="34" charset="0"/>
              </a:rPr>
              <a:t>ind</a:t>
            </a:r>
            <a:r>
              <a:rPr lang="fr-FR" sz="800" dirty="0">
                <a:solidFill>
                  <a:prstClr val="white">
                    <a:lumMod val="95000"/>
                  </a:prstClr>
                </a:solidFill>
                <a:latin typeface="Calibri" panose="020F0502020204030204" pitchFamily="34" charset="0"/>
              </a:rPr>
              <a:t>. 06</a:t>
            </a:r>
          </a:p>
        </p:txBody>
      </p:sp>
    </p:spTree>
    <p:extLst>
      <p:ext uri="{BB962C8B-B14F-4D97-AF65-F5344CB8AC3E}">
        <p14:creationId xmlns:p14="http://schemas.microsoft.com/office/powerpoint/2010/main" val="3657532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 COUV-RF-Fond image">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341D5EE9-FC71-A646-ABF4-21F1E3E55977}"/>
              </a:ext>
            </a:extLst>
          </p:cNvPr>
          <p:cNvSpPr>
            <a:spLocks noGrp="1"/>
          </p:cNvSpPr>
          <p:nvPr>
            <p:ph type="pic" sz="quarter" idx="11" hasCustomPrompt="1"/>
          </p:nvPr>
        </p:nvSpPr>
        <p:spPr>
          <a:xfrm>
            <a:off x="658813" y="1604433"/>
            <a:ext cx="11533187" cy="4656667"/>
          </a:xfrm>
          <a:prstGeom prst="rect">
            <a:avLst/>
          </a:prstGeom>
          <a:solidFill>
            <a:schemeClr val="accent2"/>
          </a:solidFill>
        </p:spPr>
        <p:txBody>
          <a:bodyPr/>
          <a:lstStyle>
            <a:lvl1pPr marL="0" indent="0" algn="ctr">
              <a:buNone/>
              <a:defRPr sz="1800"/>
            </a:lvl1pPr>
          </a:lstStyle>
          <a:p>
            <a:r>
              <a:rPr lang="fr-FR" dirty="0"/>
              <a:t>Cliquez ou glissez pour ajouter une image de fond</a:t>
            </a:r>
          </a:p>
        </p:txBody>
      </p:sp>
      <p:pic>
        <p:nvPicPr>
          <p:cNvPr id="8" name="Image 7">
            <a:extLst>
              <a:ext uri="{FF2B5EF4-FFF2-40B4-BE49-F238E27FC236}">
                <a16:creationId xmlns:a16="http://schemas.microsoft.com/office/drawing/2014/main" id="{137BB058-14E7-4AFB-9459-D47C80EDC9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065" y="158381"/>
            <a:ext cx="1382363" cy="1251915"/>
          </a:xfrm>
          <a:prstGeom prst="rect">
            <a:avLst/>
          </a:prstGeom>
        </p:spPr>
      </p:pic>
      <p:sp>
        <p:nvSpPr>
          <p:cNvPr id="10" name="Titre 4">
            <a:extLst>
              <a:ext uri="{FF2B5EF4-FFF2-40B4-BE49-F238E27FC236}">
                <a16:creationId xmlns:a16="http://schemas.microsoft.com/office/drawing/2014/main" id="{F3248ECF-3070-4A6F-A639-39D6E2CE3C21}"/>
              </a:ext>
            </a:extLst>
          </p:cNvPr>
          <p:cNvSpPr>
            <a:spLocks noGrp="1"/>
          </p:cNvSpPr>
          <p:nvPr>
            <p:ph type="title" hasCustomPrompt="1"/>
          </p:nvPr>
        </p:nvSpPr>
        <p:spPr>
          <a:xfrm>
            <a:off x="1688041" y="2535866"/>
            <a:ext cx="5378507" cy="1251961"/>
          </a:xfrm>
          <a:prstGeom prst="rect">
            <a:avLst/>
          </a:prstGeom>
        </p:spPr>
        <p:txBody>
          <a:bodyPr/>
          <a:lstStyle>
            <a:lvl1pPr algn="l" rtl="0" eaLnBrk="1" fontAlgn="base" hangingPunct="1">
              <a:spcBef>
                <a:spcPct val="0"/>
              </a:spcBef>
              <a:spcAft>
                <a:spcPct val="0"/>
              </a:spcAft>
              <a:defRPr lang="fr-FR" sz="4000" b="1" i="0" kern="0" cap="all" baseline="0" dirty="0">
                <a:solidFill>
                  <a:schemeClr val="bg1"/>
                </a:solidFill>
                <a:latin typeface="Calibri" panose="020F0502020204030204" pitchFamily="34" charset="0"/>
                <a:ea typeface="+mj-ea"/>
                <a:cs typeface="Calibri" panose="020F0502020204030204" pitchFamily="34" charset="0"/>
              </a:defRPr>
            </a:lvl1pPr>
          </a:lstStyle>
          <a:p>
            <a:r>
              <a:rPr lang="fr-FR" dirty="0"/>
              <a:t>CLIQUEZ POUR </a:t>
            </a:r>
            <a:br>
              <a:rPr lang="fr-FR" dirty="0"/>
            </a:br>
            <a:r>
              <a:rPr lang="fr-FR" dirty="0" err="1"/>
              <a:t>ModifieR</a:t>
            </a:r>
            <a:r>
              <a:rPr lang="fr-FR" dirty="0"/>
              <a:t> le titre</a:t>
            </a:r>
          </a:p>
        </p:txBody>
      </p:sp>
      <p:sp>
        <p:nvSpPr>
          <p:cNvPr id="12" name="Espace réservé du texte 2">
            <a:extLst>
              <a:ext uri="{FF2B5EF4-FFF2-40B4-BE49-F238E27FC236}">
                <a16:creationId xmlns:a16="http://schemas.microsoft.com/office/drawing/2014/main" id="{73690193-E7E8-459C-9FD9-E7C01946BB4A}"/>
              </a:ext>
            </a:extLst>
          </p:cNvPr>
          <p:cNvSpPr>
            <a:spLocks noGrp="1"/>
          </p:cNvSpPr>
          <p:nvPr>
            <p:ph type="body" idx="10" hasCustomPrompt="1"/>
          </p:nvPr>
        </p:nvSpPr>
        <p:spPr>
          <a:xfrm>
            <a:off x="1688044" y="3971433"/>
            <a:ext cx="5386917" cy="639763"/>
          </a:xfrm>
          <a:prstGeom prst="rect">
            <a:avLst/>
          </a:prstGeom>
        </p:spPr>
        <p:txBody>
          <a:bodyPr anchor="t"/>
          <a:lstStyle>
            <a:lvl1pPr marL="0" indent="0">
              <a:lnSpc>
                <a:spcPct val="100000"/>
              </a:lnSpc>
              <a:spcBef>
                <a:spcPts val="0"/>
              </a:spcBef>
              <a:buNone/>
              <a:defRPr lang="fr-FR" sz="2100" b="0" i="0" kern="0" dirty="0">
                <a:solidFill>
                  <a:schemeClr val="bg1"/>
                </a:solidFill>
                <a:latin typeface="Calibri" panose="020F0502020204030204" pitchFamily="34" charset="0"/>
                <a:ea typeface="+mn-ea"/>
                <a:cs typeface="+mn-cs"/>
              </a:defRPr>
            </a:lvl1pPr>
            <a:lvl2pPr marL="457143" indent="0">
              <a:buNone/>
              <a:defRPr sz="2000" b="1"/>
            </a:lvl2pPr>
            <a:lvl3pPr marL="914286" indent="0">
              <a:buNone/>
              <a:defRPr sz="18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fr-FR" dirty="0"/>
              <a:t>Cliquez pour modifier le sous-titre</a:t>
            </a:r>
          </a:p>
        </p:txBody>
      </p:sp>
      <p:pic>
        <p:nvPicPr>
          <p:cNvPr id="13" name="Image 12">
            <a:extLst>
              <a:ext uri="{FF2B5EF4-FFF2-40B4-BE49-F238E27FC236}">
                <a16:creationId xmlns:a16="http://schemas.microsoft.com/office/drawing/2014/main" id="{DD9BE1FE-BED2-4A47-99A2-C1F74D8C49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5002" y="6413018"/>
            <a:ext cx="891477" cy="267012"/>
          </a:xfrm>
          <a:prstGeom prst="rect">
            <a:avLst/>
          </a:prstGeom>
        </p:spPr>
      </p:pic>
      <p:pic>
        <p:nvPicPr>
          <p:cNvPr id="14" name="Image 13">
            <a:extLst>
              <a:ext uri="{FF2B5EF4-FFF2-40B4-BE49-F238E27FC236}">
                <a16:creationId xmlns:a16="http://schemas.microsoft.com/office/drawing/2014/main" id="{FA1BC834-C737-4A71-9B6A-73F34E26B39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4563" y="560840"/>
            <a:ext cx="1515600" cy="1003461"/>
          </a:xfrm>
          <a:prstGeom prst="rect">
            <a:avLst/>
          </a:prstGeom>
        </p:spPr>
      </p:pic>
      <p:sp>
        <p:nvSpPr>
          <p:cNvPr id="9" name="ZoneTexte 8">
            <a:extLst>
              <a:ext uri="{FF2B5EF4-FFF2-40B4-BE49-F238E27FC236}">
                <a16:creationId xmlns:a16="http://schemas.microsoft.com/office/drawing/2014/main" id="{978562FB-DB35-42C6-8B67-1DD0734A6592}"/>
              </a:ext>
            </a:extLst>
          </p:cNvPr>
          <p:cNvSpPr txBox="1"/>
          <p:nvPr userDrawn="1"/>
        </p:nvSpPr>
        <p:spPr>
          <a:xfrm rot="16200000">
            <a:off x="-591564" y="5626914"/>
            <a:ext cx="1774693" cy="215444"/>
          </a:xfrm>
          <a:prstGeom prst="rect">
            <a:avLst/>
          </a:prstGeom>
          <a:noFill/>
        </p:spPr>
        <p:txBody>
          <a:bodyPr wrap="square" rtlCol="0">
            <a:spAutoFit/>
          </a:bodyPr>
          <a:lstStyle/>
          <a:p>
            <a:pPr eaLnBrk="0" fontAlgn="base" hangingPunct="0">
              <a:spcBef>
                <a:spcPct val="0"/>
              </a:spcBef>
              <a:spcAft>
                <a:spcPct val="0"/>
              </a:spcAft>
            </a:pPr>
            <a:r>
              <a:rPr lang="fr-FR" sz="800" dirty="0">
                <a:solidFill>
                  <a:prstClr val="white">
                    <a:lumMod val="95000"/>
                  </a:prstClr>
                </a:solidFill>
                <a:latin typeface="Calibri" panose="020F0502020204030204" pitchFamily="34" charset="0"/>
              </a:rPr>
              <a:t>IRSN/FRM-296 </a:t>
            </a:r>
            <a:r>
              <a:rPr lang="fr-FR" sz="800" dirty="0" err="1">
                <a:solidFill>
                  <a:prstClr val="white">
                    <a:lumMod val="95000"/>
                  </a:prstClr>
                </a:solidFill>
                <a:latin typeface="Calibri" panose="020F0502020204030204" pitchFamily="34" charset="0"/>
              </a:rPr>
              <a:t>ind</a:t>
            </a:r>
            <a:r>
              <a:rPr lang="fr-FR" sz="800" dirty="0">
                <a:solidFill>
                  <a:prstClr val="white">
                    <a:lumMod val="95000"/>
                  </a:prstClr>
                </a:solidFill>
                <a:latin typeface="Calibri" panose="020F0502020204030204" pitchFamily="34" charset="0"/>
              </a:rPr>
              <a:t>. 06</a:t>
            </a:r>
          </a:p>
        </p:txBody>
      </p:sp>
    </p:spTree>
    <p:extLst>
      <p:ext uri="{BB962C8B-B14F-4D97-AF65-F5344CB8AC3E}">
        <p14:creationId xmlns:p14="http://schemas.microsoft.com/office/powerpoint/2010/main" val="1759450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 COUV-sans RF-Fond image">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341D5EE9-FC71-A646-ABF4-21F1E3E55977}"/>
              </a:ext>
            </a:extLst>
          </p:cNvPr>
          <p:cNvSpPr>
            <a:spLocks noGrp="1"/>
          </p:cNvSpPr>
          <p:nvPr>
            <p:ph type="pic" sz="quarter" idx="11" hasCustomPrompt="1"/>
          </p:nvPr>
        </p:nvSpPr>
        <p:spPr>
          <a:xfrm>
            <a:off x="658813" y="1604433"/>
            <a:ext cx="11533187" cy="4656667"/>
          </a:xfrm>
          <a:prstGeom prst="rect">
            <a:avLst/>
          </a:prstGeom>
          <a:solidFill>
            <a:schemeClr val="accent2"/>
          </a:solidFill>
        </p:spPr>
        <p:txBody>
          <a:bodyPr/>
          <a:lstStyle>
            <a:lvl1pPr marL="0" indent="0" algn="ctr">
              <a:buNone/>
              <a:defRPr sz="1800"/>
            </a:lvl1pPr>
          </a:lstStyle>
          <a:p>
            <a:r>
              <a:rPr lang="fr-FR" dirty="0"/>
              <a:t>Cliquez ou glissez pour ajouter une image de fond</a:t>
            </a:r>
          </a:p>
        </p:txBody>
      </p:sp>
      <p:pic>
        <p:nvPicPr>
          <p:cNvPr id="10" name="Image 9">
            <a:extLst>
              <a:ext uri="{FF2B5EF4-FFF2-40B4-BE49-F238E27FC236}">
                <a16:creationId xmlns:a16="http://schemas.microsoft.com/office/drawing/2014/main" id="{E95F7F26-2A4A-4458-A017-FF665DA634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275" y="377960"/>
            <a:ext cx="1515600" cy="1003461"/>
          </a:xfrm>
          <a:prstGeom prst="rect">
            <a:avLst/>
          </a:prstGeom>
        </p:spPr>
      </p:pic>
      <p:sp>
        <p:nvSpPr>
          <p:cNvPr id="7" name="Titre 4">
            <a:extLst>
              <a:ext uri="{FF2B5EF4-FFF2-40B4-BE49-F238E27FC236}">
                <a16:creationId xmlns:a16="http://schemas.microsoft.com/office/drawing/2014/main" id="{4FB0DAAC-6527-4047-A0D8-D8E8BB001BC6}"/>
              </a:ext>
            </a:extLst>
          </p:cNvPr>
          <p:cNvSpPr>
            <a:spLocks noGrp="1"/>
          </p:cNvSpPr>
          <p:nvPr>
            <p:ph type="title" hasCustomPrompt="1"/>
          </p:nvPr>
        </p:nvSpPr>
        <p:spPr>
          <a:xfrm>
            <a:off x="1688041" y="2535866"/>
            <a:ext cx="5378507" cy="1251961"/>
          </a:xfrm>
          <a:prstGeom prst="rect">
            <a:avLst/>
          </a:prstGeom>
        </p:spPr>
        <p:txBody>
          <a:bodyPr/>
          <a:lstStyle>
            <a:lvl1pPr algn="l" rtl="0" eaLnBrk="1" fontAlgn="base" hangingPunct="1">
              <a:spcBef>
                <a:spcPct val="0"/>
              </a:spcBef>
              <a:spcAft>
                <a:spcPct val="0"/>
              </a:spcAft>
              <a:defRPr lang="fr-FR" sz="4000" b="1" i="0" kern="0" cap="all" baseline="0" dirty="0">
                <a:solidFill>
                  <a:schemeClr val="bg1"/>
                </a:solidFill>
                <a:latin typeface="Calibri" panose="020F0502020204030204" pitchFamily="34" charset="0"/>
                <a:ea typeface="+mj-ea"/>
                <a:cs typeface="Calibri" panose="020F0502020204030204" pitchFamily="34" charset="0"/>
              </a:defRPr>
            </a:lvl1pPr>
          </a:lstStyle>
          <a:p>
            <a:r>
              <a:rPr lang="fr-FR" dirty="0"/>
              <a:t>CLIQUEZ POUR </a:t>
            </a:r>
            <a:br>
              <a:rPr lang="fr-FR" dirty="0"/>
            </a:br>
            <a:r>
              <a:rPr lang="fr-FR" dirty="0" err="1"/>
              <a:t>ModifieR</a:t>
            </a:r>
            <a:r>
              <a:rPr lang="fr-FR" dirty="0"/>
              <a:t> le titre</a:t>
            </a:r>
          </a:p>
        </p:txBody>
      </p:sp>
      <p:sp>
        <p:nvSpPr>
          <p:cNvPr id="8" name="Espace réservé du texte 2">
            <a:extLst>
              <a:ext uri="{FF2B5EF4-FFF2-40B4-BE49-F238E27FC236}">
                <a16:creationId xmlns:a16="http://schemas.microsoft.com/office/drawing/2014/main" id="{B945DF2E-EC0D-4126-AD2E-9CFB6E06EA7F}"/>
              </a:ext>
            </a:extLst>
          </p:cNvPr>
          <p:cNvSpPr>
            <a:spLocks noGrp="1"/>
          </p:cNvSpPr>
          <p:nvPr>
            <p:ph type="body" idx="10" hasCustomPrompt="1"/>
          </p:nvPr>
        </p:nvSpPr>
        <p:spPr>
          <a:xfrm>
            <a:off x="1688044" y="3971433"/>
            <a:ext cx="5386917" cy="639763"/>
          </a:xfrm>
          <a:prstGeom prst="rect">
            <a:avLst/>
          </a:prstGeom>
        </p:spPr>
        <p:txBody>
          <a:bodyPr anchor="t"/>
          <a:lstStyle>
            <a:lvl1pPr marL="0" indent="0">
              <a:lnSpc>
                <a:spcPct val="100000"/>
              </a:lnSpc>
              <a:spcBef>
                <a:spcPts val="0"/>
              </a:spcBef>
              <a:buNone/>
              <a:defRPr lang="fr-FR" sz="2100" b="0" i="0" kern="0" dirty="0">
                <a:solidFill>
                  <a:schemeClr val="bg1"/>
                </a:solidFill>
                <a:latin typeface="Calibri" panose="020F0502020204030204" pitchFamily="34" charset="0"/>
                <a:ea typeface="+mn-ea"/>
                <a:cs typeface="+mn-cs"/>
              </a:defRPr>
            </a:lvl1pPr>
            <a:lvl2pPr marL="457143" indent="0">
              <a:buNone/>
              <a:defRPr sz="2000" b="1"/>
            </a:lvl2pPr>
            <a:lvl3pPr marL="914286" indent="0">
              <a:buNone/>
              <a:defRPr sz="18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fr-FR" dirty="0"/>
              <a:t>Cliquez pour modifier le sous-titre</a:t>
            </a:r>
          </a:p>
        </p:txBody>
      </p:sp>
      <p:pic>
        <p:nvPicPr>
          <p:cNvPr id="9" name="Image 8">
            <a:extLst>
              <a:ext uri="{FF2B5EF4-FFF2-40B4-BE49-F238E27FC236}">
                <a16:creationId xmlns:a16="http://schemas.microsoft.com/office/drawing/2014/main" id="{26625AA0-B610-4C4D-B4EB-18912BA4FA2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5002" y="6413018"/>
            <a:ext cx="891477" cy="267012"/>
          </a:xfrm>
          <a:prstGeom prst="rect">
            <a:avLst/>
          </a:prstGeom>
        </p:spPr>
      </p:pic>
      <p:sp>
        <p:nvSpPr>
          <p:cNvPr id="11" name="ZoneTexte 10">
            <a:extLst>
              <a:ext uri="{FF2B5EF4-FFF2-40B4-BE49-F238E27FC236}">
                <a16:creationId xmlns:a16="http://schemas.microsoft.com/office/drawing/2014/main" id="{760C650B-FB89-426D-B685-7839561D9804}"/>
              </a:ext>
            </a:extLst>
          </p:cNvPr>
          <p:cNvSpPr txBox="1"/>
          <p:nvPr userDrawn="1"/>
        </p:nvSpPr>
        <p:spPr>
          <a:xfrm rot="16200000">
            <a:off x="-591564" y="5626914"/>
            <a:ext cx="1774693" cy="215444"/>
          </a:xfrm>
          <a:prstGeom prst="rect">
            <a:avLst/>
          </a:prstGeom>
          <a:noFill/>
        </p:spPr>
        <p:txBody>
          <a:bodyPr wrap="square" rtlCol="0">
            <a:spAutoFit/>
          </a:bodyPr>
          <a:lstStyle/>
          <a:p>
            <a:pPr eaLnBrk="0" fontAlgn="base" hangingPunct="0">
              <a:spcBef>
                <a:spcPct val="0"/>
              </a:spcBef>
              <a:spcAft>
                <a:spcPct val="0"/>
              </a:spcAft>
            </a:pPr>
            <a:r>
              <a:rPr lang="fr-FR" sz="800" dirty="0">
                <a:solidFill>
                  <a:prstClr val="white">
                    <a:lumMod val="95000"/>
                  </a:prstClr>
                </a:solidFill>
                <a:latin typeface="Calibri" panose="020F0502020204030204" pitchFamily="34" charset="0"/>
              </a:rPr>
              <a:t>IRSN/FRM-296 </a:t>
            </a:r>
            <a:r>
              <a:rPr lang="fr-FR" sz="800" dirty="0" err="1">
                <a:solidFill>
                  <a:prstClr val="white">
                    <a:lumMod val="95000"/>
                  </a:prstClr>
                </a:solidFill>
                <a:latin typeface="Calibri" panose="020F0502020204030204" pitchFamily="34" charset="0"/>
              </a:rPr>
              <a:t>ind</a:t>
            </a:r>
            <a:r>
              <a:rPr lang="fr-FR" sz="800" dirty="0">
                <a:solidFill>
                  <a:prstClr val="white">
                    <a:lumMod val="95000"/>
                  </a:prstClr>
                </a:solidFill>
                <a:latin typeface="Calibri" panose="020F0502020204030204" pitchFamily="34" charset="0"/>
              </a:rPr>
              <a:t>. 06</a:t>
            </a:r>
          </a:p>
        </p:txBody>
      </p:sp>
    </p:spTree>
    <p:extLst>
      <p:ext uri="{BB962C8B-B14F-4D97-AF65-F5344CB8AC3E}">
        <p14:creationId xmlns:p14="http://schemas.microsoft.com/office/powerpoint/2010/main" val="345514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 Texte - santé et environn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16E087-790D-C443-A64A-E55B062B7F6E}"/>
              </a:ext>
            </a:extLst>
          </p:cNvPr>
          <p:cNvSpPr>
            <a:spLocks noGrp="1"/>
          </p:cNvSpPr>
          <p:nvPr>
            <p:ph type="title"/>
          </p:nvPr>
        </p:nvSpPr>
        <p:spPr>
          <a:xfrm>
            <a:off x="557668" y="450699"/>
            <a:ext cx="10333037" cy="575943"/>
          </a:xfrm>
          <a:prstGeom prst="rect">
            <a:avLst/>
          </a:prstGeom>
        </p:spPr>
        <p:txBody>
          <a:bodyPr/>
          <a:lstStyle>
            <a:lvl1pPr>
              <a:defRPr>
                <a:solidFill>
                  <a:schemeClr val="accent6"/>
                </a:solidFill>
              </a:defRPr>
            </a:lvl1pPr>
          </a:lstStyle>
          <a:p>
            <a:r>
              <a:rPr lang="fr-FR"/>
              <a:t>Modifiez le style du titre</a:t>
            </a:r>
            <a:endParaRPr lang="fr-FR" dirty="0"/>
          </a:p>
        </p:txBody>
      </p:sp>
      <p:sp>
        <p:nvSpPr>
          <p:cNvPr id="4" name="Espace réservé du pied de page 3">
            <a:extLst>
              <a:ext uri="{FF2B5EF4-FFF2-40B4-BE49-F238E27FC236}">
                <a16:creationId xmlns:a16="http://schemas.microsoft.com/office/drawing/2014/main" id="{46C653B7-EE87-4B25-AADC-3FB0F2C8FC63}"/>
              </a:ext>
            </a:extLst>
          </p:cNvPr>
          <p:cNvSpPr>
            <a:spLocks noGrp="1"/>
          </p:cNvSpPr>
          <p:nvPr>
            <p:ph type="ftr" sz="quarter" idx="10"/>
          </p:nvPr>
        </p:nvSpPr>
        <p:spPr>
          <a:xfrm>
            <a:off x="3374232" y="6492876"/>
            <a:ext cx="8122445" cy="365125"/>
          </a:xfrm>
          <a:prstGeom prst="rect">
            <a:avLst/>
          </a:prstGeom>
        </p:spPr>
        <p:txBody>
          <a:bodyPr/>
          <a:lstStyle/>
          <a:p>
            <a:r>
              <a:rPr lang="fr-FR" smtClean="0"/>
              <a:t>IRSN-Journées de thèse Mars 2022</a:t>
            </a:r>
            <a:endParaRPr lang="fr-FR" dirty="0"/>
          </a:p>
        </p:txBody>
      </p:sp>
      <p:sp>
        <p:nvSpPr>
          <p:cNvPr id="5" name="Espace réservé du numéro de diapositive 4">
            <a:extLst>
              <a:ext uri="{FF2B5EF4-FFF2-40B4-BE49-F238E27FC236}">
                <a16:creationId xmlns:a16="http://schemas.microsoft.com/office/drawing/2014/main" id="{979B8803-35D6-4A79-B526-53E23F28220C}"/>
              </a:ext>
            </a:extLst>
          </p:cNvPr>
          <p:cNvSpPr>
            <a:spLocks noGrp="1"/>
          </p:cNvSpPr>
          <p:nvPr>
            <p:ph type="sldNum" sz="quarter" idx="11"/>
          </p:nvPr>
        </p:nvSpPr>
        <p:spPr>
          <a:xfrm>
            <a:off x="11497735" y="6492876"/>
            <a:ext cx="694269" cy="365125"/>
          </a:xfrm>
          <a:prstGeom prst="rect">
            <a:avLst/>
          </a:prstGeom>
        </p:spPr>
        <p:txBody>
          <a:bodyPr/>
          <a:lstStyle/>
          <a:p>
            <a:fld id="{3ACCC249-5D5B-4515-B0B4-8C29B88314F6}" type="slidenum">
              <a:rPr lang="fr-FR" smtClean="0"/>
              <a:pPr/>
              <a:t>‹N°›</a:t>
            </a:fld>
            <a:endParaRPr lang="fr-FR" dirty="0"/>
          </a:p>
        </p:txBody>
      </p:sp>
      <p:sp>
        <p:nvSpPr>
          <p:cNvPr id="7" name="Espace réservé du contenu 6">
            <a:extLst>
              <a:ext uri="{FF2B5EF4-FFF2-40B4-BE49-F238E27FC236}">
                <a16:creationId xmlns:a16="http://schemas.microsoft.com/office/drawing/2014/main" id="{88C5A09D-22A6-437C-8E7F-E765DB3C47EE}"/>
              </a:ext>
            </a:extLst>
          </p:cNvPr>
          <p:cNvSpPr>
            <a:spLocks noGrp="1"/>
          </p:cNvSpPr>
          <p:nvPr>
            <p:ph sz="quarter" idx="12"/>
          </p:nvPr>
        </p:nvSpPr>
        <p:spPr>
          <a:xfrm>
            <a:off x="1163640" y="1700216"/>
            <a:ext cx="10333037" cy="4357687"/>
          </a:xfrm>
          <a:prstGeom prst="rect">
            <a:avLst/>
          </a:prstGeom>
        </p:spPr>
        <p:txBody>
          <a:bodyPr/>
          <a:lstStyle>
            <a:lvl1pPr>
              <a:buClr>
                <a:schemeClr val="accent6"/>
              </a:buClr>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1051011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endParaRPr lang="zh-CN" altLang="en-US"/>
          </a:p>
        </p:txBody>
      </p:sp>
      <p:sp>
        <p:nvSpPr>
          <p:cNvPr id="3" name="Footer Placeholder 2"/>
          <p:cNvSpPr>
            <a:spLocks noGrp="1"/>
          </p:cNvSpPr>
          <p:nvPr>
            <p:ph type="ftr" sz="quarter" idx="11"/>
          </p:nvPr>
        </p:nvSpPr>
        <p:spPr>
          <a:xfrm>
            <a:off x="3374232" y="6492876"/>
            <a:ext cx="8122445" cy="365125"/>
          </a:xfrm>
          <a:prstGeom prst="rect">
            <a:avLst/>
          </a:prstGeom>
        </p:spPr>
        <p:txBody>
          <a:bodyPr/>
          <a:lstStyle/>
          <a:p>
            <a:r>
              <a:rPr lang="fr-FR" altLang="zh-CN" smtClean="0"/>
              <a:t>IRSN-Journées de thèse Mars 2022</a:t>
            </a:r>
            <a:endParaRPr lang="zh-CN" altLang="en-US"/>
          </a:p>
        </p:txBody>
      </p:sp>
      <p:sp>
        <p:nvSpPr>
          <p:cNvPr id="4" name="Slide Number Placeholder 3"/>
          <p:cNvSpPr>
            <a:spLocks noGrp="1"/>
          </p:cNvSpPr>
          <p:nvPr>
            <p:ph type="sldNum" sz="quarter" idx="12"/>
          </p:nvPr>
        </p:nvSpPr>
        <p:spPr>
          <a:xfrm>
            <a:off x="11497735" y="6492876"/>
            <a:ext cx="694269" cy="365125"/>
          </a:xfrm>
          <a:prstGeom prst="rect">
            <a:avLst/>
          </a:prstGeom>
        </p:spPr>
        <p:txBody>
          <a:bodyPr/>
          <a:lstStyle/>
          <a:p>
            <a:fld id="{1A7D73ED-7EBB-4E11-B60B-79773C5177D3}" type="slidenum">
              <a:rPr lang="zh-CN" altLang="en-US" smtClean="0"/>
              <a:t>‹N°›</a:t>
            </a:fld>
            <a:endParaRPr lang="zh-CN" altLang="en-US"/>
          </a:p>
        </p:txBody>
      </p:sp>
    </p:spTree>
    <p:extLst>
      <p:ext uri="{BB962C8B-B14F-4D97-AF65-F5344CB8AC3E}">
        <p14:creationId xmlns:p14="http://schemas.microsoft.com/office/powerpoint/2010/main" val="3337051354"/>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 Titre, sous-titre et 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80C18F-9A7B-7147-8C94-E134290728DF}"/>
              </a:ext>
            </a:extLst>
          </p:cNvPr>
          <p:cNvSpPr>
            <a:spLocks noGrp="1"/>
          </p:cNvSpPr>
          <p:nvPr>
            <p:ph type="title"/>
          </p:nvPr>
        </p:nvSpPr>
        <p:spPr>
          <a:xfrm>
            <a:off x="557668" y="450699"/>
            <a:ext cx="10333037" cy="575943"/>
          </a:xfrm>
          <a:prstGeom prst="rect">
            <a:avLst/>
          </a:prstGeom>
        </p:spPr>
        <p:txBody>
          <a:bodyPr/>
          <a:lstStyle/>
          <a:p>
            <a:r>
              <a:rPr lang="fr-FR"/>
              <a:t>Modifiez le style du titre</a:t>
            </a:r>
            <a:endParaRPr lang="fr-FR" dirty="0"/>
          </a:p>
        </p:txBody>
      </p:sp>
      <p:grpSp>
        <p:nvGrpSpPr>
          <p:cNvPr id="5" name="Group 4">
            <a:extLst>
              <a:ext uri="{FF2B5EF4-FFF2-40B4-BE49-F238E27FC236}">
                <a16:creationId xmlns:a16="http://schemas.microsoft.com/office/drawing/2014/main" id="{AE9D86B4-466B-BD42-92B8-4D73954B489B}"/>
              </a:ext>
            </a:extLst>
          </p:cNvPr>
          <p:cNvGrpSpPr>
            <a:grpSpLocks noChangeAspect="1"/>
          </p:cNvGrpSpPr>
          <p:nvPr userDrawn="1"/>
        </p:nvGrpSpPr>
        <p:grpSpPr bwMode="auto">
          <a:xfrm>
            <a:off x="6107256" y="2205567"/>
            <a:ext cx="232833" cy="497416"/>
            <a:chOff x="507" y="1029"/>
            <a:chExt cx="110" cy="235"/>
          </a:xfrm>
        </p:grpSpPr>
        <p:sp>
          <p:nvSpPr>
            <p:cNvPr id="6" name="AutoShape 3">
              <a:extLst>
                <a:ext uri="{FF2B5EF4-FFF2-40B4-BE49-F238E27FC236}">
                  <a16:creationId xmlns:a16="http://schemas.microsoft.com/office/drawing/2014/main" id="{1183BF54-D0A0-674B-A734-F560D03A7A59}"/>
                </a:ext>
              </a:extLst>
            </p:cNvPr>
            <p:cNvSpPr>
              <a:spLocks noChangeAspect="1" noChangeArrowheads="1" noTextEdit="1"/>
            </p:cNvSpPr>
            <p:nvPr userDrawn="1"/>
          </p:nvSpPr>
          <p:spPr bwMode="auto">
            <a:xfrm>
              <a:off x="507" y="1029"/>
              <a:ext cx="11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7" name="Freeform 5">
              <a:extLst>
                <a:ext uri="{FF2B5EF4-FFF2-40B4-BE49-F238E27FC236}">
                  <a16:creationId xmlns:a16="http://schemas.microsoft.com/office/drawing/2014/main" id="{4D06D18C-DB51-484B-BBAF-24F14FDB849F}"/>
                </a:ext>
              </a:extLst>
            </p:cNvPr>
            <p:cNvSpPr>
              <a:spLocks/>
            </p:cNvSpPr>
            <p:nvPr userDrawn="1"/>
          </p:nvSpPr>
          <p:spPr bwMode="auto">
            <a:xfrm>
              <a:off x="521" y="1042"/>
              <a:ext cx="99" cy="211"/>
            </a:xfrm>
            <a:custGeom>
              <a:avLst/>
              <a:gdLst>
                <a:gd name="T0" fmla="*/ 381 w 381"/>
                <a:gd name="T1" fmla="*/ 825 h 825"/>
                <a:gd name="T2" fmla="*/ 381 w 381"/>
                <a:gd name="T3" fmla="*/ 825 h 825"/>
                <a:gd name="T4" fmla="*/ 0 w 381"/>
                <a:gd name="T5" fmla="*/ 825 h 825"/>
                <a:gd name="T6" fmla="*/ 0 w 381"/>
                <a:gd name="T7" fmla="*/ 0 h 825"/>
                <a:gd name="T8" fmla="*/ 375 w 381"/>
                <a:gd name="T9" fmla="*/ 0 h 825"/>
              </a:gdLst>
              <a:ahLst/>
              <a:cxnLst>
                <a:cxn ang="0">
                  <a:pos x="T0" y="T1"/>
                </a:cxn>
                <a:cxn ang="0">
                  <a:pos x="T2" y="T3"/>
                </a:cxn>
                <a:cxn ang="0">
                  <a:pos x="T4" y="T5"/>
                </a:cxn>
                <a:cxn ang="0">
                  <a:pos x="T6" y="T7"/>
                </a:cxn>
                <a:cxn ang="0">
                  <a:pos x="T8" y="T9"/>
                </a:cxn>
              </a:cxnLst>
              <a:rect l="0" t="0" r="r" b="b"/>
              <a:pathLst>
                <a:path w="381" h="825">
                  <a:moveTo>
                    <a:pt x="381" y="825"/>
                  </a:moveTo>
                  <a:lnTo>
                    <a:pt x="381" y="825"/>
                  </a:lnTo>
                  <a:lnTo>
                    <a:pt x="0" y="825"/>
                  </a:lnTo>
                  <a:lnTo>
                    <a:pt x="0" y="0"/>
                  </a:lnTo>
                  <a:lnTo>
                    <a:pt x="375" y="0"/>
                  </a:lnTo>
                </a:path>
              </a:pathLst>
            </a:custGeom>
            <a:noFill/>
            <a:ln w="444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grpSp>
      <p:sp>
        <p:nvSpPr>
          <p:cNvPr id="3" name="Espace réservé du pied de page 2">
            <a:extLst>
              <a:ext uri="{FF2B5EF4-FFF2-40B4-BE49-F238E27FC236}">
                <a16:creationId xmlns:a16="http://schemas.microsoft.com/office/drawing/2014/main" id="{FEB5E69F-633C-452A-8B2B-0E249B9A463E}"/>
              </a:ext>
            </a:extLst>
          </p:cNvPr>
          <p:cNvSpPr>
            <a:spLocks noGrp="1"/>
          </p:cNvSpPr>
          <p:nvPr>
            <p:ph type="ftr" sz="quarter" idx="18"/>
          </p:nvPr>
        </p:nvSpPr>
        <p:spPr>
          <a:xfrm>
            <a:off x="3374232" y="6492876"/>
            <a:ext cx="8122445" cy="365125"/>
          </a:xfrm>
          <a:prstGeom prst="rect">
            <a:avLst/>
          </a:prstGeom>
        </p:spPr>
        <p:txBody>
          <a:bodyPr/>
          <a:lstStyle/>
          <a:p>
            <a:r>
              <a:rPr lang="fr-FR" smtClean="0"/>
              <a:t>IRSN-Journées de thèse Mars 2022</a:t>
            </a:r>
            <a:endParaRPr lang="fr-FR" dirty="0"/>
          </a:p>
        </p:txBody>
      </p:sp>
      <p:sp>
        <p:nvSpPr>
          <p:cNvPr id="9" name="Espace réservé du numéro de diapositive 8">
            <a:extLst>
              <a:ext uri="{FF2B5EF4-FFF2-40B4-BE49-F238E27FC236}">
                <a16:creationId xmlns:a16="http://schemas.microsoft.com/office/drawing/2014/main" id="{3C27E546-88E3-4851-9A6E-08837991BC2A}"/>
              </a:ext>
            </a:extLst>
          </p:cNvPr>
          <p:cNvSpPr>
            <a:spLocks noGrp="1"/>
          </p:cNvSpPr>
          <p:nvPr>
            <p:ph type="sldNum" sz="quarter" idx="19"/>
          </p:nvPr>
        </p:nvSpPr>
        <p:spPr>
          <a:xfrm>
            <a:off x="11497735" y="6492876"/>
            <a:ext cx="694269" cy="365125"/>
          </a:xfrm>
          <a:prstGeom prst="rect">
            <a:avLst/>
          </a:prstGeom>
        </p:spPr>
        <p:txBody>
          <a:bodyPr/>
          <a:lstStyle/>
          <a:p>
            <a:fld id="{3ACCC249-5D5B-4515-B0B4-8C29B88314F6}" type="slidenum">
              <a:rPr lang="fr-FR" smtClean="0"/>
              <a:pPr/>
              <a:t>‹N°›</a:t>
            </a:fld>
            <a:endParaRPr lang="fr-FR" dirty="0"/>
          </a:p>
        </p:txBody>
      </p:sp>
      <p:sp>
        <p:nvSpPr>
          <p:cNvPr id="11" name="Espace réservé du contenu 10">
            <a:extLst>
              <a:ext uri="{FF2B5EF4-FFF2-40B4-BE49-F238E27FC236}">
                <a16:creationId xmlns:a16="http://schemas.microsoft.com/office/drawing/2014/main" id="{A9CA8B37-30B9-4C7E-B723-2AEF940CEAB3}"/>
              </a:ext>
            </a:extLst>
          </p:cNvPr>
          <p:cNvSpPr>
            <a:spLocks noGrp="1"/>
          </p:cNvSpPr>
          <p:nvPr>
            <p:ph sz="quarter" idx="20"/>
          </p:nvPr>
        </p:nvSpPr>
        <p:spPr>
          <a:xfrm>
            <a:off x="1163640" y="2457449"/>
            <a:ext cx="10333037" cy="3600451"/>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5" name="Espace réservé du texte 14">
            <a:extLst>
              <a:ext uri="{FF2B5EF4-FFF2-40B4-BE49-F238E27FC236}">
                <a16:creationId xmlns:a16="http://schemas.microsoft.com/office/drawing/2014/main" id="{7EAFB813-0B68-41D3-9012-C51E87943352}"/>
              </a:ext>
            </a:extLst>
          </p:cNvPr>
          <p:cNvSpPr>
            <a:spLocks noGrp="1"/>
          </p:cNvSpPr>
          <p:nvPr>
            <p:ph type="body" sz="quarter" idx="21" hasCustomPrompt="1"/>
          </p:nvPr>
        </p:nvSpPr>
        <p:spPr>
          <a:xfrm>
            <a:off x="1164167" y="1700219"/>
            <a:ext cx="10332508" cy="528000"/>
          </a:xfrm>
          <a:prstGeom prst="rect">
            <a:avLst/>
          </a:prstGeom>
          <a:noFill/>
        </p:spPr>
        <p:txBody>
          <a:bodyPr lIns="72000" tIns="72000" anchor="t">
            <a:noAutofit/>
          </a:bodyPr>
          <a:lstStyle>
            <a:lvl1pPr marL="243411" indent="-243411">
              <a:buClrTx/>
              <a:buSzPct val="130000"/>
              <a:buFont typeface="Segoe UI Symbol" panose="020B0502040204020203" pitchFamily="34" charset="0"/>
              <a:buChar char="["/>
              <a:defRPr sz="1900" b="1" cap="all" baseline="0">
                <a:solidFill>
                  <a:schemeClr val="accent3"/>
                </a:solidFill>
              </a:defRPr>
            </a:lvl1pPr>
            <a:lvl2pPr marL="180954" indent="0">
              <a:buFont typeface="Arial" panose="020B0604020202020204" pitchFamily="34" charset="0"/>
              <a:buNone/>
              <a:defRPr/>
            </a:lvl2pPr>
            <a:lvl3pPr marL="358734" indent="0">
              <a:buNone/>
              <a:defRPr/>
            </a:lvl3pPr>
            <a:lvl4pPr marL="539684" indent="0">
              <a:buNone/>
              <a:defRPr/>
            </a:lvl4pPr>
            <a:lvl5pPr marL="717461" indent="0">
              <a:buNone/>
              <a:defRPr/>
            </a:lvl5pPr>
          </a:lstStyle>
          <a:p>
            <a:pPr lvl="0"/>
            <a:r>
              <a:rPr lang="fr-FR" dirty="0"/>
              <a:t>Cliquez pour ajouter un sous-titre (1 seule ligne)</a:t>
            </a:r>
          </a:p>
        </p:txBody>
      </p:sp>
    </p:spTree>
    <p:extLst>
      <p:ext uri="{BB962C8B-B14F-4D97-AF65-F5344CB8AC3E}">
        <p14:creationId xmlns:p14="http://schemas.microsoft.com/office/powerpoint/2010/main" val="4110440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557668" y="450699"/>
            <a:ext cx="10333037" cy="575943"/>
          </a:xfrm>
          <a:prstGeom prst="rect">
            <a:avLst/>
          </a:prstGeom>
        </p:spPr>
        <p:txBody>
          <a:bodyPr/>
          <a:lstStyle/>
          <a:p>
            <a:r>
              <a:rPr lang="fr-FR" smtClean="0"/>
              <a:t>Modifiez le style du titre</a:t>
            </a:r>
            <a:endParaRPr lang="en-US" dirty="0"/>
          </a:p>
        </p:txBody>
      </p:sp>
      <p:sp>
        <p:nvSpPr>
          <p:cNvPr id="3" name="Content Placeholder 2"/>
          <p:cNvSpPr>
            <a:spLocks noGrp="1"/>
          </p:cNvSpPr>
          <p:nvPr>
            <p:ph idx="1"/>
          </p:nvPr>
        </p:nvSpPr>
        <p:spPr>
          <a:xfrm>
            <a:off x="1163640" y="1700216"/>
            <a:ext cx="10333037" cy="4357687"/>
          </a:xfrm>
          <a:prstGeom prst="rect">
            <a:avLst/>
          </a:prstGeo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zh-CN" altLang="en-US"/>
          </a:p>
        </p:txBody>
      </p:sp>
      <p:sp>
        <p:nvSpPr>
          <p:cNvPr id="5" name="Footer Placeholder 4"/>
          <p:cNvSpPr>
            <a:spLocks noGrp="1"/>
          </p:cNvSpPr>
          <p:nvPr>
            <p:ph type="ftr" sz="quarter" idx="11"/>
          </p:nvPr>
        </p:nvSpPr>
        <p:spPr>
          <a:xfrm>
            <a:off x="3374232" y="6492876"/>
            <a:ext cx="8122445" cy="365125"/>
          </a:xfrm>
          <a:prstGeom prst="rect">
            <a:avLst/>
          </a:prstGeom>
        </p:spPr>
        <p:txBody>
          <a:bodyPr/>
          <a:lstStyle/>
          <a:p>
            <a:r>
              <a:rPr lang="fr-FR" altLang="zh-CN" smtClean="0"/>
              <a:t>IRSN-Journées de thèse Mars 2022</a:t>
            </a:r>
            <a:endParaRPr lang="zh-CN" altLang="en-US"/>
          </a:p>
        </p:txBody>
      </p:sp>
      <p:sp>
        <p:nvSpPr>
          <p:cNvPr id="6" name="Slide Number Placeholder 5"/>
          <p:cNvSpPr>
            <a:spLocks noGrp="1"/>
          </p:cNvSpPr>
          <p:nvPr>
            <p:ph type="sldNum" sz="quarter" idx="12"/>
          </p:nvPr>
        </p:nvSpPr>
        <p:spPr>
          <a:xfrm>
            <a:off x="11497735" y="6492876"/>
            <a:ext cx="694269" cy="365125"/>
          </a:xfrm>
          <a:prstGeom prst="rect">
            <a:avLst/>
          </a:prstGeom>
        </p:spPr>
        <p:txBody>
          <a:bodyPr/>
          <a:lstStyle/>
          <a:p>
            <a:fld id="{1A7D73ED-7EBB-4E11-B60B-79773C5177D3}" type="slidenum">
              <a:rPr lang="zh-CN" altLang="en-US" smtClean="0"/>
              <a:t>‹N°›</a:t>
            </a:fld>
            <a:endParaRPr lang="zh-CN" altLang="en-US"/>
          </a:p>
        </p:txBody>
      </p:sp>
    </p:spTree>
    <p:extLst>
      <p:ext uri="{BB962C8B-B14F-4D97-AF65-F5344CB8AC3E}">
        <p14:creationId xmlns:p14="http://schemas.microsoft.com/office/powerpoint/2010/main" val="68920012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ABA7DE1-28B5-4FD1-81DB-A51FF26E5CE6}" type="datetimeFigureOut">
              <a:rPr lang="fr-FR" smtClean="0"/>
              <a:t>23/05/2022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688D646-0B33-47FC-88F4-4ADC12D338B8}" type="slidenum">
              <a:rPr lang="fr-FR" smtClean="0"/>
              <a:t>‹N°›</a:t>
            </a:fld>
            <a:endParaRPr lang="fr-FR"/>
          </a:p>
        </p:txBody>
      </p:sp>
    </p:spTree>
    <p:extLst>
      <p:ext uri="{BB962C8B-B14F-4D97-AF65-F5344CB8AC3E}">
        <p14:creationId xmlns:p14="http://schemas.microsoft.com/office/powerpoint/2010/main" val="3615330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FABA7DE1-28B5-4FD1-81DB-A51FF26E5CE6}" type="datetimeFigureOut">
              <a:rPr lang="fr-FR" smtClean="0"/>
              <a:t>23/05/2022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688D646-0B33-47FC-88F4-4ADC12D338B8}" type="slidenum">
              <a:rPr lang="fr-FR" smtClean="0"/>
              <a:t>‹N°›</a:t>
            </a:fld>
            <a:endParaRPr lang="fr-FR"/>
          </a:p>
        </p:txBody>
      </p:sp>
    </p:spTree>
    <p:extLst>
      <p:ext uri="{BB962C8B-B14F-4D97-AF65-F5344CB8AC3E}">
        <p14:creationId xmlns:p14="http://schemas.microsoft.com/office/powerpoint/2010/main" val="4027333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ABA7DE1-28B5-4FD1-81DB-A51FF26E5CE6}" type="datetimeFigureOut">
              <a:rPr lang="fr-FR" smtClean="0"/>
              <a:t>23/05/2022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688D646-0B33-47FC-88F4-4ADC12D338B8}" type="slidenum">
              <a:rPr lang="fr-FR" smtClean="0"/>
              <a:t>‹N°›</a:t>
            </a:fld>
            <a:endParaRPr lang="fr-FR"/>
          </a:p>
        </p:txBody>
      </p:sp>
    </p:spTree>
    <p:extLst>
      <p:ext uri="{BB962C8B-B14F-4D97-AF65-F5344CB8AC3E}">
        <p14:creationId xmlns:p14="http://schemas.microsoft.com/office/powerpoint/2010/main" val="3685543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ABA7DE1-28B5-4FD1-81DB-A51FF26E5CE6}" type="datetimeFigureOut">
              <a:rPr lang="fr-FR" smtClean="0"/>
              <a:t>23/05/2022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688D646-0B33-47FC-88F4-4ADC12D338B8}" type="slidenum">
              <a:rPr lang="fr-FR" smtClean="0"/>
              <a:t>‹N°›</a:t>
            </a:fld>
            <a:endParaRPr lang="fr-FR"/>
          </a:p>
        </p:txBody>
      </p:sp>
    </p:spTree>
    <p:extLst>
      <p:ext uri="{BB962C8B-B14F-4D97-AF65-F5344CB8AC3E}">
        <p14:creationId xmlns:p14="http://schemas.microsoft.com/office/powerpoint/2010/main" val="2743248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FABA7DE1-28B5-4FD1-81DB-A51FF26E5CE6}" type="datetimeFigureOut">
              <a:rPr lang="fr-FR" smtClean="0"/>
              <a:t>23/05/2022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688D646-0B33-47FC-88F4-4ADC12D338B8}" type="slidenum">
              <a:rPr lang="fr-FR" smtClean="0"/>
              <a:t>‹N°›</a:t>
            </a:fld>
            <a:endParaRPr lang="fr-FR"/>
          </a:p>
        </p:txBody>
      </p:sp>
    </p:spTree>
    <p:extLst>
      <p:ext uri="{BB962C8B-B14F-4D97-AF65-F5344CB8AC3E}">
        <p14:creationId xmlns:p14="http://schemas.microsoft.com/office/powerpoint/2010/main" val="3141367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ABA7DE1-28B5-4FD1-81DB-A51FF26E5CE6}" type="datetimeFigureOut">
              <a:rPr lang="fr-FR" smtClean="0"/>
              <a:t>23/05/2022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688D646-0B33-47FC-88F4-4ADC12D338B8}" type="slidenum">
              <a:rPr lang="fr-FR" smtClean="0"/>
              <a:t>‹N°›</a:t>
            </a:fld>
            <a:endParaRPr lang="fr-FR"/>
          </a:p>
        </p:txBody>
      </p:sp>
    </p:spTree>
    <p:extLst>
      <p:ext uri="{BB962C8B-B14F-4D97-AF65-F5344CB8AC3E}">
        <p14:creationId xmlns:p14="http://schemas.microsoft.com/office/powerpoint/2010/main" val="3140630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FABA7DE1-28B5-4FD1-81DB-A51FF26E5CE6}" type="datetimeFigureOut">
              <a:rPr lang="fr-FR" smtClean="0"/>
              <a:t>23/05/2022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688D646-0B33-47FC-88F4-4ADC12D338B8}" type="slidenum">
              <a:rPr lang="fr-FR" smtClean="0"/>
              <a:t>‹N°›</a:t>
            </a:fld>
            <a:endParaRPr lang="fr-FR"/>
          </a:p>
        </p:txBody>
      </p:sp>
    </p:spTree>
    <p:extLst>
      <p:ext uri="{BB962C8B-B14F-4D97-AF65-F5344CB8AC3E}">
        <p14:creationId xmlns:p14="http://schemas.microsoft.com/office/powerpoint/2010/main" val="4075326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FABA7DE1-28B5-4FD1-81DB-A51FF26E5CE6}" type="datetimeFigureOut">
              <a:rPr lang="fr-FR" smtClean="0"/>
              <a:t>23/05/2022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688D646-0B33-47FC-88F4-4ADC12D338B8}" type="slidenum">
              <a:rPr lang="fr-FR" smtClean="0"/>
              <a:t>‹N°›</a:t>
            </a:fld>
            <a:endParaRPr lang="fr-FR"/>
          </a:p>
        </p:txBody>
      </p:sp>
    </p:spTree>
    <p:extLst>
      <p:ext uri="{BB962C8B-B14F-4D97-AF65-F5344CB8AC3E}">
        <p14:creationId xmlns:p14="http://schemas.microsoft.com/office/powerpoint/2010/main" val="400539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BA7DE1-28B5-4FD1-81DB-A51FF26E5CE6}" type="datetimeFigureOut">
              <a:rPr lang="fr-FR" smtClean="0"/>
              <a:t>23/05/2022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88D646-0B33-47FC-88F4-4ADC12D338B8}" type="slidenum">
              <a:rPr lang="fr-FR" smtClean="0"/>
              <a:t>‹N°›</a:t>
            </a:fld>
            <a:endParaRPr lang="fr-FR"/>
          </a:p>
        </p:txBody>
      </p:sp>
    </p:spTree>
    <p:extLst>
      <p:ext uri="{BB962C8B-B14F-4D97-AF65-F5344CB8AC3E}">
        <p14:creationId xmlns:p14="http://schemas.microsoft.com/office/powerpoint/2010/main" val="287325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171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dt="0"/>
  <p:txStyles>
    <p:titleStyle>
      <a:lvl1pPr algn="l" rtl="0" eaLnBrk="0" fontAlgn="base" hangingPunct="0">
        <a:spcBef>
          <a:spcPct val="0"/>
        </a:spcBef>
        <a:spcAft>
          <a:spcPct val="0"/>
        </a:spcAft>
        <a:defRPr sz="3200" b="1" i="0">
          <a:solidFill>
            <a:srgbClr val="87B1E2"/>
          </a:solidFill>
          <a:latin typeface="Calibri" panose="020F0502020204030204" pitchFamily="34" charset="0"/>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143" algn="l" rtl="0" fontAlgn="base">
        <a:spcBef>
          <a:spcPct val="0"/>
        </a:spcBef>
        <a:spcAft>
          <a:spcPct val="0"/>
        </a:spcAft>
        <a:defRPr sz="4000">
          <a:solidFill>
            <a:schemeClr val="tx2"/>
          </a:solidFill>
          <a:latin typeface="Trebuchet MS" pitchFamily="34" charset="0"/>
        </a:defRPr>
      </a:lvl6pPr>
      <a:lvl7pPr marL="914286" algn="l" rtl="0" fontAlgn="base">
        <a:spcBef>
          <a:spcPct val="0"/>
        </a:spcBef>
        <a:spcAft>
          <a:spcPct val="0"/>
        </a:spcAft>
        <a:defRPr sz="4000">
          <a:solidFill>
            <a:schemeClr val="tx2"/>
          </a:solidFill>
          <a:latin typeface="Trebuchet MS" pitchFamily="34" charset="0"/>
        </a:defRPr>
      </a:lvl7pPr>
      <a:lvl8pPr marL="1371430" algn="l" rtl="0" fontAlgn="base">
        <a:spcBef>
          <a:spcPct val="0"/>
        </a:spcBef>
        <a:spcAft>
          <a:spcPct val="0"/>
        </a:spcAft>
        <a:defRPr sz="4000">
          <a:solidFill>
            <a:schemeClr val="tx2"/>
          </a:solidFill>
          <a:latin typeface="Trebuchet MS" pitchFamily="34" charset="0"/>
        </a:defRPr>
      </a:lvl8pPr>
      <a:lvl9pPr marL="1828573" algn="l" rtl="0" fontAlgn="base">
        <a:spcBef>
          <a:spcPct val="0"/>
        </a:spcBef>
        <a:spcAft>
          <a:spcPct val="0"/>
        </a:spcAft>
        <a:defRPr sz="4000">
          <a:solidFill>
            <a:schemeClr val="tx2"/>
          </a:solidFill>
          <a:latin typeface="Trebuchet MS" pitchFamily="34" charset="0"/>
        </a:defRPr>
      </a:lvl9pPr>
    </p:titleStyle>
    <p:bodyStyle>
      <a:lvl1pPr marL="176193" indent="-176193" algn="l" rtl="0" eaLnBrk="0" fontAlgn="base" hangingPunct="0">
        <a:lnSpc>
          <a:spcPts val="2400"/>
        </a:lnSpc>
        <a:spcBef>
          <a:spcPct val="100000"/>
        </a:spcBef>
        <a:spcAft>
          <a:spcPct val="0"/>
        </a:spcAft>
        <a:buClr>
          <a:schemeClr val="tx2"/>
        </a:buClr>
        <a:buSzPct val="75000"/>
        <a:buFont typeface="Arial" charset="0"/>
        <a:buChar char="▌"/>
        <a:defRPr sz="2100" b="0" i="0">
          <a:solidFill>
            <a:schemeClr val="tx1"/>
          </a:solidFill>
          <a:latin typeface="Calibri" panose="020F0502020204030204" pitchFamily="34" charset="0"/>
          <a:ea typeface="+mn-ea"/>
          <a:cs typeface="+mn-cs"/>
        </a:defRPr>
      </a:lvl1pPr>
      <a:lvl2pPr marL="719049" indent="-176193" algn="l" rtl="0" eaLnBrk="0" fontAlgn="base" hangingPunct="0">
        <a:lnSpc>
          <a:spcPts val="2400"/>
        </a:lnSpc>
        <a:spcBef>
          <a:spcPct val="0"/>
        </a:spcBef>
        <a:spcAft>
          <a:spcPct val="0"/>
        </a:spcAft>
        <a:buClr>
          <a:schemeClr val="tx1"/>
        </a:buClr>
        <a:buSzPct val="90000"/>
        <a:buFont typeface="Wingdings" pitchFamily="2" charset="2"/>
        <a:buChar char="§"/>
        <a:defRPr sz="1600" b="0" i="0">
          <a:solidFill>
            <a:schemeClr val="tx1"/>
          </a:solidFill>
          <a:latin typeface="Calibri" panose="020F0502020204030204" pitchFamily="34" charset="0"/>
        </a:defRPr>
      </a:lvl2pPr>
      <a:lvl3pPr marL="1065080" indent="-166668" algn="l" rtl="0" eaLnBrk="0" fontAlgn="base" hangingPunct="0">
        <a:lnSpc>
          <a:spcPts val="2400"/>
        </a:lnSpc>
        <a:spcBef>
          <a:spcPct val="0"/>
        </a:spcBef>
        <a:spcAft>
          <a:spcPct val="0"/>
        </a:spcAft>
        <a:buSzPct val="90000"/>
        <a:buFont typeface="Wingdings" pitchFamily="2" charset="2"/>
        <a:buChar char="§"/>
        <a:defRPr sz="1600" b="0" i="0">
          <a:solidFill>
            <a:schemeClr val="tx1"/>
          </a:solidFill>
          <a:latin typeface="Calibri" panose="020F0502020204030204" pitchFamily="34" charset="0"/>
        </a:defRPr>
      </a:lvl3pPr>
      <a:lvl4pPr marL="1473018" indent="-228573" algn="l" rtl="0" eaLnBrk="0" fontAlgn="base" hangingPunct="0">
        <a:lnSpc>
          <a:spcPts val="2400"/>
        </a:lnSpc>
        <a:spcBef>
          <a:spcPct val="0"/>
        </a:spcBef>
        <a:spcAft>
          <a:spcPct val="0"/>
        </a:spcAft>
        <a:buChar char="–"/>
        <a:defRPr sz="1600" b="0" i="0">
          <a:solidFill>
            <a:schemeClr val="tx1"/>
          </a:solidFill>
          <a:latin typeface="Calibri" panose="020F0502020204030204" pitchFamily="34" charset="0"/>
        </a:defRPr>
      </a:lvl4pPr>
      <a:lvl5pPr marL="1880954" indent="-228573" algn="l" rtl="0" eaLnBrk="0" fontAlgn="base" hangingPunct="0">
        <a:lnSpc>
          <a:spcPts val="2400"/>
        </a:lnSpc>
        <a:spcBef>
          <a:spcPct val="0"/>
        </a:spcBef>
        <a:spcAft>
          <a:spcPct val="0"/>
        </a:spcAft>
        <a:buChar char="»"/>
        <a:defRPr sz="1600" b="0" i="0">
          <a:solidFill>
            <a:schemeClr val="tx1"/>
          </a:solidFill>
          <a:latin typeface="Calibri" panose="020F0502020204030204" pitchFamily="34" charset="0"/>
        </a:defRPr>
      </a:lvl5pPr>
      <a:lvl6pPr marL="2338098" indent="-228573" algn="l" rtl="0" fontAlgn="base">
        <a:lnSpc>
          <a:spcPts val="2400"/>
        </a:lnSpc>
        <a:spcBef>
          <a:spcPct val="0"/>
        </a:spcBef>
        <a:spcAft>
          <a:spcPct val="0"/>
        </a:spcAft>
        <a:buChar char="»"/>
        <a:defRPr sz="1600">
          <a:solidFill>
            <a:schemeClr val="tx1"/>
          </a:solidFill>
          <a:latin typeface="+mn-lt"/>
        </a:defRPr>
      </a:lvl6pPr>
      <a:lvl7pPr marL="2795239" indent="-228573" algn="l" rtl="0" fontAlgn="base">
        <a:lnSpc>
          <a:spcPts val="2400"/>
        </a:lnSpc>
        <a:spcBef>
          <a:spcPct val="0"/>
        </a:spcBef>
        <a:spcAft>
          <a:spcPct val="0"/>
        </a:spcAft>
        <a:buChar char="»"/>
        <a:defRPr sz="1600">
          <a:solidFill>
            <a:schemeClr val="tx1"/>
          </a:solidFill>
          <a:latin typeface="+mn-lt"/>
        </a:defRPr>
      </a:lvl7pPr>
      <a:lvl8pPr marL="3252381" indent="-228573" algn="l" rtl="0" fontAlgn="base">
        <a:lnSpc>
          <a:spcPts val="2400"/>
        </a:lnSpc>
        <a:spcBef>
          <a:spcPct val="0"/>
        </a:spcBef>
        <a:spcAft>
          <a:spcPct val="0"/>
        </a:spcAft>
        <a:buChar char="»"/>
        <a:defRPr sz="1600">
          <a:solidFill>
            <a:schemeClr val="tx1"/>
          </a:solidFill>
          <a:latin typeface="+mn-lt"/>
        </a:defRPr>
      </a:lvl8pPr>
      <a:lvl9pPr marL="3709526" indent="-228573" algn="l" rtl="0" fontAlgn="base">
        <a:lnSpc>
          <a:spcPts val="2400"/>
        </a:lnSpc>
        <a:spcBef>
          <a:spcPct val="0"/>
        </a:spcBef>
        <a:spcAft>
          <a:spcPct val="0"/>
        </a:spcAft>
        <a:buChar char="»"/>
        <a:defRPr sz="1600">
          <a:solidFill>
            <a:schemeClr val="tx1"/>
          </a:solidFill>
          <a:latin typeface="+mn-lt"/>
        </a:defRPr>
      </a:lvl9pPr>
    </p:bodyStyle>
    <p:otherStyle>
      <a:defPPr>
        <a:defRPr lang="fr-FR"/>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58">
          <p15:clr>
            <a:srgbClr val="F26B43"/>
          </p15:clr>
        </p15:guide>
        <p15:guide id="2" pos="311">
          <p15:clr>
            <a:srgbClr val="F26B43"/>
          </p15:clr>
        </p15:guide>
        <p15:guide id="3" pos="5414">
          <p15:clr>
            <a:srgbClr val="F26B43"/>
          </p15:clr>
        </p15:guide>
        <p15:guide id="4" orient="horz" pos="295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jpe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jpeg"/><Relationship Id="rId25"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image" Target="../media/image21.jpeg"/><Relationship Id="rId29"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jpeg"/><Relationship Id="rId15" Type="http://schemas.openxmlformats.org/officeDocument/2006/relationships/image" Target="../media/image16.jpg"/><Relationship Id="rId23" Type="http://schemas.openxmlformats.org/officeDocument/2006/relationships/image" Target="../media/image24.jpeg"/><Relationship Id="rId28" Type="http://schemas.openxmlformats.org/officeDocument/2006/relationships/image" Target="../media/image29.jpeg"/><Relationship Id="rId10" Type="http://schemas.openxmlformats.org/officeDocument/2006/relationships/image" Target="../media/image11.png"/><Relationship Id="rId19" Type="http://schemas.openxmlformats.org/officeDocument/2006/relationships/image" Target="../media/image20.png"/><Relationship Id="rId31" Type="http://schemas.openxmlformats.org/officeDocument/2006/relationships/hyperlink" Target="https://zatu.org/" TargetMode="External"/><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jpeg"/><Relationship Id="rId27" Type="http://schemas.openxmlformats.org/officeDocument/2006/relationships/image" Target="../media/image28.png"/><Relationship Id="rId30"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62.png"/><Relationship Id="rId4" Type="http://schemas.openxmlformats.org/officeDocument/2006/relationships/image" Target="../media/image6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chart" Target="../charts/chart1.xml"/><Relationship Id="rId13" Type="http://schemas.openxmlformats.org/officeDocument/2006/relationships/chart" Target="../charts/chart20.xml"/><Relationship Id="rId3" Type="http://schemas.openxmlformats.org/officeDocument/2006/relationships/image" Target="../media/image63.png"/><Relationship Id="rId7" Type="http://schemas.openxmlformats.org/officeDocument/2006/relationships/image" Target="../media/image66.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chart" Target="../charts/chart2.xml"/><Relationship Id="rId5" Type="http://schemas.openxmlformats.org/officeDocument/2006/relationships/image" Target="../media/image61.png"/><Relationship Id="rId10" Type="http://schemas.openxmlformats.org/officeDocument/2006/relationships/image" Target="../media/image6.png"/><Relationship Id="rId4" Type="http://schemas.openxmlformats.org/officeDocument/2006/relationships/image" Target="../media/image64.png"/><Relationship Id="rId9" Type="http://schemas.openxmlformats.org/officeDocument/2006/relationships/chart" Target="../charts/chart10.xml"/><Relationship Id="rId14" Type="http://schemas.openxmlformats.org/officeDocument/2006/relationships/image" Target="../media/image300.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emf"/><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0.png"/><Relationship Id="rId5" Type="http://schemas.openxmlformats.org/officeDocument/2006/relationships/image" Target="../media/image69.png"/><Relationship Id="rId4" Type="http://schemas.openxmlformats.org/officeDocument/2006/relationships/image" Target="../media/image66.emf"/></Relationships>
</file>

<file path=ppt/slides/_rels/slide16.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65.png"/><Relationship Id="rId7"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71.png"/><Relationship Id="rId4" Type="http://schemas.openxmlformats.org/officeDocument/2006/relationships/image" Target="../media/image66.emf"/><Relationship Id="rId9" Type="http://schemas.openxmlformats.org/officeDocument/2006/relationships/image" Target="../media/image74.jpe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66.emf"/></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82.emf"/><Relationship Id="rId5" Type="http://schemas.openxmlformats.org/officeDocument/2006/relationships/image" Target="../media/image77.png"/><Relationship Id="rId10" Type="http://schemas.openxmlformats.org/officeDocument/2006/relationships/image" Target="../media/image81.emf"/><Relationship Id="rId4" Type="http://schemas.openxmlformats.org/officeDocument/2006/relationships/image" Target="../media/image76.jpeg"/><Relationship Id="rId9" Type="http://schemas.openxmlformats.org/officeDocument/2006/relationships/image" Target="../media/image80.png"/></Relationships>
</file>

<file path=ppt/slides/_rels/slide19.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emf"/><Relationship Id="rId1" Type="http://schemas.openxmlformats.org/officeDocument/2006/relationships/slideLayout" Target="../slideLayouts/slideLayout6.xml"/><Relationship Id="rId6" Type="http://schemas.openxmlformats.org/officeDocument/2006/relationships/image" Target="../media/image88.png"/><Relationship Id="rId11" Type="http://schemas.openxmlformats.org/officeDocument/2006/relationships/image" Target="../media/image93.jpeg"/><Relationship Id="rId5" Type="http://schemas.openxmlformats.org/officeDocument/2006/relationships/image" Target="../media/image87.pn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8" Type="http://schemas.openxmlformats.org/officeDocument/2006/relationships/image" Target="../media/image96.e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5.emf"/><Relationship Id="rId11" Type="http://schemas.openxmlformats.org/officeDocument/2006/relationships/image" Target="../media/image87.png"/><Relationship Id="rId5" Type="http://schemas.openxmlformats.org/officeDocument/2006/relationships/oleObject" Target="../embeddings/oleObject3.bin"/><Relationship Id="rId10" Type="http://schemas.openxmlformats.org/officeDocument/2006/relationships/image" Target="../media/image97.emf"/><Relationship Id="rId4" Type="http://schemas.openxmlformats.org/officeDocument/2006/relationships/image" Target="../media/image94.emf"/><Relationship Id="rId9"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99.emf"/><Relationship Id="rId5" Type="http://schemas.openxmlformats.org/officeDocument/2006/relationships/oleObject" Target="../embeddings/oleObject7.bin"/><Relationship Id="rId10" Type="http://schemas.openxmlformats.org/officeDocument/2006/relationships/image" Target="../media/image88.png"/><Relationship Id="rId4" Type="http://schemas.openxmlformats.org/officeDocument/2006/relationships/image" Target="../media/image98.emf"/><Relationship Id="rId9" Type="http://schemas.openxmlformats.org/officeDocument/2006/relationships/image" Target="../media/image87.png"/></Relationships>
</file>

<file path=ppt/slides/_rels/slide2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02.png"/><Relationship Id="rId7" Type="http://schemas.openxmlformats.org/officeDocument/2006/relationships/image" Target="../media/image90.jpe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101.emf"/><Relationship Id="rId4" Type="http://schemas.openxmlformats.org/officeDocument/2006/relationships/image" Target="../media/image103.emf"/><Relationship Id="rId9" Type="http://schemas.openxmlformats.org/officeDocument/2006/relationships/oleObject" Target="../embeddings/oleObject9.bin"/></Relationships>
</file>

<file path=ppt/slides/_rels/slide23.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5.png"/><Relationship Id="rId7" Type="http://schemas.openxmlformats.org/officeDocument/2006/relationships/image" Target="../media/image107.jpeg"/><Relationship Id="rId2" Type="http://schemas.openxmlformats.org/officeDocument/2006/relationships/image" Target="../media/image104.png"/><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106.png"/><Relationship Id="rId9" Type="http://schemas.openxmlformats.org/officeDocument/2006/relationships/image" Target="../media/image10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6.jp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55.jpeg"/></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p:cNvPicPr>
            <a:picLocks noChangeAspect="1"/>
          </p:cNvPicPr>
          <p:nvPr/>
        </p:nvPicPr>
        <p:blipFill>
          <a:blip r:embed="rId3"/>
          <a:stretch>
            <a:fillRect/>
          </a:stretch>
        </p:blipFill>
        <p:spPr>
          <a:xfrm>
            <a:off x="11253833" y="1047630"/>
            <a:ext cx="771525" cy="534353"/>
          </a:xfrm>
          <a:prstGeom prst="rect">
            <a:avLst/>
          </a:prstGeom>
        </p:spPr>
      </p:pic>
      <p:pic>
        <p:nvPicPr>
          <p:cNvPr id="33" name="Imag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5070" y="159210"/>
            <a:ext cx="685800" cy="685800"/>
          </a:xfrm>
          <a:prstGeom prst="rect">
            <a:avLst/>
          </a:prstGeom>
        </p:spPr>
      </p:pic>
      <p:pic>
        <p:nvPicPr>
          <p:cNvPr id="28" name="Imag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1838" y="1003417"/>
            <a:ext cx="713232" cy="578566"/>
          </a:xfrm>
          <a:prstGeom prst="rect">
            <a:avLst/>
          </a:prstGeom>
        </p:spPr>
      </p:pic>
      <p:pic>
        <p:nvPicPr>
          <p:cNvPr id="45" name="Imag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000" y="1698979"/>
            <a:ext cx="1333500" cy="457200"/>
          </a:xfrm>
          <a:prstGeom prst="rect">
            <a:avLst/>
          </a:prstGeom>
        </p:spPr>
      </p:pic>
      <p:sp>
        <p:nvSpPr>
          <p:cNvPr id="48" name="Rectangle 47"/>
          <p:cNvSpPr/>
          <p:nvPr/>
        </p:nvSpPr>
        <p:spPr>
          <a:xfrm>
            <a:off x="11214" y="117441"/>
            <a:ext cx="10892725" cy="1569660"/>
          </a:xfrm>
          <a:prstGeom prst="rect">
            <a:avLst/>
          </a:prstGeom>
        </p:spPr>
        <p:txBody>
          <a:bodyPr wrap="square">
            <a:spAutoFit/>
          </a:bodyPr>
          <a:lstStyle/>
          <a:p>
            <a:pPr>
              <a:lnSpc>
                <a:spcPct val="120000"/>
              </a:lnSpc>
            </a:pPr>
            <a:r>
              <a:rPr lang="fr-FR" sz="2000" b="1" dirty="0" smtClean="0">
                <a:latin typeface="Tahoma" panose="020B0604030504040204" pitchFamily="34" charset="0"/>
                <a:ea typeface="Tahoma" panose="020B0604030504040204" pitchFamily="34" charset="0"/>
                <a:cs typeface="Tahoma" panose="020B0604030504040204" pitchFamily="34" charset="0"/>
              </a:rPr>
              <a:t>PROJET NEEDS STRUCTURANT</a:t>
            </a:r>
          </a:p>
          <a:p>
            <a:pPr algn="ctr">
              <a:lnSpc>
                <a:spcPct val="120000"/>
              </a:lnSpc>
            </a:pPr>
            <a:r>
              <a:rPr lang="fr-FR" sz="2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a:t>
            </a:r>
            <a:r>
              <a:rPr lang="fr-FR" sz="2000" b="1" dirty="0">
                <a:solidFill>
                  <a:srgbClr val="0070C0"/>
                </a:solidFill>
                <a:latin typeface="Tahoma" panose="020B0604030504040204" pitchFamily="34" charset="0"/>
                <a:ea typeface="Tahoma" panose="020B0604030504040204" pitchFamily="34" charset="0"/>
                <a:cs typeface="Tahoma" panose="020B0604030504040204" pitchFamily="34" charset="0"/>
              </a:rPr>
              <a:t> INSPECT » : </a:t>
            </a:r>
            <a:r>
              <a:rPr lang="fr-FR"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INteractions</a:t>
            </a:r>
            <a:r>
              <a:rPr lang="fr-FR"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fr-FR"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SPéciation</a:t>
            </a:r>
            <a:r>
              <a:rPr lang="fr-FR" sz="2000" b="1" dirty="0">
                <a:solidFill>
                  <a:srgbClr val="0070C0"/>
                </a:solidFill>
                <a:latin typeface="Tahoma" panose="020B0604030504040204" pitchFamily="34" charset="0"/>
                <a:ea typeface="Tahoma" panose="020B0604030504040204" pitchFamily="34" charset="0"/>
                <a:cs typeface="Tahoma" panose="020B0604030504040204" pitchFamily="34" charset="0"/>
              </a:rPr>
              <a:t> et Effets des </a:t>
            </a:r>
            <a:r>
              <a:rPr lang="fr-FR"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radionuCléides</a:t>
            </a:r>
            <a:r>
              <a:rPr lang="fr-FR" sz="2000" b="1" dirty="0">
                <a:solidFill>
                  <a:srgbClr val="0070C0"/>
                </a:solidFill>
                <a:latin typeface="Tahoma" panose="020B0604030504040204" pitchFamily="34" charset="0"/>
                <a:ea typeface="Tahoma" panose="020B0604030504040204" pitchFamily="34" charset="0"/>
                <a:cs typeface="Tahoma" panose="020B0604030504040204" pitchFamily="34" charset="0"/>
              </a:rPr>
              <a:t> (U, Th, Ra, Po) d’une zone humide </a:t>
            </a:r>
            <a:r>
              <a:rPr lang="fr-FR"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anThropisée</a:t>
            </a:r>
            <a:r>
              <a:rPr lang="fr-FR"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fr-FR"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Rophin</a:t>
            </a:r>
            <a:r>
              <a:rPr lang="fr-FR" sz="2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a:t>
            </a:r>
          </a:p>
          <a:p>
            <a:pPr algn="ctr">
              <a:lnSpc>
                <a:spcPct val="120000"/>
              </a:lnSpc>
            </a:pPr>
            <a:r>
              <a:rPr lang="fr-FR" sz="2000" dirty="0" smtClean="0">
                <a:solidFill>
                  <a:srgbClr val="0070C0"/>
                </a:solidFill>
                <a:latin typeface="Tahoma" panose="020B0604030504040204" pitchFamily="34" charset="0"/>
                <a:ea typeface="Tahoma" panose="020B0604030504040204" pitchFamily="34" charset="0"/>
                <a:cs typeface="Tahoma" panose="020B0604030504040204" pitchFamily="34" charset="0"/>
              </a:rPr>
              <a:t>IPHC</a:t>
            </a:r>
            <a:r>
              <a:rPr lang="fr-FR" sz="2000" baseline="30000" dirty="0" smtClean="0">
                <a:solidFill>
                  <a:srgbClr val="0070C0"/>
                </a:solidFill>
                <a:latin typeface="Tahoma" panose="020B0604030504040204" pitchFamily="34" charset="0"/>
                <a:ea typeface="Tahoma" panose="020B0604030504040204" pitchFamily="34" charset="0"/>
                <a:cs typeface="Tahoma" panose="020B0604030504040204" pitchFamily="34" charset="0"/>
              </a:rPr>
              <a:t>1</a:t>
            </a:r>
            <a:r>
              <a:rPr lang="fr-FR" sz="2000" dirty="0" smtClean="0">
                <a:solidFill>
                  <a:srgbClr val="0070C0"/>
                </a:solidFill>
                <a:latin typeface="Tahoma" panose="020B0604030504040204" pitchFamily="34" charset="0"/>
                <a:ea typeface="Tahoma" panose="020B0604030504040204" pitchFamily="34" charset="0"/>
                <a:cs typeface="Tahoma" panose="020B0604030504040204" pitchFamily="34" charset="0"/>
              </a:rPr>
              <a:t>, SUBATECH</a:t>
            </a:r>
            <a:r>
              <a:rPr lang="fr-FR" sz="2000" baseline="30000" dirty="0" smtClean="0">
                <a:solidFill>
                  <a:srgbClr val="0070C0"/>
                </a:solidFill>
                <a:latin typeface="Tahoma" panose="020B0604030504040204" pitchFamily="34" charset="0"/>
                <a:ea typeface="Tahoma" panose="020B0604030504040204" pitchFamily="34" charset="0"/>
                <a:cs typeface="Tahoma" panose="020B0604030504040204" pitchFamily="34" charset="0"/>
              </a:rPr>
              <a:t>2</a:t>
            </a:r>
            <a:r>
              <a:rPr lang="fr-FR" sz="2000" dirty="0" smtClean="0">
                <a:solidFill>
                  <a:srgbClr val="0070C0"/>
                </a:solidFill>
                <a:latin typeface="Tahoma" panose="020B0604030504040204" pitchFamily="34" charset="0"/>
                <a:ea typeface="Tahoma" panose="020B0604030504040204" pitchFamily="34" charset="0"/>
                <a:cs typeface="Tahoma" panose="020B0604030504040204" pitchFamily="34" charset="0"/>
              </a:rPr>
              <a:t>, ICN</a:t>
            </a:r>
            <a:r>
              <a:rPr lang="fr-FR" sz="2000" baseline="30000" dirty="0" smtClean="0">
                <a:solidFill>
                  <a:srgbClr val="0070C0"/>
                </a:solidFill>
                <a:latin typeface="Tahoma" panose="020B0604030504040204" pitchFamily="34" charset="0"/>
                <a:ea typeface="Tahoma" panose="020B0604030504040204" pitchFamily="34" charset="0"/>
                <a:cs typeface="Tahoma" panose="020B0604030504040204" pitchFamily="34" charset="0"/>
              </a:rPr>
              <a:t>3</a:t>
            </a:r>
            <a:r>
              <a:rPr lang="fr-FR" sz="2000" dirty="0" smtClean="0">
                <a:solidFill>
                  <a:srgbClr val="0070C0"/>
                </a:solidFill>
                <a:latin typeface="Tahoma" panose="020B0604030504040204" pitchFamily="34" charset="0"/>
                <a:ea typeface="Tahoma" panose="020B0604030504040204" pitchFamily="34" charset="0"/>
                <a:cs typeface="Tahoma" panose="020B0604030504040204" pitchFamily="34" charset="0"/>
              </a:rPr>
              <a:t>, LPC, LMGE</a:t>
            </a:r>
            <a:r>
              <a:rPr lang="fr-FR" sz="2000" baseline="30000" dirty="0" smtClean="0">
                <a:solidFill>
                  <a:srgbClr val="0070C0"/>
                </a:solidFill>
                <a:latin typeface="Tahoma" panose="020B0604030504040204" pitchFamily="34" charset="0"/>
                <a:ea typeface="Tahoma" panose="020B0604030504040204" pitchFamily="34" charset="0"/>
                <a:cs typeface="Tahoma" panose="020B0604030504040204" pitchFamily="34" charset="0"/>
              </a:rPr>
              <a:t>7</a:t>
            </a:r>
            <a:r>
              <a:rPr lang="fr-FR" sz="2000" dirty="0" smtClean="0">
                <a:solidFill>
                  <a:srgbClr val="0070C0"/>
                </a:solidFill>
                <a:latin typeface="Tahoma" panose="020B0604030504040204" pitchFamily="34" charset="0"/>
                <a:ea typeface="Tahoma" panose="020B0604030504040204" pitchFamily="34" charset="0"/>
                <a:cs typeface="Tahoma" panose="020B0604030504040204" pitchFamily="34" charset="0"/>
              </a:rPr>
              <a:t>, IP2i, GEOLAB, LPCV, BIAM</a:t>
            </a:r>
            <a:r>
              <a:rPr lang="fr-FR" sz="2000" baseline="30000" dirty="0" smtClean="0">
                <a:solidFill>
                  <a:srgbClr val="0070C0"/>
                </a:solidFill>
                <a:latin typeface="Tahoma" panose="020B0604030504040204" pitchFamily="34" charset="0"/>
                <a:ea typeface="Tahoma" panose="020B0604030504040204" pitchFamily="34" charset="0"/>
                <a:cs typeface="Tahoma" panose="020B0604030504040204" pitchFamily="34" charset="0"/>
              </a:rPr>
              <a:t>4</a:t>
            </a:r>
            <a:r>
              <a:rPr lang="fr-FR" sz="2000" dirty="0" smtClean="0">
                <a:solidFill>
                  <a:srgbClr val="0070C0"/>
                </a:solidFill>
                <a:latin typeface="Tahoma" panose="020B0604030504040204" pitchFamily="34" charset="0"/>
                <a:ea typeface="Tahoma" panose="020B0604030504040204" pitchFamily="34" charset="0"/>
                <a:cs typeface="Tahoma" panose="020B0604030504040204" pitchFamily="34" charset="0"/>
              </a:rPr>
              <a:t>, IRSN-LELI</a:t>
            </a:r>
            <a:r>
              <a:rPr lang="fr-FR" sz="2000" baseline="30000" dirty="0" smtClean="0">
                <a:solidFill>
                  <a:srgbClr val="0070C0"/>
                </a:solidFill>
                <a:latin typeface="Tahoma" panose="020B0604030504040204" pitchFamily="34" charset="0"/>
                <a:ea typeface="Tahoma" panose="020B0604030504040204" pitchFamily="34" charset="0"/>
                <a:cs typeface="Tahoma" panose="020B0604030504040204" pitchFamily="34" charset="0"/>
              </a:rPr>
              <a:t>5</a:t>
            </a:r>
            <a:r>
              <a:rPr lang="fr-FR" sz="2000" dirty="0" smtClean="0">
                <a:solidFill>
                  <a:srgbClr val="0070C0"/>
                </a:solidFill>
                <a:latin typeface="Tahoma" panose="020B0604030504040204" pitchFamily="34" charset="0"/>
                <a:ea typeface="Tahoma" panose="020B0604030504040204" pitchFamily="34" charset="0"/>
                <a:cs typeface="Tahoma" panose="020B0604030504040204" pitchFamily="34" charset="0"/>
              </a:rPr>
              <a:t>-LR2T</a:t>
            </a:r>
            <a:r>
              <a:rPr lang="fr-FR" sz="2000" baseline="30000" dirty="0" smtClean="0">
                <a:solidFill>
                  <a:srgbClr val="0070C0"/>
                </a:solidFill>
                <a:latin typeface="Tahoma" panose="020B0604030504040204" pitchFamily="34" charset="0"/>
                <a:ea typeface="Tahoma" panose="020B0604030504040204" pitchFamily="34" charset="0"/>
                <a:cs typeface="Tahoma" panose="020B0604030504040204" pitchFamily="34" charset="0"/>
              </a:rPr>
              <a:t>6</a:t>
            </a:r>
            <a:endParaRPr lang="fr-FR" sz="2000" baseline="30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50" name="Titre 1"/>
          <p:cNvSpPr txBox="1">
            <a:spLocks/>
          </p:cNvSpPr>
          <p:nvPr/>
        </p:nvSpPr>
        <p:spPr>
          <a:xfrm>
            <a:off x="3771462" y="4983633"/>
            <a:ext cx="8288614" cy="12654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800" b="1" dirty="0" smtClean="0">
                <a:solidFill>
                  <a:schemeClr val="accent1">
                    <a:lumMod val="75000"/>
                  </a:schemeClr>
                </a:solidFill>
              </a:rPr>
              <a:t>Mécanismes des Transferts </a:t>
            </a:r>
            <a:r>
              <a:rPr lang="fr-FR" sz="1800" b="1" dirty="0">
                <a:solidFill>
                  <a:schemeClr val="accent1">
                    <a:lumMod val="75000"/>
                  </a:schemeClr>
                </a:solidFill>
              </a:rPr>
              <a:t>des RN </a:t>
            </a:r>
            <a:r>
              <a:rPr lang="fr-FR" sz="1800" b="1" dirty="0" smtClean="0">
                <a:solidFill>
                  <a:schemeClr val="accent1">
                    <a:lumMod val="75000"/>
                  </a:schemeClr>
                </a:solidFill>
              </a:rPr>
              <a:t>dans le continuum eaux-sols-plantes</a:t>
            </a:r>
          </a:p>
          <a:p>
            <a:r>
              <a:rPr lang="fr-FR" sz="1800" u="sng" dirty="0" smtClean="0">
                <a:solidFill>
                  <a:schemeClr val="accent1">
                    <a:lumMod val="75000"/>
                  </a:schemeClr>
                </a:solidFill>
              </a:rPr>
              <a:t>Fédérer</a:t>
            </a:r>
            <a:r>
              <a:rPr lang="fr-FR" sz="1800" dirty="0" smtClean="0">
                <a:solidFill>
                  <a:schemeClr val="accent1">
                    <a:lumMod val="75000"/>
                  </a:schemeClr>
                </a:solidFill>
              </a:rPr>
              <a:t> : projet pluridisciplinaire et </a:t>
            </a:r>
            <a:r>
              <a:rPr lang="fr-FR" sz="1800" dirty="0" smtClean="0">
                <a:solidFill>
                  <a:schemeClr val="accent1">
                    <a:lumMod val="75000"/>
                  </a:schemeClr>
                </a:solidFill>
              </a:rPr>
              <a:t>multipartenaires</a:t>
            </a:r>
            <a:r>
              <a:rPr lang="fr-FR" sz="1800" dirty="0" smtClean="0">
                <a:solidFill>
                  <a:schemeClr val="accent1">
                    <a:lumMod val="75000"/>
                  </a:schemeClr>
                </a:solidFill>
              </a:rPr>
              <a:t/>
            </a:r>
            <a:br>
              <a:rPr lang="fr-FR" sz="1800" dirty="0" smtClean="0">
                <a:solidFill>
                  <a:schemeClr val="accent1">
                    <a:lumMod val="75000"/>
                  </a:schemeClr>
                </a:solidFill>
              </a:rPr>
            </a:br>
            <a:r>
              <a:rPr lang="fr-FR" sz="1800" u="sng" dirty="0" smtClean="0">
                <a:solidFill>
                  <a:schemeClr val="accent1">
                    <a:lumMod val="75000"/>
                  </a:schemeClr>
                </a:solidFill>
              </a:rPr>
              <a:t>Former</a:t>
            </a:r>
            <a:r>
              <a:rPr lang="fr-FR" sz="1800" dirty="0" smtClean="0">
                <a:solidFill>
                  <a:schemeClr val="accent1">
                    <a:lumMod val="75000"/>
                  </a:schemeClr>
                </a:solidFill>
              </a:rPr>
              <a:t> : 2 Post-doctorants et 5 doctorants</a:t>
            </a:r>
            <a:r>
              <a:rPr lang="fr-FR" sz="1800" dirty="0">
                <a:solidFill>
                  <a:schemeClr val="accent1">
                    <a:lumMod val="75000"/>
                  </a:schemeClr>
                </a:solidFill>
              </a:rPr>
              <a:t> </a:t>
            </a:r>
            <a:r>
              <a:rPr lang="fr-FR" sz="1800" dirty="0" smtClean="0">
                <a:solidFill>
                  <a:schemeClr val="accent1">
                    <a:lumMod val="75000"/>
                  </a:schemeClr>
                </a:solidFill>
              </a:rPr>
              <a:t>dont un financement NEEDS-MITI (2021-24)</a:t>
            </a:r>
            <a:br>
              <a:rPr lang="fr-FR" sz="1800" dirty="0" smtClean="0">
                <a:solidFill>
                  <a:schemeClr val="accent1">
                    <a:lumMod val="75000"/>
                  </a:schemeClr>
                </a:solidFill>
              </a:rPr>
            </a:br>
            <a:endParaRPr lang="fr-FR" sz="1800" dirty="0">
              <a:solidFill>
                <a:schemeClr val="accent1">
                  <a:lumMod val="75000"/>
                </a:schemeClr>
              </a:solidFill>
            </a:endParaRPr>
          </a:p>
        </p:txBody>
      </p:sp>
      <p:grpSp>
        <p:nvGrpSpPr>
          <p:cNvPr id="52" name="Groupe 51"/>
          <p:cNvGrpSpPr/>
          <p:nvPr/>
        </p:nvGrpSpPr>
        <p:grpSpPr>
          <a:xfrm>
            <a:off x="0" y="6219337"/>
            <a:ext cx="12192000" cy="641838"/>
            <a:chOff x="0" y="6219337"/>
            <a:chExt cx="12192000" cy="641838"/>
          </a:xfrm>
        </p:grpSpPr>
        <p:sp>
          <p:nvSpPr>
            <p:cNvPr id="49" name="Rectangle 48"/>
            <p:cNvSpPr/>
            <p:nvPr/>
          </p:nvSpPr>
          <p:spPr>
            <a:xfrm>
              <a:off x="0" y="6219337"/>
              <a:ext cx="12192000" cy="64183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Picture 5" descr="C:\Users\delnero\Desktop\logo-iphc-fond-transparen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198" y="6257221"/>
              <a:ext cx="845860" cy="576100"/>
            </a:xfrm>
            <a:prstGeom prst="rect">
              <a:avLst/>
            </a:prstGeom>
            <a:solidFill>
              <a:schemeClr val="bg1"/>
            </a:solidFill>
            <a:extLst/>
          </p:spPr>
        </p:pic>
        <p:pic>
          <p:nvPicPr>
            <p:cNvPr id="24" name="Imag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7717" y="6311330"/>
              <a:ext cx="1228725" cy="490538"/>
            </a:xfrm>
            <a:prstGeom prst="rect">
              <a:avLst/>
            </a:prstGeom>
          </p:spPr>
        </p:pic>
        <p:pic>
          <p:nvPicPr>
            <p:cNvPr id="25" name="Image 24"/>
            <p:cNvPicPr>
              <a:picLocks noChangeAspect="1"/>
            </p:cNvPicPr>
            <p:nvPr/>
          </p:nvPicPr>
          <p:blipFill>
            <a:blip r:embed="rId9"/>
            <a:stretch>
              <a:fillRect/>
            </a:stretch>
          </p:blipFill>
          <p:spPr>
            <a:xfrm>
              <a:off x="2439566" y="6286089"/>
              <a:ext cx="1333500" cy="541020"/>
            </a:xfrm>
            <a:prstGeom prst="rect">
              <a:avLst/>
            </a:prstGeom>
          </p:spPr>
        </p:pic>
        <p:pic>
          <p:nvPicPr>
            <p:cNvPr id="29" name="Image 28">
              <a:extLst>
                <a:ext uri="{FF2B5EF4-FFF2-40B4-BE49-F238E27FC236}">
                  <a16:creationId xmlns:a16="http://schemas.microsoft.com/office/drawing/2014/main" id="{A1999681-E289-294A-ABA4-A836DA8BDAE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56" t="17121" r="12170" b="15023"/>
            <a:stretch/>
          </p:blipFill>
          <p:spPr>
            <a:xfrm>
              <a:off x="3939314" y="6274761"/>
              <a:ext cx="1161310" cy="530531"/>
            </a:xfrm>
            <a:prstGeom prst="rect">
              <a:avLst/>
            </a:prstGeom>
            <a:solidFill>
              <a:schemeClr val="bg1"/>
            </a:solidFill>
          </p:spPr>
        </p:pic>
        <p:pic>
          <p:nvPicPr>
            <p:cNvPr id="30" name="Image 29"/>
            <p:cNvPicPr>
              <a:picLocks noChangeAspect="1"/>
            </p:cNvPicPr>
            <p:nvPr/>
          </p:nvPicPr>
          <p:blipFill>
            <a:blip r:embed="rId11"/>
            <a:stretch>
              <a:fillRect/>
            </a:stretch>
          </p:blipFill>
          <p:spPr>
            <a:xfrm>
              <a:off x="5334524" y="6274761"/>
              <a:ext cx="1270445" cy="546068"/>
            </a:xfrm>
            <a:prstGeom prst="rect">
              <a:avLst/>
            </a:prstGeom>
          </p:spPr>
        </p:pic>
        <p:pic>
          <p:nvPicPr>
            <p:cNvPr id="31" name="Image 30"/>
            <p:cNvPicPr>
              <a:picLocks noChangeAspect="1"/>
            </p:cNvPicPr>
            <p:nvPr/>
          </p:nvPicPr>
          <p:blipFill>
            <a:blip r:embed="rId12"/>
            <a:stretch>
              <a:fillRect/>
            </a:stretch>
          </p:blipFill>
          <p:spPr>
            <a:xfrm>
              <a:off x="9783103" y="6274761"/>
              <a:ext cx="847439" cy="527209"/>
            </a:xfrm>
            <a:prstGeom prst="rect">
              <a:avLst/>
            </a:prstGeom>
          </p:spPr>
        </p:pic>
        <p:pic>
          <p:nvPicPr>
            <p:cNvPr id="32" name="Image 31"/>
            <p:cNvPicPr>
              <a:picLocks noChangeAspect="1"/>
            </p:cNvPicPr>
            <p:nvPr/>
          </p:nvPicPr>
          <p:blipFill>
            <a:blip r:embed="rId13"/>
            <a:stretch>
              <a:fillRect/>
            </a:stretch>
          </p:blipFill>
          <p:spPr>
            <a:xfrm>
              <a:off x="8681106" y="6284201"/>
              <a:ext cx="830580" cy="525780"/>
            </a:xfrm>
            <a:prstGeom prst="rect">
              <a:avLst/>
            </a:prstGeom>
          </p:spPr>
        </p:pic>
        <p:pic>
          <p:nvPicPr>
            <p:cNvPr id="46" name="Image 45"/>
            <p:cNvPicPr>
              <a:picLocks noChangeAspect="1"/>
            </p:cNvPicPr>
            <p:nvPr/>
          </p:nvPicPr>
          <p:blipFill>
            <a:blip r:embed="rId3"/>
            <a:stretch>
              <a:fillRect/>
            </a:stretch>
          </p:blipFill>
          <p:spPr>
            <a:xfrm>
              <a:off x="11004824" y="6263705"/>
              <a:ext cx="771525" cy="534353"/>
            </a:xfrm>
            <a:prstGeom prst="rect">
              <a:avLst/>
            </a:prstGeom>
          </p:spPr>
        </p:pic>
        <p:pic>
          <p:nvPicPr>
            <p:cNvPr id="36" name="Image 35"/>
            <p:cNvPicPr>
              <a:picLocks noChangeAspect="1"/>
            </p:cNvPicPr>
            <p:nvPr/>
          </p:nvPicPr>
          <p:blipFill>
            <a:blip r:embed="rId14"/>
            <a:stretch>
              <a:fillRect/>
            </a:stretch>
          </p:blipFill>
          <p:spPr>
            <a:xfrm>
              <a:off x="6707849" y="6263078"/>
              <a:ext cx="1046702" cy="561499"/>
            </a:xfrm>
            <a:prstGeom prst="rect">
              <a:avLst/>
            </a:prstGeom>
          </p:spPr>
        </p:pic>
        <p:pic>
          <p:nvPicPr>
            <p:cNvPr id="37" name="Image 3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07761" y="6264998"/>
              <a:ext cx="518636" cy="560546"/>
            </a:xfrm>
            <a:prstGeom prst="rect">
              <a:avLst/>
            </a:prstGeom>
          </p:spPr>
        </p:pic>
      </p:grpSp>
      <p:grpSp>
        <p:nvGrpSpPr>
          <p:cNvPr id="54" name="Groupe 53"/>
          <p:cNvGrpSpPr/>
          <p:nvPr/>
        </p:nvGrpSpPr>
        <p:grpSpPr>
          <a:xfrm>
            <a:off x="171342" y="2182829"/>
            <a:ext cx="12035189" cy="3920840"/>
            <a:chOff x="171342" y="2182829"/>
            <a:chExt cx="12035189" cy="3920840"/>
          </a:xfrm>
        </p:grpSpPr>
        <p:pic>
          <p:nvPicPr>
            <p:cNvPr id="19" name="Image 18"/>
            <p:cNvPicPr>
              <a:picLocks noChangeAspect="1"/>
            </p:cNvPicPr>
            <p:nvPr/>
          </p:nvPicPr>
          <p:blipFill>
            <a:blip r:embed="rId16"/>
            <a:stretch>
              <a:fillRect/>
            </a:stretch>
          </p:blipFill>
          <p:spPr>
            <a:xfrm>
              <a:off x="9510646" y="2182829"/>
              <a:ext cx="2695885" cy="1904555"/>
            </a:xfrm>
            <a:prstGeom prst="rect">
              <a:avLst/>
            </a:prstGeom>
          </p:spPr>
        </p:pic>
        <p:pic>
          <p:nvPicPr>
            <p:cNvPr id="34" name="Image 33" descr="C:\Users\delnero\Documents\PROJET_INSPECT_NEEDS\Photos_campagne_prelevement_inspect_3_sept_2020\2eme_partie_3sept_2020\20200903_133536.jp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95990" y="3665829"/>
              <a:ext cx="1442258" cy="1080655"/>
            </a:xfrm>
            <a:prstGeom prst="rect">
              <a:avLst/>
            </a:prstGeom>
            <a:noFill/>
            <a:ln>
              <a:noFill/>
            </a:ln>
          </p:spPr>
        </p:pic>
        <p:pic>
          <p:nvPicPr>
            <p:cNvPr id="43" name="Image 42"/>
            <p:cNvPicPr>
              <a:picLocks noChangeAspect="1"/>
            </p:cNvPicPr>
            <p:nvPr/>
          </p:nvPicPr>
          <p:blipFill>
            <a:blip r:embed="rId18"/>
            <a:stretch>
              <a:fillRect/>
            </a:stretch>
          </p:blipFill>
          <p:spPr>
            <a:xfrm>
              <a:off x="2851549" y="5091645"/>
              <a:ext cx="909602" cy="1012024"/>
            </a:xfrm>
            <a:prstGeom prst="rect">
              <a:avLst/>
            </a:prstGeom>
          </p:spPr>
        </p:pic>
        <p:pic>
          <p:nvPicPr>
            <p:cNvPr id="44" name="Image 43"/>
            <p:cNvPicPr>
              <a:picLocks noChangeAspect="1"/>
            </p:cNvPicPr>
            <p:nvPr/>
          </p:nvPicPr>
          <p:blipFill>
            <a:blip r:embed="rId19"/>
            <a:stretch>
              <a:fillRect/>
            </a:stretch>
          </p:blipFill>
          <p:spPr>
            <a:xfrm>
              <a:off x="3796993" y="3851519"/>
              <a:ext cx="904725" cy="1211990"/>
            </a:xfrm>
            <a:prstGeom prst="rect">
              <a:avLst/>
            </a:prstGeom>
          </p:spPr>
        </p:pic>
        <p:pic>
          <p:nvPicPr>
            <p:cNvPr id="18" name="Image 1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400000">
              <a:off x="8069603" y="2504950"/>
              <a:ext cx="1783080" cy="1340011"/>
            </a:xfrm>
            <a:prstGeom prst="rect">
              <a:avLst/>
            </a:prstGeom>
          </p:spPr>
        </p:pic>
        <p:pic>
          <p:nvPicPr>
            <p:cNvPr id="20" name="Image 1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810628" y="3039381"/>
              <a:ext cx="1371600" cy="1026622"/>
            </a:xfrm>
            <a:prstGeom prst="rect">
              <a:avLst/>
            </a:prstGeom>
          </p:spPr>
        </p:pic>
        <p:pic>
          <p:nvPicPr>
            <p:cNvPr id="22" name="Image 2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570000" y="3995013"/>
              <a:ext cx="1096781" cy="822461"/>
            </a:xfrm>
            <a:prstGeom prst="rect">
              <a:avLst/>
            </a:prstGeom>
          </p:spPr>
        </p:pic>
        <p:pic>
          <p:nvPicPr>
            <p:cNvPr id="35" name="Image 3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5400000">
              <a:off x="7194610" y="3689590"/>
              <a:ext cx="1372431" cy="772252"/>
            </a:xfrm>
            <a:prstGeom prst="rect">
              <a:avLst/>
            </a:prstGeom>
          </p:spPr>
        </p:pic>
        <p:pic>
          <p:nvPicPr>
            <p:cNvPr id="17" name="Image 16"/>
            <p:cNvPicPr>
              <a:picLocks noChangeAspect="1"/>
            </p:cNvPicPr>
            <p:nvPr/>
          </p:nvPicPr>
          <p:blipFill>
            <a:blip r:embed="rId24"/>
            <a:stretch>
              <a:fillRect/>
            </a:stretch>
          </p:blipFill>
          <p:spPr>
            <a:xfrm>
              <a:off x="6950216" y="2531152"/>
              <a:ext cx="1316736" cy="987552"/>
            </a:xfrm>
            <a:prstGeom prst="rect">
              <a:avLst/>
            </a:prstGeom>
          </p:spPr>
        </p:pic>
        <p:grpSp>
          <p:nvGrpSpPr>
            <p:cNvPr id="41" name="Groupe 40"/>
            <p:cNvGrpSpPr/>
            <p:nvPr/>
          </p:nvGrpSpPr>
          <p:grpSpPr>
            <a:xfrm>
              <a:off x="171342" y="4051890"/>
              <a:ext cx="2322789" cy="2034422"/>
              <a:chOff x="84517" y="4041428"/>
              <a:chExt cx="2322789" cy="2034422"/>
            </a:xfrm>
          </p:grpSpPr>
          <p:pic>
            <p:nvPicPr>
              <p:cNvPr id="51" name="Image 50"/>
              <p:cNvPicPr>
                <a:picLocks noChangeAspect="1"/>
              </p:cNvPicPr>
              <p:nvPr/>
            </p:nvPicPr>
            <p:blipFill>
              <a:blip r:embed="rId25"/>
              <a:stretch>
                <a:fillRect/>
              </a:stretch>
            </p:blipFill>
            <p:spPr>
              <a:xfrm>
                <a:off x="1432583" y="4747365"/>
                <a:ext cx="885216" cy="658425"/>
              </a:xfrm>
              <a:prstGeom prst="rect">
                <a:avLst/>
              </a:prstGeom>
              <a:solidFill>
                <a:schemeClr val="accent1"/>
              </a:solidFill>
            </p:spPr>
          </p:pic>
          <p:pic>
            <p:nvPicPr>
              <p:cNvPr id="4" name="Picture 17"/>
              <p:cNvPicPr>
                <a:picLocks noChangeAspect="1" noChangeArrowheads="1"/>
              </p:cNvPicPr>
              <p:nvPr/>
            </p:nvPicPr>
            <p:blipFill>
              <a:blip r:embed="rId26"/>
              <a:srcRect/>
              <a:stretch>
                <a:fillRect/>
              </a:stretch>
            </p:blipFill>
            <p:spPr bwMode="auto">
              <a:xfrm>
                <a:off x="762656" y="5221775"/>
                <a:ext cx="1644650" cy="854075"/>
              </a:xfrm>
              <a:prstGeom prst="rect">
                <a:avLst/>
              </a:prstGeom>
              <a:noFill/>
              <a:ln w="9525">
                <a:noFill/>
                <a:miter lim="800000"/>
                <a:headEnd/>
                <a:tailEnd/>
              </a:ln>
            </p:spPr>
          </p:pic>
          <p:pic>
            <p:nvPicPr>
              <p:cNvPr id="7" name="Picture 6"/>
              <p:cNvPicPr>
                <a:picLocks noChangeAspect="1" noChangeArrowheads="1"/>
              </p:cNvPicPr>
              <p:nvPr/>
            </p:nvPicPr>
            <p:blipFill>
              <a:blip r:embed="rId27"/>
              <a:srcRect/>
              <a:stretch>
                <a:fillRect/>
              </a:stretch>
            </p:blipFill>
            <p:spPr bwMode="auto">
              <a:xfrm>
                <a:off x="841019" y="4041428"/>
                <a:ext cx="622300" cy="425450"/>
              </a:xfrm>
              <a:prstGeom prst="rect">
                <a:avLst/>
              </a:prstGeom>
              <a:noFill/>
              <a:ln w="9525">
                <a:noFill/>
                <a:miter lim="800000"/>
                <a:headEnd/>
                <a:tailEnd/>
              </a:ln>
            </p:spPr>
          </p:pic>
          <p:cxnSp>
            <p:nvCxnSpPr>
              <p:cNvPr id="9" name="AutoShape 8"/>
              <p:cNvCxnSpPr>
                <a:cxnSpLocks noChangeShapeType="1"/>
              </p:cNvCxnSpPr>
              <p:nvPr/>
            </p:nvCxnSpPr>
            <p:spPr bwMode="auto">
              <a:xfrm>
                <a:off x="851033" y="5153060"/>
                <a:ext cx="411163" cy="3175"/>
              </a:xfrm>
              <a:prstGeom prst="straightConnector1">
                <a:avLst/>
              </a:prstGeom>
              <a:noFill/>
              <a:ln w="22320">
                <a:solidFill>
                  <a:srgbClr val="000000"/>
                </a:solidFill>
                <a:miter lim="800000"/>
                <a:headEnd/>
                <a:tailEnd type="triangle" w="med" len="med"/>
              </a:ln>
            </p:spPr>
          </p:cxnSp>
          <p:cxnSp>
            <p:nvCxnSpPr>
              <p:cNvPr id="10" name="AutoShape 9"/>
              <p:cNvCxnSpPr>
                <a:cxnSpLocks noChangeShapeType="1"/>
              </p:cNvCxnSpPr>
              <p:nvPr/>
            </p:nvCxnSpPr>
            <p:spPr bwMode="auto">
              <a:xfrm>
                <a:off x="1265723" y="4540955"/>
                <a:ext cx="241300" cy="285750"/>
              </a:xfrm>
              <a:prstGeom prst="straightConnector1">
                <a:avLst/>
              </a:prstGeom>
              <a:noFill/>
              <a:ln w="22320">
                <a:solidFill>
                  <a:srgbClr val="000000"/>
                </a:solidFill>
                <a:miter lim="800000"/>
                <a:headEnd/>
                <a:tailEnd type="triangle" w="med" len="med"/>
              </a:ln>
            </p:spPr>
          </p:cxnSp>
          <p:cxnSp>
            <p:nvCxnSpPr>
              <p:cNvPr id="11" name="AutoShape 10"/>
              <p:cNvCxnSpPr>
                <a:cxnSpLocks noChangeShapeType="1"/>
              </p:cNvCxnSpPr>
              <p:nvPr/>
            </p:nvCxnSpPr>
            <p:spPr bwMode="auto">
              <a:xfrm flipH="1" flipV="1">
                <a:off x="1370678" y="4460957"/>
                <a:ext cx="239712" cy="266700"/>
              </a:xfrm>
              <a:prstGeom prst="straightConnector1">
                <a:avLst/>
              </a:prstGeom>
              <a:noFill/>
              <a:ln w="22320">
                <a:solidFill>
                  <a:srgbClr val="000000"/>
                </a:solidFill>
                <a:miter lim="800000"/>
                <a:headEnd/>
                <a:tailEnd type="triangle" w="med" len="med"/>
              </a:ln>
            </p:spPr>
          </p:cxnSp>
          <p:cxnSp>
            <p:nvCxnSpPr>
              <p:cNvPr id="12" name="AutoShape 12"/>
              <p:cNvCxnSpPr>
                <a:cxnSpLocks noChangeShapeType="1"/>
              </p:cNvCxnSpPr>
              <p:nvPr/>
            </p:nvCxnSpPr>
            <p:spPr bwMode="auto">
              <a:xfrm flipH="1">
                <a:off x="851033" y="5053047"/>
                <a:ext cx="365125" cy="3175"/>
              </a:xfrm>
              <a:prstGeom prst="straightConnector1">
                <a:avLst/>
              </a:prstGeom>
              <a:noFill/>
              <a:ln w="22320">
                <a:solidFill>
                  <a:srgbClr val="000000"/>
                </a:solidFill>
                <a:miter lim="800000"/>
                <a:headEnd/>
                <a:tailEnd type="triangle" w="med" len="med"/>
              </a:ln>
            </p:spPr>
          </p:cxnSp>
          <p:pic>
            <p:nvPicPr>
              <p:cNvPr id="39" name="Image 3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4517" y="5035621"/>
                <a:ext cx="585216" cy="585216"/>
              </a:xfrm>
              <a:prstGeom prst="rect">
                <a:avLst/>
              </a:prstGeom>
            </p:spPr>
          </p:pic>
          <p:pic>
            <p:nvPicPr>
              <p:cNvPr id="40" name="Image 39"/>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55803" y="4572042"/>
                <a:ext cx="585216" cy="585216"/>
              </a:xfrm>
              <a:prstGeom prst="rect">
                <a:avLst/>
              </a:prstGeom>
            </p:spPr>
          </p:pic>
        </p:grpSp>
        <p:pic>
          <p:nvPicPr>
            <p:cNvPr id="53" name="Image 52"/>
            <p:cNvPicPr>
              <a:picLocks noChangeAspect="1"/>
            </p:cNvPicPr>
            <p:nvPr/>
          </p:nvPicPr>
          <p:blipFill>
            <a:blip r:embed="rId30"/>
            <a:stretch>
              <a:fillRect/>
            </a:stretch>
          </p:blipFill>
          <p:spPr>
            <a:xfrm>
              <a:off x="2430156" y="4544010"/>
              <a:ext cx="1372059" cy="595051"/>
            </a:xfrm>
            <a:prstGeom prst="rect">
              <a:avLst/>
            </a:prstGeom>
            <a:solidFill>
              <a:schemeClr val="bg1"/>
            </a:solidFill>
          </p:spPr>
        </p:pic>
      </p:grpSp>
      <p:sp>
        <p:nvSpPr>
          <p:cNvPr id="3" name="ZoneTexte 2"/>
          <p:cNvSpPr txBox="1"/>
          <p:nvPr/>
        </p:nvSpPr>
        <p:spPr>
          <a:xfrm>
            <a:off x="9567908" y="4632607"/>
            <a:ext cx="1822678" cy="400110"/>
          </a:xfrm>
          <a:prstGeom prst="rect">
            <a:avLst/>
          </a:prstGeom>
          <a:noFill/>
        </p:spPr>
        <p:txBody>
          <a:bodyPr wrap="none" rtlCol="0">
            <a:spAutoFit/>
          </a:bodyPr>
          <a:lstStyle/>
          <a:p>
            <a:r>
              <a:rPr lang="fr-FR" sz="2000" b="1" i="1" dirty="0" smtClean="0"/>
              <a:t>À  David BIRON</a:t>
            </a:r>
            <a:endParaRPr lang="fr-FR" sz="2000" b="1" i="1" dirty="0"/>
          </a:p>
        </p:txBody>
      </p:sp>
      <p:sp>
        <p:nvSpPr>
          <p:cNvPr id="5" name="Rectangle 4"/>
          <p:cNvSpPr/>
          <p:nvPr/>
        </p:nvSpPr>
        <p:spPr>
          <a:xfrm>
            <a:off x="8627744" y="4014772"/>
            <a:ext cx="3397614" cy="369332"/>
          </a:xfrm>
          <a:prstGeom prst="rect">
            <a:avLst/>
          </a:prstGeom>
        </p:spPr>
        <p:txBody>
          <a:bodyPr wrap="square">
            <a:spAutoFit/>
          </a:bodyPr>
          <a:lstStyle/>
          <a:p>
            <a:r>
              <a:rPr lang="fr-FR" u="sng" dirty="0" smtClean="0">
                <a:hlinkClick r:id="rId31"/>
              </a:rPr>
              <a:t>https</a:t>
            </a:r>
            <a:r>
              <a:rPr lang="fr-FR" u="sng" dirty="0">
                <a:hlinkClick r:id="rId31"/>
              </a:rPr>
              <a:t>://</a:t>
            </a:r>
            <a:r>
              <a:rPr lang="fr-FR" u="sng" dirty="0" smtClean="0">
                <a:hlinkClick r:id="rId31"/>
              </a:rPr>
              <a:t>zatu.org/</a:t>
            </a:r>
            <a:r>
              <a:rPr lang="fr-FR" u="sng" dirty="0"/>
              <a:t> </a:t>
            </a:r>
            <a:r>
              <a:rPr lang="fr-FR" u="sng" dirty="0" smtClean="0"/>
              <a:t>- Axe TERROIR</a:t>
            </a:r>
            <a:r>
              <a:rPr lang="fr-FR" dirty="0" smtClean="0"/>
              <a:t> </a:t>
            </a:r>
            <a:endParaRPr lang="fr-FR" dirty="0"/>
          </a:p>
        </p:txBody>
      </p:sp>
      <p:sp>
        <p:nvSpPr>
          <p:cNvPr id="8" name="ZoneTexte 7"/>
          <p:cNvSpPr txBox="1"/>
          <p:nvPr/>
        </p:nvSpPr>
        <p:spPr>
          <a:xfrm>
            <a:off x="320088" y="2613278"/>
            <a:ext cx="5010707" cy="738664"/>
          </a:xfrm>
          <a:prstGeom prst="rect">
            <a:avLst/>
          </a:prstGeom>
          <a:noFill/>
        </p:spPr>
        <p:txBody>
          <a:bodyPr wrap="square" rtlCol="0">
            <a:spAutoFit/>
          </a:bodyPr>
          <a:lstStyle/>
          <a:p>
            <a:r>
              <a:rPr lang="fr-FR" sz="1400" b="1" i="1" dirty="0" smtClean="0">
                <a:latin typeface="+mj-lt"/>
              </a:rPr>
              <a:t>« Une </a:t>
            </a:r>
            <a:r>
              <a:rPr lang="fr-FR" sz="1400" b="1" i="1" dirty="0">
                <a:latin typeface="+mj-lt"/>
                <a:ea typeface="Calibri" panose="020F0502020204030204" pitchFamily="34" charset="0"/>
                <a:cs typeface="Calibri" panose="020F0502020204030204" pitchFamily="34" charset="0"/>
              </a:rPr>
              <a:t>approche mécaniste et intégrée pour identifier les </a:t>
            </a:r>
            <a:r>
              <a:rPr lang="fr-FR" sz="1400" b="1" i="1" dirty="0" smtClean="0">
                <a:latin typeface="+mj-lt"/>
                <a:ea typeface="Calibri" panose="020F0502020204030204" pitchFamily="34" charset="0"/>
                <a:cs typeface="Calibri" panose="020F0502020204030204" pitchFamily="34" charset="0"/>
              </a:rPr>
              <a:t>mécanismes des transferts </a:t>
            </a:r>
            <a:r>
              <a:rPr lang="fr-FR" sz="1400" b="1" i="1" dirty="0">
                <a:latin typeface="+mj-lt"/>
                <a:ea typeface="Calibri" panose="020F0502020204030204" pitchFamily="34" charset="0"/>
                <a:cs typeface="Calibri" panose="020F0502020204030204" pitchFamily="34" charset="0"/>
              </a:rPr>
              <a:t>eaux-sol-plantes des radionucléides d’une zone humide </a:t>
            </a:r>
            <a:r>
              <a:rPr lang="fr-FR" sz="1400" b="1" i="1" dirty="0" err="1">
                <a:latin typeface="+mj-lt"/>
                <a:ea typeface="Calibri" panose="020F0502020204030204" pitchFamily="34" charset="0"/>
                <a:cs typeface="Calibri" panose="020F0502020204030204" pitchFamily="34" charset="0"/>
              </a:rPr>
              <a:t>anthropisée</a:t>
            </a:r>
            <a:r>
              <a:rPr lang="fr-FR" sz="1400" b="1" i="1" dirty="0">
                <a:latin typeface="+mj-lt"/>
                <a:ea typeface="Calibri" panose="020F0502020204030204" pitchFamily="34" charset="0"/>
                <a:cs typeface="Calibri" panose="020F0502020204030204" pitchFamily="34" charset="0"/>
              </a:rPr>
              <a:t> : résultats et perspectives du projet </a:t>
            </a:r>
            <a:r>
              <a:rPr lang="fr-FR" sz="1400" b="1" i="1" dirty="0" smtClean="0">
                <a:latin typeface="+mj-lt"/>
                <a:ea typeface="Calibri" panose="020F0502020204030204" pitchFamily="34" charset="0"/>
                <a:cs typeface="Calibri" panose="020F0502020204030204" pitchFamily="34" charset="0"/>
              </a:rPr>
              <a:t>INSPECT »</a:t>
            </a:r>
            <a:r>
              <a:rPr lang="fr-FR" sz="1400" b="1" i="1" dirty="0" smtClean="0">
                <a:latin typeface="+mj-lt"/>
              </a:rPr>
              <a:t> </a:t>
            </a:r>
            <a:endParaRPr lang="fr-FR" sz="1400" b="1" i="1" dirty="0">
              <a:latin typeface="+mj-lt"/>
            </a:endParaRPr>
          </a:p>
        </p:txBody>
      </p:sp>
      <p:sp>
        <p:nvSpPr>
          <p:cNvPr id="14" name="Rectangle 13"/>
          <p:cNvSpPr/>
          <p:nvPr/>
        </p:nvSpPr>
        <p:spPr>
          <a:xfrm>
            <a:off x="320088" y="1902430"/>
            <a:ext cx="6020373" cy="646331"/>
          </a:xfrm>
          <a:prstGeom prst="rect">
            <a:avLst/>
          </a:prstGeom>
        </p:spPr>
        <p:txBody>
          <a:bodyPr wrap="square">
            <a:spAutoFit/>
          </a:bodyPr>
          <a:lstStyle/>
          <a:p>
            <a:r>
              <a:rPr lang="fr-FR" dirty="0">
                <a:latin typeface="Calibri" panose="020F0502020204030204" pitchFamily="34" charset="0"/>
                <a:ea typeface="Calibri" panose="020F0502020204030204" pitchFamily="34" charset="0"/>
              </a:rPr>
              <a:t>Mirella Del </a:t>
            </a:r>
            <a:r>
              <a:rPr lang="fr-FR" dirty="0" smtClean="0">
                <a:latin typeface="Calibri" panose="020F0502020204030204" pitchFamily="34" charset="0"/>
                <a:ea typeface="Calibri" panose="020F0502020204030204" pitchFamily="34" charset="0"/>
              </a:rPr>
              <a:t>Nero</a:t>
            </a:r>
            <a:r>
              <a:rPr lang="fr-FR" baseline="30000" dirty="0" smtClean="0">
                <a:latin typeface="Calibri" panose="020F0502020204030204" pitchFamily="34" charset="0"/>
                <a:ea typeface="Calibri" panose="020F0502020204030204" pitchFamily="34" charset="0"/>
              </a:rPr>
              <a:t>1</a:t>
            </a:r>
            <a:r>
              <a:rPr lang="fr-FR" dirty="0" smtClean="0">
                <a:latin typeface="Calibri" panose="020F0502020204030204" pitchFamily="34" charset="0"/>
                <a:ea typeface="Calibri" panose="020F0502020204030204" pitchFamily="34" charset="0"/>
              </a:rPr>
              <a:t>, </a:t>
            </a:r>
            <a:r>
              <a:rPr lang="fr-FR" dirty="0">
                <a:latin typeface="Calibri" panose="020F0502020204030204" pitchFamily="34" charset="0"/>
                <a:ea typeface="Calibri" panose="020F0502020204030204" pitchFamily="34" charset="0"/>
              </a:rPr>
              <a:t>Ting </a:t>
            </a:r>
            <a:r>
              <a:rPr lang="fr-FR" dirty="0" err="1">
                <a:latin typeface="Calibri" panose="020F0502020204030204" pitchFamily="34" charset="0"/>
                <a:ea typeface="Calibri" panose="020F0502020204030204" pitchFamily="34" charset="0"/>
              </a:rPr>
              <a:t>Ting</a:t>
            </a:r>
            <a:r>
              <a:rPr lang="fr-FR" dirty="0">
                <a:latin typeface="Calibri" panose="020F0502020204030204" pitchFamily="34" charset="0"/>
                <a:ea typeface="Calibri" panose="020F0502020204030204" pitchFamily="34" charset="0"/>
              </a:rPr>
              <a:t> </a:t>
            </a:r>
            <a:r>
              <a:rPr lang="fr-FR" dirty="0" smtClean="0">
                <a:latin typeface="Calibri" panose="020F0502020204030204" pitchFamily="34" charset="0"/>
                <a:ea typeface="Calibri" panose="020F0502020204030204" pitchFamily="34" charset="0"/>
              </a:rPr>
              <a:t>Geng</a:t>
            </a:r>
            <a:r>
              <a:rPr lang="fr-FR" baseline="30000" dirty="0" smtClean="0">
                <a:latin typeface="Calibri" panose="020F0502020204030204" pitchFamily="34" charset="0"/>
                <a:ea typeface="Calibri" panose="020F0502020204030204" pitchFamily="34" charset="0"/>
              </a:rPr>
              <a:t>2,5</a:t>
            </a:r>
            <a:r>
              <a:rPr lang="fr-FR" dirty="0" smtClean="0">
                <a:latin typeface="Calibri" panose="020F0502020204030204" pitchFamily="34" charset="0"/>
                <a:ea typeface="Calibri" panose="020F0502020204030204" pitchFamily="34" charset="0"/>
              </a:rPr>
              <a:t>, </a:t>
            </a:r>
            <a:r>
              <a:rPr lang="fr-FR" dirty="0">
                <a:latin typeface="Calibri" panose="020F0502020204030204" pitchFamily="34" charset="0"/>
                <a:ea typeface="Calibri" panose="020F0502020204030204" pitchFamily="34" charset="0"/>
              </a:rPr>
              <a:t>Anne-Laure </a:t>
            </a:r>
            <a:r>
              <a:rPr lang="fr-FR" dirty="0" smtClean="0">
                <a:latin typeface="Calibri" panose="020F0502020204030204" pitchFamily="34" charset="0"/>
                <a:ea typeface="Calibri" panose="020F0502020204030204" pitchFamily="34" charset="0"/>
              </a:rPr>
              <a:t>Nivesse</a:t>
            </a:r>
            <a:r>
              <a:rPr lang="fr-FR" baseline="30000" dirty="0" smtClean="0">
                <a:latin typeface="Calibri" panose="020F0502020204030204" pitchFamily="34" charset="0"/>
                <a:ea typeface="Calibri" panose="020F0502020204030204" pitchFamily="34" charset="0"/>
              </a:rPr>
              <a:t>2,3</a:t>
            </a:r>
            <a:r>
              <a:rPr lang="fr-FR" dirty="0" smtClean="0">
                <a:latin typeface="Calibri" panose="020F0502020204030204" pitchFamily="34" charset="0"/>
                <a:ea typeface="Calibri" panose="020F0502020204030204" pitchFamily="34" charset="0"/>
              </a:rPr>
              <a:t>, </a:t>
            </a:r>
            <a:r>
              <a:rPr lang="fr-FR" dirty="0">
                <a:latin typeface="Calibri" panose="020F0502020204030204" pitchFamily="34" charset="0"/>
                <a:ea typeface="Calibri" panose="020F0502020204030204" pitchFamily="34" charset="0"/>
              </a:rPr>
              <a:t>Virginie </a:t>
            </a:r>
            <a:r>
              <a:rPr lang="fr-FR" dirty="0" smtClean="0">
                <a:latin typeface="Calibri" panose="020F0502020204030204" pitchFamily="34" charset="0"/>
                <a:ea typeface="Calibri" panose="020F0502020204030204" pitchFamily="34" charset="0"/>
              </a:rPr>
              <a:t>Chapon</a:t>
            </a:r>
            <a:r>
              <a:rPr lang="fr-FR" baseline="30000" dirty="0" smtClean="0">
                <a:latin typeface="Calibri" panose="020F0502020204030204" pitchFamily="34" charset="0"/>
                <a:ea typeface="Calibri" panose="020F0502020204030204" pitchFamily="34" charset="0"/>
              </a:rPr>
              <a:t>4</a:t>
            </a:r>
            <a:r>
              <a:rPr lang="fr-FR" dirty="0" smtClean="0">
                <a:latin typeface="Calibri" panose="020F0502020204030204" pitchFamily="34" charset="0"/>
                <a:ea typeface="Calibri" panose="020F0502020204030204" pitchFamily="34" charset="0"/>
              </a:rPr>
              <a:t>, Laureline Février</a:t>
            </a:r>
            <a:r>
              <a:rPr lang="fr-FR" baseline="30000" dirty="0" smtClean="0">
                <a:latin typeface="Calibri" panose="020F0502020204030204" pitchFamily="34" charset="0"/>
                <a:ea typeface="Calibri" panose="020F0502020204030204" pitchFamily="34" charset="0"/>
              </a:rPr>
              <a:t>6</a:t>
            </a:r>
            <a:r>
              <a:rPr lang="fr-FR" dirty="0" smtClean="0">
                <a:latin typeface="Calibri" panose="020F0502020204030204" pitchFamily="34" charset="0"/>
                <a:ea typeface="Calibri" panose="020F0502020204030204" pitchFamily="34" charset="0"/>
              </a:rPr>
              <a:t>, David Biron</a:t>
            </a:r>
            <a:r>
              <a:rPr lang="fr-FR" baseline="30000" dirty="0" smtClean="0">
                <a:latin typeface="Calibri" panose="020F0502020204030204" pitchFamily="34" charset="0"/>
                <a:ea typeface="Calibri" panose="020F0502020204030204" pitchFamily="34" charset="0"/>
              </a:rPr>
              <a:t>7</a:t>
            </a:r>
            <a:endParaRPr lang="fr-FR" baseline="30000" dirty="0"/>
          </a:p>
        </p:txBody>
      </p:sp>
    </p:spTree>
    <p:extLst>
      <p:ext uri="{BB962C8B-B14F-4D97-AF65-F5344CB8AC3E}">
        <p14:creationId xmlns:p14="http://schemas.microsoft.com/office/powerpoint/2010/main" val="36357686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32114" y="1433237"/>
            <a:ext cx="2864887"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67" b="1" i="0" u="none" strike="noStrike" kern="1200" cap="none" spc="0" normalizeH="0" baseline="0" noProof="0" dirty="0">
                <a:ln>
                  <a:noFill/>
                </a:ln>
                <a:solidFill>
                  <a:srgbClr val="000000"/>
                </a:solidFill>
                <a:effectLst/>
                <a:uLnTx/>
                <a:uFillTx/>
                <a:latin typeface="Trebuchet MS"/>
                <a:ea typeface="+mn-ea"/>
                <a:cs typeface="+mn-cs"/>
              </a:rPr>
              <a:t>Traçage l’isotopie du Pb</a:t>
            </a:r>
          </a:p>
        </p:txBody>
      </p:sp>
      <p:sp>
        <p:nvSpPr>
          <p:cNvPr id="19" name="Espace réservé du numéro de diapositive 3"/>
          <p:cNvSpPr>
            <a:spLocks noGrp="1"/>
          </p:cNvSpPr>
          <p:nvPr>
            <p:ph type="sldNum" sz="quarter" idx="12"/>
          </p:nvPr>
        </p:nvSpPr>
        <p:spPr>
          <a:xfrm>
            <a:off x="10489819" y="649287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rebuchet MS"/>
                <a:ea typeface="+mn-ea"/>
                <a:cs typeface="+mn-cs"/>
              </a:rPr>
              <a:t>7</a:t>
            </a:r>
            <a:endParaRPr kumimoji="0" lang="zh-CN" alt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7" name="文本框 70"/>
          <p:cNvSpPr txBox="1"/>
          <p:nvPr/>
        </p:nvSpPr>
        <p:spPr>
          <a:xfrm>
            <a:off x="842121" y="2830738"/>
            <a:ext cx="244329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Trebuchet MS"/>
                <a:ea typeface="+mn-ea"/>
                <a:cs typeface="+mn-cs"/>
              </a:rPr>
              <a:t>Remarque: </a:t>
            </a:r>
            <a:r>
              <a:rPr kumimoji="0" lang="fr-FR" sz="1600" b="0" i="0" u="none" strike="noStrike" kern="1200" cap="none" spc="0" normalizeH="0" baseline="30000" noProof="0" dirty="0">
                <a:ln>
                  <a:noFill/>
                </a:ln>
                <a:solidFill>
                  <a:prstClr val="black"/>
                </a:solidFill>
                <a:effectLst/>
                <a:uLnTx/>
                <a:uFillTx/>
                <a:latin typeface="Trebuchet MS"/>
                <a:ea typeface="+mn-ea"/>
                <a:cs typeface="+mn-cs"/>
              </a:rPr>
              <a:t>238</a:t>
            </a:r>
            <a:r>
              <a:rPr kumimoji="0" lang="fr-FR" sz="1600" b="0" i="0" u="none" strike="noStrike" kern="1200" cap="none" spc="0" normalizeH="0" baseline="0" noProof="0" dirty="0">
                <a:ln>
                  <a:noFill/>
                </a:ln>
                <a:solidFill>
                  <a:prstClr val="black"/>
                </a:solidFill>
                <a:effectLst/>
                <a:uLnTx/>
                <a:uFillTx/>
                <a:latin typeface="Trebuchet MS"/>
                <a:ea typeface="+mn-ea"/>
                <a:cs typeface="+mn-cs"/>
              </a:rPr>
              <a:t>U </a:t>
            </a:r>
            <a:r>
              <a:rPr kumimoji="0" lang="fr-FR" sz="1600" b="0" i="0" u="none" strike="noStrike" kern="1200" cap="none" spc="0" normalizeH="0" baseline="0" noProof="0" dirty="0">
                <a:ln>
                  <a:noFill/>
                </a:ln>
                <a:solidFill>
                  <a:prstClr val="black"/>
                </a:solidFill>
                <a:effectLst/>
                <a:uLnTx/>
                <a:uFillTx/>
                <a:latin typeface="Trebuchet MS"/>
                <a:ea typeface="+mn-ea"/>
                <a:cs typeface="+mn-cs"/>
                <a:sym typeface="Wingdings"/>
              </a:rPr>
              <a:t> </a:t>
            </a:r>
            <a:r>
              <a:rPr kumimoji="0" lang="fr-FR" sz="1600" b="0" i="0" u="none" strike="noStrike" kern="1200" cap="none" spc="0" normalizeH="0" baseline="30000" noProof="0" dirty="0">
                <a:ln>
                  <a:noFill/>
                </a:ln>
                <a:solidFill>
                  <a:prstClr val="black"/>
                </a:solidFill>
                <a:effectLst/>
                <a:uLnTx/>
                <a:uFillTx/>
                <a:latin typeface="Trebuchet MS"/>
                <a:ea typeface="+mn-ea"/>
                <a:cs typeface="+mn-cs"/>
                <a:sym typeface="Wingdings"/>
              </a:rPr>
              <a:t>206</a:t>
            </a:r>
            <a:r>
              <a:rPr kumimoji="0" lang="fr-FR" sz="1600" b="0" i="0" u="none" strike="noStrike" kern="1200" cap="none" spc="0" normalizeH="0" baseline="0" noProof="0" dirty="0">
                <a:ln>
                  <a:noFill/>
                </a:ln>
                <a:solidFill>
                  <a:prstClr val="black"/>
                </a:solidFill>
                <a:effectLst/>
                <a:uLnTx/>
                <a:uFillTx/>
                <a:latin typeface="Trebuchet MS"/>
                <a:ea typeface="+mn-ea"/>
                <a:cs typeface="+mn-cs"/>
                <a:sym typeface="Wingdings"/>
              </a:rPr>
              <a:t>Pb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zh-CN" sz="1600" b="0" i="0" u="none" strike="noStrike" kern="1200" cap="none" spc="0" normalizeH="0" baseline="30000" noProof="0" dirty="0">
                <a:ln>
                  <a:noFill/>
                </a:ln>
                <a:solidFill>
                  <a:prstClr val="black"/>
                </a:solidFill>
                <a:effectLst/>
                <a:uLnTx/>
                <a:uFillTx/>
                <a:latin typeface="Trebuchet MS"/>
                <a:ea typeface="+mn-ea"/>
                <a:cs typeface="+mn-cs"/>
              </a:rPr>
              <a:t>                         </a:t>
            </a:r>
            <a:r>
              <a:rPr kumimoji="0" lang="fr-FR" altLang="zh-CN" sz="1600" b="0" i="0" u="none" strike="noStrike" kern="1200" cap="none" spc="0" normalizeH="0" baseline="30000" noProof="0" dirty="0" smtClean="0">
                <a:ln>
                  <a:noFill/>
                </a:ln>
                <a:solidFill>
                  <a:prstClr val="black"/>
                </a:solidFill>
                <a:effectLst/>
                <a:uLnTx/>
                <a:uFillTx/>
                <a:latin typeface="Trebuchet MS"/>
                <a:ea typeface="+mn-ea"/>
                <a:cs typeface="+mn-cs"/>
              </a:rPr>
              <a:t>235</a:t>
            </a:r>
            <a:r>
              <a:rPr kumimoji="0" lang="fr-FR" altLang="zh-CN" sz="1600" b="0" i="0" u="none" strike="noStrike" kern="1200" cap="none" spc="0" normalizeH="0" baseline="0" noProof="0" dirty="0" smtClean="0">
                <a:ln>
                  <a:noFill/>
                </a:ln>
                <a:solidFill>
                  <a:prstClr val="black"/>
                </a:solidFill>
                <a:effectLst/>
                <a:uLnTx/>
                <a:uFillTx/>
                <a:latin typeface="Trebuchet MS"/>
                <a:ea typeface="+mn-ea"/>
                <a:cs typeface="+mn-cs"/>
              </a:rPr>
              <a:t>U </a:t>
            </a:r>
            <a:r>
              <a:rPr kumimoji="0" lang="fr-FR" altLang="zh-CN" sz="1600" b="0" i="0" u="none" strike="noStrike" kern="1200" cap="none" spc="0" normalizeH="0" baseline="0" noProof="0" dirty="0">
                <a:ln>
                  <a:noFill/>
                </a:ln>
                <a:solidFill>
                  <a:prstClr val="black"/>
                </a:solidFill>
                <a:effectLst/>
                <a:uLnTx/>
                <a:uFillTx/>
                <a:latin typeface="Trebuchet MS"/>
                <a:ea typeface="+mn-ea"/>
                <a:cs typeface="+mn-cs"/>
                <a:sym typeface="Wingdings"/>
              </a:rPr>
              <a:t></a:t>
            </a:r>
            <a:r>
              <a:rPr kumimoji="0" lang="fr-FR" altLang="zh-CN" sz="1600" b="0" i="0" u="none" strike="noStrike" kern="1200" cap="none" spc="0" normalizeH="0" baseline="30000" noProof="0" dirty="0">
                <a:ln>
                  <a:noFill/>
                </a:ln>
                <a:solidFill>
                  <a:prstClr val="black"/>
                </a:solidFill>
                <a:effectLst/>
                <a:uLnTx/>
                <a:uFillTx/>
                <a:latin typeface="Trebuchet MS"/>
                <a:ea typeface="+mn-ea"/>
                <a:cs typeface="+mn-cs"/>
                <a:sym typeface="Wingdings"/>
              </a:rPr>
              <a:t>207</a:t>
            </a:r>
            <a:r>
              <a:rPr kumimoji="0" lang="fr-FR" altLang="zh-CN" sz="1600" b="0" i="0" u="none" strike="noStrike" kern="1200" cap="none" spc="0" normalizeH="0" baseline="0" noProof="0" dirty="0">
                <a:ln>
                  <a:noFill/>
                </a:ln>
                <a:solidFill>
                  <a:prstClr val="black"/>
                </a:solidFill>
                <a:effectLst/>
                <a:uLnTx/>
                <a:uFillTx/>
                <a:latin typeface="Trebuchet MS"/>
                <a:ea typeface="+mn-ea"/>
                <a:cs typeface="+mn-cs"/>
                <a:sym typeface="Wingdings"/>
              </a:rPr>
              <a:t>Pb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30000" noProof="0" dirty="0">
                <a:ln>
                  <a:noFill/>
                </a:ln>
                <a:solidFill>
                  <a:prstClr val="black"/>
                </a:solidFill>
                <a:effectLst/>
                <a:uLnTx/>
                <a:uFillTx/>
                <a:latin typeface="Trebuchet MS"/>
                <a:ea typeface="+mn-ea"/>
                <a:cs typeface="+mn-cs"/>
                <a:sym typeface="Wingdings"/>
              </a:rPr>
              <a:t>                         </a:t>
            </a:r>
            <a:r>
              <a:rPr kumimoji="0" lang="fr-FR" sz="1600" b="0" i="0" u="none" strike="noStrike" kern="1200" cap="none" spc="0" normalizeH="0" baseline="30000" noProof="0" dirty="0" smtClean="0">
                <a:ln>
                  <a:noFill/>
                </a:ln>
                <a:solidFill>
                  <a:prstClr val="black"/>
                </a:solidFill>
                <a:effectLst/>
                <a:uLnTx/>
                <a:uFillTx/>
                <a:latin typeface="Trebuchet MS"/>
                <a:ea typeface="+mn-ea"/>
                <a:cs typeface="+mn-cs"/>
                <a:sym typeface="Wingdings"/>
              </a:rPr>
              <a:t>232</a:t>
            </a:r>
            <a:r>
              <a:rPr kumimoji="0" lang="fr-FR" sz="1600" b="0" i="0" u="none" strike="noStrike" kern="1200" cap="none" spc="0" normalizeH="0" baseline="0" noProof="0" dirty="0" smtClean="0">
                <a:ln>
                  <a:noFill/>
                </a:ln>
                <a:solidFill>
                  <a:prstClr val="black"/>
                </a:solidFill>
                <a:effectLst/>
                <a:uLnTx/>
                <a:uFillTx/>
                <a:latin typeface="Trebuchet MS"/>
                <a:ea typeface="+mn-ea"/>
                <a:cs typeface="+mn-cs"/>
                <a:sym typeface="Wingdings"/>
              </a:rPr>
              <a:t>Th</a:t>
            </a:r>
            <a:r>
              <a:rPr kumimoji="0" lang="fr-FR" sz="1600" b="0" i="0" u="none" strike="noStrike" kern="1200" cap="none" spc="0" normalizeH="0" baseline="0" noProof="0" dirty="0">
                <a:ln>
                  <a:noFill/>
                </a:ln>
                <a:solidFill>
                  <a:prstClr val="black"/>
                </a:solidFill>
                <a:effectLst/>
                <a:uLnTx/>
                <a:uFillTx/>
                <a:latin typeface="Trebuchet MS"/>
                <a:ea typeface="+mn-ea"/>
                <a:cs typeface="+mn-cs"/>
                <a:sym typeface="Wingdings"/>
              </a:rPr>
              <a:t></a:t>
            </a:r>
            <a:r>
              <a:rPr kumimoji="0" lang="fr-FR" sz="1600" b="0" i="0" u="none" strike="noStrike" kern="1200" cap="none" spc="0" normalizeH="0" baseline="30000" noProof="0" dirty="0">
                <a:ln>
                  <a:noFill/>
                </a:ln>
                <a:solidFill>
                  <a:prstClr val="black"/>
                </a:solidFill>
                <a:effectLst/>
                <a:uLnTx/>
                <a:uFillTx/>
                <a:latin typeface="Trebuchet MS"/>
                <a:ea typeface="+mn-ea"/>
                <a:cs typeface="+mn-cs"/>
                <a:sym typeface="Wingdings"/>
              </a:rPr>
              <a:t>208</a:t>
            </a:r>
            <a:r>
              <a:rPr kumimoji="0" lang="fr-FR" sz="1600" b="0" i="0" u="none" strike="noStrike" kern="1200" cap="none" spc="0" normalizeH="0" baseline="0" noProof="0" dirty="0">
                <a:ln>
                  <a:noFill/>
                </a:ln>
                <a:solidFill>
                  <a:prstClr val="black"/>
                </a:solidFill>
                <a:effectLst/>
                <a:uLnTx/>
                <a:uFillTx/>
                <a:latin typeface="Trebuchet MS"/>
                <a:ea typeface="+mn-ea"/>
                <a:cs typeface="+mn-cs"/>
                <a:sym typeface="Wingdings"/>
              </a:rPr>
              <a:t>Pb</a:t>
            </a:r>
            <a:endParaRPr kumimoji="0" lang="fr-FR" sz="16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18" name="Image 5"/>
          <p:cNvPicPr>
            <a:picLocks noChangeAspect="1"/>
          </p:cNvPicPr>
          <p:nvPr/>
        </p:nvPicPr>
        <p:blipFill>
          <a:blip r:embed="rId3"/>
          <a:stretch>
            <a:fillRect/>
          </a:stretch>
        </p:blipFill>
        <p:spPr>
          <a:xfrm>
            <a:off x="5491557" y="190397"/>
            <a:ext cx="5536244" cy="4711439"/>
          </a:xfrm>
          <a:prstGeom prst="rect">
            <a:avLst/>
          </a:prstGeom>
        </p:spPr>
      </p:pic>
      <p:sp>
        <p:nvSpPr>
          <p:cNvPr id="21" name="ZoneTexte 20"/>
          <p:cNvSpPr txBox="1"/>
          <p:nvPr/>
        </p:nvSpPr>
        <p:spPr>
          <a:xfrm>
            <a:off x="1283546" y="4901836"/>
            <a:ext cx="10012553" cy="1528945"/>
          </a:xfrm>
          <a:prstGeom prst="rect">
            <a:avLst/>
          </a:prstGeom>
          <a:noFill/>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67" b="0" i="0" u="none" strike="noStrike" kern="1200" cap="none" spc="0" normalizeH="0" baseline="0" noProof="0" dirty="0">
                <a:ln>
                  <a:noFill/>
                </a:ln>
                <a:solidFill>
                  <a:prstClr val="black"/>
                </a:solidFill>
                <a:effectLst/>
                <a:uLnTx/>
                <a:uFillTx/>
                <a:latin typeface="Trebuchet MS"/>
                <a:ea typeface="+mn-ea"/>
                <a:cs typeface="+mn-cs"/>
              </a:rPr>
              <a:t>Alignement des échantillons sur le modèle binaire (Pôles: U ore, fond géochimique local)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prstClr val="black"/>
                </a:solidFill>
                <a:effectLst/>
                <a:uLnTx/>
                <a:uFillTx/>
                <a:latin typeface="Trebuchet MS"/>
                <a:ea typeface="+mn-ea"/>
                <a:cs typeface="+mn-cs"/>
              </a:rPr>
              <a:t>           =&gt; Activité minière visible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67" b="0" i="0" u="none" strike="noStrike" kern="1200" cap="none" spc="0" normalizeH="0" baseline="0" noProof="0" dirty="0">
              <a:ln>
                <a:noFill/>
              </a:ln>
              <a:solidFill>
                <a:prstClr val="black"/>
              </a:solidFill>
              <a:effectLst/>
              <a:uLnTx/>
              <a:uFillTx/>
              <a:latin typeface="Trebuchet MS"/>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a:buChar char="•"/>
              <a:tabLst/>
              <a:defRPr/>
            </a:pPr>
            <a:r>
              <a:rPr kumimoji="0" lang="fr-FR" altLang="zh-CN" sz="1867" b="0" i="0" u="none" strike="noStrike" kern="1200" cap="none" spc="0" normalizeH="0" baseline="0" noProof="0" dirty="0">
                <a:ln>
                  <a:noFill/>
                </a:ln>
                <a:solidFill>
                  <a:prstClr val="black"/>
                </a:solidFill>
                <a:effectLst/>
                <a:uLnTx/>
                <a:uFillTx/>
                <a:latin typeface="Trebuchet MS"/>
                <a:ea typeface="+mn-ea"/>
                <a:cs typeface="+mn-cs"/>
              </a:rPr>
              <a:t>Couche blanche argileuse (H3.1, H3.2, H3.4)  est la plus contaminées par la mine</a:t>
            </a:r>
          </a:p>
        </p:txBody>
      </p:sp>
      <p:sp>
        <p:nvSpPr>
          <p:cNvPr id="22" name="文本框 12"/>
          <p:cNvSpPr txBox="1"/>
          <p:nvPr/>
        </p:nvSpPr>
        <p:spPr>
          <a:xfrm>
            <a:off x="341482" y="262770"/>
            <a:ext cx="4718197"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zh-CN" sz="2400" b="1" i="0" u="sng" strike="noStrike" kern="1200" cap="none" spc="0" normalizeH="0" baseline="0" noProof="0" dirty="0">
                <a:ln>
                  <a:noFill/>
                </a:ln>
                <a:solidFill>
                  <a:prstClr val="black"/>
                </a:solidFill>
                <a:effectLst/>
                <a:uLnTx/>
                <a:uFillTx/>
                <a:latin typeface="Trebuchet MS"/>
                <a:ea typeface="+mn-ea"/>
                <a:cs typeface="+mn-cs"/>
              </a:rPr>
              <a:t>III. Résultats </a:t>
            </a:r>
            <a:r>
              <a:rPr kumimoji="0" lang="fr-FR" altLang="zh-CN" sz="2400" b="1" i="0" u="sng" strike="noStrike" kern="1200" cap="none" spc="0" normalizeH="0" baseline="0" noProof="0" dirty="0" smtClean="0">
                <a:ln>
                  <a:noFill/>
                </a:ln>
                <a:solidFill>
                  <a:prstClr val="black"/>
                </a:solidFill>
                <a:effectLst/>
                <a:uLnTx/>
                <a:uFillTx/>
                <a:latin typeface="Trebuchet MS"/>
                <a:ea typeface="+mn-ea"/>
                <a:cs typeface="+mn-cs"/>
              </a:rPr>
              <a:t>et </a:t>
            </a:r>
            <a:r>
              <a:rPr kumimoji="0" lang="fr-FR" altLang="zh-CN" sz="2400" b="1" i="0" u="sng" strike="noStrike" kern="1200" cap="none" spc="0" normalizeH="0" baseline="0" noProof="0" dirty="0">
                <a:ln>
                  <a:noFill/>
                </a:ln>
                <a:solidFill>
                  <a:prstClr val="black"/>
                </a:solidFill>
                <a:effectLst/>
                <a:uLnTx/>
                <a:uFillTx/>
                <a:latin typeface="Trebuchet MS"/>
                <a:ea typeface="+mn-ea"/>
                <a:cs typeface="+mn-cs"/>
              </a:rPr>
              <a:t>discussion</a:t>
            </a:r>
          </a:p>
        </p:txBody>
      </p:sp>
    </p:spTree>
    <p:extLst>
      <p:ext uri="{BB962C8B-B14F-4D97-AF65-F5344CB8AC3E}">
        <p14:creationId xmlns:p14="http://schemas.microsoft.com/office/powerpoint/2010/main" val="1278856625"/>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 50"/>
          <p:cNvGrpSpPr/>
          <p:nvPr/>
        </p:nvGrpSpPr>
        <p:grpSpPr>
          <a:xfrm>
            <a:off x="2717733" y="892817"/>
            <a:ext cx="5083992" cy="4148319"/>
            <a:chOff x="3859677" y="609024"/>
            <a:chExt cx="5607438" cy="4276127"/>
          </a:xfrm>
        </p:grpSpPr>
        <p:pic>
          <p:nvPicPr>
            <p:cNvPr id="6" name="图片 5" descr="AR_profondeu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9677" y="609024"/>
              <a:ext cx="5066434" cy="4276127"/>
            </a:xfrm>
            <a:prstGeom prst="rect">
              <a:avLst/>
            </a:prstGeom>
          </p:spPr>
        </p:pic>
        <p:grpSp>
          <p:nvGrpSpPr>
            <p:cNvPr id="3" name="组 2"/>
            <p:cNvGrpSpPr/>
            <p:nvPr/>
          </p:nvGrpSpPr>
          <p:grpSpPr>
            <a:xfrm>
              <a:off x="5334338" y="971847"/>
              <a:ext cx="4132777" cy="3343151"/>
              <a:chOff x="3839097" y="1802350"/>
              <a:chExt cx="4132777" cy="3132053"/>
            </a:xfrm>
          </p:grpSpPr>
          <p:grpSp>
            <p:nvGrpSpPr>
              <p:cNvPr id="20" name="Groupe 36"/>
              <p:cNvGrpSpPr/>
              <p:nvPr/>
            </p:nvGrpSpPr>
            <p:grpSpPr>
              <a:xfrm>
                <a:off x="3839097" y="1861973"/>
                <a:ext cx="4132777" cy="2899952"/>
                <a:chOff x="5140812" y="1711402"/>
                <a:chExt cx="3012587" cy="2472167"/>
              </a:xfrm>
            </p:grpSpPr>
            <p:grpSp>
              <p:nvGrpSpPr>
                <p:cNvPr id="24" name="Groupe 30"/>
                <p:cNvGrpSpPr/>
                <p:nvPr/>
              </p:nvGrpSpPr>
              <p:grpSpPr>
                <a:xfrm>
                  <a:off x="5140812" y="1711402"/>
                  <a:ext cx="1380763" cy="2472167"/>
                  <a:chOff x="5044264" y="2242815"/>
                  <a:chExt cx="1380763" cy="2472167"/>
                </a:xfrm>
              </p:grpSpPr>
              <p:sp>
                <p:nvSpPr>
                  <p:cNvPr id="25" name="ZoneTexte 21"/>
                  <p:cNvSpPr txBox="1"/>
                  <p:nvPr/>
                </p:nvSpPr>
                <p:spPr>
                  <a:xfrm>
                    <a:off x="5140677" y="2242815"/>
                    <a:ext cx="784600" cy="253381"/>
                  </a:xfrm>
                  <a:prstGeom prst="rect">
                    <a:avLst/>
                  </a:prstGeom>
                  <a:noFill/>
                </p:spPr>
                <p:txBody>
                  <a:bodyPr wrap="square" rtlCol="0">
                    <a:spAutoFit/>
                  </a:bodyPr>
                  <a:lstStyle/>
                  <a:p>
                    <a:r>
                      <a:rPr lang="en-US" sz="1400" b="1" dirty="0"/>
                      <a:t>H.1</a:t>
                    </a:r>
                    <a:endParaRPr lang="fr-FR" sz="1400" b="1" dirty="0"/>
                  </a:p>
                </p:txBody>
              </p:sp>
              <p:sp>
                <p:nvSpPr>
                  <p:cNvPr id="26" name="ZoneTexte 22"/>
                  <p:cNvSpPr txBox="1"/>
                  <p:nvPr/>
                </p:nvSpPr>
                <p:spPr>
                  <a:xfrm>
                    <a:off x="5547107" y="2694132"/>
                    <a:ext cx="784600" cy="253381"/>
                  </a:xfrm>
                  <a:prstGeom prst="rect">
                    <a:avLst/>
                  </a:prstGeom>
                  <a:noFill/>
                </p:spPr>
                <p:txBody>
                  <a:bodyPr wrap="square" rtlCol="0">
                    <a:spAutoFit/>
                  </a:bodyPr>
                  <a:lstStyle/>
                  <a:p>
                    <a:r>
                      <a:rPr lang="en-US" sz="1400" b="1" dirty="0"/>
                      <a:t>H3.1</a:t>
                    </a:r>
                    <a:endParaRPr lang="fr-FR" sz="1400" b="1" dirty="0"/>
                  </a:p>
                </p:txBody>
              </p:sp>
              <p:sp>
                <p:nvSpPr>
                  <p:cNvPr id="27" name="ZoneTexte 23"/>
                  <p:cNvSpPr txBox="1"/>
                  <p:nvPr/>
                </p:nvSpPr>
                <p:spPr>
                  <a:xfrm>
                    <a:off x="5548928" y="2934546"/>
                    <a:ext cx="876099" cy="253381"/>
                  </a:xfrm>
                  <a:prstGeom prst="rect">
                    <a:avLst/>
                  </a:prstGeom>
                  <a:noFill/>
                </p:spPr>
                <p:txBody>
                  <a:bodyPr wrap="square" rtlCol="0">
                    <a:spAutoFit/>
                  </a:bodyPr>
                  <a:lstStyle/>
                  <a:p>
                    <a:r>
                      <a:rPr lang="en-US" sz="1400" b="1" dirty="0"/>
                      <a:t>H3.2</a:t>
                    </a:r>
                    <a:endParaRPr lang="fr-FR" sz="1400" b="1" dirty="0"/>
                  </a:p>
                </p:txBody>
              </p:sp>
              <p:sp>
                <p:nvSpPr>
                  <p:cNvPr id="28" name="ZoneTexte 25"/>
                  <p:cNvSpPr txBox="1"/>
                  <p:nvPr/>
                </p:nvSpPr>
                <p:spPr>
                  <a:xfrm>
                    <a:off x="5116053" y="3267910"/>
                    <a:ext cx="876099" cy="253381"/>
                  </a:xfrm>
                  <a:prstGeom prst="rect">
                    <a:avLst/>
                  </a:prstGeom>
                  <a:noFill/>
                </p:spPr>
                <p:txBody>
                  <a:bodyPr wrap="square" rtlCol="0">
                    <a:spAutoFit/>
                  </a:bodyPr>
                  <a:lstStyle/>
                  <a:p>
                    <a:r>
                      <a:rPr lang="en-US" sz="1400" b="1" dirty="0"/>
                      <a:t>H4.1.1</a:t>
                    </a:r>
                    <a:endParaRPr lang="fr-FR" sz="1400" b="1" dirty="0"/>
                  </a:p>
                </p:txBody>
              </p:sp>
              <p:sp>
                <p:nvSpPr>
                  <p:cNvPr id="29" name="ZoneTexte 26"/>
                  <p:cNvSpPr txBox="1"/>
                  <p:nvPr/>
                </p:nvSpPr>
                <p:spPr>
                  <a:xfrm>
                    <a:off x="5138115" y="3615875"/>
                    <a:ext cx="876099" cy="253381"/>
                  </a:xfrm>
                  <a:prstGeom prst="rect">
                    <a:avLst/>
                  </a:prstGeom>
                  <a:noFill/>
                </p:spPr>
                <p:txBody>
                  <a:bodyPr wrap="square" rtlCol="0">
                    <a:spAutoFit/>
                  </a:bodyPr>
                  <a:lstStyle/>
                  <a:p>
                    <a:r>
                      <a:rPr lang="en-US" sz="1400" b="1" dirty="0"/>
                      <a:t>H4.1.2</a:t>
                    </a:r>
                    <a:endParaRPr lang="fr-FR" sz="1400" b="1" dirty="0"/>
                  </a:p>
                </p:txBody>
              </p:sp>
              <p:sp>
                <p:nvSpPr>
                  <p:cNvPr id="30" name="ZoneTexte 27"/>
                  <p:cNvSpPr txBox="1"/>
                  <p:nvPr/>
                </p:nvSpPr>
                <p:spPr>
                  <a:xfrm>
                    <a:off x="5071504" y="3839188"/>
                    <a:ext cx="876099" cy="253381"/>
                  </a:xfrm>
                  <a:prstGeom prst="rect">
                    <a:avLst/>
                  </a:prstGeom>
                  <a:noFill/>
                </p:spPr>
                <p:txBody>
                  <a:bodyPr wrap="square" rtlCol="0">
                    <a:spAutoFit/>
                  </a:bodyPr>
                  <a:lstStyle/>
                  <a:p>
                    <a:r>
                      <a:rPr lang="en-US" sz="1400" b="1" dirty="0"/>
                      <a:t>H4.2</a:t>
                    </a:r>
                    <a:endParaRPr lang="fr-FR" sz="1400" b="1" dirty="0"/>
                  </a:p>
                </p:txBody>
              </p:sp>
              <p:sp>
                <p:nvSpPr>
                  <p:cNvPr id="31" name="ZoneTexte 28"/>
                  <p:cNvSpPr txBox="1"/>
                  <p:nvPr/>
                </p:nvSpPr>
                <p:spPr>
                  <a:xfrm>
                    <a:off x="5044264" y="4163667"/>
                    <a:ext cx="876099" cy="253381"/>
                  </a:xfrm>
                  <a:prstGeom prst="rect">
                    <a:avLst/>
                  </a:prstGeom>
                  <a:noFill/>
                </p:spPr>
                <p:txBody>
                  <a:bodyPr wrap="square" rtlCol="0">
                    <a:spAutoFit/>
                  </a:bodyPr>
                  <a:lstStyle/>
                  <a:p>
                    <a:r>
                      <a:rPr lang="en-US" sz="1400" b="1" dirty="0"/>
                      <a:t>H5.1</a:t>
                    </a:r>
                    <a:endParaRPr lang="fr-FR" sz="1400" b="1" dirty="0"/>
                  </a:p>
                </p:txBody>
              </p:sp>
              <p:sp>
                <p:nvSpPr>
                  <p:cNvPr id="32" name="ZoneTexte 29"/>
                  <p:cNvSpPr txBox="1"/>
                  <p:nvPr/>
                </p:nvSpPr>
                <p:spPr>
                  <a:xfrm>
                    <a:off x="5264253" y="4461601"/>
                    <a:ext cx="876099" cy="253381"/>
                  </a:xfrm>
                  <a:prstGeom prst="rect">
                    <a:avLst/>
                  </a:prstGeom>
                  <a:noFill/>
                </p:spPr>
                <p:txBody>
                  <a:bodyPr wrap="square" rtlCol="0">
                    <a:spAutoFit/>
                  </a:bodyPr>
                  <a:lstStyle/>
                  <a:p>
                    <a:r>
                      <a:rPr lang="en-US" sz="1400" b="1" dirty="0"/>
                      <a:t>H5.2</a:t>
                    </a:r>
                    <a:endParaRPr lang="fr-FR" sz="1400" b="1" dirty="0"/>
                  </a:p>
                </p:txBody>
              </p:sp>
            </p:grpSp>
            <p:sp>
              <p:nvSpPr>
                <p:cNvPr id="22" name="ZoneTexte 35"/>
                <p:cNvSpPr txBox="1"/>
                <p:nvPr/>
              </p:nvSpPr>
              <p:spPr>
                <a:xfrm>
                  <a:off x="7277300" y="2489835"/>
                  <a:ext cx="876099" cy="253381"/>
                </a:xfrm>
                <a:prstGeom prst="rect">
                  <a:avLst/>
                </a:prstGeom>
                <a:noFill/>
              </p:spPr>
              <p:txBody>
                <a:bodyPr wrap="square" rtlCol="0">
                  <a:spAutoFit/>
                </a:bodyPr>
                <a:lstStyle/>
                <a:p>
                  <a:r>
                    <a:rPr lang="en-US" sz="1400" b="1" dirty="0"/>
                    <a:t>H3.4</a:t>
                  </a:r>
                  <a:endParaRPr lang="fr-FR" sz="1400" b="1" dirty="0"/>
                </a:p>
              </p:txBody>
            </p:sp>
          </p:grpSp>
          <p:cxnSp>
            <p:nvCxnSpPr>
              <p:cNvPr id="33" name="直线连接符 32"/>
              <p:cNvCxnSpPr/>
              <p:nvPr/>
            </p:nvCxnSpPr>
            <p:spPr>
              <a:xfrm>
                <a:off x="3909026" y="1802350"/>
                <a:ext cx="0" cy="3132053"/>
              </a:xfrm>
              <a:prstGeom prst="line">
                <a:avLst/>
              </a:prstGeom>
              <a:ln w="25400">
                <a:solidFill>
                  <a:srgbClr val="FF0000"/>
                </a:solidFill>
                <a:prstDash val="sysDash"/>
              </a:ln>
            </p:spPr>
            <p:style>
              <a:lnRef idx="2">
                <a:schemeClr val="accent1"/>
              </a:lnRef>
              <a:fillRef idx="0">
                <a:schemeClr val="accent1"/>
              </a:fillRef>
              <a:effectRef idx="1">
                <a:schemeClr val="accent1"/>
              </a:effectRef>
              <a:fontRef idx="minor">
                <a:schemeClr val="tx1"/>
              </a:fontRef>
            </p:style>
          </p:cxnSp>
        </p:grpSp>
      </p:grpSp>
      <p:grpSp>
        <p:nvGrpSpPr>
          <p:cNvPr id="37" name="组 36"/>
          <p:cNvGrpSpPr/>
          <p:nvPr/>
        </p:nvGrpSpPr>
        <p:grpSpPr>
          <a:xfrm>
            <a:off x="7464328" y="876488"/>
            <a:ext cx="4477833" cy="4147437"/>
            <a:chOff x="6181859" y="758880"/>
            <a:chExt cx="5102950" cy="4278669"/>
          </a:xfrm>
        </p:grpSpPr>
        <p:pic>
          <p:nvPicPr>
            <p:cNvPr id="38" name="图片 37" descr="Pb iso_profondeu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1859" y="758880"/>
              <a:ext cx="5102950" cy="4278669"/>
            </a:xfrm>
            <a:prstGeom prst="rect">
              <a:avLst/>
            </a:prstGeom>
          </p:spPr>
        </p:pic>
        <p:grpSp>
          <p:nvGrpSpPr>
            <p:cNvPr id="40" name="组 39"/>
            <p:cNvGrpSpPr/>
            <p:nvPr/>
          </p:nvGrpSpPr>
          <p:grpSpPr>
            <a:xfrm>
              <a:off x="6877894" y="1170042"/>
              <a:ext cx="4403641" cy="3106390"/>
              <a:chOff x="8200713" y="1452280"/>
              <a:chExt cx="3916732" cy="2969702"/>
            </a:xfrm>
          </p:grpSpPr>
          <p:sp>
            <p:nvSpPr>
              <p:cNvPr id="43" name="ZoneTexte 37"/>
              <p:cNvSpPr txBox="1"/>
              <p:nvPr/>
            </p:nvSpPr>
            <p:spPr>
              <a:xfrm>
                <a:off x="9164279" y="1452280"/>
                <a:ext cx="784600" cy="303544"/>
              </a:xfrm>
              <a:prstGeom prst="rect">
                <a:avLst/>
              </a:prstGeom>
              <a:noFill/>
            </p:spPr>
            <p:txBody>
              <a:bodyPr wrap="square" rtlCol="0">
                <a:spAutoFit/>
              </a:bodyPr>
              <a:lstStyle/>
              <a:p>
                <a:r>
                  <a:rPr lang="en-US" sz="1400" b="1" dirty="0"/>
                  <a:t>H.1</a:t>
                </a:r>
                <a:endParaRPr lang="fr-FR" sz="1400" b="1" dirty="0"/>
              </a:p>
            </p:txBody>
          </p:sp>
          <p:sp>
            <p:nvSpPr>
              <p:cNvPr id="46" name="ZoneTexte 38"/>
              <p:cNvSpPr txBox="1"/>
              <p:nvPr/>
            </p:nvSpPr>
            <p:spPr>
              <a:xfrm>
                <a:off x="11332845" y="1895365"/>
                <a:ext cx="784600" cy="303544"/>
              </a:xfrm>
              <a:prstGeom prst="rect">
                <a:avLst/>
              </a:prstGeom>
              <a:noFill/>
            </p:spPr>
            <p:txBody>
              <a:bodyPr wrap="square" rtlCol="0">
                <a:spAutoFit/>
              </a:bodyPr>
              <a:lstStyle/>
              <a:p>
                <a:r>
                  <a:rPr lang="en-US" sz="1400" b="1" dirty="0"/>
                  <a:t>H3.1</a:t>
                </a:r>
                <a:endParaRPr lang="fr-FR" sz="1400" b="1" dirty="0"/>
              </a:p>
            </p:txBody>
          </p:sp>
          <p:sp>
            <p:nvSpPr>
              <p:cNvPr id="47" name="ZoneTexte 39"/>
              <p:cNvSpPr txBox="1"/>
              <p:nvPr/>
            </p:nvSpPr>
            <p:spPr>
              <a:xfrm>
                <a:off x="10971261" y="2453552"/>
                <a:ext cx="876101" cy="303544"/>
              </a:xfrm>
              <a:prstGeom prst="rect">
                <a:avLst/>
              </a:prstGeom>
              <a:noFill/>
            </p:spPr>
            <p:txBody>
              <a:bodyPr wrap="square" rtlCol="0">
                <a:spAutoFit/>
              </a:bodyPr>
              <a:lstStyle/>
              <a:p>
                <a:r>
                  <a:rPr lang="en-US" sz="1400" b="1" dirty="0"/>
                  <a:t>H3.2</a:t>
                </a:r>
                <a:endParaRPr lang="fr-FR" sz="1400" b="1" dirty="0"/>
              </a:p>
            </p:txBody>
          </p:sp>
          <p:sp>
            <p:nvSpPr>
              <p:cNvPr id="48" name="ZoneTexte 40"/>
              <p:cNvSpPr txBox="1"/>
              <p:nvPr/>
            </p:nvSpPr>
            <p:spPr>
              <a:xfrm>
                <a:off x="8200713" y="2684871"/>
                <a:ext cx="876101" cy="303544"/>
              </a:xfrm>
              <a:prstGeom prst="rect">
                <a:avLst/>
              </a:prstGeom>
              <a:noFill/>
            </p:spPr>
            <p:txBody>
              <a:bodyPr wrap="square" rtlCol="0">
                <a:spAutoFit/>
              </a:bodyPr>
              <a:lstStyle/>
              <a:p>
                <a:r>
                  <a:rPr lang="en-US" sz="1400" b="1" dirty="0"/>
                  <a:t>H4.1.1</a:t>
                </a:r>
                <a:endParaRPr lang="fr-FR" sz="1400" b="1" dirty="0"/>
              </a:p>
            </p:txBody>
          </p:sp>
          <p:sp>
            <p:nvSpPr>
              <p:cNvPr id="52" name="ZoneTexte 41"/>
              <p:cNvSpPr txBox="1"/>
              <p:nvPr/>
            </p:nvSpPr>
            <p:spPr>
              <a:xfrm>
                <a:off x="8870169" y="3151317"/>
                <a:ext cx="876101" cy="303544"/>
              </a:xfrm>
              <a:prstGeom prst="rect">
                <a:avLst/>
              </a:prstGeom>
              <a:noFill/>
            </p:spPr>
            <p:txBody>
              <a:bodyPr wrap="square" rtlCol="0">
                <a:spAutoFit/>
              </a:bodyPr>
              <a:lstStyle/>
              <a:p>
                <a:r>
                  <a:rPr lang="en-US" sz="1400" b="1" dirty="0"/>
                  <a:t>H4.1.2</a:t>
                </a:r>
                <a:endParaRPr lang="fr-FR" sz="1400" b="1" dirty="0"/>
              </a:p>
            </p:txBody>
          </p:sp>
          <p:sp>
            <p:nvSpPr>
              <p:cNvPr id="53" name="ZoneTexte 42"/>
              <p:cNvSpPr txBox="1"/>
              <p:nvPr/>
            </p:nvSpPr>
            <p:spPr>
              <a:xfrm>
                <a:off x="8796789" y="3388485"/>
                <a:ext cx="876101" cy="303544"/>
              </a:xfrm>
              <a:prstGeom prst="rect">
                <a:avLst/>
              </a:prstGeom>
              <a:noFill/>
            </p:spPr>
            <p:txBody>
              <a:bodyPr wrap="square" rtlCol="0">
                <a:spAutoFit/>
              </a:bodyPr>
              <a:lstStyle/>
              <a:p>
                <a:r>
                  <a:rPr lang="en-US" sz="1400" b="1" dirty="0"/>
                  <a:t>H4.2</a:t>
                </a:r>
                <a:endParaRPr lang="fr-FR" sz="1400" b="1" dirty="0"/>
              </a:p>
            </p:txBody>
          </p:sp>
          <p:sp>
            <p:nvSpPr>
              <p:cNvPr id="54" name="ZoneTexte 43"/>
              <p:cNvSpPr txBox="1"/>
              <p:nvPr/>
            </p:nvSpPr>
            <p:spPr>
              <a:xfrm>
                <a:off x="8889245" y="3706313"/>
                <a:ext cx="876101" cy="303544"/>
              </a:xfrm>
              <a:prstGeom prst="rect">
                <a:avLst/>
              </a:prstGeom>
              <a:noFill/>
            </p:spPr>
            <p:txBody>
              <a:bodyPr wrap="square" rtlCol="0">
                <a:spAutoFit/>
              </a:bodyPr>
              <a:lstStyle/>
              <a:p>
                <a:r>
                  <a:rPr lang="en-US" sz="1400" b="1" dirty="0"/>
                  <a:t>H5.1</a:t>
                </a:r>
                <a:endParaRPr lang="fr-FR" sz="1400" b="1" dirty="0"/>
              </a:p>
            </p:txBody>
          </p:sp>
          <p:sp>
            <p:nvSpPr>
              <p:cNvPr id="55" name="ZoneTexte 44"/>
              <p:cNvSpPr txBox="1"/>
              <p:nvPr/>
            </p:nvSpPr>
            <p:spPr>
              <a:xfrm>
                <a:off x="9082036" y="4118438"/>
                <a:ext cx="876101" cy="303544"/>
              </a:xfrm>
              <a:prstGeom prst="rect">
                <a:avLst/>
              </a:prstGeom>
              <a:noFill/>
            </p:spPr>
            <p:txBody>
              <a:bodyPr wrap="square" rtlCol="0">
                <a:spAutoFit/>
              </a:bodyPr>
              <a:lstStyle/>
              <a:p>
                <a:r>
                  <a:rPr lang="en-US" sz="1400" b="1" dirty="0"/>
                  <a:t>H5.2</a:t>
                </a:r>
                <a:endParaRPr lang="fr-FR" sz="1400" b="1" dirty="0"/>
              </a:p>
            </p:txBody>
          </p:sp>
          <p:sp>
            <p:nvSpPr>
              <p:cNvPr id="56" name="ZoneTexte 45"/>
              <p:cNvSpPr txBox="1"/>
              <p:nvPr/>
            </p:nvSpPr>
            <p:spPr>
              <a:xfrm>
                <a:off x="10403428" y="2802214"/>
                <a:ext cx="876101" cy="303544"/>
              </a:xfrm>
              <a:prstGeom prst="rect">
                <a:avLst/>
              </a:prstGeom>
              <a:noFill/>
            </p:spPr>
            <p:txBody>
              <a:bodyPr wrap="square" rtlCol="0">
                <a:spAutoFit/>
              </a:bodyPr>
              <a:lstStyle/>
              <a:p>
                <a:r>
                  <a:rPr lang="en-US" sz="1400" b="1" dirty="0"/>
                  <a:t>H3.4</a:t>
                </a:r>
                <a:endParaRPr lang="fr-FR" sz="1400" b="1" dirty="0"/>
              </a:p>
            </p:txBody>
          </p:sp>
        </p:grpSp>
        <p:cxnSp>
          <p:nvCxnSpPr>
            <p:cNvPr id="42" name="直线连接符 41"/>
            <p:cNvCxnSpPr/>
            <p:nvPr/>
          </p:nvCxnSpPr>
          <p:spPr>
            <a:xfrm>
              <a:off x="7629066" y="1158034"/>
              <a:ext cx="12574" cy="3307182"/>
            </a:xfrm>
            <a:prstGeom prst="line">
              <a:avLst/>
            </a:prstGeom>
            <a:ln w="25400">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sp>
        <p:nvSpPr>
          <p:cNvPr id="4" name="幻灯片编号占位符 3"/>
          <p:cNvSpPr>
            <a:spLocks noGrp="1"/>
          </p:cNvSpPr>
          <p:nvPr>
            <p:ph type="sldNum" sz="quarter" idx="12"/>
          </p:nvPr>
        </p:nvSpPr>
        <p:spPr/>
        <p:txBody>
          <a:bodyPr/>
          <a:lstStyle/>
          <a:p>
            <a:fld id="{1A7D73ED-7EBB-4E11-B60B-79773C5177D3}" type="slidenum">
              <a:rPr lang="zh-CN" altLang="en-US" smtClean="0"/>
              <a:t>11</a:t>
            </a:fld>
            <a:endParaRPr lang="zh-CN" altLang="en-US" dirty="0"/>
          </a:p>
        </p:txBody>
      </p:sp>
      <p:sp>
        <p:nvSpPr>
          <p:cNvPr id="44" name="文本框 7"/>
          <p:cNvSpPr txBox="1"/>
          <p:nvPr/>
        </p:nvSpPr>
        <p:spPr>
          <a:xfrm>
            <a:off x="2529088" y="5117963"/>
            <a:ext cx="9143740" cy="1569660"/>
          </a:xfrm>
          <a:prstGeom prst="rect">
            <a:avLst/>
          </a:prstGeom>
          <a:noFill/>
        </p:spPr>
        <p:txBody>
          <a:bodyPr wrap="square" rtlCol="0">
            <a:spAutoFit/>
          </a:bodyPr>
          <a:lstStyle/>
          <a:p>
            <a:pPr marL="285750" indent="-285750">
              <a:buFont typeface="Arial" panose="020B0604020202020204" pitchFamily="34" charset="0"/>
              <a:buChar char="•"/>
            </a:pPr>
            <a:r>
              <a:rPr lang="fr-FR" sz="1600" dirty="0" smtClean="0"/>
              <a:t>Couche blanche (H3.1, H3.2, H3.4): Th/U &gt;1, signature du Pb radiogénique</a:t>
            </a:r>
          </a:p>
          <a:p>
            <a:pPr marL="285750" indent="-285750">
              <a:buFont typeface="Arial" panose="020B0604020202020204" pitchFamily="34" charset="0"/>
              <a:buChar char="•"/>
            </a:pPr>
            <a:r>
              <a:rPr lang="fr-FR" sz="1600" dirty="0" smtClean="0"/>
              <a:t>Couche grise (H4): Th/U&lt;1, signature du Pb non radiogénique </a:t>
            </a:r>
          </a:p>
          <a:p>
            <a:endParaRPr lang="fr-FR" sz="1600" b="1" dirty="0" smtClean="0"/>
          </a:p>
          <a:p>
            <a:r>
              <a:rPr lang="fr-FR" sz="1600" b="1" dirty="0" smtClean="0"/>
              <a:t>Hypothèse: deux différents origines</a:t>
            </a:r>
          </a:p>
          <a:p>
            <a:r>
              <a:rPr lang="fr-FR" sz="1600" b="1" dirty="0"/>
              <a:t> </a:t>
            </a:r>
            <a:r>
              <a:rPr lang="fr-FR" sz="1600" b="1" dirty="0" smtClean="0"/>
              <a:t>   - couche blanche: dépôts d’origine d’exploitation du minerais </a:t>
            </a:r>
            <a:r>
              <a:rPr lang="fr-FR" sz="1600" b="1" dirty="0" err="1" smtClean="0"/>
              <a:t>pechblend</a:t>
            </a:r>
            <a:r>
              <a:rPr lang="fr-FR" sz="1600" b="1" dirty="0" smtClean="0"/>
              <a:t> </a:t>
            </a:r>
            <a:r>
              <a:rPr lang="fr-FR" altLang="zh-CN" sz="1600" b="1" dirty="0"/>
              <a:t>(UO</a:t>
            </a:r>
            <a:r>
              <a:rPr lang="fr-FR" altLang="zh-CN" sz="1600" b="1" baseline="-25000" dirty="0"/>
              <a:t>2</a:t>
            </a:r>
            <a:r>
              <a:rPr lang="fr-FR" altLang="zh-CN" sz="1600" b="1" dirty="0"/>
              <a:t>)</a:t>
            </a:r>
          </a:p>
          <a:p>
            <a:r>
              <a:rPr lang="fr-FR" sz="1600" b="1" dirty="0" smtClean="0"/>
              <a:t>    - couche grise: dépôts d’origine d’exploitation du minerais </a:t>
            </a:r>
            <a:r>
              <a:rPr lang="fr-FR" sz="1600" b="1" dirty="0" err="1"/>
              <a:t>Parsonsite</a:t>
            </a:r>
            <a:r>
              <a:rPr lang="fr-FR" sz="1600" b="1" dirty="0"/>
              <a:t> (</a:t>
            </a:r>
            <a:r>
              <a:rPr lang="fr-FR" altLang="zh-CN" sz="1600" b="1" dirty="0"/>
              <a:t>Pb</a:t>
            </a:r>
            <a:r>
              <a:rPr lang="fr-FR" altLang="zh-CN" sz="1600" b="1" baseline="-25000" dirty="0"/>
              <a:t>2</a:t>
            </a:r>
            <a:r>
              <a:rPr lang="fr-FR" altLang="zh-CN" sz="1600" b="1" dirty="0"/>
              <a:t>(UO</a:t>
            </a:r>
            <a:r>
              <a:rPr lang="fr-FR" altLang="zh-CN" sz="1600" b="1" baseline="-25000" dirty="0"/>
              <a:t>2</a:t>
            </a:r>
            <a:r>
              <a:rPr lang="fr-FR" altLang="zh-CN" sz="1600" b="1" dirty="0"/>
              <a:t>)(PO</a:t>
            </a:r>
            <a:r>
              <a:rPr lang="fr-FR" altLang="zh-CN" sz="1600" b="1" baseline="-25000" dirty="0"/>
              <a:t>4</a:t>
            </a:r>
            <a:r>
              <a:rPr lang="fr-FR" altLang="zh-CN" sz="1600" b="1" dirty="0"/>
              <a:t>)</a:t>
            </a:r>
            <a:r>
              <a:rPr lang="fr-FR" altLang="zh-CN" sz="1600" b="1" baseline="-25000" dirty="0"/>
              <a:t>2</a:t>
            </a:r>
            <a:r>
              <a:rPr lang="fr-FR" sz="1600" b="1" dirty="0"/>
              <a:t>) </a:t>
            </a:r>
            <a:endParaRPr lang="fr-FR" sz="1600" b="1" dirty="0" smtClean="0"/>
          </a:p>
        </p:txBody>
      </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59" y="1181375"/>
            <a:ext cx="2377362" cy="2283642"/>
          </a:xfrm>
          <a:prstGeom prst="rect">
            <a:avLst/>
          </a:prstGeom>
        </p:spPr>
      </p:pic>
      <p:sp>
        <p:nvSpPr>
          <p:cNvPr id="35" name="文本框 12"/>
          <p:cNvSpPr txBox="1"/>
          <p:nvPr/>
        </p:nvSpPr>
        <p:spPr>
          <a:xfrm>
            <a:off x="341482" y="262770"/>
            <a:ext cx="4718197" cy="461665"/>
          </a:xfrm>
          <a:prstGeom prst="rect">
            <a:avLst/>
          </a:prstGeom>
          <a:noFill/>
          <a:ln>
            <a:noFill/>
          </a:ln>
        </p:spPr>
        <p:txBody>
          <a:bodyPr wrap="square" rtlCol="0">
            <a:spAutoFit/>
          </a:bodyPr>
          <a:lstStyle/>
          <a:p>
            <a:r>
              <a:rPr lang="fr-FR" altLang="zh-CN" sz="2400" b="1" u="sng" dirty="0">
                <a:latin typeface="+mj-lt"/>
              </a:rPr>
              <a:t>III. Résultats </a:t>
            </a:r>
            <a:r>
              <a:rPr lang="fr-FR" altLang="zh-CN" sz="2400" b="1" u="sng" dirty="0" smtClean="0">
                <a:latin typeface="+mj-lt"/>
              </a:rPr>
              <a:t>et </a:t>
            </a:r>
            <a:r>
              <a:rPr lang="fr-FR" altLang="zh-CN" sz="2400" b="1" u="sng" dirty="0">
                <a:latin typeface="+mj-lt"/>
              </a:rPr>
              <a:t>discussion</a:t>
            </a:r>
          </a:p>
        </p:txBody>
      </p:sp>
      <p:grpSp>
        <p:nvGrpSpPr>
          <p:cNvPr id="9" name="Groupe 8"/>
          <p:cNvGrpSpPr/>
          <p:nvPr/>
        </p:nvGrpSpPr>
        <p:grpSpPr>
          <a:xfrm>
            <a:off x="3259571" y="1251009"/>
            <a:ext cx="4039168" cy="3254129"/>
            <a:chOff x="3259571" y="1251009"/>
            <a:chExt cx="4039168" cy="3254129"/>
          </a:xfrm>
        </p:grpSpPr>
        <p:sp>
          <p:nvSpPr>
            <p:cNvPr id="39" name="Rectangle 38"/>
            <p:cNvSpPr/>
            <p:nvPr/>
          </p:nvSpPr>
          <p:spPr>
            <a:xfrm>
              <a:off x="3269731" y="3608176"/>
              <a:ext cx="4029008" cy="896962"/>
            </a:xfrm>
            <a:prstGeom prst="rect">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p:cNvGrpSpPr/>
            <p:nvPr/>
          </p:nvGrpSpPr>
          <p:grpSpPr>
            <a:xfrm>
              <a:off x="3259571" y="1251009"/>
              <a:ext cx="4039168" cy="2360009"/>
              <a:chOff x="3259571" y="1251009"/>
              <a:chExt cx="4039168" cy="2360009"/>
            </a:xfrm>
          </p:grpSpPr>
          <p:sp>
            <p:nvSpPr>
              <p:cNvPr id="2" name="Rectangle 1"/>
              <p:cNvSpPr/>
              <p:nvPr/>
            </p:nvSpPr>
            <p:spPr>
              <a:xfrm>
                <a:off x="3259571" y="1909058"/>
                <a:ext cx="4029008" cy="724488"/>
              </a:xfrm>
              <a:prstGeom prst="rect">
                <a:avLst/>
              </a:prstGeom>
              <a:solidFill>
                <a:schemeClr val="bg2">
                  <a:lumMod val="85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p:cNvSpPr/>
              <p:nvPr/>
            </p:nvSpPr>
            <p:spPr>
              <a:xfrm>
                <a:off x="3269731" y="2622924"/>
                <a:ext cx="4029008" cy="988094"/>
              </a:xfrm>
              <a:prstGeom prst="rect">
                <a:avLst/>
              </a:prstGeom>
              <a:solidFill>
                <a:schemeClr val="accent5">
                  <a:lumMod val="75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3269731" y="1251009"/>
                <a:ext cx="4029008" cy="658049"/>
              </a:xfrm>
              <a:prstGeom prst="rect">
                <a:avLst/>
              </a:prstGeom>
              <a:solidFill>
                <a:schemeClr val="tx1">
                  <a:lumMod val="65000"/>
                  <a:lumOff val="35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45" name="Groupe 44"/>
          <p:cNvGrpSpPr/>
          <p:nvPr/>
        </p:nvGrpSpPr>
        <p:grpSpPr>
          <a:xfrm>
            <a:off x="8056098" y="1208984"/>
            <a:ext cx="3770142" cy="3254128"/>
            <a:chOff x="3259571" y="1251010"/>
            <a:chExt cx="4039168" cy="3254128"/>
          </a:xfrm>
        </p:grpSpPr>
        <p:sp>
          <p:nvSpPr>
            <p:cNvPr id="49" name="Rectangle 48"/>
            <p:cNvSpPr/>
            <p:nvPr/>
          </p:nvSpPr>
          <p:spPr>
            <a:xfrm>
              <a:off x="3269731" y="3608176"/>
              <a:ext cx="4029008" cy="896962"/>
            </a:xfrm>
            <a:prstGeom prst="rect">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0" name="Groupe 49"/>
            <p:cNvGrpSpPr/>
            <p:nvPr/>
          </p:nvGrpSpPr>
          <p:grpSpPr>
            <a:xfrm>
              <a:off x="3259571" y="1251010"/>
              <a:ext cx="4039168" cy="2360008"/>
              <a:chOff x="3259571" y="1251010"/>
              <a:chExt cx="4039168" cy="2360008"/>
            </a:xfrm>
          </p:grpSpPr>
          <p:sp>
            <p:nvSpPr>
              <p:cNvPr id="57" name="Rectangle 56"/>
              <p:cNvSpPr/>
              <p:nvPr/>
            </p:nvSpPr>
            <p:spPr>
              <a:xfrm>
                <a:off x="3259571" y="1812969"/>
                <a:ext cx="4029008" cy="820577"/>
              </a:xfrm>
              <a:prstGeom prst="rect">
                <a:avLst/>
              </a:prstGeom>
              <a:solidFill>
                <a:schemeClr val="bg2">
                  <a:lumMod val="85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p:cNvSpPr/>
              <p:nvPr/>
            </p:nvSpPr>
            <p:spPr>
              <a:xfrm>
                <a:off x="3269731" y="2622924"/>
                <a:ext cx="4029008" cy="988094"/>
              </a:xfrm>
              <a:prstGeom prst="rect">
                <a:avLst/>
              </a:prstGeom>
              <a:solidFill>
                <a:schemeClr val="accent5">
                  <a:lumMod val="75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p:cNvSpPr/>
              <p:nvPr/>
            </p:nvSpPr>
            <p:spPr>
              <a:xfrm>
                <a:off x="3269731" y="1251010"/>
                <a:ext cx="4029008" cy="547954"/>
              </a:xfrm>
              <a:prstGeom prst="rect">
                <a:avLst/>
              </a:prstGeom>
              <a:solidFill>
                <a:schemeClr val="tx1">
                  <a:lumMod val="65000"/>
                  <a:lumOff val="35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Tree>
    <p:extLst>
      <p:ext uri="{BB962C8B-B14F-4D97-AF65-F5344CB8AC3E}">
        <p14:creationId xmlns:p14="http://schemas.microsoft.com/office/powerpoint/2010/main" val="2531236018"/>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r>
              <a:rPr lang="en-US" altLang="zh-CN" dirty="0" smtClean="0"/>
              <a:t>12</a:t>
            </a:r>
            <a:endParaRPr lang="zh-CN" altLang="en-US" dirty="0"/>
          </a:p>
        </p:txBody>
      </p:sp>
      <p:grpSp>
        <p:nvGrpSpPr>
          <p:cNvPr id="3" name="组 2"/>
          <p:cNvGrpSpPr/>
          <p:nvPr/>
        </p:nvGrpSpPr>
        <p:grpSpPr>
          <a:xfrm>
            <a:off x="286046" y="401206"/>
            <a:ext cx="6580397" cy="556862"/>
            <a:chOff x="272397" y="329232"/>
            <a:chExt cx="6580397" cy="556863"/>
          </a:xfrm>
        </p:grpSpPr>
        <p:sp>
          <p:nvSpPr>
            <p:cNvPr id="5" name="矩形 4">
              <a:extLst>
                <a:ext uri="{FF2B5EF4-FFF2-40B4-BE49-F238E27FC236}">
                  <a16:creationId xmlns:a16="http://schemas.microsoft.com/office/drawing/2014/main" id="{6039796D-7195-4D64-9D9B-E28311450735}"/>
                </a:ext>
              </a:extLst>
            </p:cNvPr>
            <p:cNvSpPr/>
            <p:nvPr/>
          </p:nvSpPr>
          <p:spPr>
            <a:xfrm>
              <a:off x="272397" y="330208"/>
              <a:ext cx="6580397" cy="55588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u="sng" dirty="0">
                <a:solidFill>
                  <a:schemeClr val="tx1"/>
                </a:solidFill>
                <a:latin typeface="+mj-lt"/>
              </a:endParaRPr>
            </a:p>
          </p:txBody>
        </p:sp>
        <p:sp>
          <p:nvSpPr>
            <p:cNvPr id="6" name="文本框 5"/>
            <p:cNvSpPr txBox="1"/>
            <p:nvPr/>
          </p:nvSpPr>
          <p:spPr>
            <a:xfrm>
              <a:off x="305756" y="329232"/>
              <a:ext cx="4509568" cy="461666"/>
            </a:xfrm>
            <a:prstGeom prst="rect">
              <a:avLst/>
            </a:prstGeom>
            <a:noFill/>
            <a:ln>
              <a:noFill/>
            </a:ln>
          </p:spPr>
          <p:txBody>
            <a:bodyPr wrap="none" rtlCol="0">
              <a:spAutoFit/>
            </a:bodyPr>
            <a:lstStyle/>
            <a:p>
              <a:r>
                <a:rPr lang="x-none" altLang="zh-CN" sz="2400" b="1" u="sng" dirty="0">
                  <a:latin typeface="+mj-lt"/>
                </a:rPr>
                <a:t>VI. Conclusion </a:t>
              </a:r>
              <a:r>
                <a:rPr lang="fr-FR" altLang="zh-CN" sz="2400" b="1" u="sng" dirty="0" smtClean="0">
                  <a:latin typeface="+mj-lt"/>
                </a:rPr>
                <a:t>et</a:t>
              </a:r>
              <a:r>
                <a:rPr lang="x-none" altLang="zh-CN" sz="2400" b="1" u="sng" dirty="0" smtClean="0">
                  <a:latin typeface="+mj-lt"/>
                </a:rPr>
                <a:t> </a:t>
              </a:r>
              <a:r>
                <a:rPr lang="x-none" altLang="zh-CN" sz="2400" b="1" u="sng" dirty="0">
                  <a:latin typeface="+mj-lt"/>
                </a:rPr>
                <a:t>Perspectives</a:t>
              </a:r>
              <a:endParaRPr lang="fr-FR" altLang="zh-CN" sz="2400" b="1" u="sng" dirty="0">
                <a:latin typeface="+mj-lt"/>
              </a:endParaRPr>
            </a:p>
          </p:txBody>
        </p:sp>
      </p:grpSp>
      <p:sp>
        <p:nvSpPr>
          <p:cNvPr id="7" name="ZoneTexte 6"/>
          <p:cNvSpPr txBox="1"/>
          <p:nvPr/>
        </p:nvSpPr>
        <p:spPr>
          <a:xfrm>
            <a:off x="319404" y="3038679"/>
            <a:ext cx="2486859" cy="379656"/>
          </a:xfrm>
          <a:prstGeom prst="rect">
            <a:avLst/>
          </a:prstGeom>
          <a:noFill/>
        </p:spPr>
        <p:txBody>
          <a:bodyPr wrap="square" rtlCol="0">
            <a:spAutoFit/>
          </a:bodyPr>
          <a:lstStyle/>
          <a:p>
            <a:pPr algn="l"/>
            <a:r>
              <a:rPr lang="fr-FR" sz="1867" b="1" dirty="0"/>
              <a:t>Perspectives</a:t>
            </a:r>
          </a:p>
        </p:txBody>
      </p:sp>
      <p:sp>
        <p:nvSpPr>
          <p:cNvPr id="9" name="ZoneTexte 8"/>
          <p:cNvSpPr txBox="1"/>
          <p:nvPr/>
        </p:nvSpPr>
        <p:spPr>
          <a:xfrm>
            <a:off x="319404" y="1031540"/>
            <a:ext cx="2486859" cy="379656"/>
          </a:xfrm>
          <a:prstGeom prst="rect">
            <a:avLst/>
          </a:prstGeom>
          <a:noFill/>
        </p:spPr>
        <p:txBody>
          <a:bodyPr wrap="square" rtlCol="0">
            <a:spAutoFit/>
          </a:bodyPr>
          <a:lstStyle/>
          <a:p>
            <a:pPr algn="l"/>
            <a:r>
              <a:rPr lang="fr-FR" sz="1867" b="1" dirty="0"/>
              <a:t>Conclusion</a:t>
            </a:r>
          </a:p>
        </p:txBody>
      </p:sp>
      <p:sp>
        <p:nvSpPr>
          <p:cNvPr id="10" name="ZoneTexte 9"/>
          <p:cNvSpPr txBox="1"/>
          <p:nvPr/>
        </p:nvSpPr>
        <p:spPr>
          <a:xfrm>
            <a:off x="571127" y="1707881"/>
            <a:ext cx="10606124" cy="707886"/>
          </a:xfrm>
          <a:prstGeom prst="rect">
            <a:avLst/>
          </a:prstGeom>
          <a:noFill/>
        </p:spPr>
        <p:txBody>
          <a:bodyPr wrap="square" rtlCol="0">
            <a:spAutoFit/>
          </a:bodyPr>
          <a:lstStyle/>
          <a:p>
            <a:pPr marL="380990" indent="-380990">
              <a:lnSpc>
                <a:spcPts val="1600"/>
              </a:lnSpc>
              <a:spcBef>
                <a:spcPts val="800"/>
              </a:spcBef>
              <a:spcAft>
                <a:spcPts val="800"/>
              </a:spcAft>
              <a:buFont typeface="Arial" panose="020B0604020202020204" pitchFamily="34" charset="0"/>
              <a:buChar char="•"/>
            </a:pPr>
            <a:r>
              <a:rPr lang="fr-FR" sz="1600" dirty="0">
                <a:latin typeface="Arial" panose="020B0604020202020204" pitchFamily="34" charset="0"/>
                <a:cs typeface="Arial" panose="020B0604020202020204" pitchFamily="34" charset="0"/>
              </a:rPr>
              <a:t>Identification du Pb d’origine minière et mise en évidence des impacts des activités minières</a:t>
            </a:r>
          </a:p>
          <a:p>
            <a:pPr marL="380990" indent="-380990">
              <a:lnSpc>
                <a:spcPts val="1600"/>
              </a:lnSpc>
              <a:spcBef>
                <a:spcPts val="800"/>
              </a:spcBef>
              <a:spcAft>
                <a:spcPts val="800"/>
              </a:spcAft>
              <a:buFont typeface="Arial" panose="020B0604020202020204" pitchFamily="34" charset="0"/>
              <a:buChar char="•"/>
            </a:pPr>
            <a:r>
              <a:rPr lang="fr-FR" sz="1600" dirty="0" smtClean="0">
                <a:latin typeface="Arial" panose="020B0604020202020204" pitchFamily="34" charset="0"/>
                <a:cs typeface="Arial" panose="020B0604020202020204" pitchFamily="34" charset="0"/>
              </a:rPr>
              <a:t>Identification </a:t>
            </a:r>
            <a:r>
              <a:rPr lang="fr-FR" sz="1600" dirty="0">
                <a:latin typeface="Arial" panose="020B0604020202020204" pitchFamily="34" charset="0"/>
                <a:cs typeface="Arial" panose="020B0604020202020204" pitchFamily="34" charset="0"/>
              </a:rPr>
              <a:t>nécessaire de la source de fortes concentrations en Pb non radiogénique</a:t>
            </a:r>
          </a:p>
        </p:txBody>
      </p:sp>
      <p:sp>
        <p:nvSpPr>
          <p:cNvPr id="11" name="文本框 7"/>
          <p:cNvSpPr txBox="1"/>
          <p:nvPr/>
        </p:nvSpPr>
        <p:spPr>
          <a:xfrm>
            <a:off x="571127" y="3614964"/>
            <a:ext cx="10484176" cy="1938992"/>
          </a:xfrm>
          <a:prstGeom prst="rect">
            <a:avLst/>
          </a:prstGeom>
          <a:noFill/>
        </p:spPr>
        <p:txBody>
          <a:bodyPr wrap="square" rtlCol="0">
            <a:spAutoFit/>
          </a:bodyPr>
          <a:lstStyle/>
          <a:p>
            <a:pPr marL="380990" indent="-380990">
              <a:spcBef>
                <a:spcPts val="800"/>
              </a:spcBef>
              <a:spcAft>
                <a:spcPts val="800"/>
              </a:spcAft>
              <a:buFont typeface="Arial" panose="020B0604020202020204" pitchFamily="34" charset="0"/>
              <a:buChar char="•"/>
            </a:pPr>
            <a:r>
              <a:rPr lang="fr-FR" sz="1600" dirty="0"/>
              <a:t>Analyses élémentaires et isotopiques des sols prélevés en 2021</a:t>
            </a:r>
          </a:p>
          <a:p>
            <a:pPr marL="380990" indent="-380990">
              <a:spcBef>
                <a:spcPts val="800"/>
              </a:spcBef>
              <a:spcAft>
                <a:spcPts val="800"/>
              </a:spcAft>
              <a:buFont typeface="Arial" panose="020B0604020202020204" pitchFamily="34" charset="0"/>
              <a:buChar char="•"/>
            </a:pPr>
            <a:r>
              <a:rPr lang="fr-FR" sz="1600" dirty="0"/>
              <a:t>Identification des phases porteuses du Pb (MEB + SIMS)</a:t>
            </a:r>
          </a:p>
          <a:p>
            <a:pPr marL="380990" indent="-380990">
              <a:spcBef>
                <a:spcPts val="800"/>
              </a:spcBef>
              <a:spcAft>
                <a:spcPts val="800"/>
              </a:spcAft>
              <a:buFont typeface="Arial" panose="020B0604020202020204" pitchFamily="34" charset="0"/>
              <a:buChar char="•"/>
            </a:pPr>
            <a:r>
              <a:rPr lang="fr-FR" sz="1600" dirty="0"/>
              <a:t>Etudes de la signature isotopique du Pb dans des cernes d’arbres</a:t>
            </a:r>
          </a:p>
          <a:p>
            <a:pPr marL="380990" indent="-380990">
              <a:spcBef>
                <a:spcPts val="800"/>
              </a:spcBef>
              <a:spcAft>
                <a:spcPts val="800"/>
              </a:spcAft>
              <a:buFont typeface="Arial" panose="020B0604020202020204" pitchFamily="34" charset="0"/>
              <a:buChar char="•"/>
            </a:pPr>
            <a:r>
              <a:rPr lang="fr-FR" sz="1600" dirty="0"/>
              <a:t>Traitement des données spatiales obtenues en mission par approche géostatistique pour étudier la mobilité des </a:t>
            </a:r>
            <a:r>
              <a:rPr lang="fr-FR" sz="1600" dirty="0" err="1"/>
              <a:t>RNs</a:t>
            </a:r>
            <a:r>
              <a:rPr lang="fr-FR" sz="1600" dirty="0"/>
              <a:t> à l’échelle du bassin versant</a:t>
            </a:r>
          </a:p>
        </p:txBody>
      </p:sp>
    </p:spTree>
    <p:extLst>
      <p:ext uri="{BB962C8B-B14F-4D97-AF65-F5344CB8AC3E}">
        <p14:creationId xmlns:p14="http://schemas.microsoft.com/office/powerpoint/2010/main" val="1704233543"/>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p:cNvSpPr txBox="1"/>
          <p:nvPr/>
        </p:nvSpPr>
        <p:spPr>
          <a:xfrm>
            <a:off x="1750742" y="32124"/>
            <a:ext cx="8664498" cy="369332"/>
          </a:xfrm>
          <a:prstGeom prst="rect">
            <a:avLst/>
          </a:prstGeom>
          <a:solidFill>
            <a:schemeClr val="bg1">
              <a:lumMod val="85000"/>
            </a:schemeClr>
          </a:solidFill>
        </p:spPr>
        <p:txBody>
          <a:bodyPr wrap="square" rtlCol="0">
            <a:spAutoFit/>
          </a:bodyPr>
          <a:lstStyle/>
          <a:p>
            <a:pPr algn="ctr"/>
            <a:r>
              <a:rPr lang="fr-FR" b="1" dirty="0"/>
              <a:t>WP1 - Spéciation et transferts sol – eau des RN / ETM</a:t>
            </a:r>
          </a:p>
        </p:txBody>
      </p:sp>
      <p:pic>
        <p:nvPicPr>
          <p:cNvPr id="2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800" t="19181" r="30285" b="49818"/>
          <a:stretch/>
        </p:blipFill>
        <p:spPr bwMode="auto">
          <a:xfrm>
            <a:off x="1004414" y="5442954"/>
            <a:ext cx="2769316" cy="10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e 23"/>
          <p:cNvGrpSpPr/>
          <p:nvPr/>
        </p:nvGrpSpPr>
        <p:grpSpPr>
          <a:xfrm>
            <a:off x="5504608" y="1712276"/>
            <a:ext cx="506619" cy="914881"/>
            <a:chOff x="532260" y="1989811"/>
            <a:chExt cx="770930" cy="1233488"/>
          </a:xfrm>
        </p:grpSpPr>
        <p:grpSp>
          <p:nvGrpSpPr>
            <p:cNvPr id="26" name="Groupe 25"/>
            <p:cNvGrpSpPr/>
            <p:nvPr/>
          </p:nvGrpSpPr>
          <p:grpSpPr>
            <a:xfrm>
              <a:off x="532260" y="1989811"/>
              <a:ext cx="770930" cy="1233488"/>
              <a:chOff x="532260" y="1989811"/>
              <a:chExt cx="770930" cy="1233488"/>
            </a:xfrm>
          </p:grpSpPr>
          <p:grpSp>
            <p:nvGrpSpPr>
              <p:cNvPr id="28" name="Groupe 27"/>
              <p:cNvGrpSpPr/>
              <p:nvPr/>
            </p:nvGrpSpPr>
            <p:grpSpPr>
              <a:xfrm>
                <a:off x="532260" y="1989811"/>
                <a:ext cx="770930" cy="1233488"/>
                <a:chOff x="532260" y="1989811"/>
                <a:chExt cx="770930" cy="1233488"/>
              </a:xfrm>
            </p:grpSpPr>
            <p:grpSp>
              <p:nvGrpSpPr>
                <p:cNvPr id="30" name="Groupe 29"/>
                <p:cNvGrpSpPr/>
                <p:nvPr/>
              </p:nvGrpSpPr>
              <p:grpSpPr>
                <a:xfrm>
                  <a:off x="532260" y="1989811"/>
                  <a:ext cx="770930" cy="1233488"/>
                  <a:chOff x="532260" y="1989811"/>
                  <a:chExt cx="770930" cy="1233488"/>
                </a:xfrm>
              </p:grpSpPr>
              <p:pic>
                <p:nvPicPr>
                  <p:cNvPr id="33" name="Picture 2" descr="Tube Ouverte Fluide - Images vectorielles gratuites sur Pixab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260" y="1989811"/>
                    <a:ext cx="770930" cy="1233488"/>
                  </a:xfrm>
                  <a:prstGeom prst="rect">
                    <a:avLst/>
                  </a:prstGeom>
                  <a:noFill/>
                  <a:extLst>
                    <a:ext uri="{909E8E84-426E-40DD-AFC4-6F175D3DCCD1}">
                      <a14:hiddenFill xmlns:a14="http://schemas.microsoft.com/office/drawing/2010/main">
                        <a:solidFill>
                          <a:srgbClr val="FFFFFF"/>
                        </a:solidFill>
                      </a14:hiddenFill>
                    </a:ext>
                  </a:extLst>
                </p:spPr>
              </p:pic>
              <p:sp>
                <p:nvSpPr>
                  <p:cNvPr id="34" name="Organigramme : Extraire 33"/>
                  <p:cNvSpPr/>
                  <p:nvPr/>
                </p:nvSpPr>
                <p:spPr>
                  <a:xfrm rot="10800000">
                    <a:off x="1051283" y="3055157"/>
                    <a:ext cx="166928" cy="133110"/>
                  </a:xfrm>
                  <a:prstGeom prst="flowChartExtract">
                    <a:avLst/>
                  </a:prstGeom>
                  <a:solidFill>
                    <a:srgbClr val="AF9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Organigramme : Délai 31"/>
                <p:cNvSpPr/>
                <p:nvPr/>
              </p:nvSpPr>
              <p:spPr>
                <a:xfrm rot="5400000">
                  <a:off x="1081329" y="3112015"/>
                  <a:ext cx="113121" cy="88762"/>
                </a:xfrm>
                <a:prstGeom prst="flowChartDelay">
                  <a:avLst/>
                </a:prstGeom>
                <a:solidFill>
                  <a:srgbClr val="AF9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9" name="Organigramme : Extraire 28"/>
              <p:cNvSpPr/>
              <p:nvPr/>
            </p:nvSpPr>
            <p:spPr>
              <a:xfrm rot="4244579">
                <a:off x="1022853" y="3098852"/>
                <a:ext cx="149242" cy="45719"/>
              </a:xfrm>
              <a:prstGeom prst="flowChartExtract">
                <a:avLst/>
              </a:prstGeom>
              <a:solidFill>
                <a:srgbClr val="AF9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7" name="Organigramme : Extraire 26"/>
            <p:cNvSpPr/>
            <p:nvPr/>
          </p:nvSpPr>
          <p:spPr>
            <a:xfrm rot="17397276">
              <a:off x="1100997" y="3086231"/>
              <a:ext cx="149242" cy="55344"/>
            </a:xfrm>
            <a:prstGeom prst="flowChartExtract">
              <a:avLst/>
            </a:prstGeom>
            <a:solidFill>
              <a:srgbClr val="AF9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mc:AlternateContent xmlns:mc="http://schemas.openxmlformats.org/markup-compatibility/2006" xmlns:a14="http://schemas.microsoft.com/office/drawing/2010/main">
        <mc:Choice Requires="a14">
          <p:sp>
            <p:nvSpPr>
              <p:cNvPr id="35" name="Rectangle 34"/>
              <p:cNvSpPr/>
              <p:nvPr/>
            </p:nvSpPr>
            <p:spPr>
              <a:xfrm>
                <a:off x="8326267" y="1970160"/>
                <a:ext cx="2616111" cy="848694"/>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1600" i="1">
                              <a:latin typeface="Cambria Math" panose="02040503050406030204" pitchFamily="18" charset="0"/>
                            </a:rPr>
                          </m:ctrlPr>
                        </m:sSubPr>
                        <m:e>
                          <m:d>
                            <m:dPr>
                              <m:begChr m:val="["/>
                              <m:endChr m:val="]"/>
                              <m:ctrlPr>
                                <a:rPr lang="fr-FR" sz="1600" i="1">
                                  <a:latin typeface="Cambria Math" panose="02040503050406030204" pitchFamily="18" charset="0"/>
                                </a:rPr>
                              </m:ctrlPr>
                            </m:dPr>
                            <m:e>
                              <m:r>
                                <a:rPr lang="fr-FR" sz="1600" i="1">
                                  <a:latin typeface="Cambria Math" panose="02040503050406030204" pitchFamily="18" charset="0"/>
                                </a:rPr>
                                <m:t>𝑋</m:t>
                              </m:r>
                            </m:e>
                          </m:d>
                        </m:e>
                        <m:sub>
                          <m:r>
                            <a:rPr lang="fr-FR" sz="1600" i="1">
                              <a:latin typeface="Cambria Math" panose="02040503050406030204" pitchFamily="18" charset="0"/>
                            </a:rPr>
                            <m:t>𝑎𝑞</m:t>
                          </m:r>
                        </m:sub>
                      </m:sSub>
                      <m:r>
                        <a:rPr lang="fr-FR" sz="1600">
                          <a:latin typeface="Cambria Math" panose="02040503050406030204" pitchFamily="18" charset="0"/>
                        </a:rPr>
                        <m:t>=</m:t>
                      </m:r>
                      <m:f>
                        <m:fPr>
                          <m:ctrlPr>
                            <a:rPr lang="fr-FR" sz="1600" i="1">
                              <a:latin typeface="Cambria Math" panose="02040503050406030204" pitchFamily="18" charset="0"/>
                            </a:rPr>
                          </m:ctrlPr>
                        </m:fPr>
                        <m:num>
                          <m:r>
                            <a:rPr lang="fr-FR" sz="1600" b="1" i="1">
                              <a:solidFill>
                                <a:srgbClr val="FF0000"/>
                              </a:solidFill>
                              <a:latin typeface="Cambria Math" panose="02040503050406030204" pitchFamily="18" charset="0"/>
                            </a:rPr>
                            <m:t>𝒏</m:t>
                          </m:r>
                          <m:r>
                            <a:rPr lang="fr-FR" sz="1600">
                              <a:latin typeface="Cambria Math" panose="02040503050406030204" pitchFamily="18" charset="0"/>
                            </a:rPr>
                            <m:t>×</m:t>
                          </m:r>
                          <m:f>
                            <m:fPr>
                              <m:ctrlPr>
                                <a:rPr lang="fr-FR" sz="1600" i="1">
                                  <a:latin typeface="Cambria Math" panose="02040503050406030204" pitchFamily="18" charset="0"/>
                                </a:rPr>
                              </m:ctrlPr>
                            </m:fPr>
                            <m:num>
                              <m:r>
                                <a:rPr lang="fr-FR" sz="1600" i="1">
                                  <a:latin typeface="Cambria Math" panose="02040503050406030204" pitchFamily="18" charset="0"/>
                                </a:rPr>
                                <m:t>𝑚</m:t>
                              </m:r>
                            </m:num>
                            <m:den>
                              <m:r>
                                <a:rPr lang="fr-FR" sz="1600" i="1">
                                  <a:latin typeface="Cambria Math" panose="02040503050406030204" pitchFamily="18" charset="0"/>
                                </a:rPr>
                                <m:t>𝑉</m:t>
                              </m:r>
                            </m:den>
                          </m:f>
                          <m:r>
                            <a:rPr lang="fr-FR" sz="1600">
                              <a:latin typeface="Cambria Math" panose="02040503050406030204" pitchFamily="18" charset="0"/>
                            </a:rPr>
                            <m:t>+</m:t>
                          </m:r>
                          <m:sSub>
                            <m:sSubPr>
                              <m:ctrlPr>
                                <a:rPr lang="fr-FR" sz="1600" i="1">
                                  <a:latin typeface="Cambria Math" panose="02040503050406030204" pitchFamily="18" charset="0"/>
                                </a:rPr>
                              </m:ctrlPr>
                            </m:sSubPr>
                            <m:e>
                              <m:d>
                                <m:dPr>
                                  <m:begChr m:val="["/>
                                  <m:endChr m:val="]"/>
                                  <m:ctrlPr>
                                    <a:rPr lang="fr-FR" sz="1600" i="1">
                                      <a:latin typeface="Cambria Math" panose="02040503050406030204" pitchFamily="18" charset="0"/>
                                    </a:rPr>
                                  </m:ctrlPr>
                                </m:dPr>
                                <m:e>
                                  <m:r>
                                    <a:rPr lang="fr-FR" sz="1600" i="1">
                                      <a:latin typeface="Cambria Math" panose="02040503050406030204" pitchFamily="18" charset="0"/>
                                    </a:rPr>
                                    <m:t>𝑋</m:t>
                                  </m:r>
                                </m:e>
                              </m:d>
                            </m:e>
                            <m:sub>
                              <m:r>
                                <a:rPr lang="fr-FR" sz="1600">
                                  <a:latin typeface="Cambria Math" panose="02040503050406030204" pitchFamily="18" charset="0"/>
                                </a:rPr>
                                <m:t>0</m:t>
                              </m:r>
                            </m:sub>
                          </m:sSub>
                        </m:num>
                        <m:den>
                          <m:d>
                            <m:dPr>
                              <m:ctrlPr>
                                <a:rPr lang="fr-FR" sz="1600" i="1">
                                  <a:latin typeface="Cambria Math" panose="02040503050406030204" pitchFamily="18" charset="0"/>
                                </a:rPr>
                              </m:ctrlPr>
                            </m:dPr>
                            <m:e>
                              <m:r>
                                <a:rPr lang="fr-FR" sz="1600">
                                  <a:latin typeface="Cambria Math" panose="02040503050406030204" pitchFamily="18" charset="0"/>
                                </a:rPr>
                                <m:t>1+</m:t>
                              </m:r>
                              <m:sSub>
                                <m:sSubPr>
                                  <m:ctrlPr>
                                    <a:rPr lang="fr-FR" sz="1600" b="1" i="1">
                                      <a:solidFill>
                                        <a:srgbClr val="FF0000"/>
                                      </a:solidFill>
                                      <a:latin typeface="Cambria Math" panose="02040503050406030204" pitchFamily="18" charset="0"/>
                                    </a:rPr>
                                  </m:ctrlPr>
                                </m:sSubPr>
                                <m:e>
                                  <m:r>
                                    <a:rPr lang="fr-FR" sz="1600" b="1" i="1">
                                      <a:solidFill>
                                        <a:srgbClr val="FF0000"/>
                                      </a:solidFill>
                                      <a:latin typeface="Cambria Math" panose="02040503050406030204" pitchFamily="18" charset="0"/>
                                    </a:rPr>
                                    <m:t>𝑲</m:t>
                                  </m:r>
                                </m:e>
                                <m:sub>
                                  <m:r>
                                    <a:rPr lang="fr-FR" sz="1600" b="1" i="1">
                                      <a:solidFill>
                                        <a:srgbClr val="FF0000"/>
                                      </a:solidFill>
                                      <a:latin typeface="Cambria Math" panose="02040503050406030204" pitchFamily="18" charset="0"/>
                                    </a:rPr>
                                    <m:t>𝒅</m:t>
                                  </m:r>
                                </m:sub>
                              </m:sSub>
                              <m:r>
                                <a:rPr lang="fr-FR" sz="1600">
                                  <a:latin typeface="Cambria Math" panose="02040503050406030204" pitchFamily="18" charset="0"/>
                                </a:rPr>
                                <m:t>×</m:t>
                              </m:r>
                              <m:f>
                                <m:fPr>
                                  <m:ctrlPr>
                                    <a:rPr lang="fr-FR" sz="1600" i="1">
                                      <a:latin typeface="Cambria Math" panose="02040503050406030204" pitchFamily="18" charset="0"/>
                                    </a:rPr>
                                  </m:ctrlPr>
                                </m:fPr>
                                <m:num>
                                  <m:r>
                                    <a:rPr lang="fr-FR" sz="1600" i="1">
                                      <a:latin typeface="Cambria Math" panose="02040503050406030204" pitchFamily="18" charset="0"/>
                                    </a:rPr>
                                    <m:t>𝑚</m:t>
                                  </m:r>
                                </m:num>
                                <m:den>
                                  <m:r>
                                    <a:rPr lang="fr-FR" sz="1600" i="1">
                                      <a:latin typeface="Cambria Math" panose="02040503050406030204" pitchFamily="18" charset="0"/>
                                    </a:rPr>
                                    <m:t>𝑉</m:t>
                                  </m:r>
                                </m:den>
                              </m:f>
                            </m:e>
                          </m:d>
                        </m:den>
                      </m:f>
                    </m:oMath>
                  </m:oMathPara>
                </a14:m>
                <a:endParaRPr lang="fr-FR" sz="1600" dirty="0"/>
              </a:p>
            </p:txBody>
          </p:sp>
        </mc:Choice>
        <mc:Fallback xmlns="">
          <p:sp>
            <p:nvSpPr>
              <p:cNvPr id="35" name="Rectangle 34"/>
              <p:cNvSpPr>
                <a:spLocks noRot="1" noChangeAspect="1" noMove="1" noResize="1" noEditPoints="1" noAdjustHandles="1" noChangeArrowheads="1" noChangeShapeType="1" noTextEdit="1"/>
              </p:cNvSpPr>
              <p:nvPr/>
            </p:nvSpPr>
            <p:spPr>
              <a:xfrm>
                <a:off x="8326267" y="1970160"/>
                <a:ext cx="2616111" cy="848694"/>
              </a:xfrm>
              <a:prstGeom prst="rect">
                <a:avLst/>
              </a:prstGeom>
              <a:blipFill>
                <a:blip r:embed="rId5"/>
                <a:stretch>
                  <a:fillRect/>
                </a:stretch>
              </a:blipFill>
              <a:ln w="19050">
                <a:solidFill>
                  <a:schemeClr val="tx1">
                    <a:lumMod val="50000"/>
                    <a:lumOff val="50000"/>
                  </a:schemeClr>
                </a:solidFill>
              </a:ln>
            </p:spPr>
            <p:txBody>
              <a:bodyPr/>
              <a:lstStyle/>
              <a:p>
                <a:r>
                  <a:rPr lang="fr-FR">
                    <a:noFill/>
                  </a:rPr>
                  <a:t> </a:t>
                </a:r>
              </a:p>
            </p:txBody>
          </p:sp>
        </mc:Fallback>
      </mc:AlternateContent>
      <p:sp>
        <p:nvSpPr>
          <p:cNvPr id="36" name="ZoneTexte 35"/>
          <p:cNvSpPr txBox="1"/>
          <p:nvPr/>
        </p:nvSpPr>
        <p:spPr>
          <a:xfrm>
            <a:off x="6251906" y="1268226"/>
            <a:ext cx="5681755" cy="1554272"/>
          </a:xfrm>
          <a:prstGeom prst="rect">
            <a:avLst/>
          </a:prstGeom>
          <a:noFill/>
        </p:spPr>
        <p:txBody>
          <a:bodyPr wrap="square" rtlCol="0">
            <a:spAutoFit/>
          </a:bodyPr>
          <a:lstStyle/>
          <a:p>
            <a:r>
              <a:rPr lang="fr-FR" sz="1400" b="1" dirty="0"/>
              <a:t>Désorptions : </a:t>
            </a:r>
          </a:p>
          <a:p>
            <a:r>
              <a:rPr lang="fr-FR" sz="1400" dirty="0"/>
              <a:t>Ratios [m/V] (</a:t>
            </a:r>
            <a:r>
              <a:rPr lang="fr-FR" sz="1400" dirty="0" smtClean="0"/>
              <a:t>Subatech, </a:t>
            </a:r>
            <a:r>
              <a:rPr lang="fr-FR" sz="1400" i="1" dirty="0" smtClean="0">
                <a:solidFill>
                  <a:srgbClr val="00B050"/>
                </a:solidFill>
              </a:rPr>
              <a:t>post-doc AL. Nivesse</a:t>
            </a:r>
            <a:r>
              <a:rPr lang="fr-FR" sz="1400" dirty="0" smtClean="0"/>
              <a:t>) </a:t>
            </a:r>
            <a:r>
              <a:rPr lang="fr-FR" sz="1400" dirty="0"/>
              <a:t>OU Successives (IRSN LR2T)</a:t>
            </a:r>
          </a:p>
          <a:p>
            <a:endParaRPr lang="fr-FR" sz="1400" dirty="0"/>
          </a:p>
          <a:p>
            <a:endParaRPr lang="fr-FR" sz="1400" dirty="0"/>
          </a:p>
          <a:p>
            <a:pPr>
              <a:lnSpc>
                <a:spcPct val="150000"/>
              </a:lnSpc>
            </a:pPr>
            <a:r>
              <a:rPr lang="fr-FR" sz="1400" b="1" i="1" dirty="0"/>
              <a:t>[Sol / Eau porale synth.</a:t>
            </a:r>
            <a:r>
              <a:rPr lang="fr-FR" sz="1200" b="1" i="1" dirty="0"/>
              <a:t>]</a:t>
            </a:r>
          </a:p>
          <a:p>
            <a:pPr>
              <a:lnSpc>
                <a:spcPct val="150000"/>
              </a:lnSpc>
            </a:pPr>
            <a:r>
              <a:rPr lang="fr-FR" sz="1200" dirty="0"/>
              <a:t>Equilibre ~24h ; pH ~ 5</a:t>
            </a:r>
          </a:p>
        </p:txBody>
      </p:sp>
      <p:grpSp>
        <p:nvGrpSpPr>
          <p:cNvPr id="37" name="Groupe 36"/>
          <p:cNvGrpSpPr/>
          <p:nvPr/>
        </p:nvGrpSpPr>
        <p:grpSpPr>
          <a:xfrm>
            <a:off x="1353230" y="1290653"/>
            <a:ext cx="2402541" cy="2405755"/>
            <a:chOff x="89647" y="579491"/>
            <a:chExt cx="2402541" cy="2405755"/>
          </a:xfrm>
        </p:grpSpPr>
        <p:grpSp>
          <p:nvGrpSpPr>
            <p:cNvPr id="39" name="Groupe 38"/>
            <p:cNvGrpSpPr/>
            <p:nvPr/>
          </p:nvGrpSpPr>
          <p:grpSpPr>
            <a:xfrm>
              <a:off x="1510329" y="579491"/>
              <a:ext cx="981859" cy="2405755"/>
              <a:chOff x="984546" y="1502229"/>
              <a:chExt cx="1360900" cy="3582955"/>
            </a:xfrm>
          </p:grpSpPr>
          <p:pic>
            <p:nvPicPr>
              <p:cNvPr id="50" name="Image 49"/>
              <p:cNvPicPr>
                <a:picLocks noChangeAspect="1"/>
              </p:cNvPicPr>
              <p:nvPr/>
            </p:nvPicPr>
            <p:blipFill rotWithShape="1">
              <a:blip r:embed="rId6"/>
              <a:srcRect l="26059" t="40674" r="70009" b="19525"/>
              <a:stretch/>
            </p:blipFill>
            <p:spPr>
              <a:xfrm>
                <a:off x="984546" y="1502229"/>
                <a:ext cx="498341" cy="3582955"/>
              </a:xfrm>
              <a:prstGeom prst="rect">
                <a:avLst/>
              </a:prstGeom>
            </p:spPr>
          </p:pic>
          <p:pic>
            <p:nvPicPr>
              <p:cNvPr id="51" name="Image 50"/>
              <p:cNvPicPr>
                <a:picLocks noChangeAspect="1"/>
              </p:cNvPicPr>
              <p:nvPr/>
            </p:nvPicPr>
            <p:blipFill rotWithShape="1">
              <a:blip r:embed="rId7"/>
              <a:srcRect t="56385" r="9026"/>
              <a:stretch/>
            </p:blipFill>
            <p:spPr>
              <a:xfrm rot="16200000">
                <a:off x="233727" y="2957081"/>
                <a:ext cx="3491917" cy="731520"/>
              </a:xfrm>
              <a:prstGeom prst="rect">
                <a:avLst/>
              </a:prstGeom>
            </p:spPr>
          </p:pic>
        </p:grpSp>
        <p:sp>
          <p:nvSpPr>
            <p:cNvPr id="41" name="Rectangle 40"/>
            <p:cNvSpPr/>
            <p:nvPr/>
          </p:nvSpPr>
          <p:spPr>
            <a:xfrm>
              <a:off x="89647" y="2303930"/>
              <a:ext cx="2402541" cy="681316"/>
            </a:xfrm>
            <a:prstGeom prst="rect">
              <a:avLst/>
            </a:prstGeom>
            <a:noFill/>
            <a:ln w="19050">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89647" y="629616"/>
              <a:ext cx="2402541" cy="876455"/>
            </a:xfrm>
            <a:prstGeom prst="rect">
              <a:avLst/>
            </a:prstGeom>
            <a:noFill/>
            <a:ln w="19050">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p:cNvSpPr/>
            <p:nvPr/>
          </p:nvSpPr>
          <p:spPr>
            <a:xfrm>
              <a:off x="89647" y="1506072"/>
              <a:ext cx="2402541" cy="79785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p:cNvSpPr txBox="1"/>
            <p:nvPr/>
          </p:nvSpPr>
          <p:spPr>
            <a:xfrm>
              <a:off x="202920" y="907645"/>
              <a:ext cx="1370183" cy="307777"/>
            </a:xfrm>
            <a:prstGeom prst="rect">
              <a:avLst/>
            </a:prstGeom>
            <a:noFill/>
          </p:spPr>
          <p:txBody>
            <a:bodyPr wrap="none" rtlCol="0">
              <a:spAutoFit/>
            </a:bodyPr>
            <a:lstStyle/>
            <a:p>
              <a:r>
                <a:rPr lang="fr-FR" sz="1400" i="1" dirty="0"/>
                <a:t>Zone « humus »</a:t>
              </a:r>
            </a:p>
          </p:txBody>
        </p:sp>
        <p:sp>
          <p:nvSpPr>
            <p:cNvPr id="48" name="ZoneTexte 47"/>
            <p:cNvSpPr txBox="1"/>
            <p:nvPr/>
          </p:nvSpPr>
          <p:spPr>
            <a:xfrm>
              <a:off x="188295" y="1751112"/>
              <a:ext cx="1466561" cy="523220"/>
            </a:xfrm>
            <a:prstGeom prst="rect">
              <a:avLst/>
            </a:prstGeom>
            <a:noFill/>
          </p:spPr>
          <p:txBody>
            <a:bodyPr wrap="square" rtlCol="0">
              <a:spAutoFit/>
            </a:bodyPr>
            <a:lstStyle/>
            <a:p>
              <a:r>
                <a:rPr lang="fr-FR" sz="1400" b="1" i="1" dirty="0"/>
                <a:t>Zone « blanche </a:t>
              </a:r>
              <a:r>
                <a:rPr lang="fr-FR" sz="1400" b="1" i="1" dirty="0" smtClean="0"/>
                <a:t>» argileuse</a:t>
              </a:r>
              <a:endParaRPr lang="fr-FR" sz="1400" b="1" i="1" dirty="0"/>
            </a:p>
          </p:txBody>
        </p:sp>
        <p:sp>
          <p:nvSpPr>
            <p:cNvPr id="49" name="ZoneTexte 48"/>
            <p:cNvSpPr txBox="1"/>
            <p:nvPr/>
          </p:nvSpPr>
          <p:spPr>
            <a:xfrm>
              <a:off x="162844" y="2485199"/>
              <a:ext cx="1492012" cy="307777"/>
            </a:xfrm>
            <a:prstGeom prst="rect">
              <a:avLst/>
            </a:prstGeom>
            <a:noFill/>
          </p:spPr>
          <p:txBody>
            <a:bodyPr wrap="none" rtlCol="0">
              <a:spAutoFit/>
            </a:bodyPr>
            <a:lstStyle/>
            <a:p>
              <a:r>
                <a:rPr lang="fr-FR" sz="1400" i="1" dirty="0"/>
                <a:t>Zone « paléosol »</a:t>
              </a:r>
            </a:p>
          </p:txBody>
        </p:sp>
      </p:grpSp>
      <p:sp>
        <p:nvSpPr>
          <p:cNvPr id="52" name="ZoneTexte 51"/>
          <p:cNvSpPr txBox="1"/>
          <p:nvPr/>
        </p:nvSpPr>
        <p:spPr>
          <a:xfrm>
            <a:off x="417167" y="863741"/>
            <a:ext cx="3644586" cy="369332"/>
          </a:xfrm>
          <a:prstGeom prst="rect">
            <a:avLst/>
          </a:prstGeom>
          <a:noFill/>
        </p:spPr>
        <p:txBody>
          <a:bodyPr wrap="square" rtlCol="0">
            <a:spAutoFit/>
          </a:bodyPr>
          <a:lstStyle/>
          <a:p>
            <a:r>
              <a:rPr lang="fr-FR" b="1" u="sng" dirty="0" smtClean="0">
                <a:solidFill>
                  <a:srgbClr val="FF0000"/>
                </a:solidFill>
              </a:rPr>
              <a:t>L’uranium </a:t>
            </a:r>
            <a:r>
              <a:rPr lang="fr-FR" b="1" u="sng" dirty="0">
                <a:solidFill>
                  <a:srgbClr val="FF0000"/>
                </a:solidFill>
              </a:rPr>
              <a:t>dans la « zone blanche »</a:t>
            </a:r>
          </a:p>
        </p:txBody>
      </p:sp>
      <p:sp>
        <p:nvSpPr>
          <p:cNvPr id="65" name="ZoneTexte 64"/>
          <p:cNvSpPr txBox="1"/>
          <p:nvPr/>
        </p:nvSpPr>
        <p:spPr>
          <a:xfrm>
            <a:off x="4982383" y="889012"/>
            <a:ext cx="1961982" cy="338554"/>
          </a:xfrm>
          <a:prstGeom prst="rect">
            <a:avLst/>
          </a:prstGeom>
          <a:noFill/>
        </p:spPr>
        <p:txBody>
          <a:bodyPr wrap="square" rtlCol="0">
            <a:spAutoFit/>
          </a:bodyPr>
          <a:lstStyle/>
          <a:p>
            <a:pPr marL="285750" indent="-285750">
              <a:buFont typeface="Wingdings" panose="05000000000000000000" pitchFamily="2" charset="2"/>
              <a:buChar char="Ø"/>
            </a:pPr>
            <a:r>
              <a:rPr lang="fr-FR" sz="1600" b="1" i="1" u="sng" dirty="0"/>
              <a:t>En laboratoire : </a:t>
            </a:r>
          </a:p>
        </p:txBody>
      </p:sp>
      <p:graphicFrame>
        <p:nvGraphicFramePr>
          <p:cNvPr id="6" name="Tableau 5"/>
          <p:cNvGraphicFramePr>
            <a:graphicFrameLocks noGrp="1"/>
          </p:cNvGraphicFramePr>
          <p:nvPr>
            <p:extLst>
              <p:ext uri="{D42A27DB-BD31-4B8C-83A1-F6EECF244321}">
                <p14:modId xmlns:p14="http://schemas.microsoft.com/office/powerpoint/2010/main" val="769713617"/>
              </p:ext>
            </p:extLst>
          </p:nvPr>
        </p:nvGraphicFramePr>
        <p:xfrm>
          <a:off x="942178" y="3974780"/>
          <a:ext cx="2594565" cy="894094"/>
        </p:xfrm>
        <a:graphic>
          <a:graphicData uri="http://schemas.openxmlformats.org/drawingml/2006/table">
            <a:tbl>
              <a:tblPr firstRow="1" bandRow="1">
                <a:tableStyleId>{5940675A-B579-460E-94D1-54222C63F5DA}</a:tableStyleId>
              </a:tblPr>
              <a:tblGrid>
                <a:gridCol w="785418">
                  <a:extLst>
                    <a:ext uri="{9D8B030D-6E8A-4147-A177-3AD203B41FA5}">
                      <a16:colId xmlns:a16="http://schemas.microsoft.com/office/drawing/2014/main" val="1098617518"/>
                    </a:ext>
                  </a:extLst>
                </a:gridCol>
                <a:gridCol w="911195">
                  <a:extLst>
                    <a:ext uri="{9D8B030D-6E8A-4147-A177-3AD203B41FA5}">
                      <a16:colId xmlns:a16="http://schemas.microsoft.com/office/drawing/2014/main" val="4098904110"/>
                    </a:ext>
                  </a:extLst>
                </a:gridCol>
                <a:gridCol w="897952">
                  <a:extLst>
                    <a:ext uri="{9D8B030D-6E8A-4147-A177-3AD203B41FA5}">
                      <a16:colId xmlns:a16="http://schemas.microsoft.com/office/drawing/2014/main" val="91191289"/>
                    </a:ext>
                  </a:extLst>
                </a:gridCol>
              </a:tblGrid>
              <a:tr h="335285">
                <a:tc>
                  <a:txBody>
                    <a:bodyPr/>
                    <a:lstStyle/>
                    <a:p>
                      <a:pPr algn="ctr"/>
                      <a:endParaRPr lang="fr-FR" sz="1200"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200" dirty="0" smtClean="0"/>
                        <a:t>Subatech</a:t>
                      </a:r>
                      <a:endParaRPr lang="fr-FR" sz="1200" dirty="0"/>
                    </a:p>
                  </a:txBody>
                  <a:tcP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200" dirty="0" smtClean="0"/>
                        <a:t>IRSN LR2T</a:t>
                      </a:r>
                      <a:endParaRPr lang="fr-FR" sz="1200" dirty="0"/>
                    </a:p>
                  </a:txBody>
                  <a:tcPr>
                    <a:lnL w="12700" cmpd="sng">
                      <a:noFill/>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20664638"/>
                  </a:ext>
                </a:extLst>
              </a:tr>
              <a:tr h="558809">
                <a:tc>
                  <a:txBody>
                    <a:bodyPr/>
                    <a:lstStyle/>
                    <a:p>
                      <a:pPr algn="ctr"/>
                      <a:r>
                        <a:rPr lang="fr-FR" sz="1200" b="1" dirty="0" smtClean="0"/>
                        <a:t>Fraction labile (%)</a:t>
                      </a:r>
                      <a:endParaRPr lang="fr-FR" sz="1200" b="1" dirty="0"/>
                    </a:p>
                  </a:txBody>
                  <a:tcPr>
                    <a:lnL w="12700" cmpd="sng">
                      <a:noFill/>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200" b="1" i="1" dirty="0" smtClean="0"/>
                        <a:t>3,1 ± 2,2 %</a:t>
                      </a:r>
                      <a:endParaRPr lang="fr-FR" sz="1200" b="1" i="1" dirty="0"/>
                    </a:p>
                  </a:txBody>
                  <a:tcPr anchor="ct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200" b="1" i="1" dirty="0" smtClean="0"/>
                        <a:t>2,4 ± 0,2 %</a:t>
                      </a:r>
                      <a:endParaRPr lang="fr-FR" sz="1200" b="1" i="1" dirty="0"/>
                    </a:p>
                  </a:txBody>
                  <a:tcPr anchor="ctr">
                    <a:lnL w="12700" cmpd="sng">
                      <a:noFill/>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525180489"/>
                  </a:ext>
                </a:extLst>
              </a:tr>
            </a:tbl>
          </a:graphicData>
        </a:graphic>
      </p:graphicFrame>
      <p:sp>
        <p:nvSpPr>
          <p:cNvPr id="83" name="Rectangle 82"/>
          <p:cNvSpPr/>
          <p:nvPr/>
        </p:nvSpPr>
        <p:spPr>
          <a:xfrm>
            <a:off x="5093615" y="5794184"/>
            <a:ext cx="5967986" cy="646331"/>
          </a:xfrm>
          <a:prstGeom prst="rect">
            <a:avLst/>
          </a:prstGeom>
        </p:spPr>
        <p:txBody>
          <a:bodyPr wrap="square">
            <a:spAutoFit/>
          </a:bodyPr>
          <a:lstStyle/>
          <a:p>
            <a:pPr marL="273050" indent="-273050"/>
            <a:r>
              <a:rPr lang="fr-FR" i="1" dirty="0">
                <a:solidFill>
                  <a:srgbClr val="FF0000"/>
                </a:solidFill>
                <a:sym typeface="Wingdings" panose="05000000000000000000" pitchFamily="2" charset="2"/>
              </a:rPr>
              <a:t> </a:t>
            </a:r>
            <a:r>
              <a:rPr lang="fr-FR" i="1" dirty="0">
                <a:solidFill>
                  <a:srgbClr val="FF0000"/>
                </a:solidFill>
              </a:rPr>
              <a:t>Homogénéité des valeurs [</a:t>
            </a:r>
            <a:r>
              <a:rPr lang="fr-FR" i="1" dirty="0" err="1">
                <a:solidFill>
                  <a:srgbClr val="FF0000"/>
                </a:solidFill>
              </a:rPr>
              <a:t>Kd;n</a:t>
            </a:r>
            <a:r>
              <a:rPr lang="fr-FR" i="1" dirty="0">
                <a:solidFill>
                  <a:srgbClr val="FF0000"/>
                </a:solidFill>
              </a:rPr>
              <a:t>] validée à l’échelle de la ZH (+5 carottes).</a:t>
            </a:r>
            <a:r>
              <a:rPr lang="fr-FR" sz="1400" i="1" dirty="0">
                <a:solidFill>
                  <a:srgbClr val="FF0000"/>
                </a:solidFill>
              </a:rPr>
              <a:t> (campagne IRSN LELI 2021)</a:t>
            </a:r>
            <a:endParaRPr lang="fr-FR" i="1" dirty="0">
              <a:solidFill>
                <a:srgbClr val="FF0000"/>
              </a:solidFill>
            </a:endParaRPr>
          </a:p>
        </p:txBody>
      </p:sp>
      <p:grpSp>
        <p:nvGrpSpPr>
          <p:cNvPr id="4" name="Groupe 3"/>
          <p:cNvGrpSpPr/>
          <p:nvPr/>
        </p:nvGrpSpPr>
        <p:grpSpPr>
          <a:xfrm>
            <a:off x="4899640" y="3047032"/>
            <a:ext cx="2963944" cy="2594305"/>
            <a:chOff x="1854784" y="3215790"/>
            <a:chExt cx="2963944" cy="2278246"/>
          </a:xfrm>
        </p:grpSpPr>
        <mc:AlternateContent xmlns:mc="http://schemas.openxmlformats.org/markup-compatibility/2006" xmlns:a14="http://schemas.microsoft.com/office/drawing/2010/main">
          <mc:Choice Requires="a14">
            <p:graphicFrame>
              <p:nvGraphicFramePr>
                <p:cNvPr id="40" name="Graphique 39"/>
                <p:cNvGraphicFramePr>
                  <a:graphicFrameLocks/>
                </p:cNvGraphicFramePr>
                <p:nvPr>
                  <p:extLst/>
                </p:nvPr>
              </p:nvGraphicFramePr>
              <p:xfrm>
                <a:off x="1854784" y="3215790"/>
                <a:ext cx="2963944" cy="2278246"/>
              </p:xfrm>
              <a:graphic>
                <a:graphicData uri="http://schemas.openxmlformats.org/drawingml/2006/chart">
                  <c:chart xmlns:c="http://schemas.openxmlformats.org/drawingml/2006/chart" xmlns:r="http://schemas.openxmlformats.org/officeDocument/2006/relationships" r:id="rId8"/>
                </a:graphicData>
              </a:graphic>
            </p:graphicFrame>
          </mc:Choice>
          <mc:Fallback xmlns="">
            <p:graphicFrame>
              <p:nvGraphicFramePr>
                <p:cNvPr id="40" name="Graphique 39"/>
                <p:cNvGraphicFramePr>
                  <a:graphicFrameLocks/>
                </p:cNvGraphicFramePr>
                <p:nvPr>
                  <p:extLst>
                    <p:ext uri="{D42A27DB-BD31-4B8C-83A1-F6EECF244321}">
                      <p14:modId xmlns:p14="http://schemas.microsoft.com/office/powerpoint/2010/main" val="1299899606"/>
                    </p:ext>
                  </p:extLst>
                </p:nvPr>
              </p:nvGraphicFramePr>
              <p:xfrm>
                <a:off x="1854784" y="3215790"/>
                <a:ext cx="2963944" cy="2278246"/>
              </p:xfrm>
              <a:graphic>
                <a:graphicData uri="http://schemas.openxmlformats.org/drawingml/2006/chart">
                  <c:chart xmlns:c="http://schemas.openxmlformats.org/drawingml/2006/chart" xmlns:r="http://schemas.openxmlformats.org/officeDocument/2006/relationships" r:id="rId9"/>
                </a:graphicData>
              </a:graphic>
            </p:graphicFrame>
          </mc:Fallback>
        </mc:AlternateContent>
        <mc:AlternateContent xmlns:mc="http://schemas.openxmlformats.org/markup-compatibility/2006" xmlns:a14="http://schemas.microsoft.com/office/drawing/2010/main">
          <mc:Choice Requires="a14">
            <p:sp>
              <p:nvSpPr>
                <p:cNvPr id="3" name="ZoneTexte 2"/>
                <p:cNvSpPr txBox="1"/>
                <p:nvPr/>
              </p:nvSpPr>
              <p:spPr>
                <a:xfrm>
                  <a:off x="2883278" y="4489446"/>
                  <a:ext cx="1673159" cy="567590"/>
                </a:xfrm>
                <a:prstGeom prst="rect">
                  <a:avLst/>
                </a:prstGeom>
                <a:noFill/>
              </p:spPr>
              <p:txBody>
                <a:bodyPr wrap="square" rtlCol="0">
                  <a:spAutoFit/>
                </a:bodyPr>
                <a:lstStyle/>
                <a:p>
                  <a:pPr algn="ctr"/>
                  <a:r>
                    <a:rPr lang="fr-FR" sz="1200" i="1" dirty="0"/>
                    <a:t>Kd (</a:t>
                  </a:r>
                  <a:r>
                    <a:rPr lang="fr-FR" sz="1200" i="1" dirty="0" err="1"/>
                    <a:t>L.k</a:t>
                  </a:r>
                  <a14:m>
                    <m:oMath xmlns:m="http://schemas.openxmlformats.org/officeDocument/2006/math">
                      <m:sSup>
                        <m:sSupPr>
                          <m:ctrlPr>
                            <a:rPr lang="fr-FR" sz="1200" i="1">
                              <a:latin typeface="Cambria Math" panose="02040503050406030204" pitchFamily="18" charset="0"/>
                            </a:rPr>
                          </m:ctrlPr>
                        </m:sSupPr>
                        <m:e>
                          <m:r>
                            <a:rPr lang="fr-FR" sz="1200" i="1">
                              <a:latin typeface="Cambria Math" panose="02040503050406030204" pitchFamily="18" charset="0"/>
                            </a:rPr>
                            <m:t>𝑔</m:t>
                          </m:r>
                        </m:e>
                        <m:sup>
                          <m:r>
                            <a:rPr lang="fr-FR" sz="1200" i="1">
                              <a:latin typeface="Cambria Math" panose="02040503050406030204" pitchFamily="18" charset="0"/>
                            </a:rPr>
                            <m:t>−1</m:t>
                          </m:r>
                        </m:sup>
                      </m:sSup>
                    </m:oMath>
                  </a14:m>
                  <a:r>
                    <a:rPr lang="fr-FR" sz="1200" i="1" dirty="0"/>
                    <a:t>) = 75 ± 13</a:t>
                  </a:r>
                </a:p>
                <a:p>
                  <a:pPr algn="ctr"/>
                  <a:r>
                    <a:rPr lang="fr-FR" sz="1200" i="1" dirty="0"/>
                    <a:t>n (µg</a:t>
                  </a:r>
                  <a14:m>
                    <m:oMath xmlns:m="http://schemas.openxmlformats.org/officeDocument/2006/math">
                      <m:r>
                        <a:rPr lang="fr-FR" sz="1200" i="1">
                          <a:latin typeface="Cambria Math" panose="02040503050406030204" pitchFamily="18" charset="0"/>
                        </a:rPr>
                        <m:t>.</m:t>
                      </m:r>
                      <m:sSup>
                        <m:sSupPr>
                          <m:ctrlPr>
                            <a:rPr lang="fr-FR" sz="1200" i="1">
                              <a:latin typeface="Cambria Math" panose="02040503050406030204" pitchFamily="18" charset="0"/>
                            </a:rPr>
                          </m:ctrlPr>
                        </m:sSupPr>
                        <m:e>
                          <m:r>
                            <a:rPr lang="fr-FR" sz="1200" i="1">
                              <a:latin typeface="Cambria Math" panose="02040503050406030204" pitchFamily="18" charset="0"/>
                            </a:rPr>
                            <m:t>𝑔</m:t>
                          </m:r>
                        </m:e>
                        <m:sup>
                          <m:r>
                            <a:rPr lang="fr-FR" sz="1200" i="1">
                              <a:latin typeface="Cambria Math" panose="02040503050406030204" pitchFamily="18" charset="0"/>
                            </a:rPr>
                            <m:t>−1</m:t>
                          </m:r>
                        </m:sup>
                      </m:sSup>
                    </m:oMath>
                  </a14:m>
                  <a:r>
                    <a:rPr lang="fr-FR" sz="1200" i="1" dirty="0"/>
                    <a:t>) = 23 ± 3 </a:t>
                  </a:r>
                </a:p>
                <a:p>
                  <a:pPr algn="ctr"/>
                  <a:endParaRPr lang="fr-FR" sz="1200" i="1" dirty="0"/>
                </a:p>
              </p:txBody>
            </p:sp>
          </mc:Choice>
          <mc:Fallback xmlns="">
            <p:sp>
              <p:nvSpPr>
                <p:cNvPr id="3" name="ZoneTexte 2"/>
                <p:cNvSpPr txBox="1">
                  <a:spLocks noRot="1" noChangeAspect="1" noMove="1" noResize="1" noEditPoints="1" noAdjustHandles="1" noChangeArrowheads="1" noChangeShapeType="1" noTextEdit="1"/>
                </p:cNvSpPr>
                <p:nvPr/>
              </p:nvSpPr>
              <p:spPr>
                <a:xfrm>
                  <a:off x="2883278" y="4489446"/>
                  <a:ext cx="1673159" cy="567590"/>
                </a:xfrm>
                <a:prstGeom prst="rect">
                  <a:avLst/>
                </a:prstGeom>
                <a:blipFill>
                  <a:blip r:embed="rId10"/>
                  <a:stretch>
                    <a:fillRect/>
                  </a:stretch>
                </a:blipFill>
              </p:spPr>
              <p:txBody>
                <a:bodyPr/>
                <a:lstStyle/>
                <a:p>
                  <a:r>
                    <a:rPr lang="fr-FR">
                      <a:noFill/>
                    </a:rPr>
                    <a:t> </a:t>
                  </a:r>
                </a:p>
              </p:txBody>
            </p:sp>
          </mc:Fallback>
        </mc:AlternateContent>
      </p:grpSp>
      <p:grpSp>
        <p:nvGrpSpPr>
          <p:cNvPr id="5" name="Groupe 4"/>
          <p:cNvGrpSpPr/>
          <p:nvPr/>
        </p:nvGrpSpPr>
        <p:grpSpPr>
          <a:xfrm>
            <a:off x="7801097" y="2979816"/>
            <a:ext cx="3285841" cy="2630266"/>
            <a:chOff x="5697234" y="2836138"/>
            <a:chExt cx="3285841" cy="2630266"/>
          </a:xfrm>
        </p:grpSpPr>
        <mc:AlternateContent xmlns:mc="http://schemas.openxmlformats.org/markup-compatibility/2006" xmlns:a14="http://schemas.microsoft.com/office/drawing/2010/main">
          <mc:Choice Requires="a14">
            <p:graphicFrame>
              <p:nvGraphicFramePr>
                <p:cNvPr id="53" name="Graphique 52"/>
                <p:cNvGraphicFramePr>
                  <a:graphicFrameLocks/>
                </p:cNvGraphicFramePr>
                <p:nvPr>
                  <p:extLst/>
                </p:nvPr>
              </p:nvGraphicFramePr>
              <p:xfrm>
                <a:off x="5697234" y="2836138"/>
                <a:ext cx="3285841" cy="2630266"/>
              </p:xfrm>
              <a:graphic>
                <a:graphicData uri="http://schemas.openxmlformats.org/drawingml/2006/chart">
                  <c:chart xmlns:c="http://schemas.openxmlformats.org/drawingml/2006/chart" xmlns:r="http://schemas.openxmlformats.org/officeDocument/2006/relationships" r:id="rId11"/>
                </a:graphicData>
              </a:graphic>
            </p:graphicFrame>
          </mc:Choice>
          <mc:Fallback xmlns="">
            <p:graphicFrame>
              <p:nvGraphicFramePr>
                <p:cNvPr id="53" name="Graphique 52"/>
                <p:cNvGraphicFramePr>
                  <a:graphicFrameLocks/>
                </p:cNvGraphicFramePr>
                <p:nvPr>
                  <p:extLst>
                    <p:ext uri="{D42A27DB-BD31-4B8C-83A1-F6EECF244321}">
                      <p14:modId xmlns:p14="http://schemas.microsoft.com/office/powerpoint/2010/main" val="1857642399"/>
                    </p:ext>
                  </p:extLst>
                </p:nvPr>
              </p:nvGraphicFramePr>
              <p:xfrm>
                <a:off x="5697234" y="2836138"/>
                <a:ext cx="3285841" cy="2630266"/>
              </p:xfrm>
              <a:graphic>
                <a:graphicData uri="http://schemas.openxmlformats.org/drawingml/2006/chart">
                  <c:chart xmlns:c="http://schemas.openxmlformats.org/drawingml/2006/chart" xmlns:r="http://schemas.openxmlformats.org/officeDocument/2006/relationships" r:id="rId13"/>
                </a:graphicData>
              </a:graphic>
            </p:graphicFrame>
          </mc:Fallback>
        </mc:AlternateContent>
        <mc:AlternateContent xmlns:mc="http://schemas.openxmlformats.org/markup-compatibility/2006" xmlns:a14="http://schemas.microsoft.com/office/drawing/2010/main">
          <mc:Choice Requires="a14">
            <p:sp>
              <p:nvSpPr>
                <p:cNvPr id="45" name="ZoneTexte 2"/>
                <p:cNvSpPr txBox="1"/>
                <p:nvPr/>
              </p:nvSpPr>
              <p:spPr>
                <a:xfrm>
                  <a:off x="6735358" y="4353702"/>
                  <a:ext cx="2222381" cy="46166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200" i="1" dirty="0" err="1"/>
                    <a:t>Kd</a:t>
                  </a:r>
                  <a:r>
                    <a:rPr lang="fr-FR" sz="1200" i="1" dirty="0"/>
                    <a:t> (L.k</a:t>
                  </a:r>
                  <a14:m>
                    <m:oMath xmlns:m="http://schemas.openxmlformats.org/officeDocument/2006/math">
                      <m:sSup>
                        <m:sSupPr>
                          <m:ctrlPr>
                            <a:rPr lang="fr-FR" sz="1200" i="1">
                              <a:latin typeface="Cambria Math" panose="02040503050406030204" pitchFamily="18" charset="0"/>
                            </a:rPr>
                          </m:ctrlPr>
                        </m:sSupPr>
                        <m:e>
                          <m:r>
                            <a:rPr lang="fr-FR" sz="1200" i="1">
                              <a:latin typeface="Cambria Math" panose="02040503050406030204" pitchFamily="18" charset="0"/>
                            </a:rPr>
                            <m:t>𝑔</m:t>
                          </m:r>
                        </m:e>
                        <m:sup>
                          <m:r>
                            <a:rPr lang="fr-FR" sz="1200" i="1">
                              <a:latin typeface="Cambria Math" panose="02040503050406030204" pitchFamily="18" charset="0"/>
                            </a:rPr>
                            <m:t>−1</m:t>
                          </m:r>
                        </m:sup>
                      </m:sSup>
                    </m:oMath>
                  </a14:m>
                  <a:r>
                    <a:rPr lang="fr-FR" sz="1200" i="1" dirty="0"/>
                    <a:t>) = 18 ± 2</a:t>
                  </a:r>
                </a:p>
                <a:p>
                  <a:pPr algn="ctr"/>
                  <a:r>
                    <a:rPr lang="fr-FR" sz="1200" i="1" dirty="0"/>
                    <a:t>n (µg</a:t>
                  </a:r>
                  <a14:m>
                    <m:oMath xmlns:m="http://schemas.openxmlformats.org/officeDocument/2006/math">
                      <m:r>
                        <a:rPr lang="fr-FR" sz="1200" i="1">
                          <a:latin typeface="Cambria Math" panose="02040503050406030204" pitchFamily="18" charset="0"/>
                        </a:rPr>
                        <m:t>.</m:t>
                      </m:r>
                      <m:sSup>
                        <m:sSupPr>
                          <m:ctrlPr>
                            <a:rPr lang="fr-FR" sz="1200" i="1">
                              <a:latin typeface="Cambria Math" panose="02040503050406030204" pitchFamily="18" charset="0"/>
                            </a:rPr>
                          </m:ctrlPr>
                        </m:sSupPr>
                        <m:e>
                          <m:r>
                            <a:rPr lang="fr-FR" sz="1200" i="1">
                              <a:latin typeface="Cambria Math" panose="02040503050406030204" pitchFamily="18" charset="0"/>
                            </a:rPr>
                            <m:t>𝑔</m:t>
                          </m:r>
                        </m:e>
                        <m:sup>
                          <m:r>
                            <a:rPr lang="fr-FR" sz="1200" i="1">
                              <a:latin typeface="Cambria Math" panose="02040503050406030204" pitchFamily="18" charset="0"/>
                            </a:rPr>
                            <m:t>−1</m:t>
                          </m:r>
                        </m:sup>
                      </m:sSup>
                    </m:oMath>
                  </a14:m>
                  <a:r>
                    <a:rPr lang="fr-FR" sz="1200" i="1" dirty="0"/>
                    <a:t>) = 16,6 ± 0,2</a:t>
                  </a:r>
                </a:p>
              </p:txBody>
            </p:sp>
          </mc:Choice>
          <mc:Fallback xmlns="">
            <p:sp>
              <p:nvSpPr>
                <p:cNvPr id="45" name="ZoneTexte 2"/>
                <p:cNvSpPr txBox="1">
                  <a:spLocks noRot="1" noChangeAspect="1" noMove="1" noResize="1" noEditPoints="1" noAdjustHandles="1" noChangeArrowheads="1" noChangeShapeType="1" noTextEdit="1"/>
                </p:cNvSpPr>
                <p:nvPr/>
              </p:nvSpPr>
              <p:spPr>
                <a:xfrm>
                  <a:off x="6735358" y="4353702"/>
                  <a:ext cx="2222381" cy="461666"/>
                </a:xfrm>
                <a:prstGeom prst="rect">
                  <a:avLst/>
                </a:prstGeom>
                <a:blipFill>
                  <a:blip r:embed="rId14"/>
                  <a:stretch>
                    <a:fillRect b="-10526"/>
                  </a:stretch>
                </a:blipFill>
              </p:spPr>
              <p:txBody>
                <a:bodyPr/>
                <a:lstStyle/>
                <a:p>
                  <a:r>
                    <a:rPr lang="fr-FR">
                      <a:noFill/>
                    </a:rPr>
                    <a:t> </a:t>
                  </a:r>
                </a:p>
              </p:txBody>
            </p:sp>
          </mc:Fallback>
        </mc:AlternateContent>
      </p:grpSp>
      <p:sp>
        <p:nvSpPr>
          <p:cNvPr id="2" name="Espace réservé du numéro de diapositive 1"/>
          <p:cNvSpPr>
            <a:spLocks noGrp="1"/>
          </p:cNvSpPr>
          <p:nvPr>
            <p:ph type="sldNum" sz="quarter" idx="12"/>
          </p:nvPr>
        </p:nvSpPr>
        <p:spPr>
          <a:xfrm>
            <a:off x="9190462" y="6356350"/>
            <a:ext cx="2743200" cy="365125"/>
          </a:xfrm>
        </p:spPr>
        <p:txBody>
          <a:bodyPr/>
          <a:lstStyle/>
          <a:p>
            <a:fld id="{56A9B36A-49FE-455E-A751-CFC6C87017F0}" type="slidenum">
              <a:rPr lang="fr-FR" smtClean="0"/>
              <a:t>13</a:t>
            </a:fld>
            <a:endParaRPr lang="fr-FR"/>
          </a:p>
        </p:txBody>
      </p:sp>
      <p:sp>
        <p:nvSpPr>
          <p:cNvPr id="38" name="ZoneTexte 37"/>
          <p:cNvSpPr txBox="1"/>
          <p:nvPr/>
        </p:nvSpPr>
        <p:spPr>
          <a:xfrm>
            <a:off x="4525139" y="494409"/>
            <a:ext cx="2876470" cy="369332"/>
          </a:xfrm>
          <a:prstGeom prst="rect">
            <a:avLst/>
          </a:prstGeom>
          <a:noFill/>
        </p:spPr>
        <p:txBody>
          <a:bodyPr wrap="square" rtlCol="0">
            <a:spAutoFit/>
          </a:bodyPr>
          <a:lstStyle/>
          <a:p>
            <a:r>
              <a:rPr lang="fr-FR" b="1" u="sng" dirty="0" smtClean="0">
                <a:solidFill>
                  <a:srgbClr val="FF0000"/>
                </a:solidFill>
              </a:rPr>
              <a:t>WP1b. LA LABILITE  DES RN</a:t>
            </a:r>
            <a:endParaRPr lang="fr-FR" b="1" u="sng" dirty="0">
              <a:solidFill>
                <a:srgbClr val="FF0000"/>
              </a:solidFill>
            </a:endParaRPr>
          </a:p>
        </p:txBody>
      </p:sp>
    </p:spTree>
    <p:extLst>
      <p:ext uri="{BB962C8B-B14F-4D97-AF65-F5344CB8AC3E}">
        <p14:creationId xmlns:p14="http://schemas.microsoft.com/office/powerpoint/2010/main" val="18600389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e 23"/>
          <p:cNvGrpSpPr/>
          <p:nvPr/>
        </p:nvGrpSpPr>
        <p:grpSpPr>
          <a:xfrm>
            <a:off x="3156834" y="1349201"/>
            <a:ext cx="506619" cy="914881"/>
            <a:chOff x="532260" y="1989811"/>
            <a:chExt cx="770930" cy="1233488"/>
          </a:xfrm>
        </p:grpSpPr>
        <p:grpSp>
          <p:nvGrpSpPr>
            <p:cNvPr id="26" name="Groupe 25"/>
            <p:cNvGrpSpPr/>
            <p:nvPr/>
          </p:nvGrpSpPr>
          <p:grpSpPr>
            <a:xfrm>
              <a:off x="532260" y="1989811"/>
              <a:ext cx="770930" cy="1233488"/>
              <a:chOff x="532260" y="1989811"/>
              <a:chExt cx="770930" cy="1233488"/>
            </a:xfrm>
          </p:grpSpPr>
          <p:grpSp>
            <p:nvGrpSpPr>
              <p:cNvPr id="28" name="Groupe 27"/>
              <p:cNvGrpSpPr/>
              <p:nvPr/>
            </p:nvGrpSpPr>
            <p:grpSpPr>
              <a:xfrm>
                <a:off x="532260" y="1989811"/>
                <a:ext cx="770930" cy="1233488"/>
                <a:chOff x="532260" y="1989811"/>
                <a:chExt cx="770930" cy="1233488"/>
              </a:xfrm>
            </p:grpSpPr>
            <p:grpSp>
              <p:nvGrpSpPr>
                <p:cNvPr id="30" name="Groupe 29"/>
                <p:cNvGrpSpPr/>
                <p:nvPr/>
              </p:nvGrpSpPr>
              <p:grpSpPr>
                <a:xfrm>
                  <a:off x="532260" y="1989811"/>
                  <a:ext cx="770930" cy="1233488"/>
                  <a:chOff x="532260" y="1989811"/>
                  <a:chExt cx="770930" cy="1233488"/>
                </a:xfrm>
              </p:grpSpPr>
              <p:pic>
                <p:nvPicPr>
                  <p:cNvPr id="33" name="Picture 2" descr="Tube Ouverte Fluide - Images vectorielles gratuites sur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260" y="1989811"/>
                    <a:ext cx="770930" cy="1233488"/>
                  </a:xfrm>
                  <a:prstGeom prst="rect">
                    <a:avLst/>
                  </a:prstGeom>
                  <a:noFill/>
                  <a:extLst>
                    <a:ext uri="{909E8E84-426E-40DD-AFC4-6F175D3DCCD1}">
                      <a14:hiddenFill xmlns:a14="http://schemas.microsoft.com/office/drawing/2010/main">
                        <a:solidFill>
                          <a:srgbClr val="FFFFFF"/>
                        </a:solidFill>
                      </a14:hiddenFill>
                    </a:ext>
                  </a:extLst>
                </p:spPr>
              </p:pic>
              <p:sp>
                <p:nvSpPr>
                  <p:cNvPr id="34" name="Organigramme : Extraire 33"/>
                  <p:cNvSpPr/>
                  <p:nvPr/>
                </p:nvSpPr>
                <p:spPr>
                  <a:xfrm rot="10800000">
                    <a:off x="1051283" y="3055157"/>
                    <a:ext cx="166928" cy="133110"/>
                  </a:xfrm>
                  <a:prstGeom prst="flowChartExtract">
                    <a:avLst/>
                  </a:prstGeom>
                  <a:solidFill>
                    <a:srgbClr val="AF9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Organigramme : Délai 31"/>
                <p:cNvSpPr/>
                <p:nvPr/>
              </p:nvSpPr>
              <p:spPr>
                <a:xfrm rot="5400000">
                  <a:off x="1081329" y="3112015"/>
                  <a:ext cx="113121" cy="88762"/>
                </a:xfrm>
                <a:prstGeom prst="flowChartDelay">
                  <a:avLst/>
                </a:prstGeom>
                <a:solidFill>
                  <a:srgbClr val="AF9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9" name="Organigramme : Extraire 28"/>
              <p:cNvSpPr/>
              <p:nvPr/>
            </p:nvSpPr>
            <p:spPr>
              <a:xfrm rot="4244579">
                <a:off x="1022853" y="3098852"/>
                <a:ext cx="149242" cy="45719"/>
              </a:xfrm>
              <a:prstGeom prst="flowChartExtract">
                <a:avLst/>
              </a:prstGeom>
              <a:solidFill>
                <a:srgbClr val="AF9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7" name="Organigramme : Extraire 26"/>
            <p:cNvSpPr/>
            <p:nvPr/>
          </p:nvSpPr>
          <p:spPr>
            <a:xfrm rot="17397276">
              <a:off x="1100997" y="3086231"/>
              <a:ext cx="149242" cy="55344"/>
            </a:xfrm>
            <a:prstGeom prst="flowChartExtract">
              <a:avLst/>
            </a:prstGeom>
            <a:solidFill>
              <a:srgbClr val="AF9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7" name="Groupe 36"/>
          <p:cNvGrpSpPr/>
          <p:nvPr/>
        </p:nvGrpSpPr>
        <p:grpSpPr>
          <a:xfrm>
            <a:off x="439672" y="1147770"/>
            <a:ext cx="2402541" cy="2405755"/>
            <a:chOff x="89647" y="579491"/>
            <a:chExt cx="2402541" cy="2405755"/>
          </a:xfrm>
        </p:grpSpPr>
        <p:grpSp>
          <p:nvGrpSpPr>
            <p:cNvPr id="39" name="Groupe 38"/>
            <p:cNvGrpSpPr/>
            <p:nvPr/>
          </p:nvGrpSpPr>
          <p:grpSpPr>
            <a:xfrm>
              <a:off x="1510329" y="579491"/>
              <a:ext cx="981859" cy="2405755"/>
              <a:chOff x="984546" y="1502229"/>
              <a:chExt cx="1360900" cy="3582955"/>
            </a:xfrm>
          </p:grpSpPr>
          <p:pic>
            <p:nvPicPr>
              <p:cNvPr id="50" name="Image 49"/>
              <p:cNvPicPr>
                <a:picLocks noChangeAspect="1"/>
              </p:cNvPicPr>
              <p:nvPr/>
            </p:nvPicPr>
            <p:blipFill rotWithShape="1">
              <a:blip r:embed="rId4"/>
              <a:srcRect l="26059" t="40674" r="70009" b="19525"/>
              <a:stretch/>
            </p:blipFill>
            <p:spPr>
              <a:xfrm>
                <a:off x="984546" y="1502229"/>
                <a:ext cx="498341" cy="3582955"/>
              </a:xfrm>
              <a:prstGeom prst="rect">
                <a:avLst/>
              </a:prstGeom>
            </p:spPr>
          </p:pic>
          <p:pic>
            <p:nvPicPr>
              <p:cNvPr id="51" name="Image 50"/>
              <p:cNvPicPr>
                <a:picLocks noChangeAspect="1"/>
              </p:cNvPicPr>
              <p:nvPr/>
            </p:nvPicPr>
            <p:blipFill rotWithShape="1">
              <a:blip r:embed="rId5"/>
              <a:srcRect t="56385" r="9026"/>
              <a:stretch/>
            </p:blipFill>
            <p:spPr>
              <a:xfrm rot="16200000">
                <a:off x="233727" y="2957081"/>
                <a:ext cx="3491917" cy="731520"/>
              </a:xfrm>
              <a:prstGeom prst="rect">
                <a:avLst/>
              </a:prstGeom>
            </p:spPr>
          </p:pic>
        </p:grpSp>
        <p:sp>
          <p:nvSpPr>
            <p:cNvPr id="41" name="Rectangle 40"/>
            <p:cNvSpPr/>
            <p:nvPr/>
          </p:nvSpPr>
          <p:spPr>
            <a:xfrm>
              <a:off x="89647" y="2303930"/>
              <a:ext cx="2402541" cy="681316"/>
            </a:xfrm>
            <a:prstGeom prst="rect">
              <a:avLst/>
            </a:prstGeom>
            <a:noFill/>
            <a:ln w="19050">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89647" y="629616"/>
              <a:ext cx="2402541" cy="876455"/>
            </a:xfrm>
            <a:prstGeom prst="rect">
              <a:avLst/>
            </a:prstGeom>
            <a:noFill/>
            <a:ln w="19050">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p:cNvSpPr/>
            <p:nvPr/>
          </p:nvSpPr>
          <p:spPr>
            <a:xfrm>
              <a:off x="89647" y="1506072"/>
              <a:ext cx="2402541" cy="79785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p:cNvSpPr txBox="1"/>
            <p:nvPr/>
          </p:nvSpPr>
          <p:spPr>
            <a:xfrm>
              <a:off x="202920" y="907645"/>
              <a:ext cx="1370183" cy="307777"/>
            </a:xfrm>
            <a:prstGeom prst="rect">
              <a:avLst/>
            </a:prstGeom>
            <a:noFill/>
          </p:spPr>
          <p:txBody>
            <a:bodyPr wrap="none" rtlCol="0">
              <a:spAutoFit/>
            </a:bodyPr>
            <a:lstStyle/>
            <a:p>
              <a:r>
                <a:rPr lang="fr-FR" sz="1400" i="1" dirty="0"/>
                <a:t>Zone « humus »</a:t>
              </a:r>
            </a:p>
          </p:txBody>
        </p:sp>
        <p:sp>
          <p:nvSpPr>
            <p:cNvPr id="48" name="ZoneTexte 47"/>
            <p:cNvSpPr txBox="1"/>
            <p:nvPr/>
          </p:nvSpPr>
          <p:spPr>
            <a:xfrm>
              <a:off x="188295" y="1751112"/>
              <a:ext cx="1443793" cy="523220"/>
            </a:xfrm>
            <a:prstGeom prst="rect">
              <a:avLst/>
            </a:prstGeom>
            <a:noFill/>
          </p:spPr>
          <p:txBody>
            <a:bodyPr wrap="none" rtlCol="0">
              <a:spAutoFit/>
            </a:bodyPr>
            <a:lstStyle/>
            <a:p>
              <a:r>
                <a:rPr lang="fr-FR" sz="1400" b="1" i="1" dirty="0"/>
                <a:t>Zone « blanche </a:t>
              </a:r>
              <a:r>
                <a:rPr lang="fr-FR" sz="1400" b="1" i="1" dirty="0" smtClean="0"/>
                <a:t>»</a:t>
              </a:r>
            </a:p>
            <a:p>
              <a:r>
                <a:rPr lang="fr-FR" sz="1400" b="1" i="1" dirty="0" smtClean="0"/>
                <a:t>argileuse</a:t>
              </a:r>
              <a:endParaRPr lang="fr-FR" sz="1400" b="1" i="1" dirty="0"/>
            </a:p>
          </p:txBody>
        </p:sp>
        <p:sp>
          <p:nvSpPr>
            <p:cNvPr id="49" name="ZoneTexte 48"/>
            <p:cNvSpPr txBox="1"/>
            <p:nvPr/>
          </p:nvSpPr>
          <p:spPr>
            <a:xfrm>
              <a:off x="162844" y="2485199"/>
              <a:ext cx="1492012" cy="307777"/>
            </a:xfrm>
            <a:prstGeom prst="rect">
              <a:avLst/>
            </a:prstGeom>
            <a:noFill/>
          </p:spPr>
          <p:txBody>
            <a:bodyPr wrap="none" rtlCol="0">
              <a:spAutoFit/>
            </a:bodyPr>
            <a:lstStyle/>
            <a:p>
              <a:r>
                <a:rPr lang="fr-FR" sz="1400" i="1" dirty="0"/>
                <a:t>Zone « paléosol »</a:t>
              </a:r>
            </a:p>
          </p:txBody>
        </p:sp>
      </p:grpSp>
      <p:sp>
        <p:nvSpPr>
          <p:cNvPr id="52" name="ZoneTexte 51"/>
          <p:cNvSpPr txBox="1"/>
          <p:nvPr/>
        </p:nvSpPr>
        <p:spPr>
          <a:xfrm>
            <a:off x="540039" y="378356"/>
            <a:ext cx="4832511" cy="369332"/>
          </a:xfrm>
          <a:prstGeom prst="rect">
            <a:avLst/>
          </a:prstGeom>
          <a:noFill/>
        </p:spPr>
        <p:txBody>
          <a:bodyPr wrap="square" rtlCol="0">
            <a:spAutoFit/>
          </a:bodyPr>
          <a:lstStyle/>
          <a:p>
            <a:r>
              <a:rPr lang="fr-FR" b="1" u="sng" dirty="0" smtClean="0">
                <a:solidFill>
                  <a:srgbClr val="FF0000"/>
                </a:solidFill>
              </a:rPr>
              <a:t>L’uranium </a:t>
            </a:r>
            <a:r>
              <a:rPr lang="fr-FR" b="1" u="sng" dirty="0">
                <a:solidFill>
                  <a:srgbClr val="FF0000"/>
                </a:solidFill>
              </a:rPr>
              <a:t>dans la « zone blanche »</a:t>
            </a:r>
          </a:p>
        </p:txBody>
      </p:sp>
      <p:sp>
        <p:nvSpPr>
          <p:cNvPr id="65" name="ZoneTexte 64"/>
          <p:cNvSpPr txBox="1"/>
          <p:nvPr/>
        </p:nvSpPr>
        <p:spPr>
          <a:xfrm>
            <a:off x="4097506" y="830203"/>
            <a:ext cx="1961982" cy="338554"/>
          </a:xfrm>
          <a:prstGeom prst="rect">
            <a:avLst/>
          </a:prstGeom>
          <a:noFill/>
        </p:spPr>
        <p:txBody>
          <a:bodyPr wrap="square" rtlCol="0">
            <a:spAutoFit/>
          </a:bodyPr>
          <a:lstStyle/>
          <a:p>
            <a:pPr marL="285750" indent="-285750">
              <a:buFont typeface="Wingdings" panose="05000000000000000000" pitchFamily="2" charset="2"/>
              <a:buChar char="Ø"/>
            </a:pPr>
            <a:r>
              <a:rPr lang="fr-FR" sz="1600" b="1" i="1" u="sng" dirty="0"/>
              <a:t>En laboratoire : </a:t>
            </a:r>
          </a:p>
        </p:txBody>
      </p:sp>
      <p:graphicFrame>
        <p:nvGraphicFramePr>
          <p:cNvPr id="6" name="Tableau 5"/>
          <p:cNvGraphicFramePr>
            <a:graphicFrameLocks noGrp="1"/>
          </p:cNvGraphicFramePr>
          <p:nvPr>
            <p:extLst>
              <p:ext uri="{D42A27DB-BD31-4B8C-83A1-F6EECF244321}">
                <p14:modId xmlns:p14="http://schemas.microsoft.com/office/powerpoint/2010/main" val="1107043729"/>
              </p:ext>
            </p:extLst>
          </p:nvPr>
        </p:nvGraphicFramePr>
        <p:xfrm>
          <a:off x="406027" y="4159060"/>
          <a:ext cx="2793913" cy="2174254"/>
        </p:xfrm>
        <a:graphic>
          <a:graphicData uri="http://schemas.openxmlformats.org/drawingml/2006/table">
            <a:tbl>
              <a:tblPr firstRow="1" bandRow="1">
                <a:tableStyleId>{5940675A-B579-460E-94D1-54222C63F5DA}</a:tableStyleId>
              </a:tblPr>
              <a:tblGrid>
                <a:gridCol w="845763">
                  <a:extLst>
                    <a:ext uri="{9D8B030D-6E8A-4147-A177-3AD203B41FA5}">
                      <a16:colId xmlns:a16="http://schemas.microsoft.com/office/drawing/2014/main" val="1098617518"/>
                    </a:ext>
                  </a:extLst>
                </a:gridCol>
                <a:gridCol w="981205">
                  <a:extLst>
                    <a:ext uri="{9D8B030D-6E8A-4147-A177-3AD203B41FA5}">
                      <a16:colId xmlns:a16="http://schemas.microsoft.com/office/drawing/2014/main" val="4098904110"/>
                    </a:ext>
                  </a:extLst>
                </a:gridCol>
                <a:gridCol w="966945">
                  <a:extLst>
                    <a:ext uri="{9D8B030D-6E8A-4147-A177-3AD203B41FA5}">
                      <a16:colId xmlns:a16="http://schemas.microsoft.com/office/drawing/2014/main" val="91191289"/>
                    </a:ext>
                  </a:extLst>
                </a:gridCol>
              </a:tblGrid>
              <a:tr h="335285">
                <a:tc>
                  <a:txBody>
                    <a:bodyPr/>
                    <a:lstStyle/>
                    <a:p>
                      <a:pPr algn="ctr"/>
                      <a:r>
                        <a:rPr lang="fr-FR" sz="1200" dirty="0" smtClean="0"/>
                        <a:t>Labilité %</a:t>
                      </a:r>
                      <a:endParaRPr lang="fr-FR" sz="1200"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200" dirty="0" smtClean="0"/>
                        <a:t>U (IPHC)</a:t>
                      </a:r>
                      <a:endParaRPr lang="fr-FR" sz="1200" dirty="0"/>
                    </a:p>
                  </a:txBody>
                  <a:tcP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200" dirty="0" smtClean="0"/>
                        <a:t>MO (IPHC)</a:t>
                      </a:r>
                      <a:endParaRPr lang="fr-FR" sz="1200" dirty="0"/>
                    </a:p>
                  </a:txBody>
                  <a:tcPr>
                    <a:lnL w="12700" cmpd="sng">
                      <a:noFill/>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20664638"/>
                  </a:ext>
                </a:extLst>
              </a:tr>
              <a:tr h="558809">
                <a:tc>
                  <a:txBody>
                    <a:bodyPr/>
                    <a:lstStyle/>
                    <a:p>
                      <a:pPr algn="ctr"/>
                      <a:r>
                        <a:rPr lang="fr-FR" sz="1200" b="1" dirty="0" smtClean="0"/>
                        <a:t>Totale </a:t>
                      </a:r>
                      <a:endParaRPr lang="fr-FR" sz="1200" b="1" dirty="0"/>
                    </a:p>
                  </a:txBody>
                  <a:tcPr>
                    <a:lnL w="12700" cmpd="sng">
                      <a:noFill/>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200" b="1" i="1" dirty="0" smtClean="0"/>
                        <a:t>1,8 ± 0,4 %</a:t>
                      </a:r>
                      <a:endParaRPr lang="fr-FR" sz="1200" b="1" i="1" dirty="0"/>
                    </a:p>
                  </a:txBody>
                  <a:tcPr anchor="ct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200" b="1" i="1" dirty="0" smtClean="0"/>
                        <a:t>4,5 ± 1,5 %</a:t>
                      </a:r>
                      <a:endParaRPr lang="fr-FR" sz="1200" b="1" i="1" dirty="0"/>
                    </a:p>
                  </a:txBody>
                  <a:tcPr anchor="ctr">
                    <a:lnL w="12700" cmpd="sng">
                      <a:noFill/>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525180489"/>
                  </a:ext>
                </a:extLst>
              </a:tr>
              <a:tr h="558809">
                <a:tc>
                  <a:txBody>
                    <a:bodyPr/>
                    <a:lstStyle/>
                    <a:p>
                      <a:pPr algn="ctr"/>
                      <a:r>
                        <a:rPr lang="fr-FR" sz="1200" b="1" dirty="0" smtClean="0"/>
                        <a:t>Dans fraction </a:t>
                      </a:r>
                    </a:p>
                    <a:p>
                      <a:pPr algn="ctr"/>
                      <a:r>
                        <a:rPr lang="fr-FR" sz="1200" b="1" dirty="0" smtClean="0"/>
                        <a:t>&lt; 60 nm</a:t>
                      </a:r>
                      <a:endParaRPr lang="fr-FR" sz="1200" b="1" dirty="0"/>
                    </a:p>
                  </a:txBody>
                  <a:tcPr>
                    <a:lnL w="12700" cmpd="sng">
                      <a:noFill/>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200" b="1" i="1" dirty="0" smtClean="0"/>
                        <a:t>Id.</a:t>
                      </a:r>
                      <a:endParaRPr lang="fr-FR" sz="1200" b="1" i="1" dirty="0"/>
                    </a:p>
                  </a:txBody>
                  <a:tcPr anchor="ct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200" b="1" i="1" dirty="0" smtClean="0"/>
                        <a:t>1,0 ± 0,5 %</a:t>
                      </a:r>
                      <a:endParaRPr lang="fr-FR" sz="1200" b="1" i="1" dirty="0"/>
                    </a:p>
                  </a:txBody>
                  <a:tcPr anchor="ctr">
                    <a:lnL w="12700" cmpd="sng">
                      <a:noFill/>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854317675"/>
                  </a:ext>
                </a:extLst>
              </a:tr>
              <a:tr h="558809">
                <a:tc>
                  <a:txBody>
                    <a:bodyPr/>
                    <a:lstStyle/>
                    <a:p>
                      <a:pPr algn="ctr"/>
                      <a:r>
                        <a:rPr lang="fr-FR" sz="1200" b="1" dirty="0" smtClean="0"/>
                        <a:t>Dans fraction </a:t>
                      </a:r>
                    </a:p>
                    <a:p>
                      <a:pPr algn="ctr"/>
                      <a:r>
                        <a:rPr lang="fr-FR" sz="1200" b="1" dirty="0" smtClean="0"/>
                        <a:t>&lt; 1 nm</a:t>
                      </a:r>
                    </a:p>
                  </a:txBody>
                  <a:tcPr>
                    <a:lnL w="12700" cmpd="sng">
                      <a:noFill/>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i="1" dirty="0" smtClean="0"/>
                        <a:t>0,4 ± 0,2 %</a:t>
                      </a:r>
                    </a:p>
                  </a:txBody>
                  <a:tcPr anchor="ct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200" b="1" i="1" dirty="0" smtClean="0"/>
                        <a:t>&lt;&lt;</a:t>
                      </a:r>
                      <a:endParaRPr lang="fr-FR" sz="1200" b="1" i="1" dirty="0"/>
                    </a:p>
                  </a:txBody>
                  <a:tcPr anchor="ctr">
                    <a:lnL w="12700" cmpd="sng">
                      <a:noFill/>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041958666"/>
                  </a:ext>
                </a:extLst>
              </a:tr>
            </a:tbl>
          </a:graphicData>
        </a:graphic>
      </p:graphicFrame>
      <p:sp>
        <p:nvSpPr>
          <p:cNvPr id="2" name="Espace réservé du numéro de diapositive 1"/>
          <p:cNvSpPr>
            <a:spLocks noGrp="1"/>
          </p:cNvSpPr>
          <p:nvPr>
            <p:ph type="sldNum" sz="quarter" idx="12"/>
          </p:nvPr>
        </p:nvSpPr>
        <p:spPr/>
        <p:txBody>
          <a:bodyPr/>
          <a:lstStyle/>
          <a:p>
            <a:fld id="{56A9B36A-49FE-455E-A751-CFC6C87017F0}" type="slidenum">
              <a:rPr lang="fr-FR" smtClean="0"/>
              <a:t>14</a:t>
            </a:fld>
            <a:endParaRPr lang="fr-FR" dirty="0"/>
          </a:p>
        </p:txBody>
      </p:sp>
      <p:sp>
        <p:nvSpPr>
          <p:cNvPr id="7" name="Rectangle 6"/>
          <p:cNvSpPr/>
          <p:nvPr/>
        </p:nvSpPr>
        <p:spPr>
          <a:xfrm>
            <a:off x="6865743" y="845592"/>
            <a:ext cx="5375864" cy="307777"/>
          </a:xfrm>
          <a:prstGeom prst="rect">
            <a:avLst/>
          </a:prstGeom>
        </p:spPr>
        <p:txBody>
          <a:bodyPr wrap="square">
            <a:spAutoFit/>
          </a:bodyPr>
          <a:lstStyle/>
          <a:p>
            <a:r>
              <a:rPr lang="fr-FR" sz="1400" b="1" dirty="0"/>
              <a:t>Désorptions </a:t>
            </a:r>
            <a:r>
              <a:rPr lang="fr-FR" sz="1400" b="1" dirty="0" smtClean="0"/>
              <a:t>: analyses U, MO, Fe, ETM </a:t>
            </a:r>
            <a:r>
              <a:rPr lang="fr-FR" sz="1400" i="1" dirty="0" smtClean="0">
                <a:solidFill>
                  <a:srgbClr val="FF0000"/>
                </a:solidFill>
              </a:rPr>
              <a:t>- Thèse </a:t>
            </a:r>
            <a:r>
              <a:rPr lang="fr-FR" sz="1400" i="1" dirty="0">
                <a:solidFill>
                  <a:srgbClr val="FF0000"/>
                </a:solidFill>
              </a:rPr>
              <a:t>S. </a:t>
            </a:r>
            <a:r>
              <a:rPr lang="fr-FR" sz="1400" i="1" dirty="0" smtClean="0">
                <a:solidFill>
                  <a:srgbClr val="FF0000"/>
                </a:solidFill>
              </a:rPr>
              <a:t>Ferreres, IPHC</a:t>
            </a:r>
            <a:endParaRPr lang="fr-FR" sz="1400" b="1" dirty="0"/>
          </a:p>
        </p:txBody>
      </p:sp>
      <p:sp>
        <p:nvSpPr>
          <p:cNvPr id="8" name="Rectangle 7"/>
          <p:cNvSpPr/>
          <p:nvPr/>
        </p:nvSpPr>
        <p:spPr>
          <a:xfrm>
            <a:off x="3929528" y="1251273"/>
            <a:ext cx="7828445" cy="846386"/>
          </a:xfrm>
          <a:prstGeom prst="rect">
            <a:avLst/>
          </a:prstGeom>
        </p:spPr>
        <p:txBody>
          <a:bodyPr wrap="square">
            <a:spAutoFit/>
          </a:bodyPr>
          <a:lstStyle/>
          <a:p>
            <a:pPr>
              <a:lnSpc>
                <a:spcPct val="150000"/>
              </a:lnSpc>
            </a:pPr>
            <a:r>
              <a:rPr lang="fr-FR" sz="1400" b="1" i="1" dirty="0" smtClean="0"/>
              <a:t>Sol </a:t>
            </a:r>
            <a:r>
              <a:rPr lang="fr-FR" sz="1400" b="1" i="1" dirty="0"/>
              <a:t>/ </a:t>
            </a:r>
            <a:r>
              <a:rPr lang="fr-FR" sz="1400" b="1" i="1" dirty="0" smtClean="0"/>
              <a:t>Eau : </a:t>
            </a:r>
            <a:r>
              <a:rPr lang="fr-FR" sz="1400" dirty="0" smtClean="0"/>
              <a:t>Equilibre ~4js </a:t>
            </a:r>
            <a:r>
              <a:rPr lang="fr-FR" sz="1400" dirty="0"/>
              <a:t>; pH ~ </a:t>
            </a:r>
            <a:r>
              <a:rPr lang="fr-FR" sz="1400" dirty="0" smtClean="0"/>
              <a:t>5 ; m/V </a:t>
            </a:r>
            <a:r>
              <a:rPr lang="fr-FR" sz="1400" dirty="0"/>
              <a:t>5g/L, </a:t>
            </a:r>
            <a:r>
              <a:rPr lang="fr-FR" sz="1400" dirty="0" err="1" smtClean="0"/>
              <a:t>atm</a:t>
            </a:r>
            <a:r>
              <a:rPr lang="fr-FR" sz="1400" dirty="0" smtClean="0"/>
              <a:t>. N2;</a:t>
            </a:r>
          </a:p>
          <a:p>
            <a:r>
              <a:rPr lang="fr-FR" sz="1400" dirty="0" smtClean="0"/>
              <a:t>Séparation sol/eau par filtration/centrifugation du surnageant : seuils de coupure: </a:t>
            </a:r>
            <a:r>
              <a:rPr lang="fr-FR" sz="1400" dirty="0"/>
              <a:t>0,45µm, </a:t>
            </a:r>
            <a:r>
              <a:rPr lang="fr-FR" sz="1400" dirty="0" smtClean="0"/>
              <a:t>60 nm (centrifugation) et 1 nm (filtration </a:t>
            </a:r>
            <a:r>
              <a:rPr lang="fr-FR" sz="1400" dirty="0"/>
              <a:t>1 </a:t>
            </a:r>
            <a:r>
              <a:rPr lang="fr-FR" sz="1400" dirty="0" smtClean="0"/>
              <a:t>kDa). Analyses par fluorescence synchrone, ESI-FTMS, ICP-MS</a:t>
            </a:r>
            <a:endParaRPr lang="fr-FR" sz="1400" dirty="0"/>
          </a:p>
        </p:txBody>
      </p:sp>
      <p:sp>
        <p:nvSpPr>
          <p:cNvPr id="46" name="ZoneTexte 45"/>
          <p:cNvSpPr txBox="1"/>
          <p:nvPr/>
        </p:nvSpPr>
        <p:spPr>
          <a:xfrm>
            <a:off x="8011968" y="2475469"/>
            <a:ext cx="4229639" cy="584775"/>
          </a:xfrm>
          <a:prstGeom prst="rect">
            <a:avLst/>
          </a:prstGeom>
          <a:noFill/>
        </p:spPr>
        <p:txBody>
          <a:bodyPr wrap="square" rtlCol="0">
            <a:spAutoFit/>
          </a:bodyPr>
          <a:lstStyle/>
          <a:p>
            <a:r>
              <a:rPr lang="fr-FR" sz="1600" b="1" dirty="0" smtClean="0">
                <a:solidFill>
                  <a:srgbClr val="FF0000"/>
                </a:solidFill>
              </a:rPr>
              <a:t>ET</a:t>
            </a:r>
            <a:r>
              <a:rPr lang="fr-FR" sz="1600" u="sng" dirty="0" smtClean="0"/>
              <a:t> MO labiles</a:t>
            </a:r>
            <a:r>
              <a:rPr lang="fr-FR" sz="1600" dirty="0" smtClean="0"/>
              <a:t> : MO</a:t>
            </a:r>
            <a:r>
              <a:rPr lang="fr-FR" sz="1600" b="1" dirty="0" smtClean="0"/>
              <a:t> « colloïdale  »</a:t>
            </a:r>
            <a:r>
              <a:rPr lang="fr-FR" sz="1600" dirty="0"/>
              <a:t> </a:t>
            </a:r>
            <a:r>
              <a:rPr lang="fr-FR" sz="1600" dirty="0" smtClean="0"/>
              <a:t>(fraction 60 </a:t>
            </a:r>
            <a:r>
              <a:rPr lang="fr-FR" sz="1600" dirty="0"/>
              <a:t>– 1nm</a:t>
            </a:r>
            <a:r>
              <a:rPr lang="fr-FR" sz="1600" dirty="0" smtClean="0"/>
              <a:t>)  type « acide humique »</a:t>
            </a:r>
            <a:endParaRPr lang="fr-FR" sz="1600" b="1" dirty="0"/>
          </a:p>
        </p:txBody>
      </p:sp>
      <p:sp>
        <p:nvSpPr>
          <p:cNvPr id="31" name="ZoneTexte 30"/>
          <p:cNvSpPr txBox="1"/>
          <p:nvPr/>
        </p:nvSpPr>
        <p:spPr>
          <a:xfrm>
            <a:off x="9553675" y="49305"/>
            <a:ext cx="2876470" cy="369332"/>
          </a:xfrm>
          <a:prstGeom prst="rect">
            <a:avLst/>
          </a:prstGeom>
          <a:noFill/>
        </p:spPr>
        <p:txBody>
          <a:bodyPr wrap="square" rtlCol="0">
            <a:spAutoFit/>
          </a:bodyPr>
          <a:lstStyle/>
          <a:p>
            <a:r>
              <a:rPr lang="fr-FR" b="1" u="sng" dirty="0" smtClean="0">
                <a:solidFill>
                  <a:srgbClr val="FF0000"/>
                </a:solidFill>
              </a:rPr>
              <a:t>WP1b. LABILITE  DES RN</a:t>
            </a:r>
            <a:endParaRPr lang="fr-FR" b="1" u="sng" dirty="0">
              <a:solidFill>
                <a:srgbClr val="FF0000"/>
              </a:solidFill>
            </a:endParaRPr>
          </a:p>
        </p:txBody>
      </p:sp>
      <p:sp>
        <p:nvSpPr>
          <p:cNvPr id="9" name="Rectangle 8"/>
          <p:cNvSpPr/>
          <p:nvPr/>
        </p:nvSpPr>
        <p:spPr>
          <a:xfrm>
            <a:off x="3831392" y="2473280"/>
            <a:ext cx="3944693" cy="584775"/>
          </a:xfrm>
          <a:prstGeom prst="rect">
            <a:avLst/>
          </a:prstGeom>
        </p:spPr>
        <p:txBody>
          <a:bodyPr wrap="square">
            <a:spAutoFit/>
          </a:bodyPr>
          <a:lstStyle/>
          <a:p>
            <a:r>
              <a:rPr lang="fr-FR" sz="1600" u="sng" dirty="0"/>
              <a:t>Filtrations</a:t>
            </a:r>
            <a:r>
              <a:rPr lang="fr-FR" sz="1600" dirty="0"/>
              <a:t> </a:t>
            </a:r>
            <a:r>
              <a:rPr lang="fr-FR" sz="1600" dirty="0" smtClean="0"/>
              <a:t> </a:t>
            </a:r>
            <a:r>
              <a:rPr lang="fr-FR" sz="1600" dirty="0"/>
              <a:t>: U labile </a:t>
            </a:r>
            <a:r>
              <a:rPr lang="fr-FR" sz="1600" dirty="0" smtClean="0"/>
              <a:t>associé principalement à une fraction </a:t>
            </a:r>
            <a:r>
              <a:rPr lang="fr-FR" sz="1600" b="1" dirty="0" smtClean="0"/>
              <a:t>«</a:t>
            </a:r>
            <a:r>
              <a:rPr lang="fr-FR" sz="1600" b="1" dirty="0"/>
              <a:t> colloïdale »</a:t>
            </a:r>
            <a:r>
              <a:rPr lang="fr-FR" sz="1600" dirty="0"/>
              <a:t> (</a:t>
            </a:r>
            <a:r>
              <a:rPr lang="fr-FR" sz="1600" dirty="0" err="1"/>
              <a:t>qq</a:t>
            </a:r>
            <a:r>
              <a:rPr lang="fr-FR" sz="1600" dirty="0"/>
              <a:t> 10 nm – 1 nm)</a:t>
            </a:r>
          </a:p>
        </p:txBody>
      </p:sp>
      <p:sp>
        <p:nvSpPr>
          <p:cNvPr id="38" name="ZoneTexte 37"/>
          <p:cNvSpPr txBox="1"/>
          <p:nvPr/>
        </p:nvSpPr>
        <p:spPr>
          <a:xfrm>
            <a:off x="4461293" y="5842404"/>
            <a:ext cx="6511507" cy="1138773"/>
          </a:xfrm>
          <a:prstGeom prst="rect">
            <a:avLst/>
          </a:prstGeom>
          <a:noFill/>
        </p:spPr>
        <p:txBody>
          <a:bodyPr wrap="square" rtlCol="0">
            <a:spAutoFit/>
          </a:bodyPr>
          <a:lstStyle/>
          <a:p>
            <a:endParaRPr lang="fr-FR" sz="1600" b="1" dirty="0" smtClean="0">
              <a:solidFill>
                <a:srgbClr val="FF0000"/>
              </a:solidFill>
            </a:endParaRPr>
          </a:p>
          <a:p>
            <a:r>
              <a:rPr lang="fr-FR" b="1" i="1" dirty="0" smtClean="0">
                <a:solidFill>
                  <a:srgbClr val="FF0000"/>
                </a:solidFill>
              </a:rPr>
              <a:t>-</a:t>
            </a:r>
            <a:r>
              <a:rPr lang="fr-FR" b="1" i="1" dirty="0" smtClean="0">
                <a:solidFill>
                  <a:srgbClr val="FF0000"/>
                </a:solidFill>
                <a:sym typeface="Wingdings" panose="05000000000000000000" pitchFamily="2" charset="2"/>
              </a:rPr>
              <a:t> </a:t>
            </a:r>
            <a:r>
              <a:rPr lang="fr-FR" i="1" dirty="0" smtClean="0">
                <a:solidFill>
                  <a:srgbClr val="FF0000"/>
                </a:solidFill>
              </a:rPr>
              <a:t>U associé à des « colloïdes » de type acides humiques et / ou des matières organiques </a:t>
            </a:r>
            <a:r>
              <a:rPr lang="fr-FR" i="1" dirty="0" err="1" smtClean="0">
                <a:solidFill>
                  <a:srgbClr val="FF0000"/>
                </a:solidFill>
              </a:rPr>
              <a:t>sorbées</a:t>
            </a:r>
            <a:r>
              <a:rPr lang="fr-FR" i="1" dirty="0" smtClean="0">
                <a:solidFill>
                  <a:srgbClr val="FF0000"/>
                </a:solidFill>
              </a:rPr>
              <a:t> sur des nano-minéraux ferriques ?</a:t>
            </a:r>
            <a:endParaRPr lang="fr-FR" sz="1600" dirty="0"/>
          </a:p>
          <a:p>
            <a:endParaRPr lang="fr-FR" sz="1600" dirty="0"/>
          </a:p>
        </p:txBody>
      </p:sp>
      <p:pic>
        <p:nvPicPr>
          <p:cNvPr id="11" name="Image 10"/>
          <p:cNvPicPr>
            <a:picLocks noChangeAspect="1"/>
          </p:cNvPicPr>
          <p:nvPr/>
        </p:nvPicPr>
        <p:blipFill>
          <a:blip r:embed="rId6"/>
          <a:stretch>
            <a:fillRect/>
          </a:stretch>
        </p:blipFill>
        <p:spPr>
          <a:xfrm>
            <a:off x="8445119" y="3312442"/>
            <a:ext cx="3312854" cy="2689179"/>
          </a:xfrm>
          <a:prstGeom prst="rect">
            <a:avLst/>
          </a:prstGeom>
        </p:spPr>
      </p:pic>
      <p:sp>
        <p:nvSpPr>
          <p:cNvPr id="3" name="Rectangle 2"/>
          <p:cNvSpPr/>
          <p:nvPr/>
        </p:nvSpPr>
        <p:spPr>
          <a:xfrm>
            <a:off x="331370" y="6456362"/>
            <a:ext cx="3594382" cy="338554"/>
          </a:xfrm>
          <a:prstGeom prst="rect">
            <a:avLst/>
          </a:prstGeom>
        </p:spPr>
        <p:txBody>
          <a:bodyPr wrap="none">
            <a:spAutoFit/>
          </a:bodyPr>
          <a:lstStyle/>
          <a:p>
            <a:r>
              <a:rPr lang="fr-FR" sz="1600" i="1" u="sng" dirty="0">
                <a:solidFill>
                  <a:schemeClr val="accent6">
                    <a:lumMod val="50000"/>
                  </a:schemeClr>
                </a:solidFill>
              </a:rPr>
              <a:t>P</a:t>
            </a:r>
            <a:r>
              <a:rPr lang="fr-FR" sz="1600" i="1" u="sng" dirty="0" smtClean="0">
                <a:solidFill>
                  <a:schemeClr val="accent6">
                    <a:lumMod val="50000"/>
                  </a:schemeClr>
                </a:solidFill>
              </a:rPr>
              <a:t>oster</a:t>
            </a:r>
            <a:r>
              <a:rPr lang="fr-FR" sz="1600" i="1" u="sng" dirty="0">
                <a:solidFill>
                  <a:schemeClr val="accent6">
                    <a:lumMod val="50000"/>
                  </a:schemeClr>
                </a:solidFill>
              </a:rPr>
              <a:t>. S. </a:t>
            </a:r>
            <a:r>
              <a:rPr lang="fr-FR" sz="1600" i="1" u="sng" dirty="0" smtClean="0">
                <a:solidFill>
                  <a:schemeClr val="accent6">
                    <a:lumMod val="50000"/>
                  </a:schemeClr>
                </a:solidFill>
              </a:rPr>
              <a:t>Ferreres</a:t>
            </a:r>
            <a:r>
              <a:rPr lang="fr-FR" sz="1600" i="1" u="sng" dirty="0">
                <a:solidFill>
                  <a:schemeClr val="accent6">
                    <a:lumMod val="50000"/>
                  </a:schemeClr>
                </a:solidFill>
              </a:rPr>
              <a:t> </a:t>
            </a:r>
            <a:r>
              <a:rPr lang="fr-FR" sz="1600" i="1" u="sng" dirty="0" smtClean="0">
                <a:solidFill>
                  <a:schemeClr val="accent6">
                    <a:lumMod val="50000"/>
                  </a:schemeClr>
                </a:solidFill>
              </a:rPr>
              <a:t>et al., IPHC-LR2T-BIAM</a:t>
            </a:r>
            <a:endParaRPr lang="fr-FR" sz="1600" i="1" u="sng" dirty="0">
              <a:solidFill>
                <a:schemeClr val="accent6">
                  <a:lumMod val="50000"/>
                </a:schemeClr>
              </a:solidFill>
            </a:endParaRPr>
          </a:p>
        </p:txBody>
      </p:sp>
      <p:pic>
        <p:nvPicPr>
          <p:cNvPr id="10" name="Image 9"/>
          <p:cNvPicPr>
            <a:picLocks noChangeAspect="1"/>
          </p:cNvPicPr>
          <p:nvPr/>
        </p:nvPicPr>
        <p:blipFill>
          <a:blip r:embed="rId7"/>
          <a:stretch>
            <a:fillRect/>
          </a:stretch>
        </p:blipFill>
        <p:spPr>
          <a:xfrm>
            <a:off x="4385146" y="3542524"/>
            <a:ext cx="2286198" cy="2554445"/>
          </a:xfrm>
          <a:prstGeom prst="rect">
            <a:avLst/>
          </a:prstGeom>
        </p:spPr>
      </p:pic>
    </p:spTree>
    <p:extLst>
      <p:ext uri="{BB962C8B-B14F-4D97-AF65-F5344CB8AC3E}">
        <p14:creationId xmlns:p14="http://schemas.microsoft.com/office/powerpoint/2010/main" val="28981225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e 38"/>
          <p:cNvGrpSpPr/>
          <p:nvPr/>
        </p:nvGrpSpPr>
        <p:grpSpPr>
          <a:xfrm>
            <a:off x="2613188" y="1043920"/>
            <a:ext cx="981859" cy="2405755"/>
            <a:chOff x="984546" y="1502229"/>
            <a:chExt cx="1360900" cy="3582955"/>
          </a:xfrm>
        </p:grpSpPr>
        <p:pic>
          <p:nvPicPr>
            <p:cNvPr id="50" name="Image 49"/>
            <p:cNvPicPr>
              <a:picLocks noChangeAspect="1"/>
            </p:cNvPicPr>
            <p:nvPr/>
          </p:nvPicPr>
          <p:blipFill rotWithShape="1">
            <a:blip r:embed="rId3"/>
            <a:srcRect l="26059" t="40674" r="70009" b="19525"/>
            <a:stretch/>
          </p:blipFill>
          <p:spPr>
            <a:xfrm>
              <a:off x="984546" y="1502229"/>
              <a:ext cx="498341" cy="3582955"/>
            </a:xfrm>
            <a:prstGeom prst="rect">
              <a:avLst/>
            </a:prstGeom>
          </p:spPr>
        </p:pic>
        <p:pic>
          <p:nvPicPr>
            <p:cNvPr id="51" name="Image 50"/>
            <p:cNvPicPr>
              <a:picLocks noChangeAspect="1"/>
            </p:cNvPicPr>
            <p:nvPr/>
          </p:nvPicPr>
          <p:blipFill rotWithShape="1">
            <a:blip r:embed="rId4"/>
            <a:srcRect t="56385" r="9026"/>
            <a:stretch/>
          </p:blipFill>
          <p:spPr>
            <a:xfrm rot="16200000">
              <a:off x="233727" y="2957081"/>
              <a:ext cx="3491917" cy="731520"/>
            </a:xfrm>
            <a:prstGeom prst="rect">
              <a:avLst/>
            </a:prstGeom>
          </p:spPr>
        </p:pic>
      </p:grpSp>
      <p:sp>
        <p:nvSpPr>
          <p:cNvPr id="41" name="Rectangle 40"/>
          <p:cNvSpPr/>
          <p:nvPr/>
        </p:nvSpPr>
        <p:spPr>
          <a:xfrm>
            <a:off x="1192506" y="2768359"/>
            <a:ext cx="2402541" cy="681316"/>
          </a:xfrm>
          <a:prstGeom prst="rect">
            <a:avLst/>
          </a:prstGeom>
          <a:noFill/>
          <a:ln w="19050">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1192506" y="1094045"/>
            <a:ext cx="2402541" cy="876455"/>
          </a:xfrm>
          <a:prstGeom prst="rect">
            <a:avLst/>
          </a:prstGeom>
          <a:noFill/>
          <a:ln w="19050">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p:cNvSpPr/>
          <p:nvPr/>
        </p:nvSpPr>
        <p:spPr>
          <a:xfrm>
            <a:off x="1192506" y="1970501"/>
            <a:ext cx="2402541" cy="79785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p:cNvSpPr txBox="1"/>
          <p:nvPr/>
        </p:nvSpPr>
        <p:spPr>
          <a:xfrm>
            <a:off x="1305779" y="1372074"/>
            <a:ext cx="1370183" cy="307777"/>
          </a:xfrm>
          <a:prstGeom prst="rect">
            <a:avLst/>
          </a:prstGeom>
          <a:noFill/>
        </p:spPr>
        <p:txBody>
          <a:bodyPr wrap="none" rtlCol="0">
            <a:spAutoFit/>
          </a:bodyPr>
          <a:lstStyle/>
          <a:p>
            <a:r>
              <a:rPr lang="fr-FR" sz="1400" i="1" dirty="0"/>
              <a:t>Zone « humus »</a:t>
            </a:r>
          </a:p>
        </p:txBody>
      </p:sp>
      <p:sp>
        <p:nvSpPr>
          <p:cNvPr id="48" name="ZoneTexte 47"/>
          <p:cNvSpPr txBox="1"/>
          <p:nvPr/>
        </p:nvSpPr>
        <p:spPr>
          <a:xfrm>
            <a:off x="1291154" y="2215541"/>
            <a:ext cx="1450333" cy="307777"/>
          </a:xfrm>
          <a:prstGeom prst="rect">
            <a:avLst/>
          </a:prstGeom>
          <a:noFill/>
        </p:spPr>
        <p:txBody>
          <a:bodyPr wrap="none" rtlCol="0">
            <a:spAutoFit/>
          </a:bodyPr>
          <a:lstStyle/>
          <a:p>
            <a:r>
              <a:rPr lang="fr-FR" sz="1400" b="1" i="1" dirty="0"/>
              <a:t>Zone « blanche »</a:t>
            </a:r>
          </a:p>
        </p:txBody>
      </p:sp>
      <p:sp>
        <p:nvSpPr>
          <p:cNvPr id="49" name="ZoneTexte 48"/>
          <p:cNvSpPr txBox="1"/>
          <p:nvPr/>
        </p:nvSpPr>
        <p:spPr>
          <a:xfrm>
            <a:off x="1265703" y="2949628"/>
            <a:ext cx="1492012" cy="307777"/>
          </a:xfrm>
          <a:prstGeom prst="rect">
            <a:avLst/>
          </a:prstGeom>
          <a:noFill/>
        </p:spPr>
        <p:txBody>
          <a:bodyPr wrap="none" rtlCol="0">
            <a:spAutoFit/>
          </a:bodyPr>
          <a:lstStyle/>
          <a:p>
            <a:r>
              <a:rPr lang="fr-FR" sz="1400" i="1" dirty="0"/>
              <a:t>Zone « paléosol »</a:t>
            </a:r>
          </a:p>
        </p:txBody>
      </p:sp>
      <p:sp>
        <p:nvSpPr>
          <p:cNvPr id="52" name="ZoneTexte 51"/>
          <p:cNvSpPr txBox="1"/>
          <p:nvPr/>
        </p:nvSpPr>
        <p:spPr>
          <a:xfrm>
            <a:off x="1153696" y="376646"/>
            <a:ext cx="8190692" cy="369332"/>
          </a:xfrm>
          <a:prstGeom prst="rect">
            <a:avLst/>
          </a:prstGeom>
          <a:noFill/>
        </p:spPr>
        <p:txBody>
          <a:bodyPr wrap="square" rtlCol="0">
            <a:spAutoFit/>
          </a:bodyPr>
          <a:lstStyle/>
          <a:p>
            <a:r>
              <a:rPr lang="fr-FR" b="1" u="sng" dirty="0" smtClean="0">
                <a:solidFill>
                  <a:srgbClr val="FF0000"/>
                </a:solidFill>
              </a:rPr>
              <a:t>L’uranium </a:t>
            </a:r>
            <a:r>
              <a:rPr lang="fr-FR" b="1" u="sng" dirty="0">
                <a:solidFill>
                  <a:srgbClr val="FF0000"/>
                </a:solidFill>
              </a:rPr>
              <a:t>et le radium dans la « zone blanche </a:t>
            </a:r>
            <a:r>
              <a:rPr lang="fr-FR" b="1" u="sng" dirty="0" smtClean="0">
                <a:solidFill>
                  <a:srgbClr val="FF0000"/>
                </a:solidFill>
              </a:rPr>
              <a:t>»</a:t>
            </a:r>
            <a:endParaRPr lang="fr-FR" b="1" u="sng" dirty="0">
              <a:solidFill>
                <a:srgbClr val="FF0000"/>
              </a:solidFill>
            </a:endParaRPr>
          </a:p>
        </p:txBody>
      </p:sp>
      <p:sp>
        <p:nvSpPr>
          <p:cNvPr id="65" name="ZoneTexte 64"/>
          <p:cNvSpPr txBox="1"/>
          <p:nvPr/>
        </p:nvSpPr>
        <p:spPr>
          <a:xfrm>
            <a:off x="4394529" y="952965"/>
            <a:ext cx="4462959" cy="338554"/>
          </a:xfrm>
          <a:prstGeom prst="rect">
            <a:avLst/>
          </a:prstGeom>
          <a:noFill/>
        </p:spPr>
        <p:txBody>
          <a:bodyPr wrap="square" rtlCol="0">
            <a:spAutoFit/>
          </a:bodyPr>
          <a:lstStyle/>
          <a:p>
            <a:pPr marL="285750" indent="-285750">
              <a:buFont typeface="Wingdings" panose="05000000000000000000" pitchFamily="2" charset="2"/>
              <a:buChar char="Ø"/>
            </a:pPr>
            <a:r>
              <a:rPr lang="fr-FR" sz="1600" b="1" i="1" u="sng" dirty="0"/>
              <a:t>Entre le laboratoire et le terrain </a:t>
            </a:r>
            <a:r>
              <a:rPr lang="fr-FR" sz="1600" b="1" i="1" u="sng" dirty="0" smtClean="0"/>
              <a:t>(SUBATECH): </a:t>
            </a:r>
            <a:endParaRPr lang="fr-FR" sz="1600" b="1" i="1" u="sng" dirty="0"/>
          </a:p>
        </p:txBody>
      </p:sp>
      <p:sp>
        <p:nvSpPr>
          <p:cNvPr id="80" name="Rectangle 79"/>
          <p:cNvSpPr/>
          <p:nvPr/>
        </p:nvSpPr>
        <p:spPr>
          <a:xfrm>
            <a:off x="1090989" y="4109898"/>
            <a:ext cx="3811405" cy="830997"/>
          </a:xfrm>
          <a:prstGeom prst="rect">
            <a:avLst/>
          </a:prstGeom>
        </p:spPr>
        <p:txBody>
          <a:bodyPr wrap="square">
            <a:spAutoFit/>
          </a:bodyPr>
          <a:lstStyle/>
          <a:p>
            <a:pPr algn="just"/>
            <a:r>
              <a:rPr lang="fr-FR" sz="1600" b="1" i="1" u="sng" dirty="0">
                <a:solidFill>
                  <a:srgbClr val="FF0000"/>
                </a:solidFill>
                <a:sym typeface="Wingdings" panose="05000000000000000000" pitchFamily="2" charset="2"/>
              </a:rPr>
              <a:t>DET – Tous RN</a:t>
            </a:r>
            <a:r>
              <a:rPr lang="fr-FR" sz="1600" b="1" i="1" dirty="0">
                <a:solidFill>
                  <a:srgbClr val="FF0000"/>
                </a:solidFill>
                <a:sym typeface="Wingdings" panose="05000000000000000000" pitchFamily="2" charset="2"/>
              </a:rPr>
              <a:t> : </a:t>
            </a:r>
            <a:r>
              <a:rPr lang="fr-FR" sz="1600" i="1" dirty="0">
                <a:solidFill>
                  <a:srgbClr val="FF0000"/>
                </a:solidFill>
                <a:sym typeface="Wingdings" panose="05000000000000000000" pitchFamily="2" charset="2"/>
              </a:rPr>
              <a:t>Premiers résultats de la campagne Septembre 2020 encourageants, augmentation de la résolution en </a:t>
            </a:r>
            <a:r>
              <a:rPr lang="fr-FR" sz="1600" b="1" i="1" dirty="0">
                <a:solidFill>
                  <a:srgbClr val="FF0000"/>
                </a:solidFill>
                <a:sym typeface="Wingdings" panose="05000000000000000000" pitchFamily="2" charset="2"/>
              </a:rPr>
              <a:t>Mai 2022</a:t>
            </a:r>
            <a:r>
              <a:rPr lang="fr-FR" sz="1600" i="1" dirty="0">
                <a:solidFill>
                  <a:srgbClr val="FF0000"/>
                </a:solidFill>
                <a:sym typeface="Wingdings" panose="05000000000000000000" pitchFamily="2" charset="2"/>
              </a:rPr>
              <a:t>.</a:t>
            </a:r>
            <a:endParaRPr lang="fr-FR" sz="1600" i="1" dirty="0">
              <a:solidFill>
                <a:srgbClr val="FF0000"/>
              </a:solidFill>
            </a:endParaRPr>
          </a:p>
        </p:txBody>
      </p:sp>
      <p:pic>
        <p:nvPicPr>
          <p:cNvPr id="82"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412" b="7810"/>
          <a:stretch/>
        </p:blipFill>
        <p:spPr bwMode="auto">
          <a:xfrm>
            <a:off x="8225248" y="3614670"/>
            <a:ext cx="2238280" cy="278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4" name="Groupe 83"/>
          <p:cNvGrpSpPr/>
          <p:nvPr/>
        </p:nvGrpSpPr>
        <p:grpSpPr>
          <a:xfrm>
            <a:off x="5108040" y="1749852"/>
            <a:ext cx="6245760" cy="1823930"/>
            <a:chOff x="576087" y="4827628"/>
            <a:chExt cx="5803968" cy="1823930"/>
          </a:xfrm>
        </p:grpSpPr>
        <p:sp>
          <p:nvSpPr>
            <p:cNvPr id="85" name="ZoneTexte 84"/>
            <p:cNvSpPr txBox="1"/>
            <p:nvPr/>
          </p:nvSpPr>
          <p:spPr>
            <a:xfrm>
              <a:off x="2948960" y="4827628"/>
              <a:ext cx="2409847" cy="369332"/>
            </a:xfrm>
            <a:prstGeom prst="rect">
              <a:avLst/>
            </a:prstGeom>
            <a:noFill/>
          </p:spPr>
          <p:txBody>
            <a:bodyPr wrap="square" rtlCol="0">
              <a:spAutoFit/>
            </a:bodyPr>
            <a:lstStyle/>
            <a:p>
              <a:r>
                <a:rPr lang="fr-FR" b="1" dirty="0">
                  <a:solidFill>
                    <a:schemeClr val="accent1">
                      <a:lumMod val="75000"/>
                    </a:schemeClr>
                  </a:solidFill>
                </a:rPr>
                <a:t>Désorption </a:t>
              </a:r>
              <a:r>
                <a:rPr lang="fr-FR" sz="1600" dirty="0">
                  <a:solidFill>
                    <a:schemeClr val="accent1">
                      <a:lumMod val="75000"/>
                    </a:schemeClr>
                  </a:solidFill>
                </a:rPr>
                <a:t>(labo,</a:t>
              </a:r>
              <a:r>
                <a:rPr lang="fr-FR" sz="1600" i="1" dirty="0">
                  <a:solidFill>
                    <a:schemeClr val="accent1">
                      <a:lumMod val="75000"/>
                    </a:schemeClr>
                  </a:solidFill>
                </a:rPr>
                <a:t> 2021</a:t>
              </a:r>
              <a:r>
                <a:rPr lang="fr-FR" sz="1600" dirty="0">
                  <a:solidFill>
                    <a:schemeClr val="accent1">
                      <a:lumMod val="75000"/>
                    </a:schemeClr>
                  </a:solidFill>
                </a:rPr>
                <a:t>)</a:t>
              </a:r>
            </a:p>
          </p:txBody>
        </p:sp>
        <mc:AlternateContent xmlns:mc="http://schemas.openxmlformats.org/markup-compatibility/2006" xmlns:a14="http://schemas.microsoft.com/office/drawing/2010/main">
          <mc:Choice Requires="a14">
            <p:sp>
              <p:nvSpPr>
                <p:cNvPr id="86" name="ZoneTexte 85"/>
                <p:cNvSpPr txBox="1"/>
                <p:nvPr/>
              </p:nvSpPr>
              <p:spPr>
                <a:xfrm>
                  <a:off x="576087" y="5325186"/>
                  <a:ext cx="2529539" cy="520271"/>
                </a:xfrm>
                <a:prstGeom prst="rect">
                  <a:avLst/>
                </a:prstGeom>
                <a:noFill/>
              </p:spPr>
              <p:txBody>
                <a:bodyPr wrap="none" lIns="0" tIns="0" rIns="0" bIns="0" rtlCol="0">
                  <a:spAutoFit/>
                </a:bodyPr>
                <a:lstStyle/>
                <a:p>
                  <a:r>
                    <a:rPr lang="fr-FR" sz="2000" b="1" dirty="0"/>
                    <a:t>Kd </a:t>
                  </a:r>
                  <a14:m>
                    <m:oMath xmlns:m="http://schemas.openxmlformats.org/officeDocument/2006/math">
                      <m:r>
                        <a:rPr lang="fr-FR" b="1">
                          <a:latin typeface="Cambria Math"/>
                        </a:rPr>
                        <m:t>=</m:t>
                      </m:r>
                      <m:f>
                        <m:fPr>
                          <m:ctrlPr>
                            <a:rPr lang="fr-FR" b="1" i="1">
                              <a:latin typeface="Cambria Math" panose="02040503050406030204" pitchFamily="18" charset="0"/>
                            </a:rPr>
                          </m:ctrlPr>
                        </m:fPr>
                        <m:num>
                          <m:sSub>
                            <m:sSubPr>
                              <m:ctrlPr>
                                <a:rPr lang="fr-FR" b="1" i="1">
                                  <a:solidFill>
                                    <a:schemeClr val="accent1">
                                      <a:lumMod val="75000"/>
                                    </a:schemeClr>
                                  </a:solidFill>
                                  <a:latin typeface="Cambria Math" panose="02040503050406030204" pitchFamily="18" charset="0"/>
                                </a:rPr>
                              </m:ctrlPr>
                            </m:sSubPr>
                            <m:e>
                              <m:d>
                                <m:dPr>
                                  <m:begChr m:val="["/>
                                  <m:endChr m:val="]"/>
                                  <m:ctrlPr>
                                    <a:rPr lang="fr-FR" b="1" i="1">
                                      <a:solidFill>
                                        <a:schemeClr val="accent1">
                                          <a:lumMod val="75000"/>
                                        </a:schemeClr>
                                      </a:solidFill>
                                      <a:latin typeface="Cambria Math" panose="02040503050406030204" pitchFamily="18" charset="0"/>
                                    </a:rPr>
                                  </m:ctrlPr>
                                </m:dPr>
                                <m:e>
                                  <m:r>
                                    <a:rPr lang="fr-FR" b="1">
                                      <a:solidFill>
                                        <a:schemeClr val="accent1">
                                          <a:lumMod val="75000"/>
                                        </a:schemeClr>
                                      </a:solidFill>
                                      <a:latin typeface="Cambria Math" panose="02040503050406030204" pitchFamily="18" charset="0"/>
                                    </a:rPr>
                                    <m:t>𝐌</m:t>
                                  </m:r>
                                </m:e>
                              </m:d>
                            </m:e>
                            <m:sub>
                              <m:r>
                                <a:rPr lang="fr-FR" b="1">
                                  <a:solidFill>
                                    <a:schemeClr val="accent1">
                                      <a:lumMod val="75000"/>
                                    </a:schemeClr>
                                  </a:solidFill>
                                  <a:latin typeface="Cambria Math" panose="02040503050406030204" pitchFamily="18" charset="0"/>
                                </a:rPr>
                                <m:t>𝐬𝐨𝐥</m:t>
                              </m:r>
                              <m:r>
                                <a:rPr lang="fr-FR" b="1">
                                  <a:solidFill>
                                    <a:schemeClr val="accent1">
                                      <a:lumMod val="75000"/>
                                    </a:schemeClr>
                                  </a:solidFill>
                                  <a:latin typeface="Cambria Math" panose="02040503050406030204" pitchFamily="18" charset="0"/>
                                </a:rPr>
                                <m:t>, </m:t>
                              </m:r>
                              <m:r>
                                <a:rPr lang="fr-FR" b="1">
                                  <a:solidFill>
                                    <a:schemeClr val="accent1">
                                      <a:lumMod val="75000"/>
                                    </a:schemeClr>
                                  </a:solidFill>
                                  <a:latin typeface="Cambria Math" panose="02040503050406030204" pitchFamily="18" charset="0"/>
                                </a:rPr>
                                <m:t>𝐞𝐪</m:t>
                              </m:r>
                            </m:sub>
                          </m:sSub>
                          <m:d>
                            <m:dPr>
                              <m:ctrlPr>
                                <a:rPr lang="fr-FR" b="1" i="1">
                                  <a:solidFill>
                                    <a:schemeClr val="accent1">
                                      <a:lumMod val="75000"/>
                                    </a:schemeClr>
                                  </a:solidFill>
                                  <a:latin typeface="Cambria Math" panose="02040503050406030204" pitchFamily="18" charset="0"/>
                                </a:rPr>
                              </m:ctrlPr>
                            </m:dPr>
                            <m:e>
                              <m:r>
                                <a:rPr lang="fr-FR" b="1">
                                  <a:solidFill>
                                    <a:schemeClr val="accent1">
                                      <a:lumMod val="75000"/>
                                    </a:schemeClr>
                                  </a:solidFill>
                                  <a:latin typeface="Cambria Math" panose="02040503050406030204" pitchFamily="18" charset="0"/>
                                </a:rPr>
                                <m:t>𝐦𝐨𝐥</m:t>
                              </m:r>
                              <m:r>
                                <a:rPr lang="fr-FR" b="1">
                                  <a:solidFill>
                                    <a:schemeClr val="accent1">
                                      <a:lumMod val="75000"/>
                                    </a:schemeClr>
                                  </a:solidFill>
                                  <a:latin typeface="Cambria Math" panose="02040503050406030204" pitchFamily="18" charset="0"/>
                                </a:rPr>
                                <m:t>.</m:t>
                              </m:r>
                              <m:sSup>
                                <m:sSupPr>
                                  <m:ctrlPr>
                                    <a:rPr lang="fr-FR" b="1" i="1">
                                      <a:solidFill>
                                        <a:schemeClr val="accent1">
                                          <a:lumMod val="75000"/>
                                        </a:schemeClr>
                                      </a:solidFill>
                                      <a:latin typeface="Cambria Math" panose="02040503050406030204" pitchFamily="18" charset="0"/>
                                    </a:rPr>
                                  </m:ctrlPr>
                                </m:sSupPr>
                                <m:e>
                                  <m:r>
                                    <a:rPr lang="fr-FR" b="1">
                                      <a:solidFill>
                                        <a:schemeClr val="accent1">
                                          <a:lumMod val="75000"/>
                                        </a:schemeClr>
                                      </a:solidFill>
                                      <a:latin typeface="Cambria Math" panose="02040503050406030204" pitchFamily="18" charset="0"/>
                                    </a:rPr>
                                    <m:t>𝐠</m:t>
                                  </m:r>
                                </m:e>
                                <m:sup>
                                  <m:r>
                                    <a:rPr lang="fr-FR" b="1">
                                      <a:solidFill>
                                        <a:schemeClr val="accent1">
                                          <a:lumMod val="75000"/>
                                        </a:schemeClr>
                                      </a:solidFill>
                                      <a:latin typeface="Cambria Math" panose="02040503050406030204" pitchFamily="18" charset="0"/>
                                    </a:rPr>
                                    <m:t>−</m:t>
                                  </m:r>
                                  <m:r>
                                    <a:rPr lang="fr-FR" b="1">
                                      <a:solidFill>
                                        <a:schemeClr val="accent1">
                                          <a:lumMod val="75000"/>
                                        </a:schemeClr>
                                      </a:solidFill>
                                      <a:latin typeface="Cambria Math" panose="02040503050406030204" pitchFamily="18" charset="0"/>
                                    </a:rPr>
                                    <m:t>𝟏</m:t>
                                  </m:r>
                                </m:sup>
                              </m:sSup>
                            </m:e>
                          </m:d>
                        </m:num>
                        <m:den>
                          <m:sSub>
                            <m:sSubPr>
                              <m:ctrlPr>
                                <a:rPr lang="fr-FR" b="1" i="1">
                                  <a:solidFill>
                                    <a:schemeClr val="accent6"/>
                                  </a:solidFill>
                                  <a:latin typeface="Cambria Math" panose="02040503050406030204" pitchFamily="18" charset="0"/>
                                </a:rPr>
                              </m:ctrlPr>
                            </m:sSubPr>
                            <m:e>
                              <m:d>
                                <m:dPr>
                                  <m:begChr m:val="["/>
                                  <m:endChr m:val="]"/>
                                  <m:ctrlPr>
                                    <a:rPr lang="fr-FR" b="1" i="1">
                                      <a:solidFill>
                                        <a:schemeClr val="accent6"/>
                                      </a:solidFill>
                                      <a:latin typeface="Cambria Math" panose="02040503050406030204" pitchFamily="18" charset="0"/>
                                    </a:rPr>
                                  </m:ctrlPr>
                                </m:dPr>
                                <m:e>
                                  <m:r>
                                    <a:rPr lang="fr-FR" b="1">
                                      <a:solidFill>
                                        <a:schemeClr val="accent6"/>
                                      </a:solidFill>
                                      <a:latin typeface="Cambria Math" panose="02040503050406030204" pitchFamily="18" charset="0"/>
                                    </a:rPr>
                                    <m:t>𝐌</m:t>
                                  </m:r>
                                </m:e>
                              </m:d>
                            </m:e>
                            <m:sub>
                              <m:r>
                                <a:rPr lang="fr-FR" b="1">
                                  <a:solidFill>
                                    <a:schemeClr val="accent6"/>
                                  </a:solidFill>
                                  <a:latin typeface="Cambria Math" panose="02040503050406030204" pitchFamily="18" charset="0"/>
                                </a:rPr>
                                <m:t>𝐩𝐨𝐫𝐞</m:t>
                              </m:r>
                              <m:r>
                                <a:rPr lang="fr-FR" b="1">
                                  <a:solidFill>
                                    <a:schemeClr val="accent6"/>
                                  </a:solidFill>
                                  <a:latin typeface="Cambria Math" panose="02040503050406030204" pitchFamily="18" charset="0"/>
                                </a:rPr>
                                <m:t> </m:t>
                              </m:r>
                              <m:r>
                                <a:rPr lang="fr-FR" b="1">
                                  <a:solidFill>
                                    <a:schemeClr val="accent6"/>
                                  </a:solidFill>
                                  <a:latin typeface="Cambria Math" panose="02040503050406030204" pitchFamily="18" charset="0"/>
                                </a:rPr>
                                <m:t>𝐰𝐚𝐭𝐞𝐫</m:t>
                              </m:r>
                              <m:r>
                                <a:rPr lang="fr-FR" b="1">
                                  <a:solidFill>
                                    <a:schemeClr val="accent6"/>
                                  </a:solidFill>
                                  <a:latin typeface="Cambria Math" panose="02040503050406030204" pitchFamily="18" charset="0"/>
                                </a:rPr>
                                <m:t>, </m:t>
                              </m:r>
                              <m:r>
                                <a:rPr lang="fr-FR" b="1">
                                  <a:solidFill>
                                    <a:schemeClr val="accent6"/>
                                  </a:solidFill>
                                  <a:latin typeface="Cambria Math" panose="02040503050406030204" pitchFamily="18" charset="0"/>
                                </a:rPr>
                                <m:t>𝐞𝐪</m:t>
                              </m:r>
                            </m:sub>
                          </m:sSub>
                          <m:d>
                            <m:dPr>
                              <m:ctrlPr>
                                <a:rPr lang="fr-FR" b="1" i="1">
                                  <a:solidFill>
                                    <a:schemeClr val="accent6"/>
                                  </a:solidFill>
                                  <a:latin typeface="Cambria Math" panose="02040503050406030204" pitchFamily="18" charset="0"/>
                                </a:rPr>
                              </m:ctrlPr>
                            </m:dPr>
                            <m:e>
                              <m:r>
                                <a:rPr lang="fr-FR" b="1">
                                  <a:solidFill>
                                    <a:schemeClr val="accent6"/>
                                  </a:solidFill>
                                  <a:latin typeface="Cambria Math" panose="02040503050406030204" pitchFamily="18" charset="0"/>
                                </a:rPr>
                                <m:t>𝐦𝐨𝐥</m:t>
                              </m:r>
                              <m:r>
                                <a:rPr lang="fr-FR" b="1">
                                  <a:solidFill>
                                    <a:schemeClr val="accent6"/>
                                  </a:solidFill>
                                  <a:latin typeface="Cambria Math" panose="02040503050406030204" pitchFamily="18" charset="0"/>
                                </a:rPr>
                                <m:t>.</m:t>
                              </m:r>
                              <m:sSup>
                                <m:sSupPr>
                                  <m:ctrlPr>
                                    <a:rPr lang="fr-FR" b="1" i="1">
                                      <a:solidFill>
                                        <a:schemeClr val="accent6"/>
                                      </a:solidFill>
                                      <a:latin typeface="Cambria Math" panose="02040503050406030204" pitchFamily="18" charset="0"/>
                                    </a:rPr>
                                  </m:ctrlPr>
                                </m:sSupPr>
                                <m:e>
                                  <m:r>
                                    <a:rPr lang="fr-FR" b="1">
                                      <a:solidFill>
                                        <a:schemeClr val="accent6"/>
                                      </a:solidFill>
                                      <a:latin typeface="Cambria Math" panose="02040503050406030204" pitchFamily="18" charset="0"/>
                                    </a:rPr>
                                    <m:t>𝐠</m:t>
                                  </m:r>
                                </m:e>
                                <m:sup>
                                  <m:r>
                                    <a:rPr lang="fr-FR" b="1">
                                      <a:solidFill>
                                        <a:schemeClr val="accent6"/>
                                      </a:solidFill>
                                      <a:latin typeface="Cambria Math" panose="02040503050406030204" pitchFamily="18" charset="0"/>
                                    </a:rPr>
                                    <m:t>−</m:t>
                                  </m:r>
                                  <m:r>
                                    <a:rPr lang="fr-FR" b="1">
                                      <a:solidFill>
                                        <a:schemeClr val="accent6"/>
                                      </a:solidFill>
                                      <a:latin typeface="Cambria Math" panose="02040503050406030204" pitchFamily="18" charset="0"/>
                                    </a:rPr>
                                    <m:t>𝟏</m:t>
                                  </m:r>
                                </m:sup>
                              </m:sSup>
                            </m:e>
                          </m:d>
                        </m:den>
                      </m:f>
                    </m:oMath>
                  </a14:m>
                  <a:endParaRPr lang="fr-FR" sz="1200" b="1" dirty="0"/>
                </a:p>
              </p:txBody>
            </p:sp>
          </mc:Choice>
          <mc:Fallback xmlns="">
            <p:sp>
              <p:nvSpPr>
                <p:cNvPr id="68" name="ZoneTexte 67"/>
                <p:cNvSpPr txBox="1">
                  <a:spLocks noRot="1" noChangeAspect="1" noMove="1" noResize="1" noEditPoints="1" noAdjustHandles="1" noChangeArrowheads="1" noChangeShapeType="1" noTextEdit="1"/>
                </p:cNvSpPr>
                <p:nvPr/>
              </p:nvSpPr>
              <p:spPr>
                <a:xfrm>
                  <a:off x="576087" y="5325186"/>
                  <a:ext cx="2529539" cy="520271"/>
                </a:xfrm>
                <a:prstGeom prst="rect">
                  <a:avLst/>
                </a:prstGeom>
                <a:blipFill>
                  <a:blip r:embed="rId6"/>
                  <a:stretch>
                    <a:fillRect l="-6265" b="-7059"/>
                  </a:stretch>
                </a:blipFill>
              </p:spPr>
              <p:txBody>
                <a:bodyPr/>
                <a:lstStyle/>
                <a:p>
                  <a:r>
                    <a:rPr lang="fr-FR">
                      <a:noFill/>
                    </a:rPr>
                    <a:t> </a:t>
                  </a:r>
                </a:p>
              </p:txBody>
            </p:sp>
          </mc:Fallback>
        </mc:AlternateContent>
        <p:sp>
          <p:nvSpPr>
            <p:cNvPr id="87" name="ZoneTexte 86"/>
            <p:cNvSpPr txBox="1"/>
            <p:nvPr/>
          </p:nvSpPr>
          <p:spPr>
            <a:xfrm>
              <a:off x="2948960" y="6005227"/>
              <a:ext cx="3431095" cy="646331"/>
            </a:xfrm>
            <a:prstGeom prst="rect">
              <a:avLst/>
            </a:prstGeom>
            <a:noFill/>
          </p:spPr>
          <p:txBody>
            <a:bodyPr wrap="square" rtlCol="0">
              <a:spAutoFit/>
            </a:bodyPr>
            <a:lstStyle/>
            <a:p>
              <a:r>
                <a:rPr lang="fr-FR" b="1" dirty="0" smtClean="0">
                  <a:solidFill>
                    <a:schemeClr val="accent6"/>
                  </a:solidFill>
                </a:rPr>
                <a:t>DET - Diffusion Equilibration in </a:t>
              </a:r>
              <a:r>
                <a:rPr lang="fr-FR" b="1" dirty="0" err="1" smtClean="0">
                  <a:solidFill>
                    <a:schemeClr val="accent6"/>
                  </a:solidFill>
                </a:rPr>
                <a:t>Thin</a:t>
              </a:r>
              <a:r>
                <a:rPr lang="fr-FR" b="1" dirty="0" smtClean="0">
                  <a:solidFill>
                    <a:schemeClr val="accent6"/>
                  </a:solidFill>
                </a:rPr>
                <a:t> Films </a:t>
              </a:r>
              <a:r>
                <a:rPr lang="fr-FR" sz="1600" dirty="0">
                  <a:solidFill>
                    <a:schemeClr val="accent6"/>
                  </a:solidFill>
                </a:rPr>
                <a:t>(</a:t>
              </a:r>
              <a:r>
                <a:rPr lang="fr-FR" sz="1600" i="1" dirty="0">
                  <a:solidFill>
                    <a:schemeClr val="accent6"/>
                  </a:solidFill>
                </a:rPr>
                <a:t>in situ, Mai 2022</a:t>
              </a:r>
              <a:r>
                <a:rPr lang="fr-FR" sz="1600" dirty="0">
                  <a:solidFill>
                    <a:schemeClr val="accent6"/>
                  </a:solidFill>
                </a:rPr>
                <a:t>) </a:t>
              </a:r>
            </a:p>
          </p:txBody>
        </p:sp>
        <p:cxnSp>
          <p:nvCxnSpPr>
            <p:cNvPr id="88" name="Connecteur droit 87"/>
            <p:cNvCxnSpPr>
              <a:endCxn id="85" idx="1"/>
            </p:cNvCxnSpPr>
            <p:nvPr/>
          </p:nvCxnSpPr>
          <p:spPr>
            <a:xfrm>
              <a:off x="2209141" y="5012294"/>
              <a:ext cx="73981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9" name="Connecteur droit avec flèche 88"/>
            <p:cNvCxnSpPr/>
            <p:nvPr/>
          </p:nvCxnSpPr>
          <p:spPr>
            <a:xfrm flipH="1">
              <a:off x="1832148" y="5006864"/>
              <a:ext cx="379167" cy="30961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90" name="Connecteur droit 89"/>
            <p:cNvCxnSpPr>
              <a:endCxn id="87" idx="1"/>
            </p:cNvCxnSpPr>
            <p:nvPr/>
          </p:nvCxnSpPr>
          <p:spPr>
            <a:xfrm>
              <a:off x="2209141" y="6189893"/>
              <a:ext cx="739819" cy="138500"/>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91" name="Connecteur droit avec flèche 90"/>
            <p:cNvCxnSpPr/>
            <p:nvPr/>
          </p:nvCxnSpPr>
          <p:spPr>
            <a:xfrm flipH="1" flipV="1">
              <a:off x="1832148" y="5855466"/>
              <a:ext cx="379167" cy="334427"/>
            </a:xfrm>
            <a:prstGeom prst="straightConnector1">
              <a:avLst/>
            </a:prstGeom>
            <a:ln w="12700">
              <a:tailEnd type="triangle"/>
            </a:ln>
          </p:spPr>
          <p:style>
            <a:lnRef idx="1">
              <a:schemeClr val="accent6"/>
            </a:lnRef>
            <a:fillRef idx="0">
              <a:schemeClr val="accent6"/>
            </a:fillRef>
            <a:effectRef idx="0">
              <a:schemeClr val="accent6"/>
            </a:effectRef>
            <a:fontRef idx="minor">
              <a:schemeClr val="tx1"/>
            </a:fontRef>
          </p:style>
        </p:cxnSp>
      </p:grpSp>
      <p:pic>
        <p:nvPicPr>
          <p:cNvPr id="92" name="Picture 2" descr="The components and assembled DGT probe for sediment deployment. | Download  Scientific Diagra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22849" y="3827349"/>
            <a:ext cx="2120105" cy="1663659"/>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1090989" y="5491008"/>
            <a:ext cx="3811405" cy="584775"/>
          </a:xfrm>
          <a:prstGeom prst="rect">
            <a:avLst/>
          </a:prstGeom>
        </p:spPr>
        <p:txBody>
          <a:bodyPr wrap="square">
            <a:spAutoFit/>
          </a:bodyPr>
          <a:lstStyle/>
          <a:p>
            <a:pPr algn="just"/>
            <a:r>
              <a:rPr lang="fr-FR" sz="1600" b="1" i="1" u="sng" dirty="0">
                <a:solidFill>
                  <a:srgbClr val="FF0000"/>
                </a:solidFill>
                <a:sym typeface="Wingdings" panose="05000000000000000000" pitchFamily="2" charset="2"/>
              </a:rPr>
              <a:t>DGT/DET – Ra</a:t>
            </a:r>
            <a:r>
              <a:rPr lang="fr-FR" sz="1600" b="1" i="1" dirty="0">
                <a:solidFill>
                  <a:srgbClr val="FF0000"/>
                </a:solidFill>
                <a:sym typeface="Wingdings" panose="05000000000000000000" pitchFamily="2" charset="2"/>
              </a:rPr>
              <a:t> : </a:t>
            </a:r>
            <a:r>
              <a:rPr lang="fr-FR" sz="1600" i="1" dirty="0">
                <a:solidFill>
                  <a:srgbClr val="FF0000"/>
                </a:solidFill>
                <a:sym typeface="Wingdings" panose="05000000000000000000" pitchFamily="2" charset="2"/>
              </a:rPr>
              <a:t>Poursuite des travaux de thèse de </a:t>
            </a:r>
            <a:r>
              <a:rPr lang="fr-FR" sz="1600" i="1" dirty="0" err="1">
                <a:solidFill>
                  <a:srgbClr val="FF0000"/>
                </a:solidFill>
                <a:sym typeface="Wingdings" panose="05000000000000000000" pitchFamily="2" charset="2"/>
              </a:rPr>
              <a:t>Fengqi</a:t>
            </a:r>
            <a:r>
              <a:rPr lang="fr-FR" sz="1600" i="1" dirty="0">
                <a:solidFill>
                  <a:srgbClr val="FF0000"/>
                </a:solidFill>
                <a:sym typeface="Wingdings" panose="05000000000000000000" pitchFamily="2" charset="2"/>
              </a:rPr>
              <a:t> Xu. </a:t>
            </a:r>
            <a:endParaRPr lang="fr-FR" sz="1600" i="1" dirty="0">
              <a:solidFill>
                <a:srgbClr val="FF0000"/>
              </a:solidFill>
            </a:endParaRPr>
          </a:p>
        </p:txBody>
      </p:sp>
      <p:sp>
        <p:nvSpPr>
          <p:cNvPr id="2" name="Espace réservé du numéro de diapositive 1"/>
          <p:cNvSpPr>
            <a:spLocks noGrp="1"/>
          </p:cNvSpPr>
          <p:nvPr>
            <p:ph type="sldNum" sz="quarter" idx="12"/>
          </p:nvPr>
        </p:nvSpPr>
        <p:spPr/>
        <p:txBody>
          <a:bodyPr/>
          <a:lstStyle/>
          <a:p>
            <a:fld id="{56A9B36A-49FE-455E-A751-CFC6C87017F0}" type="slidenum">
              <a:rPr lang="fr-FR" smtClean="0"/>
              <a:t>15</a:t>
            </a:fld>
            <a:endParaRPr lang="fr-FR"/>
          </a:p>
        </p:txBody>
      </p:sp>
      <p:sp>
        <p:nvSpPr>
          <p:cNvPr id="28" name="ZoneTexte 27"/>
          <p:cNvSpPr txBox="1"/>
          <p:nvPr/>
        </p:nvSpPr>
        <p:spPr>
          <a:xfrm>
            <a:off x="9553675" y="49305"/>
            <a:ext cx="2876470" cy="369332"/>
          </a:xfrm>
          <a:prstGeom prst="rect">
            <a:avLst/>
          </a:prstGeom>
          <a:noFill/>
        </p:spPr>
        <p:txBody>
          <a:bodyPr wrap="square" rtlCol="0">
            <a:spAutoFit/>
          </a:bodyPr>
          <a:lstStyle/>
          <a:p>
            <a:r>
              <a:rPr lang="fr-FR" b="1" u="sng" dirty="0" smtClean="0">
                <a:solidFill>
                  <a:srgbClr val="FF0000"/>
                </a:solidFill>
              </a:rPr>
              <a:t>WP1b. LABILITE  DES RN</a:t>
            </a:r>
            <a:endParaRPr lang="fr-FR" b="1" u="sng" dirty="0">
              <a:solidFill>
                <a:srgbClr val="FF0000"/>
              </a:solidFill>
            </a:endParaRPr>
          </a:p>
        </p:txBody>
      </p:sp>
    </p:spTree>
    <p:extLst>
      <p:ext uri="{BB962C8B-B14F-4D97-AF65-F5344CB8AC3E}">
        <p14:creationId xmlns:p14="http://schemas.microsoft.com/office/powerpoint/2010/main" val="400410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ZoneTexte 51"/>
          <p:cNvSpPr txBox="1"/>
          <p:nvPr/>
        </p:nvSpPr>
        <p:spPr>
          <a:xfrm>
            <a:off x="993098" y="256658"/>
            <a:ext cx="8190692" cy="369332"/>
          </a:xfrm>
          <a:prstGeom prst="rect">
            <a:avLst/>
          </a:prstGeom>
          <a:noFill/>
        </p:spPr>
        <p:txBody>
          <a:bodyPr wrap="square" rtlCol="0">
            <a:spAutoFit/>
          </a:bodyPr>
          <a:lstStyle/>
          <a:p>
            <a:r>
              <a:rPr lang="fr-FR" b="1" u="sng" dirty="0" smtClean="0">
                <a:solidFill>
                  <a:srgbClr val="FF0000"/>
                </a:solidFill>
              </a:rPr>
              <a:t>L’uranium </a:t>
            </a:r>
            <a:r>
              <a:rPr lang="fr-FR" b="1" u="sng" dirty="0">
                <a:solidFill>
                  <a:srgbClr val="FF0000"/>
                </a:solidFill>
              </a:rPr>
              <a:t>dans la « zone humus »</a:t>
            </a:r>
          </a:p>
        </p:txBody>
      </p:sp>
      <p:sp>
        <p:nvSpPr>
          <p:cNvPr id="65" name="ZoneTexte 64"/>
          <p:cNvSpPr txBox="1"/>
          <p:nvPr/>
        </p:nvSpPr>
        <p:spPr>
          <a:xfrm>
            <a:off x="4394529" y="952965"/>
            <a:ext cx="4462959" cy="338554"/>
          </a:xfrm>
          <a:prstGeom prst="rect">
            <a:avLst/>
          </a:prstGeom>
          <a:noFill/>
        </p:spPr>
        <p:txBody>
          <a:bodyPr wrap="square" rtlCol="0">
            <a:spAutoFit/>
          </a:bodyPr>
          <a:lstStyle/>
          <a:p>
            <a:pPr marL="285750" indent="-285750">
              <a:buFont typeface="Wingdings" panose="05000000000000000000" pitchFamily="2" charset="2"/>
              <a:buChar char="Ø"/>
            </a:pPr>
            <a:r>
              <a:rPr lang="fr-FR" sz="1600" b="1" i="1" u="sng" dirty="0"/>
              <a:t>Sur le terrain : </a:t>
            </a:r>
          </a:p>
        </p:txBody>
      </p:sp>
      <p:grpSp>
        <p:nvGrpSpPr>
          <p:cNvPr id="34" name="Groupe 33"/>
          <p:cNvGrpSpPr/>
          <p:nvPr/>
        </p:nvGrpSpPr>
        <p:grpSpPr>
          <a:xfrm>
            <a:off x="1002999" y="1042574"/>
            <a:ext cx="2402542" cy="2405755"/>
            <a:chOff x="89646" y="579491"/>
            <a:chExt cx="2402542" cy="2405755"/>
          </a:xfrm>
        </p:grpSpPr>
        <p:grpSp>
          <p:nvGrpSpPr>
            <p:cNvPr id="35" name="Groupe 34"/>
            <p:cNvGrpSpPr/>
            <p:nvPr/>
          </p:nvGrpSpPr>
          <p:grpSpPr>
            <a:xfrm>
              <a:off x="1510329" y="579491"/>
              <a:ext cx="981859" cy="2405755"/>
              <a:chOff x="984546" y="1502229"/>
              <a:chExt cx="1360900" cy="3582955"/>
            </a:xfrm>
          </p:grpSpPr>
          <p:pic>
            <p:nvPicPr>
              <p:cNvPr id="46" name="Image 45"/>
              <p:cNvPicPr>
                <a:picLocks noChangeAspect="1"/>
              </p:cNvPicPr>
              <p:nvPr/>
            </p:nvPicPr>
            <p:blipFill rotWithShape="1">
              <a:blip r:embed="rId3"/>
              <a:srcRect l="26059" t="40674" r="70009" b="19525"/>
              <a:stretch/>
            </p:blipFill>
            <p:spPr>
              <a:xfrm>
                <a:off x="984546" y="1502229"/>
                <a:ext cx="498341" cy="3582955"/>
              </a:xfrm>
              <a:prstGeom prst="rect">
                <a:avLst/>
              </a:prstGeom>
            </p:spPr>
          </p:pic>
          <p:pic>
            <p:nvPicPr>
              <p:cNvPr id="53" name="Image 52"/>
              <p:cNvPicPr>
                <a:picLocks noChangeAspect="1"/>
              </p:cNvPicPr>
              <p:nvPr/>
            </p:nvPicPr>
            <p:blipFill rotWithShape="1">
              <a:blip r:embed="rId4"/>
              <a:srcRect t="56385" r="9026"/>
              <a:stretch/>
            </p:blipFill>
            <p:spPr>
              <a:xfrm rot="16200000">
                <a:off x="233727" y="2957081"/>
                <a:ext cx="3491917" cy="731520"/>
              </a:xfrm>
              <a:prstGeom prst="rect">
                <a:avLst/>
              </a:prstGeom>
            </p:spPr>
          </p:pic>
        </p:grpSp>
        <p:sp>
          <p:nvSpPr>
            <p:cNvPr id="36" name="Rectangle 35"/>
            <p:cNvSpPr/>
            <p:nvPr/>
          </p:nvSpPr>
          <p:spPr>
            <a:xfrm>
              <a:off x="89647" y="2303930"/>
              <a:ext cx="2402541" cy="681316"/>
            </a:xfrm>
            <a:prstGeom prst="rect">
              <a:avLst/>
            </a:prstGeom>
            <a:noFill/>
            <a:ln w="19050">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p:cNvSpPr/>
            <p:nvPr/>
          </p:nvSpPr>
          <p:spPr>
            <a:xfrm>
              <a:off x="89646" y="637567"/>
              <a:ext cx="2402541" cy="8685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p:cNvSpPr txBox="1"/>
            <p:nvPr/>
          </p:nvSpPr>
          <p:spPr>
            <a:xfrm>
              <a:off x="202920" y="907645"/>
              <a:ext cx="1370183" cy="307777"/>
            </a:xfrm>
            <a:prstGeom prst="rect">
              <a:avLst/>
            </a:prstGeom>
            <a:noFill/>
          </p:spPr>
          <p:txBody>
            <a:bodyPr wrap="none" rtlCol="0">
              <a:spAutoFit/>
            </a:bodyPr>
            <a:lstStyle/>
            <a:p>
              <a:r>
                <a:rPr lang="fr-FR" sz="1400" b="1" i="1" dirty="0"/>
                <a:t>Zone « humus »</a:t>
              </a:r>
            </a:p>
          </p:txBody>
        </p:sp>
        <p:sp>
          <p:nvSpPr>
            <p:cNvPr id="43" name="ZoneTexte 42"/>
            <p:cNvSpPr txBox="1"/>
            <p:nvPr/>
          </p:nvSpPr>
          <p:spPr>
            <a:xfrm>
              <a:off x="188295" y="1751112"/>
              <a:ext cx="1450333" cy="307777"/>
            </a:xfrm>
            <a:prstGeom prst="rect">
              <a:avLst/>
            </a:prstGeom>
            <a:noFill/>
          </p:spPr>
          <p:txBody>
            <a:bodyPr wrap="none" rtlCol="0">
              <a:spAutoFit/>
            </a:bodyPr>
            <a:lstStyle/>
            <a:p>
              <a:r>
                <a:rPr lang="fr-FR" sz="1400" i="1" dirty="0"/>
                <a:t>Zone « blanche »</a:t>
              </a:r>
            </a:p>
          </p:txBody>
        </p:sp>
        <p:sp>
          <p:nvSpPr>
            <p:cNvPr id="45" name="ZoneTexte 44"/>
            <p:cNvSpPr txBox="1"/>
            <p:nvPr/>
          </p:nvSpPr>
          <p:spPr>
            <a:xfrm>
              <a:off x="162844" y="2485199"/>
              <a:ext cx="1492012" cy="307777"/>
            </a:xfrm>
            <a:prstGeom prst="rect">
              <a:avLst/>
            </a:prstGeom>
            <a:noFill/>
          </p:spPr>
          <p:txBody>
            <a:bodyPr wrap="none" rtlCol="0">
              <a:spAutoFit/>
            </a:bodyPr>
            <a:lstStyle/>
            <a:p>
              <a:r>
                <a:rPr lang="fr-FR" sz="1400" i="1" dirty="0"/>
                <a:t>Zone « paléosol »</a:t>
              </a:r>
            </a:p>
          </p:txBody>
        </p:sp>
      </p:grpSp>
      <p:sp>
        <p:nvSpPr>
          <p:cNvPr id="54" name="Rectangle 53"/>
          <p:cNvSpPr/>
          <p:nvPr/>
        </p:nvSpPr>
        <p:spPr>
          <a:xfrm>
            <a:off x="993098" y="1972759"/>
            <a:ext cx="2402541" cy="788894"/>
          </a:xfrm>
          <a:prstGeom prst="rect">
            <a:avLst/>
          </a:prstGeom>
          <a:noFill/>
          <a:ln w="19050">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5" name="Image 54"/>
          <p:cNvPicPr>
            <a:picLocks noChangeAspect="1"/>
          </p:cNvPicPr>
          <p:nvPr/>
        </p:nvPicPr>
        <p:blipFill rotWithShape="1">
          <a:blip r:embed="rId5"/>
          <a:srcRect l="2900" t="26545" r="54699" b="12801"/>
          <a:stretch/>
        </p:blipFill>
        <p:spPr>
          <a:xfrm>
            <a:off x="7745149" y="485052"/>
            <a:ext cx="2539066" cy="1021497"/>
          </a:xfrm>
          <a:prstGeom prst="rect">
            <a:avLst/>
          </a:prstGeom>
        </p:spPr>
      </p:pic>
      <p:grpSp>
        <p:nvGrpSpPr>
          <p:cNvPr id="56" name="Groupe 55"/>
          <p:cNvGrpSpPr/>
          <p:nvPr/>
        </p:nvGrpSpPr>
        <p:grpSpPr>
          <a:xfrm>
            <a:off x="4291817" y="2196769"/>
            <a:ext cx="2901624" cy="1408403"/>
            <a:chOff x="2722579" y="2379865"/>
            <a:chExt cx="2901624" cy="1408403"/>
          </a:xfrm>
        </p:grpSpPr>
        <p:sp>
          <p:nvSpPr>
            <p:cNvPr id="57" name="Rectangle 56"/>
            <p:cNvSpPr/>
            <p:nvPr/>
          </p:nvSpPr>
          <p:spPr>
            <a:xfrm>
              <a:off x="2722579" y="2379865"/>
              <a:ext cx="2876481" cy="738664"/>
            </a:xfrm>
            <a:prstGeom prst="rect">
              <a:avLst/>
            </a:prstGeom>
          </p:spPr>
          <p:txBody>
            <a:bodyPr wrap="square">
              <a:spAutoFit/>
            </a:bodyPr>
            <a:lstStyle/>
            <a:p>
              <a:pPr algn="ctr"/>
              <a:r>
                <a:rPr lang="fr-FR" sz="1400" b="1" i="1" dirty="0"/>
                <a:t>Désorption U « DGT-labile » </a:t>
              </a:r>
            </a:p>
            <a:p>
              <a:pPr algn="ctr"/>
              <a:r>
                <a:rPr lang="fr-FR" sz="1400" b="1" i="1" dirty="0"/>
                <a:t>mais</a:t>
              </a:r>
            </a:p>
            <a:p>
              <a:pPr algn="ctr"/>
              <a:r>
                <a:rPr lang="fr-FR" sz="1400" b="1" i="1" dirty="0"/>
                <a:t>R faible = </a:t>
              </a:r>
              <a:r>
                <a:rPr lang="fr-FR" sz="1400" b="1" i="1" dirty="0" err="1"/>
                <a:t>resupply</a:t>
              </a:r>
              <a:r>
                <a:rPr lang="fr-FR" sz="1400" b="1" i="1" dirty="0"/>
                <a:t> lent/absent</a:t>
              </a:r>
            </a:p>
          </p:txBody>
        </p:sp>
        <p:sp>
          <p:nvSpPr>
            <p:cNvPr id="58" name="Rectangle 57"/>
            <p:cNvSpPr/>
            <p:nvPr/>
          </p:nvSpPr>
          <p:spPr>
            <a:xfrm>
              <a:off x="2747722" y="3265048"/>
              <a:ext cx="2876481" cy="523220"/>
            </a:xfrm>
            <a:prstGeom prst="rect">
              <a:avLst/>
            </a:prstGeom>
          </p:spPr>
          <p:txBody>
            <a:bodyPr wrap="square">
              <a:spAutoFit/>
            </a:bodyPr>
            <a:lstStyle/>
            <a:p>
              <a:pPr marL="285750" indent="-285750" algn="ctr">
                <a:buFont typeface="Wingdings" panose="05000000000000000000" pitchFamily="2" charset="2"/>
                <a:buChar char="à"/>
              </a:pPr>
              <a:r>
                <a:rPr lang="fr-FR" sz="1400" b="1" dirty="0">
                  <a:solidFill>
                    <a:srgbClr val="FF0000"/>
                  </a:solidFill>
                </a:rPr>
                <a:t>Fraction U inerte importante et/ou cinétique lente ?</a:t>
              </a:r>
            </a:p>
          </p:txBody>
        </p:sp>
      </p:grpSp>
      <mc:AlternateContent xmlns:mc="http://schemas.openxmlformats.org/markup-compatibility/2006" xmlns:a14="http://schemas.microsoft.com/office/drawing/2010/main">
        <mc:Choice Requires="a14">
          <p:sp>
            <p:nvSpPr>
              <p:cNvPr id="59" name="ZoneTexte 58"/>
              <p:cNvSpPr txBox="1"/>
              <p:nvPr/>
            </p:nvSpPr>
            <p:spPr>
              <a:xfrm>
                <a:off x="4941943" y="1492812"/>
                <a:ext cx="1287660" cy="4548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i="1">
                              <a:latin typeface="Cambria Math" panose="02040503050406030204" pitchFamily="18" charset="0"/>
                              <a:ea typeface="Cambria Math" panose="02040503050406030204" pitchFamily="18" charset="0"/>
                            </a:rPr>
                          </m:ctrlPr>
                        </m:sSubPr>
                        <m:e>
                          <m:r>
                            <m:rPr>
                              <m:sty m:val="p"/>
                            </m:rPr>
                            <a:rPr lang="fr-FR" sz="1400">
                              <a:latin typeface="Cambria Math"/>
                              <a:ea typeface="Cambria Math" panose="02040503050406030204" pitchFamily="18" charset="0"/>
                            </a:rPr>
                            <m:t>R</m:t>
                          </m:r>
                        </m:e>
                        <m:sub>
                          <m:r>
                            <m:rPr>
                              <m:sty m:val="p"/>
                            </m:rPr>
                            <a:rPr lang="fr-FR" sz="1400">
                              <a:latin typeface="Cambria Math"/>
                              <a:ea typeface="Cambria Math" panose="02040503050406030204" pitchFamily="18" charset="0"/>
                            </a:rPr>
                            <m:t>sol</m:t>
                          </m:r>
                        </m:sub>
                      </m:sSub>
                      <m:r>
                        <a:rPr lang="fr-FR" sz="1400">
                          <a:latin typeface="Cambria Math"/>
                        </a:rPr>
                        <m:t>=</m:t>
                      </m:r>
                      <m:f>
                        <m:fPr>
                          <m:ctrlPr>
                            <a:rPr lang="fr-FR" sz="1400" i="1">
                              <a:latin typeface="Cambria Math" panose="02040503050406030204" pitchFamily="18" charset="0"/>
                            </a:rPr>
                          </m:ctrlPr>
                        </m:fPr>
                        <m:num>
                          <m:sSub>
                            <m:sSubPr>
                              <m:ctrlPr>
                                <a:rPr lang="fr-FR" sz="1400" i="1">
                                  <a:latin typeface="Cambria Math" panose="02040503050406030204" pitchFamily="18" charset="0"/>
                                </a:rPr>
                              </m:ctrlPr>
                            </m:sSubPr>
                            <m:e>
                              <m:d>
                                <m:dPr>
                                  <m:begChr m:val="["/>
                                  <m:endChr m:val="]"/>
                                  <m:ctrlPr>
                                    <a:rPr lang="fr-FR" sz="1400" i="1">
                                      <a:latin typeface="Cambria Math" panose="02040503050406030204" pitchFamily="18" charset="0"/>
                                    </a:rPr>
                                  </m:ctrlPr>
                                </m:dPr>
                                <m:e>
                                  <m:r>
                                    <m:rPr>
                                      <m:nor/>
                                    </m:rPr>
                                    <a:rPr lang="fr-FR" sz="1400" baseline="30000" dirty="0">
                                      <a:ea typeface="Calibri" panose="020F0502020204030204" pitchFamily="34" charset="0"/>
                                      <a:cs typeface="Times New Roman" panose="02020603050405020304" pitchFamily="18" charset="0"/>
                                    </a:rPr>
                                    <m:t>238</m:t>
                                  </m:r>
                                  <m:r>
                                    <m:rPr>
                                      <m:nor/>
                                    </m:rPr>
                                    <a:rPr lang="fr-FR" sz="1400" dirty="0">
                                      <a:ea typeface="Calibri" panose="020F0502020204030204" pitchFamily="34" charset="0"/>
                                      <a:cs typeface="Times New Roman" panose="02020603050405020304" pitchFamily="18" charset="0"/>
                                    </a:rPr>
                                    <m:t>U</m:t>
                                  </m:r>
                                </m:e>
                              </m:d>
                            </m:e>
                            <m:sub>
                              <m:r>
                                <m:rPr>
                                  <m:sty m:val="p"/>
                                </m:rPr>
                                <a:rPr lang="fr-FR" sz="1400" dirty="0">
                                  <a:latin typeface="Cambria Math"/>
                                  <a:ea typeface="Calibri" panose="020F0502020204030204" pitchFamily="34" charset="0"/>
                                  <a:cs typeface="Times New Roman" panose="02020603050405020304" pitchFamily="18" charset="0"/>
                                </a:rPr>
                                <m:t>DGT</m:t>
                              </m:r>
                            </m:sub>
                          </m:sSub>
                        </m:num>
                        <m:den>
                          <m:sSub>
                            <m:sSubPr>
                              <m:ctrlPr>
                                <a:rPr lang="fr-FR" sz="1400" i="1">
                                  <a:latin typeface="Cambria Math" panose="02040503050406030204" pitchFamily="18" charset="0"/>
                                </a:rPr>
                              </m:ctrlPr>
                            </m:sSubPr>
                            <m:e>
                              <m:d>
                                <m:dPr>
                                  <m:begChr m:val="["/>
                                  <m:endChr m:val="]"/>
                                  <m:ctrlPr>
                                    <a:rPr lang="fr-FR" sz="1400" i="1">
                                      <a:latin typeface="Cambria Math" panose="02040503050406030204" pitchFamily="18" charset="0"/>
                                    </a:rPr>
                                  </m:ctrlPr>
                                </m:dPr>
                                <m:e>
                                  <m:r>
                                    <m:rPr>
                                      <m:nor/>
                                    </m:rPr>
                                    <a:rPr lang="fr-FR" sz="1400" baseline="30000" dirty="0">
                                      <a:ea typeface="Calibri" panose="020F0502020204030204" pitchFamily="34" charset="0"/>
                                      <a:cs typeface="Times New Roman" panose="02020603050405020304" pitchFamily="18" charset="0"/>
                                    </a:rPr>
                                    <m:t>238</m:t>
                                  </m:r>
                                  <m:r>
                                    <m:rPr>
                                      <m:nor/>
                                    </m:rPr>
                                    <a:rPr lang="fr-FR" sz="1400" dirty="0">
                                      <a:ea typeface="Calibri" panose="020F0502020204030204" pitchFamily="34" charset="0"/>
                                      <a:cs typeface="Times New Roman" panose="02020603050405020304" pitchFamily="18" charset="0"/>
                                    </a:rPr>
                                    <m:t>U</m:t>
                                  </m:r>
                                </m:e>
                              </m:d>
                            </m:e>
                            <m:sub>
                              <m:r>
                                <m:rPr>
                                  <m:sty m:val="p"/>
                                </m:rPr>
                                <a:rPr lang="fr-FR" sz="1400" dirty="0">
                                  <a:latin typeface="Cambria Math"/>
                                  <a:ea typeface="Calibri" panose="020F0502020204030204" pitchFamily="34" charset="0"/>
                                  <a:cs typeface="Times New Roman" panose="02020603050405020304" pitchFamily="18" charset="0"/>
                                </a:rPr>
                                <m:t>DET</m:t>
                              </m:r>
                            </m:sub>
                          </m:sSub>
                        </m:den>
                      </m:f>
                    </m:oMath>
                  </m:oMathPara>
                </a14:m>
                <a:endParaRPr lang="fr-FR" sz="1400" dirty="0"/>
              </a:p>
            </p:txBody>
          </p:sp>
        </mc:Choice>
        <mc:Fallback xmlns="">
          <p:sp>
            <p:nvSpPr>
              <p:cNvPr id="59" name="ZoneTexte 58"/>
              <p:cNvSpPr txBox="1">
                <a:spLocks noRot="1" noChangeAspect="1" noMove="1" noResize="1" noEditPoints="1" noAdjustHandles="1" noChangeArrowheads="1" noChangeShapeType="1" noTextEdit="1"/>
              </p:cNvSpPr>
              <p:nvPr/>
            </p:nvSpPr>
            <p:spPr>
              <a:xfrm>
                <a:off x="4941943" y="1492812"/>
                <a:ext cx="1287660" cy="454868"/>
              </a:xfrm>
              <a:prstGeom prst="rect">
                <a:avLst/>
              </a:prstGeom>
              <a:blipFill>
                <a:blip r:embed="rId6"/>
                <a:stretch>
                  <a:fillRect l="-2844" r="-474" b="-6667"/>
                </a:stretch>
              </a:blipFill>
            </p:spPr>
            <p:txBody>
              <a:bodyPr/>
              <a:lstStyle/>
              <a:p>
                <a:r>
                  <a:rPr lang="fr-FR">
                    <a:noFill/>
                  </a:rPr>
                  <a:t> </a:t>
                </a:r>
              </a:p>
            </p:txBody>
          </p:sp>
        </mc:Fallback>
      </mc:AlternateContent>
      <p:sp>
        <p:nvSpPr>
          <p:cNvPr id="60" name="Rectangle 59"/>
          <p:cNvSpPr/>
          <p:nvPr/>
        </p:nvSpPr>
        <p:spPr>
          <a:xfrm>
            <a:off x="4207178" y="5981665"/>
            <a:ext cx="6260853" cy="726353"/>
          </a:xfrm>
          <a:prstGeom prst="rect">
            <a:avLst/>
          </a:prstGeom>
        </p:spPr>
        <p:txBody>
          <a:bodyPr wrap="square">
            <a:spAutoFit/>
          </a:bodyPr>
          <a:lstStyle/>
          <a:p>
            <a:pPr marL="0" lvl="1" algn="ctr">
              <a:spcBef>
                <a:spcPct val="40000"/>
              </a:spcBef>
            </a:pPr>
            <a:r>
              <a:rPr lang="en-US" sz="1600" b="1" dirty="0">
                <a:solidFill>
                  <a:schemeClr val="accent6">
                    <a:lumMod val="50000"/>
                  </a:schemeClr>
                </a:solidFill>
                <a:latin typeface="Calibri" panose="020F0502020204030204" pitchFamily="34" charset="0"/>
                <a:cs typeface="Calibri" panose="020F0502020204030204" pitchFamily="34" charset="0"/>
              </a:rPr>
              <a:t> </a:t>
            </a:r>
          </a:p>
          <a:p>
            <a:pPr marL="0" lvl="1" algn="ctr">
              <a:spcBef>
                <a:spcPct val="40000"/>
              </a:spcBef>
            </a:pPr>
            <a:r>
              <a:rPr lang="en-US" dirty="0">
                <a:latin typeface="Calibri" panose="020F0502020204030204" pitchFamily="34" charset="0"/>
                <a:cs typeface="Calibri" panose="020F0502020204030204" pitchFamily="34" charset="0"/>
              </a:rPr>
              <a:t>-&gt; </a:t>
            </a:r>
            <a:r>
              <a:rPr lang="en-US" dirty="0" err="1">
                <a:latin typeface="Calibri" panose="020F0502020204030204" pitchFamily="34" charset="0"/>
                <a:cs typeface="Calibri" panose="020F0502020204030204" pitchFamily="34" charset="0"/>
              </a:rPr>
              <a:t>accès</a:t>
            </a:r>
            <a:r>
              <a:rPr lang="en-US"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Kd</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et </a:t>
            </a:r>
            <a:r>
              <a:rPr lang="en-US" b="1" dirty="0" err="1">
                <a:latin typeface="Calibri" panose="020F0502020204030204" pitchFamily="34" charset="0"/>
                <a:cs typeface="Calibri" panose="020F0502020204030204" pitchFamily="34" charset="0"/>
              </a:rPr>
              <a:t>paramètres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cinétiques</a:t>
            </a:r>
            <a:endParaRPr lang="en-US" dirty="0">
              <a:latin typeface="Calibri" panose="020F0502020204030204" pitchFamily="34" charset="0"/>
              <a:cs typeface="Calibri" panose="020F0502020204030204" pitchFamily="34" charset="0"/>
            </a:endParaRPr>
          </a:p>
        </p:txBody>
      </p:sp>
      <p:pic>
        <p:nvPicPr>
          <p:cNvPr id="61" name="Picture 2" descr="The components and assembled DGT probe for sediment deployment. | Download  Scientific Diagra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48676" y="4878889"/>
            <a:ext cx="1556737" cy="1221581"/>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p:cNvSpPr/>
          <p:nvPr/>
        </p:nvSpPr>
        <p:spPr>
          <a:xfrm>
            <a:off x="7169550" y="5476676"/>
            <a:ext cx="4563020" cy="646331"/>
          </a:xfrm>
          <a:prstGeom prst="rect">
            <a:avLst/>
          </a:prstGeom>
        </p:spPr>
        <p:txBody>
          <a:bodyPr wrap="square">
            <a:spAutoFit/>
          </a:bodyPr>
          <a:lstStyle/>
          <a:p>
            <a:pPr marL="273050" indent="-273050"/>
            <a:r>
              <a:rPr lang="fr-FR" i="1" dirty="0">
                <a:solidFill>
                  <a:srgbClr val="FF0000"/>
                </a:solidFill>
                <a:sym typeface="Wingdings" panose="05000000000000000000" pitchFamily="2" charset="2"/>
              </a:rPr>
              <a:t> Cinétique DGT/DET plaques prévue lors d’une campagne en </a:t>
            </a:r>
            <a:r>
              <a:rPr lang="fr-FR" b="1" i="1" dirty="0">
                <a:solidFill>
                  <a:srgbClr val="FF0000"/>
                </a:solidFill>
                <a:sym typeface="Wingdings" panose="05000000000000000000" pitchFamily="2" charset="2"/>
              </a:rPr>
              <a:t>Mai 2022</a:t>
            </a:r>
            <a:r>
              <a:rPr lang="fr-FR" i="1" dirty="0">
                <a:solidFill>
                  <a:srgbClr val="FF0000"/>
                </a:solidFill>
                <a:sym typeface="Wingdings" panose="05000000000000000000" pitchFamily="2" charset="2"/>
              </a:rPr>
              <a:t>. </a:t>
            </a:r>
            <a:endParaRPr lang="fr-FR" i="1" dirty="0">
              <a:solidFill>
                <a:srgbClr val="FF0000"/>
              </a:solidFill>
            </a:endParaRPr>
          </a:p>
        </p:txBody>
      </p:sp>
      <p:grpSp>
        <p:nvGrpSpPr>
          <p:cNvPr id="63" name="Groupe 62"/>
          <p:cNvGrpSpPr/>
          <p:nvPr/>
        </p:nvGrpSpPr>
        <p:grpSpPr>
          <a:xfrm>
            <a:off x="7709607" y="1634619"/>
            <a:ext cx="3536022" cy="3474978"/>
            <a:chOff x="5561813" y="1523428"/>
            <a:chExt cx="3536022" cy="3474978"/>
          </a:xfrm>
        </p:grpSpPr>
        <p:pic>
          <p:nvPicPr>
            <p:cNvPr id="64" name="Image 63"/>
            <p:cNvPicPr>
              <a:picLocks noChangeAspect="1"/>
            </p:cNvPicPr>
            <p:nvPr/>
          </p:nvPicPr>
          <p:blipFill>
            <a:blip r:embed="rId8"/>
            <a:stretch>
              <a:fillRect/>
            </a:stretch>
          </p:blipFill>
          <p:spPr>
            <a:xfrm>
              <a:off x="5561814" y="1523428"/>
              <a:ext cx="3369152" cy="3474978"/>
            </a:xfrm>
            <a:prstGeom prst="rect">
              <a:avLst/>
            </a:prstGeom>
          </p:spPr>
        </p:pic>
        <p:sp>
          <p:nvSpPr>
            <p:cNvPr id="66" name="Ellipse 65"/>
            <p:cNvSpPr/>
            <p:nvPr/>
          </p:nvSpPr>
          <p:spPr>
            <a:xfrm>
              <a:off x="5561813" y="2037783"/>
              <a:ext cx="3536022" cy="55281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67" name="Image 66"/>
          <p:cNvPicPr>
            <a:picLocks noChangeAspect="1"/>
          </p:cNvPicPr>
          <p:nvPr/>
        </p:nvPicPr>
        <p:blipFill rotWithShape="1">
          <a:blip r:embed="rId9" cstate="print">
            <a:extLst>
              <a:ext uri="{28A0092B-C50C-407E-A947-70E740481C1C}">
                <a14:useLocalDpi xmlns:a14="http://schemas.microsoft.com/office/drawing/2010/main" val="0"/>
              </a:ext>
            </a:extLst>
          </a:blip>
          <a:srcRect l="16743" t="5842" r="17048" b="5032"/>
          <a:stretch/>
        </p:blipFill>
        <p:spPr>
          <a:xfrm rot="5400000">
            <a:off x="1312869" y="4184088"/>
            <a:ext cx="1932850" cy="1951433"/>
          </a:xfrm>
          <a:prstGeom prst="rect">
            <a:avLst/>
          </a:prstGeom>
        </p:spPr>
      </p:pic>
      <p:sp>
        <p:nvSpPr>
          <p:cNvPr id="68" name="Rectangle 67"/>
          <p:cNvSpPr/>
          <p:nvPr/>
        </p:nvSpPr>
        <p:spPr>
          <a:xfrm>
            <a:off x="1170260" y="3608604"/>
            <a:ext cx="2218070" cy="584775"/>
          </a:xfrm>
          <a:prstGeom prst="rect">
            <a:avLst/>
          </a:prstGeom>
        </p:spPr>
        <p:txBody>
          <a:bodyPr wrap="square">
            <a:spAutoFit/>
          </a:bodyPr>
          <a:lstStyle/>
          <a:p>
            <a:pPr algn="ctr"/>
            <a:r>
              <a:rPr lang="fr-FR" sz="1600" dirty="0">
                <a:solidFill>
                  <a:schemeClr val="accent6">
                    <a:lumMod val="75000"/>
                  </a:schemeClr>
                </a:solidFill>
              </a:rPr>
              <a:t>Cinétique DGT/DET</a:t>
            </a:r>
          </a:p>
          <a:p>
            <a:pPr algn="ctr"/>
            <a:r>
              <a:rPr lang="fr-FR" sz="1600" dirty="0">
                <a:solidFill>
                  <a:schemeClr val="accent6">
                    <a:lumMod val="75000"/>
                  </a:schemeClr>
                </a:solidFill>
              </a:rPr>
              <a:t>(</a:t>
            </a:r>
            <a:r>
              <a:rPr lang="fr-FR" sz="1600" i="1" dirty="0">
                <a:solidFill>
                  <a:schemeClr val="accent6">
                    <a:lumMod val="75000"/>
                  </a:schemeClr>
                </a:solidFill>
              </a:rPr>
              <a:t>in situ, Juin 2021</a:t>
            </a:r>
            <a:r>
              <a:rPr lang="fr-FR" sz="1600" dirty="0">
                <a:solidFill>
                  <a:schemeClr val="accent6">
                    <a:lumMod val="75000"/>
                  </a:schemeClr>
                </a:solidFill>
              </a:rPr>
              <a:t>) </a:t>
            </a:r>
          </a:p>
        </p:txBody>
      </p:sp>
      <p:sp>
        <p:nvSpPr>
          <p:cNvPr id="69" name="Rectangle 68"/>
          <p:cNvSpPr/>
          <p:nvPr/>
        </p:nvSpPr>
        <p:spPr>
          <a:xfrm>
            <a:off x="774645" y="6184082"/>
            <a:ext cx="3128380" cy="523220"/>
          </a:xfrm>
          <a:prstGeom prst="rect">
            <a:avLst/>
          </a:prstGeom>
        </p:spPr>
        <p:txBody>
          <a:bodyPr wrap="square">
            <a:spAutoFit/>
          </a:bodyPr>
          <a:lstStyle/>
          <a:p>
            <a:pPr marL="285750" indent="-285750" algn="ctr">
              <a:buFont typeface="Wingdings" panose="05000000000000000000" pitchFamily="2" charset="2"/>
              <a:buChar char="à"/>
            </a:pPr>
            <a:r>
              <a:rPr lang="fr-FR" sz="1400" i="1" dirty="0">
                <a:solidFill>
                  <a:schemeClr val="accent2">
                    <a:lumMod val="75000"/>
                  </a:schemeClr>
                </a:solidFill>
              </a:rPr>
              <a:t>Hypothèse : biais lié aux conditions météorologiques ?</a:t>
            </a:r>
          </a:p>
        </p:txBody>
      </p:sp>
      <p:sp>
        <p:nvSpPr>
          <p:cNvPr id="3" name="Flèche courbée vers la droite 2"/>
          <p:cNvSpPr/>
          <p:nvPr/>
        </p:nvSpPr>
        <p:spPr>
          <a:xfrm>
            <a:off x="4280258" y="3487566"/>
            <a:ext cx="457939" cy="686481"/>
          </a:xfrm>
          <a:prstGeom prst="curvedRightArrow">
            <a:avLst>
              <a:gd name="adj1" fmla="val 25629"/>
              <a:gd name="adj2" fmla="val 50000"/>
              <a:gd name="adj3" fmla="val 25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solidFill>
                <a:schemeClr val="tx1"/>
              </a:solidFill>
            </a:endParaRPr>
          </a:p>
        </p:txBody>
      </p:sp>
      <p:sp>
        <p:nvSpPr>
          <p:cNvPr id="70" name="Rectangle 69"/>
          <p:cNvSpPr/>
          <p:nvPr/>
        </p:nvSpPr>
        <p:spPr>
          <a:xfrm>
            <a:off x="4541679" y="3828957"/>
            <a:ext cx="2427047" cy="523220"/>
          </a:xfrm>
          <a:prstGeom prst="rect">
            <a:avLst/>
          </a:prstGeom>
        </p:spPr>
        <p:txBody>
          <a:bodyPr wrap="square">
            <a:spAutoFit/>
          </a:bodyPr>
          <a:lstStyle/>
          <a:p>
            <a:pPr algn="ctr"/>
            <a:r>
              <a:rPr lang="fr-FR" sz="1400" b="1" dirty="0">
                <a:solidFill>
                  <a:schemeClr val="accent6">
                    <a:lumMod val="75000"/>
                  </a:schemeClr>
                </a:solidFill>
              </a:rPr>
              <a:t>Analyse de la fraction colloïdale en cours (KIT)</a:t>
            </a:r>
          </a:p>
        </p:txBody>
      </p:sp>
      <p:sp>
        <p:nvSpPr>
          <p:cNvPr id="2" name="Espace réservé du numéro de diapositive 1"/>
          <p:cNvSpPr>
            <a:spLocks noGrp="1"/>
          </p:cNvSpPr>
          <p:nvPr>
            <p:ph type="sldNum" sz="quarter" idx="12"/>
          </p:nvPr>
        </p:nvSpPr>
        <p:spPr/>
        <p:txBody>
          <a:bodyPr/>
          <a:lstStyle/>
          <a:p>
            <a:fld id="{56A9B36A-49FE-455E-A751-CFC6C87017F0}" type="slidenum">
              <a:rPr lang="fr-FR" smtClean="0"/>
              <a:t>16</a:t>
            </a:fld>
            <a:endParaRPr lang="fr-FR"/>
          </a:p>
        </p:txBody>
      </p:sp>
      <p:sp>
        <p:nvSpPr>
          <p:cNvPr id="33" name="ZoneTexte 32"/>
          <p:cNvSpPr txBox="1"/>
          <p:nvPr/>
        </p:nvSpPr>
        <p:spPr>
          <a:xfrm>
            <a:off x="9477618" y="0"/>
            <a:ext cx="2876470" cy="369332"/>
          </a:xfrm>
          <a:prstGeom prst="rect">
            <a:avLst/>
          </a:prstGeom>
          <a:noFill/>
        </p:spPr>
        <p:txBody>
          <a:bodyPr wrap="square" rtlCol="0">
            <a:spAutoFit/>
          </a:bodyPr>
          <a:lstStyle/>
          <a:p>
            <a:r>
              <a:rPr lang="fr-FR" b="1" u="sng" dirty="0" smtClean="0">
                <a:solidFill>
                  <a:srgbClr val="FF0000"/>
                </a:solidFill>
              </a:rPr>
              <a:t>WP1b. LABILITE  DES RN</a:t>
            </a:r>
            <a:endParaRPr lang="fr-FR" b="1" u="sng" dirty="0">
              <a:solidFill>
                <a:srgbClr val="FF0000"/>
              </a:solidFill>
            </a:endParaRPr>
          </a:p>
        </p:txBody>
      </p:sp>
    </p:spTree>
    <p:extLst>
      <p:ext uri="{BB962C8B-B14F-4D97-AF65-F5344CB8AC3E}">
        <p14:creationId xmlns:p14="http://schemas.microsoft.com/office/powerpoint/2010/main" val="25616948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ZoneTexte 51"/>
          <p:cNvSpPr txBox="1"/>
          <p:nvPr/>
        </p:nvSpPr>
        <p:spPr>
          <a:xfrm>
            <a:off x="530122" y="276225"/>
            <a:ext cx="8190692" cy="369332"/>
          </a:xfrm>
          <a:prstGeom prst="rect">
            <a:avLst/>
          </a:prstGeom>
          <a:noFill/>
        </p:spPr>
        <p:txBody>
          <a:bodyPr wrap="square" rtlCol="0">
            <a:spAutoFit/>
          </a:bodyPr>
          <a:lstStyle/>
          <a:p>
            <a:r>
              <a:rPr lang="fr-FR" b="1" u="sng" dirty="0" smtClean="0">
                <a:solidFill>
                  <a:srgbClr val="FF0000"/>
                </a:solidFill>
              </a:rPr>
              <a:t>L’uranium </a:t>
            </a:r>
            <a:r>
              <a:rPr lang="fr-FR" b="1" u="sng" dirty="0">
                <a:solidFill>
                  <a:srgbClr val="FF0000"/>
                </a:solidFill>
              </a:rPr>
              <a:t>dans la « zone humus »</a:t>
            </a:r>
          </a:p>
        </p:txBody>
      </p:sp>
      <p:sp>
        <p:nvSpPr>
          <p:cNvPr id="65" name="ZoneTexte 64"/>
          <p:cNvSpPr txBox="1"/>
          <p:nvPr/>
        </p:nvSpPr>
        <p:spPr>
          <a:xfrm>
            <a:off x="3123297" y="952965"/>
            <a:ext cx="4462959" cy="338554"/>
          </a:xfrm>
          <a:prstGeom prst="rect">
            <a:avLst/>
          </a:prstGeom>
          <a:noFill/>
        </p:spPr>
        <p:txBody>
          <a:bodyPr wrap="square" rtlCol="0">
            <a:spAutoFit/>
          </a:bodyPr>
          <a:lstStyle/>
          <a:p>
            <a:pPr marL="285750" indent="-285750">
              <a:buFont typeface="Wingdings" panose="05000000000000000000" pitchFamily="2" charset="2"/>
              <a:buChar char="Ø"/>
            </a:pPr>
            <a:r>
              <a:rPr lang="fr-FR" sz="1600" b="1" i="1" u="sng" dirty="0"/>
              <a:t>En laboratoire : </a:t>
            </a:r>
          </a:p>
        </p:txBody>
      </p:sp>
      <p:grpSp>
        <p:nvGrpSpPr>
          <p:cNvPr id="34" name="Groupe 33"/>
          <p:cNvGrpSpPr/>
          <p:nvPr/>
        </p:nvGrpSpPr>
        <p:grpSpPr>
          <a:xfrm>
            <a:off x="437814" y="956302"/>
            <a:ext cx="2402542" cy="2405755"/>
            <a:chOff x="89646" y="579491"/>
            <a:chExt cx="2402542" cy="2405755"/>
          </a:xfrm>
        </p:grpSpPr>
        <p:grpSp>
          <p:nvGrpSpPr>
            <p:cNvPr id="35" name="Groupe 34"/>
            <p:cNvGrpSpPr/>
            <p:nvPr/>
          </p:nvGrpSpPr>
          <p:grpSpPr>
            <a:xfrm>
              <a:off x="1510329" y="579491"/>
              <a:ext cx="981859" cy="2405755"/>
              <a:chOff x="984546" y="1502229"/>
              <a:chExt cx="1360900" cy="3582955"/>
            </a:xfrm>
          </p:grpSpPr>
          <p:pic>
            <p:nvPicPr>
              <p:cNvPr id="46" name="Image 45"/>
              <p:cNvPicPr>
                <a:picLocks noChangeAspect="1"/>
              </p:cNvPicPr>
              <p:nvPr/>
            </p:nvPicPr>
            <p:blipFill rotWithShape="1">
              <a:blip r:embed="rId3"/>
              <a:srcRect l="26059" t="40674" r="70009" b="19525"/>
              <a:stretch/>
            </p:blipFill>
            <p:spPr>
              <a:xfrm>
                <a:off x="984546" y="1502229"/>
                <a:ext cx="498341" cy="3582955"/>
              </a:xfrm>
              <a:prstGeom prst="rect">
                <a:avLst/>
              </a:prstGeom>
            </p:spPr>
          </p:pic>
          <p:pic>
            <p:nvPicPr>
              <p:cNvPr id="53" name="Image 52"/>
              <p:cNvPicPr>
                <a:picLocks noChangeAspect="1"/>
              </p:cNvPicPr>
              <p:nvPr/>
            </p:nvPicPr>
            <p:blipFill rotWithShape="1">
              <a:blip r:embed="rId4"/>
              <a:srcRect t="56385" r="9026"/>
              <a:stretch/>
            </p:blipFill>
            <p:spPr>
              <a:xfrm rot="16200000">
                <a:off x="233727" y="2957081"/>
                <a:ext cx="3491917" cy="731520"/>
              </a:xfrm>
              <a:prstGeom prst="rect">
                <a:avLst/>
              </a:prstGeom>
            </p:spPr>
          </p:pic>
        </p:grpSp>
        <p:sp>
          <p:nvSpPr>
            <p:cNvPr id="36" name="Rectangle 35"/>
            <p:cNvSpPr/>
            <p:nvPr/>
          </p:nvSpPr>
          <p:spPr>
            <a:xfrm>
              <a:off x="89647" y="2303930"/>
              <a:ext cx="2402541" cy="681316"/>
            </a:xfrm>
            <a:prstGeom prst="rect">
              <a:avLst/>
            </a:prstGeom>
            <a:noFill/>
            <a:ln w="19050">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p:cNvSpPr/>
            <p:nvPr/>
          </p:nvSpPr>
          <p:spPr>
            <a:xfrm>
              <a:off x="89646" y="637567"/>
              <a:ext cx="2402541" cy="8685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p:cNvSpPr txBox="1"/>
            <p:nvPr/>
          </p:nvSpPr>
          <p:spPr>
            <a:xfrm>
              <a:off x="202920" y="907645"/>
              <a:ext cx="1370183" cy="307777"/>
            </a:xfrm>
            <a:prstGeom prst="rect">
              <a:avLst/>
            </a:prstGeom>
            <a:noFill/>
          </p:spPr>
          <p:txBody>
            <a:bodyPr wrap="none" rtlCol="0">
              <a:spAutoFit/>
            </a:bodyPr>
            <a:lstStyle/>
            <a:p>
              <a:r>
                <a:rPr lang="fr-FR" sz="1400" b="1" i="1" dirty="0"/>
                <a:t>Zone « humus »</a:t>
              </a:r>
            </a:p>
          </p:txBody>
        </p:sp>
        <p:sp>
          <p:nvSpPr>
            <p:cNvPr id="43" name="ZoneTexte 42"/>
            <p:cNvSpPr txBox="1"/>
            <p:nvPr/>
          </p:nvSpPr>
          <p:spPr>
            <a:xfrm>
              <a:off x="188295" y="1751112"/>
              <a:ext cx="1450333" cy="307777"/>
            </a:xfrm>
            <a:prstGeom prst="rect">
              <a:avLst/>
            </a:prstGeom>
            <a:noFill/>
          </p:spPr>
          <p:txBody>
            <a:bodyPr wrap="none" rtlCol="0">
              <a:spAutoFit/>
            </a:bodyPr>
            <a:lstStyle/>
            <a:p>
              <a:r>
                <a:rPr lang="fr-FR" sz="1400" i="1" dirty="0"/>
                <a:t>Zone « blanche »</a:t>
              </a:r>
            </a:p>
          </p:txBody>
        </p:sp>
        <p:sp>
          <p:nvSpPr>
            <p:cNvPr id="45" name="ZoneTexte 44"/>
            <p:cNvSpPr txBox="1"/>
            <p:nvPr/>
          </p:nvSpPr>
          <p:spPr>
            <a:xfrm>
              <a:off x="162844" y="2485199"/>
              <a:ext cx="1492012" cy="307777"/>
            </a:xfrm>
            <a:prstGeom prst="rect">
              <a:avLst/>
            </a:prstGeom>
            <a:noFill/>
          </p:spPr>
          <p:txBody>
            <a:bodyPr wrap="none" rtlCol="0">
              <a:spAutoFit/>
            </a:bodyPr>
            <a:lstStyle/>
            <a:p>
              <a:r>
                <a:rPr lang="fr-FR" sz="1400" i="1" dirty="0"/>
                <a:t>Zone « paléosol »</a:t>
              </a:r>
            </a:p>
          </p:txBody>
        </p:sp>
      </p:grpSp>
      <p:sp>
        <p:nvSpPr>
          <p:cNvPr id="54" name="Rectangle 53"/>
          <p:cNvSpPr/>
          <p:nvPr/>
        </p:nvSpPr>
        <p:spPr>
          <a:xfrm>
            <a:off x="437813" y="1924940"/>
            <a:ext cx="2402541" cy="788894"/>
          </a:xfrm>
          <a:prstGeom prst="rect">
            <a:avLst/>
          </a:prstGeom>
          <a:noFill/>
          <a:ln w="19050">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3179550" y="1392158"/>
            <a:ext cx="4781320" cy="2939266"/>
          </a:xfrm>
          <a:prstGeom prst="rect">
            <a:avLst/>
          </a:prstGeom>
          <a:noFill/>
        </p:spPr>
        <p:txBody>
          <a:bodyPr wrap="square" rtlCol="0">
            <a:spAutoFit/>
          </a:bodyPr>
          <a:lstStyle/>
          <a:p>
            <a:r>
              <a:rPr lang="fr-FR" sz="1600" b="1" i="1" dirty="0"/>
              <a:t>EN STATIQUE</a:t>
            </a:r>
          </a:p>
          <a:p>
            <a:endParaRPr lang="fr-FR" sz="1000" b="1" i="1" dirty="0"/>
          </a:p>
          <a:p>
            <a:r>
              <a:rPr lang="fr-FR" sz="1600" b="1" dirty="0"/>
              <a:t>Désorptions : </a:t>
            </a:r>
          </a:p>
          <a:p>
            <a:endParaRPr lang="fr-FR" sz="900" dirty="0"/>
          </a:p>
          <a:p>
            <a:r>
              <a:rPr lang="fr-FR" sz="1600" u="sng" dirty="0"/>
              <a:t>Ratios [m/V]</a:t>
            </a:r>
            <a:r>
              <a:rPr lang="fr-FR" sz="1600" dirty="0"/>
              <a:t> (Subatech) : </a:t>
            </a:r>
            <a:r>
              <a:rPr lang="fr-FR" sz="1600" b="1" dirty="0"/>
              <a:t>très peu d’U labile</a:t>
            </a:r>
            <a:r>
              <a:rPr lang="fr-FR" sz="1600" dirty="0"/>
              <a:t>, suit un modèle </a:t>
            </a:r>
            <a:r>
              <a:rPr lang="fr-FR" sz="1600" dirty="0" err="1"/>
              <a:t>Kd</a:t>
            </a:r>
            <a:r>
              <a:rPr lang="fr-FR" sz="1600" dirty="0"/>
              <a:t> </a:t>
            </a:r>
            <a:r>
              <a:rPr lang="fr-FR" sz="1200" dirty="0"/>
              <a:t>(part labile)</a:t>
            </a:r>
          </a:p>
          <a:p>
            <a:endParaRPr lang="fr-FR" sz="1100" dirty="0"/>
          </a:p>
          <a:p>
            <a:r>
              <a:rPr lang="fr-FR" sz="1600" b="1" dirty="0">
                <a:solidFill>
                  <a:srgbClr val="FF0000"/>
                </a:solidFill>
              </a:rPr>
              <a:t>MAIS</a:t>
            </a:r>
          </a:p>
          <a:p>
            <a:endParaRPr lang="fr-FR" sz="1100" b="1" dirty="0">
              <a:solidFill>
                <a:srgbClr val="FF0000"/>
              </a:solidFill>
            </a:endParaRPr>
          </a:p>
          <a:p>
            <a:r>
              <a:rPr lang="fr-FR" sz="1600" u="sng" dirty="0"/>
              <a:t>Successives</a:t>
            </a:r>
            <a:r>
              <a:rPr lang="fr-FR" sz="1600" dirty="0"/>
              <a:t> (IRSN LR2T) : </a:t>
            </a:r>
            <a:r>
              <a:rPr lang="fr-FR" sz="1600" b="1" dirty="0"/>
              <a:t>fraction U labile très lente </a:t>
            </a:r>
            <a:r>
              <a:rPr lang="fr-FR" sz="1600" dirty="0"/>
              <a:t>(</a:t>
            </a:r>
            <a:r>
              <a:rPr lang="fr-FR" sz="1600" b="1" dirty="0">
                <a:solidFill>
                  <a:srgbClr val="FF0000"/>
                </a:solidFill>
              </a:rPr>
              <a:t>facteur cinétique</a:t>
            </a:r>
            <a:r>
              <a:rPr lang="fr-FR" sz="1600" dirty="0"/>
              <a:t>)  </a:t>
            </a:r>
          </a:p>
          <a:p>
            <a:endParaRPr lang="fr-FR" sz="1600" dirty="0"/>
          </a:p>
          <a:p>
            <a:endParaRPr lang="fr-FR" sz="1600" dirty="0"/>
          </a:p>
        </p:txBody>
      </p:sp>
      <p:sp>
        <p:nvSpPr>
          <p:cNvPr id="31" name="Rectangle 30"/>
          <p:cNvSpPr/>
          <p:nvPr/>
        </p:nvSpPr>
        <p:spPr>
          <a:xfrm>
            <a:off x="198898" y="5574851"/>
            <a:ext cx="4617720" cy="861774"/>
          </a:xfrm>
          <a:prstGeom prst="rect">
            <a:avLst/>
          </a:prstGeom>
        </p:spPr>
        <p:txBody>
          <a:bodyPr wrap="square">
            <a:spAutoFit/>
          </a:bodyPr>
          <a:lstStyle/>
          <a:p>
            <a:pPr marL="273050" indent="-273050"/>
            <a:r>
              <a:rPr lang="fr-FR" i="1" dirty="0">
                <a:solidFill>
                  <a:srgbClr val="FF0000"/>
                </a:solidFill>
                <a:sym typeface="Wingdings" panose="05000000000000000000" pitchFamily="2" charset="2"/>
              </a:rPr>
              <a:t> </a:t>
            </a:r>
            <a:r>
              <a:rPr lang="fr-FR" i="1" dirty="0">
                <a:solidFill>
                  <a:srgbClr val="FF0000"/>
                </a:solidFill>
              </a:rPr>
              <a:t>Homogénéité pour l’U en cours de vérification à l’échelle de la ZH (+4 carottes).</a:t>
            </a:r>
            <a:r>
              <a:rPr lang="fr-FR" sz="1400" i="1" dirty="0">
                <a:solidFill>
                  <a:srgbClr val="FF0000"/>
                </a:solidFill>
              </a:rPr>
              <a:t> (campagne IRSN LR2T 2021)</a:t>
            </a:r>
            <a:endParaRPr lang="fr-FR" i="1" dirty="0">
              <a:solidFill>
                <a:srgbClr val="FF0000"/>
              </a:solidFill>
            </a:endParaRPr>
          </a:p>
        </p:txBody>
      </p:sp>
      <p:graphicFrame>
        <p:nvGraphicFramePr>
          <p:cNvPr id="32" name="Tableau 31"/>
          <p:cNvGraphicFramePr>
            <a:graphicFrameLocks noGrp="1"/>
          </p:cNvGraphicFramePr>
          <p:nvPr>
            <p:extLst>
              <p:ext uri="{D42A27DB-BD31-4B8C-83A1-F6EECF244321}">
                <p14:modId xmlns:p14="http://schemas.microsoft.com/office/powerpoint/2010/main" val="86258418"/>
              </p:ext>
            </p:extLst>
          </p:nvPr>
        </p:nvGraphicFramePr>
        <p:xfrm>
          <a:off x="437814" y="4214678"/>
          <a:ext cx="3269339" cy="1088509"/>
        </p:xfrm>
        <a:graphic>
          <a:graphicData uri="http://schemas.openxmlformats.org/drawingml/2006/table">
            <a:tbl>
              <a:tblPr firstRow="1" bandRow="1">
                <a:tableStyleId>{5940675A-B579-460E-94D1-54222C63F5DA}</a:tableStyleId>
              </a:tblPr>
              <a:tblGrid>
                <a:gridCol w="1006369">
                  <a:extLst>
                    <a:ext uri="{9D8B030D-6E8A-4147-A177-3AD203B41FA5}">
                      <a16:colId xmlns:a16="http://schemas.microsoft.com/office/drawing/2014/main" val="1098617518"/>
                    </a:ext>
                  </a:extLst>
                </a:gridCol>
                <a:gridCol w="1131485">
                  <a:extLst>
                    <a:ext uri="{9D8B030D-6E8A-4147-A177-3AD203B41FA5}">
                      <a16:colId xmlns:a16="http://schemas.microsoft.com/office/drawing/2014/main" val="4098904110"/>
                    </a:ext>
                  </a:extLst>
                </a:gridCol>
                <a:gridCol w="1131485">
                  <a:extLst>
                    <a:ext uri="{9D8B030D-6E8A-4147-A177-3AD203B41FA5}">
                      <a16:colId xmlns:a16="http://schemas.microsoft.com/office/drawing/2014/main" val="91191289"/>
                    </a:ext>
                  </a:extLst>
                </a:gridCol>
              </a:tblGrid>
              <a:tr h="399120">
                <a:tc>
                  <a:txBody>
                    <a:bodyPr/>
                    <a:lstStyle/>
                    <a:p>
                      <a:pPr algn="ctr"/>
                      <a:endParaRPr lang="fr-FR" sz="1600"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600" dirty="0" smtClean="0"/>
                        <a:t>Subatech</a:t>
                      </a:r>
                      <a:endParaRPr lang="fr-FR" sz="1600" dirty="0"/>
                    </a:p>
                  </a:txBody>
                  <a:tcP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600" dirty="0" smtClean="0"/>
                        <a:t>IRSN LR2T</a:t>
                      </a:r>
                      <a:endParaRPr lang="fr-FR" sz="1600" dirty="0"/>
                    </a:p>
                  </a:txBody>
                  <a:tcPr>
                    <a:lnL w="12700" cmpd="sng">
                      <a:noFill/>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20664638"/>
                  </a:ext>
                </a:extLst>
              </a:tr>
              <a:tr h="689389">
                <a:tc>
                  <a:txBody>
                    <a:bodyPr/>
                    <a:lstStyle/>
                    <a:p>
                      <a:pPr algn="ctr"/>
                      <a:r>
                        <a:rPr lang="fr-FR" sz="1600" b="1" dirty="0" smtClean="0"/>
                        <a:t>Fraction labile (%)</a:t>
                      </a:r>
                      <a:endParaRPr lang="fr-FR" sz="1600" b="1" dirty="0"/>
                    </a:p>
                  </a:txBody>
                  <a:tcPr>
                    <a:lnL w="12700" cmpd="sng">
                      <a:noFill/>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400" b="1" i="1" dirty="0" smtClean="0"/>
                        <a:t>0,3 ± 1,5 %</a:t>
                      </a:r>
                      <a:endParaRPr lang="fr-FR" sz="1400" b="1" i="1" dirty="0"/>
                    </a:p>
                  </a:txBody>
                  <a:tcPr anchor="ct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400" b="1" i="1" dirty="0" smtClean="0"/>
                        <a:t>0 % </a:t>
                      </a:r>
                    </a:p>
                    <a:p>
                      <a:pPr algn="ctr"/>
                      <a:r>
                        <a:rPr lang="fr-FR" sz="1200" b="0" i="1" dirty="0" smtClean="0"/>
                        <a:t>(avec </a:t>
                      </a:r>
                      <a:r>
                        <a:rPr lang="fr-FR" sz="1200" b="0" kern="1200" dirty="0" smtClean="0">
                          <a:solidFill>
                            <a:schemeClr val="tx1"/>
                          </a:solidFill>
                          <a:effectLst/>
                          <a:latin typeface="+mn-lt"/>
                          <a:ea typeface="+mn-ea"/>
                          <a:cs typeface="+mn-cs"/>
                        </a:rPr>
                        <a:t>T</a:t>
                      </a:r>
                      <a:r>
                        <a:rPr lang="fr-FR" sz="1200" b="0" kern="1200" baseline="-25000" dirty="0" smtClean="0">
                          <a:solidFill>
                            <a:schemeClr val="tx1"/>
                          </a:solidFill>
                          <a:effectLst/>
                          <a:latin typeface="+mn-lt"/>
                          <a:ea typeface="+mn-ea"/>
                          <a:cs typeface="+mn-cs"/>
                        </a:rPr>
                        <a:t>1/2</a:t>
                      </a:r>
                      <a:r>
                        <a:rPr lang="fr-FR" sz="1200" b="0" i="1" dirty="0" smtClean="0"/>
                        <a:t>=50j)</a:t>
                      </a:r>
                      <a:endParaRPr lang="fr-FR" sz="1600" b="0" kern="1200" dirty="0">
                        <a:solidFill>
                          <a:schemeClr val="tx1"/>
                        </a:solidFill>
                        <a:effectLst/>
                        <a:latin typeface="+mn-lt"/>
                        <a:ea typeface="+mn-ea"/>
                        <a:cs typeface="+mn-cs"/>
                      </a:endParaRPr>
                    </a:p>
                  </a:txBody>
                  <a:tcPr anchor="ctr">
                    <a:lnL w="12700" cmpd="sng">
                      <a:noFill/>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525180489"/>
                  </a:ext>
                </a:extLst>
              </a:tr>
            </a:tbl>
          </a:graphicData>
        </a:graphic>
      </p:graphicFrame>
      <p:graphicFrame>
        <p:nvGraphicFramePr>
          <p:cNvPr id="33" name="Graphique 32"/>
          <p:cNvGraphicFramePr>
            <a:graphicFrameLocks/>
          </p:cNvGraphicFramePr>
          <p:nvPr>
            <p:extLst>
              <p:ext uri="{D42A27DB-BD31-4B8C-83A1-F6EECF244321}">
                <p14:modId xmlns:p14="http://schemas.microsoft.com/office/powerpoint/2010/main" val="2395249769"/>
              </p:ext>
            </p:extLst>
          </p:nvPr>
        </p:nvGraphicFramePr>
        <p:xfrm>
          <a:off x="4528269" y="3890706"/>
          <a:ext cx="3841240" cy="2545919"/>
        </p:xfrm>
        <a:graphic>
          <a:graphicData uri="http://schemas.openxmlformats.org/drawingml/2006/chart">
            <c:chart xmlns:c="http://schemas.openxmlformats.org/drawingml/2006/chart" xmlns:r="http://schemas.openxmlformats.org/officeDocument/2006/relationships" r:id="rId5"/>
          </a:graphicData>
        </a:graphic>
      </p:graphicFrame>
      <p:sp>
        <p:nvSpPr>
          <p:cNvPr id="2" name="Espace réservé du numéro de diapositive 1"/>
          <p:cNvSpPr>
            <a:spLocks noGrp="1"/>
          </p:cNvSpPr>
          <p:nvPr>
            <p:ph type="sldNum" sz="quarter" idx="12"/>
          </p:nvPr>
        </p:nvSpPr>
        <p:spPr/>
        <p:txBody>
          <a:bodyPr/>
          <a:lstStyle/>
          <a:p>
            <a:fld id="{56A9B36A-49FE-455E-A751-CFC6C87017F0}" type="slidenum">
              <a:rPr lang="fr-FR" smtClean="0"/>
              <a:t>17</a:t>
            </a:fld>
            <a:endParaRPr lang="fr-FR"/>
          </a:p>
        </p:txBody>
      </p:sp>
      <p:sp>
        <p:nvSpPr>
          <p:cNvPr id="21" name="ZoneTexte 20"/>
          <p:cNvSpPr txBox="1"/>
          <p:nvPr/>
        </p:nvSpPr>
        <p:spPr>
          <a:xfrm>
            <a:off x="7925450" y="390948"/>
            <a:ext cx="4297439" cy="3185487"/>
          </a:xfrm>
          <a:prstGeom prst="rect">
            <a:avLst/>
          </a:prstGeom>
          <a:noFill/>
        </p:spPr>
        <p:txBody>
          <a:bodyPr wrap="square" rtlCol="0">
            <a:spAutoFit/>
          </a:bodyPr>
          <a:lstStyle/>
          <a:p>
            <a:endParaRPr lang="fr-FR" sz="1000" b="1" i="1" dirty="0"/>
          </a:p>
          <a:p>
            <a:endParaRPr lang="fr-FR" sz="900" dirty="0"/>
          </a:p>
          <a:p>
            <a:r>
              <a:rPr lang="fr-FR" sz="1600" u="sng" dirty="0" smtClean="0"/>
              <a:t>Filtrations</a:t>
            </a:r>
            <a:r>
              <a:rPr lang="fr-FR" sz="1600" dirty="0" smtClean="0"/>
              <a:t> (IPHC) </a:t>
            </a:r>
            <a:r>
              <a:rPr lang="fr-FR" sz="1600" dirty="0"/>
              <a:t>: </a:t>
            </a:r>
            <a:r>
              <a:rPr lang="fr-FR" sz="1600" b="1" dirty="0" smtClean="0"/>
              <a:t>U labile </a:t>
            </a:r>
            <a:r>
              <a:rPr lang="fr-FR" sz="1600" dirty="0" smtClean="0"/>
              <a:t>(0,30±0,05%) </a:t>
            </a:r>
            <a:r>
              <a:rPr lang="fr-FR" sz="1600" b="1" dirty="0" smtClean="0"/>
              <a:t>associé à une fraction « colloïdale »</a:t>
            </a:r>
            <a:r>
              <a:rPr lang="fr-FR" sz="1600" dirty="0"/>
              <a:t> </a:t>
            </a:r>
            <a:r>
              <a:rPr lang="fr-FR" sz="1600" dirty="0" smtClean="0"/>
              <a:t>(</a:t>
            </a:r>
            <a:r>
              <a:rPr lang="fr-FR" sz="1600" dirty="0" err="1" smtClean="0"/>
              <a:t>qq</a:t>
            </a:r>
            <a:r>
              <a:rPr lang="fr-FR" sz="1600" dirty="0" smtClean="0"/>
              <a:t> 10 nm – 1 nm)</a:t>
            </a:r>
          </a:p>
          <a:p>
            <a:endParaRPr lang="fr-FR" sz="1100" dirty="0"/>
          </a:p>
          <a:p>
            <a:r>
              <a:rPr lang="fr-FR" sz="1600" b="1" dirty="0" smtClean="0">
                <a:solidFill>
                  <a:srgbClr val="FF0000"/>
                </a:solidFill>
              </a:rPr>
              <a:t>ET</a:t>
            </a:r>
            <a:endParaRPr lang="fr-FR" sz="1600" b="1" dirty="0">
              <a:solidFill>
                <a:srgbClr val="FF0000"/>
              </a:solidFill>
            </a:endParaRPr>
          </a:p>
          <a:p>
            <a:endParaRPr lang="fr-FR" sz="1100" b="1" dirty="0">
              <a:solidFill>
                <a:srgbClr val="FF0000"/>
              </a:solidFill>
            </a:endParaRPr>
          </a:p>
          <a:p>
            <a:r>
              <a:rPr lang="fr-FR" sz="1600" u="sng" dirty="0" smtClean="0"/>
              <a:t>Analyses MO / Fe</a:t>
            </a:r>
            <a:r>
              <a:rPr lang="fr-FR" sz="1600" dirty="0" smtClean="0"/>
              <a:t> </a:t>
            </a:r>
            <a:r>
              <a:rPr lang="fr-FR" sz="1600" dirty="0"/>
              <a:t>: </a:t>
            </a:r>
            <a:r>
              <a:rPr lang="fr-FR" sz="1600" b="1" dirty="0" smtClean="0"/>
              <a:t>matières organiques labiles associées à fraction « colloïdale » </a:t>
            </a:r>
            <a:r>
              <a:rPr lang="fr-FR" sz="1600" dirty="0" smtClean="0"/>
              <a:t>(60 – 1nm), type « humique » et « protéique », </a:t>
            </a:r>
            <a:r>
              <a:rPr lang="fr-FR" sz="1600" b="1" dirty="0" smtClean="0"/>
              <a:t>id. Fe </a:t>
            </a:r>
          </a:p>
          <a:p>
            <a:endParaRPr lang="fr-FR" sz="1600" b="1" dirty="0"/>
          </a:p>
          <a:p>
            <a:r>
              <a:rPr lang="fr-FR" sz="1600" dirty="0" smtClean="0"/>
              <a:t>(</a:t>
            </a:r>
            <a:r>
              <a:rPr lang="fr-FR" sz="1600" b="1" dirty="0">
                <a:solidFill>
                  <a:srgbClr val="FF0000"/>
                </a:solidFill>
              </a:rPr>
              <a:t>facteur </a:t>
            </a:r>
            <a:r>
              <a:rPr lang="fr-FR" sz="1600" b="1" dirty="0" smtClean="0">
                <a:solidFill>
                  <a:srgbClr val="FF0000"/>
                </a:solidFill>
              </a:rPr>
              <a:t>« </a:t>
            </a:r>
            <a:r>
              <a:rPr lang="fr-FR" sz="1600" b="1" dirty="0" err="1" smtClean="0">
                <a:solidFill>
                  <a:srgbClr val="FF0000"/>
                </a:solidFill>
              </a:rPr>
              <a:t>colloides</a:t>
            </a:r>
            <a:r>
              <a:rPr lang="fr-FR" sz="1600" b="1" dirty="0" smtClean="0">
                <a:solidFill>
                  <a:srgbClr val="FF0000"/>
                </a:solidFill>
              </a:rPr>
              <a:t> » !</a:t>
            </a:r>
            <a:r>
              <a:rPr lang="fr-FR" sz="1600" dirty="0" smtClean="0"/>
              <a:t>)  </a:t>
            </a:r>
            <a:endParaRPr lang="fr-FR" sz="1600" dirty="0"/>
          </a:p>
          <a:p>
            <a:endParaRPr lang="fr-FR" sz="1600" dirty="0"/>
          </a:p>
          <a:p>
            <a:endParaRPr lang="fr-FR" sz="1600" dirty="0"/>
          </a:p>
        </p:txBody>
      </p:sp>
      <p:sp>
        <p:nvSpPr>
          <p:cNvPr id="22" name="Rectangle 21"/>
          <p:cNvSpPr/>
          <p:nvPr/>
        </p:nvSpPr>
        <p:spPr>
          <a:xfrm>
            <a:off x="8199508" y="5790294"/>
            <a:ext cx="3878192" cy="646331"/>
          </a:xfrm>
          <a:prstGeom prst="rect">
            <a:avLst/>
          </a:prstGeom>
        </p:spPr>
        <p:txBody>
          <a:bodyPr wrap="square">
            <a:spAutoFit/>
          </a:bodyPr>
          <a:lstStyle/>
          <a:p>
            <a:pPr marL="273050" indent="-273050"/>
            <a:r>
              <a:rPr lang="fr-FR" i="1" dirty="0">
                <a:solidFill>
                  <a:srgbClr val="336600"/>
                </a:solidFill>
                <a:sym typeface="Wingdings" panose="05000000000000000000" pitchFamily="2" charset="2"/>
              </a:rPr>
              <a:t> </a:t>
            </a:r>
            <a:r>
              <a:rPr lang="fr-FR" i="1" dirty="0" smtClean="0">
                <a:solidFill>
                  <a:srgbClr val="336600"/>
                </a:solidFill>
                <a:sym typeface="Wingdings" panose="05000000000000000000" pitchFamily="2" charset="2"/>
              </a:rPr>
              <a:t>Interactions MO labile - </a:t>
            </a:r>
            <a:r>
              <a:rPr lang="fr-FR" i="1" dirty="0" err="1" smtClean="0">
                <a:solidFill>
                  <a:srgbClr val="336600"/>
                </a:solidFill>
                <a:sym typeface="Wingdings" panose="05000000000000000000" pitchFamily="2" charset="2"/>
              </a:rPr>
              <a:t>Min.Fe</a:t>
            </a:r>
            <a:r>
              <a:rPr lang="fr-FR" i="1" dirty="0" smtClean="0">
                <a:solidFill>
                  <a:srgbClr val="336600"/>
                </a:solidFill>
                <a:sym typeface="Wingdings" panose="05000000000000000000" pitchFamily="2" charset="2"/>
              </a:rPr>
              <a:t> – U ?  </a:t>
            </a:r>
            <a:r>
              <a:rPr lang="fr-FR" sz="1600" i="1" dirty="0" smtClean="0">
                <a:solidFill>
                  <a:srgbClr val="336600"/>
                </a:solidFill>
                <a:sym typeface="Wingdings" panose="05000000000000000000" pitchFamily="2" charset="2"/>
              </a:rPr>
              <a:t>(Thèse S. Ferreres, IPHC, 2022)</a:t>
            </a:r>
            <a:r>
              <a:rPr lang="fr-FR" i="1" dirty="0" smtClean="0">
                <a:solidFill>
                  <a:srgbClr val="336600"/>
                </a:solidFill>
                <a:sym typeface="Wingdings" panose="05000000000000000000" pitchFamily="2" charset="2"/>
              </a:rPr>
              <a:t> </a:t>
            </a:r>
            <a:endParaRPr lang="fr-FR" i="1" dirty="0">
              <a:solidFill>
                <a:srgbClr val="336600"/>
              </a:solidFill>
            </a:endParaRPr>
          </a:p>
        </p:txBody>
      </p:sp>
      <p:sp>
        <p:nvSpPr>
          <p:cNvPr id="23" name="ZoneTexte 22"/>
          <p:cNvSpPr txBox="1"/>
          <p:nvPr/>
        </p:nvSpPr>
        <p:spPr>
          <a:xfrm>
            <a:off x="9542524" y="-33009"/>
            <a:ext cx="2876470" cy="369332"/>
          </a:xfrm>
          <a:prstGeom prst="rect">
            <a:avLst/>
          </a:prstGeom>
          <a:noFill/>
        </p:spPr>
        <p:txBody>
          <a:bodyPr wrap="square" rtlCol="0">
            <a:spAutoFit/>
          </a:bodyPr>
          <a:lstStyle/>
          <a:p>
            <a:r>
              <a:rPr lang="fr-FR" b="1" u="sng" dirty="0" smtClean="0">
                <a:solidFill>
                  <a:srgbClr val="FF0000"/>
                </a:solidFill>
              </a:rPr>
              <a:t>WP1b. LABILITE  DES RN</a:t>
            </a:r>
            <a:endParaRPr lang="fr-FR" b="1" u="sng" dirty="0">
              <a:solidFill>
                <a:srgbClr val="FF0000"/>
              </a:solidFill>
            </a:endParaRPr>
          </a:p>
        </p:txBody>
      </p:sp>
      <p:graphicFrame>
        <p:nvGraphicFramePr>
          <p:cNvPr id="25" name="Graphique 24"/>
          <p:cNvGraphicFramePr>
            <a:graphicFrameLocks/>
          </p:cNvGraphicFramePr>
          <p:nvPr>
            <p:extLst>
              <p:ext uri="{D42A27DB-BD31-4B8C-83A1-F6EECF244321}">
                <p14:modId xmlns:p14="http://schemas.microsoft.com/office/powerpoint/2010/main" val="991035504"/>
              </p:ext>
            </p:extLst>
          </p:nvPr>
        </p:nvGraphicFramePr>
        <p:xfrm>
          <a:off x="8817829" y="3169787"/>
          <a:ext cx="2554714" cy="25590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1857253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e 29"/>
          <p:cNvGrpSpPr/>
          <p:nvPr/>
        </p:nvGrpSpPr>
        <p:grpSpPr>
          <a:xfrm>
            <a:off x="3696228" y="3321131"/>
            <a:ext cx="4236806" cy="2304803"/>
            <a:chOff x="4270667" y="3444736"/>
            <a:chExt cx="4236806" cy="2304803"/>
          </a:xfrm>
        </p:grpSpPr>
        <p:grpSp>
          <p:nvGrpSpPr>
            <p:cNvPr id="26" name="Groupe 25"/>
            <p:cNvGrpSpPr/>
            <p:nvPr/>
          </p:nvGrpSpPr>
          <p:grpSpPr>
            <a:xfrm>
              <a:off x="4270667" y="3680356"/>
              <a:ext cx="4236806" cy="2069183"/>
              <a:chOff x="4604901" y="3691298"/>
              <a:chExt cx="4236806" cy="2069183"/>
            </a:xfrm>
          </p:grpSpPr>
          <p:pic>
            <p:nvPicPr>
              <p:cNvPr id="18" name="Image 17"/>
              <p:cNvPicPr>
                <a:picLocks noChangeAspect="1"/>
              </p:cNvPicPr>
              <p:nvPr/>
            </p:nvPicPr>
            <p:blipFill rotWithShape="1">
              <a:blip r:embed="rId3"/>
              <a:srcRect l="49701" t="17820" r="1728"/>
              <a:stretch/>
            </p:blipFill>
            <p:spPr>
              <a:xfrm>
                <a:off x="4604901" y="3691298"/>
                <a:ext cx="4236806" cy="2069183"/>
              </a:xfrm>
              <a:prstGeom prst="rect">
                <a:avLst/>
              </a:prstGeom>
            </p:spPr>
          </p:pic>
          <p:sp>
            <p:nvSpPr>
              <p:cNvPr id="3" name="ZoneTexte 2"/>
              <p:cNvSpPr txBox="1"/>
              <p:nvPr/>
            </p:nvSpPr>
            <p:spPr>
              <a:xfrm>
                <a:off x="7251787" y="3812580"/>
                <a:ext cx="458331" cy="369332"/>
              </a:xfrm>
              <a:prstGeom prst="rect">
                <a:avLst/>
              </a:prstGeom>
              <a:noFill/>
            </p:spPr>
            <p:txBody>
              <a:bodyPr wrap="none" rtlCol="0">
                <a:spAutoFit/>
              </a:bodyPr>
              <a:lstStyle/>
              <a:p>
                <a:r>
                  <a:rPr lang="fr-FR" b="1" dirty="0" smtClean="0">
                    <a:solidFill>
                      <a:srgbClr val="FF6600"/>
                    </a:solidFill>
                  </a:rPr>
                  <a:t>CO</a:t>
                </a:r>
                <a:endParaRPr lang="fr-FR" b="1" dirty="0">
                  <a:solidFill>
                    <a:srgbClr val="FF6600"/>
                  </a:solidFill>
                </a:endParaRPr>
              </a:p>
            </p:txBody>
          </p:sp>
          <p:sp>
            <p:nvSpPr>
              <p:cNvPr id="20" name="ZoneTexte 19"/>
              <p:cNvSpPr txBox="1"/>
              <p:nvPr/>
            </p:nvSpPr>
            <p:spPr>
              <a:xfrm>
                <a:off x="7989847" y="3941305"/>
                <a:ext cx="651140" cy="369332"/>
              </a:xfrm>
              <a:prstGeom prst="rect">
                <a:avLst/>
              </a:prstGeom>
              <a:noFill/>
            </p:spPr>
            <p:txBody>
              <a:bodyPr wrap="none" rtlCol="0">
                <a:spAutoFit/>
              </a:bodyPr>
              <a:lstStyle/>
              <a:p>
                <a:r>
                  <a:rPr lang="fr-FR" b="1" dirty="0" smtClean="0">
                    <a:solidFill>
                      <a:srgbClr val="FF0000"/>
                    </a:solidFill>
                  </a:rPr>
                  <a:t>MOS</a:t>
                </a:r>
                <a:endParaRPr lang="fr-FR" b="1" dirty="0">
                  <a:solidFill>
                    <a:srgbClr val="FF0000"/>
                  </a:solidFill>
                </a:endParaRPr>
              </a:p>
            </p:txBody>
          </p:sp>
          <p:sp>
            <p:nvSpPr>
              <p:cNvPr id="21" name="ZoneTexte 20"/>
              <p:cNvSpPr txBox="1"/>
              <p:nvPr/>
            </p:nvSpPr>
            <p:spPr>
              <a:xfrm>
                <a:off x="6052469" y="3821167"/>
                <a:ext cx="771365" cy="369332"/>
              </a:xfrm>
              <a:prstGeom prst="rect">
                <a:avLst/>
              </a:prstGeom>
              <a:noFill/>
            </p:spPr>
            <p:txBody>
              <a:bodyPr wrap="none" rtlCol="0">
                <a:spAutoFit/>
              </a:bodyPr>
              <a:lstStyle/>
              <a:p>
                <a:r>
                  <a:rPr lang="fr-FR" b="1" dirty="0" err="1" smtClean="0">
                    <a:solidFill>
                      <a:srgbClr val="00B0F0"/>
                    </a:solidFill>
                  </a:rPr>
                  <a:t>Mo_D</a:t>
                </a:r>
                <a:endParaRPr lang="fr-FR" b="1" dirty="0">
                  <a:solidFill>
                    <a:srgbClr val="00B0F0"/>
                  </a:solidFill>
                </a:endParaRPr>
              </a:p>
            </p:txBody>
          </p:sp>
        </p:grpSp>
        <p:sp>
          <p:nvSpPr>
            <p:cNvPr id="25" name="Flèche gauche 24"/>
            <p:cNvSpPr/>
            <p:nvPr/>
          </p:nvSpPr>
          <p:spPr>
            <a:xfrm>
              <a:off x="5585796" y="3646266"/>
              <a:ext cx="2477367" cy="194089"/>
            </a:xfrm>
            <a:prstGeom prst="leftArrow">
              <a:avLst/>
            </a:prstGeom>
            <a:gradFill flip="none" rotWithShape="1">
              <a:gsLst>
                <a:gs pos="0">
                  <a:srgbClr val="C00000"/>
                </a:gs>
                <a:gs pos="74000">
                  <a:schemeClr val="accent1">
                    <a:lumMod val="45000"/>
                    <a:lumOff val="55000"/>
                  </a:schemeClr>
                </a:gs>
                <a:gs pos="83000">
                  <a:schemeClr val="accent1">
                    <a:lumMod val="45000"/>
                    <a:lumOff val="55000"/>
                  </a:schemeClr>
                </a:gs>
                <a:gs pos="100000">
                  <a:srgbClr val="00B0F0"/>
                </a:gs>
              </a:gsLst>
              <a:lin ang="10800000" scaled="1"/>
              <a:tileRect/>
            </a:gradFill>
            <a:ln>
              <a:gradFill flip="none" rotWithShape="1">
                <a:gsLst>
                  <a:gs pos="0">
                    <a:srgbClr val="C00000"/>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5868402" y="3444736"/>
              <a:ext cx="1626471" cy="307777"/>
            </a:xfrm>
            <a:prstGeom prst="rect">
              <a:avLst/>
            </a:prstGeom>
            <a:noFill/>
          </p:spPr>
          <p:txBody>
            <a:bodyPr wrap="none" rtlCol="0">
              <a:spAutoFit/>
            </a:bodyPr>
            <a:lstStyle/>
            <a:p>
              <a:r>
                <a:rPr lang="fr-FR" sz="1400" dirty="0" smtClean="0"/>
                <a:t>Filtration augmente</a:t>
              </a:r>
              <a:endParaRPr lang="fr-FR" sz="1400" dirty="0"/>
            </a:p>
          </p:txBody>
        </p:sp>
      </p:grpSp>
      <p:grpSp>
        <p:nvGrpSpPr>
          <p:cNvPr id="6" name="Groupe 5"/>
          <p:cNvGrpSpPr>
            <a:grpSpLocks noChangeAspect="1"/>
          </p:cNvGrpSpPr>
          <p:nvPr/>
        </p:nvGrpSpPr>
        <p:grpSpPr>
          <a:xfrm>
            <a:off x="2611195" y="1348806"/>
            <a:ext cx="942664" cy="1189758"/>
            <a:chOff x="1330423" y="978078"/>
            <a:chExt cx="2543794" cy="3422466"/>
          </a:xfrm>
        </p:grpSpPr>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91087" y="1417414"/>
              <a:ext cx="3422466" cy="2543794"/>
            </a:xfrm>
            <a:prstGeom prst="rect">
              <a:avLst/>
            </a:prstGeom>
          </p:spPr>
        </p:pic>
        <p:pic>
          <p:nvPicPr>
            <p:cNvPr id="8" name="Image 7"/>
            <p:cNvPicPr>
              <a:picLocks noChangeAspect="1"/>
            </p:cNvPicPr>
            <p:nvPr/>
          </p:nvPicPr>
          <p:blipFill rotWithShape="1">
            <a:blip r:embed="rId5">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23487" t="16743" r="23257" b="21543"/>
            <a:stretch/>
          </p:blipFill>
          <p:spPr>
            <a:xfrm>
              <a:off x="2845045" y="2892552"/>
              <a:ext cx="530343" cy="614559"/>
            </a:xfrm>
            <a:prstGeom prst="rect">
              <a:avLst/>
            </a:prstGeom>
          </p:spPr>
        </p:pic>
        <p:grpSp>
          <p:nvGrpSpPr>
            <p:cNvPr id="9" name="Groupe 8"/>
            <p:cNvGrpSpPr/>
            <p:nvPr/>
          </p:nvGrpSpPr>
          <p:grpSpPr>
            <a:xfrm>
              <a:off x="1627611" y="1869072"/>
              <a:ext cx="575861" cy="609865"/>
              <a:chOff x="1694705" y="1940603"/>
              <a:chExt cx="894728" cy="964585"/>
            </a:xfrm>
          </p:grpSpPr>
          <p:sp>
            <p:nvSpPr>
              <p:cNvPr id="10" name="Larme 9"/>
              <p:cNvSpPr/>
              <p:nvPr/>
            </p:nvSpPr>
            <p:spPr>
              <a:xfrm rot="18859923">
                <a:off x="1659776" y="1975532"/>
                <a:ext cx="964585" cy="894728"/>
              </a:xfrm>
              <a:prstGeom prst="teardrop">
                <a:avLst>
                  <a:gd name="adj" fmla="val 17715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sz="1350"/>
              </a:p>
            </p:txBody>
          </p:sp>
          <p:pic>
            <p:nvPicPr>
              <p:cNvPr id="11" name="Image 10"/>
              <p:cNvPicPr>
                <a:picLocks noChangeAspect="1"/>
              </p:cNvPicPr>
              <p:nvPr/>
            </p:nvPicPr>
            <p:blipFill>
              <a:blip r:embed="rId7"/>
              <a:stretch>
                <a:fillRect/>
              </a:stretch>
            </p:blipFill>
            <p:spPr>
              <a:xfrm>
                <a:off x="1738052" y="1965568"/>
                <a:ext cx="808032" cy="817537"/>
              </a:xfrm>
              <a:prstGeom prst="rect">
                <a:avLst/>
              </a:prstGeom>
            </p:spPr>
          </p:pic>
        </p:grpSp>
      </p:grpSp>
      <p:sp>
        <p:nvSpPr>
          <p:cNvPr id="13" name="Rectangle 12"/>
          <p:cNvSpPr/>
          <p:nvPr/>
        </p:nvSpPr>
        <p:spPr>
          <a:xfrm>
            <a:off x="1464646" y="2917445"/>
            <a:ext cx="10436469" cy="369332"/>
          </a:xfrm>
          <a:prstGeom prst="rect">
            <a:avLst/>
          </a:prstGeom>
        </p:spPr>
        <p:txBody>
          <a:bodyPr wrap="square">
            <a:spAutoFit/>
          </a:bodyPr>
          <a:lstStyle/>
          <a:p>
            <a:r>
              <a:rPr lang="fr-FR" u="sng" dirty="0">
                <a:solidFill>
                  <a:srgbClr val="7030A0"/>
                </a:solidFill>
                <a:latin typeface="+mj-lt"/>
              </a:rPr>
              <a:t>Effet de la </a:t>
            </a:r>
            <a:r>
              <a:rPr lang="fr-FR" b="1" u="sng" dirty="0">
                <a:solidFill>
                  <a:srgbClr val="7030A0"/>
                </a:solidFill>
                <a:latin typeface="+mj-lt"/>
              </a:rPr>
              <a:t>Matière Organique</a:t>
            </a:r>
            <a:r>
              <a:rPr lang="fr-FR" u="sng" dirty="0">
                <a:solidFill>
                  <a:srgbClr val="7030A0"/>
                </a:solidFill>
                <a:latin typeface="+mj-lt"/>
              </a:rPr>
              <a:t> (nature – distribution – fractionnement) sur la </a:t>
            </a:r>
            <a:r>
              <a:rPr lang="fr-FR" b="1" u="sng" dirty="0">
                <a:solidFill>
                  <a:srgbClr val="7030A0"/>
                </a:solidFill>
                <a:latin typeface="+mj-lt"/>
              </a:rPr>
              <a:t>spéciation </a:t>
            </a:r>
            <a:r>
              <a:rPr lang="fr-FR" b="1" u="sng" dirty="0" smtClean="0">
                <a:solidFill>
                  <a:srgbClr val="7030A0"/>
                </a:solidFill>
                <a:latin typeface="+mj-lt"/>
              </a:rPr>
              <a:t>et mobilité de U ?</a:t>
            </a:r>
            <a:endParaRPr lang="fr-FR" b="1" u="sng" dirty="0">
              <a:solidFill>
                <a:srgbClr val="7030A0"/>
              </a:solidFill>
              <a:latin typeface="+mj-lt"/>
            </a:endParaRPr>
          </a:p>
        </p:txBody>
      </p:sp>
      <p:pic>
        <p:nvPicPr>
          <p:cNvPr id="14" name="Image 13"/>
          <p:cNvPicPr>
            <a:picLocks noChangeAspect="1"/>
          </p:cNvPicPr>
          <p:nvPr/>
        </p:nvPicPr>
        <p:blipFill>
          <a:blip r:embed="rId8"/>
          <a:stretch>
            <a:fillRect/>
          </a:stretch>
        </p:blipFill>
        <p:spPr>
          <a:xfrm>
            <a:off x="72667" y="3434653"/>
            <a:ext cx="3470144" cy="2211820"/>
          </a:xfrm>
          <a:prstGeom prst="rect">
            <a:avLst/>
          </a:prstGeom>
        </p:spPr>
      </p:pic>
      <p:sp>
        <p:nvSpPr>
          <p:cNvPr id="15" name="Rectangle 14"/>
          <p:cNvSpPr/>
          <p:nvPr/>
        </p:nvSpPr>
        <p:spPr>
          <a:xfrm>
            <a:off x="12443" y="5855216"/>
            <a:ext cx="4265130" cy="369332"/>
          </a:xfrm>
          <a:prstGeom prst="rect">
            <a:avLst/>
          </a:prstGeom>
        </p:spPr>
        <p:txBody>
          <a:bodyPr wrap="square">
            <a:spAutoFit/>
          </a:bodyPr>
          <a:lstStyle/>
          <a:p>
            <a:r>
              <a:rPr lang="fr-FR" b="1" u="sng" dirty="0" smtClean="0">
                <a:solidFill>
                  <a:srgbClr val="7030A0"/>
                </a:solidFill>
                <a:latin typeface="+mj-lt"/>
              </a:rPr>
              <a:t>Transfert U sous forme de « colloïdes » : </a:t>
            </a:r>
          </a:p>
        </p:txBody>
      </p:sp>
      <p:sp>
        <p:nvSpPr>
          <p:cNvPr id="16" name="Rectangle 15"/>
          <p:cNvSpPr/>
          <p:nvPr/>
        </p:nvSpPr>
        <p:spPr>
          <a:xfrm>
            <a:off x="4789176" y="5480409"/>
            <a:ext cx="3007586" cy="830997"/>
          </a:xfrm>
          <a:prstGeom prst="rect">
            <a:avLst/>
          </a:prstGeom>
          <a:ln w="12700">
            <a:solidFill>
              <a:srgbClr val="FF6600"/>
            </a:solidFill>
          </a:ln>
        </p:spPr>
        <p:txBody>
          <a:bodyPr wrap="square">
            <a:spAutoFit/>
          </a:bodyPr>
          <a:lstStyle/>
          <a:p>
            <a:r>
              <a:rPr lang="fr-FR" sz="1200" dirty="0" smtClean="0">
                <a:solidFill>
                  <a:srgbClr val="FF6600"/>
                </a:solidFill>
                <a:latin typeface="+mj-lt"/>
                <a:sym typeface="Wingdings" panose="05000000000000000000" pitchFamily="2" charset="2"/>
              </a:rPr>
              <a:t>U-CO :  5-2 nm</a:t>
            </a:r>
          </a:p>
          <a:p>
            <a:r>
              <a:rPr lang="fr-FR" sz="1200" dirty="0" smtClean="0">
                <a:solidFill>
                  <a:srgbClr val="FF6600"/>
                </a:solidFill>
                <a:latin typeface="+mj-lt"/>
              </a:rPr>
              <a:t>U complexé par des assemblages de molécules organiques caractéristiques des acides humiques « U(VI)-AH »</a:t>
            </a:r>
          </a:p>
        </p:txBody>
      </p:sp>
      <p:sp>
        <p:nvSpPr>
          <p:cNvPr id="17" name="Rectangle 16"/>
          <p:cNvSpPr/>
          <p:nvPr/>
        </p:nvSpPr>
        <p:spPr>
          <a:xfrm>
            <a:off x="8376447" y="5438638"/>
            <a:ext cx="3712083" cy="954107"/>
          </a:xfrm>
          <a:prstGeom prst="rect">
            <a:avLst/>
          </a:prstGeom>
          <a:ln w="12700">
            <a:solidFill>
              <a:srgbClr val="C00000"/>
            </a:solidFill>
          </a:ln>
        </p:spPr>
        <p:txBody>
          <a:bodyPr wrap="square">
            <a:spAutoFit/>
          </a:bodyPr>
          <a:lstStyle/>
          <a:p>
            <a:r>
              <a:rPr lang="fr-FR" sz="1400" dirty="0" smtClean="0">
                <a:solidFill>
                  <a:srgbClr val="C00000"/>
                </a:solidFill>
                <a:latin typeface="+mj-lt"/>
                <a:sym typeface="Wingdings" panose="05000000000000000000" pitchFamily="2" charset="2"/>
              </a:rPr>
              <a:t>U-MOS : 450nm - 5 nm (avec Fe)</a:t>
            </a:r>
          </a:p>
          <a:p>
            <a:r>
              <a:rPr lang="fr-FR" sz="1400" dirty="0" smtClean="0">
                <a:solidFill>
                  <a:srgbClr val="C00000"/>
                </a:solidFill>
                <a:latin typeface="+mj-lt"/>
              </a:rPr>
              <a:t>U </a:t>
            </a:r>
            <a:r>
              <a:rPr lang="fr-FR" sz="1400" dirty="0" err="1" smtClean="0">
                <a:solidFill>
                  <a:srgbClr val="C00000"/>
                </a:solidFill>
                <a:latin typeface="+mj-lt"/>
              </a:rPr>
              <a:t>co-sorbé</a:t>
            </a:r>
            <a:r>
              <a:rPr lang="fr-FR" sz="1400" dirty="0" smtClean="0">
                <a:solidFill>
                  <a:srgbClr val="C00000"/>
                </a:solidFill>
                <a:latin typeface="+mj-lt"/>
              </a:rPr>
              <a:t> sur oxydes de fer avec des molécules organiques oxygénées caractéristiques des acides </a:t>
            </a:r>
            <a:r>
              <a:rPr lang="fr-FR" sz="1400" dirty="0" err="1" smtClean="0">
                <a:solidFill>
                  <a:srgbClr val="C00000"/>
                </a:solidFill>
                <a:latin typeface="+mj-lt"/>
              </a:rPr>
              <a:t>fulviques</a:t>
            </a:r>
            <a:r>
              <a:rPr lang="fr-FR" sz="1400" dirty="0" smtClean="0">
                <a:solidFill>
                  <a:srgbClr val="C00000"/>
                </a:solidFill>
                <a:latin typeface="+mj-lt"/>
              </a:rPr>
              <a:t> : </a:t>
            </a:r>
            <a:r>
              <a:rPr lang="fr-FR" sz="1400" dirty="0" smtClean="0">
                <a:solidFill>
                  <a:srgbClr val="C00000"/>
                </a:solidFill>
                <a:latin typeface="+mj-lt"/>
                <a:sym typeface="Wingdings" panose="05000000000000000000" pitchFamily="2" charset="2"/>
              </a:rPr>
              <a:t> « </a:t>
            </a:r>
            <a:r>
              <a:rPr lang="fr-FR" sz="1400" dirty="0" smtClean="0">
                <a:solidFill>
                  <a:srgbClr val="C00000"/>
                </a:solidFill>
                <a:latin typeface="+mj-lt"/>
              </a:rPr>
              <a:t>Surface – U(VI)– AF » </a:t>
            </a:r>
          </a:p>
        </p:txBody>
      </p:sp>
      <p:pic>
        <p:nvPicPr>
          <p:cNvPr id="19" name="Image 18"/>
          <p:cNvPicPr>
            <a:picLocks noChangeAspect="1"/>
          </p:cNvPicPr>
          <p:nvPr/>
        </p:nvPicPr>
        <p:blipFill rotWithShape="1">
          <a:blip r:embed="rId9"/>
          <a:srcRect t="11302" r="17668"/>
          <a:stretch/>
        </p:blipFill>
        <p:spPr>
          <a:xfrm>
            <a:off x="9936992" y="3607524"/>
            <a:ext cx="1415468" cy="1524910"/>
          </a:xfrm>
          <a:prstGeom prst="rect">
            <a:avLst/>
          </a:prstGeom>
        </p:spPr>
      </p:pic>
      <p:sp>
        <p:nvSpPr>
          <p:cNvPr id="28" name="ZoneTexte 27"/>
          <p:cNvSpPr txBox="1"/>
          <p:nvPr/>
        </p:nvSpPr>
        <p:spPr>
          <a:xfrm>
            <a:off x="7973996" y="4145852"/>
            <a:ext cx="2084636" cy="938719"/>
          </a:xfrm>
          <a:prstGeom prst="rect">
            <a:avLst/>
          </a:prstGeom>
          <a:noFill/>
        </p:spPr>
        <p:txBody>
          <a:bodyPr wrap="square" rtlCol="0">
            <a:spAutoFit/>
          </a:bodyPr>
          <a:lstStyle/>
          <a:p>
            <a:r>
              <a:rPr lang="fr-FR" sz="1100" dirty="0" smtClean="0">
                <a:latin typeface="+mj-lt"/>
              </a:rPr>
              <a:t>Composition molécules organiques (ratios atomiques H/C vs. O/C) des eaux ZH analysées par ESI-FTMS, et constitutives des fractions CO, MOS, </a:t>
            </a:r>
            <a:r>
              <a:rPr lang="fr-FR" sz="1100" dirty="0" err="1" smtClean="0">
                <a:latin typeface="+mj-lt"/>
              </a:rPr>
              <a:t>MoD</a:t>
            </a:r>
            <a:r>
              <a:rPr lang="fr-FR" sz="1100" dirty="0" smtClean="0">
                <a:latin typeface="+mj-lt"/>
              </a:rPr>
              <a:t>.</a:t>
            </a:r>
            <a:endParaRPr lang="fr-FR" sz="1100" dirty="0">
              <a:latin typeface="+mj-lt"/>
            </a:endParaRPr>
          </a:p>
        </p:txBody>
      </p:sp>
      <p:sp>
        <p:nvSpPr>
          <p:cNvPr id="29" name="ZoneTexte 28"/>
          <p:cNvSpPr txBox="1"/>
          <p:nvPr/>
        </p:nvSpPr>
        <p:spPr>
          <a:xfrm>
            <a:off x="2462835" y="3436820"/>
            <a:ext cx="1363411" cy="769441"/>
          </a:xfrm>
          <a:prstGeom prst="rect">
            <a:avLst/>
          </a:prstGeom>
          <a:noFill/>
        </p:spPr>
        <p:txBody>
          <a:bodyPr wrap="square" rtlCol="0">
            <a:spAutoFit/>
          </a:bodyPr>
          <a:lstStyle/>
          <a:p>
            <a:r>
              <a:rPr lang="fr-FR" sz="1100" dirty="0" smtClean="0">
                <a:latin typeface="+mj-lt"/>
              </a:rPr>
              <a:t>Concentration U (Fe en insert) dans les eaux ZH en fonction seuil de filtration</a:t>
            </a:r>
            <a:endParaRPr lang="fr-FR" sz="1100" dirty="0">
              <a:latin typeface="+mj-lt"/>
            </a:endParaRPr>
          </a:p>
        </p:txBody>
      </p:sp>
      <p:sp>
        <p:nvSpPr>
          <p:cNvPr id="31" name="ZoneTexte 30"/>
          <p:cNvSpPr txBox="1"/>
          <p:nvPr/>
        </p:nvSpPr>
        <p:spPr>
          <a:xfrm>
            <a:off x="11434385" y="4120909"/>
            <a:ext cx="948879" cy="1107996"/>
          </a:xfrm>
          <a:prstGeom prst="rect">
            <a:avLst/>
          </a:prstGeom>
          <a:noFill/>
        </p:spPr>
        <p:txBody>
          <a:bodyPr wrap="square" rtlCol="0">
            <a:spAutoFit/>
          </a:bodyPr>
          <a:lstStyle/>
          <a:p>
            <a:r>
              <a:rPr lang="fr-FR" sz="1100" dirty="0" smtClean="0">
                <a:latin typeface="+mj-lt"/>
              </a:rPr>
              <a:t>Oxydes Fe  (5-10nm) dans une gangue organique (MET)</a:t>
            </a:r>
            <a:endParaRPr lang="fr-FR" sz="1100" dirty="0">
              <a:latin typeface="+mj-lt"/>
            </a:endParaRPr>
          </a:p>
        </p:txBody>
      </p:sp>
      <p:cxnSp>
        <p:nvCxnSpPr>
          <p:cNvPr id="33" name="Connecteur en angle 32"/>
          <p:cNvCxnSpPr/>
          <p:nvPr/>
        </p:nvCxnSpPr>
        <p:spPr>
          <a:xfrm flipV="1">
            <a:off x="7718059" y="4128131"/>
            <a:ext cx="2224082" cy="1333"/>
          </a:xfrm>
          <a:prstGeom prst="bentConnector3">
            <a:avLst>
              <a:gd name="adj1" fmla="val 50000"/>
            </a:avLst>
          </a:prstGeom>
          <a:ln w="19050">
            <a:solidFill>
              <a:srgbClr val="C00000"/>
            </a:solidFill>
            <a:headEnd type="stealth"/>
            <a:tailEnd type="triangle"/>
          </a:ln>
        </p:spPr>
        <p:style>
          <a:lnRef idx="1">
            <a:schemeClr val="accent1"/>
          </a:lnRef>
          <a:fillRef idx="0">
            <a:schemeClr val="accent1"/>
          </a:fillRef>
          <a:effectRef idx="0">
            <a:schemeClr val="accent1"/>
          </a:effectRef>
          <a:fontRef idx="minor">
            <a:schemeClr val="tx1"/>
          </a:fontRef>
        </p:style>
      </p:cxnSp>
      <p:pic>
        <p:nvPicPr>
          <p:cNvPr id="34" name="Picture 6"/>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3289"/>
          <a:stretch/>
        </p:blipFill>
        <p:spPr bwMode="auto">
          <a:xfrm>
            <a:off x="3786164" y="1366469"/>
            <a:ext cx="2881807" cy="124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48172" y="1336064"/>
            <a:ext cx="1449860" cy="965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Connecteur en angle 22"/>
          <p:cNvCxnSpPr/>
          <p:nvPr/>
        </p:nvCxnSpPr>
        <p:spPr>
          <a:xfrm>
            <a:off x="4001034" y="6070799"/>
            <a:ext cx="4341951" cy="333820"/>
          </a:xfrm>
          <a:prstGeom prst="bentConnector3">
            <a:avLst>
              <a:gd name="adj1" fmla="val 10806"/>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en angle 38"/>
          <p:cNvCxnSpPr/>
          <p:nvPr/>
        </p:nvCxnSpPr>
        <p:spPr>
          <a:xfrm flipV="1">
            <a:off x="4062150" y="5915692"/>
            <a:ext cx="745941" cy="141365"/>
          </a:xfrm>
          <a:prstGeom prst="bentConnector3">
            <a:avLst>
              <a:gd name="adj1" fmla="val 50000"/>
            </a:avLst>
          </a:prstGeom>
          <a:ln w="190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46" name="ZoneTexte 45"/>
          <p:cNvSpPr txBox="1"/>
          <p:nvPr/>
        </p:nvSpPr>
        <p:spPr>
          <a:xfrm>
            <a:off x="4028732" y="1065429"/>
            <a:ext cx="2937086" cy="276999"/>
          </a:xfrm>
          <a:prstGeom prst="rect">
            <a:avLst/>
          </a:prstGeom>
          <a:noFill/>
        </p:spPr>
        <p:txBody>
          <a:bodyPr wrap="none" rtlCol="0">
            <a:spAutoFit/>
          </a:bodyPr>
          <a:lstStyle/>
          <a:p>
            <a:r>
              <a:rPr lang="fr-FR" sz="1200" dirty="0" smtClean="0">
                <a:latin typeface="+mj-lt"/>
              </a:rPr>
              <a:t>Analyse ESI(-)FTMS de MO extraite des eaux</a:t>
            </a:r>
            <a:endParaRPr lang="fr-FR" sz="1200" dirty="0">
              <a:latin typeface="+mj-lt"/>
            </a:endParaRPr>
          </a:p>
        </p:txBody>
      </p:sp>
      <p:sp>
        <p:nvSpPr>
          <p:cNvPr id="47" name="ZoneTexte 46"/>
          <p:cNvSpPr txBox="1"/>
          <p:nvPr/>
        </p:nvSpPr>
        <p:spPr>
          <a:xfrm>
            <a:off x="6086956" y="2429218"/>
            <a:ext cx="2401555" cy="307777"/>
          </a:xfrm>
          <a:prstGeom prst="rect">
            <a:avLst/>
          </a:prstGeom>
          <a:noFill/>
        </p:spPr>
        <p:txBody>
          <a:bodyPr wrap="none" rtlCol="0">
            <a:spAutoFit/>
          </a:bodyPr>
          <a:lstStyle/>
          <a:p>
            <a:r>
              <a:rPr lang="fr-FR" sz="1400" dirty="0" smtClean="0">
                <a:latin typeface="+mj-lt"/>
              </a:rPr>
              <a:t>-</a:t>
            </a:r>
            <a:r>
              <a:rPr lang="fr-FR" sz="1400" dirty="0" smtClean="0">
                <a:latin typeface="+mj-lt"/>
                <a:sym typeface="Wingdings" panose="05000000000000000000" pitchFamily="2" charset="2"/>
              </a:rPr>
              <a:t></a:t>
            </a:r>
            <a:r>
              <a:rPr lang="fr-FR" sz="1200" dirty="0" smtClean="0">
                <a:latin typeface="+mj-lt"/>
              </a:rPr>
              <a:t>Assemblages supramoléculaires</a:t>
            </a:r>
            <a:endParaRPr lang="fr-FR" sz="1200" dirty="0">
              <a:latin typeface="+mj-lt"/>
            </a:endParaRPr>
          </a:p>
        </p:txBody>
      </p:sp>
      <p:grpSp>
        <p:nvGrpSpPr>
          <p:cNvPr id="74" name="Groupe 73"/>
          <p:cNvGrpSpPr/>
          <p:nvPr/>
        </p:nvGrpSpPr>
        <p:grpSpPr>
          <a:xfrm>
            <a:off x="7606011" y="1221513"/>
            <a:ext cx="4436679" cy="1209607"/>
            <a:chOff x="7553098" y="1097402"/>
            <a:chExt cx="4436679" cy="1209607"/>
          </a:xfrm>
        </p:grpSpPr>
        <p:sp>
          <p:nvSpPr>
            <p:cNvPr id="48" name="ZoneTexte 47"/>
            <p:cNvSpPr txBox="1"/>
            <p:nvPr/>
          </p:nvSpPr>
          <p:spPr>
            <a:xfrm>
              <a:off x="7553098" y="1355317"/>
              <a:ext cx="954323" cy="461665"/>
            </a:xfrm>
            <a:prstGeom prst="rect">
              <a:avLst/>
            </a:prstGeom>
            <a:noFill/>
          </p:spPr>
          <p:txBody>
            <a:bodyPr wrap="square" rtlCol="0">
              <a:spAutoFit/>
            </a:bodyPr>
            <a:lstStyle/>
            <a:p>
              <a:r>
                <a:rPr lang="fr-FR" sz="1200" b="1" dirty="0" smtClean="0">
                  <a:latin typeface="+mj-lt"/>
                </a:rPr>
                <a:t>Matière organique</a:t>
              </a:r>
              <a:endParaRPr lang="fr-FR" sz="1200" b="1" dirty="0">
                <a:latin typeface="+mj-lt"/>
              </a:endParaRPr>
            </a:p>
          </p:txBody>
        </p:sp>
        <p:sp>
          <p:nvSpPr>
            <p:cNvPr id="49" name="ZoneTexte 48"/>
            <p:cNvSpPr txBox="1"/>
            <p:nvPr/>
          </p:nvSpPr>
          <p:spPr>
            <a:xfrm>
              <a:off x="8782106" y="1097402"/>
              <a:ext cx="2990322" cy="307777"/>
            </a:xfrm>
            <a:prstGeom prst="rect">
              <a:avLst/>
            </a:prstGeom>
            <a:noFill/>
          </p:spPr>
          <p:txBody>
            <a:bodyPr wrap="square" rtlCol="0">
              <a:spAutoFit/>
            </a:bodyPr>
            <a:lstStyle/>
            <a:p>
              <a:r>
                <a:rPr lang="fr-FR" sz="1400" b="1" dirty="0" err="1" smtClean="0">
                  <a:solidFill>
                    <a:srgbClr val="00B0F0"/>
                  </a:solidFill>
                  <a:latin typeface="+mj-lt"/>
                </a:rPr>
                <a:t>Mo_D</a:t>
              </a:r>
              <a:r>
                <a:rPr lang="fr-FR" sz="1400" b="1" dirty="0" smtClean="0">
                  <a:solidFill>
                    <a:srgbClr val="00B0F0"/>
                  </a:solidFill>
                  <a:latin typeface="+mj-lt"/>
                </a:rPr>
                <a:t> </a:t>
              </a:r>
              <a:r>
                <a:rPr lang="fr-FR" sz="1200" dirty="0" smtClean="0">
                  <a:latin typeface="+mj-lt"/>
                </a:rPr>
                <a:t>: Molécules organiques dissoutes</a:t>
              </a:r>
              <a:endParaRPr lang="fr-FR" sz="1200" dirty="0">
                <a:latin typeface="+mj-lt"/>
              </a:endParaRPr>
            </a:p>
          </p:txBody>
        </p:sp>
        <p:sp>
          <p:nvSpPr>
            <p:cNvPr id="50" name="ZoneTexte 49"/>
            <p:cNvSpPr txBox="1"/>
            <p:nvPr/>
          </p:nvSpPr>
          <p:spPr>
            <a:xfrm>
              <a:off x="8791186" y="1376980"/>
              <a:ext cx="2697477" cy="492443"/>
            </a:xfrm>
            <a:prstGeom prst="rect">
              <a:avLst/>
            </a:prstGeom>
            <a:noFill/>
          </p:spPr>
          <p:txBody>
            <a:bodyPr wrap="square" rtlCol="0">
              <a:spAutoFit/>
            </a:bodyPr>
            <a:lstStyle/>
            <a:p>
              <a:r>
                <a:rPr lang="fr-FR" sz="1400" b="1" dirty="0" smtClean="0">
                  <a:solidFill>
                    <a:srgbClr val="FF6600"/>
                  </a:solidFill>
                  <a:latin typeface="+mj-lt"/>
                </a:rPr>
                <a:t>CO</a:t>
              </a:r>
              <a:r>
                <a:rPr lang="fr-FR" sz="1200" b="1" dirty="0" smtClean="0">
                  <a:solidFill>
                    <a:srgbClr val="FF6600"/>
                  </a:solidFill>
                  <a:latin typeface="+mj-lt"/>
                </a:rPr>
                <a:t> </a:t>
              </a:r>
              <a:r>
                <a:rPr lang="fr-FR" sz="1200" dirty="0" smtClean="0">
                  <a:latin typeface="+mj-lt"/>
                </a:rPr>
                <a:t>: Assemblages supramoléculaires (« </a:t>
              </a:r>
              <a:r>
                <a:rPr lang="fr-FR" sz="1200" dirty="0" err="1" smtClean="0">
                  <a:latin typeface="+mj-lt"/>
                </a:rPr>
                <a:t>colloides</a:t>
              </a:r>
              <a:r>
                <a:rPr lang="fr-FR" sz="1200" dirty="0" smtClean="0">
                  <a:latin typeface="+mj-lt"/>
                </a:rPr>
                <a:t> », &gt; 1 nm) </a:t>
              </a:r>
              <a:endParaRPr lang="fr-FR" sz="1200" dirty="0">
                <a:latin typeface="+mj-lt"/>
              </a:endParaRPr>
            </a:p>
          </p:txBody>
        </p:sp>
        <p:sp>
          <p:nvSpPr>
            <p:cNvPr id="51" name="ZoneTexte 50"/>
            <p:cNvSpPr txBox="1"/>
            <p:nvPr/>
          </p:nvSpPr>
          <p:spPr>
            <a:xfrm>
              <a:off x="8807849" y="1814566"/>
              <a:ext cx="3181928" cy="492443"/>
            </a:xfrm>
            <a:prstGeom prst="rect">
              <a:avLst/>
            </a:prstGeom>
            <a:noFill/>
          </p:spPr>
          <p:txBody>
            <a:bodyPr wrap="square" rtlCol="0">
              <a:spAutoFit/>
            </a:bodyPr>
            <a:lstStyle/>
            <a:p>
              <a:r>
                <a:rPr lang="fr-FR" sz="1400" b="1" dirty="0" smtClean="0">
                  <a:solidFill>
                    <a:srgbClr val="C00000"/>
                  </a:solidFill>
                  <a:latin typeface="+mj-lt"/>
                </a:rPr>
                <a:t>MOS</a:t>
              </a:r>
              <a:r>
                <a:rPr lang="fr-FR" sz="1200" dirty="0" smtClean="0">
                  <a:latin typeface="+mj-lt"/>
                </a:rPr>
                <a:t> : Matière organique </a:t>
              </a:r>
              <a:r>
                <a:rPr lang="fr-FR" sz="1200" dirty="0" err="1" smtClean="0">
                  <a:latin typeface="+mj-lt"/>
                </a:rPr>
                <a:t>sorbée</a:t>
              </a:r>
              <a:r>
                <a:rPr lang="fr-FR" sz="1200" dirty="0" smtClean="0">
                  <a:latin typeface="+mj-lt"/>
                </a:rPr>
                <a:t> (fractionne) à la surface de colloïdes minéraux</a:t>
              </a:r>
              <a:endParaRPr lang="fr-FR" sz="1200" dirty="0">
                <a:latin typeface="+mj-lt"/>
              </a:endParaRPr>
            </a:p>
          </p:txBody>
        </p:sp>
        <p:cxnSp>
          <p:nvCxnSpPr>
            <p:cNvPr id="53" name="Connecteur droit avec flèche 52"/>
            <p:cNvCxnSpPr/>
            <p:nvPr/>
          </p:nvCxnSpPr>
          <p:spPr>
            <a:xfrm flipV="1">
              <a:off x="8290072" y="1268213"/>
              <a:ext cx="501114" cy="3466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p:cNvCxnSpPr/>
            <p:nvPr/>
          </p:nvCxnSpPr>
          <p:spPr>
            <a:xfrm>
              <a:off x="8290072" y="1629166"/>
              <a:ext cx="508697" cy="2720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p:cNvCxnSpPr>
              <a:endCxn id="50" idx="1"/>
            </p:cNvCxnSpPr>
            <p:nvPr/>
          </p:nvCxnSpPr>
          <p:spPr>
            <a:xfrm>
              <a:off x="8300624" y="1621997"/>
              <a:ext cx="490562" cy="12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ZoneTexte 67"/>
            <p:cNvSpPr txBox="1"/>
            <p:nvPr/>
          </p:nvSpPr>
          <p:spPr>
            <a:xfrm>
              <a:off x="8451656" y="1367997"/>
              <a:ext cx="566703" cy="246221"/>
            </a:xfrm>
            <a:prstGeom prst="rect">
              <a:avLst/>
            </a:prstGeom>
            <a:noFill/>
          </p:spPr>
          <p:txBody>
            <a:bodyPr wrap="square" rtlCol="0">
              <a:spAutoFit/>
            </a:bodyPr>
            <a:lstStyle/>
            <a:p>
              <a:r>
                <a:rPr lang="fr-FR" sz="1000" dirty="0" smtClean="0">
                  <a:latin typeface="+mj-lt"/>
                </a:rPr>
                <a:t>MOD</a:t>
              </a:r>
              <a:endParaRPr lang="fr-FR" sz="1000" dirty="0">
                <a:latin typeface="+mj-lt"/>
              </a:endParaRPr>
            </a:p>
          </p:txBody>
        </p:sp>
      </p:grpSp>
      <p:grpSp>
        <p:nvGrpSpPr>
          <p:cNvPr id="5" name="Groupe 4"/>
          <p:cNvGrpSpPr/>
          <p:nvPr/>
        </p:nvGrpSpPr>
        <p:grpSpPr>
          <a:xfrm>
            <a:off x="82591" y="1165083"/>
            <a:ext cx="2408739" cy="1699752"/>
            <a:chOff x="136054" y="861565"/>
            <a:chExt cx="2408739" cy="1699752"/>
          </a:xfrm>
        </p:grpSpPr>
        <p:pic>
          <p:nvPicPr>
            <p:cNvPr id="2" name="Image 1"/>
            <p:cNvPicPr>
              <a:picLocks noChangeAspect="1"/>
            </p:cNvPicPr>
            <p:nvPr/>
          </p:nvPicPr>
          <p:blipFill>
            <a:blip r:embed="rId12"/>
            <a:stretch>
              <a:fillRect/>
            </a:stretch>
          </p:blipFill>
          <p:spPr>
            <a:xfrm>
              <a:off x="136054" y="861565"/>
              <a:ext cx="2408739" cy="1699752"/>
            </a:xfrm>
            <a:prstGeom prst="rect">
              <a:avLst/>
            </a:prstGeom>
          </p:spPr>
        </p:pic>
        <p:sp>
          <p:nvSpPr>
            <p:cNvPr id="44" name="Organigramme : Connecteur 43"/>
            <p:cNvSpPr/>
            <p:nvPr/>
          </p:nvSpPr>
          <p:spPr>
            <a:xfrm>
              <a:off x="1634362" y="1709130"/>
              <a:ext cx="93298" cy="9812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Organigramme : Connecteur 44"/>
            <p:cNvSpPr/>
            <p:nvPr/>
          </p:nvSpPr>
          <p:spPr>
            <a:xfrm>
              <a:off x="1325390" y="1807255"/>
              <a:ext cx="93298" cy="9812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Organigramme : Connecteur 51"/>
            <p:cNvSpPr/>
            <p:nvPr/>
          </p:nvSpPr>
          <p:spPr>
            <a:xfrm>
              <a:off x="1293774" y="1951701"/>
              <a:ext cx="93298" cy="9812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Organigramme : Connecteur 53"/>
            <p:cNvSpPr/>
            <p:nvPr/>
          </p:nvSpPr>
          <p:spPr>
            <a:xfrm>
              <a:off x="1224361" y="2049826"/>
              <a:ext cx="93298" cy="9812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Organigramme : Connecteur 55"/>
            <p:cNvSpPr/>
            <p:nvPr/>
          </p:nvSpPr>
          <p:spPr>
            <a:xfrm>
              <a:off x="1131063" y="2245954"/>
              <a:ext cx="93298" cy="9812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4" name="Connecteur droit avec flèche 23"/>
          <p:cNvCxnSpPr/>
          <p:nvPr/>
        </p:nvCxnSpPr>
        <p:spPr>
          <a:xfrm flipH="1">
            <a:off x="1387072" y="2435780"/>
            <a:ext cx="24729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flipH="1">
            <a:off x="1253198" y="2595810"/>
            <a:ext cx="24729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8" name="Titre 11"/>
          <p:cNvSpPr txBox="1">
            <a:spLocks/>
          </p:cNvSpPr>
          <p:nvPr/>
        </p:nvSpPr>
        <p:spPr>
          <a:xfrm>
            <a:off x="72668" y="318752"/>
            <a:ext cx="4398972" cy="8948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800" b="1" u="sng" dirty="0" smtClean="0">
                <a:solidFill>
                  <a:srgbClr val="0070C0"/>
                </a:solidFill>
              </a:rPr>
              <a:t>Uranium dans les eaux (Thèse S. Georg, IPHC)</a:t>
            </a:r>
            <a:endParaRPr lang="fr-FR" sz="1800" b="1" u="sng" dirty="0">
              <a:solidFill>
                <a:srgbClr val="0070C0"/>
              </a:solidFill>
            </a:endParaRPr>
          </a:p>
        </p:txBody>
      </p:sp>
      <p:sp>
        <p:nvSpPr>
          <p:cNvPr id="60" name="ZoneTexte 59"/>
          <p:cNvSpPr txBox="1"/>
          <p:nvPr/>
        </p:nvSpPr>
        <p:spPr>
          <a:xfrm>
            <a:off x="1852030" y="11450"/>
            <a:ext cx="8574360" cy="369332"/>
          </a:xfrm>
          <a:prstGeom prst="rect">
            <a:avLst/>
          </a:prstGeom>
          <a:solidFill>
            <a:schemeClr val="bg1">
              <a:lumMod val="95000"/>
            </a:schemeClr>
          </a:solidFill>
        </p:spPr>
        <p:txBody>
          <a:bodyPr wrap="square" rtlCol="0">
            <a:spAutoFit/>
          </a:bodyPr>
          <a:lstStyle/>
          <a:p>
            <a:pPr algn="ctr"/>
            <a:r>
              <a:rPr lang="fr-FR" b="1" dirty="0"/>
              <a:t>WP1 - Spéciation et transferts sol – eau des RN / ETM</a:t>
            </a:r>
          </a:p>
        </p:txBody>
      </p:sp>
      <p:sp>
        <p:nvSpPr>
          <p:cNvPr id="59" name="ZoneTexte 58"/>
          <p:cNvSpPr txBox="1"/>
          <p:nvPr/>
        </p:nvSpPr>
        <p:spPr>
          <a:xfrm>
            <a:off x="5252787" y="356895"/>
            <a:ext cx="2876470" cy="369332"/>
          </a:xfrm>
          <a:prstGeom prst="rect">
            <a:avLst/>
          </a:prstGeom>
          <a:noFill/>
        </p:spPr>
        <p:txBody>
          <a:bodyPr wrap="square" rtlCol="0">
            <a:spAutoFit/>
          </a:bodyPr>
          <a:lstStyle/>
          <a:p>
            <a:r>
              <a:rPr lang="fr-FR" b="1" u="sng" dirty="0" smtClean="0">
                <a:solidFill>
                  <a:srgbClr val="FF0000"/>
                </a:solidFill>
              </a:rPr>
              <a:t>WP1c. LA MOBILITE  DES RN</a:t>
            </a:r>
            <a:endParaRPr lang="fr-FR" b="1" u="sng" dirty="0">
              <a:solidFill>
                <a:srgbClr val="FF0000"/>
              </a:solidFill>
            </a:endParaRPr>
          </a:p>
        </p:txBody>
      </p:sp>
      <p:sp>
        <p:nvSpPr>
          <p:cNvPr id="12" name="Rectangle 11"/>
          <p:cNvSpPr/>
          <p:nvPr/>
        </p:nvSpPr>
        <p:spPr>
          <a:xfrm>
            <a:off x="93696" y="6488668"/>
            <a:ext cx="4037067" cy="369332"/>
          </a:xfrm>
          <a:prstGeom prst="rect">
            <a:avLst/>
          </a:prstGeom>
        </p:spPr>
        <p:txBody>
          <a:bodyPr wrap="none">
            <a:spAutoFit/>
          </a:bodyPr>
          <a:lstStyle/>
          <a:p>
            <a:r>
              <a:rPr lang="fr-FR" i="1" u="sng" dirty="0" smtClean="0">
                <a:solidFill>
                  <a:srgbClr val="0070C0"/>
                </a:solidFill>
              </a:rPr>
              <a:t>Poster S</a:t>
            </a:r>
            <a:r>
              <a:rPr lang="fr-FR" i="1" u="sng" dirty="0">
                <a:solidFill>
                  <a:srgbClr val="0070C0"/>
                </a:solidFill>
              </a:rPr>
              <a:t>. </a:t>
            </a:r>
            <a:r>
              <a:rPr lang="fr-FR" i="1" u="sng" dirty="0" smtClean="0">
                <a:solidFill>
                  <a:srgbClr val="0070C0"/>
                </a:solidFill>
              </a:rPr>
              <a:t>Georg et al., IPHC – LPC - LMGE </a:t>
            </a:r>
            <a:endParaRPr lang="fr-FR" i="1" dirty="0"/>
          </a:p>
        </p:txBody>
      </p:sp>
      <p:sp>
        <p:nvSpPr>
          <p:cNvPr id="63" name="Rectangle 62"/>
          <p:cNvSpPr/>
          <p:nvPr/>
        </p:nvSpPr>
        <p:spPr>
          <a:xfrm>
            <a:off x="5143796" y="6503300"/>
            <a:ext cx="6887292" cy="369332"/>
          </a:xfrm>
          <a:prstGeom prst="rect">
            <a:avLst/>
          </a:prstGeom>
        </p:spPr>
        <p:txBody>
          <a:bodyPr wrap="square">
            <a:spAutoFit/>
          </a:bodyPr>
          <a:lstStyle/>
          <a:p>
            <a:r>
              <a:rPr lang="fr-FR" b="1" i="1" u="sng" dirty="0" smtClean="0">
                <a:solidFill>
                  <a:srgbClr val="7030A0"/>
                </a:solidFill>
                <a:latin typeface="+mj-lt"/>
              </a:rPr>
              <a:t>Continuité des transferts eaux – sols des RN par des vecteurs : </a:t>
            </a:r>
            <a:r>
              <a:rPr lang="fr-FR" b="1" i="1" u="sng" dirty="0" err="1" smtClean="0">
                <a:solidFill>
                  <a:srgbClr val="7030A0"/>
                </a:solidFill>
                <a:latin typeface="+mj-lt"/>
              </a:rPr>
              <a:t>colloides</a:t>
            </a:r>
            <a:r>
              <a:rPr lang="fr-FR" b="1" i="1" u="sng" dirty="0" smtClean="0">
                <a:solidFill>
                  <a:srgbClr val="7030A0"/>
                </a:solidFill>
                <a:latin typeface="+mj-lt"/>
              </a:rPr>
              <a:t> ?</a:t>
            </a:r>
          </a:p>
        </p:txBody>
      </p:sp>
    </p:spTree>
    <p:extLst>
      <p:ext uri="{BB962C8B-B14F-4D97-AF65-F5344CB8AC3E}">
        <p14:creationId xmlns:p14="http://schemas.microsoft.com/office/powerpoint/2010/main" val="69937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28" grpId="0"/>
      <p:bldP spid="29" grpId="0"/>
      <p:bldP spid="31" grpId="0"/>
      <p:bldP spid="6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p:cNvSpPr txBox="1"/>
          <p:nvPr/>
        </p:nvSpPr>
        <p:spPr>
          <a:xfrm flipH="1">
            <a:off x="8623028" y="465978"/>
            <a:ext cx="3438293" cy="3985706"/>
          </a:xfrm>
          <a:prstGeom prst="rect">
            <a:avLst/>
          </a:prstGeom>
          <a:solidFill>
            <a:schemeClr val="accent4">
              <a:lumMod val="20000"/>
              <a:lumOff val="80000"/>
            </a:schemeClr>
          </a:solidFill>
          <a:ln>
            <a:solidFill>
              <a:schemeClr val="accent2"/>
            </a:solidFill>
          </a:ln>
        </p:spPr>
        <p:txBody>
          <a:bodyPr wrap="square" rtlCol="0">
            <a:spAutoFit/>
          </a:bodyPr>
          <a:lstStyle/>
          <a:p>
            <a:pPr marL="285750" indent="-285750">
              <a:spcBef>
                <a:spcPts val="600"/>
              </a:spcBef>
              <a:buFont typeface="Arial" panose="020B0604020202020204" pitchFamily="34" charset="0"/>
              <a:buChar char="•"/>
            </a:pPr>
            <a:r>
              <a:rPr lang="fr-FR" sz="1600" b="1" dirty="0">
                <a:solidFill>
                  <a:schemeClr val="accent2">
                    <a:lumMod val="75000"/>
                  </a:schemeClr>
                </a:solidFill>
              </a:rPr>
              <a:t>Sols végétalisés</a:t>
            </a:r>
          </a:p>
          <a:p>
            <a:pPr marL="742950" lvl="1" indent="-285750">
              <a:spcBef>
                <a:spcPts val="600"/>
              </a:spcBef>
              <a:buFont typeface="Arial" panose="020B0604020202020204" pitchFamily="34" charset="0"/>
              <a:buChar char="•"/>
            </a:pPr>
            <a:r>
              <a:rPr lang="fr-FR" sz="1600" dirty="0"/>
              <a:t>Préparation échantillons, chimie, minéralogie, analyses plantes IRSN-LR2T</a:t>
            </a:r>
          </a:p>
          <a:p>
            <a:pPr marL="285750" indent="-285750">
              <a:spcBef>
                <a:spcPts val="600"/>
              </a:spcBef>
              <a:buFont typeface="Arial" panose="020B0604020202020204" pitchFamily="34" charset="0"/>
              <a:buChar char="•"/>
            </a:pPr>
            <a:r>
              <a:rPr lang="fr-FR" sz="1600" b="1" dirty="0">
                <a:solidFill>
                  <a:srgbClr val="33CC33"/>
                </a:solidFill>
              </a:rPr>
              <a:t>Microorganismes rhizosphère</a:t>
            </a:r>
          </a:p>
          <a:p>
            <a:pPr marL="742950" lvl="1" indent="-285750">
              <a:spcBef>
                <a:spcPts val="600"/>
              </a:spcBef>
              <a:buFont typeface="Arial" panose="020B0604020202020204" pitchFamily="34" charset="0"/>
              <a:buChar char="•"/>
            </a:pPr>
            <a:r>
              <a:rPr lang="fr-FR" sz="1600" dirty="0"/>
              <a:t>Post-doc J. Gomez-Bolivar, V. Chapon, </a:t>
            </a:r>
            <a:r>
              <a:rPr lang="fr-FR" sz="1600" b="1" u="sng" dirty="0"/>
              <a:t>poster BIAM </a:t>
            </a:r>
            <a:endParaRPr lang="fr-FR" sz="1600" u="sng" dirty="0"/>
          </a:p>
          <a:p>
            <a:pPr marL="285750" indent="-285750">
              <a:spcBef>
                <a:spcPts val="600"/>
              </a:spcBef>
              <a:buFont typeface="Arial" panose="020B0604020202020204" pitchFamily="34" charset="0"/>
              <a:buChar char="•"/>
            </a:pPr>
            <a:r>
              <a:rPr lang="fr-FR" sz="1600" b="1" dirty="0">
                <a:solidFill>
                  <a:srgbClr val="33CC33"/>
                </a:solidFill>
              </a:rPr>
              <a:t>Effets sur les plantes</a:t>
            </a:r>
          </a:p>
          <a:p>
            <a:pPr marL="742950" lvl="1" indent="-285750">
              <a:spcBef>
                <a:spcPts val="600"/>
              </a:spcBef>
              <a:buFont typeface="Arial" panose="020B0604020202020204" pitchFamily="34" charset="0"/>
              <a:buChar char="•"/>
            </a:pPr>
            <a:r>
              <a:rPr lang="fr-FR" sz="1600" dirty="0"/>
              <a:t> </a:t>
            </a:r>
            <a:r>
              <a:rPr lang="fr-FR" sz="1600" b="1" dirty="0"/>
              <a:t>Highlight :</a:t>
            </a:r>
            <a:r>
              <a:rPr lang="fr-FR" sz="1600" dirty="0">
                <a:solidFill>
                  <a:srgbClr val="C00000"/>
                </a:solidFill>
              </a:rPr>
              <a:t> </a:t>
            </a:r>
            <a:r>
              <a:rPr lang="fr-FR" sz="1600" dirty="0"/>
              <a:t>résultats LPCV</a:t>
            </a:r>
            <a:endParaRPr lang="fr-FR" sz="1600" u="sng" dirty="0"/>
          </a:p>
          <a:p>
            <a:pPr marL="285750" indent="-285750">
              <a:spcBef>
                <a:spcPts val="600"/>
              </a:spcBef>
              <a:buFont typeface="Arial" panose="020B0604020202020204" pitchFamily="34" charset="0"/>
              <a:buChar char="•"/>
            </a:pPr>
            <a:r>
              <a:rPr lang="fr-FR" sz="1600" b="1" dirty="0">
                <a:solidFill>
                  <a:srgbClr val="0070C0"/>
                </a:solidFill>
              </a:rPr>
              <a:t>Labilité RN, expériences</a:t>
            </a:r>
          </a:p>
          <a:p>
            <a:pPr marL="742950" lvl="1" indent="-285750">
              <a:spcBef>
                <a:spcPts val="600"/>
              </a:spcBef>
              <a:buFont typeface="Arial" panose="020B0604020202020204" pitchFamily="34" charset="0"/>
              <a:buChar char="•"/>
            </a:pPr>
            <a:r>
              <a:rPr lang="fr-FR" sz="1600" b="1" dirty="0" err="1"/>
              <a:t>Highlight</a:t>
            </a:r>
            <a:r>
              <a:rPr lang="fr-FR" sz="1600" b="1" dirty="0"/>
              <a:t> :</a:t>
            </a:r>
            <a:r>
              <a:rPr lang="fr-FR" sz="1600" dirty="0"/>
              <a:t> résultats IRSN-LR2T</a:t>
            </a:r>
            <a:endParaRPr lang="fr-FR" sz="1600" u="sng" dirty="0"/>
          </a:p>
          <a:p>
            <a:pPr marL="285750" indent="-285750">
              <a:spcBef>
                <a:spcPts val="600"/>
              </a:spcBef>
              <a:buFont typeface="Arial" panose="020B0604020202020204" pitchFamily="34" charset="0"/>
              <a:buChar char="•"/>
            </a:pPr>
            <a:r>
              <a:rPr lang="fr-FR" sz="1600" b="1" dirty="0">
                <a:solidFill>
                  <a:srgbClr val="33CC33"/>
                </a:solidFill>
              </a:rPr>
              <a:t>Biodisponibilité, </a:t>
            </a:r>
            <a:r>
              <a:rPr lang="fr-FR" sz="1600" b="1" dirty="0" err="1">
                <a:solidFill>
                  <a:srgbClr val="33CC33"/>
                </a:solidFill>
              </a:rPr>
              <a:t>rhizotests</a:t>
            </a:r>
            <a:endParaRPr lang="fr-FR" sz="1600" b="1" dirty="0">
              <a:solidFill>
                <a:srgbClr val="33CC33"/>
              </a:solidFill>
            </a:endParaRPr>
          </a:p>
          <a:p>
            <a:pPr marL="742950" lvl="1" indent="-285750">
              <a:spcBef>
                <a:spcPts val="600"/>
              </a:spcBef>
              <a:buFont typeface="Arial" panose="020B0604020202020204" pitchFamily="34" charset="0"/>
              <a:buChar char="•"/>
            </a:pPr>
            <a:r>
              <a:rPr lang="fr-FR" sz="1600" b="1" dirty="0"/>
              <a:t>Highlight:</a:t>
            </a:r>
            <a:r>
              <a:rPr lang="fr-FR" sz="1600" dirty="0"/>
              <a:t> résultats IRSN-LR2T</a:t>
            </a:r>
            <a:endParaRPr lang="fr-FR" sz="1600" u="sng" dirty="0"/>
          </a:p>
        </p:txBody>
      </p:sp>
      <p:sp>
        <p:nvSpPr>
          <p:cNvPr id="7" name="ZoneTexte 6"/>
          <p:cNvSpPr txBox="1"/>
          <p:nvPr/>
        </p:nvSpPr>
        <p:spPr>
          <a:xfrm>
            <a:off x="1852030" y="11451"/>
            <a:ext cx="6318653" cy="369332"/>
          </a:xfrm>
          <a:prstGeom prst="rect">
            <a:avLst/>
          </a:prstGeom>
          <a:solidFill>
            <a:schemeClr val="bg1">
              <a:lumMod val="95000"/>
            </a:schemeClr>
          </a:solidFill>
        </p:spPr>
        <p:txBody>
          <a:bodyPr wrap="square" rtlCol="0">
            <a:spAutoFit/>
          </a:bodyPr>
          <a:lstStyle/>
          <a:p>
            <a:pPr algn="ctr"/>
            <a:r>
              <a:rPr lang="fr-FR" b="1" dirty="0"/>
              <a:t>WP2 - Spéciation et transferts sol – eau – plantes des RN / ETM</a:t>
            </a:r>
          </a:p>
        </p:txBody>
      </p:sp>
      <p:pic>
        <p:nvPicPr>
          <p:cNvPr id="3" name="Image 2">
            <a:extLst>
              <a:ext uri="{FF2B5EF4-FFF2-40B4-BE49-F238E27FC236}">
                <a16:creationId xmlns:a16="http://schemas.microsoft.com/office/drawing/2014/main" id="{102CBAF9-9616-4607-825C-3B94F534819B}"/>
              </a:ext>
            </a:extLst>
          </p:cNvPr>
          <p:cNvPicPr>
            <a:picLocks noChangeAspect="1"/>
          </p:cNvPicPr>
          <p:nvPr/>
        </p:nvPicPr>
        <p:blipFill>
          <a:blip r:embed="rId2"/>
          <a:stretch>
            <a:fillRect/>
          </a:stretch>
        </p:blipFill>
        <p:spPr>
          <a:xfrm>
            <a:off x="330575" y="720436"/>
            <a:ext cx="4401734" cy="3112655"/>
          </a:xfrm>
          <a:prstGeom prst="rect">
            <a:avLst/>
          </a:prstGeom>
        </p:spPr>
      </p:pic>
      <p:sp>
        <p:nvSpPr>
          <p:cNvPr id="8" name="ZoneTexte 7">
            <a:extLst>
              <a:ext uri="{FF2B5EF4-FFF2-40B4-BE49-F238E27FC236}">
                <a16:creationId xmlns:a16="http://schemas.microsoft.com/office/drawing/2014/main" id="{774B1BD0-DCC3-4A33-A682-042CC944EB4F}"/>
              </a:ext>
            </a:extLst>
          </p:cNvPr>
          <p:cNvSpPr txBox="1"/>
          <p:nvPr/>
        </p:nvSpPr>
        <p:spPr>
          <a:xfrm>
            <a:off x="586512" y="720436"/>
            <a:ext cx="2289485" cy="553998"/>
          </a:xfrm>
          <a:prstGeom prst="rect">
            <a:avLst/>
          </a:prstGeom>
          <a:noFill/>
        </p:spPr>
        <p:txBody>
          <a:bodyPr wrap="square">
            <a:spAutoFit/>
          </a:bodyPr>
          <a:lstStyle/>
          <a:p>
            <a:endParaRPr lang="fr-FR" sz="1200" b="0" i="0" u="none" strike="noStrike" baseline="0" dirty="0">
              <a:solidFill>
                <a:srgbClr val="000000"/>
              </a:solidFill>
              <a:latin typeface="Calibri" panose="020F0502020204030204" pitchFamily="34" charset="0"/>
            </a:endParaRPr>
          </a:p>
          <a:p>
            <a:pPr marR="149010"/>
            <a:r>
              <a:rPr lang="fr-FR" sz="1800" b="0" i="0" u="none" strike="noStrike" baseline="0" dirty="0">
                <a:solidFill>
                  <a:srgbClr val="000000"/>
                </a:solidFill>
                <a:latin typeface="Calibri" panose="020F0502020204030204" pitchFamily="34" charset="0"/>
              </a:rPr>
              <a:t>Campagne Juin 2021</a:t>
            </a:r>
            <a:endParaRPr lang="fr-FR" dirty="0"/>
          </a:p>
        </p:txBody>
      </p:sp>
      <p:cxnSp>
        <p:nvCxnSpPr>
          <p:cNvPr id="6" name="Connecteur droit avec flèche 5">
            <a:extLst>
              <a:ext uri="{FF2B5EF4-FFF2-40B4-BE49-F238E27FC236}">
                <a16:creationId xmlns:a16="http://schemas.microsoft.com/office/drawing/2014/main" id="{0567DA3D-33A1-4F7A-9ED3-8168D2682E66}"/>
              </a:ext>
            </a:extLst>
          </p:cNvPr>
          <p:cNvCxnSpPr>
            <a:cxnSpLocks/>
          </p:cNvCxnSpPr>
          <p:nvPr/>
        </p:nvCxnSpPr>
        <p:spPr>
          <a:xfrm>
            <a:off x="1973767" y="3334216"/>
            <a:ext cx="109281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e 19">
            <a:extLst>
              <a:ext uri="{FF2B5EF4-FFF2-40B4-BE49-F238E27FC236}">
                <a16:creationId xmlns:a16="http://schemas.microsoft.com/office/drawing/2014/main" id="{BC6F7765-ED3A-448E-A3A0-9BD906E2C7C4}"/>
              </a:ext>
            </a:extLst>
          </p:cNvPr>
          <p:cNvGrpSpPr>
            <a:grpSpLocks noChangeAspect="1"/>
          </p:cNvGrpSpPr>
          <p:nvPr/>
        </p:nvGrpSpPr>
        <p:grpSpPr>
          <a:xfrm>
            <a:off x="3144175" y="1342679"/>
            <a:ext cx="2107096" cy="2809458"/>
            <a:chOff x="442666" y="2780928"/>
            <a:chExt cx="2438376" cy="3251167"/>
          </a:xfrm>
        </p:grpSpPr>
        <p:pic>
          <p:nvPicPr>
            <p:cNvPr id="21" name="Image 20">
              <a:extLst>
                <a:ext uri="{FF2B5EF4-FFF2-40B4-BE49-F238E27FC236}">
                  <a16:creationId xmlns:a16="http://schemas.microsoft.com/office/drawing/2014/main" id="{96EBBFD4-D99A-4C48-9CAC-AA6ECB4CD9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270" y="3187324"/>
              <a:ext cx="3251167" cy="2438376"/>
            </a:xfrm>
            <a:prstGeom prst="rect">
              <a:avLst/>
            </a:prstGeom>
          </p:spPr>
        </p:pic>
        <p:cxnSp>
          <p:nvCxnSpPr>
            <p:cNvPr id="22" name="Connecteur droit avec flèche 21">
              <a:extLst>
                <a:ext uri="{FF2B5EF4-FFF2-40B4-BE49-F238E27FC236}">
                  <a16:creationId xmlns:a16="http://schemas.microsoft.com/office/drawing/2014/main" id="{396A5308-7047-4E1E-84D1-DDAFAD68FD5A}"/>
                </a:ext>
              </a:extLst>
            </p:cNvPr>
            <p:cNvCxnSpPr>
              <a:cxnSpLocks/>
            </p:cNvCxnSpPr>
            <p:nvPr/>
          </p:nvCxnSpPr>
          <p:spPr bwMode="auto">
            <a:xfrm>
              <a:off x="755576" y="3423718"/>
              <a:ext cx="288032" cy="790296"/>
            </a:xfrm>
            <a:prstGeom prst="straightConnector1">
              <a:avLst/>
            </a:prstGeom>
            <a:solidFill>
              <a:schemeClr val="accent1"/>
            </a:solidFill>
            <a:ln w="57150" cap="flat" cmpd="sng" algn="ctr">
              <a:solidFill>
                <a:srgbClr val="FF0000"/>
              </a:solidFill>
              <a:prstDash val="sys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Connecteur droit avec flèche 22">
              <a:extLst>
                <a:ext uri="{FF2B5EF4-FFF2-40B4-BE49-F238E27FC236}">
                  <a16:creationId xmlns:a16="http://schemas.microsoft.com/office/drawing/2014/main" id="{0160E373-89C7-4A13-A9BA-30D5B96244FA}"/>
                </a:ext>
              </a:extLst>
            </p:cNvPr>
            <p:cNvCxnSpPr>
              <a:cxnSpLocks/>
            </p:cNvCxnSpPr>
            <p:nvPr/>
          </p:nvCxnSpPr>
          <p:spPr bwMode="auto">
            <a:xfrm flipH="1">
              <a:off x="2443741" y="3562454"/>
              <a:ext cx="216024" cy="651560"/>
            </a:xfrm>
            <a:prstGeom prst="straightConnector1">
              <a:avLst/>
            </a:prstGeom>
            <a:solidFill>
              <a:schemeClr val="accent1"/>
            </a:solidFill>
            <a:ln w="57150" cap="flat" cmpd="sng" algn="ctr">
              <a:solidFill>
                <a:srgbClr val="FF0000"/>
              </a:solidFill>
              <a:prstDash val="sys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6" name="ZoneTexte 25">
            <a:extLst>
              <a:ext uri="{FF2B5EF4-FFF2-40B4-BE49-F238E27FC236}">
                <a16:creationId xmlns:a16="http://schemas.microsoft.com/office/drawing/2014/main" id="{0654E7B1-A1F9-4C39-AC47-FDDA1C43BC98}"/>
              </a:ext>
            </a:extLst>
          </p:cNvPr>
          <p:cNvSpPr txBox="1"/>
          <p:nvPr/>
        </p:nvSpPr>
        <p:spPr>
          <a:xfrm>
            <a:off x="1767176" y="4472847"/>
            <a:ext cx="2465912" cy="1569660"/>
          </a:xfrm>
          <a:prstGeom prst="rect">
            <a:avLst/>
          </a:prstGeom>
          <a:noFill/>
        </p:spPr>
        <p:txBody>
          <a:bodyPr wrap="square">
            <a:spAutoFit/>
          </a:bodyPr>
          <a:lstStyle/>
          <a:p>
            <a:r>
              <a:rPr lang="fr-FR" sz="1600" dirty="0"/>
              <a:t>2 </a:t>
            </a:r>
            <a:r>
              <a:rPr lang="fr-FR" sz="1600" dirty="0" smtClean="0"/>
              <a:t>zones </a:t>
            </a:r>
            <a:r>
              <a:rPr lang="fr-FR" sz="1600" dirty="0"/>
              <a:t>de prélèvements:</a:t>
            </a:r>
          </a:p>
          <a:p>
            <a:pPr marL="285750" indent="-285750">
              <a:buFont typeface="Arial" panose="020B0604020202020204" pitchFamily="34" charset="0"/>
              <a:buChar char="•"/>
            </a:pPr>
            <a:r>
              <a:rPr lang="fr-FR" sz="1600" dirty="0"/>
              <a:t>z</a:t>
            </a:r>
            <a:r>
              <a:rPr lang="sl-SI" sz="1600" dirty="0"/>
              <a:t>one INSPECT</a:t>
            </a:r>
            <a:r>
              <a:rPr lang="fr-FR" sz="1600" dirty="0"/>
              <a:t> (présence « couche blanche » riche en U)</a:t>
            </a:r>
          </a:p>
          <a:p>
            <a:pPr marL="285750" indent="-285750">
              <a:buFont typeface="Arial" panose="020B0604020202020204" pitchFamily="34" charset="0"/>
              <a:buChar char="•"/>
            </a:pPr>
            <a:r>
              <a:rPr lang="fr-FR" sz="1600" dirty="0"/>
              <a:t>zone contrôle (absence « couche blanche »)</a:t>
            </a:r>
            <a:endParaRPr lang="sl-SI" sz="1600" dirty="0"/>
          </a:p>
        </p:txBody>
      </p:sp>
      <p:grpSp>
        <p:nvGrpSpPr>
          <p:cNvPr id="40" name="Groupe 39">
            <a:extLst>
              <a:ext uri="{FF2B5EF4-FFF2-40B4-BE49-F238E27FC236}">
                <a16:creationId xmlns:a16="http://schemas.microsoft.com/office/drawing/2014/main" id="{E6176BCE-9CFC-4C0E-BC84-E28C1A0E0719}"/>
              </a:ext>
            </a:extLst>
          </p:cNvPr>
          <p:cNvGrpSpPr/>
          <p:nvPr/>
        </p:nvGrpSpPr>
        <p:grpSpPr>
          <a:xfrm>
            <a:off x="5648183" y="777950"/>
            <a:ext cx="2750106" cy="2923300"/>
            <a:chOff x="5346581" y="618839"/>
            <a:chExt cx="2750106" cy="2923300"/>
          </a:xfrm>
        </p:grpSpPr>
        <p:grpSp>
          <p:nvGrpSpPr>
            <p:cNvPr id="27" name="Groupe 26">
              <a:extLst>
                <a:ext uri="{FF2B5EF4-FFF2-40B4-BE49-F238E27FC236}">
                  <a16:creationId xmlns:a16="http://schemas.microsoft.com/office/drawing/2014/main" id="{F1D615F2-9F36-4747-AC84-706C07B63F86}"/>
                </a:ext>
              </a:extLst>
            </p:cNvPr>
            <p:cNvGrpSpPr>
              <a:grpSpLocks noChangeAspect="1"/>
            </p:cNvGrpSpPr>
            <p:nvPr/>
          </p:nvGrpSpPr>
          <p:grpSpPr>
            <a:xfrm>
              <a:off x="5346581" y="811003"/>
              <a:ext cx="1711108" cy="1747270"/>
              <a:chOff x="3177439" y="3456629"/>
              <a:chExt cx="2100258" cy="2144642"/>
            </a:xfrm>
          </p:grpSpPr>
          <p:pic>
            <p:nvPicPr>
              <p:cNvPr id="28" name="Image 27">
                <a:extLst>
                  <a:ext uri="{FF2B5EF4-FFF2-40B4-BE49-F238E27FC236}">
                    <a16:creationId xmlns:a16="http://schemas.microsoft.com/office/drawing/2014/main" id="{9A8B62B5-CC05-4FB7-B2F8-2FCAEF3D60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933788" y="3700280"/>
                <a:ext cx="2144642" cy="1657340"/>
              </a:xfrm>
              <a:prstGeom prst="rect">
                <a:avLst/>
              </a:prstGeom>
            </p:spPr>
          </p:pic>
          <p:cxnSp>
            <p:nvCxnSpPr>
              <p:cNvPr id="29" name="Connecteur droit avec flèche 28">
                <a:extLst>
                  <a:ext uri="{FF2B5EF4-FFF2-40B4-BE49-F238E27FC236}">
                    <a16:creationId xmlns:a16="http://schemas.microsoft.com/office/drawing/2014/main" id="{3F765FFB-D42F-4DE1-A5AE-1E4C65316C6B}"/>
                  </a:ext>
                </a:extLst>
              </p:cNvPr>
              <p:cNvCxnSpPr>
                <a:cxnSpLocks/>
              </p:cNvCxnSpPr>
              <p:nvPr/>
            </p:nvCxnSpPr>
            <p:spPr bwMode="auto">
              <a:xfrm flipH="1" flipV="1">
                <a:off x="4067842" y="5064813"/>
                <a:ext cx="1209855" cy="235701"/>
              </a:xfrm>
              <a:prstGeom prst="straightConnector1">
                <a:avLst/>
              </a:prstGeom>
              <a:ln w="57150">
                <a:solidFill>
                  <a:srgbClr val="FF0000"/>
                </a:solidFill>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30" name="Connecteur droit avec flèche 29">
                <a:extLst>
                  <a:ext uri="{FF2B5EF4-FFF2-40B4-BE49-F238E27FC236}">
                    <a16:creationId xmlns:a16="http://schemas.microsoft.com/office/drawing/2014/main" id="{21D5CC48-346A-489C-A595-68BEEFDF44BF}"/>
                  </a:ext>
                </a:extLst>
              </p:cNvPr>
              <p:cNvCxnSpPr>
                <a:cxnSpLocks/>
              </p:cNvCxnSpPr>
              <p:nvPr/>
            </p:nvCxnSpPr>
            <p:spPr bwMode="auto">
              <a:xfrm flipH="1">
                <a:off x="3484301" y="3790757"/>
                <a:ext cx="1418082" cy="1025810"/>
              </a:xfrm>
              <a:prstGeom prst="straightConnector1">
                <a:avLst/>
              </a:prstGeom>
              <a:ln w="57150">
                <a:solidFill>
                  <a:srgbClr val="FF0000"/>
                </a:solidFill>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grpSp>
        <p:pic>
          <p:nvPicPr>
            <p:cNvPr id="31" name="Image 30">
              <a:extLst>
                <a:ext uri="{FF2B5EF4-FFF2-40B4-BE49-F238E27FC236}">
                  <a16:creationId xmlns:a16="http://schemas.microsoft.com/office/drawing/2014/main" id="{076748F7-FCD2-4A87-8765-F7B1B7F13489}"/>
                </a:ext>
              </a:extLst>
            </p:cNvPr>
            <p:cNvPicPr>
              <a:picLocks noChangeAspect="1"/>
            </p:cNvPicPr>
            <p:nvPr/>
          </p:nvPicPr>
          <p:blipFill>
            <a:blip r:embed="rId5"/>
            <a:stretch>
              <a:fillRect/>
            </a:stretch>
          </p:blipFill>
          <p:spPr>
            <a:xfrm>
              <a:off x="6842369" y="618839"/>
              <a:ext cx="1234648" cy="928766"/>
            </a:xfrm>
            <a:prstGeom prst="rect">
              <a:avLst/>
            </a:prstGeom>
          </p:spPr>
        </p:pic>
        <p:pic>
          <p:nvPicPr>
            <p:cNvPr id="32" name="Image 31">
              <a:extLst>
                <a:ext uri="{FF2B5EF4-FFF2-40B4-BE49-F238E27FC236}">
                  <a16:creationId xmlns:a16="http://schemas.microsoft.com/office/drawing/2014/main" id="{9696A331-777F-489F-BC39-1086F053398E}"/>
                </a:ext>
              </a:extLst>
            </p:cNvPr>
            <p:cNvPicPr>
              <a:picLocks noChangeAspect="1"/>
            </p:cNvPicPr>
            <p:nvPr/>
          </p:nvPicPr>
          <p:blipFill>
            <a:blip r:embed="rId6"/>
            <a:stretch>
              <a:fillRect/>
            </a:stretch>
          </p:blipFill>
          <p:spPr>
            <a:xfrm>
              <a:off x="7164541" y="1903518"/>
              <a:ext cx="897748" cy="1301084"/>
            </a:xfrm>
            <a:prstGeom prst="rect">
              <a:avLst/>
            </a:prstGeom>
          </p:spPr>
        </p:pic>
        <p:sp>
          <p:nvSpPr>
            <p:cNvPr id="33" name="Rectangle 32">
              <a:extLst>
                <a:ext uri="{FF2B5EF4-FFF2-40B4-BE49-F238E27FC236}">
                  <a16:creationId xmlns:a16="http://schemas.microsoft.com/office/drawing/2014/main" id="{33FC3C79-DBD9-49C1-B327-DCF16ED794D5}"/>
                </a:ext>
              </a:extLst>
            </p:cNvPr>
            <p:cNvSpPr/>
            <p:nvPr/>
          </p:nvSpPr>
          <p:spPr>
            <a:xfrm>
              <a:off x="6842369" y="1518684"/>
              <a:ext cx="1254318" cy="276999"/>
            </a:xfrm>
            <a:prstGeom prst="rect">
              <a:avLst/>
            </a:prstGeom>
          </p:spPr>
          <p:txBody>
            <a:bodyPr wrap="none">
              <a:spAutoFit/>
            </a:bodyPr>
            <a:lstStyle/>
            <a:p>
              <a:r>
                <a:rPr lang="fr-FR" sz="1200" i="1" dirty="0" err="1">
                  <a:solidFill>
                    <a:schemeClr val="tx2"/>
                  </a:solidFill>
                </a:rPr>
                <a:t>Scirpus</a:t>
              </a:r>
              <a:r>
                <a:rPr lang="fr-FR" sz="1200" i="1" dirty="0">
                  <a:solidFill>
                    <a:schemeClr val="tx2"/>
                  </a:solidFill>
                </a:rPr>
                <a:t> </a:t>
              </a:r>
              <a:r>
                <a:rPr lang="fr-FR" sz="1200" i="1" dirty="0" err="1">
                  <a:solidFill>
                    <a:schemeClr val="tx2"/>
                  </a:solidFill>
                </a:rPr>
                <a:t>sylvaticus</a:t>
              </a:r>
              <a:endParaRPr lang="en-GB" sz="1200" dirty="0">
                <a:solidFill>
                  <a:schemeClr val="tx2"/>
                </a:solidFill>
              </a:endParaRPr>
            </a:p>
          </p:txBody>
        </p:sp>
        <p:sp>
          <p:nvSpPr>
            <p:cNvPr id="34" name="Rectangle 33">
              <a:extLst>
                <a:ext uri="{FF2B5EF4-FFF2-40B4-BE49-F238E27FC236}">
                  <a16:creationId xmlns:a16="http://schemas.microsoft.com/office/drawing/2014/main" id="{13503A9C-D9D4-4E5C-AE19-6882B8636F74}"/>
                </a:ext>
              </a:extLst>
            </p:cNvPr>
            <p:cNvSpPr/>
            <p:nvPr/>
          </p:nvSpPr>
          <p:spPr>
            <a:xfrm>
              <a:off x="6894951" y="3176236"/>
              <a:ext cx="1149545" cy="276999"/>
            </a:xfrm>
            <a:prstGeom prst="rect">
              <a:avLst/>
            </a:prstGeom>
          </p:spPr>
          <p:txBody>
            <a:bodyPr wrap="none">
              <a:spAutoFit/>
            </a:bodyPr>
            <a:lstStyle/>
            <a:p>
              <a:r>
                <a:rPr lang="fr-FR" sz="1200" i="1" dirty="0">
                  <a:solidFill>
                    <a:schemeClr val="tx2"/>
                  </a:solidFill>
                </a:rPr>
                <a:t>Caltha </a:t>
              </a:r>
              <a:r>
                <a:rPr lang="fr-FR" sz="1200" i="1" dirty="0" err="1">
                  <a:solidFill>
                    <a:schemeClr val="tx2"/>
                  </a:solidFill>
                </a:rPr>
                <a:t>palustris</a:t>
              </a:r>
              <a:endParaRPr lang="en-GB" sz="1200" dirty="0">
                <a:solidFill>
                  <a:schemeClr val="tx2"/>
                </a:solidFill>
              </a:endParaRPr>
            </a:p>
          </p:txBody>
        </p:sp>
        <p:sp>
          <p:nvSpPr>
            <p:cNvPr id="37" name="Rectangle 36">
              <a:extLst>
                <a:ext uri="{FF2B5EF4-FFF2-40B4-BE49-F238E27FC236}">
                  <a16:creationId xmlns:a16="http://schemas.microsoft.com/office/drawing/2014/main" id="{A800782D-BE74-409A-B0A2-92CA0B7C2976}"/>
                </a:ext>
              </a:extLst>
            </p:cNvPr>
            <p:cNvSpPr/>
            <p:nvPr/>
          </p:nvSpPr>
          <p:spPr>
            <a:xfrm>
              <a:off x="5370517" y="2711142"/>
              <a:ext cx="1700189" cy="830997"/>
            </a:xfrm>
            <a:prstGeom prst="rect">
              <a:avLst/>
            </a:prstGeom>
          </p:spPr>
          <p:txBody>
            <a:bodyPr wrap="square">
              <a:spAutoFit/>
            </a:bodyPr>
            <a:lstStyle/>
            <a:p>
              <a:r>
                <a:rPr lang="fr-FR" sz="1600" dirty="0">
                  <a:effectLst/>
                  <a:cs typeface="Arial" panose="020B0604020202020204" pitchFamily="34" charset="0"/>
                </a:rPr>
                <a:t>2 espèces plantes</a:t>
              </a:r>
            </a:p>
            <a:p>
              <a:pPr marL="285750" indent="-285750">
                <a:buFont typeface="Arial" panose="020B0604020202020204" pitchFamily="34" charset="0"/>
                <a:buChar char="•"/>
              </a:pPr>
              <a:r>
                <a:rPr lang="fr-FR" sz="1600" dirty="0">
                  <a:effectLst/>
                  <a:cs typeface="Arial" panose="020B0604020202020204" pitchFamily="34" charset="0"/>
                </a:rPr>
                <a:t>Scirpe</a:t>
              </a:r>
            </a:p>
            <a:p>
              <a:pPr marL="285750" indent="-285750">
                <a:buFont typeface="Arial" panose="020B0604020202020204" pitchFamily="34" charset="0"/>
                <a:buChar char="•"/>
              </a:pPr>
              <a:r>
                <a:rPr lang="fr-FR" sz="1600" dirty="0">
                  <a:effectLst/>
                  <a:cs typeface="Arial" panose="020B0604020202020204" pitchFamily="34" charset="0"/>
                </a:rPr>
                <a:t>Caltha</a:t>
              </a:r>
            </a:p>
          </p:txBody>
        </p:sp>
      </p:grpSp>
      <p:pic>
        <p:nvPicPr>
          <p:cNvPr id="43" name="Image 42">
            <a:extLst>
              <a:ext uri="{FF2B5EF4-FFF2-40B4-BE49-F238E27FC236}">
                <a16:creationId xmlns:a16="http://schemas.microsoft.com/office/drawing/2014/main" id="{90265D8E-870B-4445-90D7-B890A67D26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9649" y="4240880"/>
            <a:ext cx="1818201" cy="1364327"/>
          </a:xfrm>
          <a:prstGeom prst="rect">
            <a:avLst/>
          </a:prstGeom>
        </p:spPr>
      </p:pic>
      <p:sp>
        <p:nvSpPr>
          <p:cNvPr id="44" name="ZoneTexte 43">
            <a:extLst>
              <a:ext uri="{FF2B5EF4-FFF2-40B4-BE49-F238E27FC236}">
                <a16:creationId xmlns:a16="http://schemas.microsoft.com/office/drawing/2014/main" id="{69965CFD-A0D1-454C-BFF1-A42F07D108CE}"/>
              </a:ext>
            </a:extLst>
          </p:cNvPr>
          <p:cNvSpPr txBox="1"/>
          <p:nvPr/>
        </p:nvSpPr>
        <p:spPr>
          <a:xfrm>
            <a:off x="203304" y="5845176"/>
            <a:ext cx="1397609" cy="461665"/>
          </a:xfrm>
          <a:prstGeom prst="rect">
            <a:avLst/>
          </a:prstGeom>
          <a:noFill/>
        </p:spPr>
        <p:txBody>
          <a:bodyPr wrap="square" rtlCol="0">
            <a:spAutoFit/>
          </a:bodyPr>
          <a:lstStyle/>
          <a:p>
            <a:pPr algn="l"/>
            <a:r>
              <a:rPr lang="en-US" sz="1200" i="1" dirty="0" err="1">
                <a:solidFill>
                  <a:schemeClr val="tx2"/>
                </a:solidFill>
              </a:rPr>
              <a:t>carottier</a:t>
            </a:r>
            <a:r>
              <a:rPr lang="en-US" sz="1200" i="1" dirty="0">
                <a:solidFill>
                  <a:schemeClr val="tx2"/>
                </a:solidFill>
              </a:rPr>
              <a:t> russe </a:t>
            </a:r>
          </a:p>
          <a:p>
            <a:pPr algn="l"/>
            <a:r>
              <a:rPr lang="en-US" sz="1200" i="1" dirty="0">
                <a:solidFill>
                  <a:schemeClr val="tx2"/>
                </a:solidFill>
              </a:rPr>
              <a:t>prof 50cm</a:t>
            </a:r>
          </a:p>
        </p:txBody>
      </p:sp>
      <p:grpSp>
        <p:nvGrpSpPr>
          <p:cNvPr id="66" name="Groupe 65">
            <a:extLst>
              <a:ext uri="{FF2B5EF4-FFF2-40B4-BE49-F238E27FC236}">
                <a16:creationId xmlns:a16="http://schemas.microsoft.com/office/drawing/2014/main" id="{15998B0D-A541-42A9-9C28-AAB28524478A}"/>
              </a:ext>
            </a:extLst>
          </p:cNvPr>
          <p:cNvGrpSpPr/>
          <p:nvPr/>
        </p:nvGrpSpPr>
        <p:grpSpPr>
          <a:xfrm>
            <a:off x="4255935" y="4270994"/>
            <a:ext cx="2014240" cy="2521076"/>
            <a:chOff x="4579314" y="4270994"/>
            <a:chExt cx="2014240" cy="2521076"/>
          </a:xfrm>
        </p:grpSpPr>
        <p:grpSp>
          <p:nvGrpSpPr>
            <p:cNvPr id="55" name="Groupe 54">
              <a:extLst>
                <a:ext uri="{FF2B5EF4-FFF2-40B4-BE49-F238E27FC236}">
                  <a16:creationId xmlns:a16="http://schemas.microsoft.com/office/drawing/2014/main" id="{0BD5E707-1B2C-4DA3-9695-B736D2739A09}"/>
                </a:ext>
              </a:extLst>
            </p:cNvPr>
            <p:cNvGrpSpPr>
              <a:grpSpLocks noChangeAspect="1"/>
            </p:cNvGrpSpPr>
            <p:nvPr/>
          </p:nvGrpSpPr>
          <p:grpSpPr>
            <a:xfrm>
              <a:off x="4631706" y="4270994"/>
              <a:ext cx="1844147" cy="2244077"/>
              <a:chOff x="6804249" y="1646169"/>
              <a:chExt cx="2304255" cy="2803966"/>
            </a:xfrm>
          </p:grpSpPr>
          <p:pic>
            <p:nvPicPr>
              <p:cNvPr id="58" name="Image 57">
                <a:extLst>
                  <a:ext uri="{FF2B5EF4-FFF2-40B4-BE49-F238E27FC236}">
                    <a16:creationId xmlns:a16="http://schemas.microsoft.com/office/drawing/2014/main" id="{9F92D776-23BF-4C3C-B4E6-951A9D3DD03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3522"/>
              <a:stretch/>
            </p:blipFill>
            <p:spPr>
              <a:xfrm rot="5400000">
                <a:off x="6104297" y="2346121"/>
                <a:ext cx="2791887" cy="1391984"/>
              </a:xfrm>
              <a:prstGeom prst="rect">
                <a:avLst/>
              </a:prstGeom>
            </p:spPr>
          </p:pic>
          <p:pic>
            <p:nvPicPr>
              <p:cNvPr id="59" name="Image 58">
                <a:extLst>
                  <a:ext uri="{FF2B5EF4-FFF2-40B4-BE49-F238E27FC236}">
                    <a16:creationId xmlns:a16="http://schemas.microsoft.com/office/drawing/2014/main" id="{0C57BA79-82EB-49F6-88B8-B9C768A1CD18}"/>
                  </a:ext>
                </a:extLst>
              </p:cNvPr>
              <p:cNvPicPr>
                <a:picLocks noChangeAspect="1"/>
              </p:cNvPicPr>
              <p:nvPr/>
            </p:nvPicPr>
            <p:blipFill rotWithShape="1">
              <a:blip r:embed="rId9">
                <a:extLst>
                  <a:ext uri="{28A0092B-C50C-407E-A947-70E740481C1C}">
                    <a14:useLocalDpi xmlns:a14="http://schemas.microsoft.com/office/drawing/2010/main" val="0"/>
                  </a:ext>
                </a:extLst>
              </a:blip>
              <a:srcRect l="1251" r="82249"/>
              <a:stretch/>
            </p:blipFill>
            <p:spPr>
              <a:xfrm>
                <a:off x="8028384" y="1646169"/>
                <a:ext cx="1080120" cy="2803966"/>
              </a:xfrm>
              <a:prstGeom prst="rect">
                <a:avLst/>
              </a:prstGeom>
            </p:spPr>
          </p:pic>
        </p:grpSp>
        <p:sp>
          <p:nvSpPr>
            <p:cNvPr id="56" name="ZoneTexte 55">
              <a:extLst>
                <a:ext uri="{FF2B5EF4-FFF2-40B4-BE49-F238E27FC236}">
                  <a16:creationId xmlns:a16="http://schemas.microsoft.com/office/drawing/2014/main" id="{0713D3D4-E052-4E34-9410-98F54C6E8F9F}"/>
                </a:ext>
              </a:extLst>
            </p:cNvPr>
            <p:cNvSpPr txBox="1"/>
            <p:nvPr/>
          </p:nvSpPr>
          <p:spPr>
            <a:xfrm>
              <a:off x="4579314" y="6515071"/>
              <a:ext cx="1036822" cy="276999"/>
            </a:xfrm>
            <a:prstGeom prst="rect">
              <a:avLst/>
            </a:prstGeom>
            <a:noFill/>
          </p:spPr>
          <p:txBody>
            <a:bodyPr wrap="none" rtlCol="0">
              <a:spAutoFit/>
            </a:bodyPr>
            <a:lstStyle/>
            <a:p>
              <a:r>
                <a:rPr lang="en-US" sz="1200" i="1" dirty="0">
                  <a:solidFill>
                    <a:schemeClr val="tx2"/>
                  </a:solidFill>
                </a:rPr>
                <a:t>Zone INSPECT</a:t>
              </a:r>
            </a:p>
          </p:txBody>
        </p:sp>
        <p:sp>
          <p:nvSpPr>
            <p:cNvPr id="57" name="ZoneTexte 56">
              <a:extLst>
                <a:ext uri="{FF2B5EF4-FFF2-40B4-BE49-F238E27FC236}">
                  <a16:creationId xmlns:a16="http://schemas.microsoft.com/office/drawing/2014/main" id="{0352A692-412B-4C92-8EBA-FCC4F1CE259A}"/>
                </a:ext>
              </a:extLst>
            </p:cNvPr>
            <p:cNvSpPr txBox="1"/>
            <p:nvPr/>
          </p:nvSpPr>
          <p:spPr>
            <a:xfrm>
              <a:off x="5545318" y="6515071"/>
              <a:ext cx="1048236" cy="276999"/>
            </a:xfrm>
            <a:prstGeom prst="rect">
              <a:avLst/>
            </a:prstGeom>
            <a:noFill/>
          </p:spPr>
          <p:txBody>
            <a:bodyPr wrap="none" rtlCol="0">
              <a:spAutoFit/>
            </a:bodyPr>
            <a:lstStyle/>
            <a:p>
              <a:r>
                <a:rPr lang="en-US" sz="1200" i="1" dirty="0">
                  <a:solidFill>
                    <a:schemeClr val="tx2"/>
                  </a:solidFill>
                </a:rPr>
                <a:t>Zone </a:t>
              </a:r>
              <a:r>
                <a:rPr lang="en-US" sz="1200" i="1" dirty="0" err="1">
                  <a:solidFill>
                    <a:schemeClr val="tx2"/>
                  </a:solidFill>
                </a:rPr>
                <a:t>Controle</a:t>
              </a:r>
              <a:endParaRPr lang="en-US" sz="1200" i="1" dirty="0">
                <a:solidFill>
                  <a:schemeClr val="tx2"/>
                </a:solidFill>
              </a:endParaRPr>
            </a:p>
          </p:txBody>
        </p:sp>
      </p:grpSp>
      <p:cxnSp>
        <p:nvCxnSpPr>
          <p:cNvPr id="71" name="Connecteur droit avec flèche 70">
            <a:extLst>
              <a:ext uri="{FF2B5EF4-FFF2-40B4-BE49-F238E27FC236}">
                <a16:creationId xmlns:a16="http://schemas.microsoft.com/office/drawing/2014/main" id="{4220D880-5696-43BA-A9C4-477ED9D37700}"/>
              </a:ext>
            </a:extLst>
          </p:cNvPr>
          <p:cNvCxnSpPr>
            <a:cxnSpLocks/>
          </p:cNvCxnSpPr>
          <p:nvPr/>
        </p:nvCxnSpPr>
        <p:spPr bwMode="auto">
          <a:xfrm>
            <a:off x="4006376" y="2305929"/>
            <a:ext cx="0" cy="47994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Connecteur droit avec flèche 77">
            <a:extLst>
              <a:ext uri="{FF2B5EF4-FFF2-40B4-BE49-F238E27FC236}">
                <a16:creationId xmlns:a16="http://schemas.microsoft.com/office/drawing/2014/main" id="{AD4D91A9-23A2-4E77-961C-CBA44F3A469E}"/>
              </a:ext>
            </a:extLst>
          </p:cNvPr>
          <p:cNvCxnSpPr>
            <a:cxnSpLocks/>
          </p:cNvCxnSpPr>
          <p:nvPr/>
        </p:nvCxnSpPr>
        <p:spPr bwMode="auto">
          <a:xfrm flipH="1">
            <a:off x="5552684" y="5676651"/>
            <a:ext cx="1" cy="27262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0" name="Groupe 109">
            <a:extLst>
              <a:ext uri="{FF2B5EF4-FFF2-40B4-BE49-F238E27FC236}">
                <a16:creationId xmlns:a16="http://schemas.microsoft.com/office/drawing/2014/main" id="{D85C99AE-4A02-42D4-B2C6-80CB072F58EB}"/>
              </a:ext>
            </a:extLst>
          </p:cNvPr>
          <p:cNvGrpSpPr/>
          <p:nvPr/>
        </p:nvGrpSpPr>
        <p:grpSpPr>
          <a:xfrm>
            <a:off x="6247472" y="4057565"/>
            <a:ext cx="6463021" cy="2824153"/>
            <a:chOff x="6247472" y="4057565"/>
            <a:chExt cx="6463021" cy="2824153"/>
          </a:xfrm>
        </p:grpSpPr>
        <p:cxnSp>
          <p:nvCxnSpPr>
            <p:cNvPr id="74" name="Connecteur droit avec flèche 73">
              <a:extLst>
                <a:ext uri="{FF2B5EF4-FFF2-40B4-BE49-F238E27FC236}">
                  <a16:creationId xmlns:a16="http://schemas.microsoft.com/office/drawing/2014/main" id="{1576FC45-924B-44BE-A855-9C44F4FD8511}"/>
                </a:ext>
              </a:extLst>
            </p:cNvPr>
            <p:cNvCxnSpPr>
              <a:cxnSpLocks/>
            </p:cNvCxnSpPr>
            <p:nvPr/>
          </p:nvCxnSpPr>
          <p:spPr bwMode="auto">
            <a:xfrm>
              <a:off x="7429228" y="4598837"/>
              <a:ext cx="601485" cy="47401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9" name="Groupe 108">
              <a:extLst>
                <a:ext uri="{FF2B5EF4-FFF2-40B4-BE49-F238E27FC236}">
                  <a16:creationId xmlns:a16="http://schemas.microsoft.com/office/drawing/2014/main" id="{91A855A0-6380-4C94-9EF4-09C4F3CF43CC}"/>
                </a:ext>
              </a:extLst>
            </p:cNvPr>
            <p:cNvGrpSpPr/>
            <p:nvPr/>
          </p:nvGrpSpPr>
          <p:grpSpPr>
            <a:xfrm>
              <a:off x="6247472" y="4057565"/>
              <a:ext cx="6463021" cy="2824153"/>
              <a:chOff x="6086836" y="3835139"/>
              <a:chExt cx="6463021" cy="2824153"/>
            </a:xfrm>
          </p:grpSpPr>
          <p:pic>
            <p:nvPicPr>
              <p:cNvPr id="68" name="Image 67">
                <a:extLst>
                  <a:ext uri="{FF2B5EF4-FFF2-40B4-BE49-F238E27FC236}">
                    <a16:creationId xmlns:a16="http://schemas.microsoft.com/office/drawing/2014/main" id="{4BEB4295-467F-40F2-94AF-9E903B62C7F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1237" r="27177"/>
              <a:stretch/>
            </p:blipFill>
            <p:spPr>
              <a:xfrm rot="5400000">
                <a:off x="6240676" y="4136400"/>
                <a:ext cx="1147692" cy="1049192"/>
              </a:xfrm>
              <a:prstGeom prst="rect">
                <a:avLst/>
              </a:prstGeom>
            </p:spPr>
          </p:pic>
          <p:cxnSp>
            <p:nvCxnSpPr>
              <p:cNvPr id="72" name="Connecteur droit avec flèche 71">
                <a:extLst>
                  <a:ext uri="{FF2B5EF4-FFF2-40B4-BE49-F238E27FC236}">
                    <a16:creationId xmlns:a16="http://schemas.microsoft.com/office/drawing/2014/main" id="{B817AE29-5419-4CFB-A7B2-B32118D3608A}"/>
                  </a:ext>
                </a:extLst>
              </p:cNvPr>
              <p:cNvCxnSpPr>
                <a:cxnSpLocks/>
              </p:cNvCxnSpPr>
              <p:nvPr/>
            </p:nvCxnSpPr>
            <p:spPr bwMode="auto">
              <a:xfrm>
                <a:off x="6556487" y="5173286"/>
                <a:ext cx="223095" cy="44238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3" name="ZoneTexte 72">
                <a:extLst>
                  <a:ext uri="{FF2B5EF4-FFF2-40B4-BE49-F238E27FC236}">
                    <a16:creationId xmlns:a16="http://schemas.microsoft.com/office/drawing/2014/main" id="{5ADA759B-DAC2-48A8-9B37-21589939719D}"/>
                  </a:ext>
                </a:extLst>
              </p:cNvPr>
              <p:cNvSpPr txBox="1"/>
              <p:nvPr/>
            </p:nvSpPr>
            <p:spPr>
              <a:xfrm>
                <a:off x="7892390" y="4399169"/>
                <a:ext cx="1258678" cy="523220"/>
              </a:xfrm>
              <a:prstGeom prst="rect">
                <a:avLst/>
              </a:prstGeom>
              <a:noFill/>
            </p:spPr>
            <p:txBody>
              <a:bodyPr wrap="square" rtlCol="0">
                <a:spAutoFit/>
              </a:bodyPr>
              <a:lstStyle/>
              <a:p>
                <a:pPr algn="ctr"/>
                <a:r>
                  <a:rPr lang="en-US" sz="1400" dirty="0"/>
                  <a:t>lavage, </a:t>
                </a:r>
              </a:p>
              <a:p>
                <a:pPr algn="ctr"/>
                <a:r>
                  <a:rPr lang="en-US" sz="1400" dirty="0"/>
                  <a:t>centrifugation</a:t>
                </a:r>
              </a:p>
            </p:txBody>
          </p:sp>
          <p:sp>
            <p:nvSpPr>
              <p:cNvPr id="75" name="ZoneTexte 74">
                <a:extLst>
                  <a:ext uri="{FF2B5EF4-FFF2-40B4-BE49-F238E27FC236}">
                    <a16:creationId xmlns:a16="http://schemas.microsoft.com/office/drawing/2014/main" id="{F5091D4F-FECA-4CA6-9589-0FC765DA5C2A}"/>
                  </a:ext>
                </a:extLst>
              </p:cNvPr>
              <p:cNvSpPr txBox="1"/>
              <p:nvPr/>
            </p:nvSpPr>
            <p:spPr>
              <a:xfrm>
                <a:off x="8266681" y="5676651"/>
                <a:ext cx="3657788" cy="861774"/>
              </a:xfrm>
              <a:prstGeom prst="rect">
                <a:avLst/>
              </a:prstGeom>
              <a:noFill/>
            </p:spPr>
            <p:txBody>
              <a:bodyPr wrap="square" rtlCol="0">
                <a:spAutoFit/>
              </a:bodyPr>
              <a:lstStyle/>
              <a:p>
                <a:r>
                  <a:rPr lang="en-US" sz="1600" dirty="0" err="1"/>
                  <a:t>teneur</a:t>
                </a:r>
                <a:r>
                  <a:rPr lang="en-US" sz="1600" dirty="0"/>
                  <a:t> U, Th (ICP-MS)</a:t>
                </a:r>
              </a:p>
              <a:p>
                <a:r>
                  <a:rPr lang="en-US" sz="1600" dirty="0" err="1"/>
                  <a:t>localisation</a:t>
                </a:r>
                <a:r>
                  <a:rPr lang="en-US" sz="1600" dirty="0"/>
                  <a:t> U (MET-EDX, </a:t>
                </a:r>
                <a:r>
                  <a:rPr lang="fr-FR" sz="1600" dirty="0"/>
                  <a:t>STEM/HAADF, </a:t>
                </a:r>
                <a:r>
                  <a:rPr lang="en-US" sz="1600" dirty="0"/>
                  <a:t>FESEM/RDX, Raman)</a:t>
                </a:r>
              </a:p>
            </p:txBody>
          </p:sp>
          <p:pic>
            <p:nvPicPr>
              <p:cNvPr id="77" name="Image 76">
                <a:extLst>
                  <a:ext uri="{FF2B5EF4-FFF2-40B4-BE49-F238E27FC236}">
                    <a16:creationId xmlns:a16="http://schemas.microsoft.com/office/drawing/2014/main" id="{5CB64504-7436-4945-A0C3-4014508BE90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6730134" y="5539277"/>
                <a:ext cx="961711" cy="736128"/>
              </a:xfrm>
              <a:prstGeom prst="rect">
                <a:avLst/>
              </a:prstGeom>
            </p:spPr>
          </p:pic>
          <p:sp>
            <p:nvSpPr>
              <p:cNvPr id="79" name="ZoneTexte 78">
                <a:extLst>
                  <a:ext uri="{FF2B5EF4-FFF2-40B4-BE49-F238E27FC236}">
                    <a16:creationId xmlns:a16="http://schemas.microsoft.com/office/drawing/2014/main" id="{7ED5C8D5-9C5E-41C0-9CBB-8317D637B88F}"/>
                  </a:ext>
                </a:extLst>
              </p:cNvPr>
              <p:cNvSpPr txBox="1"/>
              <p:nvPr/>
            </p:nvSpPr>
            <p:spPr>
              <a:xfrm>
                <a:off x="7499349" y="4845200"/>
                <a:ext cx="1795310" cy="338554"/>
              </a:xfrm>
              <a:prstGeom prst="rect">
                <a:avLst/>
              </a:prstGeom>
              <a:noFill/>
              <a:ln>
                <a:noFill/>
              </a:ln>
            </p:spPr>
            <p:txBody>
              <a:bodyPr wrap="square" rtlCol="0">
                <a:spAutoFit/>
              </a:bodyPr>
              <a:lstStyle/>
              <a:p>
                <a:r>
                  <a:rPr lang="en-US" sz="1600" b="1" dirty="0">
                    <a:solidFill>
                      <a:schemeClr val="accent4">
                        <a:lumMod val="50000"/>
                      </a:schemeClr>
                    </a:solidFill>
                  </a:rPr>
                  <a:t>Sol </a:t>
                </a:r>
                <a:r>
                  <a:rPr lang="en-US" sz="1600" b="1" dirty="0" err="1">
                    <a:solidFill>
                      <a:schemeClr val="accent4">
                        <a:lumMod val="50000"/>
                      </a:schemeClr>
                    </a:solidFill>
                  </a:rPr>
                  <a:t>rhizosphérique</a:t>
                </a:r>
                <a:endParaRPr lang="en-US" sz="1600" b="1" dirty="0">
                  <a:solidFill>
                    <a:schemeClr val="accent4">
                      <a:lumMod val="50000"/>
                    </a:schemeClr>
                  </a:solidFill>
                </a:endParaRPr>
              </a:p>
            </p:txBody>
          </p:sp>
          <p:cxnSp>
            <p:nvCxnSpPr>
              <p:cNvPr id="80" name="Connecteur droit avec flèche 79">
                <a:extLst>
                  <a:ext uri="{FF2B5EF4-FFF2-40B4-BE49-F238E27FC236}">
                    <a16:creationId xmlns:a16="http://schemas.microsoft.com/office/drawing/2014/main" id="{503A72B7-01B0-4CE8-BA43-582BC1BB2F51}"/>
                  </a:ext>
                </a:extLst>
              </p:cNvPr>
              <p:cNvCxnSpPr>
                <a:cxnSpLocks/>
              </p:cNvCxnSpPr>
              <p:nvPr/>
            </p:nvCxnSpPr>
            <p:spPr bwMode="auto">
              <a:xfrm>
                <a:off x="9216602" y="5036779"/>
                <a:ext cx="580578"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ZoneTexte 80">
                <a:extLst>
                  <a:ext uri="{FF2B5EF4-FFF2-40B4-BE49-F238E27FC236}">
                    <a16:creationId xmlns:a16="http://schemas.microsoft.com/office/drawing/2014/main" id="{6D67736A-625F-4128-95DC-78D87F587C93}"/>
                  </a:ext>
                </a:extLst>
              </p:cNvPr>
              <p:cNvSpPr txBox="1"/>
              <p:nvPr/>
            </p:nvSpPr>
            <p:spPr>
              <a:xfrm>
                <a:off x="9797180" y="4828437"/>
                <a:ext cx="2752677" cy="338554"/>
              </a:xfrm>
              <a:prstGeom prst="rect">
                <a:avLst/>
              </a:prstGeom>
              <a:noFill/>
            </p:spPr>
            <p:txBody>
              <a:bodyPr wrap="square" rtlCol="0">
                <a:spAutoFit/>
              </a:bodyPr>
              <a:lstStyle/>
              <a:p>
                <a:pPr>
                  <a:spcBef>
                    <a:spcPts val="600"/>
                  </a:spcBef>
                </a:pPr>
                <a:r>
                  <a:rPr lang="en-US" sz="1600" b="1" dirty="0" err="1">
                    <a:solidFill>
                      <a:srgbClr val="33CC33"/>
                    </a:solidFill>
                  </a:rPr>
                  <a:t>Diversité</a:t>
                </a:r>
                <a:r>
                  <a:rPr lang="en-US" sz="1600" b="1" dirty="0">
                    <a:solidFill>
                      <a:srgbClr val="33CC33"/>
                    </a:solidFill>
                  </a:rPr>
                  <a:t> </a:t>
                </a:r>
                <a:r>
                  <a:rPr lang="en-US" sz="1600" b="1" dirty="0" err="1">
                    <a:solidFill>
                      <a:srgbClr val="33CC33"/>
                    </a:solidFill>
                  </a:rPr>
                  <a:t>bactéries</a:t>
                </a:r>
                <a:r>
                  <a:rPr lang="en-US" sz="1600" b="1" dirty="0">
                    <a:solidFill>
                      <a:srgbClr val="33CC33"/>
                    </a:solidFill>
                  </a:rPr>
                  <a:t> (ADN)</a:t>
                </a:r>
              </a:p>
            </p:txBody>
          </p:sp>
          <p:sp>
            <p:nvSpPr>
              <p:cNvPr id="87" name="Rectangle 86">
                <a:extLst>
                  <a:ext uri="{FF2B5EF4-FFF2-40B4-BE49-F238E27FC236}">
                    <a16:creationId xmlns:a16="http://schemas.microsoft.com/office/drawing/2014/main" id="{92AFBFD3-FDE8-4F42-B8B0-A7194316BC75}"/>
                  </a:ext>
                </a:extLst>
              </p:cNvPr>
              <p:cNvSpPr/>
              <p:nvPr/>
            </p:nvSpPr>
            <p:spPr>
              <a:xfrm>
                <a:off x="6086836" y="3835139"/>
                <a:ext cx="1468992" cy="307777"/>
              </a:xfrm>
              <a:prstGeom prst="rect">
                <a:avLst/>
              </a:prstGeom>
            </p:spPr>
            <p:txBody>
              <a:bodyPr wrap="none">
                <a:spAutoFit/>
              </a:bodyPr>
              <a:lstStyle/>
              <a:p>
                <a:r>
                  <a:rPr lang="fr-FR" sz="1400" i="1" dirty="0"/>
                  <a:t>Système racinaire</a:t>
                </a:r>
                <a:endParaRPr lang="en-GB" sz="1400" dirty="0"/>
              </a:p>
            </p:txBody>
          </p:sp>
          <p:sp>
            <p:nvSpPr>
              <p:cNvPr id="107" name="Rectangle 106">
                <a:extLst>
                  <a:ext uri="{FF2B5EF4-FFF2-40B4-BE49-F238E27FC236}">
                    <a16:creationId xmlns:a16="http://schemas.microsoft.com/office/drawing/2014/main" id="{389AD3CB-ACC0-440E-96F3-F19A54554C50}"/>
                  </a:ext>
                </a:extLst>
              </p:cNvPr>
              <p:cNvSpPr/>
              <p:nvPr/>
            </p:nvSpPr>
            <p:spPr>
              <a:xfrm>
                <a:off x="6862487" y="6351515"/>
                <a:ext cx="740908" cy="307777"/>
              </a:xfrm>
              <a:prstGeom prst="rect">
                <a:avLst/>
              </a:prstGeom>
            </p:spPr>
            <p:txBody>
              <a:bodyPr wrap="none">
                <a:spAutoFit/>
              </a:bodyPr>
              <a:lstStyle/>
              <a:p>
                <a:r>
                  <a:rPr lang="fr-FR" sz="1400" i="1" dirty="0"/>
                  <a:t>Racines</a:t>
                </a:r>
                <a:endParaRPr lang="en-GB" sz="1400" dirty="0"/>
              </a:p>
            </p:txBody>
          </p:sp>
          <p:cxnSp>
            <p:nvCxnSpPr>
              <p:cNvPr id="108" name="Connecteur droit avec flèche 107">
                <a:extLst>
                  <a:ext uri="{FF2B5EF4-FFF2-40B4-BE49-F238E27FC236}">
                    <a16:creationId xmlns:a16="http://schemas.microsoft.com/office/drawing/2014/main" id="{64B7DDB5-D59B-42BD-8924-1E6A48A2C6C4}"/>
                  </a:ext>
                </a:extLst>
              </p:cNvPr>
              <p:cNvCxnSpPr>
                <a:cxnSpLocks/>
              </p:cNvCxnSpPr>
              <p:nvPr/>
            </p:nvCxnSpPr>
            <p:spPr bwMode="auto">
              <a:xfrm>
                <a:off x="7686103" y="6024066"/>
                <a:ext cx="580578"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extLst>
      <p:ext uri="{BB962C8B-B14F-4D97-AF65-F5344CB8AC3E}">
        <p14:creationId xmlns:p14="http://schemas.microsoft.com/office/powerpoint/2010/main" val="49360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riangle rectangle 29"/>
          <p:cNvSpPr/>
          <p:nvPr/>
        </p:nvSpPr>
        <p:spPr>
          <a:xfrm>
            <a:off x="893862" y="5966468"/>
            <a:ext cx="9393138" cy="753724"/>
          </a:xfrm>
          <a:prstGeom prst="rtTriangle">
            <a:avLst/>
          </a:prstGeom>
          <a:noFill/>
          <a:ln w="41275">
            <a:solidFill>
              <a:srgbClr val="FF0000">
                <a:alpha val="34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 name="Titre 1"/>
          <p:cNvSpPr>
            <a:spLocks noGrp="1"/>
          </p:cNvSpPr>
          <p:nvPr>
            <p:ph type="title"/>
          </p:nvPr>
        </p:nvSpPr>
        <p:spPr>
          <a:xfrm>
            <a:off x="15325" y="32059"/>
            <a:ext cx="3509488" cy="358614"/>
          </a:xfrm>
          <a:solidFill>
            <a:schemeClr val="bg1">
              <a:lumMod val="85000"/>
            </a:schemeClr>
          </a:solidFill>
        </p:spPr>
        <p:txBody>
          <a:bodyPr>
            <a:noAutofit/>
          </a:bodyPr>
          <a:lstStyle/>
          <a:p>
            <a:pPr algn="ctr">
              <a:lnSpc>
                <a:spcPct val="110000"/>
              </a:lnSpc>
            </a:pPr>
            <a:r>
              <a:rPr lang="fr-FR" sz="1800" b="1" dirty="0" smtClean="0">
                <a:ea typeface="Tahoma" panose="020B0604030504040204" pitchFamily="34" charset="0"/>
                <a:cs typeface="Tahoma" panose="020B0604030504040204" pitchFamily="34" charset="0"/>
              </a:rPr>
              <a:t>Objectifs et approches « INSPECT »</a:t>
            </a:r>
            <a:endParaRPr lang="fr-FR" sz="1800" dirty="0">
              <a:ea typeface="Tahoma" panose="020B0604030504040204" pitchFamily="34" charset="0"/>
              <a:cs typeface="Tahoma" panose="020B0604030504040204" pitchFamily="34" charset="0"/>
            </a:endParaRPr>
          </a:p>
        </p:txBody>
      </p:sp>
      <p:sp>
        <p:nvSpPr>
          <p:cNvPr id="34" name="ZoneTexte 33"/>
          <p:cNvSpPr txBox="1"/>
          <p:nvPr/>
        </p:nvSpPr>
        <p:spPr>
          <a:xfrm>
            <a:off x="69573" y="5546546"/>
            <a:ext cx="4002494" cy="1246495"/>
          </a:xfrm>
          <a:prstGeom prst="rect">
            <a:avLst/>
          </a:prstGeom>
          <a:noFill/>
        </p:spPr>
        <p:txBody>
          <a:bodyPr wrap="square" rtlCol="0">
            <a:spAutoFit/>
          </a:bodyPr>
          <a:lstStyle/>
          <a:p>
            <a:r>
              <a:rPr lang="fr-FR" sz="1500" dirty="0" smtClean="0">
                <a:latin typeface="+mj-lt"/>
              </a:rPr>
              <a:t>Milieu TENORM</a:t>
            </a:r>
          </a:p>
          <a:p>
            <a:r>
              <a:rPr lang="fr-FR" sz="1500" dirty="0" smtClean="0">
                <a:latin typeface="+mj-lt"/>
              </a:rPr>
              <a:t>Mesures radiologiques</a:t>
            </a:r>
          </a:p>
          <a:p>
            <a:r>
              <a:rPr lang="fr-FR" sz="1500" dirty="0" smtClean="0">
                <a:latin typeface="+mj-lt"/>
              </a:rPr>
              <a:t>Mesures in-situ</a:t>
            </a:r>
          </a:p>
          <a:p>
            <a:r>
              <a:rPr lang="fr-FR" sz="1500" dirty="0" smtClean="0">
                <a:latin typeface="+mj-lt"/>
              </a:rPr>
              <a:t>Prélèvements et analyses élémentaires, minéralogiques, isotopiques</a:t>
            </a:r>
          </a:p>
        </p:txBody>
      </p:sp>
      <p:sp>
        <p:nvSpPr>
          <p:cNvPr id="35" name="ZoneTexte 34"/>
          <p:cNvSpPr txBox="1"/>
          <p:nvPr/>
        </p:nvSpPr>
        <p:spPr>
          <a:xfrm>
            <a:off x="4377051" y="6029163"/>
            <a:ext cx="3312822" cy="553998"/>
          </a:xfrm>
          <a:prstGeom prst="rect">
            <a:avLst/>
          </a:prstGeom>
          <a:noFill/>
        </p:spPr>
        <p:txBody>
          <a:bodyPr wrap="square" rtlCol="0">
            <a:spAutoFit/>
          </a:bodyPr>
          <a:lstStyle/>
          <a:p>
            <a:r>
              <a:rPr lang="fr-FR" sz="1500" dirty="0" err="1" smtClean="0">
                <a:latin typeface="+mj-lt"/>
              </a:rPr>
              <a:t>Mésocosmes</a:t>
            </a:r>
            <a:r>
              <a:rPr lang="fr-FR" sz="1500" dirty="0" smtClean="0">
                <a:latin typeface="+mj-lt"/>
              </a:rPr>
              <a:t>, batch : expériences (désorption, labilité, dynamique)</a:t>
            </a:r>
          </a:p>
        </p:txBody>
      </p:sp>
      <p:sp>
        <p:nvSpPr>
          <p:cNvPr id="36" name="ZoneTexte 35"/>
          <p:cNvSpPr txBox="1"/>
          <p:nvPr/>
        </p:nvSpPr>
        <p:spPr>
          <a:xfrm>
            <a:off x="8205542" y="6169793"/>
            <a:ext cx="3581947" cy="553998"/>
          </a:xfrm>
          <a:prstGeom prst="rect">
            <a:avLst/>
          </a:prstGeom>
          <a:noFill/>
        </p:spPr>
        <p:txBody>
          <a:bodyPr wrap="square" rtlCol="0">
            <a:spAutoFit/>
          </a:bodyPr>
          <a:lstStyle/>
          <a:p>
            <a:r>
              <a:rPr lang="fr-FR" sz="1500" dirty="0" smtClean="0">
                <a:latin typeface="+mj-lt"/>
              </a:rPr>
              <a:t>Analyses moléculaires</a:t>
            </a:r>
            <a:r>
              <a:rPr lang="fr-FR" sz="1500" dirty="0">
                <a:latin typeface="+mj-lt"/>
              </a:rPr>
              <a:t> </a:t>
            </a:r>
            <a:r>
              <a:rPr lang="fr-FR" sz="1500" dirty="0" smtClean="0">
                <a:latin typeface="+mj-lt"/>
              </a:rPr>
              <a:t>&amp; spectroscopiques, microbiologie, Systèmes modèles…</a:t>
            </a:r>
          </a:p>
        </p:txBody>
      </p:sp>
      <p:sp>
        <p:nvSpPr>
          <p:cNvPr id="37" name="Titre 1"/>
          <p:cNvSpPr txBox="1">
            <a:spLocks/>
          </p:cNvSpPr>
          <p:nvPr/>
        </p:nvSpPr>
        <p:spPr>
          <a:xfrm>
            <a:off x="69573" y="315918"/>
            <a:ext cx="8787988" cy="101151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fr-FR" sz="1600" dirty="0" smtClean="0">
                <a:ea typeface="Tahoma" panose="020B0604030504040204" pitchFamily="34" charset="0"/>
                <a:cs typeface="Tahoma" panose="020B0604030504040204" pitchFamily="34" charset="0"/>
              </a:rPr>
              <a:t>- Liens </a:t>
            </a:r>
            <a:r>
              <a:rPr lang="fr-FR" sz="1600" b="1" dirty="0" smtClean="0">
                <a:ea typeface="Tahoma" panose="020B0604030504040204" pitchFamily="34" charset="0"/>
                <a:cs typeface="Tahoma" panose="020B0604030504040204" pitchFamily="34" charset="0"/>
              </a:rPr>
              <a:t>transferts et spéciation des radionucléides (RN) </a:t>
            </a:r>
            <a:r>
              <a:rPr lang="fr-FR" sz="1600" dirty="0" smtClean="0">
                <a:ea typeface="Tahoma" panose="020B0604030504040204" pitchFamily="34" charset="0"/>
                <a:cs typeface="Tahoma" panose="020B0604030504040204" pitchFamily="34" charset="0"/>
              </a:rPr>
              <a:t>dans les continuums sol-eaux-plantes</a:t>
            </a:r>
          </a:p>
          <a:p>
            <a:pPr>
              <a:lnSpc>
                <a:spcPct val="110000"/>
              </a:lnSpc>
            </a:pPr>
            <a:r>
              <a:rPr lang="fr-FR" sz="1600" dirty="0" smtClean="0">
                <a:ea typeface="Tahoma" panose="020B0604030504040204" pitchFamily="34" charset="0"/>
                <a:cs typeface="Tahoma" panose="020B0604030504040204" pitchFamily="34" charset="0"/>
                <a:sym typeface="Wingdings" panose="05000000000000000000" pitchFamily="2" charset="2"/>
              </a:rPr>
              <a:t> I</a:t>
            </a:r>
            <a:r>
              <a:rPr lang="fr-FR" sz="1600" dirty="0" smtClean="0">
                <a:ea typeface="Tahoma" panose="020B0604030504040204" pitchFamily="34" charset="0"/>
                <a:cs typeface="Tahoma" panose="020B0604030504040204" pitchFamily="34" charset="0"/>
              </a:rPr>
              <a:t>dentifier la </a:t>
            </a:r>
            <a:r>
              <a:rPr lang="fr-FR" sz="1600" b="1" dirty="0" smtClean="0">
                <a:ea typeface="Tahoma" panose="020B0604030504040204" pitchFamily="34" charset="0"/>
                <a:cs typeface="Tahoma" panose="020B0604030504040204" pitchFamily="34" charset="0"/>
              </a:rPr>
              <a:t>spéciation des RN.  </a:t>
            </a:r>
            <a:r>
              <a:rPr lang="fr-FR" sz="1600" dirty="0" smtClean="0">
                <a:ea typeface="Tahoma" panose="020B0604030504040204" pitchFamily="34" charset="0"/>
                <a:cs typeface="Tahoma" panose="020B0604030504040204" pitchFamily="34" charset="0"/>
              </a:rPr>
              <a:t>Verrous : interactions RN-microorganismes, RN – matières organiques</a:t>
            </a:r>
          </a:p>
          <a:p>
            <a:pPr>
              <a:lnSpc>
                <a:spcPct val="110000"/>
              </a:lnSpc>
            </a:pPr>
            <a:r>
              <a:rPr lang="fr-FR" sz="1600" dirty="0" smtClean="0">
                <a:ea typeface="Tahoma" panose="020B0604030504040204" pitchFamily="34" charset="0"/>
                <a:cs typeface="Tahoma" panose="020B0604030504040204" pitchFamily="34" charset="0"/>
              </a:rPr>
              <a:t>- Liens </a:t>
            </a:r>
            <a:r>
              <a:rPr lang="fr-FR" sz="1600" b="1" dirty="0">
                <a:ea typeface="Tahoma" panose="020B0604030504040204" pitchFamily="34" charset="0"/>
                <a:cs typeface="Tahoma" panose="020B0604030504040204" pitchFamily="34" charset="0"/>
              </a:rPr>
              <a:t>transferts et </a:t>
            </a:r>
            <a:r>
              <a:rPr lang="fr-FR" sz="1600" b="1" dirty="0" smtClean="0">
                <a:ea typeface="Tahoma" panose="020B0604030504040204" pitchFamily="34" charset="0"/>
                <a:cs typeface="Tahoma" panose="020B0604030504040204" pitchFamily="34" charset="0"/>
              </a:rPr>
              <a:t>effets des </a:t>
            </a:r>
            <a:r>
              <a:rPr lang="fr-FR" sz="1600" b="1" dirty="0">
                <a:ea typeface="Tahoma" panose="020B0604030504040204" pitchFamily="34" charset="0"/>
                <a:cs typeface="Tahoma" panose="020B0604030504040204" pitchFamily="34" charset="0"/>
              </a:rPr>
              <a:t>radionucléides (RN) </a:t>
            </a:r>
            <a:r>
              <a:rPr lang="fr-FR" sz="1600" dirty="0">
                <a:ea typeface="Tahoma" panose="020B0604030504040204" pitchFamily="34" charset="0"/>
                <a:cs typeface="Tahoma" panose="020B0604030504040204" pitchFamily="34" charset="0"/>
              </a:rPr>
              <a:t>dans les continuums sol-eaux-plantes</a:t>
            </a:r>
          </a:p>
          <a:p>
            <a:pPr marL="285750" indent="-285750">
              <a:lnSpc>
                <a:spcPct val="110000"/>
              </a:lnSpc>
              <a:buFont typeface="Wingdings" panose="05000000000000000000" pitchFamily="2" charset="2"/>
              <a:buChar char="à"/>
            </a:pPr>
            <a:endParaRPr lang="fr-FR" sz="100" dirty="0">
              <a:ea typeface="Tahoma" panose="020B0604030504040204" pitchFamily="34" charset="0"/>
              <a:cs typeface="Tahoma" panose="020B0604030504040204" pitchFamily="34" charset="0"/>
            </a:endParaRPr>
          </a:p>
        </p:txBody>
      </p:sp>
      <p:pic>
        <p:nvPicPr>
          <p:cNvPr id="26" name="Image 25"/>
          <p:cNvPicPr>
            <a:picLocks noChangeAspect="1"/>
          </p:cNvPicPr>
          <p:nvPr/>
        </p:nvPicPr>
        <p:blipFill>
          <a:blip r:embed="rId3"/>
          <a:stretch>
            <a:fillRect/>
          </a:stretch>
        </p:blipFill>
        <p:spPr>
          <a:xfrm>
            <a:off x="8012826" y="1982953"/>
            <a:ext cx="3967377" cy="3231892"/>
          </a:xfrm>
          <a:prstGeom prst="rect">
            <a:avLst/>
          </a:prstGeom>
        </p:spPr>
      </p:pic>
      <p:pic>
        <p:nvPicPr>
          <p:cNvPr id="33" name="Image 32"/>
          <p:cNvPicPr>
            <a:picLocks noChangeAspect="1"/>
          </p:cNvPicPr>
          <p:nvPr/>
        </p:nvPicPr>
        <p:blipFill>
          <a:blip r:embed="rId4"/>
          <a:stretch>
            <a:fillRect/>
          </a:stretch>
        </p:blipFill>
        <p:spPr>
          <a:xfrm>
            <a:off x="192666" y="2145387"/>
            <a:ext cx="1410127" cy="2255106"/>
          </a:xfrm>
          <a:prstGeom prst="rect">
            <a:avLst/>
          </a:prstGeom>
        </p:spPr>
      </p:pic>
      <p:sp>
        <p:nvSpPr>
          <p:cNvPr id="91" name="Rectangle 90"/>
          <p:cNvSpPr/>
          <p:nvPr/>
        </p:nvSpPr>
        <p:spPr>
          <a:xfrm>
            <a:off x="1510859" y="5146449"/>
            <a:ext cx="6694683" cy="357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7030A0"/>
                </a:solidFill>
                <a:latin typeface="+mj-lt"/>
                <a:sym typeface="Wingdings" panose="05000000000000000000" pitchFamily="2" charset="2"/>
              </a:rPr>
              <a:t> Enjeu : </a:t>
            </a:r>
            <a:r>
              <a:rPr lang="fr-FR" dirty="0" smtClean="0">
                <a:solidFill>
                  <a:srgbClr val="7030A0"/>
                </a:solidFill>
                <a:latin typeface="+mj-lt"/>
              </a:rPr>
              <a:t>Alimenter à l’amont des modèles prévisionnels &amp; réduire les incertitudes sur les facteurs  de transferts des modèles opérationnels</a:t>
            </a:r>
            <a:endParaRPr lang="fr-FR" dirty="0">
              <a:solidFill>
                <a:srgbClr val="7030A0"/>
              </a:solidFill>
              <a:latin typeface="+mj-lt"/>
            </a:endParaRPr>
          </a:p>
        </p:txBody>
      </p:sp>
      <p:pic>
        <p:nvPicPr>
          <p:cNvPr id="107" name="Image 106"/>
          <p:cNvPicPr>
            <a:picLocks noChangeAspect="1"/>
          </p:cNvPicPr>
          <p:nvPr/>
        </p:nvPicPr>
        <p:blipFill>
          <a:blip r:embed="rId5"/>
          <a:stretch>
            <a:fillRect/>
          </a:stretch>
        </p:blipFill>
        <p:spPr>
          <a:xfrm>
            <a:off x="2610858" y="1998266"/>
            <a:ext cx="5228687" cy="2445927"/>
          </a:xfrm>
          <a:prstGeom prst="rect">
            <a:avLst/>
          </a:prstGeom>
        </p:spPr>
      </p:pic>
      <p:cxnSp>
        <p:nvCxnSpPr>
          <p:cNvPr id="109" name="Connecteur droit avec flèche 108"/>
          <p:cNvCxnSpPr/>
          <p:nvPr/>
        </p:nvCxnSpPr>
        <p:spPr>
          <a:xfrm flipH="1">
            <a:off x="2442291" y="3109834"/>
            <a:ext cx="15909" cy="123601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0" name="Connecteur droit avec flèche 109"/>
          <p:cNvCxnSpPr/>
          <p:nvPr/>
        </p:nvCxnSpPr>
        <p:spPr>
          <a:xfrm flipV="1">
            <a:off x="2331319" y="2304216"/>
            <a:ext cx="0" cy="1116317"/>
          </a:xfrm>
          <a:prstGeom prst="straightConnector1">
            <a:avLst/>
          </a:prstGeom>
          <a:ln w="19050">
            <a:solidFill>
              <a:srgbClr val="00CC66"/>
            </a:solidFill>
            <a:tailEnd type="triangle"/>
          </a:ln>
        </p:spPr>
        <p:style>
          <a:lnRef idx="1">
            <a:schemeClr val="accent1"/>
          </a:lnRef>
          <a:fillRef idx="0">
            <a:schemeClr val="accent1"/>
          </a:fillRef>
          <a:effectRef idx="0">
            <a:schemeClr val="accent1"/>
          </a:effectRef>
          <a:fontRef idx="minor">
            <a:schemeClr val="tx1"/>
          </a:fontRef>
        </p:style>
      </p:cxnSp>
      <p:sp>
        <p:nvSpPr>
          <p:cNvPr id="3" name="ZoneTexte 2"/>
          <p:cNvSpPr txBox="1"/>
          <p:nvPr/>
        </p:nvSpPr>
        <p:spPr>
          <a:xfrm>
            <a:off x="1637098" y="3770525"/>
            <a:ext cx="625492" cy="369332"/>
          </a:xfrm>
          <a:prstGeom prst="rect">
            <a:avLst/>
          </a:prstGeom>
          <a:noFill/>
        </p:spPr>
        <p:txBody>
          <a:bodyPr wrap="none" rtlCol="0">
            <a:spAutoFit/>
          </a:bodyPr>
          <a:lstStyle/>
          <a:p>
            <a:r>
              <a:rPr lang="fr-FR" dirty="0" smtClean="0">
                <a:solidFill>
                  <a:srgbClr val="0070C0"/>
                </a:solidFill>
              </a:rPr>
              <a:t>WP1</a:t>
            </a:r>
            <a:endParaRPr lang="fr-FR" dirty="0">
              <a:solidFill>
                <a:srgbClr val="0070C0"/>
              </a:solidFill>
            </a:endParaRPr>
          </a:p>
        </p:txBody>
      </p:sp>
      <p:sp>
        <p:nvSpPr>
          <p:cNvPr id="4" name="Rectangle 3"/>
          <p:cNvSpPr/>
          <p:nvPr/>
        </p:nvSpPr>
        <p:spPr>
          <a:xfrm>
            <a:off x="1594856" y="2677708"/>
            <a:ext cx="625492" cy="369332"/>
          </a:xfrm>
          <a:prstGeom prst="rect">
            <a:avLst/>
          </a:prstGeom>
        </p:spPr>
        <p:txBody>
          <a:bodyPr wrap="none">
            <a:spAutoFit/>
          </a:bodyPr>
          <a:lstStyle/>
          <a:p>
            <a:r>
              <a:rPr lang="fr-FR" dirty="0" smtClean="0">
                <a:solidFill>
                  <a:srgbClr val="00B050"/>
                </a:solidFill>
              </a:rPr>
              <a:t>WP2</a:t>
            </a:r>
            <a:endParaRPr lang="fr-FR" dirty="0">
              <a:solidFill>
                <a:srgbClr val="00B050"/>
              </a:solidFill>
            </a:endParaRPr>
          </a:p>
        </p:txBody>
      </p:sp>
    </p:spTree>
    <p:extLst>
      <p:ext uri="{BB962C8B-B14F-4D97-AF65-F5344CB8AC3E}">
        <p14:creationId xmlns:p14="http://schemas.microsoft.com/office/powerpoint/2010/main" val="42815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vsebine 2">
            <a:extLst>
              <a:ext uri="{FF2B5EF4-FFF2-40B4-BE49-F238E27FC236}">
                <a16:creationId xmlns:a16="http://schemas.microsoft.com/office/drawing/2014/main" id="{5B43CB13-16DE-DF43-80DD-7A1F35C44331}"/>
              </a:ext>
            </a:extLst>
          </p:cNvPr>
          <p:cNvSpPr txBox="1">
            <a:spLocks/>
          </p:cNvSpPr>
          <p:nvPr/>
        </p:nvSpPr>
        <p:spPr bwMode="auto">
          <a:xfrm>
            <a:off x="371559" y="486025"/>
            <a:ext cx="9094839" cy="462909"/>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defPPr>
              <a:defRPr lang="fr-FR"/>
            </a:defPPr>
            <a:lvl1pPr indent="0" fontAlgn="base">
              <a:spcBef>
                <a:spcPct val="20000"/>
              </a:spcBef>
              <a:spcAft>
                <a:spcPct val="0"/>
              </a:spcAft>
              <a:buClr>
                <a:schemeClr val="bg2"/>
              </a:buClr>
              <a:buSzPct val="70000"/>
              <a:buFont typeface="Wingdings" panose="05000000000000000000" pitchFamily="2" charset="2"/>
              <a:buNone/>
              <a:defRPr b="1" u="sng">
                <a:solidFill>
                  <a:srgbClr val="FF0000"/>
                </a:solidFill>
              </a:defRPr>
            </a:lvl1pPr>
            <a:lvl2pPr marL="742950" indent="-285750" fontAlgn="base">
              <a:spcBef>
                <a:spcPct val="20000"/>
              </a:spcBef>
              <a:spcAft>
                <a:spcPct val="0"/>
              </a:spcAft>
              <a:buClr>
                <a:schemeClr val="accent1"/>
              </a:buClr>
              <a:buSzPct val="150000"/>
              <a:buChar char="•"/>
              <a:defRPr sz="2000"/>
            </a:lvl2pPr>
            <a:lvl3pPr marL="1143000" indent="-228600" fontAlgn="base">
              <a:spcBef>
                <a:spcPct val="20000"/>
              </a:spcBef>
              <a:spcAft>
                <a:spcPct val="0"/>
              </a:spcAft>
              <a:buClr>
                <a:schemeClr val="tx1"/>
              </a:buClr>
              <a:buSzPct val="150000"/>
              <a:buChar char="•"/>
            </a:lvl3pPr>
            <a:lvl4pPr marL="1600200" indent="-228600" fontAlgn="base">
              <a:spcBef>
                <a:spcPct val="20000"/>
              </a:spcBef>
              <a:spcAft>
                <a:spcPct val="0"/>
              </a:spcAft>
              <a:buClr>
                <a:schemeClr val="tx2"/>
              </a:buClr>
              <a:buSzPct val="150000"/>
              <a:buChar char="•"/>
            </a:lvl4pPr>
            <a:lvl5pPr marL="2057400" indent="-228600" fontAlgn="base">
              <a:spcBef>
                <a:spcPct val="20000"/>
              </a:spcBef>
              <a:spcAft>
                <a:spcPct val="0"/>
              </a:spcAft>
              <a:buClr>
                <a:schemeClr val="folHlink"/>
              </a:buClr>
              <a:buSzPct val="15000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sz="2000" dirty="0">
                <a:latin typeface="Calibri" panose="020F0502020204030204" pitchFamily="34" charset="0"/>
                <a:cs typeface="Calibri" panose="020F0502020204030204" pitchFamily="34" charset="0"/>
              </a:rPr>
              <a:t>Mesures in situ des paramètres physiologiques des plantes</a:t>
            </a:r>
            <a:endParaRPr lang="sl-SI" sz="2000" dirty="0">
              <a:latin typeface="Calibri" panose="020F0502020204030204" pitchFamily="34" charset="0"/>
              <a:cs typeface="Calibri" panose="020F0502020204030204" pitchFamily="34" charset="0"/>
            </a:endParaRPr>
          </a:p>
        </p:txBody>
      </p:sp>
      <p:graphicFrame>
        <p:nvGraphicFramePr>
          <p:cNvPr id="10" name="Objet 9"/>
          <p:cNvGraphicFramePr>
            <a:graphicFrameLocks noChangeAspect="1"/>
          </p:cNvGraphicFramePr>
          <p:nvPr>
            <p:extLst/>
          </p:nvPr>
        </p:nvGraphicFramePr>
        <p:xfrm>
          <a:off x="1192142" y="1180339"/>
          <a:ext cx="2328869" cy="3537036"/>
        </p:xfrm>
        <a:graphic>
          <a:graphicData uri="http://schemas.openxmlformats.org/presentationml/2006/ole">
            <mc:AlternateContent xmlns:mc="http://schemas.openxmlformats.org/markup-compatibility/2006">
              <mc:Choice xmlns:v="urn:schemas-microsoft-com:vml" Requires="v">
                <p:oleObj spid="_x0000_s1218" name="Prism 9" r:id="rId3" imgW="2240318" imgH="3402371" progId="Prism9.Document">
                  <p:embed/>
                </p:oleObj>
              </mc:Choice>
              <mc:Fallback>
                <p:oleObj name="Prism 9" r:id="rId3" imgW="2240318" imgH="3402371" progId="Prism9.Document">
                  <p:embed/>
                  <p:pic>
                    <p:nvPicPr>
                      <p:cNvPr id="10" name="Objet 9"/>
                      <p:cNvPicPr/>
                      <p:nvPr/>
                    </p:nvPicPr>
                    <p:blipFill>
                      <a:blip r:embed="rId4"/>
                      <a:stretch>
                        <a:fillRect/>
                      </a:stretch>
                    </p:blipFill>
                    <p:spPr>
                      <a:xfrm>
                        <a:off x="1192142" y="1180339"/>
                        <a:ext cx="2328869" cy="3537036"/>
                      </a:xfrm>
                      <a:prstGeom prst="rect">
                        <a:avLst/>
                      </a:prstGeom>
                    </p:spPr>
                  </p:pic>
                </p:oleObj>
              </mc:Fallback>
            </mc:AlternateContent>
          </a:graphicData>
        </a:graphic>
      </p:graphicFrame>
      <p:sp>
        <p:nvSpPr>
          <p:cNvPr id="13" name="ZoneTexte 12"/>
          <p:cNvSpPr txBox="1"/>
          <p:nvPr/>
        </p:nvSpPr>
        <p:spPr>
          <a:xfrm>
            <a:off x="6748675" y="6012168"/>
            <a:ext cx="5435445" cy="646331"/>
          </a:xfrm>
          <a:prstGeom prst="rect">
            <a:avLst/>
          </a:prstGeom>
          <a:noFill/>
        </p:spPr>
        <p:txBody>
          <a:bodyPr wrap="square" rtlCol="0">
            <a:spAutoFit/>
          </a:bodyPr>
          <a:lstStyle/>
          <a:p>
            <a:r>
              <a:rPr lang="en-GB" sz="1200" i="1" dirty="0">
                <a:latin typeface="Calibri" panose="020F0502020204030204" pitchFamily="34" charset="0"/>
                <a:cs typeface="Calibri" panose="020F0502020204030204" pitchFamily="34" charset="0"/>
              </a:rPr>
              <a:t>Analyses were performed on 3 to 5 leaves from 5 different plants</a:t>
            </a:r>
          </a:p>
          <a:p>
            <a:r>
              <a:rPr lang="en-US" sz="1200" i="1" dirty="0">
                <a:latin typeface="Calibri" panose="020F0502020204030204" pitchFamily="34" charset="0"/>
                <a:cs typeface="Calibri" panose="020F0502020204030204" pitchFamily="34" charset="0"/>
              </a:rPr>
              <a:t>Statistical analysis was performed using the nonparametric </a:t>
            </a:r>
            <a:r>
              <a:rPr lang="en-US" sz="1200" i="1" dirty="0" err="1">
                <a:latin typeface="Calibri" panose="020F0502020204030204" pitchFamily="34" charset="0"/>
                <a:cs typeface="Calibri" panose="020F0502020204030204" pitchFamily="34" charset="0"/>
              </a:rPr>
              <a:t>Kruskal</a:t>
            </a:r>
            <a:r>
              <a:rPr lang="en-US" sz="1200" i="1" dirty="0">
                <a:latin typeface="Calibri" panose="020F0502020204030204" pitchFamily="34" charset="0"/>
                <a:cs typeface="Calibri" panose="020F0502020204030204" pitchFamily="34" charset="0"/>
              </a:rPr>
              <a:t>-Wallis test (multiple comparisons p&lt;0.05 *; p&lt;0.001 ***)</a:t>
            </a:r>
            <a:endParaRPr lang="en-GB" sz="1200" i="1" dirty="0">
              <a:latin typeface="Calibri" panose="020F0502020204030204" pitchFamily="34" charset="0"/>
              <a:cs typeface="Calibri" panose="020F0502020204030204" pitchFamily="34" charset="0"/>
            </a:endParaRPr>
          </a:p>
        </p:txBody>
      </p:sp>
      <p:graphicFrame>
        <p:nvGraphicFramePr>
          <p:cNvPr id="11" name="Objet 10">
            <a:extLst>
              <a:ext uri="{FF2B5EF4-FFF2-40B4-BE49-F238E27FC236}">
                <a16:creationId xmlns:a16="http://schemas.microsoft.com/office/drawing/2014/main" id="{1B15A790-F8C1-E642-8EB6-D7971BDE5C87}"/>
              </a:ext>
            </a:extLst>
          </p:cNvPr>
          <p:cNvGraphicFramePr>
            <a:graphicFrameLocks noChangeAspect="1"/>
          </p:cNvGraphicFramePr>
          <p:nvPr>
            <p:extLst/>
          </p:nvPr>
        </p:nvGraphicFramePr>
        <p:xfrm>
          <a:off x="3524924" y="1536040"/>
          <a:ext cx="2336886" cy="3545680"/>
        </p:xfrm>
        <a:graphic>
          <a:graphicData uri="http://schemas.openxmlformats.org/presentationml/2006/ole">
            <mc:AlternateContent xmlns:mc="http://schemas.openxmlformats.org/markup-compatibility/2006">
              <mc:Choice xmlns:v="urn:schemas-microsoft-com:vml" Requires="v">
                <p:oleObj spid="_x0000_s1219" name="Prism 9" r:id="rId5" imgW="2253369" imgH="3418648" progId="Prism9.Document">
                  <p:embed/>
                </p:oleObj>
              </mc:Choice>
              <mc:Fallback>
                <p:oleObj name="Prism 9" r:id="rId5" imgW="2253369" imgH="3418648" progId="Prism9.Document">
                  <p:embed/>
                  <p:pic>
                    <p:nvPicPr>
                      <p:cNvPr id="11" name="Objet 10">
                        <a:extLst>
                          <a:ext uri="{FF2B5EF4-FFF2-40B4-BE49-F238E27FC236}">
                            <a16:creationId xmlns:a16="http://schemas.microsoft.com/office/drawing/2014/main" id="{1B15A790-F8C1-E642-8EB6-D7971BDE5C87}"/>
                          </a:ext>
                        </a:extLst>
                      </p:cNvPr>
                      <p:cNvPicPr/>
                      <p:nvPr/>
                    </p:nvPicPr>
                    <p:blipFill>
                      <a:blip r:embed="rId6"/>
                      <a:stretch>
                        <a:fillRect/>
                      </a:stretch>
                    </p:blipFill>
                    <p:spPr>
                      <a:xfrm>
                        <a:off x="3524924" y="1536040"/>
                        <a:ext cx="2336886" cy="3545680"/>
                      </a:xfrm>
                      <a:prstGeom prst="rect">
                        <a:avLst/>
                      </a:prstGeom>
                    </p:spPr>
                  </p:pic>
                </p:oleObj>
              </mc:Fallback>
            </mc:AlternateContent>
          </a:graphicData>
        </a:graphic>
      </p:graphicFrame>
      <p:graphicFrame>
        <p:nvGraphicFramePr>
          <p:cNvPr id="12" name="Objet 11">
            <a:extLst>
              <a:ext uri="{FF2B5EF4-FFF2-40B4-BE49-F238E27FC236}">
                <a16:creationId xmlns:a16="http://schemas.microsoft.com/office/drawing/2014/main" id="{45C6A96F-8CF2-C148-8BC7-79927F5ED7D1}"/>
              </a:ext>
            </a:extLst>
          </p:cNvPr>
          <p:cNvGraphicFramePr>
            <a:graphicFrameLocks noChangeAspect="1"/>
          </p:cNvGraphicFramePr>
          <p:nvPr>
            <p:extLst/>
          </p:nvPr>
        </p:nvGraphicFramePr>
        <p:xfrm>
          <a:off x="5859757" y="2013489"/>
          <a:ext cx="2271815" cy="3450384"/>
        </p:xfrm>
        <a:graphic>
          <a:graphicData uri="http://schemas.openxmlformats.org/presentationml/2006/ole">
            <mc:AlternateContent xmlns:mc="http://schemas.openxmlformats.org/markup-compatibility/2006">
              <mc:Choice xmlns:v="urn:schemas-microsoft-com:vml" Requires="v">
                <p:oleObj spid="_x0000_s1220" name="Prism 9" r:id="rId7" imgW="2240318" imgH="3402371" progId="Prism9.Document">
                  <p:embed/>
                </p:oleObj>
              </mc:Choice>
              <mc:Fallback>
                <p:oleObj name="Prism 9" r:id="rId7" imgW="2240318" imgH="3402371" progId="Prism9.Document">
                  <p:embed/>
                  <p:pic>
                    <p:nvPicPr>
                      <p:cNvPr id="12" name="Objet 11">
                        <a:extLst>
                          <a:ext uri="{FF2B5EF4-FFF2-40B4-BE49-F238E27FC236}">
                            <a16:creationId xmlns:a16="http://schemas.microsoft.com/office/drawing/2014/main" id="{45C6A96F-8CF2-C148-8BC7-79927F5ED7D1}"/>
                          </a:ext>
                        </a:extLst>
                      </p:cNvPr>
                      <p:cNvPicPr/>
                      <p:nvPr/>
                    </p:nvPicPr>
                    <p:blipFill>
                      <a:blip r:embed="rId8"/>
                      <a:stretch>
                        <a:fillRect/>
                      </a:stretch>
                    </p:blipFill>
                    <p:spPr>
                      <a:xfrm>
                        <a:off x="5859757" y="2013489"/>
                        <a:ext cx="2271815" cy="3450384"/>
                      </a:xfrm>
                      <a:prstGeom prst="rect">
                        <a:avLst/>
                      </a:prstGeom>
                    </p:spPr>
                  </p:pic>
                </p:oleObj>
              </mc:Fallback>
            </mc:AlternateContent>
          </a:graphicData>
        </a:graphic>
      </p:graphicFrame>
      <p:graphicFrame>
        <p:nvGraphicFramePr>
          <p:cNvPr id="14" name="Objet 13">
            <a:extLst>
              <a:ext uri="{FF2B5EF4-FFF2-40B4-BE49-F238E27FC236}">
                <a16:creationId xmlns:a16="http://schemas.microsoft.com/office/drawing/2014/main" id="{B7A46C20-F1D2-2B4E-B880-904116756AD0}"/>
              </a:ext>
            </a:extLst>
          </p:cNvPr>
          <p:cNvGraphicFramePr>
            <a:graphicFrameLocks noChangeAspect="1"/>
          </p:cNvGraphicFramePr>
          <p:nvPr>
            <p:extLst/>
          </p:nvPr>
        </p:nvGraphicFramePr>
        <p:xfrm>
          <a:off x="8055041" y="2535343"/>
          <a:ext cx="2397845" cy="3432587"/>
        </p:xfrm>
        <a:graphic>
          <a:graphicData uri="http://schemas.openxmlformats.org/presentationml/2006/ole">
            <mc:AlternateContent xmlns:mc="http://schemas.openxmlformats.org/markup-compatibility/2006">
              <mc:Choice xmlns:v="urn:schemas-microsoft-com:vml" Requires="v">
                <p:oleObj spid="_x0000_s1221" name="Prism 9" r:id="rId9" imgW="2376040" imgH="3402371" progId="Prism9.Document">
                  <p:embed/>
                </p:oleObj>
              </mc:Choice>
              <mc:Fallback>
                <p:oleObj name="Prism 9" r:id="rId9" imgW="2376040" imgH="3402371" progId="Prism9.Document">
                  <p:embed/>
                  <p:pic>
                    <p:nvPicPr>
                      <p:cNvPr id="14" name="Objet 13">
                        <a:extLst>
                          <a:ext uri="{FF2B5EF4-FFF2-40B4-BE49-F238E27FC236}">
                            <a16:creationId xmlns:a16="http://schemas.microsoft.com/office/drawing/2014/main" id="{B7A46C20-F1D2-2B4E-B880-904116756AD0}"/>
                          </a:ext>
                        </a:extLst>
                      </p:cNvPr>
                      <p:cNvPicPr/>
                      <p:nvPr/>
                    </p:nvPicPr>
                    <p:blipFill>
                      <a:blip r:embed="rId10"/>
                      <a:stretch>
                        <a:fillRect/>
                      </a:stretch>
                    </p:blipFill>
                    <p:spPr>
                      <a:xfrm>
                        <a:off x="8055041" y="2535343"/>
                        <a:ext cx="2397845" cy="3432587"/>
                      </a:xfrm>
                      <a:prstGeom prst="rect">
                        <a:avLst/>
                      </a:prstGeom>
                    </p:spPr>
                  </p:pic>
                </p:oleObj>
              </mc:Fallback>
            </mc:AlternateContent>
          </a:graphicData>
        </a:graphic>
      </p:graphicFrame>
      <p:grpSp>
        <p:nvGrpSpPr>
          <p:cNvPr id="2" name="Groupe 1">
            <a:extLst>
              <a:ext uri="{FF2B5EF4-FFF2-40B4-BE49-F238E27FC236}">
                <a16:creationId xmlns:a16="http://schemas.microsoft.com/office/drawing/2014/main" id="{C0D86E1C-F0D8-4FAD-9E1E-F61B3F80C969}"/>
              </a:ext>
            </a:extLst>
          </p:cNvPr>
          <p:cNvGrpSpPr/>
          <p:nvPr/>
        </p:nvGrpSpPr>
        <p:grpSpPr>
          <a:xfrm>
            <a:off x="9635900" y="196117"/>
            <a:ext cx="2329608" cy="1301084"/>
            <a:chOff x="9032494" y="880492"/>
            <a:chExt cx="2329608" cy="1301084"/>
          </a:xfrm>
        </p:grpSpPr>
        <p:pic>
          <p:nvPicPr>
            <p:cNvPr id="19" name="Image 18">
              <a:extLst>
                <a:ext uri="{FF2B5EF4-FFF2-40B4-BE49-F238E27FC236}">
                  <a16:creationId xmlns:a16="http://schemas.microsoft.com/office/drawing/2014/main" id="{84D3627B-08EE-9F42-952B-2F892BE16E19}"/>
                </a:ext>
              </a:extLst>
            </p:cNvPr>
            <p:cNvPicPr>
              <a:picLocks noChangeAspect="1"/>
            </p:cNvPicPr>
            <p:nvPr/>
          </p:nvPicPr>
          <p:blipFill>
            <a:blip r:embed="rId11"/>
            <a:stretch>
              <a:fillRect/>
            </a:stretch>
          </p:blipFill>
          <p:spPr>
            <a:xfrm>
              <a:off x="9032494" y="883161"/>
              <a:ext cx="1234648" cy="928766"/>
            </a:xfrm>
            <a:prstGeom prst="rect">
              <a:avLst/>
            </a:prstGeom>
          </p:spPr>
        </p:pic>
        <p:pic>
          <p:nvPicPr>
            <p:cNvPr id="20" name="Image 19">
              <a:extLst>
                <a:ext uri="{FF2B5EF4-FFF2-40B4-BE49-F238E27FC236}">
                  <a16:creationId xmlns:a16="http://schemas.microsoft.com/office/drawing/2014/main" id="{588A93F3-190D-FE48-9DEF-A17CEFE185C3}"/>
                </a:ext>
              </a:extLst>
            </p:cNvPr>
            <p:cNvPicPr>
              <a:picLocks noChangeAspect="1"/>
            </p:cNvPicPr>
            <p:nvPr/>
          </p:nvPicPr>
          <p:blipFill>
            <a:blip r:embed="rId12"/>
            <a:stretch>
              <a:fillRect/>
            </a:stretch>
          </p:blipFill>
          <p:spPr>
            <a:xfrm>
              <a:off x="10464354" y="880492"/>
              <a:ext cx="897748" cy="1301084"/>
            </a:xfrm>
            <a:prstGeom prst="rect">
              <a:avLst/>
            </a:prstGeom>
          </p:spPr>
        </p:pic>
      </p:grpSp>
      <p:sp>
        <p:nvSpPr>
          <p:cNvPr id="15" name="ZoneTexte 14">
            <a:extLst>
              <a:ext uri="{FF2B5EF4-FFF2-40B4-BE49-F238E27FC236}">
                <a16:creationId xmlns:a16="http://schemas.microsoft.com/office/drawing/2014/main" id="{CC63264A-A35A-43A2-A6DA-A314625A43E8}"/>
              </a:ext>
            </a:extLst>
          </p:cNvPr>
          <p:cNvSpPr txBox="1"/>
          <p:nvPr/>
        </p:nvSpPr>
        <p:spPr>
          <a:xfrm>
            <a:off x="1852030" y="11451"/>
            <a:ext cx="7134952" cy="369332"/>
          </a:xfrm>
          <a:prstGeom prst="rect">
            <a:avLst/>
          </a:prstGeom>
          <a:solidFill>
            <a:schemeClr val="bg1">
              <a:lumMod val="95000"/>
            </a:schemeClr>
          </a:solidFill>
        </p:spPr>
        <p:txBody>
          <a:bodyPr wrap="square" rtlCol="0">
            <a:spAutoFit/>
          </a:bodyPr>
          <a:lstStyle/>
          <a:p>
            <a:pPr algn="ctr"/>
            <a:r>
              <a:rPr lang="fr-FR" b="1" dirty="0">
                <a:latin typeface="Calibri" panose="020F0502020204030204" pitchFamily="34" charset="0"/>
                <a:cs typeface="Calibri" panose="020F0502020204030204" pitchFamily="34" charset="0"/>
              </a:rPr>
              <a:t>WP2 - Spéciation et transferts sol – eau – plantes des RN / ETM</a:t>
            </a:r>
          </a:p>
        </p:txBody>
      </p:sp>
      <p:sp>
        <p:nvSpPr>
          <p:cNvPr id="16" name="ZoneTexte 15">
            <a:extLst>
              <a:ext uri="{FF2B5EF4-FFF2-40B4-BE49-F238E27FC236}">
                <a16:creationId xmlns:a16="http://schemas.microsoft.com/office/drawing/2014/main" id="{C3A0B6F8-C480-4EF5-BB99-EB9035B4913D}"/>
              </a:ext>
            </a:extLst>
          </p:cNvPr>
          <p:cNvSpPr txBox="1"/>
          <p:nvPr/>
        </p:nvSpPr>
        <p:spPr>
          <a:xfrm>
            <a:off x="713276" y="5486475"/>
            <a:ext cx="5435445" cy="646331"/>
          </a:xfrm>
          <a:prstGeom prst="rect">
            <a:avLst/>
          </a:prstGeom>
          <a:noFill/>
        </p:spPr>
        <p:txBody>
          <a:bodyPr wrap="square" rtlCol="0">
            <a:spAutoFit/>
          </a:bodyPr>
          <a:lstStyle/>
          <a:p>
            <a:r>
              <a:rPr lang="en-GB"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GB" dirty="0" err="1">
                <a:solidFill>
                  <a:srgbClr val="FF0000"/>
                </a:solidFill>
                <a:latin typeface="Calibri" panose="020F0502020204030204" pitchFamily="34" charset="0"/>
                <a:cs typeface="Calibri" panose="020F0502020204030204" pitchFamily="34" charset="0"/>
              </a:rPr>
              <a:t>Effet</a:t>
            </a:r>
            <a:r>
              <a:rPr lang="en-GB" dirty="0">
                <a:solidFill>
                  <a:srgbClr val="FF0000"/>
                </a:solidFill>
                <a:latin typeface="Calibri" panose="020F0502020204030204" pitchFamily="34" charset="0"/>
                <a:cs typeface="Calibri" panose="020F0502020204030204" pitchFamily="34" charset="0"/>
              </a:rPr>
              <a:t> </a:t>
            </a:r>
            <a:r>
              <a:rPr lang="en-GB" dirty="0" err="1">
                <a:solidFill>
                  <a:srgbClr val="FF0000"/>
                </a:solidFill>
                <a:latin typeface="Calibri" panose="020F0502020204030204" pitchFamily="34" charset="0"/>
                <a:cs typeface="Calibri" panose="020F0502020204030204" pitchFamily="34" charset="0"/>
              </a:rPr>
              <a:t>significatif</a:t>
            </a:r>
            <a:r>
              <a:rPr lang="en-GB" dirty="0">
                <a:solidFill>
                  <a:srgbClr val="FF0000"/>
                </a:solidFill>
                <a:latin typeface="Calibri" panose="020F0502020204030204" pitchFamily="34" charset="0"/>
                <a:cs typeface="Calibri" panose="020F0502020204030204" pitchFamily="34" charset="0"/>
              </a:rPr>
              <a:t> de la zone de </a:t>
            </a:r>
            <a:r>
              <a:rPr lang="en-GB" dirty="0" err="1">
                <a:solidFill>
                  <a:srgbClr val="FF0000"/>
                </a:solidFill>
                <a:latin typeface="Calibri" panose="020F0502020204030204" pitchFamily="34" charset="0"/>
                <a:cs typeface="Calibri" panose="020F0502020204030204" pitchFamily="34" charset="0"/>
              </a:rPr>
              <a:t>prélèvement</a:t>
            </a:r>
            <a:r>
              <a:rPr lang="en-GB" dirty="0">
                <a:solidFill>
                  <a:srgbClr val="FF0000"/>
                </a:solidFill>
                <a:latin typeface="Calibri" panose="020F0502020204030204" pitchFamily="34" charset="0"/>
                <a:cs typeface="Calibri" panose="020F0502020204030204" pitchFamily="34" charset="0"/>
              </a:rPr>
              <a:t> </a:t>
            </a:r>
            <a:r>
              <a:rPr lang="en-GB" dirty="0" err="1">
                <a:solidFill>
                  <a:srgbClr val="FF0000"/>
                </a:solidFill>
                <a:latin typeface="Calibri" panose="020F0502020204030204" pitchFamily="34" charset="0"/>
                <a:cs typeface="Calibri" panose="020F0502020204030204" pitchFamily="34" charset="0"/>
              </a:rPr>
              <a:t>seulement</a:t>
            </a:r>
            <a:r>
              <a:rPr lang="en-GB" dirty="0">
                <a:solidFill>
                  <a:srgbClr val="FF0000"/>
                </a:solidFill>
                <a:latin typeface="Calibri" panose="020F0502020204030204" pitchFamily="34" charset="0"/>
                <a:cs typeface="Calibri" panose="020F0502020204030204" pitchFamily="34" charset="0"/>
              </a:rPr>
              <a:t> sur Caltha</a:t>
            </a:r>
          </a:p>
        </p:txBody>
      </p:sp>
    </p:spTree>
    <p:extLst>
      <p:ext uri="{BB962C8B-B14F-4D97-AF65-F5344CB8AC3E}">
        <p14:creationId xmlns:p14="http://schemas.microsoft.com/office/powerpoint/2010/main" val="293912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t 14">
            <a:extLst>
              <a:ext uri="{FF2B5EF4-FFF2-40B4-BE49-F238E27FC236}">
                <a16:creationId xmlns:a16="http://schemas.microsoft.com/office/drawing/2014/main" id="{F513E946-1578-7646-8319-FD319AE63677}"/>
              </a:ext>
            </a:extLst>
          </p:cNvPr>
          <p:cNvGraphicFramePr>
            <a:graphicFrameLocks noChangeAspect="1"/>
          </p:cNvGraphicFramePr>
          <p:nvPr>
            <p:extLst/>
          </p:nvPr>
        </p:nvGraphicFramePr>
        <p:xfrm>
          <a:off x="1110323" y="1854239"/>
          <a:ext cx="2720782" cy="4132272"/>
        </p:xfrm>
        <a:graphic>
          <a:graphicData uri="http://schemas.openxmlformats.org/presentationml/2006/ole">
            <mc:AlternateContent xmlns:mc="http://schemas.openxmlformats.org/markup-compatibility/2006">
              <mc:Choice xmlns:v="urn:schemas-microsoft-com:vml" Requires="v">
                <p:oleObj spid="_x0000_s2194" name="Prism 9" r:id="rId3" imgW="2240318" imgH="3402371" progId="Prism9.Document">
                  <p:embed/>
                </p:oleObj>
              </mc:Choice>
              <mc:Fallback>
                <p:oleObj name="Prism 9" r:id="rId3" imgW="2240318" imgH="3402371" progId="Prism9.Document">
                  <p:embed/>
                  <p:pic>
                    <p:nvPicPr>
                      <p:cNvPr id="15" name="Objet 14">
                        <a:extLst>
                          <a:ext uri="{FF2B5EF4-FFF2-40B4-BE49-F238E27FC236}">
                            <a16:creationId xmlns:a16="http://schemas.microsoft.com/office/drawing/2014/main" id="{F513E946-1578-7646-8319-FD319AE63677}"/>
                          </a:ext>
                        </a:extLst>
                      </p:cNvPr>
                      <p:cNvPicPr/>
                      <p:nvPr/>
                    </p:nvPicPr>
                    <p:blipFill>
                      <a:blip r:embed="rId4"/>
                      <a:stretch>
                        <a:fillRect/>
                      </a:stretch>
                    </p:blipFill>
                    <p:spPr>
                      <a:xfrm>
                        <a:off x="1110323" y="1854239"/>
                        <a:ext cx="2720782" cy="4132272"/>
                      </a:xfrm>
                      <a:prstGeom prst="rect">
                        <a:avLst/>
                      </a:prstGeom>
                    </p:spPr>
                  </p:pic>
                </p:oleObj>
              </mc:Fallback>
            </mc:AlternateContent>
          </a:graphicData>
        </a:graphic>
      </p:graphicFrame>
      <p:sp>
        <p:nvSpPr>
          <p:cNvPr id="16" name="ZoneTexte 15">
            <a:extLst>
              <a:ext uri="{FF2B5EF4-FFF2-40B4-BE49-F238E27FC236}">
                <a16:creationId xmlns:a16="http://schemas.microsoft.com/office/drawing/2014/main" id="{D4873799-AD2D-954E-AADF-BD1ED4CDEE87}"/>
              </a:ext>
            </a:extLst>
          </p:cNvPr>
          <p:cNvSpPr txBox="1"/>
          <p:nvPr/>
        </p:nvSpPr>
        <p:spPr>
          <a:xfrm>
            <a:off x="384348" y="1230036"/>
            <a:ext cx="4172732" cy="646331"/>
          </a:xfrm>
          <a:prstGeom prst="rect">
            <a:avLst/>
          </a:prstGeom>
          <a:noFill/>
        </p:spPr>
        <p:txBody>
          <a:bodyPr wrap="square" rtlCol="0">
            <a:spAutoFit/>
          </a:bodyPr>
          <a:lstStyle/>
          <a:p>
            <a:pPr algn="ctr"/>
            <a:r>
              <a:rPr lang="fr-FR" dirty="0">
                <a:latin typeface="Calibri" panose="020F0502020204030204" pitchFamily="34" charset="0"/>
                <a:cs typeface="Calibri" panose="020F0502020204030204" pitchFamily="34" charset="0"/>
              </a:rPr>
              <a:t>Efficacité photochimique maximale du PSII </a:t>
            </a:r>
          </a:p>
          <a:p>
            <a:pPr algn="ctr"/>
            <a:r>
              <a:rPr lang="fr-FR" dirty="0">
                <a:latin typeface="Calibri" panose="020F0502020204030204" pitchFamily="34" charset="0"/>
                <a:cs typeface="Calibri" panose="020F0502020204030204" pitchFamily="34" charset="0"/>
              </a:rPr>
              <a:t>(lumière ambiante)</a:t>
            </a:r>
          </a:p>
        </p:txBody>
      </p:sp>
      <p:sp>
        <p:nvSpPr>
          <p:cNvPr id="17" name="ZoneTexte 16">
            <a:extLst>
              <a:ext uri="{FF2B5EF4-FFF2-40B4-BE49-F238E27FC236}">
                <a16:creationId xmlns:a16="http://schemas.microsoft.com/office/drawing/2014/main" id="{C4A0C25B-4D9E-CC49-AFE3-019BA53401F8}"/>
              </a:ext>
            </a:extLst>
          </p:cNvPr>
          <p:cNvSpPr txBox="1"/>
          <p:nvPr/>
        </p:nvSpPr>
        <p:spPr>
          <a:xfrm>
            <a:off x="541932" y="6062609"/>
            <a:ext cx="4335252" cy="600164"/>
          </a:xfrm>
          <a:prstGeom prst="rect">
            <a:avLst/>
          </a:prstGeom>
          <a:noFill/>
        </p:spPr>
        <p:txBody>
          <a:bodyPr wrap="square" rtlCol="0">
            <a:spAutoFit/>
          </a:bodyPr>
          <a:lstStyle/>
          <a:p>
            <a:r>
              <a:rPr lang="en-GB" sz="1100" i="1" dirty="0"/>
              <a:t>Analyses were performed on 3 to 5 leaves from 5 different plants</a:t>
            </a:r>
          </a:p>
          <a:p>
            <a:r>
              <a:rPr lang="en-US" sz="1100" i="1" dirty="0"/>
              <a:t>Statistical analysis was performed using the nonparametric </a:t>
            </a:r>
            <a:r>
              <a:rPr lang="en-US" sz="1100" i="1" dirty="0" err="1"/>
              <a:t>Kruskal</a:t>
            </a:r>
            <a:r>
              <a:rPr lang="en-US" sz="1100" i="1" dirty="0"/>
              <a:t>-Wallis test (multiple comparisons p&lt;0.05 *; p&lt;0.001 ***)</a:t>
            </a:r>
            <a:endParaRPr lang="en-GB" sz="1100" i="1" dirty="0"/>
          </a:p>
        </p:txBody>
      </p:sp>
      <p:sp>
        <p:nvSpPr>
          <p:cNvPr id="18" name="ZoneTexte 17">
            <a:extLst>
              <a:ext uri="{FF2B5EF4-FFF2-40B4-BE49-F238E27FC236}">
                <a16:creationId xmlns:a16="http://schemas.microsoft.com/office/drawing/2014/main" id="{90E4202C-3826-9945-A3E0-D44E3AA43612}"/>
              </a:ext>
            </a:extLst>
          </p:cNvPr>
          <p:cNvSpPr txBox="1"/>
          <p:nvPr/>
        </p:nvSpPr>
        <p:spPr>
          <a:xfrm>
            <a:off x="5419506" y="1167625"/>
            <a:ext cx="4315888" cy="646331"/>
          </a:xfrm>
          <a:prstGeom prst="rect">
            <a:avLst/>
          </a:prstGeom>
          <a:noFill/>
        </p:spPr>
        <p:txBody>
          <a:bodyPr wrap="square" rtlCol="0">
            <a:spAutoFit/>
          </a:bodyPr>
          <a:lstStyle/>
          <a:p>
            <a:pPr algn="ctr"/>
            <a:r>
              <a:rPr lang="fr-FR" dirty="0">
                <a:latin typeface="Calibri" panose="020F0502020204030204" pitchFamily="34" charset="0"/>
                <a:cs typeface="Calibri" panose="020F0502020204030204" pitchFamily="34" charset="0"/>
              </a:rPr>
              <a:t>Light </a:t>
            </a:r>
            <a:r>
              <a:rPr lang="fr-FR" dirty="0" err="1">
                <a:latin typeface="Calibri" panose="020F0502020204030204" pitchFamily="34" charset="0"/>
                <a:cs typeface="Calibri" panose="020F0502020204030204" pitchFamily="34" charset="0"/>
              </a:rPr>
              <a:t>curves</a:t>
            </a:r>
            <a:r>
              <a:rPr lang="fr-FR" dirty="0">
                <a:latin typeface="Calibri" panose="020F0502020204030204" pitchFamily="34" charset="0"/>
                <a:cs typeface="Calibri" panose="020F0502020204030204" pitchFamily="34" charset="0"/>
              </a:rPr>
              <a:t> (vitesse de transfert des électrons via le PSII)</a:t>
            </a:r>
          </a:p>
        </p:txBody>
      </p:sp>
      <p:graphicFrame>
        <p:nvGraphicFramePr>
          <p:cNvPr id="23" name="Objet 22">
            <a:extLst>
              <a:ext uri="{FF2B5EF4-FFF2-40B4-BE49-F238E27FC236}">
                <a16:creationId xmlns:a16="http://schemas.microsoft.com/office/drawing/2014/main" id="{69815A98-7B22-9B4A-9BE2-ECEFA740C59E}"/>
              </a:ext>
            </a:extLst>
          </p:cNvPr>
          <p:cNvGraphicFramePr>
            <a:graphicFrameLocks noChangeAspect="1"/>
          </p:cNvGraphicFramePr>
          <p:nvPr>
            <p:extLst/>
          </p:nvPr>
        </p:nvGraphicFramePr>
        <p:xfrm>
          <a:off x="5609882" y="3905101"/>
          <a:ext cx="3417306" cy="2384037"/>
        </p:xfrm>
        <a:graphic>
          <a:graphicData uri="http://schemas.openxmlformats.org/presentationml/2006/ole">
            <mc:AlternateContent xmlns:mc="http://schemas.openxmlformats.org/markup-compatibility/2006">
              <mc:Choice xmlns:v="urn:schemas-microsoft-com:vml" Requires="v">
                <p:oleObj spid="_x0000_s2195" name="Prism 9" r:id="rId5" imgW="3895266" imgH="2718153" progId="Prism9.Document">
                  <p:embed/>
                </p:oleObj>
              </mc:Choice>
              <mc:Fallback>
                <p:oleObj name="Prism 9" r:id="rId5" imgW="3895266" imgH="2718153" progId="Prism9.Document">
                  <p:embed/>
                  <p:pic>
                    <p:nvPicPr>
                      <p:cNvPr id="23" name="Objet 22">
                        <a:extLst>
                          <a:ext uri="{FF2B5EF4-FFF2-40B4-BE49-F238E27FC236}">
                            <a16:creationId xmlns:a16="http://schemas.microsoft.com/office/drawing/2014/main" id="{69815A98-7B22-9B4A-9BE2-ECEFA740C59E}"/>
                          </a:ext>
                        </a:extLst>
                      </p:cNvPr>
                      <p:cNvPicPr/>
                      <p:nvPr/>
                    </p:nvPicPr>
                    <p:blipFill>
                      <a:blip r:embed="rId6"/>
                      <a:stretch>
                        <a:fillRect/>
                      </a:stretch>
                    </p:blipFill>
                    <p:spPr>
                      <a:xfrm>
                        <a:off x="5609882" y="3905101"/>
                        <a:ext cx="3417306" cy="2384037"/>
                      </a:xfrm>
                      <a:prstGeom prst="rect">
                        <a:avLst/>
                      </a:prstGeom>
                    </p:spPr>
                  </p:pic>
                </p:oleObj>
              </mc:Fallback>
            </mc:AlternateContent>
          </a:graphicData>
        </a:graphic>
      </p:graphicFrame>
      <p:graphicFrame>
        <p:nvGraphicFramePr>
          <p:cNvPr id="24" name="Objet 23">
            <a:extLst>
              <a:ext uri="{FF2B5EF4-FFF2-40B4-BE49-F238E27FC236}">
                <a16:creationId xmlns:a16="http://schemas.microsoft.com/office/drawing/2014/main" id="{FBDAC679-0605-254C-A5D0-D42258B5951B}"/>
              </a:ext>
            </a:extLst>
          </p:cNvPr>
          <p:cNvGraphicFramePr>
            <a:graphicFrameLocks noChangeAspect="1"/>
          </p:cNvGraphicFramePr>
          <p:nvPr>
            <p:extLst/>
          </p:nvPr>
        </p:nvGraphicFramePr>
        <p:xfrm>
          <a:off x="5609882" y="1685645"/>
          <a:ext cx="3535685" cy="2466622"/>
        </p:xfrm>
        <a:graphic>
          <a:graphicData uri="http://schemas.openxmlformats.org/presentationml/2006/ole">
            <mc:AlternateContent xmlns:mc="http://schemas.openxmlformats.org/markup-compatibility/2006">
              <mc:Choice xmlns:v="urn:schemas-microsoft-com:vml" Requires="v">
                <p:oleObj spid="_x0000_s2196" name="Prism 9" r:id="rId7" imgW="3895266" imgH="2718153" progId="Prism9.Document">
                  <p:embed/>
                </p:oleObj>
              </mc:Choice>
              <mc:Fallback>
                <p:oleObj name="Prism 9" r:id="rId7" imgW="3895266" imgH="2718153" progId="Prism9.Document">
                  <p:embed/>
                  <p:pic>
                    <p:nvPicPr>
                      <p:cNvPr id="24" name="Objet 23">
                        <a:extLst>
                          <a:ext uri="{FF2B5EF4-FFF2-40B4-BE49-F238E27FC236}">
                            <a16:creationId xmlns:a16="http://schemas.microsoft.com/office/drawing/2014/main" id="{FBDAC679-0605-254C-A5D0-D42258B5951B}"/>
                          </a:ext>
                        </a:extLst>
                      </p:cNvPr>
                      <p:cNvPicPr/>
                      <p:nvPr/>
                    </p:nvPicPr>
                    <p:blipFill>
                      <a:blip r:embed="rId8"/>
                      <a:stretch>
                        <a:fillRect/>
                      </a:stretch>
                    </p:blipFill>
                    <p:spPr>
                      <a:xfrm>
                        <a:off x="5609882" y="1685645"/>
                        <a:ext cx="3535685" cy="2466622"/>
                      </a:xfrm>
                      <a:prstGeom prst="rect">
                        <a:avLst/>
                      </a:prstGeom>
                    </p:spPr>
                  </p:pic>
                </p:oleObj>
              </mc:Fallback>
            </mc:AlternateContent>
          </a:graphicData>
        </a:graphic>
      </p:graphicFrame>
      <p:sp>
        <p:nvSpPr>
          <p:cNvPr id="25" name="ZoneTexte 24">
            <a:extLst>
              <a:ext uri="{FF2B5EF4-FFF2-40B4-BE49-F238E27FC236}">
                <a16:creationId xmlns:a16="http://schemas.microsoft.com/office/drawing/2014/main" id="{AC48B7FD-E49D-664B-A51C-3FDC90CFD042}"/>
              </a:ext>
            </a:extLst>
          </p:cNvPr>
          <p:cNvSpPr txBox="1"/>
          <p:nvPr/>
        </p:nvSpPr>
        <p:spPr>
          <a:xfrm>
            <a:off x="5271457" y="6290308"/>
            <a:ext cx="4212534" cy="430887"/>
          </a:xfrm>
          <a:prstGeom prst="rect">
            <a:avLst/>
          </a:prstGeom>
          <a:noFill/>
        </p:spPr>
        <p:txBody>
          <a:bodyPr wrap="square" rtlCol="0">
            <a:spAutoFit/>
          </a:bodyPr>
          <a:lstStyle/>
          <a:p>
            <a:r>
              <a:rPr lang="en-US" sz="1100" i="1" dirty="0"/>
              <a:t>Statistical analysis was performed using the nonparametric </a:t>
            </a:r>
            <a:r>
              <a:rPr lang="en-US" sz="1100" i="1" dirty="0" err="1"/>
              <a:t>Kruskal</a:t>
            </a:r>
            <a:r>
              <a:rPr lang="en-US" sz="1100" i="1" dirty="0"/>
              <a:t>-Wallis test (multiple comparisons p&lt;0.05 *; p&lt;0.001 ***)</a:t>
            </a:r>
            <a:endParaRPr lang="en-GB" sz="1100" i="1" dirty="0"/>
          </a:p>
        </p:txBody>
      </p:sp>
      <p:sp>
        <p:nvSpPr>
          <p:cNvPr id="10" name="Označba mesta vsebine 2">
            <a:extLst>
              <a:ext uri="{FF2B5EF4-FFF2-40B4-BE49-F238E27FC236}">
                <a16:creationId xmlns:a16="http://schemas.microsoft.com/office/drawing/2014/main" id="{2B9DF863-3C29-4AF0-BA8B-B915570C46EA}"/>
              </a:ext>
            </a:extLst>
          </p:cNvPr>
          <p:cNvSpPr txBox="1">
            <a:spLocks/>
          </p:cNvSpPr>
          <p:nvPr/>
        </p:nvSpPr>
        <p:spPr bwMode="auto">
          <a:xfrm>
            <a:off x="371559" y="486025"/>
            <a:ext cx="9094839" cy="462909"/>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defPPr>
              <a:defRPr lang="fr-FR"/>
            </a:defPPr>
            <a:lvl1pPr indent="0" fontAlgn="base">
              <a:spcBef>
                <a:spcPct val="20000"/>
              </a:spcBef>
              <a:spcAft>
                <a:spcPct val="0"/>
              </a:spcAft>
              <a:buClr>
                <a:schemeClr val="bg2"/>
              </a:buClr>
              <a:buSzPct val="70000"/>
              <a:buFont typeface="Wingdings" panose="05000000000000000000" pitchFamily="2" charset="2"/>
              <a:buNone/>
              <a:defRPr b="1" u="sng">
                <a:solidFill>
                  <a:srgbClr val="FF0000"/>
                </a:solidFill>
              </a:defRPr>
            </a:lvl1pPr>
            <a:lvl2pPr marL="742950" indent="-285750" fontAlgn="base">
              <a:spcBef>
                <a:spcPct val="20000"/>
              </a:spcBef>
              <a:spcAft>
                <a:spcPct val="0"/>
              </a:spcAft>
              <a:buClr>
                <a:schemeClr val="accent1"/>
              </a:buClr>
              <a:buSzPct val="150000"/>
              <a:buChar char="•"/>
              <a:defRPr sz="2000"/>
            </a:lvl2pPr>
            <a:lvl3pPr marL="1143000" indent="-228600" fontAlgn="base">
              <a:spcBef>
                <a:spcPct val="20000"/>
              </a:spcBef>
              <a:spcAft>
                <a:spcPct val="0"/>
              </a:spcAft>
              <a:buClr>
                <a:schemeClr val="tx1"/>
              </a:buClr>
              <a:buSzPct val="150000"/>
              <a:buChar char="•"/>
            </a:lvl3pPr>
            <a:lvl4pPr marL="1600200" indent="-228600" fontAlgn="base">
              <a:spcBef>
                <a:spcPct val="20000"/>
              </a:spcBef>
              <a:spcAft>
                <a:spcPct val="0"/>
              </a:spcAft>
              <a:buClr>
                <a:schemeClr val="tx2"/>
              </a:buClr>
              <a:buSzPct val="150000"/>
              <a:buChar char="•"/>
            </a:lvl4pPr>
            <a:lvl5pPr marL="2057400" indent="-228600" fontAlgn="base">
              <a:spcBef>
                <a:spcPct val="20000"/>
              </a:spcBef>
              <a:spcAft>
                <a:spcPct val="0"/>
              </a:spcAft>
              <a:buClr>
                <a:schemeClr val="folHlink"/>
              </a:buClr>
              <a:buSzPct val="15000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sz="2000" dirty="0">
                <a:latin typeface="Calibri" panose="020F0502020204030204" pitchFamily="34" charset="0"/>
                <a:cs typeface="Calibri" panose="020F0502020204030204" pitchFamily="34" charset="0"/>
              </a:rPr>
              <a:t>Mesures in situ des paramètres physiologiques des plantes</a:t>
            </a:r>
            <a:endParaRPr lang="sl-SI" sz="2000" dirty="0">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54D1B864-A067-461F-AC73-4F95D0A28B9A}"/>
              </a:ext>
            </a:extLst>
          </p:cNvPr>
          <p:cNvSpPr txBox="1"/>
          <p:nvPr/>
        </p:nvSpPr>
        <p:spPr>
          <a:xfrm>
            <a:off x="1852030" y="11451"/>
            <a:ext cx="7134952" cy="369332"/>
          </a:xfrm>
          <a:prstGeom prst="rect">
            <a:avLst/>
          </a:prstGeom>
          <a:solidFill>
            <a:schemeClr val="bg1">
              <a:lumMod val="95000"/>
            </a:schemeClr>
          </a:solidFill>
        </p:spPr>
        <p:txBody>
          <a:bodyPr wrap="square" rtlCol="0">
            <a:spAutoFit/>
          </a:bodyPr>
          <a:lstStyle/>
          <a:p>
            <a:pPr algn="ctr"/>
            <a:r>
              <a:rPr lang="fr-FR" b="1" dirty="0">
                <a:latin typeface="Calibri" panose="020F0502020204030204" pitchFamily="34" charset="0"/>
                <a:cs typeface="Calibri" panose="020F0502020204030204" pitchFamily="34" charset="0"/>
              </a:rPr>
              <a:t>WP2 - Spéciation et transferts sol – eau – plantes des RN / ETM</a:t>
            </a:r>
          </a:p>
        </p:txBody>
      </p:sp>
      <p:sp>
        <p:nvSpPr>
          <p:cNvPr id="19" name="ZoneTexte 18">
            <a:extLst>
              <a:ext uri="{FF2B5EF4-FFF2-40B4-BE49-F238E27FC236}">
                <a16:creationId xmlns:a16="http://schemas.microsoft.com/office/drawing/2014/main" id="{DFD3C8DA-3E37-4044-9A78-57EBF5BC8BD0}"/>
              </a:ext>
            </a:extLst>
          </p:cNvPr>
          <p:cNvSpPr txBox="1"/>
          <p:nvPr/>
        </p:nvSpPr>
        <p:spPr>
          <a:xfrm>
            <a:off x="9145567" y="2839963"/>
            <a:ext cx="2972146" cy="2585323"/>
          </a:xfrm>
          <a:prstGeom prst="rect">
            <a:avLst/>
          </a:prstGeom>
          <a:noFill/>
        </p:spPr>
        <p:txBody>
          <a:bodyPr wrap="square" rtlCol="0">
            <a:spAutoFit/>
          </a:bodyPr>
          <a:lstStyle/>
          <a:p>
            <a:pPr marL="285750" indent="-285750">
              <a:buFont typeface="Wingdings" panose="05000000000000000000" pitchFamily="2" charset="2"/>
              <a:buChar char="à"/>
            </a:pPr>
            <a:r>
              <a:rPr lang="en-GB" dirty="0">
                <a:solidFill>
                  <a:srgbClr val="FF0000"/>
                </a:solidFill>
                <a:latin typeface="Calibri" panose="020F0502020204030204" pitchFamily="34" charset="0"/>
                <a:cs typeface="Calibri" panose="020F0502020204030204" pitchFamily="34" charset="0"/>
                <a:sym typeface="Wingdings" panose="05000000000000000000" pitchFamily="2" charset="2"/>
              </a:rPr>
              <a:t>Pas </a:t>
            </a:r>
            <a:r>
              <a:rPr lang="en-GB" dirty="0" err="1">
                <a:solidFill>
                  <a:srgbClr val="FF0000"/>
                </a:solidFill>
                <a:latin typeface="Calibri" panose="020F0502020204030204" pitchFamily="34" charset="0"/>
                <a:cs typeface="Calibri" panose="020F0502020204030204" pitchFamily="34" charset="0"/>
                <a:sym typeface="Wingdings" panose="05000000000000000000" pitchFamily="2" charset="2"/>
              </a:rPr>
              <a:t>d’e</a:t>
            </a:r>
            <a:r>
              <a:rPr lang="en-GB" dirty="0" err="1">
                <a:solidFill>
                  <a:srgbClr val="FF0000"/>
                </a:solidFill>
                <a:latin typeface="Calibri" panose="020F0502020204030204" pitchFamily="34" charset="0"/>
                <a:cs typeface="Calibri" panose="020F0502020204030204" pitchFamily="34" charset="0"/>
              </a:rPr>
              <a:t>ffet</a:t>
            </a:r>
            <a:r>
              <a:rPr lang="en-GB" dirty="0">
                <a:solidFill>
                  <a:srgbClr val="FF0000"/>
                </a:solidFill>
                <a:latin typeface="Calibri" panose="020F0502020204030204" pitchFamily="34" charset="0"/>
                <a:cs typeface="Calibri" panose="020F0502020204030204" pitchFamily="34" charset="0"/>
              </a:rPr>
              <a:t> </a:t>
            </a:r>
            <a:r>
              <a:rPr lang="en-GB" dirty="0" err="1">
                <a:solidFill>
                  <a:srgbClr val="FF0000"/>
                </a:solidFill>
                <a:latin typeface="Calibri" panose="020F0502020204030204" pitchFamily="34" charset="0"/>
                <a:cs typeface="Calibri" panose="020F0502020204030204" pitchFamily="34" charset="0"/>
              </a:rPr>
              <a:t>négatif</a:t>
            </a:r>
            <a:r>
              <a:rPr lang="en-GB" dirty="0">
                <a:solidFill>
                  <a:srgbClr val="FF0000"/>
                </a:solidFill>
                <a:latin typeface="Calibri" panose="020F0502020204030204" pitchFamily="34" charset="0"/>
                <a:cs typeface="Calibri" panose="020F0502020204030204" pitchFamily="34" charset="0"/>
              </a:rPr>
              <a:t> de la zone de </a:t>
            </a:r>
            <a:r>
              <a:rPr lang="en-GB" dirty="0" err="1">
                <a:solidFill>
                  <a:srgbClr val="FF0000"/>
                </a:solidFill>
                <a:latin typeface="Calibri" panose="020F0502020204030204" pitchFamily="34" charset="0"/>
                <a:cs typeface="Calibri" panose="020F0502020204030204" pitchFamily="34" charset="0"/>
              </a:rPr>
              <a:t>prélèvement</a:t>
            </a:r>
            <a:r>
              <a:rPr lang="en-GB" dirty="0">
                <a:solidFill>
                  <a:srgbClr val="FF0000"/>
                </a:solidFill>
                <a:latin typeface="Calibri" panose="020F0502020204030204" pitchFamily="34" charset="0"/>
                <a:cs typeface="Calibri" panose="020F0502020204030204" pitchFamily="34" charset="0"/>
              </a:rPr>
              <a:t> sur le </a:t>
            </a:r>
            <a:r>
              <a:rPr lang="en-GB" dirty="0" err="1">
                <a:solidFill>
                  <a:srgbClr val="FF0000"/>
                </a:solidFill>
                <a:latin typeface="Calibri" panose="020F0502020204030204" pitchFamily="34" charset="0"/>
                <a:cs typeface="Calibri" panose="020F0502020204030204" pitchFamily="34" charset="0"/>
              </a:rPr>
              <a:t>fonctionnement</a:t>
            </a:r>
            <a:r>
              <a:rPr lang="en-GB" dirty="0">
                <a:solidFill>
                  <a:srgbClr val="FF0000"/>
                </a:solidFill>
                <a:latin typeface="Calibri" panose="020F0502020204030204" pitchFamily="34" charset="0"/>
                <a:cs typeface="Calibri" panose="020F0502020204030204" pitchFamily="34" charset="0"/>
              </a:rPr>
              <a:t> du </a:t>
            </a:r>
            <a:r>
              <a:rPr lang="en-GB" dirty="0" err="1">
                <a:solidFill>
                  <a:srgbClr val="FF0000"/>
                </a:solidFill>
                <a:latin typeface="Calibri" panose="020F0502020204030204" pitchFamily="34" charset="0"/>
                <a:cs typeface="Calibri" panose="020F0502020204030204" pitchFamily="34" charset="0"/>
              </a:rPr>
              <a:t>photosystème</a:t>
            </a:r>
            <a:r>
              <a:rPr lang="en-GB" dirty="0">
                <a:solidFill>
                  <a:srgbClr val="FF0000"/>
                </a:solidFill>
                <a:latin typeface="Calibri" panose="020F0502020204030204" pitchFamily="34" charset="0"/>
                <a:cs typeface="Calibri" panose="020F0502020204030204" pitchFamily="34" charset="0"/>
              </a:rPr>
              <a:t> II</a:t>
            </a:r>
          </a:p>
          <a:p>
            <a:endParaRPr lang="fr-FR" dirty="0">
              <a:solidFill>
                <a:srgbClr val="FF0000"/>
              </a:solidFill>
              <a:latin typeface="Calibri" panose="020F0502020204030204" pitchFamily="34" charset="0"/>
              <a:cs typeface="Calibri" panose="020F0502020204030204" pitchFamily="34" charset="0"/>
              <a:sym typeface="Wingdings" panose="05000000000000000000" pitchFamily="2" charset="2"/>
            </a:endParaRPr>
          </a:p>
          <a:p>
            <a:pPr marL="360363"/>
            <a:r>
              <a:rPr lang="fr-FR" dirty="0">
                <a:solidFill>
                  <a:srgbClr val="FF0000"/>
                </a:solidFill>
                <a:latin typeface="Calibri" panose="020F0502020204030204" pitchFamily="34" charset="0"/>
                <a:cs typeface="Calibri" panose="020F0502020204030204" pitchFamily="34" charset="0"/>
                <a:sym typeface="Wingdings" panose="05000000000000000000" pitchFamily="2" charset="2"/>
              </a:rPr>
              <a:t> Nouveau protocole (à l’obscurité) sera appliqué lors de la prochaine campagne</a:t>
            </a:r>
            <a:endParaRPr lang="en-GB" dirty="0">
              <a:solidFill>
                <a:srgbClr val="FF0000"/>
              </a:solidFill>
              <a:latin typeface="Calibri" panose="020F0502020204030204" pitchFamily="34" charset="0"/>
              <a:cs typeface="Calibri" panose="020F0502020204030204" pitchFamily="34" charset="0"/>
            </a:endParaRPr>
          </a:p>
        </p:txBody>
      </p:sp>
      <p:grpSp>
        <p:nvGrpSpPr>
          <p:cNvPr id="20" name="Groupe 19">
            <a:extLst>
              <a:ext uri="{FF2B5EF4-FFF2-40B4-BE49-F238E27FC236}">
                <a16:creationId xmlns:a16="http://schemas.microsoft.com/office/drawing/2014/main" id="{41908810-EF16-4CBA-9412-83292EA63150}"/>
              </a:ext>
            </a:extLst>
          </p:cNvPr>
          <p:cNvGrpSpPr/>
          <p:nvPr/>
        </p:nvGrpSpPr>
        <p:grpSpPr>
          <a:xfrm>
            <a:off x="9711500" y="221436"/>
            <a:ext cx="2217943" cy="1301084"/>
            <a:chOff x="9144159" y="880492"/>
            <a:chExt cx="2217943" cy="1301084"/>
          </a:xfrm>
        </p:grpSpPr>
        <p:pic>
          <p:nvPicPr>
            <p:cNvPr id="21" name="Image 20">
              <a:extLst>
                <a:ext uri="{FF2B5EF4-FFF2-40B4-BE49-F238E27FC236}">
                  <a16:creationId xmlns:a16="http://schemas.microsoft.com/office/drawing/2014/main" id="{34E631B8-16D7-446D-87E2-2663E71FF34F}"/>
                </a:ext>
              </a:extLst>
            </p:cNvPr>
            <p:cNvPicPr>
              <a:picLocks noChangeAspect="1"/>
            </p:cNvPicPr>
            <p:nvPr/>
          </p:nvPicPr>
          <p:blipFill>
            <a:blip r:embed="rId9"/>
            <a:stretch>
              <a:fillRect/>
            </a:stretch>
          </p:blipFill>
          <p:spPr>
            <a:xfrm>
              <a:off x="9144159" y="880492"/>
              <a:ext cx="1234648" cy="928766"/>
            </a:xfrm>
            <a:prstGeom prst="rect">
              <a:avLst/>
            </a:prstGeom>
          </p:spPr>
        </p:pic>
        <p:pic>
          <p:nvPicPr>
            <p:cNvPr id="22" name="Image 21">
              <a:extLst>
                <a:ext uri="{FF2B5EF4-FFF2-40B4-BE49-F238E27FC236}">
                  <a16:creationId xmlns:a16="http://schemas.microsoft.com/office/drawing/2014/main" id="{9CFD6EF2-B52E-4586-9E54-C4D1F9F979C4}"/>
                </a:ext>
              </a:extLst>
            </p:cNvPr>
            <p:cNvPicPr>
              <a:picLocks noChangeAspect="1"/>
            </p:cNvPicPr>
            <p:nvPr/>
          </p:nvPicPr>
          <p:blipFill>
            <a:blip r:embed="rId10"/>
            <a:stretch>
              <a:fillRect/>
            </a:stretch>
          </p:blipFill>
          <p:spPr>
            <a:xfrm>
              <a:off x="10464354" y="880492"/>
              <a:ext cx="897748" cy="1301084"/>
            </a:xfrm>
            <a:prstGeom prst="rect">
              <a:avLst/>
            </a:prstGeom>
          </p:spPr>
        </p:pic>
      </p:grpSp>
    </p:spTree>
    <p:extLst>
      <p:ext uri="{BB962C8B-B14F-4D97-AF65-F5344CB8AC3E}">
        <p14:creationId xmlns:p14="http://schemas.microsoft.com/office/powerpoint/2010/main" val="39726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FB279F48-5634-4132-85A7-99FD6BC88D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7989" y="4054431"/>
            <a:ext cx="4182174" cy="2732004"/>
          </a:xfrm>
          <a:prstGeom prst="rect">
            <a:avLst/>
          </a:prstGeom>
        </p:spPr>
      </p:pic>
      <p:sp>
        <p:nvSpPr>
          <p:cNvPr id="21" name="Ellipse 20">
            <a:extLst>
              <a:ext uri="{FF2B5EF4-FFF2-40B4-BE49-F238E27FC236}">
                <a16:creationId xmlns:a16="http://schemas.microsoft.com/office/drawing/2014/main" id="{FCED0836-0DDD-47BD-9B11-69B9F2A704B2}"/>
              </a:ext>
            </a:extLst>
          </p:cNvPr>
          <p:cNvSpPr/>
          <p:nvPr/>
        </p:nvSpPr>
        <p:spPr bwMode="auto">
          <a:xfrm>
            <a:off x="11519338" y="4277710"/>
            <a:ext cx="510229" cy="24173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panose="020B0604020202020204" pitchFamily="34" charset="0"/>
            </a:endParaRPr>
          </a:p>
        </p:txBody>
      </p:sp>
      <p:sp>
        <p:nvSpPr>
          <p:cNvPr id="29" name="ZoneTexte 28">
            <a:extLst>
              <a:ext uri="{FF2B5EF4-FFF2-40B4-BE49-F238E27FC236}">
                <a16:creationId xmlns:a16="http://schemas.microsoft.com/office/drawing/2014/main" id="{F9843AD2-129E-4C7A-B4C8-625B0B3C92BD}"/>
              </a:ext>
            </a:extLst>
          </p:cNvPr>
          <p:cNvSpPr txBox="1"/>
          <p:nvPr/>
        </p:nvSpPr>
        <p:spPr>
          <a:xfrm>
            <a:off x="9081087" y="4536920"/>
            <a:ext cx="2532935" cy="646331"/>
          </a:xfrm>
          <a:prstGeom prst="rect">
            <a:avLst/>
          </a:prstGeom>
          <a:noFill/>
        </p:spPr>
        <p:txBody>
          <a:bodyPr wrap="square" rtlCol="0">
            <a:spAutoFit/>
          </a:bodyPr>
          <a:lstStyle/>
          <a:p>
            <a:pPr marL="285750" indent="-285750">
              <a:buFont typeface="Wingdings" panose="05000000000000000000" pitchFamily="2" charset="2"/>
              <a:buChar char="à"/>
            </a:pPr>
            <a:r>
              <a:rPr lang="en-GB" dirty="0" err="1">
                <a:solidFill>
                  <a:srgbClr val="FF0000"/>
                </a:solidFill>
                <a:latin typeface="Calibri" panose="020F0502020204030204" pitchFamily="34" charset="0"/>
                <a:cs typeface="Calibri" panose="020F0502020204030204" pitchFamily="34" charset="0"/>
                <a:sym typeface="Wingdings" panose="05000000000000000000" pitchFamily="2" charset="2"/>
              </a:rPr>
              <a:t>Peu</a:t>
            </a:r>
            <a:r>
              <a:rPr lang="en-GB" dirty="0">
                <a:solidFill>
                  <a:srgbClr val="FF0000"/>
                </a:solidFill>
                <a:latin typeface="Calibri" panose="020F0502020204030204" pitchFamily="34" charset="0"/>
                <a:cs typeface="Calibri" panose="020F0502020204030204" pitchFamily="34" charset="0"/>
                <a:sym typeface="Wingdings" panose="05000000000000000000" pitchFamily="2" charset="2"/>
              </a:rPr>
              <a:t> de variation FT-U</a:t>
            </a:r>
          </a:p>
          <a:p>
            <a:pPr marL="285750" indent="-285750">
              <a:buFont typeface="Wingdings" panose="05000000000000000000" pitchFamily="2" charset="2"/>
              <a:buChar char="à"/>
            </a:pPr>
            <a:r>
              <a:rPr lang="en-GB" dirty="0">
                <a:solidFill>
                  <a:srgbClr val="FF0000"/>
                </a:solidFill>
                <a:latin typeface="Calibri" panose="020F0502020204030204" pitchFamily="34" charset="0"/>
                <a:cs typeface="Calibri" panose="020F0502020204030204" pitchFamily="34" charset="0"/>
                <a:sym typeface="Wingdings" panose="05000000000000000000" pitchFamily="2" charset="2"/>
              </a:rPr>
              <a:t>Tendance pour FT-Th</a:t>
            </a:r>
            <a:endParaRPr lang="en-GB" dirty="0">
              <a:solidFill>
                <a:srgbClr val="FF0000"/>
              </a:solidFill>
              <a:latin typeface="Calibri" panose="020F0502020204030204" pitchFamily="34" charset="0"/>
              <a:cs typeface="Calibri" panose="020F0502020204030204" pitchFamily="34" charset="0"/>
            </a:endParaRPr>
          </a:p>
        </p:txBody>
      </p:sp>
      <p:sp>
        <p:nvSpPr>
          <p:cNvPr id="3" name="Naslov 2">
            <a:extLst>
              <a:ext uri="{FF2B5EF4-FFF2-40B4-BE49-F238E27FC236}">
                <a16:creationId xmlns:a16="http://schemas.microsoft.com/office/drawing/2014/main" id="{1DB4F629-8C71-4FDC-AAB2-39CEE58CE3A5}"/>
              </a:ext>
            </a:extLst>
          </p:cNvPr>
          <p:cNvSpPr>
            <a:spLocks noGrp="1"/>
          </p:cNvSpPr>
          <p:nvPr>
            <p:ph type="title"/>
          </p:nvPr>
        </p:nvSpPr>
        <p:spPr>
          <a:xfrm>
            <a:off x="406087" y="579990"/>
            <a:ext cx="8459923" cy="540628"/>
          </a:xfrm>
          <a:solidFill>
            <a:schemeClr val="bg1"/>
          </a:solidFill>
        </p:spPr>
        <p:txBody>
          <a:bodyPr/>
          <a:lstStyle/>
          <a:p>
            <a:pPr algn="l"/>
            <a:r>
              <a:rPr lang="fr-FR" sz="2000" b="1" u="sng" dirty="0">
                <a:solidFill>
                  <a:srgbClr val="FF0000"/>
                </a:solidFill>
                <a:latin typeface="Calibri" panose="020F0502020204030204" pitchFamily="34" charset="0"/>
                <a:cs typeface="Calibri" panose="020F0502020204030204" pitchFamily="34" charset="0"/>
              </a:rPr>
              <a:t>Analyse élémentaire des feuilles </a:t>
            </a:r>
            <a:endParaRPr lang="en-GB" sz="2000" b="1" u="sng" dirty="0">
              <a:solidFill>
                <a:srgbClr val="FF0000"/>
              </a:solidFill>
              <a:latin typeface="Calibri" panose="020F0502020204030204" pitchFamily="34" charset="0"/>
              <a:cs typeface="Calibri" panose="020F0502020204030204" pitchFamily="34" charset="0"/>
            </a:endParaRPr>
          </a:p>
        </p:txBody>
      </p:sp>
      <p:pic>
        <p:nvPicPr>
          <p:cNvPr id="25" name="Image 24">
            <a:extLst>
              <a:ext uri="{FF2B5EF4-FFF2-40B4-BE49-F238E27FC236}">
                <a16:creationId xmlns:a16="http://schemas.microsoft.com/office/drawing/2014/main" id="{1D4EC5AD-D208-CF41-87B2-5A01B3E8E831}"/>
              </a:ext>
            </a:extLst>
          </p:cNvPr>
          <p:cNvPicPr>
            <a:picLocks noChangeAspect="1"/>
          </p:cNvPicPr>
          <p:nvPr/>
        </p:nvPicPr>
        <p:blipFill>
          <a:blip r:embed="rId4"/>
          <a:stretch>
            <a:fillRect/>
          </a:stretch>
        </p:blipFill>
        <p:spPr>
          <a:xfrm>
            <a:off x="3931498" y="1186858"/>
            <a:ext cx="6135076" cy="2233946"/>
          </a:xfrm>
          <a:prstGeom prst="rect">
            <a:avLst/>
          </a:prstGeom>
        </p:spPr>
      </p:pic>
      <p:sp>
        <p:nvSpPr>
          <p:cNvPr id="7" name="ZoneTexte 6">
            <a:extLst>
              <a:ext uri="{FF2B5EF4-FFF2-40B4-BE49-F238E27FC236}">
                <a16:creationId xmlns:a16="http://schemas.microsoft.com/office/drawing/2014/main" id="{7589C61A-7C3B-48D4-9A5C-C8D558C04511}"/>
              </a:ext>
            </a:extLst>
          </p:cNvPr>
          <p:cNvSpPr txBox="1"/>
          <p:nvPr/>
        </p:nvSpPr>
        <p:spPr>
          <a:xfrm>
            <a:off x="1852030" y="11451"/>
            <a:ext cx="7134952" cy="369332"/>
          </a:xfrm>
          <a:prstGeom prst="rect">
            <a:avLst/>
          </a:prstGeom>
          <a:solidFill>
            <a:schemeClr val="bg1">
              <a:lumMod val="95000"/>
            </a:schemeClr>
          </a:solidFill>
        </p:spPr>
        <p:txBody>
          <a:bodyPr wrap="square" rtlCol="0">
            <a:spAutoFit/>
          </a:bodyPr>
          <a:lstStyle/>
          <a:p>
            <a:pPr algn="ctr"/>
            <a:r>
              <a:rPr lang="fr-FR" b="1" dirty="0">
                <a:latin typeface="Calibri" panose="020F0502020204030204" pitchFamily="34" charset="0"/>
                <a:cs typeface="Calibri" panose="020F0502020204030204" pitchFamily="34" charset="0"/>
              </a:rPr>
              <a:t>WP2 - Spéciation et transferts sol – eau – plantes des RN / ETM</a:t>
            </a:r>
          </a:p>
        </p:txBody>
      </p:sp>
      <p:pic>
        <p:nvPicPr>
          <p:cNvPr id="10" name="Image 9">
            <a:extLst>
              <a:ext uri="{FF2B5EF4-FFF2-40B4-BE49-F238E27FC236}">
                <a16:creationId xmlns:a16="http://schemas.microsoft.com/office/drawing/2014/main" id="{BAC91900-59D9-4445-8B57-1DB24735AC09}"/>
              </a:ext>
            </a:extLst>
          </p:cNvPr>
          <p:cNvPicPr>
            <a:picLocks noChangeAspect="1"/>
          </p:cNvPicPr>
          <p:nvPr/>
        </p:nvPicPr>
        <p:blipFill>
          <a:blip r:embed="rId5"/>
          <a:stretch>
            <a:fillRect/>
          </a:stretch>
        </p:blipFill>
        <p:spPr>
          <a:xfrm>
            <a:off x="10637365" y="202350"/>
            <a:ext cx="1234648" cy="928766"/>
          </a:xfrm>
          <a:prstGeom prst="rect">
            <a:avLst/>
          </a:prstGeom>
        </p:spPr>
      </p:pic>
      <p:pic>
        <p:nvPicPr>
          <p:cNvPr id="11" name="Image 10">
            <a:extLst>
              <a:ext uri="{FF2B5EF4-FFF2-40B4-BE49-F238E27FC236}">
                <a16:creationId xmlns:a16="http://schemas.microsoft.com/office/drawing/2014/main" id="{203F427C-1F82-491D-9F2A-1C29353EAEFE}"/>
              </a:ext>
            </a:extLst>
          </p:cNvPr>
          <p:cNvPicPr>
            <a:picLocks noChangeAspect="1"/>
          </p:cNvPicPr>
          <p:nvPr/>
        </p:nvPicPr>
        <p:blipFill>
          <a:blip r:embed="rId6"/>
          <a:stretch>
            <a:fillRect/>
          </a:stretch>
        </p:blipFill>
        <p:spPr>
          <a:xfrm>
            <a:off x="11038854" y="1289496"/>
            <a:ext cx="897748" cy="1301084"/>
          </a:xfrm>
          <a:prstGeom prst="rect">
            <a:avLst/>
          </a:prstGeom>
        </p:spPr>
      </p:pic>
      <p:sp>
        <p:nvSpPr>
          <p:cNvPr id="14" name="Naslov 2">
            <a:extLst>
              <a:ext uri="{FF2B5EF4-FFF2-40B4-BE49-F238E27FC236}">
                <a16:creationId xmlns:a16="http://schemas.microsoft.com/office/drawing/2014/main" id="{0F67F3D4-9795-4F06-B72C-27DD37FB2A1E}"/>
              </a:ext>
            </a:extLst>
          </p:cNvPr>
          <p:cNvSpPr txBox="1">
            <a:spLocks/>
          </p:cNvSpPr>
          <p:nvPr/>
        </p:nvSpPr>
        <p:spPr bwMode="auto">
          <a:xfrm>
            <a:off x="415930" y="3421848"/>
            <a:ext cx="5003564" cy="54062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rtl="0" eaLnBrk="1" fontAlgn="base" hangingPunct="1">
              <a:spcBef>
                <a:spcPct val="0"/>
              </a:spcBef>
              <a:spcAft>
                <a:spcPct val="0"/>
              </a:spcAft>
              <a:defRPr sz="2800" kern="1200">
                <a:solidFill>
                  <a:schemeClr val="tx2"/>
                </a:solidFill>
                <a:latin typeface="+mj-lt"/>
                <a:ea typeface="+mj-ea"/>
                <a:cs typeface="+mj-cs"/>
              </a:defRPr>
            </a:lvl1pPr>
            <a:lvl2pPr algn="l" rtl="0" eaLnBrk="1" fontAlgn="base" hangingPunct="1">
              <a:spcBef>
                <a:spcPct val="0"/>
              </a:spcBef>
              <a:spcAft>
                <a:spcPct val="0"/>
              </a:spcAft>
              <a:defRPr sz="3300">
                <a:solidFill>
                  <a:schemeClr val="tx2"/>
                </a:solidFill>
                <a:latin typeface="Arial Black" panose="020B0A04020102020204" pitchFamily="34" charset="0"/>
              </a:defRPr>
            </a:lvl2pPr>
            <a:lvl3pPr algn="l" rtl="0" eaLnBrk="1" fontAlgn="base" hangingPunct="1">
              <a:spcBef>
                <a:spcPct val="0"/>
              </a:spcBef>
              <a:spcAft>
                <a:spcPct val="0"/>
              </a:spcAft>
              <a:defRPr sz="3300">
                <a:solidFill>
                  <a:schemeClr val="tx2"/>
                </a:solidFill>
                <a:latin typeface="Arial Black" panose="020B0A04020102020204" pitchFamily="34" charset="0"/>
              </a:defRPr>
            </a:lvl3pPr>
            <a:lvl4pPr algn="l" rtl="0" eaLnBrk="1" fontAlgn="base" hangingPunct="1">
              <a:spcBef>
                <a:spcPct val="0"/>
              </a:spcBef>
              <a:spcAft>
                <a:spcPct val="0"/>
              </a:spcAft>
              <a:defRPr sz="3300">
                <a:solidFill>
                  <a:schemeClr val="tx2"/>
                </a:solidFill>
                <a:latin typeface="Arial Black" panose="020B0A04020102020204" pitchFamily="34" charset="0"/>
              </a:defRPr>
            </a:lvl4pPr>
            <a:lvl5pPr algn="l" rtl="0" eaLnBrk="1" fontAlgn="base" hangingPunct="1">
              <a:spcBef>
                <a:spcPct val="0"/>
              </a:spcBef>
              <a:spcAft>
                <a:spcPct val="0"/>
              </a:spcAft>
              <a:defRPr sz="3300">
                <a:solidFill>
                  <a:schemeClr val="tx2"/>
                </a:solidFill>
                <a:latin typeface="Arial Black" panose="020B0A04020102020204" pitchFamily="34" charset="0"/>
              </a:defRPr>
            </a:lvl5pPr>
            <a:lvl6pPr marL="457200" algn="l" rtl="0" eaLnBrk="1" fontAlgn="base" hangingPunct="1">
              <a:spcBef>
                <a:spcPct val="0"/>
              </a:spcBef>
              <a:spcAft>
                <a:spcPct val="0"/>
              </a:spcAft>
              <a:defRPr sz="3300">
                <a:solidFill>
                  <a:schemeClr val="tx2"/>
                </a:solidFill>
                <a:latin typeface="Arial Black" panose="020B0A04020102020204" pitchFamily="34" charset="0"/>
              </a:defRPr>
            </a:lvl6pPr>
            <a:lvl7pPr marL="914400" algn="l" rtl="0" eaLnBrk="1" fontAlgn="base" hangingPunct="1">
              <a:spcBef>
                <a:spcPct val="0"/>
              </a:spcBef>
              <a:spcAft>
                <a:spcPct val="0"/>
              </a:spcAft>
              <a:defRPr sz="3300">
                <a:solidFill>
                  <a:schemeClr val="tx2"/>
                </a:solidFill>
                <a:latin typeface="Arial Black" panose="020B0A04020102020204" pitchFamily="34" charset="0"/>
              </a:defRPr>
            </a:lvl7pPr>
            <a:lvl8pPr marL="1371600" algn="l" rtl="0" eaLnBrk="1" fontAlgn="base" hangingPunct="1">
              <a:spcBef>
                <a:spcPct val="0"/>
              </a:spcBef>
              <a:spcAft>
                <a:spcPct val="0"/>
              </a:spcAft>
              <a:defRPr sz="3300">
                <a:solidFill>
                  <a:schemeClr val="tx2"/>
                </a:solidFill>
                <a:latin typeface="Arial Black" panose="020B0A04020102020204" pitchFamily="34" charset="0"/>
              </a:defRPr>
            </a:lvl8pPr>
            <a:lvl9pPr marL="1828800" algn="l" rtl="0" eaLnBrk="1" fontAlgn="base" hangingPunct="1">
              <a:spcBef>
                <a:spcPct val="0"/>
              </a:spcBef>
              <a:spcAft>
                <a:spcPct val="0"/>
              </a:spcAft>
              <a:defRPr sz="3300">
                <a:solidFill>
                  <a:schemeClr val="tx2"/>
                </a:solidFill>
                <a:latin typeface="Arial Black" panose="020B0A04020102020204" pitchFamily="34" charset="0"/>
              </a:defRPr>
            </a:lvl9pPr>
          </a:lstStyle>
          <a:p>
            <a:pPr algn="l"/>
            <a:r>
              <a:rPr lang="fr-FR" sz="2000" b="1" u="sng" dirty="0">
                <a:solidFill>
                  <a:srgbClr val="FF0000"/>
                </a:solidFill>
                <a:latin typeface="Calibri" panose="020F0502020204030204" pitchFamily="34" charset="0"/>
                <a:cs typeface="Calibri" panose="020F0502020204030204" pitchFamily="34" charset="0"/>
              </a:rPr>
              <a:t>Facteur de transfert U et Th aux plantes</a:t>
            </a:r>
            <a:endParaRPr lang="en-GB" sz="2000" b="1" u="sng" dirty="0">
              <a:solidFill>
                <a:srgbClr val="FF0000"/>
              </a:solidFill>
              <a:latin typeface="Calibri" panose="020F0502020204030204" pitchFamily="34" charset="0"/>
              <a:cs typeface="Calibri" panose="020F0502020204030204" pitchFamily="34" charset="0"/>
            </a:endParaRPr>
          </a:p>
        </p:txBody>
      </p:sp>
      <p:grpSp>
        <p:nvGrpSpPr>
          <p:cNvPr id="38" name="Groupe 37">
            <a:extLst>
              <a:ext uri="{FF2B5EF4-FFF2-40B4-BE49-F238E27FC236}">
                <a16:creationId xmlns:a16="http://schemas.microsoft.com/office/drawing/2014/main" id="{29466AB5-5B41-46CD-AA38-90BE3F779EE6}"/>
              </a:ext>
            </a:extLst>
          </p:cNvPr>
          <p:cNvGrpSpPr/>
          <p:nvPr/>
        </p:nvGrpSpPr>
        <p:grpSpPr>
          <a:xfrm>
            <a:off x="550229" y="4169497"/>
            <a:ext cx="4363503" cy="2244077"/>
            <a:chOff x="550229" y="3818520"/>
            <a:chExt cx="4363503" cy="2244077"/>
          </a:xfrm>
        </p:grpSpPr>
        <p:pic>
          <p:nvPicPr>
            <p:cNvPr id="16" name="Image 15">
              <a:extLst>
                <a:ext uri="{FF2B5EF4-FFF2-40B4-BE49-F238E27FC236}">
                  <a16:creationId xmlns:a16="http://schemas.microsoft.com/office/drawing/2014/main" id="{A6BC21FB-2400-4902-8A0A-355E1E3015C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3522"/>
            <a:stretch/>
          </p:blipFill>
          <p:spPr>
            <a:xfrm rot="5400000">
              <a:off x="-9958" y="4388374"/>
              <a:ext cx="2234410" cy="1114036"/>
            </a:xfrm>
            <a:prstGeom prst="rect">
              <a:avLst/>
            </a:prstGeom>
          </p:spPr>
        </p:pic>
        <p:pic>
          <p:nvPicPr>
            <p:cNvPr id="17" name="Image 16">
              <a:extLst>
                <a:ext uri="{FF2B5EF4-FFF2-40B4-BE49-F238E27FC236}">
                  <a16:creationId xmlns:a16="http://schemas.microsoft.com/office/drawing/2014/main" id="{B0E528D0-B0BC-4F6D-A0E0-579E93168D7D}"/>
                </a:ext>
              </a:extLst>
            </p:cNvPr>
            <p:cNvPicPr>
              <a:picLocks noChangeAspect="1"/>
            </p:cNvPicPr>
            <p:nvPr/>
          </p:nvPicPr>
          <p:blipFill rotWithShape="1">
            <a:blip r:embed="rId8">
              <a:extLst>
                <a:ext uri="{28A0092B-C50C-407E-A947-70E740481C1C}">
                  <a14:useLocalDpi xmlns:a14="http://schemas.microsoft.com/office/drawing/2010/main" val="0"/>
                </a:ext>
              </a:extLst>
            </a:blip>
            <a:srcRect l="1251" r="82249"/>
            <a:stretch/>
          </p:blipFill>
          <p:spPr>
            <a:xfrm>
              <a:off x="4049288" y="3818520"/>
              <a:ext cx="864444" cy="2244077"/>
            </a:xfrm>
            <a:prstGeom prst="rect">
              <a:avLst/>
            </a:prstGeom>
          </p:spPr>
        </p:pic>
      </p:grpSp>
      <p:grpSp>
        <p:nvGrpSpPr>
          <p:cNvPr id="39" name="Groupe 38">
            <a:extLst>
              <a:ext uri="{FF2B5EF4-FFF2-40B4-BE49-F238E27FC236}">
                <a16:creationId xmlns:a16="http://schemas.microsoft.com/office/drawing/2014/main" id="{27268355-2945-4675-A4C6-72D6E6214380}"/>
              </a:ext>
            </a:extLst>
          </p:cNvPr>
          <p:cNvGrpSpPr/>
          <p:nvPr/>
        </p:nvGrpSpPr>
        <p:grpSpPr>
          <a:xfrm>
            <a:off x="447358" y="6423241"/>
            <a:ext cx="4629180" cy="276999"/>
            <a:chOff x="447358" y="6072264"/>
            <a:chExt cx="4629180" cy="276999"/>
          </a:xfrm>
        </p:grpSpPr>
        <p:sp>
          <p:nvSpPr>
            <p:cNvPr id="13" name="ZoneTexte 12">
              <a:extLst>
                <a:ext uri="{FF2B5EF4-FFF2-40B4-BE49-F238E27FC236}">
                  <a16:creationId xmlns:a16="http://schemas.microsoft.com/office/drawing/2014/main" id="{ED198AC2-A6A8-4B11-81FC-A48890B8EE34}"/>
                </a:ext>
              </a:extLst>
            </p:cNvPr>
            <p:cNvSpPr txBox="1"/>
            <p:nvPr/>
          </p:nvSpPr>
          <p:spPr>
            <a:xfrm>
              <a:off x="447358" y="6072264"/>
              <a:ext cx="1244251" cy="276999"/>
            </a:xfrm>
            <a:prstGeom prst="rect">
              <a:avLst/>
            </a:prstGeom>
            <a:noFill/>
          </p:spPr>
          <p:txBody>
            <a:bodyPr wrap="none" rtlCol="0">
              <a:spAutoFit/>
            </a:bodyPr>
            <a:lstStyle/>
            <a:p>
              <a:r>
                <a:rPr lang="en-US" sz="1200" i="1" dirty="0"/>
                <a:t>Zone INSPECT</a:t>
              </a:r>
            </a:p>
          </p:txBody>
        </p:sp>
        <p:sp>
          <p:nvSpPr>
            <p:cNvPr id="15" name="ZoneTexte 14">
              <a:extLst>
                <a:ext uri="{FF2B5EF4-FFF2-40B4-BE49-F238E27FC236}">
                  <a16:creationId xmlns:a16="http://schemas.microsoft.com/office/drawing/2014/main" id="{8FB1FB4D-2603-428F-942C-88B7E3889D64}"/>
                </a:ext>
              </a:extLst>
            </p:cNvPr>
            <p:cNvSpPr txBox="1"/>
            <p:nvPr/>
          </p:nvSpPr>
          <p:spPr>
            <a:xfrm>
              <a:off x="3931498" y="6072264"/>
              <a:ext cx="1145040" cy="276999"/>
            </a:xfrm>
            <a:prstGeom prst="rect">
              <a:avLst/>
            </a:prstGeom>
            <a:noFill/>
          </p:spPr>
          <p:txBody>
            <a:bodyPr wrap="square" rtlCol="0">
              <a:spAutoFit/>
            </a:bodyPr>
            <a:lstStyle/>
            <a:p>
              <a:r>
                <a:rPr lang="en-US" sz="1200" i="1" dirty="0"/>
                <a:t>Zone </a:t>
              </a:r>
              <a:r>
                <a:rPr lang="en-US" sz="1200" i="1" dirty="0" err="1"/>
                <a:t>Contrôle</a:t>
              </a:r>
              <a:endParaRPr lang="en-US" sz="1200" i="1" dirty="0"/>
            </a:p>
          </p:txBody>
        </p:sp>
      </p:grpSp>
      <p:graphicFrame>
        <p:nvGraphicFramePr>
          <p:cNvPr id="2" name="Tableau 3">
            <a:extLst>
              <a:ext uri="{FF2B5EF4-FFF2-40B4-BE49-F238E27FC236}">
                <a16:creationId xmlns:a16="http://schemas.microsoft.com/office/drawing/2014/main" id="{D934A466-DF9C-4463-A068-AE9CC58E0EE0}"/>
              </a:ext>
            </a:extLst>
          </p:cNvPr>
          <p:cNvGraphicFramePr>
            <a:graphicFrameLocks noGrp="1"/>
          </p:cNvGraphicFramePr>
          <p:nvPr>
            <p:extLst/>
          </p:nvPr>
        </p:nvGraphicFramePr>
        <p:xfrm>
          <a:off x="1844445" y="4159172"/>
          <a:ext cx="1906873" cy="2274393"/>
        </p:xfrm>
        <a:graphic>
          <a:graphicData uri="http://schemas.openxmlformats.org/drawingml/2006/table">
            <a:tbl>
              <a:tblPr firstRow="1" bandRow="1">
                <a:tableStyleId>{073A0DAA-6AF3-43AB-8588-CEC1D06C72B9}</a:tableStyleId>
              </a:tblPr>
              <a:tblGrid>
                <a:gridCol w="1118823">
                  <a:extLst>
                    <a:ext uri="{9D8B030D-6E8A-4147-A177-3AD203B41FA5}">
                      <a16:colId xmlns:a16="http://schemas.microsoft.com/office/drawing/2014/main" val="3345248288"/>
                    </a:ext>
                  </a:extLst>
                </a:gridCol>
                <a:gridCol w="788050">
                  <a:extLst>
                    <a:ext uri="{9D8B030D-6E8A-4147-A177-3AD203B41FA5}">
                      <a16:colId xmlns:a16="http://schemas.microsoft.com/office/drawing/2014/main" val="2486989847"/>
                    </a:ext>
                  </a:extLst>
                </a:gridCol>
              </a:tblGrid>
              <a:tr h="402393">
                <a:tc>
                  <a:txBody>
                    <a:bodyPr/>
                    <a:lstStyle/>
                    <a:p>
                      <a:r>
                        <a:rPr lang="fr-FR" sz="1200" dirty="0">
                          <a:latin typeface="Calibri" panose="020F0502020204030204" pitchFamily="34" charset="0"/>
                          <a:cs typeface="Calibri" panose="020F0502020204030204" pitchFamily="34" charset="0"/>
                        </a:rPr>
                        <a:t>U (µg/g)</a:t>
                      </a:r>
                    </a:p>
                  </a:txBody>
                  <a:tcPr anchor="ctr"/>
                </a:tc>
                <a:tc>
                  <a:txBody>
                    <a:bodyPr/>
                    <a:lstStyle/>
                    <a:p>
                      <a:r>
                        <a:rPr lang="fr-FR" sz="1200" dirty="0">
                          <a:latin typeface="Calibri" panose="020F0502020204030204" pitchFamily="34" charset="0"/>
                          <a:cs typeface="Calibri" panose="020F0502020204030204" pitchFamily="34" charset="0"/>
                        </a:rPr>
                        <a:t>Th (µg/g)</a:t>
                      </a:r>
                    </a:p>
                  </a:txBody>
                  <a:tcPr anchor="ctr"/>
                </a:tc>
                <a:extLst>
                  <a:ext uri="{0D108BD9-81ED-4DB2-BD59-A6C34878D82A}">
                    <a16:rowId xmlns:a16="http://schemas.microsoft.com/office/drawing/2014/main" val="1652641675"/>
                  </a:ext>
                </a:extLst>
              </a:tr>
              <a:tr h="468000">
                <a:tc>
                  <a:txBody>
                    <a:bodyPr/>
                    <a:lstStyle/>
                    <a:p>
                      <a:r>
                        <a:rPr lang="fr-FR" sz="1200" dirty="0">
                          <a:latin typeface="Calibri" panose="020F0502020204030204" pitchFamily="34" charset="0"/>
                          <a:cs typeface="Calibri" panose="020F0502020204030204" pitchFamily="34" charset="0"/>
                        </a:rPr>
                        <a:t>487 ± 74</a:t>
                      </a:r>
                    </a:p>
                  </a:txBody>
                  <a:tcPr anchor="ctr"/>
                </a:tc>
                <a:tc>
                  <a:txBody>
                    <a:bodyPr/>
                    <a:lstStyle/>
                    <a:p>
                      <a:r>
                        <a:rPr lang="fr-FR" sz="1200" dirty="0">
                          <a:latin typeface="Calibri" panose="020F0502020204030204" pitchFamily="34" charset="0"/>
                          <a:cs typeface="Calibri" panose="020F0502020204030204" pitchFamily="34" charset="0"/>
                        </a:rPr>
                        <a:t>9 ± 3</a:t>
                      </a:r>
                    </a:p>
                  </a:txBody>
                  <a:tcPr anchor="ctr"/>
                </a:tc>
                <a:extLst>
                  <a:ext uri="{0D108BD9-81ED-4DB2-BD59-A6C34878D82A}">
                    <a16:rowId xmlns:a16="http://schemas.microsoft.com/office/drawing/2014/main" val="3294678994"/>
                  </a:ext>
                </a:extLst>
              </a:tr>
              <a:tr h="46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856 ± 526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16 ± 8</a:t>
                      </a:r>
                    </a:p>
                  </a:txBody>
                  <a:tcPr anchor="ctr"/>
                </a:tc>
                <a:extLst>
                  <a:ext uri="{0D108BD9-81ED-4DB2-BD59-A6C34878D82A}">
                    <a16:rowId xmlns:a16="http://schemas.microsoft.com/office/drawing/2014/main" val="437572166"/>
                  </a:ext>
                </a:extLst>
              </a:tr>
              <a:tr h="46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2486 ± 1289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21 ± 6 </a:t>
                      </a:r>
                    </a:p>
                  </a:txBody>
                  <a:tcPr anchor="ctr"/>
                </a:tc>
                <a:extLst>
                  <a:ext uri="{0D108BD9-81ED-4DB2-BD59-A6C34878D82A}">
                    <a16:rowId xmlns:a16="http://schemas.microsoft.com/office/drawing/2014/main" val="303011577"/>
                  </a:ext>
                </a:extLst>
              </a:tr>
              <a:tr h="46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464 ± 212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15 ± 6</a:t>
                      </a:r>
                    </a:p>
                  </a:txBody>
                  <a:tcPr anchor="ctr"/>
                </a:tc>
                <a:extLst>
                  <a:ext uri="{0D108BD9-81ED-4DB2-BD59-A6C34878D82A}">
                    <a16:rowId xmlns:a16="http://schemas.microsoft.com/office/drawing/2014/main" val="3830436843"/>
                  </a:ext>
                </a:extLst>
              </a:tr>
            </a:tbl>
          </a:graphicData>
        </a:graphic>
      </p:graphicFrame>
      <p:cxnSp>
        <p:nvCxnSpPr>
          <p:cNvPr id="5" name="Connecteur droit avec flèche 4">
            <a:extLst>
              <a:ext uri="{FF2B5EF4-FFF2-40B4-BE49-F238E27FC236}">
                <a16:creationId xmlns:a16="http://schemas.microsoft.com/office/drawing/2014/main" id="{AED21A19-F99B-43AE-994D-4F1E85C31C71}"/>
              </a:ext>
            </a:extLst>
          </p:cNvPr>
          <p:cNvCxnSpPr/>
          <p:nvPr/>
        </p:nvCxnSpPr>
        <p:spPr bwMode="auto">
          <a:xfrm>
            <a:off x="1440873" y="4599704"/>
            <a:ext cx="403572" cy="14778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Connecteur droit avec flèche 17">
            <a:extLst>
              <a:ext uri="{FF2B5EF4-FFF2-40B4-BE49-F238E27FC236}">
                <a16:creationId xmlns:a16="http://schemas.microsoft.com/office/drawing/2014/main" id="{222418BD-41A1-4258-81A3-8707340C6629}"/>
              </a:ext>
            </a:extLst>
          </p:cNvPr>
          <p:cNvCxnSpPr>
            <a:endCxn id="2" idx="1"/>
          </p:cNvCxnSpPr>
          <p:nvPr/>
        </p:nvCxnSpPr>
        <p:spPr bwMode="auto">
          <a:xfrm>
            <a:off x="1339273" y="4987632"/>
            <a:ext cx="505172" cy="30873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Connecteur droit avec flèche 19">
            <a:extLst>
              <a:ext uri="{FF2B5EF4-FFF2-40B4-BE49-F238E27FC236}">
                <a16:creationId xmlns:a16="http://schemas.microsoft.com/office/drawing/2014/main" id="{0D4C60FA-4CB7-4D16-B825-680CCE565C8F}"/>
              </a:ext>
            </a:extLst>
          </p:cNvPr>
          <p:cNvCxnSpPr/>
          <p:nvPr/>
        </p:nvCxnSpPr>
        <p:spPr bwMode="auto">
          <a:xfrm>
            <a:off x="1320800" y="5296368"/>
            <a:ext cx="523645" cy="36551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Connecteur droit avec flèche 21">
            <a:extLst>
              <a:ext uri="{FF2B5EF4-FFF2-40B4-BE49-F238E27FC236}">
                <a16:creationId xmlns:a16="http://schemas.microsoft.com/office/drawing/2014/main" id="{CC418563-30A1-42BD-ACED-BB8846AE369F}"/>
              </a:ext>
            </a:extLst>
          </p:cNvPr>
          <p:cNvCxnSpPr/>
          <p:nvPr/>
        </p:nvCxnSpPr>
        <p:spPr bwMode="auto">
          <a:xfrm>
            <a:off x="1237673" y="5772722"/>
            <a:ext cx="606772" cy="46292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24" name="Tableau 3">
            <a:extLst>
              <a:ext uri="{FF2B5EF4-FFF2-40B4-BE49-F238E27FC236}">
                <a16:creationId xmlns:a16="http://schemas.microsoft.com/office/drawing/2014/main" id="{31AE2805-49ED-4CC7-B8D5-BD3BBA839974}"/>
              </a:ext>
            </a:extLst>
          </p:cNvPr>
          <p:cNvGraphicFramePr>
            <a:graphicFrameLocks noGrp="1"/>
          </p:cNvGraphicFramePr>
          <p:nvPr>
            <p:extLst/>
          </p:nvPr>
        </p:nvGraphicFramePr>
        <p:xfrm>
          <a:off x="5076538" y="4169497"/>
          <a:ext cx="1676709" cy="1753323"/>
        </p:xfrm>
        <a:graphic>
          <a:graphicData uri="http://schemas.openxmlformats.org/drawingml/2006/table">
            <a:tbl>
              <a:tblPr firstRow="1" bandRow="1">
                <a:tableStyleId>{073A0DAA-6AF3-43AB-8588-CEC1D06C72B9}</a:tableStyleId>
              </a:tblPr>
              <a:tblGrid>
                <a:gridCol w="780782">
                  <a:extLst>
                    <a:ext uri="{9D8B030D-6E8A-4147-A177-3AD203B41FA5}">
                      <a16:colId xmlns:a16="http://schemas.microsoft.com/office/drawing/2014/main" val="3345248288"/>
                    </a:ext>
                  </a:extLst>
                </a:gridCol>
                <a:gridCol w="895927">
                  <a:extLst>
                    <a:ext uri="{9D8B030D-6E8A-4147-A177-3AD203B41FA5}">
                      <a16:colId xmlns:a16="http://schemas.microsoft.com/office/drawing/2014/main" val="2486989847"/>
                    </a:ext>
                  </a:extLst>
                </a:gridCol>
              </a:tblGrid>
              <a:tr h="451287">
                <a:tc>
                  <a:txBody>
                    <a:bodyPr/>
                    <a:lstStyle/>
                    <a:p>
                      <a:r>
                        <a:rPr lang="fr-FR" sz="1200" dirty="0">
                          <a:latin typeface="Calibri" panose="020F0502020204030204" pitchFamily="34" charset="0"/>
                          <a:cs typeface="Calibri" panose="020F0502020204030204" pitchFamily="34" charset="0"/>
                        </a:rPr>
                        <a:t>U (µg/g)</a:t>
                      </a:r>
                    </a:p>
                  </a:txBody>
                  <a:tcPr anchor="ctr"/>
                </a:tc>
                <a:tc>
                  <a:txBody>
                    <a:bodyPr/>
                    <a:lstStyle/>
                    <a:p>
                      <a:r>
                        <a:rPr lang="fr-FR" sz="1200" dirty="0">
                          <a:latin typeface="Calibri" panose="020F0502020204030204" pitchFamily="34" charset="0"/>
                          <a:cs typeface="Calibri" panose="020F0502020204030204" pitchFamily="34" charset="0"/>
                        </a:rPr>
                        <a:t>Th (µg/g)</a:t>
                      </a:r>
                    </a:p>
                  </a:txBody>
                  <a:tcPr anchor="ctr"/>
                </a:tc>
                <a:extLst>
                  <a:ext uri="{0D108BD9-81ED-4DB2-BD59-A6C34878D82A}">
                    <a16:rowId xmlns:a16="http://schemas.microsoft.com/office/drawing/2014/main" val="1652641675"/>
                  </a:ext>
                </a:extLst>
              </a:tr>
              <a:tr h="651018">
                <a:tc>
                  <a:txBody>
                    <a:bodyPr/>
                    <a:lstStyle/>
                    <a:p>
                      <a:r>
                        <a:rPr lang="fr-FR" sz="1200" dirty="0">
                          <a:latin typeface="Calibri" panose="020F0502020204030204" pitchFamily="34" charset="0"/>
                          <a:cs typeface="Calibri" panose="020F0502020204030204" pitchFamily="34" charset="0"/>
                        </a:rPr>
                        <a:t>22 ± 3</a:t>
                      </a:r>
                    </a:p>
                  </a:txBody>
                  <a:tcPr anchor="ctr"/>
                </a:tc>
                <a:tc>
                  <a:txBody>
                    <a:bodyPr/>
                    <a:lstStyle/>
                    <a:p>
                      <a:r>
                        <a:rPr lang="fr-FR" sz="1200" dirty="0">
                          <a:latin typeface="Calibri" panose="020F0502020204030204" pitchFamily="34" charset="0"/>
                          <a:cs typeface="Calibri" panose="020F0502020204030204" pitchFamily="34" charset="0"/>
                        </a:rPr>
                        <a:t>9 ± 1</a:t>
                      </a:r>
                    </a:p>
                  </a:txBody>
                  <a:tcPr anchor="ctr"/>
                </a:tc>
                <a:extLst>
                  <a:ext uri="{0D108BD9-81ED-4DB2-BD59-A6C34878D82A}">
                    <a16:rowId xmlns:a16="http://schemas.microsoft.com/office/drawing/2014/main" val="3294678994"/>
                  </a:ext>
                </a:extLst>
              </a:tr>
              <a:tr h="6510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12 ± 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14 ± 2</a:t>
                      </a:r>
                    </a:p>
                  </a:txBody>
                  <a:tcPr anchor="ctr"/>
                </a:tc>
                <a:extLst>
                  <a:ext uri="{0D108BD9-81ED-4DB2-BD59-A6C34878D82A}">
                    <a16:rowId xmlns:a16="http://schemas.microsoft.com/office/drawing/2014/main" val="437572166"/>
                  </a:ext>
                </a:extLst>
              </a:tr>
            </a:tbl>
          </a:graphicData>
        </a:graphic>
      </p:graphicFrame>
      <p:cxnSp>
        <p:nvCxnSpPr>
          <p:cNvPr id="26" name="Connecteur droit avec flèche 25">
            <a:extLst>
              <a:ext uri="{FF2B5EF4-FFF2-40B4-BE49-F238E27FC236}">
                <a16:creationId xmlns:a16="http://schemas.microsoft.com/office/drawing/2014/main" id="{1B9B3E69-33C1-4D65-83DD-CF35141528C4}"/>
              </a:ext>
            </a:extLst>
          </p:cNvPr>
          <p:cNvCxnSpPr>
            <a:cxnSpLocks/>
            <a:endCxn id="24" idx="1"/>
          </p:cNvCxnSpPr>
          <p:nvPr/>
        </p:nvCxnSpPr>
        <p:spPr bwMode="auto">
          <a:xfrm flipV="1">
            <a:off x="4702774" y="5046158"/>
            <a:ext cx="373764" cy="657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Connecteur droit avec flèche 27">
            <a:extLst>
              <a:ext uri="{FF2B5EF4-FFF2-40B4-BE49-F238E27FC236}">
                <a16:creationId xmlns:a16="http://schemas.microsoft.com/office/drawing/2014/main" id="{37996BBF-D95C-4346-B984-794CCB584B17}"/>
              </a:ext>
            </a:extLst>
          </p:cNvPr>
          <p:cNvCxnSpPr/>
          <p:nvPr/>
        </p:nvCxnSpPr>
        <p:spPr bwMode="auto">
          <a:xfrm flipV="1">
            <a:off x="4645891" y="5661886"/>
            <a:ext cx="430647" cy="11083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Flèche : droite 8">
            <a:extLst>
              <a:ext uri="{FF2B5EF4-FFF2-40B4-BE49-F238E27FC236}">
                <a16:creationId xmlns:a16="http://schemas.microsoft.com/office/drawing/2014/main" id="{DB05C477-FB6B-46B0-8DCD-5FD01EA840BA}"/>
              </a:ext>
            </a:extLst>
          </p:cNvPr>
          <p:cNvSpPr/>
          <p:nvPr/>
        </p:nvSpPr>
        <p:spPr bwMode="auto">
          <a:xfrm>
            <a:off x="6916053" y="5240579"/>
            <a:ext cx="789130" cy="23854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rgbClr val="FF0000"/>
              </a:solidFill>
              <a:effectLst/>
              <a:highlight>
                <a:srgbClr val="FF0000"/>
              </a:highlight>
              <a:latin typeface="Arial" panose="020B0604020202020204" pitchFamily="34" charset="0"/>
            </a:endParaRPr>
          </a:p>
        </p:txBody>
      </p:sp>
      <p:sp>
        <p:nvSpPr>
          <p:cNvPr id="27" name="Flèche : droite 26">
            <a:extLst>
              <a:ext uri="{FF2B5EF4-FFF2-40B4-BE49-F238E27FC236}">
                <a16:creationId xmlns:a16="http://schemas.microsoft.com/office/drawing/2014/main" id="{772A7C3D-6018-4CDB-A17E-C14DE2F57A18}"/>
              </a:ext>
            </a:extLst>
          </p:cNvPr>
          <p:cNvSpPr/>
          <p:nvPr/>
        </p:nvSpPr>
        <p:spPr bwMode="auto">
          <a:xfrm rot="2732800">
            <a:off x="6861110" y="3913641"/>
            <a:ext cx="789130" cy="23854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rgbClr val="FF0000"/>
              </a:solidFill>
              <a:effectLst/>
              <a:highlight>
                <a:srgbClr val="FF0000"/>
              </a:highlight>
              <a:latin typeface="Arial" panose="020B0604020202020204" pitchFamily="34" charset="0"/>
            </a:endParaRPr>
          </a:p>
        </p:txBody>
      </p:sp>
      <p:cxnSp>
        <p:nvCxnSpPr>
          <p:cNvPr id="19" name="Connecteur droit avec flèche 18">
            <a:extLst>
              <a:ext uri="{FF2B5EF4-FFF2-40B4-BE49-F238E27FC236}">
                <a16:creationId xmlns:a16="http://schemas.microsoft.com/office/drawing/2014/main" id="{05727062-34C3-41B4-9D77-16BDFAB50953}"/>
              </a:ext>
            </a:extLst>
          </p:cNvPr>
          <p:cNvCxnSpPr/>
          <p:nvPr/>
        </p:nvCxnSpPr>
        <p:spPr bwMode="auto">
          <a:xfrm>
            <a:off x="9291145" y="6096000"/>
            <a:ext cx="325821" cy="317574"/>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Connecteur droit avec flèche 30">
            <a:extLst>
              <a:ext uri="{FF2B5EF4-FFF2-40B4-BE49-F238E27FC236}">
                <a16:creationId xmlns:a16="http://schemas.microsoft.com/office/drawing/2014/main" id="{D716918B-FA0D-47E8-8D3D-6F90E5E51E43}"/>
              </a:ext>
            </a:extLst>
          </p:cNvPr>
          <p:cNvCxnSpPr/>
          <p:nvPr/>
        </p:nvCxnSpPr>
        <p:spPr bwMode="auto">
          <a:xfrm>
            <a:off x="11038854" y="6254787"/>
            <a:ext cx="291298" cy="158787"/>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8" name="Objet 7">
            <a:extLst>
              <a:ext uri="{FF2B5EF4-FFF2-40B4-BE49-F238E27FC236}">
                <a16:creationId xmlns:a16="http://schemas.microsoft.com/office/drawing/2014/main" id="{32111556-C299-40A7-A824-15464559ACAF}"/>
              </a:ext>
            </a:extLst>
          </p:cNvPr>
          <p:cNvGraphicFramePr>
            <a:graphicFrameLocks noChangeAspect="1"/>
          </p:cNvGraphicFramePr>
          <p:nvPr>
            <p:extLst/>
          </p:nvPr>
        </p:nvGraphicFramePr>
        <p:xfrm>
          <a:off x="901058" y="1025501"/>
          <a:ext cx="2194555" cy="2536420"/>
        </p:xfrm>
        <a:graphic>
          <a:graphicData uri="http://schemas.openxmlformats.org/presentationml/2006/ole">
            <mc:AlternateContent xmlns:mc="http://schemas.openxmlformats.org/markup-compatibility/2006">
              <mc:Choice xmlns:v="urn:schemas-microsoft-com:vml" Requires="v">
                <p:oleObj spid="_x0000_s3122" name="Prism 9" r:id="rId9" imgW="2676286" imgH="3093195" progId="Prism9.Document">
                  <p:embed/>
                </p:oleObj>
              </mc:Choice>
              <mc:Fallback>
                <p:oleObj name="Prism 9" r:id="rId9" imgW="2676286" imgH="3093195" progId="Prism9.Document">
                  <p:embed/>
                  <p:pic>
                    <p:nvPicPr>
                      <p:cNvPr id="8" name="Objet 7">
                        <a:extLst>
                          <a:ext uri="{FF2B5EF4-FFF2-40B4-BE49-F238E27FC236}">
                            <a16:creationId xmlns:a16="http://schemas.microsoft.com/office/drawing/2014/main" id="{32111556-C299-40A7-A824-15464559ACAF}"/>
                          </a:ext>
                        </a:extLst>
                      </p:cNvPr>
                      <p:cNvPicPr/>
                      <p:nvPr/>
                    </p:nvPicPr>
                    <p:blipFill>
                      <a:blip r:embed="rId10"/>
                      <a:stretch>
                        <a:fillRect/>
                      </a:stretch>
                    </p:blipFill>
                    <p:spPr>
                      <a:xfrm>
                        <a:off x="901058" y="1025501"/>
                        <a:ext cx="2194555" cy="2536420"/>
                      </a:xfrm>
                      <a:prstGeom prst="rect">
                        <a:avLst/>
                      </a:prstGeom>
                    </p:spPr>
                  </p:pic>
                </p:oleObj>
              </mc:Fallback>
            </mc:AlternateContent>
          </a:graphicData>
        </a:graphic>
      </p:graphicFrame>
    </p:spTree>
    <p:extLst>
      <p:ext uri="{BB962C8B-B14F-4D97-AF65-F5344CB8AC3E}">
        <p14:creationId xmlns:p14="http://schemas.microsoft.com/office/powerpoint/2010/main" val="371884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9" grpId="0"/>
      <p:bldP spid="14" grpId="0" animBg="1"/>
      <p:bldP spid="9"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40FDCD53-1022-42F2-9E58-832B3BF4C145}"/>
              </a:ext>
            </a:extLst>
          </p:cNvPr>
          <p:cNvGrpSpPr/>
          <p:nvPr/>
        </p:nvGrpSpPr>
        <p:grpSpPr>
          <a:xfrm>
            <a:off x="4079383" y="1109591"/>
            <a:ext cx="7904367" cy="2611021"/>
            <a:chOff x="4079383" y="1109591"/>
            <a:chExt cx="7904367" cy="2611021"/>
          </a:xfrm>
        </p:grpSpPr>
        <p:pic>
          <p:nvPicPr>
            <p:cNvPr id="2" name="Image 1">
              <a:extLst>
                <a:ext uri="{FF2B5EF4-FFF2-40B4-BE49-F238E27FC236}">
                  <a16:creationId xmlns:a16="http://schemas.microsoft.com/office/drawing/2014/main" id="{9EEAD367-A6C4-4D24-860B-B115C1238470}"/>
                </a:ext>
              </a:extLst>
            </p:cNvPr>
            <p:cNvPicPr>
              <a:picLocks noChangeAspect="1"/>
            </p:cNvPicPr>
            <p:nvPr/>
          </p:nvPicPr>
          <p:blipFill>
            <a:blip r:embed="rId2"/>
            <a:stretch>
              <a:fillRect/>
            </a:stretch>
          </p:blipFill>
          <p:spPr>
            <a:xfrm>
              <a:off x="7988573" y="1109591"/>
              <a:ext cx="3995177" cy="2611021"/>
            </a:xfrm>
            <a:prstGeom prst="rect">
              <a:avLst/>
            </a:prstGeom>
          </p:spPr>
        </p:pic>
        <p:pic>
          <p:nvPicPr>
            <p:cNvPr id="45" name="Image 44">
              <a:extLst>
                <a:ext uri="{FF2B5EF4-FFF2-40B4-BE49-F238E27FC236}">
                  <a16:creationId xmlns:a16="http://schemas.microsoft.com/office/drawing/2014/main" id="{42C08248-94AC-411C-B212-EF699FD65EE0}"/>
                </a:ext>
              </a:extLst>
            </p:cNvPr>
            <p:cNvPicPr>
              <a:picLocks noChangeAspect="1"/>
            </p:cNvPicPr>
            <p:nvPr/>
          </p:nvPicPr>
          <p:blipFill>
            <a:blip r:embed="rId3"/>
            <a:stretch>
              <a:fillRect/>
            </a:stretch>
          </p:blipFill>
          <p:spPr>
            <a:xfrm>
              <a:off x="4079383" y="1109591"/>
              <a:ext cx="3960000" cy="2588025"/>
            </a:xfrm>
            <a:prstGeom prst="rect">
              <a:avLst/>
            </a:prstGeom>
          </p:spPr>
        </p:pic>
      </p:grpSp>
      <p:pic>
        <p:nvPicPr>
          <p:cNvPr id="41" name="Image 40">
            <a:extLst>
              <a:ext uri="{FF2B5EF4-FFF2-40B4-BE49-F238E27FC236}">
                <a16:creationId xmlns:a16="http://schemas.microsoft.com/office/drawing/2014/main" id="{3CE44ED4-3BAF-4E4C-9C89-EA9720F44082}"/>
              </a:ext>
            </a:extLst>
          </p:cNvPr>
          <p:cNvPicPr>
            <a:picLocks noChangeAspect="1"/>
          </p:cNvPicPr>
          <p:nvPr/>
        </p:nvPicPr>
        <p:blipFill>
          <a:blip r:embed="rId4"/>
          <a:stretch>
            <a:fillRect/>
          </a:stretch>
        </p:blipFill>
        <p:spPr>
          <a:xfrm>
            <a:off x="4432331" y="3799425"/>
            <a:ext cx="4680000" cy="3058575"/>
          </a:xfrm>
          <a:prstGeom prst="rect">
            <a:avLst/>
          </a:prstGeom>
        </p:spPr>
      </p:pic>
      <p:sp>
        <p:nvSpPr>
          <p:cNvPr id="9" name="ZoneTexte 8">
            <a:extLst>
              <a:ext uri="{FF2B5EF4-FFF2-40B4-BE49-F238E27FC236}">
                <a16:creationId xmlns:a16="http://schemas.microsoft.com/office/drawing/2014/main" id="{98AFC507-B780-4CBA-AB4F-A78B392B897F}"/>
              </a:ext>
            </a:extLst>
          </p:cNvPr>
          <p:cNvSpPr txBox="1"/>
          <p:nvPr/>
        </p:nvSpPr>
        <p:spPr>
          <a:xfrm rot="16200000">
            <a:off x="6140641" y="5029419"/>
            <a:ext cx="1121941" cy="461665"/>
          </a:xfrm>
          <a:prstGeom prst="rect">
            <a:avLst/>
          </a:prstGeom>
          <a:noFill/>
        </p:spPr>
        <p:txBody>
          <a:bodyPr wrap="square" rtlCol="0">
            <a:spAutoFit/>
          </a:bodyPr>
          <a:lstStyle/>
          <a:p>
            <a:r>
              <a:rPr lang="fr-FR" sz="1200" dirty="0">
                <a:solidFill>
                  <a:schemeClr val="tx2"/>
                </a:solidFill>
                <a:latin typeface="Calibri" panose="020F0502020204030204" pitchFamily="34" charset="0"/>
                <a:cs typeface="Calibri" panose="020F0502020204030204" pitchFamily="34" charset="0"/>
              </a:rPr>
              <a:t>En cours de vérification</a:t>
            </a:r>
          </a:p>
        </p:txBody>
      </p:sp>
      <p:sp>
        <p:nvSpPr>
          <p:cNvPr id="10" name="ZoneTexte 9">
            <a:extLst>
              <a:ext uri="{FF2B5EF4-FFF2-40B4-BE49-F238E27FC236}">
                <a16:creationId xmlns:a16="http://schemas.microsoft.com/office/drawing/2014/main" id="{65332F95-7D56-4036-B938-333BFEF36920}"/>
              </a:ext>
            </a:extLst>
          </p:cNvPr>
          <p:cNvSpPr txBox="1"/>
          <p:nvPr/>
        </p:nvSpPr>
        <p:spPr>
          <a:xfrm>
            <a:off x="7558065" y="3925558"/>
            <a:ext cx="1542687" cy="276999"/>
          </a:xfrm>
          <a:prstGeom prst="rect">
            <a:avLst/>
          </a:prstGeom>
          <a:noFill/>
        </p:spPr>
        <p:txBody>
          <a:bodyPr wrap="square" rtlCol="0">
            <a:spAutoFit/>
          </a:bodyPr>
          <a:lstStyle/>
          <a:p>
            <a:r>
              <a:rPr lang="fr-FR" sz="1200" b="1" dirty="0">
                <a:latin typeface="Calibri" panose="020F0502020204030204" pitchFamily="34" charset="0"/>
                <a:cs typeface="Calibri" panose="020F0502020204030204" pitchFamily="34" charset="0"/>
              </a:rPr>
              <a:t>Th en cours d’analyse</a:t>
            </a:r>
          </a:p>
        </p:txBody>
      </p:sp>
      <p:cxnSp>
        <p:nvCxnSpPr>
          <p:cNvPr id="16" name="Connecteur droit avec flèche 15">
            <a:extLst>
              <a:ext uri="{FF2B5EF4-FFF2-40B4-BE49-F238E27FC236}">
                <a16:creationId xmlns:a16="http://schemas.microsoft.com/office/drawing/2014/main" id="{CC44D02E-4C4A-4AF9-9DC2-84EB2B3F3356}"/>
              </a:ext>
            </a:extLst>
          </p:cNvPr>
          <p:cNvCxnSpPr/>
          <p:nvPr/>
        </p:nvCxnSpPr>
        <p:spPr bwMode="auto">
          <a:xfrm flipV="1">
            <a:off x="6064000" y="4435373"/>
            <a:ext cx="1029493" cy="656673"/>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Ellipse 16">
            <a:extLst>
              <a:ext uri="{FF2B5EF4-FFF2-40B4-BE49-F238E27FC236}">
                <a16:creationId xmlns:a16="http://schemas.microsoft.com/office/drawing/2014/main" id="{93F49AA0-CDCA-4972-B8E5-C4660D27E067}"/>
              </a:ext>
            </a:extLst>
          </p:cNvPr>
          <p:cNvSpPr/>
          <p:nvPr/>
        </p:nvSpPr>
        <p:spPr bwMode="auto">
          <a:xfrm>
            <a:off x="4549794" y="6162866"/>
            <a:ext cx="1253442" cy="660601"/>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panose="020B0604020202020204" pitchFamily="34" charset="0"/>
            </a:endParaRPr>
          </a:p>
        </p:txBody>
      </p:sp>
      <p:sp>
        <p:nvSpPr>
          <p:cNvPr id="35" name="Ellipse 34">
            <a:extLst>
              <a:ext uri="{FF2B5EF4-FFF2-40B4-BE49-F238E27FC236}">
                <a16:creationId xmlns:a16="http://schemas.microsoft.com/office/drawing/2014/main" id="{FFD224B0-C3A5-4F2B-9791-3EF6742A5B22}"/>
              </a:ext>
            </a:extLst>
          </p:cNvPr>
          <p:cNvSpPr/>
          <p:nvPr/>
        </p:nvSpPr>
        <p:spPr bwMode="auto">
          <a:xfrm>
            <a:off x="6521265" y="6186653"/>
            <a:ext cx="1172278" cy="660601"/>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panose="020B0604020202020204" pitchFamily="34" charset="0"/>
            </a:endParaRPr>
          </a:p>
        </p:txBody>
      </p:sp>
      <p:sp>
        <p:nvSpPr>
          <p:cNvPr id="18" name="ZoneTexte 17">
            <a:extLst>
              <a:ext uri="{FF2B5EF4-FFF2-40B4-BE49-F238E27FC236}">
                <a16:creationId xmlns:a16="http://schemas.microsoft.com/office/drawing/2014/main" id="{EA223FB2-EC23-4CA6-9549-2A05F01083FB}"/>
              </a:ext>
            </a:extLst>
          </p:cNvPr>
          <p:cNvSpPr txBox="1"/>
          <p:nvPr/>
        </p:nvSpPr>
        <p:spPr>
          <a:xfrm>
            <a:off x="6327642" y="4457868"/>
            <a:ext cx="737492" cy="369332"/>
          </a:xfrm>
          <a:prstGeom prst="rect">
            <a:avLst/>
          </a:prstGeom>
          <a:noFill/>
        </p:spPr>
        <p:txBody>
          <a:bodyPr wrap="square" rtlCol="0">
            <a:spAutoFit/>
          </a:bodyPr>
          <a:lstStyle/>
          <a:p>
            <a:r>
              <a:rPr lang="fr-FR" b="1" dirty="0">
                <a:solidFill>
                  <a:srgbClr val="FF0000"/>
                </a:solidFill>
                <a:latin typeface="Calibri" panose="020F0502020204030204" pitchFamily="34" charset="0"/>
                <a:cs typeface="Calibri" panose="020F0502020204030204" pitchFamily="34" charset="0"/>
              </a:rPr>
              <a:t>?</a:t>
            </a:r>
          </a:p>
        </p:txBody>
      </p:sp>
      <p:sp>
        <p:nvSpPr>
          <p:cNvPr id="3" name="Naslov 2">
            <a:extLst>
              <a:ext uri="{FF2B5EF4-FFF2-40B4-BE49-F238E27FC236}">
                <a16:creationId xmlns:a16="http://schemas.microsoft.com/office/drawing/2014/main" id="{1DB4F629-8C71-4FDC-AAB2-39CEE58CE3A5}"/>
              </a:ext>
            </a:extLst>
          </p:cNvPr>
          <p:cNvSpPr>
            <a:spLocks noGrp="1"/>
          </p:cNvSpPr>
          <p:nvPr>
            <p:ph type="title"/>
          </p:nvPr>
        </p:nvSpPr>
        <p:spPr>
          <a:xfrm>
            <a:off x="563928" y="499501"/>
            <a:ext cx="8459923" cy="540628"/>
          </a:xfrm>
          <a:solidFill>
            <a:schemeClr val="bg1"/>
          </a:solidFill>
        </p:spPr>
        <p:txBody>
          <a:bodyPr/>
          <a:lstStyle/>
          <a:p>
            <a:pPr algn="l"/>
            <a:r>
              <a:rPr lang="fr-FR" sz="2000" b="1" u="sng" dirty="0">
                <a:solidFill>
                  <a:srgbClr val="FF0000"/>
                </a:solidFill>
                <a:latin typeface="Calibri" panose="020F0502020204030204" pitchFamily="34" charset="0"/>
                <a:cs typeface="Calibri" panose="020F0502020204030204" pitchFamily="34" charset="0"/>
              </a:rPr>
              <a:t>Labilité et biodisponibilité U et Th</a:t>
            </a:r>
            <a:endParaRPr lang="en-GB" sz="2000" b="1" u="sng" dirty="0">
              <a:solidFill>
                <a:srgbClr val="FF0000"/>
              </a:solidFill>
              <a:latin typeface="Calibri" panose="020F050202020403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id="{7589C61A-7C3B-48D4-9A5C-C8D558C04511}"/>
              </a:ext>
            </a:extLst>
          </p:cNvPr>
          <p:cNvSpPr txBox="1"/>
          <p:nvPr/>
        </p:nvSpPr>
        <p:spPr>
          <a:xfrm>
            <a:off x="1852030" y="11451"/>
            <a:ext cx="7134952" cy="369332"/>
          </a:xfrm>
          <a:prstGeom prst="rect">
            <a:avLst/>
          </a:prstGeom>
          <a:solidFill>
            <a:schemeClr val="bg1">
              <a:lumMod val="95000"/>
            </a:schemeClr>
          </a:solidFill>
        </p:spPr>
        <p:txBody>
          <a:bodyPr wrap="square" rtlCol="0">
            <a:spAutoFit/>
          </a:bodyPr>
          <a:lstStyle/>
          <a:p>
            <a:pPr algn="ctr"/>
            <a:r>
              <a:rPr lang="fr-FR" b="1" dirty="0">
                <a:latin typeface="Calibri" panose="020F0502020204030204" pitchFamily="34" charset="0"/>
                <a:cs typeface="Calibri" panose="020F0502020204030204" pitchFamily="34" charset="0"/>
              </a:rPr>
              <a:t>WP2 - Spéciation et transferts sol – eau – plantes des RN / ETM</a:t>
            </a:r>
          </a:p>
        </p:txBody>
      </p:sp>
      <p:grpSp>
        <p:nvGrpSpPr>
          <p:cNvPr id="5" name="Groupe 4">
            <a:extLst>
              <a:ext uri="{FF2B5EF4-FFF2-40B4-BE49-F238E27FC236}">
                <a16:creationId xmlns:a16="http://schemas.microsoft.com/office/drawing/2014/main" id="{2BC77A65-D71D-449B-8810-7D3DED82B853}"/>
              </a:ext>
            </a:extLst>
          </p:cNvPr>
          <p:cNvGrpSpPr/>
          <p:nvPr/>
        </p:nvGrpSpPr>
        <p:grpSpPr>
          <a:xfrm>
            <a:off x="147368" y="1194589"/>
            <a:ext cx="4049107" cy="2244077"/>
            <a:chOff x="563928" y="1194589"/>
            <a:chExt cx="4049107" cy="2244077"/>
          </a:xfrm>
        </p:grpSpPr>
        <p:pic>
          <p:nvPicPr>
            <p:cNvPr id="12" name="Image 11">
              <a:extLst>
                <a:ext uri="{FF2B5EF4-FFF2-40B4-BE49-F238E27FC236}">
                  <a16:creationId xmlns:a16="http://schemas.microsoft.com/office/drawing/2014/main" id="{803BCADA-014C-4A02-8DA9-E847B2EE98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3522"/>
            <a:stretch/>
          </p:blipFill>
          <p:spPr>
            <a:xfrm rot="5400000">
              <a:off x="3741" y="1764443"/>
              <a:ext cx="2234410" cy="1114036"/>
            </a:xfrm>
            <a:prstGeom prst="rect">
              <a:avLst/>
            </a:prstGeom>
          </p:spPr>
        </p:pic>
        <p:pic>
          <p:nvPicPr>
            <p:cNvPr id="13" name="Image 12">
              <a:extLst>
                <a:ext uri="{FF2B5EF4-FFF2-40B4-BE49-F238E27FC236}">
                  <a16:creationId xmlns:a16="http://schemas.microsoft.com/office/drawing/2014/main" id="{FF417598-C41A-4973-A238-980406139AE4}"/>
                </a:ext>
              </a:extLst>
            </p:cNvPr>
            <p:cNvPicPr>
              <a:picLocks noChangeAspect="1"/>
            </p:cNvPicPr>
            <p:nvPr/>
          </p:nvPicPr>
          <p:blipFill rotWithShape="1">
            <a:blip r:embed="rId6">
              <a:extLst>
                <a:ext uri="{28A0092B-C50C-407E-A947-70E740481C1C}">
                  <a14:useLocalDpi xmlns:a14="http://schemas.microsoft.com/office/drawing/2010/main" val="0"/>
                </a:ext>
              </a:extLst>
            </a:blip>
            <a:srcRect l="1251" r="82249"/>
            <a:stretch/>
          </p:blipFill>
          <p:spPr>
            <a:xfrm>
              <a:off x="2549814" y="1194589"/>
              <a:ext cx="864444" cy="2244077"/>
            </a:xfrm>
            <a:prstGeom prst="rect">
              <a:avLst/>
            </a:prstGeom>
          </p:spPr>
        </p:pic>
        <p:cxnSp>
          <p:nvCxnSpPr>
            <p:cNvPr id="4" name="Connecteur droit 3">
              <a:extLst>
                <a:ext uri="{FF2B5EF4-FFF2-40B4-BE49-F238E27FC236}">
                  <a16:creationId xmlns:a16="http://schemas.microsoft.com/office/drawing/2014/main" id="{602623C2-E936-490D-AC87-40C8EE50895E}"/>
                </a:ext>
              </a:extLst>
            </p:cNvPr>
            <p:cNvCxnSpPr/>
            <p:nvPr/>
          </p:nvCxnSpPr>
          <p:spPr bwMode="auto">
            <a:xfrm>
              <a:off x="1229710" y="1744718"/>
              <a:ext cx="648000" cy="0"/>
            </a:xfrm>
            <a:prstGeom prst="line">
              <a:avLst/>
            </a:prstGeom>
            <a:solidFill>
              <a:schemeClr val="accent1"/>
            </a:solidFill>
            <a:ln w="28575"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cteur droit 13">
              <a:extLst>
                <a:ext uri="{FF2B5EF4-FFF2-40B4-BE49-F238E27FC236}">
                  <a16:creationId xmlns:a16="http://schemas.microsoft.com/office/drawing/2014/main" id="{1A3323D1-EC10-4EF7-8258-A9FD390257EB}"/>
                </a:ext>
              </a:extLst>
            </p:cNvPr>
            <p:cNvCxnSpPr/>
            <p:nvPr/>
          </p:nvCxnSpPr>
          <p:spPr bwMode="auto">
            <a:xfrm>
              <a:off x="1237173" y="2107325"/>
              <a:ext cx="648000" cy="0"/>
            </a:xfrm>
            <a:prstGeom prst="line">
              <a:avLst/>
            </a:prstGeom>
            <a:solidFill>
              <a:schemeClr val="accent1"/>
            </a:solidFill>
            <a:ln w="28575"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Connecteur droit 14">
              <a:extLst>
                <a:ext uri="{FF2B5EF4-FFF2-40B4-BE49-F238E27FC236}">
                  <a16:creationId xmlns:a16="http://schemas.microsoft.com/office/drawing/2014/main" id="{D619BD49-1D74-4400-965F-6F6DECEF3DF4}"/>
                </a:ext>
              </a:extLst>
            </p:cNvPr>
            <p:cNvCxnSpPr/>
            <p:nvPr/>
          </p:nvCxnSpPr>
          <p:spPr bwMode="auto">
            <a:xfrm>
              <a:off x="1237173" y="2396359"/>
              <a:ext cx="648000" cy="0"/>
            </a:xfrm>
            <a:prstGeom prst="line">
              <a:avLst/>
            </a:prstGeom>
            <a:solidFill>
              <a:schemeClr val="accent1"/>
            </a:solidFill>
            <a:ln w="28575"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ZoneTexte 19">
              <a:extLst>
                <a:ext uri="{FF2B5EF4-FFF2-40B4-BE49-F238E27FC236}">
                  <a16:creationId xmlns:a16="http://schemas.microsoft.com/office/drawing/2014/main" id="{A427ADE2-73D9-4DA2-9937-D6499888A8B9}"/>
                </a:ext>
              </a:extLst>
            </p:cNvPr>
            <p:cNvSpPr txBox="1"/>
            <p:nvPr/>
          </p:nvSpPr>
          <p:spPr>
            <a:xfrm>
              <a:off x="1608115" y="1398301"/>
              <a:ext cx="1262765" cy="307777"/>
            </a:xfrm>
            <a:prstGeom prst="rect">
              <a:avLst/>
            </a:prstGeom>
            <a:noFill/>
          </p:spPr>
          <p:txBody>
            <a:bodyPr wrap="square" rtlCol="0">
              <a:spAutoFit/>
            </a:bodyPr>
            <a:lstStyle/>
            <a:p>
              <a:r>
                <a:rPr lang="fr-FR" sz="1400" dirty="0">
                  <a:latin typeface="Calibri" panose="020F0502020204030204" pitchFamily="34" charset="0"/>
                  <a:cs typeface="Calibri" panose="020F0502020204030204" pitchFamily="34" charset="0"/>
                </a:rPr>
                <a:t>Couche A</a:t>
              </a:r>
            </a:p>
          </p:txBody>
        </p:sp>
        <p:sp>
          <p:nvSpPr>
            <p:cNvPr id="22" name="ZoneTexte 21">
              <a:extLst>
                <a:ext uri="{FF2B5EF4-FFF2-40B4-BE49-F238E27FC236}">
                  <a16:creationId xmlns:a16="http://schemas.microsoft.com/office/drawing/2014/main" id="{83036F7F-F561-4438-A0F9-3F05D2455007}"/>
                </a:ext>
              </a:extLst>
            </p:cNvPr>
            <p:cNvSpPr txBox="1"/>
            <p:nvPr/>
          </p:nvSpPr>
          <p:spPr>
            <a:xfrm>
              <a:off x="1608115" y="2107325"/>
              <a:ext cx="1262765" cy="307777"/>
            </a:xfrm>
            <a:prstGeom prst="rect">
              <a:avLst/>
            </a:prstGeom>
            <a:noFill/>
          </p:spPr>
          <p:txBody>
            <a:bodyPr wrap="square" rtlCol="0">
              <a:spAutoFit/>
            </a:bodyPr>
            <a:lstStyle/>
            <a:p>
              <a:r>
                <a:rPr lang="fr-FR" sz="1400" dirty="0">
                  <a:latin typeface="Calibri" panose="020F0502020204030204" pitchFamily="34" charset="0"/>
                  <a:cs typeface="Calibri" panose="020F0502020204030204" pitchFamily="34" charset="0"/>
                </a:rPr>
                <a:t>Couche C</a:t>
              </a:r>
            </a:p>
          </p:txBody>
        </p:sp>
        <p:sp>
          <p:nvSpPr>
            <p:cNvPr id="23" name="ZoneTexte 22">
              <a:extLst>
                <a:ext uri="{FF2B5EF4-FFF2-40B4-BE49-F238E27FC236}">
                  <a16:creationId xmlns:a16="http://schemas.microsoft.com/office/drawing/2014/main" id="{3B334AC2-39E9-4CC8-92B1-3983C86285E4}"/>
                </a:ext>
              </a:extLst>
            </p:cNvPr>
            <p:cNvSpPr txBox="1"/>
            <p:nvPr/>
          </p:nvSpPr>
          <p:spPr>
            <a:xfrm>
              <a:off x="3350270" y="1687335"/>
              <a:ext cx="1262765" cy="307777"/>
            </a:xfrm>
            <a:prstGeom prst="rect">
              <a:avLst/>
            </a:prstGeom>
            <a:noFill/>
          </p:spPr>
          <p:txBody>
            <a:bodyPr wrap="square" rtlCol="0">
              <a:spAutoFit/>
            </a:bodyPr>
            <a:lstStyle/>
            <a:p>
              <a:r>
                <a:rPr lang="fr-FR" sz="1400" dirty="0">
                  <a:latin typeface="Calibri" panose="020F0502020204030204" pitchFamily="34" charset="0"/>
                  <a:cs typeface="Calibri" panose="020F0502020204030204" pitchFamily="34" charset="0"/>
                </a:rPr>
                <a:t>Couche A</a:t>
              </a:r>
            </a:p>
          </p:txBody>
        </p:sp>
        <p:sp>
          <p:nvSpPr>
            <p:cNvPr id="24" name="ZoneTexte 23">
              <a:extLst>
                <a:ext uri="{FF2B5EF4-FFF2-40B4-BE49-F238E27FC236}">
                  <a16:creationId xmlns:a16="http://schemas.microsoft.com/office/drawing/2014/main" id="{18D9796C-BB17-4D89-8A49-C142536F031E}"/>
                </a:ext>
              </a:extLst>
            </p:cNvPr>
            <p:cNvSpPr txBox="1"/>
            <p:nvPr/>
          </p:nvSpPr>
          <p:spPr>
            <a:xfrm>
              <a:off x="3350270" y="2396359"/>
              <a:ext cx="1262765" cy="307777"/>
            </a:xfrm>
            <a:prstGeom prst="rect">
              <a:avLst/>
            </a:prstGeom>
            <a:noFill/>
          </p:spPr>
          <p:txBody>
            <a:bodyPr wrap="square" rtlCol="0">
              <a:spAutoFit/>
            </a:bodyPr>
            <a:lstStyle/>
            <a:p>
              <a:r>
                <a:rPr lang="fr-FR" sz="1400" dirty="0">
                  <a:latin typeface="Calibri" panose="020F0502020204030204" pitchFamily="34" charset="0"/>
                  <a:cs typeface="Calibri" panose="020F0502020204030204" pitchFamily="34" charset="0"/>
                </a:rPr>
                <a:t>Couche B</a:t>
              </a:r>
            </a:p>
          </p:txBody>
        </p:sp>
        <p:cxnSp>
          <p:nvCxnSpPr>
            <p:cNvPr id="26" name="Connecteur droit 25">
              <a:extLst>
                <a:ext uri="{FF2B5EF4-FFF2-40B4-BE49-F238E27FC236}">
                  <a16:creationId xmlns:a16="http://schemas.microsoft.com/office/drawing/2014/main" id="{4C7FBFD5-DCD6-436E-A31F-FC7BD2F5F524}"/>
                </a:ext>
              </a:extLst>
            </p:cNvPr>
            <p:cNvCxnSpPr/>
            <p:nvPr/>
          </p:nvCxnSpPr>
          <p:spPr bwMode="auto">
            <a:xfrm>
              <a:off x="2968340" y="2227318"/>
              <a:ext cx="648000" cy="0"/>
            </a:xfrm>
            <a:prstGeom prst="line">
              <a:avLst/>
            </a:prstGeom>
            <a:solidFill>
              <a:schemeClr val="accent1"/>
            </a:solidFill>
            <a:ln w="28575"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8" name="Image 27">
            <a:extLst>
              <a:ext uri="{FF2B5EF4-FFF2-40B4-BE49-F238E27FC236}">
                <a16:creationId xmlns:a16="http://schemas.microsoft.com/office/drawing/2014/main" id="{5489BD81-E77D-4E06-AE00-F255089B6A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979678" y="4315518"/>
            <a:ext cx="2012899" cy="1509979"/>
          </a:xfrm>
          <a:prstGeom prst="rect">
            <a:avLst/>
          </a:prstGeom>
        </p:spPr>
      </p:pic>
      <p:pic>
        <p:nvPicPr>
          <p:cNvPr id="30" name="Image 29" descr="Une image contenant intérieur&#10;&#10;Description générée automatiquement">
            <a:extLst>
              <a:ext uri="{FF2B5EF4-FFF2-40B4-BE49-F238E27FC236}">
                <a16:creationId xmlns:a16="http://schemas.microsoft.com/office/drawing/2014/main" id="{6398D2C0-3287-4F83-B669-CBC2BCAD4C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131" y="4031443"/>
            <a:ext cx="1188360" cy="891180"/>
          </a:xfrm>
          <a:prstGeom prst="rect">
            <a:avLst/>
          </a:prstGeom>
        </p:spPr>
      </p:pic>
      <p:pic>
        <p:nvPicPr>
          <p:cNvPr id="32" name="Image 31" descr="Une image contenant personne&#10;&#10;Description générée automatiquement">
            <a:extLst>
              <a:ext uri="{FF2B5EF4-FFF2-40B4-BE49-F238E27FC236}">
                <a16:creationId xmlns:a16="http://schemas.microsoft.com/office/drawing/2014/main" id="{0D8C689E-F1F4-421D-B064-23848FAEF8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6131" y="5270841"/>
            <a:ext cx="1188360" cy="891180"/>
          </a:xfrm>
          <a:prstGeom prst="rect">
            <a:avLst/>
          </a:prstGeom>
        </p:spPr>
      </p:pic>
      <p:sp>
        <p:nvSpPr>
          <p:cNvPr id="33" name="ZoneTexte 32">
            <a:extLst>
              <a:ext uri="{FF2B5EF4-FFF2-40B4-BE49-F238E27FC236}">
                <a16:creationId xmlns:a16="http://schemas.microsoft.com/office/drawing/2014/main" id="{974BFC10-677E-4B23-A32C-BE0DDD24C40C}"/>
              </a:ext>
            </a:extLst>
          </p:cNvPr>
          <p:cNvSpPr txBox="1"/>
          <p:nvPr/>
        </p:nvSpPr>
        <p:spPr>
          <a:xfrm>
            <a:off x="771526" y="4885841"/>
            <a:ext cx="857570" cy="369332"/>
          </a:xfrm>
          <a:prstGeom prst="rect">
            <a:avLst/>
          </a:prstGeom>
          <a:noFill/>
        </p:spPr>
        <p:txBody>
          <a:bodyPr wrap="square" rtlCol="0">
            <a:spAutoFit/>
          </a:bodyPr>
          <a:lstStyle/>
          <a:p>
            <a:pPr algn="ctr"/>
            <a:r>
              <a:rPr lang="fr-FR" b="1" dirty="0"/>
              <a:t>+</a:t>
            </a:r>
          </a:p>
        </p:txBody>
      </p:sp>
      <p:sp>
        <p:nvSpPr>
          <p:cNvPr id="34" name="ZoneTexte 33">
            <a:extLst>
              <a:ext uri="{FF2B5EF4-FFF2-40B4-BE49-F238E27FC236}">
                <a16:creationId xmlns:a16="http://schemas.microsoft.com/office/drawing/2014/main" id="{A0DE71FE-27FA-41D5-BBA3-F7638EFEBCBA}"/>
              </a:ext>
            </a:extLst>
          </p:cNvPr>
          <p:cNvSpPr txBox="1"/>
          <p:nvPr/>
        </p:nvSpPr>
        <p:spPr>
          <a:xfrm>
            <a:off x="1519709" y="4885841"/>
            <a:ext cx="857570" cy="369332"/>
          </a:xfrm>
          <a:prstGeom prst="rect">
            <a:avLst/>
          </a:prstGeom>
          <a:noFill/>
        </p:spPr>
        <p:txBody>
          <a:bodyPr wrap="square" rtlCol="0">
            <a:spAutoFit/>
          </a:bodyPr>
          <a:lstStyle/>
          <a:p>
            <a:pPr algn="ctr"/>
            <a:r>
              <a:rPr lang="fr-FR" b="1" dirty="0"/>
              <a:t>=&gt;</a:t>
            </a:r>
          </a:p>
        </p:txBody>
      </p:sp>
      <p:cxnSp>
        <p:nvCxnSpPr>
          <p:cNvPr id="36" name="Connecteur droit avec flèche 35">
            <a:extLst>
              <a:ext uri="{FF2B5EF4-FFF2-40B4-BE49-F238E27FC236}">
                <a16:creationId xmlns:a16="http://schemas.microsoft.com/office/drawing/2014/main" id="{4F837155-3056-4F78-B3E8-C3008B23912A}"/>
              </a:ext>
            </a:extLst>
          </p:cNvPr>
          <p:cNvCxnSpPr/>
          <p:nvPr/>
        </p:nvCxnSpPr>
        <p:spPr bwMode="auto">
          <a:xfrm>
            <a:off x="863595" y="3629068"/>
            <a:ext cx="273555" cy="293804"/>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Connecteur droit avec flèche 36">
            <a:extLst>
              <a:ext uri="{FF2B5EF4-FFF2-40B4-BE49-F238E27FC236}">
                <a16:creationId xmlns:a16="http://schemas.microsoft.com/office/drawing/2014/main" id="{0909C2A2-BE24-469B-8EBB-DB3A284AEDF0}"/>
              </a:ext>
            </a:extLst>
          </p:cNvPr>
          <p:cNvCxnSpPr/>
          <p:nvPr/>
        </p:nvCxnSpPr>
        <p:spPr bwMode="auto">
          <a:xfrm flipH="1">
            <a:off x="1461151" y="3698893"/>
            <a:ext cx="671453" cy="225373"/>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ZoneTexte 18">
            <a:extLst>
              <a:ext uri="{FF2B5EF4-FFF2-40B4-BE49-F238E27FC236}">
                <a16:creationId xmlns:a16="http://schemas.microsoft.com/office/drawing/2014/main" id="{144A993A-91AA-4460-A371-0FB094A0923E}"/>
              </a:ext>
            </a:extLst>
          </p:cNvPr>
          <p:cNvSpPr txBox="1"/>
          <p:nvPr/>
        </p:nvSpPr>
        <p:spPr>
          <a:xfrm>
            <a:off x="9337465" y="4351567"/>
            <a:ext cx="2763095" cy="2031325"/>
          </a:xfrm>
          <a:prstGeom prst="rect">
            <a:avLst/>
          </a:prstGeom>
          <a:noFill/>
        </p:spPr>
        <p:txBody>
          <a:bodyPr wrap="square" rtlCol="0">
            <a:spAutoFit/>
          </a:bodyPr>
          <a:lstStyle/>
          <a:p>
            <a:pPr marL="285750" indent="-285750">
              <a:buFont typeface="Wingdings" panose="05000000000000000000" pitchFamily="2" charset="2"/>
              <a:buChar char="à"/>
            </a:pPr>
            <a:r>
              <a:rPr lang="fr-FR" dirty="0">
                <a:solidFill>
                  <a:srgbClr val="FF0000"/>
                </a:solidFill>
                <a:latin typeface="Calibri" panose="020F0502020204030204" pitchFamily="34" charset="0"/>
                <a:cs typeface="Calibri" panose="020F0502020204030204" pitchFamily="34" charset="0"/>
              </a:rPr>
              <a:t>Biodisponibilité de l’U différente selon les couches considérées</a:t>
            </a:r>
          </a:p>
          <a:p>
            <a:endParaRPr lang="fr-FR" dirty="0">
              <a:latin typeface="Calibri" panose="020F0502020204030204" pitchFamily="34" charset="0"/>
              <a:cs typeface="Calibri" panose="020F0502020204030204" pitchFamily="34" charset="0"/>
            </a:endParaRPr>
          </a:p>
          <a:p>
            <a:pPr marL="355600"/>
            <a:r>
              <a:rPr lang="fr-FR"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fr-FR" b="1" dirty="0">
                <a:solidFill>
                  <a:srgbClr val="FF0000"/>
                </a:solidFill>
                <a:latin typeface="Calibri" panose="020F0502020204030204" pitchFamily="34" charset="0"/>
                <a:cs typeface="Calibri" panose="020F0502020204030204" pitchFamily="34" charset="0"/>
                <a:sym typeface="Wingdings" panose="05000000000000000000" pitchFamily="2" charset="2"/>
              </a:rPr>
              <a:t>Effet de la spéciation ? Rôle MO / colloïdes ?</a:t>
            </a:r>
            <a:r>
              <a:rPr lang="fr-FR" dirty="0">
                <a:latin typeface="Calibri" panose="020F0502020204030204" pitchFamily="34" charset="0"/>
                <a:cs typeface="Calibri" panose="020F0502020204030204" pitchFamily="34" charset="0"/>
                <a:sym typeface="Wingdings" panose="05000000000000000000" pitchFamily="2" charset="2"/>
              </a:rPr>
              <a:t>	</a:t>
            </a:r>
            <a:endParaRPr lang="fr-FR" dirty="0">
              <a:latin typeface="Calibri" panose="020F0502020204030204" pitchFamily="34" charset="0"/>
              <a:cs typeface="Calibri" panose="020F0502020204030204" pitchFamily="34" charset="0"/>
            </a:endParaRPr>
          </a:p>
        </p:txBody>
      </p:sp>
      <p:grpSp>
        <p:nvGrpSpPr>
          <p:cNvPr id="6" name="Groupe 5">
            <a:extLst>
              <a:ext uri="{FF2B5EF4-FFF2-40B4-BE49-F238E27FC236}">
                <a16:creationId xmlns:a16="http://schemas.microsoft.com/office/drawing/2014/main" id="{BA917694-6F2F-41F1-B5CB-0B1F6707C0B0}"/>
              </a:ext>
            </a:extLst>
          </p:cNvPr>
          <p:cNvGrpSpPr/>
          <p:nvPr/>
        </p:nvGrpSpPr>
        <p:grpSpPr>
          <a:xfrm>
            <a:off x="4210393" y="1283680"/>
            <a:ext cx="4307998" cy="1266567"/>
            <a:chOff x="4210393" y="1283680"/>
            <a:chExt cx="4307998" cy="1266567"/>
          </a:xfrm>
        </p:grpSpPr>
        <p:sp>
          <p:nvSpPr>
            <p:cNvPr id="11" name="Ellipse 10">
              <a:extLst>
                <a:ext uri="{FF2B5EF4-FFF2-40B4-BE49-F238E27FC236}">
                  <a16:creationId xmlns:a16="http://schemas.microsoft.com/office/drawing/2014/main" id="{39F50479-01C7-441B-AD64-5928AE7A62FD}"/>
                </a:ext>
              </a:extLst>
            </p:cNvPr>
            <p:cNvSpPr/>
            <p:nvPr/>
          </p:nvSpPr>
          <p:spPr bwMode="auto">
            <a:xfrm>
              <a:off x="4210393" y="1283680"/>
              <a:ext cx="422568" cy="300743"/>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panose="020B0604020202020204" pitchFamily="34" charset="0"/>
              </a:endParaRPr>
            </a:p>
          </p:txBody>
        </p:sp>
        <p:sp>
          <p:nvSpPr>
            <p:cNvPr id="40" name="Ellipse 39">
              <a:extLst>
                <a:ext uri="{FF2B5EF4-FFF2-40B4-BE49-F238E27FC236}">
                  <a16:creationId xmlns:a16="http://schemas.microsoft.com/office/drawing/2014/main" id="{CBF1B765-8CF5-411E-8F13-B98AA9889FB2}"/>
                </a:ext>
              </a:extLst>
            </p:cNvPr>
            <p:cNvSpPr/>
            <p:nvPr/>
          </p:nvSpPr>
          <p:spPr bwMode="auto">
            <a:xfrm>
              <a:off x="8095823" y="1455146"/>
              <a:ext cx="422568" cy="300743"/>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panose="020B0604020202020204" pitchFamily="34" charset="0"/>
              </a:endParaRPr>
            </a:p>
          </p:txBody>
        </p:sp>
        <p:cxnSp>
          <p:nvCxnSpPr>
            <p:cNvPr id="43" name="Connecteur droit avec flèche 42">
              <a:extLst>
                <a:ext uri="{FF2B5EF4-FFF2-40B4-BE49-F238E27FC236}">
                  <a16:creationId xmlns:a16="http://schemas.microsoft.com/office/drawing/2014/main" id="{4E79CB5D-A376-4102-B52E-E9D63F4A891D}"/>
                </a:ext>
              </a:extLst>
            </p:cNvPr>
            <p:cNvCxnSpPr/>
            <p:nvPr/>
          </p:nvCxnSpPr>
          <p:spPr bwMode="auto">
            <a:xfrm flipV="1">
              <a:off x="5086292" y="2261214"/>
              <a:ext cx="333214" cy="289033"/>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Connecteur droit avec flèche 45">
              <a:extLst>
                <a:ext uri="{FF2B5EF4-FFF2-40B4-BE49-F238E27FC236}">
                  <a16:creationId xmlns:a16="http://schemas.microsoft.com/office/drawing/2014/main" id="{C5E1CC93-944A-41D0-8D65-CBFC48E93E46}"/>
                </a:ext>
              </a:extLst>
            </p:cNvPr>
            <p:cNvCxnSpPr/>
            <p:nvPr/>
          </p:nvCxnSpPr>
          <p:spPr bwMode="auto">
            <a:xfrm>
              <a:off x="6254216" y="2316627"/>
              <a:ext cx="346282" cy="233620"/>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2" name="ZoneTexte 41">
            <a:extLst>
              <a:ext uri="{FF2B5EF4-FFF2-40B4-BE49-F238E27FC236}">
                <a16:creationId xmlns:a16="http://schemas.microsoft.com/office/drawing/2014/main" id="{15C2BF0A-4F04-484C-8421-21DEE1B0D174}"/>
              </a:ext>
            </a:extLst>
          </p:cNvPr>
          <p:cNvSpPr txBox="1"/>
          <p:nvPr/>
        </p:nvSpPr>
        <p:spPr>
          <a:xfrm>
            <a:off x="9687213" y="742820"/>
            <a:ext cx="2532935" cy="1200329"/>
          </a:xfrm>
          <a:prstGeom prst="rect">
            <a:avLst/>
          </a:prstGeom>
          <a:noFill/>
        </p:spPr>
        <p:txBody>
          <a:bodyPr wrap="square" rtlCol="0">
            <a:spAutoFit/>
          </a:bodyPr>
          <a:lstStyle/>
          <a:p>
            <a:pPr marL="285750" indent="-285750">
              <a:buFont typeface="Wingdings" panose="05000000000000000000" pitchFamily="2" charset="2"/>
              <a:buChar char="à"/>
            </a:pPr>
            <a:r>
              <a:rPr lang="en-GB" dirty="0" err="1">
                <a:solidFill>
                  <a:srgbClr val="FF0000"/>
                </a:solidFill>
                <a:latin typeface="Calibri" panose="020F0502020204030204" pitchFamily="34" charset="0"/>
                <a:cs typeface="Calibri" panose="020F0502020204030204" pitchFamily="34" charset="0"/>
                <a:sym typeface="Wingdings" panose="05000000000000000000" pitchFamily="2" charset="2"/>
              </a:rPr>
              <a:t>Très</a:t>
            </a:r>
            <a:r>
              <a:rPr lang="en-GB"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GB" dirty="0" err="1">
                <a:solidFill>
                  <a:srgbClr val="FF0000"/>
                </a:solidFill>
                <a:latin typeface="Calibri" panose="020F0502020204030204" pitchFamily="34" charset="0"/>
                <a:cs typeface="Calibri" panose="020F0502020204030204" pitchFamily="34" charset="0"/>
                <a:sym typeface="Wingdings" panose="05000000000000000000" pitchFamily="2" charset="2"/>
              </a:rPr>
              <a:t>faible</a:t>
            </a:r>
            <a:r>
              <a:rPr lang="en-GB"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GB" dirty="0" err="1">
                <a:solidFill>
                  <a:srgbClr val="FF0000"/>
                </a:solidFill>
                <a:latin typeface="Calibri" panose="020F0502020204030204" pitchFamily="34" charset="0"/>
                <a:cs typeface="Calibri" panose="020F0502020204030204" pitchFamily="34" charset="0"/>
                <a:sym typeface="Wingdings" panose="05000000000000000000" pitchFamily="2" charset="2"/>
              </a:rPr>
              <a:t>labilité</a:t>
            </a:r>
            <a:r>
              <a:rPr lang="en-GB" dirty="0">
                <a:solidFill>
                  <a:srgbClr val="FF0000"/>
                </a:solidFill>
                <a:latin typeface="Calibri" panose="020F0502020204030204" pitchFamily="34" charset="0"/>
                <a:cs typeface="Calibri" panose="020F0502020204030204" pitchFamily="34" charset="0"/>
                <a:sym typeface="Wingdings" panose="05000000000000000000" pitchFamily="2" charset="2"/>
              </a:rPr>
              <a:t> de </a:t>
            </a:r>
            <a:r>
              <a:rPr lang="en-GB" dirty="0" err="1">
                <a:solidFill>
                  <a:srgbClr val="FF0000"/>
                </a:solidFill>
                <a:latin typeface="Calibri" panose="020F0502020204030204" pitchFamily="34" charset="0"/>
                <a:cs typeface="Calibri" panose="020F0502020204030204" pitchFamily="34" charset="0"/>
                <a:sym typeface="Wingdings" panose="05000000000000000000" pitchFamily="2" charset="2"/>
              </a:rPr>
              <a:t>l’U</a:t>
            </a:r>
            <a:r>
              <a:rPr lang="en-GB"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GB" dirty="0" err="1">
                <a:solidFill>
                  <a:srgbClr val="FF0000"/>
                </a:solidFill>
                <a:latin typeface="Calibri" panose="020F0502020204030204" pitchFamily="34" charset="0"/>
                <a:cs typeface="Calibri" panose="020F0502020204030204" pitchFamily="34" charset="0"/>
                <a:sym typeface="Wingdings" panose="05000000000000000000" pitchFamily="2" charset="2"/>
              </a:rPr>
              <a:t>cf</a:t>
            </a:r>
            <a:r>
              <a:rPr lang="en-GB" dirty="0">
                <a:solidFill>
                  <a:srgbClr val="FF0000"/>
                </a:solidFill>
                <a:latin typeface="Calibri" panose="020F0502020204030204" pitchFamily="34" charset="0"/>
                <a:cs typeface="Calibri" panose="020F0502020204030204" pitchFamily="34" charset="0"/>
                <a:sym typeface="Wingdings" panose="05000000000000000000" pitchFamily="2" charset="2"/>
              </a:rPr>
              <a:t> WP1)</a:t>
            </a:r>
          </a:p>
          <a:p>
            <a:pPr marL="285750" indent="-285750">
              <a:buFont typeface="Wingdings" panose="05000000000000000000" pitchFamily="2" charset="2"/>
              <a:buChar char="à"/>
            </a:pPr>
            <a:r>
              <a:rPr lang="en-GB" dirty="0">
                <a:solidFill>
                  <a:srgbClr val="FF0000"/>
                </a:solidFill>
                <a:latin typeface="Calibri" panose="020F0502020204030204" pitchFamily="34" charset="0"/>
                <a:cs typeface="Calibri" panose="020F0502020204030204" pitchFamily="34" charset="0"/>
                <a:sym typeface="Wingdings" panose="05000000000000000000" pitchFamily="2" charset="2"/>
              </a:rPr>
              <a:t>Forte </a:t>
            </a:r>
            <a:r>
              <a:rPr lang="en-GB" dirty="0" err="1">
                <a:solidFill>
                  <a:srgbClr val="FF0000"/>
                </a:solidFill>
                <a:latin typeface="Calibri" panose="020F0502020204030204" pitchFamily="34" charset="0"/>
                <a:cs typeface="Calibri" panose="020F0502020204030204" pitchFamily="34" charset="0"/>
                <a:sym typeface="Wingdings" panose="05000000000000000000" pitchFamily="2" charset="2"/>
              </a:rPr>
              <a:t>labilité</a:t>
            </a:r>
            <a:r>
              <a:rPr lang="en-GB" dirty="0">
                <a:solidFill>
                  <a:srgbClr val="FF0000"/>
                </a:solidFill>
                <a:latin typeface="Calibri" panose="020F0502020204030204" pitchFamily="34" charset="0"/>
                <a:cs typeface="Calibri" panose="020F0502020204030204" pitchFamily="34" charset="0"/>
                <a:sym typeface="Wingdings" panose="05000000000000000000" pitchFamily="2" charset="2"/>
              </a:rPr>
              <a:t> du Th dans la </a:t>
            </a:r>
            <a:r>
              <a:rPr lang="en-GB" dirty="0" err="1">
                <a:solidFill>
                  <a:srgbClr val="FF0000"/>
                </a:solidFill>
                <a:latin typeface="Calibri" panose="020F0502020204030204" pitchFamily="34" charset="0"/>
                <a:cs typeface="Calibri" panose="020F0502020204030204" pitchFamily="34" charset="0"/>
                <a:sym typeface="Wingdings" panose="05000000000000000000" pitchFamily="2" charset="2"/>
              </a:rPr>
              <a:t>couche</a:t>
            </a:r>
            <a:r>
              <a:rPr lang="en-GB" dirty="0">
                <a:solidFill>
                  <a:srgbClr val="FF0000"/>
                </a:solidFill>
                <a:latin typeface="Calibri" panose="020F0502020204030204" pitchFamily="34" charset="0"/>
                <a:cs typeface="Calibri" panose="020F0502020204030204" pitchFamily="34" charset="0"/>
                <a:sym typeface="Wingdings" panose="05000000000000000000" pitchFamily="2" charset="2"/>
              </a:rPr>
              <a:t> A</a:t>
            </a:r>
            <a:endParaRPr lang="en-GB" dirty="0">
              <a:solidFill>
                <a:srgbClr val="FF0000"/>
              </a:solidFill>
              <a:latin typeface="Calibri" panose="020F0502020204030204" pitchFamily="34" charset="0"/>
              <a:cs typeface="Calibri" panose="020F0502020204030204" pitchFamily="34" charset="0"/>
            </a:endParaRPr>
          </a:p>
        </p:txBody>
      </p:sp>
      <p:sp>
        <p:nvSpPr>
          <p:cNvPr id="50" name="ZoneTexte 49">
            <a:extLst>
              <a:ext uri="{FF2B5EF4-FFF2-40B4-BE49-F238E27FC236}">
                <a16:creationId xmlns:a16="http://schemas.microsoft.com/office/drawing/2014/main" id="{298FD33D-73E1-4020-98C3-B5A883C0CBE2}"/>
              </a:ext>
            </a:extLst>
          </p:cNvPr>
          <p:cNvSpPr txBox="1"/>
          <p:nvPr/>
        </p:nvSpPr>
        <p:spPr>
          <a:xfrm>
            <a:off x="2217213" y="6121609"/>
            <a:ext cx="2606995" cy="276999"/>
          </a:xfrm>
          <a:prstGeom prst="rect">
            <a:avLst/>
          </a:prstGeom>
          <a:noFill/>
        </p:spPr>
        <p:txBody>
          <a:bodyPr wrap="square" rtlCol="0">
            <a:spAutoFit/>
          </a:bodyPr>
          <a:lstStyle/>
          <a:p>
            <a:pPr algn="l"/>
            <a:r>
              <a:rPr lang="en-US" sz="1200" i="1" dirty="0" err="1"/>
              <a:t>RHIZOtest</a:t>
            </a:r>
            <a:r>
              <a:rPr lang="en-US" sz="1200" i="1" dirty="0"/>
              <a:t> </a:t>
            </a:r>
          </a:p>
        </p:txBody>
      </p:sp>
      <p:sp>
        <p:nvSpPr>
          <p:cNvPr id="51" name="ZoneTexte 50">
            <a:extLst>
              <a:ext uri="{FF2B5EF4-FFF2-40B4-BE49-F238E27FC236}">
                <a16:creationId xmlns:a16="http://schemas.microsoft.com/office/drawing/2014/main" id="{5E7B543A-F8E9-4FF2-8162-54FAA90FF01B}"/>
              </a:ext>
            </a:extLst>
          </p:cNvPr>
          <p:cNvSpPr txBox="1"/>
          <p:nvPr/>
        </p:nvSpPr>
        <p:spPr>
          <a:xfrm>
            <a:off x="83745" y="3444174"/>
            <a:ext cx="1244251" cy="276999"/>
          </a:xfrm>
          <a:prstGeom prst="rect">
            <a:avLst/>
          </a:prstGeom>
          <a:noFill/>
        </p:spPr>
        <p:txBody>
          <a:bodyPr wrap="none" rtlCol="0">
            <a:spAutoFit/>
          </a:bodyPr>
          <a:lstStyle/>
          <a:p>
            <a:r>
              <a:rPr lang="en-US" sz="1200" i="1" dirty="0"/>
              <a:t>Zone INSPECT</a:t>
            </a:r>
          </a:p>
        </p:txBody>
      </p:sp>
      <p:sp>
        <p:nvSpPr>
          <p:cNvPr id="52" name="ZoneTexte 51">
            <a:extLst>
              <a:ext uri="{FF2B5EF4-FFF2-40B4-BE49-F238E27FC236}">
                <a16:creationId xmlns:a16="http://schemas.microsoft.com/office/drawing/2014/main" id="{97D4FF30-52AB-487E-8B1E-890C028F29DF}"/>
              </a:ext>
            </a:extLst>
          </p:cNvPr>
          <p:cNvSpPr txBox="1"/>
          <p:nvPr/>
        </p:nvSpPr>
        <p:spPr>
          <a:xfrm>
            <a:off x="1986371" y="3436781"/>
            <a:ext cx="1145040" cy="276999"/>
          </a:xfrm>
          <a:prstGeom prst="rect">
            <a:avLst/>
          </a:prstGeom>
          <a:noFill/>
        </p:spPr>
        <p:txBody>
          <a:bodyPr wrap="square" rtlCol="0">
            <a:spAutoFit/>
          </a:bodyPr>
          <a:lstStyle/>
          <a:p>
            <a:r>
              <a:rPr lang="en-US" sz="1200" i="1" dirty="0"/>
              <a:t>Zone </a:t>
            </a:r>
            <a:r>
              <a:rPr lang="en-US" sz="1200" i="1" dirty="0" err="1"/>
              <a:t>Contrôle</a:t>
            </a:r>
            <a:endParaRPr lang="en-US" sz="1200" i="1" dirty="0"/>
          </a:p>
        </p:txBody>
      </p:sp>
      <p:cxnSp>
        <p:nvCxnSpPr>
          <p:cNvPr id="44" name="Connecteur droit avec flèche 43">
            <a:extLst>
              <a:ext uri="{FF2B5EF4-FFF2-40B4-BE49-F238E27FC236}">
                <a16:creationId xmlns:a16="http://schemas.microsoft.com/office/drawing/2014/main" id="{0F0EF2F1-4DD7-4253-8E86-F39C3BA932D1}"/>
              </a:ext>
            </a:extLst>
          </p:cNvPr>
          <p:cNvCxnSpPr/>
          <p:nvPr/>
        </p:nvCxnSpPr>
        <p:spPr bwMode="auto">
          <a:xfrm>
            <a:off x="9551254" y="2346366"/>
            <a:ext cx="346282" cy="233620"/>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Connecteur droit avec flèche 46">
            <a:extLst>
              <a:ext uri="{FF2B5EF4-FFF2-40B4-BE49-F238E27FC236}">
                <a16:creationId xmlns:a16="http://schemas.microsoft.com/office/drawing/2014/main" id="{04AC4A3F-E8EE-478C-9815-350774358F5D}"/>
              </a:ext>
            </a:extLst>
          </p:cNvPr>
          <p:cNvCxnSpPr/>
          <p:nvPr/>
        </p:nvCxnSpPr>
        <p:spPr bwMode="auto">
          <a:xfrm>
            <a:off x="11287126" y="2443011"/>
            <a:ext cx="346282" cy="233620"/>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5709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animBg="1"/>
      <p:bldP spid="35" grpId="0" animBg="1"/>
      <p:bldP spid="18" grpId="0"/>
      <p:bldP spid="33" grpId="0"/>
      <p:bldP spid="34" grpId="0"/>
      <p:bldP spid="19" grpId="0"/>
      <p:bldP spid="42" grpId="0"/>
      <p:bldP spid="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96067" y="0"/>
            <a:ext cx="9393892" cy="6740307"/>
          </a:xfrm>
          <a:prstGeom prst="rect">
            <a:avLst/>
          </a:prstGeom>
          <a:noFill/>
        </p:spPr>
        <p:txBody>
          <a:bodyPr wrap="square" rtlCol="0">
            <a:spAutoFit/>
          </a:bodyPr>
          <a:lstStyle/>
          <a:p>
            <a:endParaRPr lang="fr-FR" dirty="0" smtClean="0">
              <a:sym typeface="Wingdings" panose="05000000000000000000" pitchFamily="2" charset="2"/>
            </a:endParaRPr>
          </a:p>
          <a:p>
            <a:r>
              <a:rPr lang="fr-FR" b="1" dirty="0" smtClean="0">
                <a:sym typeface="Wingdings" panose="05000000000000000000" pitchFamily="2" charset="2"/>
              </a:rPr>
              <a:t>INSPECTS :  PERSPECTIVES </a:t>
            </a:r>
          </a:p>
          <a:p>
            <a:pPr marL="285750" indent="-285750">
              <a:buFont typeface="Wingdings" panose="05000000000000000000" pitchFamily="2" charset="2"/>
              <a:buChar char="à"/>
            </a:pPr>
            <a:endParaRPr lang="fr-FR" dirty="0">
              <a:sym typeface="Wingdings" panose="05000000000000000000" pitchFamily="2" charset="2"/>
            </a:endParaRPr>
          </a:p>
          <a:p>
            <a:r>
              <a:rPr lang="fr-FR" b="1" dirty="0" smtClean="0">
                <a:solidFill>
                  <a:srgbClr val="FF6600"/>
                </a:solidFill>
                <a:sym typeface="Wingdings" panose="05000000000000000000" pitchFamily="2" charset="2"/>
              </a:rPr>
              <a:t>MATIERES ORGANIQUES &amp; COLLOIDES : </a:t>
            </a:r>
            <a:r>
              <a:rPr lang="fr-FR" b="1" dirty="0" smtClean="0">
                <a:solidFill>
                  <a:srgbClr val="FF6600"/>
                </a:solidFill>
              </a:rPr>
              <a:t>DES </a:t>
            </a:r>
            <a:r>
              <a:rPr lang="fr-FR" b="1" dirty="0">
                <a:solidFill>
                  <a:srgbClr val="FF6600"/>
                </a:solidFill>
              </a:rPr>
              <a:t>VECTEURS DES TRANSFERTS </a:t>
            </a:r>
            <a:r>
              <a:rPr lang="fr-FR" b="1" dirty="0" smtClean="0">
                <a:solidFill>
                  <a:srgbClr val="FF6600"/>
                </a:solidFill>
              </a:rPr>
              <a:t>EAUX-SOLS DES </a:t>
            </a:r>
            <a:r>
              <a:rPr lang="fr-FR" b="1" dirty="0">
                <a:solidFill>
                  <a:srgbClr val="FF6600"/>
                </a:solidFill>
              </a:rPr>
              <a:t>RN </a:t>
            </a:r>
            <a:r>
              <a:rPr lang="fr-FR" b="1" dirty="0" smtClean="0">
                <a:solidFill>
                  <a:srgbClr val="FF6600"/>
                </a:solidFill>
              </a:rPr>
              <a:t>?</a:t>
            </a:r>
          </a:p>
          <a:p>
            <a:endParaRPr lang="fr-FR" dirty="0">
              <a:sym typeface="Wingdings" panose="05000000000000000000" pitchFamily="2" charset="2"/>
            </a:endParaRPr>
          </a:p>
          <a:p>
            <a:pPr marL="285750" indent="-285750">
              <a:buFont typeface="Wingdings" panose="05000000000000000000" pitchFamily="2" charset="2"/>
              <a:buChar char="à"/>
            </a:pPr>
            <a:r>
              <a:rPr lang="fr-FR" dirty="0">
                <a:sym typeface="Wingdings" panose="05000000000000000000" pitchFamily="2" charset="2"/>
              </a:rPr>
              <a:t>Expériences :  transferts dynamiques : </a:t>
            </a:r>
            <a:r>
              <a:rPr lang="fr-FR" dirty="0" smtClean="0">
                <a:sym typeface="Wingdings" panose="05000000000000000000" pitchFamily="2" charset="2"/>
              </a:rPr>
              <a:t>Post-doc SUBATECH </a:t>
            </a:r>
            <a:r>
              <a:rPr lang="fr-FR" dirty="0">
                <a:sym typeface="Wingdings" panose="05000000000000000000" pitchFamily="2" charset="2"/>
              </a:rPr>
              <a:t>-  </a:t>
            </a:r>
            <a:r>
              <a:rPr lang="fr-FR" dirty="0" smtClean="0">
                <a:sym typeface="Wingdings" panose="05000000000000000000" pitchFamily="2" charset="2"/>
              </a:rPr>
              <a:t>ICN (A.L. Nivesse)</a:t>
            </a:r>
          </a:p>
          <a:p>
            <a:pPr marL="285750" indent="-285750">
              <a:buFont typeface="Wingdings" panose="05000000000000000000" pitchFamily="2" charset="2"/>
              <a:buChar char="à"/>
            </a:pPr>
            <a:endParaRPr lang="fr-FR" dirty="0">
              <a:sym typeface="Wingdings" panose="05000000000000000000" pitchFamily="2" charset="2"/>
            </a:endParaRPr>
          </a:p>
          <a:p>
            <a:pPr marL="285750" indent="-285750">
              <a:buFont typeface="Wingdings" panose="05000000000000000000" pitchFamily="2" charset="2"/>
              <a:buChar char="à"/>
            </a:pPr>
            <a:r>
              <a:rPr lang="fr-FR" dirty="0" smtClean="0">
                <a:sym typeface="Wingdings" panose="05000000000000000000" pitchFamily="2" charset="2"/>
              </a:rPr>
              <a:t>Analyse colloïdale : des eaux porales aux eaux du ruisseau : Thèse PRIME 80  : SUBATECH – KIT INE -BRGM </a:t>
            </a:r>
          </a:p>
          <a:p>
            <a:pPr marL="285750" indent="-285750">
              <a:buFont typeface="Wingdings" panose="05000000000000000000" pitchFamily="2" charset="2"/>
              <a:buChar char="à"/>
            </a:pPr>
            <a:endParaRPr lang="fr-FR" dirty="0">
              <a:sym typeface="Wingdings" panose="05000000000000000000" pitchFamily="2" charset="2"/>
            </a:endParaRPr>
          </a:p>
          <a:p>
            <a:pPr marL="285750" indent="-285750">
              <a:buFont typeface="Wingdings" panose="05000000000000000000" pitchFamily="2" charset="2"/>
              <a:buChar char="à"/>
            </a:pPr>
            <a:r>
              <a:rPr lang="fr-FR" dirty="0" smtClean="0">
                <a:sym typeface="Wingdings" panose="05000000000000000000" pitchFamily="2" charset="2"/>
              </a:rPr>
              <a:t> Constantes </a:t>
            </a:r>
            <a:r>
              <a:rPr lang="fr-FR" dirty="0" smtClean="0">
                <a:sym typeface="Wingdings" panose="05000000000000000000" pitchFamily="2" charset="2"/>
              </a:rPr>
              <a:t>MO-U (</a:t>
            </a:r>
            <a:r>
              <a:rPr lang="fr-FR" dirty="0" err="1" smtClean="0">
                <a:sym typeface="Wingdings" panose="05000000000000000000" pitchFamily="2" charset="2"/>
              </a:rPr>
              <a:t>OxFe</a:t>
            </a:r>
            <a:r>
              <a:rPr lang="fr-FR" dirty="0" smtClean="0">
                <a:sym typeface="Wingdings" panose="05000000000000000000" pitchFamily="2" charset="2"/>
              </a:rPr>
              <a:t>/</a:t>
            </a:r>
            <a:r>
              <a:rPr lang="fr-FR" dirty="0" err="1" smtClean="0">
                <a:sym typeface="Wingdings" panose="05000000000000000000" pitchFamily="2" charset="2"/>
              </a:rPr>
              <a:t>smectite</a:t>
            </a:r>
            <a:r>
              <a:rPr lang="fr-FR" dirty="0" smtClean="0">
                <a:sym typeface="Wingdings" panose="05000000000000000000" pitchFamily="2" charset="2"/>
              </a:rPr>
              <a:t>) </a:t>
            </a:r>
            <a:r>
              <a:rPr lang="fr-FR" dirty="0" smtClean="0">
                <a:sym typeface="Wingdings" panose="05000000000000000000" pitchFamily="2" charset="2"/>
              </a:rPr>
              <a:t>/ </a:t>
            </a:r>
            <a:r>
              <a:rPr lang="fr-FR" dirty="0" err="1" smtClean="0">
                <a:sym typeface="Wingdings" panose="05000000000000000000" pitchFamily="2" charset="2"/>
              </a:rPr>
              <a:t>MO-Ra</a:t>
            </a:r>
            <a:r>
              <a:rPr lang="fr-FR" dirty="0" smtClean="0">
                <a:sym typeface="Wingdings" panose="05000000000000000000" pitchFamily="2" charset="2"/>
              </a:rPr>
              <a:t> </a:t>
            </a:r>
            <a:r>
              <a:rPr lang="fr-FR" dirty="0" smtClean="0">
                <a:sym typeface="Wingdings" panose="05000000000000000000" pitchFamily="2" charset="2"/>
              </a:rPr>
              <a:t>(SUBATECH, IPHC, Thèse S. Ferreres)</a:t>
            </a:r>
            <a:endParaRPr lang="fr-FR" dirty="0">
              <a:sym typeface="Wingdings" panose="05000000000000000000" pitchFamily="2" charset="2"/>
            </a:endParaRPr>
          </a:p>
          <a:p>
            <a:pPr marL="285750" indent="-285750">
              <a:buFont typeface="Wingdings" panose="05000000000000000000" pitchFamily="2" charset="2"/>
              <a:buChar char="à"/>
            </a:pPr>
            <a:endParaRPr lang="fr-FR" dirty="0">
              <a:sym typeface="Wingdings" panose="05000000000000000000" pitchFamily="2" charset="2"/>
            </a:endParaRPr>
          </a:p>
          <a:p>
            <a:r>
              <a:rPr lang="fr-FR" b="1" dirty="0" smtClean="0">
                <a:solidFill>
                  <a:srgbClr val="FF6600"/>
                </a:solidFill>
                <a:sym typeface="Wingdings" panose="05000000000000000000" pitchFamily="2" charset="2"/>
              </a:rPr>
              <a:t>INTERACTIONS MICROORGANISMES - RN</a:t>
            </a:r>
            <a:endParaRPr lang="fr-FR" dirty="0">
              <a:sym typeface="Wingdings" panose="05000000000000000000" pitchFamily="2" charset="2"/>
            </a:endParaRPr>
          </a:p>
          <a:p>
            <a:r>
              <a:rPr lang="fr-FR" dirty="0" smtClean="0">
                <a:sym typeface="Wingdings" panose="05000000000000000000" pitchFamily="2" charset="2"/>
              </a:rPr>
              <a:t>Action / rétroaction microorganismes et RN dans le profil de sol et le sol végétalisé</a:t>
            </a:r>
          </a:p>
          <a:p>
            <a:endParaRPr lang="fr-FR" dirty="0">
              <a:sym typeface="Wingdings" panose="05000000000000000000" pitchFamily="2" charset="2"/>
            </a:endParaRPr>
          </a:p>
          <a:p>
            <a:r>
              <a:rPr lang="fr-FR" b="1" dirty="0" smtClean="0">
                <a:solidFill>
                  <a:srgbClr val="FF6600"/>
                </a:solidFill>
                <a:sym typeface="Wingdings" panose="05000000000000000000" pitchFamily="2" charset="2"/>
              </a:rPr>
              <a:t>TRANSFERTS EAUX-SOLS – PLANTES DES RN : UN CYCLE BIOGEOCHIMIQUE SPECIFIQUE ? </a:t>
            </a:r>
          </a:p>
          <a:p>
            <a:r>
              <a:rPr lang="fr-FR" dirty="0" smtClean="0">
                <a:sym typeface="Wingdings" panose="05000000000000000000" pitchFamily="2" charset="2"/>
              </a:rPr>
              <a:t>Thèse </a:t>
            </a:r>
            <a:r>
              <a:rPr lang="fr-FR" dirty="0">
                <a:sym typeface="Wingdings" panose="05000000000000000000" pitchFamily="2" charset="2"/>
              </a:rPr>
              <a:t>NEEDS S. </a:t>
            </a:r>
            <a:r>
              <a:rPr lang="fr-FR" dirty="0" err="1">
                <a:sym typeface="Wingdings" panose="05000000000000000000" pitchFamily="2" charset="2"/>
              </a:rPr>
              <a:t>Ferrères</a:t>
            </a:r>
            <a:r>
              <a:rPr lang="fr-FR" dirty="0">
                <a:sym typeface="Wingdings" panose="05000000000000000000" pitchFamily="2" charset="2"/>
              </a:rPr>
              <a:t>, IPHC – BIAM – LR2T</a:t>
            </a:r>
          </a:p>
          <a:p>
            <a:endParaRPr lang="fr-FR" b="1" dirty="0">
              <a:solidFill>
                <a:srgbClr val="FF6600"/>
              </a:solidFill>
              <a:sym typeface="Wingdings" panose="05000000000000000000" pitchFamily="2" charset="2"/>
            </a:endParaRPr>
          </a:p>
          <a:p>
            <a:pPr marL="285750" indent="-285750">
              <a:buFont typeface="Wingdings" panose="05000000000000000000" pitchFamily="2" charset="2"/>
              <a:buChar char="à"/>
            </a:pPr>
            <a:r>
              <a:rPr lang="fr-FR" dirty="0" smtClean="0">
                <a:sym typeface="Wingdings" panose="05000000000000000000" pitchFamily="2" charset="2"/>
              </a:rPr>
              <a:t>Expériences Interactions U(VI) --&gt; Microorganismes rhizosphère -- &gt; Matières organiques -- &gt; Sorption U(VI) sur oxydes de fer ou </a:t>
            </a:r>
            <a:r>
              <a:rPr lang="fr-FR" dirty="0" err="1" smtClean="0">
                <a:sym typeface="Wingdings" panose="05000000000000000000" pitchFamily="2" charset="2"/>
              </a:rPr>
              <a:t>smectites</a:t>
            </a:r>
            <a:endParaRPr lang="fr-FR" dirty="0" smtClean="0">
              <a:sym typeface="Wingdings" panose="05000000000000000000" pitchFamily="2" charset="2"/>
            </a:endParaRPr>
          </a:p>
          <a:p>
            <a:r>
              <a:rPr lang="fr-FR" dirty="0" smtClean="0">
                <a:sym typeface="Wingdings" panose="05000000000000000000" pitchFamily="2" charset="2"/>
              </a:rPr>
              <a:t> </a:t>
            </a:r>
          </a:p>
          <a:p>
            <a:pPr marL="285750" indent="-285750">
              <a:buFont typeface="Wingdings" panose="05000000000000000000" pitchFamily="2" charset="2"/>
              <a:buChar char="à"/>
            </a:pPr>
            <a:r>
              <a:rPr lang="fr-FR" dirty="0">
                <a:sym typeface="Wingdings" panose="05000000000000000000" pitchFamily="2" charset="2"/>
              </a:rPr>
              <a:t>Mécanismes / identité des </a:t>
            </a:r>
            <a:r>
              <a:rPr lang="fr-FR" dirty="0" smtClean="0">
                <a:sym typeface="Wingdings" panose="05000000000000000000" pitchFamily="2" charset="2"/>
              </a:rPr>
              <a:t>espèces  U(VI) </a:t>
            </a:r>
            <a:r>
              <a:rPr lang="fr-FR" dirty="0" err="1" smtClean="0">
                <a:sym typeface="Wingdings" panose="05000000000000000000" pitchFamily="2" charset="2"/>
              </a:rPr>
              <a:t>sorbées</a:t>
            </a:r>
            <a:r>
              <a:rPr lang="fr-FR" dirty="0" smtClean="0">
                <a:sym typeface="Wingdings" panose="05000000000000000000" pitchFamily="2" charset="2"/>
              </a:rPr>
              <a:t> ou labiles : analyses </a:t>
            </a:r>
            <a:r>
              <a:rPr lang="fr-FR" dirty="0" err="1" smtClean="0">
                <a:sym typeface="Wingdings" panose="05000000000000000000" pitchFamily="2" charset="2"/>
              </a:rPr>
              <a:t>colloidales</a:t>
            </a:r>
            <a:r>
              <a:rPr lang="fr-FR" dirty="0" smtClean="0">
                <a:sym typeface="Wingdings" panose="05000000000000000000" pitchFamily="2" charset="2"/>
              </a:rPr>
              <a:t> / moléculaires</a:t>
            </a:r>
          </a:p>
          <a:p>
            <a:pPr marL="285750" indent="-285750">
              <a:buFont typeface="Wingdings" panose="05000000000000000000" pitchFamily="2" charset="2"/>
              <a:buChar char="à"/>
            </a:pPr>
            <a:endParaRPr lang="fr-FR" dirty="0" smtClean="0">
              <a:sym typeface="Wingdings" panose="05000000000000000000" pitchFamily="2" charset="2"/>
            </a:endParaRPr>
          </a:p>
          <a:p>
            <a:pPr marL="285750" indent="-285750">
              <a:buFont typeface="Wingdings" panose="05000000000000000000" pitchFamily="2" charset="2"/>
              <a:buChar char="à"/>
            </a:pPr>
            <a:r>
              <a:rPr lang="fr-FR" dirty="0" smtClean="0">
                <a:sym typeface="Wingdings" panose="05000000000000000000" pitchFamily="2" charset="2"/>
              </a:rPr>
              <a:t>Effets de la spéciation sur la biodisponibilité de U(VI) </a:t>
            </a:r>
            <a:endParaRPr lang="fr-FR" b="1" dirty="0">
              <a:solidFill>
                <a:srgbClr val="FF6600"/>
              </a:solidFill>
            </a:endParaRPr>
          </a:p>
        </p:txBody>
      </p:sp>
    </p:spTree>
    <p:extLst>
      <p:ext uri="{BB962C8B-B14F-4D97-AF65-F5344CB8AC3E}">
        <p14:creationId xmlns:p14="http://schemas.microsoft.com/office/powerpoint/2010/main" val="1913652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96067" y="0"/>
            <a:ext cx="9393892" cy="646331"/>
          </a:xfrm>
          <a:prstGeom prst="rect">
            <a:avLst/>
          </a:prstGeom>
          <a:noFill/>
        </p:spPr>
        <p:txBody>
          <a:bodyPr wrap="square" rtlCol="0">
            <a:spAutoFit/>
          </a:bodyPr>
          <a:lstStyle/>
          <a:p>
            <a:endParaRPr lang="fr-FR" dirty="0" smtClean="0">
              <a:sym typeface="Wingdings" panose="05000000000000000000" pitchFamily="2" charset="2"/>
            </a:endParaRPr>
          </a:p>
          <a:p>
            <a:r>
              <a:rPr lang="fr-FR" b="1" dirty="0" smtClean="0">
                <a:sym typeface="Wingdings" panose="05000000000000000000" pitchFamily="2" charset="2"/>
              </a:rPr>
              <a:t>Remerciements</a:t>
            </a:r>
          </a:p>
        </p:txBody>
      </p:sp>
      <p:sp>
        <p:nvSpPr>
          <p:cNvPr id="3" name="ZoneTexte 2"/>
          <p:cNvSpPr txBox="1"/>
          <p:nvPr/>
        </p:nvSpPr>
        <p:spPr>
          <a:xfrm>
            <a:off x="637675" y="1094874"/>
            <a:ext cx="5421814" cy="5078313"/>
          </a:xfrm>
          <a:prstGeom prst="rect">
            <a:avLst/>
          </a:prstGeom>
          <a:noFill/>
        </p:spPr>
        <p:txBody>
          <a:bodyPr wrap="square" rtlCol="0">
            <a:spAutoFit/>
          </a:bodyPr>
          <a:lstStyle/>
          <a:p>
            <a:pPr marL="285750" indent="-285750">
              <a:buFontTx/>
              <a:buChar char="-"/>
            </a:pPr>
            <a:r>
              <a:rPr lang="fr-FR" dirty="0" smtClean="0"/>
              <a:t>Membres du COPIL et Conseil Scientifique de NEEDS</a:t>
            </a:r>
          </a:p>
          <a:p>
            <a:pPr marL="285750" indent="-285750">
              <a:buFontTx/>
              <a:buChar char="-"/>
            </a:pPr>
            <a:endParaRPr lang="fr-FR" dirty="0"/>
          </a:p>
          <a:p>
            <a:pPr marL="285750" indent="-285750">
              <a:buFontTx/>
              <a:buChar char="-"/>
            </a:pPr>
            <a:r>
              <a:rPr lang="fr-FR" dirty="0" smtClean="0"/>
              <a:t>Participants au projet INSPECT</a:t>
            </a:r>
          </a:p>
          <a:p>
            <a:pPr marL="285750" indent="-285750">
              <a:buFontTx/>
              <a:buChar char="-"/>
            </a:pPr>
            <a:endParaRPr lang="fr-FR" dirty="0"/>
          </a:p>
          <a:p>
            <a:r>
              <a:rPr lang="fr-FR" dirty="0"/>
              <a:t>SUBATECH : G. Montavon, C. Landesman, O. Perron, </a:t>
            </a:r>
            <a:r>
              <a:rPr lang="fr-FR" dirty="0" smtClean="0"/>
              <a:t>D. Karine </a:t>
            </a:r>
            <a:r>
              <a:rPr lang="fr-FR" dirty="0"/>
              <a:t>, </a:t>
            </a:r>
            <a:r>
              <a:rPr lang="fr-FR" u="sng" dirty="0"/>
              <a:t>A.L. Nivesse</a:t>
            </a:r>
          </a:p>
          <a:p>
            <a:r>
              <a:rPr lang="fr-FR" dirty="0" smtClean="0"/>
              <a:t>IPHC : O</a:t>
            </a:r>
            <a:r>
              <a:rPr lang="fr-FR" dirty="0"/>
              <a:t>. Courson, </a:t>
            </a:r>
            <a:r>
              <a:rPr lang="fr-FR" u="sng" dirty="0"/>
              <a:t>S. Georg, S. Ferreres</a:t>
            </a:r>
            <a:r>
              <a:rPr lang="fr-FR" dirty="0"/>
              <a:t>, R. </a:t>
            </a:r>
            <a:r>
              <a:rPr lang="fr-FR" dirty="0" smtClean="0"/>
              <a:t>Barillon</a:t>
            </a:r>
            <a:endParaRPr lang="fr-FR" dirty="0"/>
          </a:p>
          <a:p>
            <a:r>
              <a:rPr lang="fr-FR" dirty="0" smtClean="0"/>
              <a:t>LPC : D. Sarramia, V. Breton, P. Chardon</a:t>
            </a:r>
          </a:p>
          <a:p>
            <a:r>
              <a:rPr lang="fr-FR" dirty="0" smtClean="0"/>
              <a:t>IP2i : </a:t>
            </a:r>
            <a:r>
              <a:rPr lang="fr-FR" dirty="0"/>
              <a:t>C. Sergeant, </a:t>
            </a:r>
            <a:r>
              <a:rPr lang="fr-FR" dirty="0" smtClean="0"/>
              <a:t>M.H. Vesvres, </a:t>
            </a:r>
            <a:r>
              <a:rPr lang="fr-FR" u="sng" dirty="0"/>
              <a:t>C. </a:t>
            </a:r>
            <a:r>
              <a:rPr lang="fr-FR" u="sng" dirty="0" smtClean="0"/>
              <a:t>Holub </a:t>
            </a:r>
          </a:p>
          <a:p>
            <a:r>
              <a:rPr lang="fr-FR" dirty="0" smtClean="0"/>
              <a:t>LMGE : C. Mallet, D. Biron</a:t>
            </a:r>
          </a:p>
          <a:p>
            <a:r>
              <a:rPr lang="fr-FR" dirty="0" err="1" smtClean="0"/>
              <a:t>Geolab</a:t>
            </a:r>
            <a:r>
              <a:rPr lang="fr-FR" dirty="0" smtClean="0"/>
              <a:t> : A. </a:t>
            </a:r>
            <a:r>
              <a:rPr lang="fr-FR" dirty="0" err="1" smtClean="0"/>
              <a:t>Beauger</a:t>
            </a:r>
            <a:endParaRPr lang="fr-FR" dirty="0"/>
          </a:p>
          <a:p>
            <a:r>
              <a:rPr lang="fr-FR" dirty="0" smtClean="0"/>
              <a:t>BIAM : V. Chapon, C. Berthomieu</a:t>
            </a:r>
            <a:endParaRPr lang="fr-FR" dirty="0"/>
          </a:p>
          <a:p>
            <a:r>
              <a:rPr lang="fr-FR" dirty="0" smtClean="0"/>
              <a:t>LPCV: J. Bourguignon, S. Ravanel</a:t>
            </a:r>
            <a:endParaRPr lang="fr-FR" dirty="0"/>
          </a:p>
          <a:p>
            <a:r>
              <a:rPr lang="fr-FR" dirty="0" smtClean="0"/>
              <a:t>LR2T : F. </a:t>
            </a:r>
            <a:r>
              <a:rPr lang="fr-FR" dirty="0" err="1" smtClean="0"/>
              <a:t>Coppin</a:t>
            </a:r>
            <a:r>
              <a:rPr lang="fr-FR" dirty="0" smtClean="0"/>
              <a:t>, P. Henner, L. Février</a:t>
            </a:r>
            <a:endParaRPr lang="fr-FR" dirty="0"/>
          </a:p>
          <a:p>
            <a:r>
              <a:rPr lang="fr-FR" dirty="0" smtClean="0"/>
              <a:t>LELI : A. </a:t>
            </a:r>
            <a:r>
              <a:rPr lang="fr-FR" dirty="0" err="1" smtClean="0"/>
              <a:t>Gourgiotis</a:t>
            </a:r>
            <a:r>
              <a:rPr lang="fr-FR" dirty="0" smtClean="0"/>
              <a:t>, </a:t>
            </a:r>
            <a:r>
              <a:rPr lang="fr-FR" u="sng" dirty="0" smtClean="0"/>
              <a:t>T. Geng</a:t>
            </a:r>
            <a:r>
              <a:rPr lang="fr-FR" dirty="0" smtClean="0"/>
              <a:t>, </a:t>
            </a:r>
            <a:r>
              <a:rPr lang="fr-FR" u="sng" dirty="0" smtClean="0"/>
              <a:t>L. </a:t>
            </a:r>
            <a:r>
              <a:rPr lang="fr-FR" u="sng" dirty="0" err="1" smtClean="0"/>
              <a:t>Darricau</a:t>
            </a:r>
            <a:r>
              <a:rPr lang="fr-FR" dirty="0" smtClean="0"/>
              <a:t>, J. </a:t>
            </a:r>
            <a:r>
              <a:rPr lang="fr-FR" dirty="0" err="1"/>
              <a:t>Gorny</a:t>
            </a:r>
            <a:r>
              <a:rPr lang="fr-FR" dirty="0"/>
              <a:t>, </a:t>
            </a:r>
            <a:r>
              <a:rPr lang="fr-FR" dirty="0" smtClean="0"/>
              <a:t>A. </a:t>
            </a:r>
            <a:r>
              <a:rPr lang="fr-FR" dirty="0" err="1"/>
              <a:t>Mangeret</a:t>
            </a:r>
            <a:r>
              <a:rPr lang="fr-FR" dirty="0"/>
              <a:t>, </a:t>
            </a:r>
            <a:r>
              <a:rPr lang="fr-FR" dirty="0" smtClean="0"/>
              <a:t>A. Courtin, C. </a:t>
            </a:r>
            <a:r>
              <a:rPr lang="fr-FR" dirty="0" err="1" smtClean="0"/>
              <a:t>Cazala</a:t>
            </a:r>
            <a:endParaRPr lang="fr-FR" dirty="0" smtClean="0"/>
          </a:p>
          <a:p>
            <a:endParaRPr lang="fr-FR" dirty="0"/>
          </a:p>
          <a:p>
            <a:r>
              <a:rPr lang="fr-FR" dirty="0" smtClean="0"/>
              <a:t>KIT-INE : M. Bouby</a:t>
            </a:r>
            <a:endParaRPr lang="fr-FR" dirty="0"/>
          </a:p>
        </p:txBody>
      </p:sp>
      <p:grpSp>
        <p:nvGrpSpPr>
          <p:cNvPr id="4" name="Groupe 3"/>
          <p:cNvGrpSpPr/>
          <p:nvPr/>
        </p:nvGrpSpPr>
        <p:grpSpPr>
          <a:xfrm>
            <a:off x="0" y="6219337"/>
            <a:ext cx="12192000" cy="641838"/>
            <a:chOff x="0" y="6219337"/>
            <a:chExt cx="12192000" cy="641838"/>
          </a:xfrm>
        </p:grpSpPr>
        <p:sp>
          <p:nvSpPr>
            <p:cNvPr id="5" name="Rectangle 4"/>
            <p:cNvSpPr/>
            <p:nvPr/>
          </p:nvSpPr>
          <p:spPr>
            <a:xfrm>
              <a:off x="0" y="6219337"/>
              <a:ext cx="12192000" cy="64183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C:\Users\delnero\Desktop\logo-iphc-fond-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98" y="6257221"/>
              <a:ext cx="845860" cy="576100"/>
            </a:xfrm>
            <a:prstGeom prst="rect">
              <a:avLst/>
            </a:prstGeom>
            <a:solidFill>
              <a:schemeClr val="bg1"/>
            </a:solidFill>
            <a:extLst/>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717" y="6311330"/>
              <a:ext cx="1228725" cy="490538"/>
            </a:xfrm>
            <a:prstGeom prst="rect">
              <a:avLst/>
            </a:prstGeom>
          </p:spPr>
        </p:pic>
        <p:pic>
          <p:nvPicPr>
            <p:cNvPr id="8" name="Image 7"/>
            <p:cNvPicPr>
              <a:picLocks noChangeAspect="1"/>
            </p:cNvPicPr>
            <p:nvPr/>
          </p:nvPicPr>
          <p:blipFill>
            <a:blip r:embed="rId4"/>
            <a:stretch>
              <a:fillRect/>
            </a:stretch>
          </p:blipFill>
          <p:spPr>
            <a:xfrm>
              <a:off x="2439566" y="6286089"/>
              <a:ext cx="1333500" cy="541020"/>
            </a:xfrm>
            <a:prstGeom prst="rect">
              <a:avLst/>
            </a:prstGeom>
          </p:spPr>
        </p:pic>
        <p:pic>
          <p:nvPicPr>
            <p:cNvPr id="9" name="Image 8">
              <a:extLst>
                <a:ext uri="{FF2B5EF4-FFF2-40B4-BE49-F238E27FC236}">
                  <a16:creationId xmlns:a16="http://schemas.microsoft.com/office/drawing/2014/main" id="{A1999681-E289-294A-ABA4-A836DA8BDA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556" t="17121" r="12170" b="15023"/>
            <a:stretch/>
          </p:blipFill>
          <p:spPr>
            <a:xfrm>
              <a:off x="3939314" y="6274761"/>
              <a:ext cx="1161310" cy="530531"/>
            </a:xfrm>
            <a:prstGeom prst="rect">
              <a:avLst/>
            </a:prstGeom>
            <a:solidFill>
              <a:schemeClr val="bg1"/>
            </a:solidFill>
          </p:spPr>
        </p:pic>
        <p:pic>
          <p:nvPicPr>
            <p:cNvPr id="10" name="Image 9"/>
            <p:cNvPicPr>
              <a:picLocks noChangeAspect="1"/>
            </p:cNvPicPr>
            <p:nvPr/>
          </p:nvPicPr>
          <p:blipFill>
            <a:blip r:embed="rId6"/>
            <a:stretch>
              <a:fillRect/>
            </a:stretch>
          </p:blipFill>
          <p:spPr>
            <a:xfrm>
              <a:off x="5334524" y="6274761"/>
              <a:ext cx="1270445" cy="546068"/>
            </a:xfrm>
            <a:prstGeom prst="rect">
              <a:avLst/>
            </a:prstGeom>
          </p:spPr>
        </p:pic>
        <p:pic>
          <p:nvPicPr>
            <p:cNvPr id="11" name="Image 10"/>
            <p:cNvPicPr>
              <a:picLocks noChangeAspect="1"/>
            </p:cNvPicPr>
            <p:nvPr/>
          </p:nvPicPr>
          <p:blipFill>
            <a:blip r:embed="rId7"/>
            <a:stretch>
              <a:fillRect/>
            </a:stretch>
          </p:blipFill>
          <p:spPr>
            <a:xfrm>
              <a:off x="9783103" y="6274761"/>
              <a:ext cx="847439" cy="527209"/>
            </a:xfrm>
            <a:prstGeom prst="rect">
              <a:avLst/>
            </a:prstGeom>
          </p:spPr>
        </p:pic>
        <p:pic>
          <p:nvPicPr>
            <p:cNvPr id="12" name="Image 11"/>
            <p:cNvPicPr>
              <a:picLocks noChangeAspect="1"/>
            </p:cNvPicPr>
            <p:nvPr/>
          </p:nvPicPr>
          <p:blipFill>
            <a:blip r:embed="rId8"/>
            <a:stretch>
              <a:fillRect/>
            </a:stretch>
          </p:blipFill>
          <p:spPr>
            <a:xfrm>
              <a:off x="8681106" y="6284201"/>
              <a:ext cx="830580" cy="525780"/>
            </a:xfrm>
            <a:prstGeom prst="rect">
              <a:avLst/>
            </a:prstGeom>
          </p:spPr>
        </p:pic>
        <p:pic>
          <p:nvPicPr>
            <p:cNvPr id="13" name="Image 12"/>
            <p:cNvPicPr>
              <a:picLocks noChangeAspect="1"/>
            </p:cNvPicPr>
            <p:nvPr/>
          </p:nvPicPr>
          <p:blipFill>
            <a:blip r:embed="rId9"/>
            <a:stretch>
              <a:fillRect/>
            </a:stretch>
          </p:blipFill>
          <p:spPr>
            <a:xfrm>
              <a:off x="11004824" y="6263705"/>
              <a:ext cx="771525" cy="534353"/>
            </a:xfrm>
            <a:prstGeom prst="rect">
              <a:avLst/>
            </a:prstGeom>
          </p:spPr>
        </p:pic>
        <p:pic>
          <p:nvPicPr>
            <p:cNvPr id="14" name="Image 13"/>
            <p:cNvPicPr>
              <a:picLocks noChangeAspect="1"/>
            </p:cNvPicPr>
            <p:nvPr/>
          </p:nvPicPr>
          <p:blipFill>
            <a:blip r:embed="rId10"/>
            <a:stretch>
              <a:fillRect/>
            </a:stretch>
          </p:blipFill>
          <p:spPr>
            <a:xfrm>
              <a:off x="6707849" y="6263078"/>
              <a:ext cx="1046702" cy="561499"/>
            </a:xfrm>
            <a:prstGeom prst="rect">
              <a:avLst/>
            </a:prstGeom>
          </p:spPr>
        </p:pic>
        <p:pic>
          <p:nvPicPr>
            <p:cNvPr id="15" name="Imag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07761" y="6264998"/>
              <a:ext cx="518636" cy="560546"/>
            </a:xfrm>
            <a:prstGeom prst="rect">
              <a:avLst/>
            </a:prstGeom>
          </p:spPr>
        </p:pic>
      </p:grpSp>
      <p:sp>
        <p:nvSpPr>
          <p:cNvPr id="16" name="Rectangle 15"/>
          <p:cNvSpPr/>
          <p:nvPr/>
        </p:nvSpPr>
        <p:spPr>
          <a:xfrm>
            <a:off x="7752428" y="1302926"/>
            <a:ext cx="2933816" cy="369332"/>
          </a:xfrm>
          <a:prstGeom prst="rect">
            <a:avLst/>
          </a:prstGeom>
        </p:spPr>
        <p:txBody>
          <a:bodyPr wrap="none">
            <a:spAutoFit/>
          </a:bodyPr>
          <a:lstStyle/>
          <a:p>
            <a:r>
              <a:rPr lang="fr-FR" b="1" dirty="0" smtClean="0">
                <a:sym typeface="Wingdings" panose="05000000000000000000" pitchFamily="2" charset="2"/>
              </a:rPr>
              <a:t>En hommage à David BIRON</a:t>
            </a:r>
            <a:endParaRPr lang="fr-FR" b="1" dirty="0">
              <a:sym typeface="Wingdings" panose="05000000000000000000" pitchFamily="2" charset="2"/>
            </a:endParaRPr>
          </a:p>
        </p:txBody>
      </p:sp>
      <p:sp>
        <p:nvSpPr>
          <p:cNvPr id="17" name="Rectangle 16"/>
          <p:cNvSpPr/>
          <p:nvPr/>
        </p:nvSpPr>
        <p:spPr>
          <a:xfrm>
            <a:off x="6883781" y="2328853"/>
            <a:ext cx="4688342" cy="584775"/>
          </a:xfrm>
          <a:prstGeom prst="rect">
            <a:avLst/>
          </a:prstGeom>
        </p:spPr>
        <p:txBody>
          <a:bodyPr wrap="square">
            <a:spAutoFit/>
          </a:bodyPr>
          <a:lstStyle/>
          <a:p>
            <a:r>
              <a:rPr lang="fr-FR" sz="1600" i="1" dirty="0" smtClean="0">
                <a:sym typeface="Wingdings" panose="05000000000000000000" pitchFamily="2" charset="2"/>
              </a:rPr>
              <a:t>Avec toute notre amitié et toute notre gratitude pour son dévouement, son dynamisme, sa générosité </a:t>
            </a:r>
            <a:endParaRPr lang="fr-FR" sz="1600" i="1" dirty="0">
              <a:sym typeface="Wingdings" panose="05000000000000000000" pitchFamily="2" charset="2"/>
            </a:endParaRPr>
          </a:p>
        </p:txBody>
      </p:sp>
      <p:sp>
        <p:nvSpPr>
          <p:cNvPr id="18" name="Rectangle 17"/>
          <p:cNvSpPr/>
          <p:nvPr/>
        </p:nvSpPr>
        <p:spPr>
          <a:xfrm>
            <a:off x="7056702" y="3570223"/>
            <a:ext cx="4515421" cy="338554"/>
          </a:xfrm>
          <a:prstGeom prst="rect">
            <a:avLst/>
          </a:prstGeom>
        </p:spPr>
        <p:txBody>
          <a:bodyPr wrap="square">
            <a:spAutoFit/>
          </a:bodyPr>
          <a:lstStyle/>
          <a:p>
            <a:r>
              <a:rPr lang="fr-FR" sz="1600" dirty="0" smtClean="0">
                <a:sym typeface="Wingdings" panose="05000000000000000000" pitchFamily="2" charset="2"/>
              </a:rPr>
              <a:t>Les membres du projet INSPECT et de la ZATU</a:t>
            </a:r>
            <a:endParaRPr lang="fr-FR" sz="1600" dirty="0">
              <a:sym typeface="Wingdings" panose="05000000000000000000" pitchFamily="2" charset="2"/>
            </a:endParaRPr>
          </a:p>
        </p:txBody>
      </p:sp>
    </p:spTree>
    <p:extLst>
      <p:ext uri="{BB962C8B-B14F-4D97-AF65-F5344CB8AC3E}">
        <p14:creationId xmlns:p14="http://schemas.microsoft.com/office/powerpoint/2010/main" val="16078847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Image 92"/>
          <p:cNvPicPr>
            <a:picLocks noChangeAspect="1"/>
          </p:cNvPicPr>
          <p:nvPr/>
        </p:nvPicPr>
        <p:blipFill>
          <a:blip r:embed="rId3"/>
          <a:stretch>
            <a:fillRect/>
          </a:stretch>
        </p:blipFill>
        <p:spPr>
          <a:xfrm>
            <a:off x="2610858" y="1998266"/>
            <a:ext cx="5228687" cy="2445927"/>
          </a:xfrm>
          <a:prstGeom prst="rect">
            <a:avLst/>
          </a:prstGeom>
        </p:spPr>
      </p:pic>
      <p:sp>
        <p:nvSpPr>
          <p:cNvPr id="30" name="Triangle rectangle 29"/>
          <p:cNvSpPr/>
          <p:nvPr/>
        </p:nvSpPr>
        <p:spPr>
          <a:xfrm>
            <a:off x="893862" y="5966468"/>
            <a:ext cx="9393138" cy="753724"/>
          </a:xfrm>
          <a:prstGeom prst="rtTriangle">
            <a:avLst/>
          </a:prstGeom>
          <a:noFill/>
          <a:ln w="41275">
            <a:solidFill>
              <a:srgbClr val="FF0000">
                <a:alpha val="34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 name="Titre 1"/>
          <p:cNvSpPr>
            <a:spLocks noGrp="1"/>
          </p:cNvSpPr>
          <p:nvPr>
            <p:ph type="title"/>
          </p:nvPr>
        </p:nvSpPr>
        <p:spPr>
          <a:xfrm>
            <a:off x="15325" y="32059"/>
            <a:ext cx="3509488" cy="358614"/>
          </a:xfrm>
          <a:solidFill>
            <a:schemeClr val="bg1">
              <a:lumMod val="85000"/>
            </a:schemeClr>
          </a:solidFill>
        </p:spPr>
        <p:txBody>
          <a:bodyPr>
            <a:noAutofit/>
          </a:bodyPr>
          <a:lstStyle/>
          <a:p>
            <a:pPr algn="ctr">
              <a:lnSpc>
                <a:spcPct val="110000"/>
              </a:lnSpc>
            </a:pPr>
            <a:r>
              <a:rPr lang="fr-FR" sz="1800" b="1" dirty="0" smtClean="0">
                <a:ea typeface="Tahoma" panose="020B0604030504040204" pitchFamily="34" charset="0"/>
                <a:cs typeface="Tahoma" panose="020B0604030504040204" pitchFamily="34" charset="0"/>
              </a:rPr>
              <a:t>Objectifs et approches « INSPECT »</a:t>
            </a:r>
            <a:endParaRPr lang="fr-FR" sz="1800" dirty="0">
              <a:ea typeface="Tahoma" panose="020B0604030504040204" pitchFamily="34" charset="0"/>
              <a:cs typeface="Tahoma" panose="020B0604030504040204" pitchFamily="34" charset="0"/>
            </a:endParaRPr>
          </a:p>
        </p:txBody>
      </p:sp>
      <p:sp>
        <p:nvSpPr>
          <p:cNvPr id="34" name="ZoneTexte 33"/>
          <p:cNvSpPr txBox="1"/>
          <p:nvPr/>
        </p:nvSpPr>
        <p:spPr>
          <a:xfrm>
            <a:off x="69573" y="5546546"/>
            <a:ext cx="4002494" cy="1246495"/>
          </a:xfrm>
          <a:prstGeom prst="rect">
            <a:avLst/>
          </a:prstGeom>
          <a:noFill/>
        </p:spPr>
        <p:txBody>
          <a:bodyPr wrap="square" rtlCol="0">
            <a:spAutoFit/>
          </a:bodyPr>
          <a:lstStyle/>
          <a:p>
            <a:r>
              <a:rPr lang="fr-FR" sz="1500" dirty="0" smtClean="0">
                <a:latin typeface="+mj-lt"/>
              </a:rPr>
              <a:t>Milieu TENORM</a:t>
            </a:r>
          </a:p>
          <a:p>
            <a:r>
              <a:rPr lang="fr-FR" sz="1500" dirty="0" smtClean="0">
                <a:latin typeface="+mj-lt"/>
              </a:rPr>
              <a:t>Mesures radiologiques</a:t>
            </a:r>
          </a:p>
          <a:p>
            <a:r>
              <a:rPr lang="fr-FR" sz="1500" dirty="0" smtClean="0">
                <a:latin typeface="+mj-lt"/>
              </a:rPr>
              <a:t>Mesures in-situ</a:t>
            </a:r>
          </a:p>
          <a:p>
            <a:r>
              <a:rPr lang="fr-FR" sz="1500" dirty="0" smtClean="0">
                <a:latin typeface="+mj-lt"/>
              </a:rPr>
              <a:t>Prélèvements et analyses élémentaires, minéralogiques, isotopiques</a:t>
            </a:r>
          </a:p>
        </p:txBody>
      </p:sp>
      <p:sp>
        <p:nvSpPr>
          <p:cNvPr id="35" name="ZoneTexte 34"/>
          <p:cNvSpPr txBox="1"/>
          <p:nvPr/>
        </p:nvSpPr>
        <p:spPr>
          <a:xfrm>
            <a:off x="4377051" y="6029163"/>
            <a:ext cx="3312822" cy="553998"/>
          </a:xfrm>
          <a:prstGeom prst="rect">
            <a:avLst/>
          </a:prstGeom>
          <a:noFill/>
        </p:spPr>
        <p:txBody>
          <a:bodyPr wrap="square" rtlCol="0">
            <a:spAutoFit/>
          </a:bodyPr>
          <a:lstStyle/>
          <a:p>
            <a:r>
              <a:rPr lang="fr-FR" sz="1500" dirty="0" err="1" smtClean="0">
                <a:latin typeface="+mj-lt"/>
              </a:rPr>
              <a:t>Mésocosmes</a:t>
            </a:r>
            <a:r>
              <a:rPr lang="fr-FR" sz="1500" dirty="0" smtClean="0">
                <a:latin typeface="+mj-lt"/>
              </a:rPr>
              <a:t>, batch : expériences (désorption, labilité, dynamique)</a:t>
            </a:r>
          </a:p>
        </p:txBody>
      </p:sp>
      <p:sp>
        <p:nvSpPr>
          <p:cNvPr id="36" name="ZoneTexte 35"/>
          <p:cNvSpPr txBox="1"/>
          <p:nvPr/>
        </p:nvSpPr>
        <p:spPr>
          <a:xfrm>
            <a:off x="8205542" y="6169793"/>
            <a:ext cx="3581947" cy="553998"/>
          </a:xfrm>
          <a:prstGeom prst="rect">
            <a:avLst/>
          </a:prstGeom>
          <a:noFill/>
        </p:spPr>
        <p:txBody>
          <a:bodyPr wrap="square" rtlCol="0">
            <a:spAutoFit/>
          </a:bodyPr>
          <a:lstStyle/>
          <a:p>
            <a:r>
              <a:rPr lang="fr-FR" sz="1500" dirty="0" smtClean="0">
                <a:latin typeface="+mj-lt"/>
              </a:rPr>
              <a:t>Analyses moléculaires</a:t>
            </a:r>
            <a:r>
              <a:rPr lang="fr-FR" sz="1500" dirty="0">
                <a:latin typeface="+mj-lt"/>
              </a:rPr>
              <a:t> </a:t>
            </a:r>
            <a:r>
              <a:rPr lang="fr-FR" sz="1500" dirty="0" smtClean="0">
                <a:latin typeface="+mj-lt"/>
              </a:rPr>
              <a:t>&amp; spectroscopiques, microbiologie, Systèmes modèles…</a:t>
            </a:r>
          </a:p>
        </p:txBody>
      </p:sp>
      <p:sp>
        <p:nvSpPr>
          <p:cNvPr id="31" name="Rectangle 30"/>
          <p:cNvSpPr/>
          <p:nvPr/>
        </p:nvSpPr>
        <p:spPr>
          <a:xfrm>
            <a:off x="2610858" y="4505749"/>
            <a:ext cx="4959818" cy="29484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7030A0"/>
                </a:solidFill>
                <a:latin typeface="+mj-lt"/>
              </a:rPr>
              <a:t>Partage – stockage (méta)données</a:t>
            </a:r>
            <a:r>
              <a:rPr lang="fr-FR" sz="1600" dirty="0" smtClean="0">
                <a:solidFill>
                  <a:srgbClr val="7030A0"/>
                </a:solidFill>
                <a:latin typeface="+mj-lt"/>
              </a:rPr>
              <a:t>. </a:t>
            </a:r>
            <a:endParaRPr lang="fr-FR" sz="1600" dirty="0">
              <a:solidFill>
                <a:srgbClr val="7030A0"/>
              </a:solidFill>
              <a:latin typeface="+mj-lt"/>
            </a:endParaRPr>
          </a:p>
        </p:txBody>
      </p:sp>
      <p:sp>
        <p:nvSpPr>
          <p:cNvPr id="37" name="Titre 1"/>
          <p:cNvSpPr txBox="1">
            <a:spLocks/>
          </p:cNvSpPr>
          <p:nvPr/>
        </p:nvSpPr>
        <p:spPr>
          <a:xfrm>
            <a:off x="69573" y="315918"/>
            <a:ext cx="8787988" cy="101151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fr-FR" sz="1600" dirty="0" smtClean="0">
                <a:ea typeface="Tahoma" panose="020B0604030504040204" pitchFamily="34" charset="0"/>
                <a:cs typeface="Tahoma" panose="020B0604030504040204" pitchFamily="34" charset="0"/>
              </a:rPr>
              <a:t>- Liens </a:t>
            </a:r>
            <a:r>
              <a:rPr lang="fr-FR" sz="1600" b="1" dirty="0" smtClean="0">
                <a:ea typeface="Tahoma" panose="020B0604030504040204" pitchFamily="34" charset="0"/>
                <a:cs typeface="Tahoma" panose="020B0604030504040204" pitchFamily="34" charset="0"/>
              </a:rPr>
              <a:t>transferts et spéciation des radionucléides (RN) </a:t>
            </a:r>
            <a:r>
              <a:rPr lang="fr-FR" sz="1600" dirty="0" smtClean="0">
                <a:ea typeface="Tahoma" panose="020B0604030504040204" pitchFamily="34" charset="0"/>
                <a:cs typeface="Tahoma" panose="020B0604030504040204" pitchFamily="34" charset="0"/>
              </a:rPr>
              <a:t>dans les continuums sol-eaux-plantes</a:t>
            </a:r>
          </a:p>
          <a:p>
            <a:pPr>
              <a:lnSpc>
                <a:spcPct val="110000"/>
              </a:lnSpc>
            </a:pPr>
            <a:r>
              <a:rPr lang="fr-FR" sz="1600" dirty="0" smtClean="0">
                <a:ea typeface="Tahoma" panose="020B0604030504040204" pitchFamily="34" charset="0"/>
                <a:cs typeface="Tahoma" panose="020B0604030504040204" pitchFamily="34" charset="0"/>
                <a:sym typeface="Wingdings" panose="05000000000000000000" pitchFamily="2" charset="2"/>
              </a:rPr>
              <a:t> I</a:t>
            </a:r>
            <a:r>
              <a:rPr lang="fr-FR" sz="1600" dirty="0" smtClean="0">
                <a:ea typeface="Tahoma" panose="020B0604030504040204" pitchFamily="34" charset="0"/>
                <a:cs typeface="Tahoma" panose="020B0604030504040204" pitchFamily="34" charset="0"/>
              </a:rPr>
              <a:t>dentifier la </a:t>
            </a:r>
            <a:r>
              <a:rPr lang="fr-FR" sz="1600" b="1" dirty="0" smtClean="0">
                <a:ea typeface="Tahoma" panose="020B0604030504040204" pitchFamily="34" charset="0"/>
                <a:cs typeface="Tahoma" panose="020B0604030504040204" pitchFamily="34" charset="0"/>
              </a:rPr>
              <a:t>spéciation des RN.  </a:t>
            </a:r>
            <a:r>
              <a:rPr lang="fr-FR" sz="1600" dirty="0" smtClean="0">
                <a:ea typeface="Tahoma" panose="020B0604030504040204" pitchFamily="34" charset="0"/>
                <a:cs typeface="Tahoma" panose="020B0604030504040204" pitchFamily="34" charset="0"/>
              </a:rPr>
              <a:t>Verrous : interactions RN-microorganismes, RN – matières organiques</a:t>
            </a:r>
          </a:p>
          <a:p>
            <a:pPr>
              <a:lnSpc>
                <a:spcPct val="110000"/>
              </a:lnSpc>
            </a:pPr>
            <a:r>
              <a:rPr lang="fr-FR" sz="1600" dirty="0" smtClean="0">
                <a:ea typeface="Tahoma" panose="020B0604030504040204" pitchFamily="34" charset="0"/>
                <a:cs typeface="Tahoma" panose="020B0604030504040204" pitchFamily="34" charset="0"/>
              </a:rPr>
              <a:t>- Liens </a:t>
            </a:r>
            <a:r>
              <a:rPr lang="fr-FR" sz="1600" b="1" dirty="0">
                <a:ea typeface="Tahoma" panose="020B0604030504040204" pitchFamily="34" charset="0"/>
                <a:cs typeface="Tahoma" panose="020B0604030504040204" pitchFamily="34" charset="0"/>
              </a:rPr>
              <a:t>transferts et </a:t>
            </a:r>
            <a:r>
              <a:rPr lang="fr-FR" sz="1600" b="1" dirty="0" smtClean="0">
                <a:ea typeface="Tahoma" panose="020B0604030504040204" pitchFamily="34" charset="0"/>
                <a:cs typeface="Tahoma" panose="020B0604030504040204" pitchFamily="34" charset="0"/>
              </a:rPr>
              <a:t>effets des </a:t>
            </a:r>
            <a:r>
              <a:rPr lang="fr-FR" sz="1600" b="1" dirty="0">
                <a:ea typeface="Tahoma" panose="020B0604030504040204" pitchFamily="34" charset="0"/>
                <a:cs typeface="Tahoma" panose="020B0604030504040204" pitchFamily="34" charset="0"/>
              </a:rPr>
              <a:t>radionucléides (RN) </a:t>
            </a:r>
            <a:r>
              <a:rPr lang="fr-FR" sz="1600" dirty="0">
                <a:ea typeface="Tahoma" panose="020B0604030504040204" pitchFamily="34" charset="0"/>
                <a:cs typeface="Tahoma" panose="020B0604030504040204" pitchFamily="34" charset="0"/>
              </a:rPr>
              <a:t>dans les continuums sol-eaux-plantes</a:t>
            </a:r>
          </a:p>
          <a:p>
            <a:pPr marL="285750" indent="-285750">
              <a:lnSpc>
                <a:spcPct val="110000"/>
              </a:lnSpc>
              <a:buFont typeface="Wingdings" panose="05000000000000000000" pitchFamily="2" charset="2"/>
              <a:buChar char="à"/>
            </a:pPr>
            <a:endParaRPr lang="fr-FR" sz="100" dirty="0">
              <a:ea typeface="Tahoma" panose="020B0604030504040204" pitchFamily="34" charset="0"/>
              <a:cs typeface="Tahoma" panose="020B0604030504040204" pitchFamily="34" charset="0"/>
            </a:endParaRPr>
          </a:p>
        </p:txBody>
      </p:sp>
      <p:cxnSp>
        <p:nvCxnSpPr>
          <p:cNvPr id="52" name="Connecteur droit avec flèche 51"/>
          <p:cNvCxnSpPr/>
          <p:nvPr/>
        </p:nvCxnSpPr>
        <p:spPr>
          <a:xfrm flipH="1">
            <a:off x="2442291" y="3109834"/>
            <a:ext cx="15909" cy="123601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flipV="1">
            <a:off x="2331319" y="2304216"/>
            <a:ext cx="0" cy="1116317"/>
          </a:xfrm>
          <a:prstGeom prst="straightConnector1">
            <a:avLst/>
          </a:prstGeom>
          <a:ln w="19050">
            <a:solidFill>
              <a:srgbClr val="00CC66"/>
            </a:solidFill>
            <a:tailEnd type="triangle"/>
          </a:ln>
        </p:spPr>
        <p:style>
          <a:lnRef idx="1">
            <a:schemeClr val="accent1"/>
          </a:lnRef>
          <a:fillRef idx="0">
            <a:schemeClr val="accent1"/>
          </a:fillRef>
          <a:effectRef idx="0">
            <a:schemeClr val="accent1"/>
          </a:effectRef>
          <a:fontRef idx="minor">
            <a:schemeClr val="tx1"/>
          </a:fontRef>
        </p:style>
      </p:cxnSp>
      <p:pic>
        <p:nvPicPr>
          <p:cNvPr id="33" name="Image 32"/>
          <p:cNvPicPr>
            <a:picLocks noChangeAspect="1"/>
          </p:cNvPicPr>
          <p:nvPr/>
        </p:nvPicPr>
        <p:blipFill>
          <a:blip r:embed="rId4"/>
          <a:stretch>
            <a:fillRect/>
          </a:stretch>
        </p:blipFill>
        <p:spPr>
          <a:xfrm>
            <a:off x="213747" y="2055187"/>
            <a:ext cx="1410127" cy="2255106"/>
          </a:xfrm>
          <a:prstGeom prst="rect">
            <a:avLst/>
          </a:prstGeom>
        </p:spPr>
      </p:pic>
      <p:cxnSp>
        <p:nvCxnSpPr>
          <p:cNvPr id="86" name="Connecteur en angle 85"/>
          <p:cNvCxnSpPr/>
          <p:nvPr/>
        </p:nvCxnSpPr>
        <p:spPr>
          <a:xfrm>
            <a:off x="7570675" y="2504270"/>
            <a:ext cx="12700" cy="1508324"/>
          </a:xfrm>
          <a:prstGeom prst="bentConnector3">
            <a:avLst>
              <a:gd name="adj1" fmla="val 253333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cteur en angle 86"/>
          <p:cNvCxnSpPr/>
          <p:nvPr/>
        </p:nvCxnSpPr>
        <p:spPr>
          <a:xfrm rot="5400000">
            <a:off x="7271243" y="3695255"/>
            <a:ext cx="919233" cy="310842"/>
          </a:xfrm>
          <a:prstGeom prst="bentConnector3">
            <a:avLst>
              <a:gd name="adj1" fmla="val 98553"/>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eur en angle 87"/>
          <p:cNvCxnSpPr/>
          <p:nvPr/>
        </p:nvCxnSpPr>
        <p:spPr>
          <a:xfrm flipV="1">
            <a:off x="7575439" y="2770470"/>
            <a:ext cx="12700" cy="641396"/>
          </a:xfrm>
          <a:prstGeom prst="bentConnector3">
            <a:avLst>
              <a:gd name="adj1" fmla="val 1800000"/>
            </a:avLst>
          </a:prstGeom>
          <a:ln w="22225">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89" name="Image 88"/>
          <p:cNvPicPr>
            <a:picLocks noChangeAspect="1"/>
          </p:cNvPicPr>
          <p:nvPr/>
        </p:nvPicPr>
        <p:blipFill>
          <a:blip r:embed="rId5"/>
          <a:stretch>
            <a:fillRect/>
          </a:stretch>
        </p:blipFill>
        <p:spPr>
          <a:xfrm>
            <a:off x="7575437" y="2893687"/>
            <a:ext cx="1165656" cy="746215"/>
          </a:xfrm>
          <a:prstGeom prst="rect">
            <a:avLst/>
          </a:prstGeom>
        </p:spPr>
      </p:pic>
      <p:pic>
        <p:nvPicPr>
          <p:cNvPr id="90" name="Image 89"/>
          <p:cNvPicPr>
            <a:picLocks noChangeAspect="1"/>
          </p:cNvPicPr>
          <p:nvPr/>
        </p:nvPicPr>
        <p:blipFill>
          <a:blip r:embed="rId5"/>
          <a:stretch>
            <a:fillRect/>
          </a:stretch>
        </p:blipFill>
        <p:spPr>
          <a:xfrm>
            <a:off x="1530279" y="2459020"/>
            <a:ext cx="1165656" cy="746215"/>
          </a:xfrm>
          <a:prstGeom prst="rect">
            <a:avLst/>
          </a:prstGeom>
        </p:spPr>
      </p:pic>
      <p:sp>
        <p:nvSpPr>
          <p:cNvPr id="92" name="Rectangle 91"/>
          <p:cNvSpPr/>
          <p:nvPr/>
        </p:nvSpPr>
        <p:spPr>
          <a:xfrm>
            <a:off x="1854199" y="1365890"/>
            <a:ext cx="7201665" cy="369332"/>
          </a:xfrm>
          <a:prstGeom prst="rect">
            <a:avLst/>
          </a:prstGeom>
        </p:spPr>
        <p:txBody>
          <a:bodyPr wrap="square">
            <a:spAutoFit/>
          </a:bodyPr>
          <a:lstStyle/>
          <a:p>
            <a:r>
              <a:rPr lang="fr-FR" dirty="0" smtClean="0">
                <a:solidFill>
                  <a:srgbClr val="7030A0"/>
                </a:solidFill>
                <a:sym typeface="Wingdings" panose="05000000000000000000" pitchFamily="2" charset="2"/>
              </a:rPr>
              <a:t> Enjeu :</a:t>
            </a:r>
            <a:r>
              <a:rPr lang="fr-FR" dirty="0" smtClean="0">
                <a:solidFill>
                  <a:srgbClr val="7030A0"/>
                </a:solidFill>
              </a:rPr>
              <a:t>Un </a:t>
            </a:r>
            <a:r>
              <a:rPr lang="fr-FR" dirty="0">
                <a:solidFill>
                  <a:srgbClr val="7030A0"/>
                </a:solidFill>
              </a:rPr>
              <a:t>fonctionnement bio géochimique </a:t>
            </a:r>
            <a:r>
              <a:rPr lang="fr-FR" dirty="0" smtClean="0">
                <a:solidFill>
                  <a:srgbClr val="7030A0"/>
                </a:solidFill>
              </a:rPr>
              <a:t>spécifique de ces biotopes ?</a:t>
            </a:r>
            <a:endParaRPr lang="fr-FR" dirty="0"/>
          </a:p>
        </p:txBody>
      </p:sp>
      <p:pic>
        <p:nvPicPr>
          <p:cNvPr id="105" name="Image 104"/>
          <p:cNvPicPr>
            <a:picLocks noChangeAspect="1"/>
          </p:cNvPicPr>
          <p:nvPr/>
        </p:nvPicPr>
        <p:blipFill>
          <a:blip r:embed="rId6"/>
          <a:stretch>
            <a:fillRect/>
          </a:stretch>
        </p:blipFill>
        <p:spPr>
          <a:xfrm>
            <a:off x="8826529" y="1774718"/>
            <a:ext cx="3132092" cy="1847248"/>
          </a:xfrm>
          <a:prstGeom prst="rect">
            <a:avLst/>
          </a:prstGeom>
        </p:spPr>
      </p:pic>
      <p:pic>
        <p:nvPicPr>
          <p:cNvPr id="106" name="Image 105"/>
          <p:cNvPicPr>
            <a:picLocks noChangeAspect="1"/>
          </p:cNvPicPr>
          <p:nvPr/>
        </p:nvPicPr>
        <p:blipFill>
          <a:blip r:embed="rId7"/>
          <a:stretch>
            <a:fillRect/>
          </a:stretch>
        </p:blipFill>
        <p:spPr>
          <a:xfrm>
            <a:off x="8868033" y="3850675"/>
            <a:ext cx="2987299" cy="1127858"/>
          </a:xfrm>
          <a:prstGeom prst="rect">
            <a:avLst/>
          </a:prstGeom>
        </p:spPr>
      </p:pic>
      <p:sp>
        <p:nvSpPr>
          <p:cNvPr id="22" name="ZoneTexte 21"/>
          <p:cNvSpPr txBox="1"/>
          <p:nvPr/>
        </p:nvSpPr>
        <p:spPr>
          <a:xfrm>
            <a:off x="1637098" y="3770525"/>
            <a:ext cx="625492" cy="369332"/>
          </a:xfrm>
          <a:prstGeom prst="rect">
            <a:avLst/>
          </a:prstGeom>
          <a:noFill/>
        </p:spPr>
        <p:txBody>
          <a:bodyPr wrap="none" rtlCol="0">
            <a:spAutoFit/>
          </a:bodyPr>
          <a:lstStyle/>
          <a:p>
            <a:r>
              <a:rPr lang="fr-FR" dirty="0" smtClean="0">
                <a:solidFill>
                  <a:srgbClr val="0070C0"/>
                </a:solidFill>
              </a:rPr>
              <a:t>WP1</a:t>
            </a:r>
            <a:endParaRPr lang="fr-FR" dirty="0">
              <a:solidFill>
                <a:srgbClr val="0070C0"/>
              </a:solidFill>
            </a:endParaRPr>
          </a:p>
        </p:txBody>
      </p:sp>
      <p:sp>
        <p:nvSpPr>
          <p:cNvPr id="23" name="Rectangle 22"/>
          <p:cNvSpPr/>
          <p:nvPr/>
        </p:nvSpPr>
        <p:spPr>
          <a:xfrm>
            <a:off x="1615977" y="3091168"/>
            <a:ext cx="625492" cy="369332"/>
          </a:xfrm>
          <a:prstGeom prst="rect">
            <a:avLst/>
          </a:prstGeom>
        </p:spPr>
        <p:txBody>
          <a:bodyPr wrap="none">
            <a:spAutoFit/>
          </a:bodyPr>
          <a:lstStyle/>
          <a:p>
            <a:r>
              <a:rPr lang="fr-FR" dirty="0" smtClean="0">
                <a:solidFill>
                  <a:srgbClr val="00B050"/>
                </a:solidFill>
              </a:rPr>
              <a:t>WP2</a:t>
            </a:r>
            <a:endParaRPr lang="fr-FR" dirty="0">
              <a:solidFill>
                <a:srgbClr val="00B050"/>
              </a:solidFill>
            </a:endParaRPr>
          </a:p>
        </p:txBody>
      </p:sp>
      <p:sp>
        <p:nvSpPr>
          <p:cNvPr id="24" name="Rectangle 23"/>
          <p:cNvSpPr/>
          <p:nvPr/>
        </p:nvSpPr>
        <p:spPr>
          <a:xfrm>
            <a:off x="1510859" y="5157919"/>
            <a:ext cx="6694683" cy="357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7030A0"/>
                </a:solidFill>
                <a:latin typeface="+mj-lt"/>
                <a:sym typeface="Wingdings" panose="05000000000000000000" pitchFamily="2" charset="2"/>
              </a:rPr>
              <a:t> Enjeu : </a:t>
            </a:r>
            <a:r>
              <a:rPr lang="fr-FR" dirty="0" smtClean="0">
                <a:solidFill>
                  <a:srgbClr val="7030A0"/>
                </a:solidFill>
                <a:latin typeface="+mj-lt"/>
              </a:rPr>
              <a:t>Alimenter à l’amont des modèles prévisionnels &amp; réduire les incertitudes sur les facteurs  de transferts des modèles opérationnels</a:t>
            </a:r>
            <a:endParaRPr lang="fr-FR" dirty="0">
              <a:solidFill>
                <a:srgbClr val="7030A0"/>
              </a:solidFill>
              <a:latin typeface="+mj-lt"/>
            </a:endParaRPr>
          </a:p>
        </p:txBody>
      </p:sp>
    </p:spTree>
    <p:extLst>
      <p:ext uri="{BB962C8B-B14F-4D97-AF65-F5344CB8AC3E}">
        <p14:creationId xmlns:p14="http://schemas.microsoft.com/office/powerpoint/2010/main" val="232717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9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p:cNvSpPr txBox="1"/>
          <p:nvPr/>
        </p:nvSpPr>
        <p:spPr>
          <a:xfrm flipH="1">
            <a:off x="8235892" y="966447"/>
            <a:ext cx="3622409" cy="4909036"/>
          </a:xfrm>
          <a:prstGeom prst="rect">
            <a:avLst/>
          </a:prstGeom>
          <a:solidFill>
            <a:schemeClr val="accent4">
              <a:lumMod val="20000"/>
              <a:lumOff val="80000"/>
            </a:schemeClr>
          </a:solidFill>
          <a:ln>
            <a:solidFill>
              <a:schemeClr val="tx1"/>
            </a:solidFill>
          </a:ln>
        </p:spPr>
        <p:txBody>
          <a:bodyPr wrap="square" rtlCol="0">
            <a:spAutoFit/>
          </a:bodyPr>
          <a:lstStyle/>
          <a:p>
            <a:pPr marL="285750" indent="-285750">
              <a:spcBef>
                <a:spcPts val="600"/>
              </a:spcBef>
              <a:buFont typeface="Arial" panose="020B0604020202020204" pitchFamily="34" charset="0"/>
              <a:buChar char="•"/>
            </a:pPr>
            <a:r>
              <a:rPr lang="fr-FR" sz="1400" b="1" dirty="0" smtClean="0">
                <a:solidFill>
                  <a:schemeClr val="accent2">
                    <a:lumMod val="75000"/>
                  </a:schemeClr>
                </a:solidFill>
                <a:latin typeface="+mj-lt"/>
              </a:rPr>
              <a:t>Profil de sol : </a:t>
            </a:r>
            <a:r>
              <a:rPr lang="fr-FR" sz="1400" dirty="0" smtClean="0">
                <a:latin typeface="+mj-lt"/>
              </a:rPr>
              <a:t>Préparation &amp; analyse échantillons, chimie, minéralogie IPHC</a:t>
            </a:r>
          </a:p>
          <a:p>
            <a:pPr marL="285750" indent="-285750">
              <a:spcBef>
                <a:spcPts val="600"/>
              </a:spcBef>
              <a:buFont typeface="Arial" panose="020B0604020202020204" pitchFamily="34" charset="0"/>
              <a:buChar char="•"/>
            </a:pPr>
            <a:r>
              <a:rPr lang="fr-FR" sz="1400" b="1" dirty="0" smtClean="0">
                <a:solidFill>
                  <a:schemeClr val="accent2">
                    <a:lumMod val="75000"/>
                  </a:schemeClr>
                </a:solidFill>
                <a:latin typeface="+mj-lt"/>
              </a:rPr>
              <a:t>Sources et redistributions RN </a:t>
            </a:r>
          </a:p>
          <a:p>
            <a:pPr lvl="1">
              <a:spcBef>
                <a:spcPts val="600"/>
              </a:spcBef>
            </a:pPr>
            <a:r>
              <a:rPr lang="fr-FR" sz="1400" b="1" dirty="0" smtClean="0">
                <a:latin typeface="+mj-lt"/>
              </a:rPr>
              <a:t>Thèse T. </a:t>
            </a:r>
            <a:r>
              <a:rPr lang="fr-FR" sz="1400" b="1" dirty="0">
                <a:latin typeface="+mj-lt"/>
              </a:rPr>
              <a:t>Geng</a:t>
            </a:r>
            <a:r>
              <a:rPr lang="fr-FR" sz="1400" dirty="0" smtClean="0">
                <a:latin typeface="+mj-lt"/>
              </a:rPr>
              <a:t>, </a:t>
            </a:r>
            <a:r>
              <a:rPr lang="fr-FR" sz="1400" dirty="0"/>
              <a:t>SUBATECH - </a:t>
            </a:r>
            <a:r>
              <a:rPr lang="fr-FR" sz="1400" dirty="0" smtClean="0"/>
              <a:t>LELI</a:t>
            </a:r>
            <a:r>
              <a:rPr lang="fr-FR" sz="1400" dirty="0" smtClean="0">
                <a:latin typeface="+mj-lt"/>
              </a:rPr>
              <a:t> </a:t>
            </a:r>
          </a:p>
          <a:p>
            <a:pPr lvl="1">
              <a:spcBef>
                <a:spcPts val="600"/>
              </a:spcBef>
            </a:pPr>
            <a:r>
              <a:rPr lang="fr-FR" sz="1400" dirty="0" smtClean="0">
                <a:latin typeface="+mj-lt"/>
              </a:rPr>
              <a:t>Thèse L. </a:t>
            </a:r>
            <a:r>
              <a:rPr lang="fr-FR" sz="1400" dirty="0" err="1" smtClean="0">
                <a:latin typeface="+mj-lt"/>
              </a:rPr>
              <a:t>Darricau</a:t>
            </a:r>
            <a:r>
              <a:rPr lang="fr-FR" sz="1400" dirty="0" smtClean="0">
                <a:latin typeface="+mj-lt"/>
              </a:rPr>
              <a:t>, </a:t>
            </a:r>
            <a:r>
              <a:rPr lang="fr-FR" sz="1400" u="sng" dirty="0" smtClean="0">
                <a:latin typeface="+mj-lt"/>
              </a:rPr>
              <a:t>poster LELI</a:t>
            </a:r>
          </a:p>
          <a:p>
            <a:pPr lvl="1">
              <a:spcBef>
                <a:spcPts val="600"/>
              </a:spcBef>
            </a:pPr>
            <a:r>
              <a:rPr lang="fr-FR" sz="1400" dirty="0" smtClean="0">
                <a:latin typeface="+mj-lt"/>
              </a:rPr>
              <a:t>Post-doc </a:t>
            </a:r>
            <a:r>
              <a:rPr lang="fr-FR" sz="1400" dirty="0">
                <a:latin typeface="+mj-lt"/>
              </a:rPr>
              <a:t>A.L. </a:t>
            </a:r>
            <a:r>
              <a:rPr lang="fr-FR" sz="1400" dirty="0" smtClean="0">
                <a:latin typeface="+mj-lt"/>
              </a:rPr>
              <a:t>Nivesse, </a:t>
            </a:r>
            <a:r>
              <a:rPr lang="fr-FR" sz="1400" dirty="0">
                <a:latin typeface="+mj-lt"/>
              </a:rPr>
              <a:t>SUBATECH </a:t>
            </a:r>
            <a:r>
              <a:rPr lang="fr-FR" sz="1400" dirty="0" smtClean="0">
                <a:latin typeface="+mj-lt"/>
              </a:rPr>
              <a:t>– ICN</a:t>
            </a:r>
            <a:endParaRPr lang="fr-FR" sz="1400" u="sng" dirty="0" smtClean="0">
              <a:latin typeface="+mj-lt"/>
            </a:endParaRPr>
          </a:p>
          <a:p>
            <a:pPr marL="285750" indent="-285750">
              <a:spcBef>
                <a:spcPts val="600"/>
              </a:spcBef>
              <a:buFont typeface="Arial" panose="020B0604020202020204" pitchFamily="34" charset="0"/>
              <a:buChar char="•"/>
            </a:pPr>
            <a:r>
              <a:rPr lang="fr-FR" sz="1400" b="1" dirty="0" smtClean="0">
                <a:solidFill>
                  <a:srgbClr val="C00000"/>
                </a:solidFill>
                <a:latin typeface="+mj-lt"/>
              </a:rPr>
              <a:t>Microorganismes-RN</a:t>
            </a:r>
            <a:r>
              <a:rPr lang="fr-FR" sz="1400" b="1" dirty="0" smtClean="0">
                <a:solidFill>
                  <a:srgbClr val="33CC33"/>
                </a:solidFill>
                <a:latin typeface="+mj-lt"/>
              </a:rPr>
              <a:t> </a:t>
            </a:r>
            <a:r>
              <a:rPr lang="fr-FR" sz="1400" b="1" dirty="0" smtClean="0">
                <a:solidFill>
                  <a:srgbClr val="336600"/>
                </a:solidFill>
                <a:latin typeface="+mj-lt"/>
              </a:rPr>
              <a:t>, Mat. </a:t>
            </a:r>
            <a:r>
              <a:rPr lang="fr-FR" sz="1400" b="1" dirty="0" err="1" smtClean="0">
                <a:solidFill>
                  <a:srgbClr val="336600"/>
                </a:solidFill>
                <a:latin typeface="+mj-lt"/>
              </a:rPr>
              <a:t>org</a:t>
            </a:r>
            <a:r>
              <a:rPr lang="fr-FR" sz="1400" b="1" dirty="0" smtClean="0">
                <a:solidFill>
                  <a:srgbClr val="336600"/>
                </a:solidFill>
                <a:latin typeface="+mj-lt"/>
              </a:rPr>
              <a:t>. (MO) - RN</a:t>
            </a:r>
          </a:p>
          <a:p>
            <a:pPr lvl="1">
              <a:spcBef>
                <a:spcPts val="600"/>
              </a:spcBef>
            </a:pPr>
            <a:r>
              <a:rPr lang="fr-FR" sz="1400" dirty="0" smtClean="0">
                <a:latin typeface="+mj-lt"/>
              </a:rPr>
              <a:t>Thèse C. Holub, </a:t>
            </a:r>
            <a:r>
              <a:rPr lang="fr-FR" sz="1400" u="sng" dirty="0" smtClean="0">
                <a:latin typeface="+mj-lt"/>
              </a:rPr>
              <a:t>poster IP2i-LMGE</a:t>
            </a:r>
          </a:p>
          <a:p>
            <a:pPr lvl="1">
              <a:spcBef>
                <a:spcPts val="600"/>
              </a:spcBef>
            </a:pPr>
            <a:r>
              <a:rPr lang="fr-FR" sz="1400" dirty="0" smtClean="0">
                <a:latin typeface="+mj-lt"/>
              </a:rPr>
              <a:t>Thèse S. Ferreres, IPHC, coll. LR2T, BIAM</a:t>
            </a:r>
          </a:p>
          <a:p>
            <a:pPr marL="285750" indent="-285750">
              <a:spcBef>
                <a:spcPts val="600"/>
              </a:spcBef>
              <a:buFont typeface="Arial" panose="020B0604020202020204" pitchFamily="34" charset="0"/>
              <a:buChar char="•"/>
            </a:pPr>
            <a:r>
              <a:rPr lang="fr-FR" sz="1400" b="1" dirty="0" smtClean="0">
                <a:solidFill>
                  <a:srgbClr val="0070C0"/>
                </a:solidFill>
                <a:latin typeface="+mj-lt"/>
              </a:rPr>
              <a:t>Labilité RN : in-situ &amp; expériences</a:t>
            </a:r>
            <a:r>
              <a:rPr lang="fr-FR" sz="1400" b="1" dirty="0" smtClean="0">
                <a:solidFill>
                  <a:schemeClr val="accent6">
                    <a:lumMod val="75000"/>
                  </a:schemeClr>
                </a:solidFill>
                <a:latin typeface="+mj-lt"/>
              </a:rPr>
              <a:t>, effet MO</a:t>
            </a:r>
          </a:p>
          <a:p>
            <a:pPr lvl="1">
              <a:spcBef>
                <a:spcPts val="600"/>
              </a:spcBef>
            </a:pPr>
            <a:r>
              <a:rPr lang="fr-FR" sz="1400" b="1" dirty="0" smtClean="0">
                <a:latin typeface="+mj-lt"/>
              </a:rPr>
              <a:t>SUBATECH, ICN, LR2T, IPHC</a:t>
            </a:r>
          </a:p>
          <a:p>
            <a:pPr lvl="1">
              <a:spcBef>
                <a:spcPts val="600"/>
              </a:spcBef>
            </a:pPr>
            <a:r>
              <a:rPr lang="fr-FR" sz="1400" b="1" dirty="0" smtClean="0">
                <a:latin typeface="+mj-lt"/>
              </a:rPr>
              <a:t>Post-doc A.L. Nivesse, SUBATECH-ICN </a:t>
            </a:r>
          </a:p>
          <a:p>
            <a:pPr lvl="1">
              <a:spcBef>
                <a:spcPts val="600"/>
              </a:spcBef>
            </a:pPr>
            <a:r>
              <a:rPr lang="fr-FR" sz="1400" b="1" dirty="0" smtClean="0">
                <a:latin typeface="+mj-lt"/>
              </a:rPr>
              <a:t>Thèse S. Ferreres</a:t>
            </a:r>
            <a:r>
              <a:rPr lang="fr-FR" sz="1400" dirty="0" smtClean="0">
                <a:latin typeface="+mj-lt"/>
              </a:rPr>
              <a:t>, </a:t>
            </a:r>
            <a:r>
              <a:rPr lang="fr-FR" sz="1400" u="sng" dirty="0" smtClean="0">
                <a:latin typeface="+mj-lt"/>
              </a:rPr>
              <a:t>Poster IPHC-BIAM-LR2T</a:t>
            </a:r>
          </a:p>
          <a:p>
            <a:pPr marL="285750" indent="-285750">
              <a:spcBef>
                <a:spcPts val="600"/>
              </a:spcBef>
              <a:buFont typeface="Arial" panose="020B0604020202020204" pitchFamily="34" charset="0"/>
              <a:buChar char="•"/>
            </a:pPr>
            <a:r>
              <a:rPr lang="fr-FR" sz="1400" b="1" dirty="0" smtClean="0">
                <a:solidFill>
                  <a:srgbClr val="0070C0"/>
                </a:solidFill>
                <a:latin typeface="+mj-lt"/>
              </a:rPr>
              <a:t>Mobilité RN dans les eaux : </a:t>
            </a:r>
            <a:r>
              <a:rPr lang="fr-FR" sz="1400" b="1" dirty="0" smtClean="0">
                <a:solidFill>
                  <a:schemeClr val="accent6">
                    <a:lumMod val="75000"/>
                  </a:schemeClr>
                </a:solidFill>
                <a:latin typeface="+mj-lt"/>
              </a:rPr>
              <a:t>effet MO</a:t>
            </a:r>
            <a:endParaRPr lang="fr-FR" sz="1400" b="1" dirty="0">
              <a:solidFill>
                <a:schemeClr val="accent6">
                  <a:lumMod val="75000"/>
                </a:schemeClr>
              </a:solidFill>
              <a:latin typeface="+mj-lt"/>
            </a:endParaRPr>
          </a:p>
          <a:p>
            <a:pPr lvl="1">
              <a:spcBef>
                <a:spcPts val="600"/>
              </a:spcBef>
            </a:pPr>
            <a:r>
              <a:rPr lang="fr-FR" sz="1400" b="1" dirty="0" smtClean="0">
                <a:latin typeface="+mj-lt"/>
              </a:rPr>
              <a:t>Thèse S. Georg</a:t>
            </a:r>
            <a:r>
              <a:rPr lang="fr-FR" sz="1400" dirty="0" smtClean="0">
                <a:latin typeface="+mj-lt"/>
              </a:rPr>
              <a:t>, </a:t>
            </a:r>
            <a:r>
              <a:rPr lang="fr-FR" sz="1400" u="sng" dirty="0" smtClean="0">
                <a:latin typeface="+mj-lt"/>
              </a:rPr>
              <a:t>poster IPHC- LPC-LMGE</a:t>
            </a:r>
          </a:p>
          <a:p>
            <a:pPr marL="285750" indent="-285750">
              <a:spcBef>
                <a:spcPts val="600"/>
              </a:spcBef>
              <a:buFont typeface="Arial" panose="020B0604020202020204" pitchFamily="34" charset="0"/>
              <a:buChar char="•"/>
            </a:pPr>
            <a:r>
              <a:rPr lang="fr-FR" sz="1400" b="1" dirty="0" smtClean="0"/>
              <a:t>Stockage et partage de données</a:t>
            </a:r>
            <a:endParaRPr lang="fr-FR" sz="1400" b="1" dirty="0"/>
          </a:p>
          <a:p>
            <a:pPr lvl="1">
              <a:spcBef>
                <a:spcPts val="600"/>
              </a:spcBef>
            </a:pPr>
            <a:r>
              <a:rPr lang="fr-FR" sz="1400" u="sng" dirty="0" smtClean="0"/>
              <a:t>Courson et al., poster </a:t>
            </a:r>
            <a:r>
              <a:rPr lang="fr-FR" sz="1400" u="sng" dirty="0"/>
              <a:t>IPHC- </a:t>
            </a:r>
            <a:r>
              <a:rPr lang="fr-FR" sz="1400" u="sng" dirty="0" smtClean="0"/>
              <a:t>LPC - LMGE</a:t>
            </a:r>
            <a:endParaRPr lang="fr-FR" sz="1400" u="sng" dirty="0"/>
          </a:p>
        </p:txBody>
      </p:sp>
      <p:pic>
        <p:nvPicPr>
          <p:cNvPr id="41" name="Image 40"/>
          <p:cNvPicPr>
            <a:picLocks noChangeAspect="1"/>
          </p:cNvPicPr>
          <p:nvPr/>
        </p:nvPicPr>
        <p:blipFill>
          <a:blip r:embed="rId3"/>
          <a:stretch>
            <a:fillRect/>
          </a:stretch>
        </p:blipFill>
        <p:spPr>
          <a:xfrm>
            <a:off x="3655486" y="966447"/>
            <a:ext cx="1316736" cy="987552"/>
          </a:xfrm>
          <a:prstGeom prst="rect">
            <a:avLst/>
          </a:prstGeom>
        </p:spPr>
      </p:pic>
      <p:pic>
        <p:nvPicPr>
          <p:cNvPr id="42" name="Image 41"/>
          <p:cNvPicPr>
            <a:picLocks noChangeAspect="1"/>
          </p:cNvPicPr>
          <p:nvPr/>
        </p:nvPicPr>
        <p:blipFill>
          <a:blip r:embed="rId4"/>
          <a:stretch>
            <a:fillRect/>
          </a:stretch>
        </p:blipFill>
        <p:spPr>
          <a:xfrm>
            <a:off x="5183341" y="753708"/>
            <a:ext cx="1420716" cy="1065537"/>
          </a:xfrm>
          <a:prstGeom prst="rect">
            <a:avLst/>
          </a:prstGeom>
        </p:spPr>
      </p:pic>
      <p:grpSp>
        <p:nvGrpSpPr>
          <p:cNvPr id="63" name="Groupe 62"/>
          <p:cNvGrpSpPr/>
          <p:nvPr/>
        </p:nvGrpSpPr>
        <p:grpSpPr>
          <a:xfrm>
            <a:off x="552162" y="792798"/>
            <a:ext cx="2906685" cy="2055005"/>
            <a:chOff x="339829" y="800513"/>
            <a:chExt cx="2906685" cy="2055005"/>
          </a:xfrm>
        </p:grpSpPr>
        <p:grpSp>
          <p:nvGrpSpPr>
            <p:cNvPr id="49" name="Groupe 48"/>
            <p:cNvGrpSpPr/>
            <p:nvPr/>
          </p:nvGrpSpPr>
          <p:grpSpPr>
            <a:xfrm>
              <a:off x="339829" y="800513"/>
              <a:ext cx="2906685" cy="2055005"/>
              <a:chOff x="290337" y="629035"/>
              <a:chExt cx="2906685" cy="2055005"/>
            </a:xfrm>
          </p:grpSpPr>
          <p:pic>
            <p:nvPicPr>
              <p:cNvPr id="43" name="Imag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337" y="629035"/>
                <a:ext cx="2906685" cy="2055005"/>
              </a:xfrm>
              <a:prstGeom prst="rect">
                <a:avLst/>
              </a:prstGeom>
            </p:spPr>
          </p:pic>
          <p:pic>
            <p:nvPicPr>
              <p:cNvPr id="38" name="Imag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9459" y="1351014"/>
                <a:ext cx="864524" cy="1153806"/>
              </a:xfrm>
              <a:prstGeom prst="rect">
                <a:avLst/>
              </a:prstGeom>
            </p:spPr>
          </p:pic>
          <p:sp>
            <p:nvSpPr>
              <p:cNvPr id="39" name="ZoneTexte 38"/>
              <p:cNvSpPr txBox="1"/>
              <p:nvPr/>
            </p:nvSpPr>
            <p:spPr>
              <a:xfrm>
                <a:off x="348559" y="709583"/>
                <a:ext cx="2232278" cy="369332"/>
              </a:xfrm>
              <a:prstGeom prst="rect">
                <a:avLst/>
              </a:prstGeom>
              <a:noFill/>
            </p:spPr>
            <p:txBody>
              <a:bodyPr wrap="none" rtlCol="0">
                <a:spAutoFit/>
              </a:bodyPr>
              <a:lstStyle/>
              <a:p>
                <a:r>
                  <a:rPr lang="fr-FR" dirty="0" smtClean="0"/>
                  <a:t>Campagne Sept. 2020</a:t>
                </a:r>
                <a:endParaRPr lang="fr-FR" dirty="0"/>
              </a:p>
            </p:txBody>
          </p:sp>
          <p:cxnSp>
            <p:nvCxnSpPr>
              <p:cNvPr id="45" name="Connecteur droit avec flèche 44"/>
              <p:cNvCxnSpPr/>
              <p:nvPr/>
            </p:nvCxnSpPr>
            <p:spPr>
              <a:xfrm flipV="1">
                <a:off x="1391920" y="2330854"/>
                <a:ext cx="880689" cy="2993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7" name="Organigramme : Connecteur 56"/>
            <p:cNvSpPr/>
            <p:nvPr/>
          </p:nvSpPr>
          <p:spPr>
            <a:xfrm>
              <a:off x="1811021" y="1467938"/>
              <a:ext cx="86074" cy="7960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Organigramme : Connecteur 57"/>
            <p:cNvSpPr/>
            <p:nvPr/>
          </p:nvSpPr>
          <p:spPr>
            <a:xfrm>
              <a:off x="2568667" y="1168497"/>
              <a:ext cx="93298" cy="9812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Organigramme : Connecteur 58"/>
            <p:cNvSpPr/>
            <p:nvPr/>
          </p:nvSpPr>
          <p:spPr>
            <a:xfrm>
              <a:off x="398051" y="2105513"/>
              <a:ext cx="58883" cy="6389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Organigramme : Connecteur 59"/>
            <p:cNvSpPr/>
            <p:nvPr/>
          </p:nvSpPr>
          <p:spPr>
            <a:xfrm>
              <a:off x="1731322" y="1708460"/>
              <a:ext cx="86074" cy="7960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Organigramme : Connecteur 60"/>
            <p:cNvSpPr/>
            <p:nvPr/>
          </p:nvSpPr>
          <p:spPr>
            <a:xfrm>
              <a:off x="1608300" y="1948136"/>
              <a:ext cx="86074" cy="7960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Organigramme : Connecteur 61"/>
            <p:cNvSpPr/>
            <p:nvPr/>
          </p:nvSpPr>
          <p:spPr>
            <a:xfrm>
              <a:off x="1353857" y="2386809"/>
              <a:ext cx="86074" cy="7960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40" name="Image 39"/>
          <p:cNvPicPr>
            <a:picLocks noChangeAspect="1"/>
          </p:cNvPicPr>
          <p:nvPr/>
        </p:nvPicPr>
        <p:blipFill>
          <a:blip r:embed="rId7"/>
          <a:stretch>
            <a:fillRect/>
          </a:stretch>
        </p:blipFill>
        <p:spPr>
          <a:xfrm>
            <a:off x="4663467" y="2072639"/>
            <a:ext cx="1183902" cy="887927"/>
          </a:xfrm>
          <a:prstGeom prst="rect">
            <a:avLst/>
          </a:prstGeom>
        </p:spPr>
      </p:pic>
      <p:sp>
        <p:nvSpPr>
          <p:cNvPr id="21" name="ZoneTexte 20"/>
          <p:cNvSpPr txBox="1"/>
          <p:nvPr/>
        </p:nvSpPr>
        <p:spPr>
          <a:xfrm>
            <a:off x="1820634" y="104769"/>
            <a:ext cx="8572304" cy="369332"/>
          </a:xfrm>
          <a:prstGeom prst="rect">
            <a:avLst/>
          </a:prstGeom>
          <a:solidFill>
            <a:schemeClr val="bg1">
              <a:lumMod val="85000"/>
            </a:schemeClr>
          </a:solidFill>
        </p:spPr>
        <p:txBody>
          <a:bodyPr wrap="square" rtlCol="0">
            <a:spAutoFit/>
          </a:bodyPr>
          <a:lstStyle/>
          <a:p>
            <a:pPr algn="ctr"/>
            <a:r>
              <a:rPr lang="fr-FR" b="1" dirty="0"/>
              <a:t>WP1 - Spéciation et transferts sol – eau des RN / ETM</a:t>
            </a:r>
          </a:p>
        </p:txBody>
      </p:sp>
      <p:grpSp>
        <p:nvGrpSpPr>
          <p:cNvPr id="3" name="Groupe 2"/>
          <p:cNvGrpSpPr/>
          <p:nvPr/>
        </p:nvGrpSpPr>
        <p:grpSpPr>
          <a:xfrm>
            <a:off x="552162" y="3444939"/>
            <a:ext cx="7261874" cy="3162153"/>
            <a:chOff x="-41116" y="3259166"/>
            <a:chExt cx="7261874" cy="3162153"/>
          </a:xfrm>
        </p:grpSpPr>
        <p:pic>
          <p:nvPicPr>
            <p:cNvPr id="37" name="Image 36"/>
            <p:cNvPicPr>
              <a:picLocks noChangeAspect="1"/>
            </p:cNvPicPr>
            <p:nvPr/>
          </p:nvPicPr>
          <p:blipFill rotWithShape="1">
            <a:blip r:embed="rId8"/>
            <a:srcRect b="13376"/>
            <a:stretch/>
          </p:blipFill>
          <p:spPr>
            <a:xfrm>
              <a:off x="973950" y="3259166"/>
              <a:ext cx="6246808" cy="3139852"/>
            </a:xfrm>
            <a:prstGeom prst="rect">
              <a:avLst/>
            </a:prstGeom>
          </p:spPr>
        </p:pic>
        <p:sp>
          <p:nvSpPr>
            <p:cNvPr id="22" name="Rectangle 21"/>
            <p:cNvSpPr/>
            <p:nvPr/>
          </p:nvSpPr>
          <p:spPr>
            <a:xfrm>
              <a:off x="0" y="5647250"/>
              <a:ext cx="973950" cy="774069"/>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0" y="3514648"/>
              <a:ext cx="973950" cy="696231"/>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0" y="4248617"/>
              <a:ext cx="973950" cy="1360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21242" y="4338098"/>
              <a:ext cx="1048886" cy="1169551"/>
            </a:xfrm>
            <a:prstGeom prst="rect">
              <a:avLst/>
            </a:prstGeom>
            <a:noFill/>
          </p:spPr>
          <p:txBody>
            <a:bodyPr wrap="square" rtlCol="0">
              <a:spAutoFit/>
            </a:bodyPr>
            <a:lstStyle/>
            <a:p>
              <a:r>
                <a:rPr lang="fr-FR" sz="1400" b="1" i="1" dirty="0" smtClean="0"/>
                <a:t>Horizon</a:t>
              </a:r>
            </a:p>
            <a:p>
              <a:r>
                <a:rPr lang="fr-FR" sz="1400" b="1" i="1" dirty="0" smtClean="0"/>
                <a:t>argileux «</a:t>
              </a:r>
              <a:r>
                <a:rPr lang="fr-FR" sz="1400" b="1" i="1" dirty="0"/>
                <a:t> </a:t>
              </a:r>
              <a:r>
                <a:rPr lang="fr-FR" sz="1400" b="1" i="1" dirty="0" smtClean="0"/>
                <a:t>zones blanches et grises</a:t>
              </a:r>
              <a:r>
                <a:rPr lang="fr-FR" sz="1400" b="1" i="1" dirty="0"/>
                <a:t> »</a:t>
              </a:r>
            </a:p>
          </p:txBody>
        </p:sp>
        <p:sp>
          <p:nvSpPr>
            <p:cNvPr id="26" name="ZoneTexte 25"/>
            <p:cNvSpPr txBox="1"/>
            <p:nvPr/>
          </p:nvSpPr>
          <p:spPr>
            <a:xfrm>
              <a:off x="-37468" y="3586677"/>
              <a:ext cx="1121086" cy="523220"/>
            </a:xfrm>
            <a:prstGeom prst="rect">
              <a:avLst/>
            </a:prstGeom>
            <a:noFill/>
          </p:spPr>
          <p:txBody>
            <a:bodyPr wrap="square" rtlCol="0">
              <a:spAutoFit/>
            </a:bodyPr>
            <a:lstStyle/>
            <a:p>
              <a:r>
                <a:rPr lang="fr-FR" sz="1400" i="1" dirty="0" smtClean="0"/>
                <a:t>Horizon humique</a:t>
              </a:r>
            </a:p>
          </p:txBody>
        </p:sp>
        <p:sp>
          <p:nvSpPr>
            <p:cNvPr id="27" name="ZoneTexte 26"/>
            <p:cNvSpPr txBox="1"/>
            <p:nvPr/>
          </p:nvSpPr>
          <p:spPr>
            <a:xfrm>
              <a:off x="-41116" y="5772918"/>
              <a:ext cx="1088634" cy="307777"/>
            </a:xfrm>
            <a:prstGeom prst="rect">
              <a:avLst/>
            </a:prstGeom>
            <a:noFill/>
          </p:spPr>
          <p:txBody>
            <a:bodyPr wrap="square" rtlCol="0">
              <a:spAutoFit/>
            </a:bodyPr>
            <a:lstStyle/>
            <a:p>
              <a:r>
                <a:rPr lang="fr-FR" sz="1400" i="1" dirty="0" smtClean="0"/>
                <a:t> Paléosol</a:t>
              </a:r>
              <a:r>
                <a:rPr lang="fr-FR" sz="1400" i="1" dirty="0"/>
                <a:t> </a:t>
              </a:r>
            </a:p>
          </p:txBody>
        </p:sp>
      </p:grpSp>
    </p:spTree>
    <p:extLst>
      <p:ext uri="{BB962C8B-B14F-4D97-AF65-F5344CB8AC3E}">
        <p14:creationId xmlns:p14="http://schemas.microsoft.com/office/powerpoint/2010/main" val="15172800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p:cNvSpPr>
            <a:spLocks noGrp="1"/>
          </p:cNvSpPr>
          <p:nvPr>
            <p:ph type="pic" sz="quarter" idx="11"/>
          </p:nvPr>
        </p:nvSpPr>
        <p:spPr>
          <a:xfrm>
            <a:off x="303128" y="1444921"/>
            <a:ext cx="11533187" cy="4082113"/>
          </a:xfrm>
        </p:spPr>
      </p:sp>
      <p:sp>
        <p:nvSpPr>
          <p:cNvPr id="5" name="文本框 11">
            <a:extLst>
              <a:ext uri="{FF2B5EF4-FFF2-40B4-BE49-F238E27FC236}">
                <a16:creationId xmlns:a16="http://schemas.microsoft.com/office/drawing/2014/main" id="{81C8DE6C-A538-42AC-BBAF-BFF59BB4CBFD}"/>
              </a:ext>
            </a:extLst>
          </p:cNvPr>
          <p:cNvSpPr txBox="1">
            <a:spLocks noGrp="1"/>
          </p:cNvSpPr>
          <p:nvPr>
            <p:ph type="title"/>
          </p:nvPr>
        </p:nvSpPr>
        <p:spPr>
          <a:xfrm>
            <a:off x="409255" y="1895533"/>
            <a:ext cx="11214704" cy="1897699"/>
          </a:xfrm>
          <a:prstGeom prst="rect">
            <a:avLst/>
          </a:prstGeom>
          <a:noFill/>
        </p:spPr>
        <p:txBody>
          <a:bodyPr wrap="square" rtlCol="0">
            <a:spAutoFit/>
            <a:scene3d>
              <a:camera prst="orthographicFront"/>
              <a:lightRig rig="threePt" dir="t"/>
            </a:scene3d>
            <a:sp3d contourW="12700"/>
          </a:bodyPr>
          <a:lstStyle/>
          <a:p>
            <a:pPr algn="ctr" defTabSz="914377">
              <a:defRPr/>
            </a:pPr>
            <a:r>
              <a:rPr lang="fr-FR" altLang="zh-CN" sz="2933" dirty="0"/>
              <a:t>Identification des sources et des mécanismes de transport responsables de la dissémination des contaminants radioactifs à l’aval des anciens sites miniers à l’aide des isotopes stables d</a:t>
            </a:r>
            <a:r>
              <a:rPr lang="en-US" altLang="zh-CN" sz="2933" dirty="0"/>
              <a:t>u</a:t>
            </a:r>
            <a:r>
              <a:rPr lang="fr-FR" altLang="zh-CN" sz="2933" dirty="0"/>
              <a:t> plomb</a:t>
            </a:r>
            <a:r>
              <a:rPr lang="zh-CN" altLang="zh-CN" sz="2933" dirty="0"/>
              <a:t> </a:t>
            </a:r>
            <a:endParaRPr lang="fr-FR" altLang="zh-CN" sz="2933" dirty="0">
              <a:ea typeface="微软雅黑" panose="020B0503020204020204" pitchFamily="34" charset="-122"/>
              <a:cs typeface="经典综艺体简" panose="02010609000101010101" pitchFamily="49" charset="-12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9669" y="5695419"/>
            <a:ext cx="1845195" cy="995596"/>
          </a:xfrm>
          <a:prstGeom prst="rect">
            <a:avLst/>
          </a:prstGeom>
        </p:spPr>
      </p:pic>
      <p:sp>
        <p:nvSpPr>
          <p:cNvPr id="7" name="TextBox 11"/>
          <p:cNvSpPr txBox="1"/>
          <p:nvPr/>
        </p:nvSpPr>
        <p:spPr>
          <a:xfrm>
            <a:off x="4856204" y="3992652"/>
            <a:ext cx="2260362"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Arial" charset="0"/>
                <a:ea typeface="+mn-ea"/>
                <a:cs typeface="+mn-cs"/>
              </a:rPr>
              <a:t>Tingting GENG</a:t>
            </a:r>
            <a:endParaRPr kumimoji="0" lang="zh-CN" alt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8" name="Rectangle 7"/>
          <p:cNvSpPr/>
          <p:nvPr/>
        </p:nvSpPr>
        <p:spPr>
          <a:xfrm>
            <a:off x="528013" y="4572650"/>
            <a:ext cx="11083416" cy="50257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333" b="0" i="0" u="none" strike="noStrike" kern="1200" cap="none" spc="0" normalizeH="0" baseline="0" noProof="0" dirty="0">
                <a:ln>
                  <a:noFill/>
                </a:ln>
                <a:solidFill>
                  <a:srgbClr val="FFFFFF"/>
                </a:solidFill>
                <a:effectLst/>
                <a:uLnTx/>
                <a:uFillTx/>
                <a:latin typeface="Arial" charset="0"/>
                <a:ea typeface="+mn-ea"/>
                <a:cs typeface="+mn-cs"/>
              </a:rPr>
              <a:t>SUBATECH: </a:t>
            </a:r>
            <a:r>
              <a:rPr kumimoji="0" lang="en-US" sz="1333" b="0" i="0" u="none" strike="noStrike" kern="1200" cap="none" spc="0" normalizeH="0" baseline="0" noProof="0" dirty="0">
                <a:ln>
                  <a:noFill/>
                </a:ln>
                <a:solidFill>
                  <a:srgbClr val="FFFFFF"/>
                </a:solidFill>
                <a:effectLst/>
                <a:uLnTx/>
                <a:uFillTx/>
                <a:latin typeface="Arial" charset="0"/>
                <a:ea typeface="+mn-ea"/>
                <a:cs typeface="+mn-cs"/>
              </a:rPr>
              <a:t>Gilles MONTAVON (</a:t>
            </a:r>
            <a:r>
              <a:rPr kumimoji="0" lang="en-US" sz="1333" b="0" i="0" u="none" strike="noStrike" kern="1200" cap="none" spc="0" normalizeH="0" baseline="0" noProof="0" dirty="0" err="1">
                <a:ln>
                  <a:noFill/>
                </a:ln>
                <a:solidFill>
                  <a:srgbClr val="FFFFFF"/>
                </a:solidFill>
                <a:effectLst/>
                <a:uLnTx/>
                <a:uFillTx/>
                <a:latin typeface="Arial" charset="0"/>
                <a:ea typeface="+mn-ea"/>
                <a:cs typeface="+mn-cs"/>
              </a:rPr>
              <a:t>Directeur</a:t>
            </a:r>
            <a:r>
              <a:rPr kumimoji="0" lang="en-US" sz="1333" b="0" i="0" u="none" strike="noStrike" kern="1200" cap="none" spc="0" normalizeH="0" baseline="0" noProof="0" dirty="0">
                <a:ln>
                  <a:noFill/>
                </a:ln>
                <a:solidFill>
                  <a:srgbClr val="FFFFFF"/>
                </a:solidFill>
                <a:effectLst/>
                <a:uLnTx/>
                <a:uFillTx/>
                <a:latin typeface="Arial" charset="0"/>
                <a:ea typeface="+mn-ea"/>
                <a:cs typeface="+mn-cs"/>
              </a:rPr>
              <a:t>), Olivier PERON (</a:t>
            </a:r>
            <a:r>
              <a:rPr kumimoji="0" lang="en-US" sz="1333" b="0" i="0" u="none" strike="noStrike" kern="1200" cap="none" spc="0" normalizeH="0" baseline="0" noProof="0" dirty="0" err="1">
                <a:ln>
                  <a:noFill/>
                </a:ln>
                <a:solidFill>
                  <a:srgbClr val="FFFFFF"/>
                </a:solidFill>
                <a:effectLst/>
                <a:uLnTx/>
                <a:uFillTx/>
                <a:latin typeface="Arial" charset="0"/>
                <a:ea typeface="+mn-ea"/>
                <a:cs typeface="+mn-cs"/>
              </a:rPr>
              <a:t>Encadrant</a:t>
            </a:r>
            <a:r>
              <a:rPr kumimoji="0" lang="en-US" sz="1333" b="0" i="0" u="none" strike="noStrike" kern="1200" cap="none" spc="0" normalizeH="0" baseline="0" noProof="0" dirty="0">
                <a:ln>
                  <a:noFill/>
                </a:ln>
                <a:solidFill>
                  <a:srgbClr val="FFFFFF"/>
                </a:solidFill>
                <a:effectLst/>
                <a:uLnTx/>
                <a:uFillTx/>
                <a:latin typeface="Arial" charset="0"/>
                <a:ea typeface="+mn-ea"/>
                <a:cs typeface="+mn-cs"/>
              </a:rPr>
              <a:t>) et </a:t>
            </a:r>
            <a:r>
              <a:rPr kumimoji="0" lang="en-US" sz="1333" b="0" i="0" u="none" strike="noStrike" kern="1200" cap="none" spc="0" normalizeH="0" baseline="0" noProof="0" dirty="0" err="1">
                <a:ln>
                  <a:noFill/>
                </a:ln>
                <a:solidFill>
                  <a:srgbClr val="FFFFFF"/>
                </a:solidFill>
                <a:effectLst/>
                <a:uLnTx/>
                <a:uFillTx/>
                <a:latin typeface="Arial" charset="0"/>
                <a:ea typeface="+mn-ea"/>
                <a:cs typeface="+mn-cs"/>
              </a:rPr>
              <a:t>Karine</a:t>
            </a:r>
            <a:r>
              <a:rPr kumimoji="0" lang="en-US" sz="1333" b="0" i="0" u="none" strike="noStrike" kern="1200" cap="none" spc="0" normalizeH="0" baseline="0" noProof="0" dirty="0">
                <a:ln>
                  <a:noFill/>
                </a:ln>
                <a:solidFill>
                  <a:srgbClr val="FFFFFF"/>
                </a:solidFill>
                <a:effectLst/>
                <a:uLnTx/>
                <a:uFillTx/>
                <a:latin typeface="Arial" charset="0"/>
                <a:ea typeface="+mn-ea"/>
                <a:cs typeface="+mn-cs"/>
              </a:rPr>
              <a:t> DAVID (</a:t>
            </a:r>
            <a:r>
              <a:rPr kumimoji="0" lang="en-US" sz="1333" b="0" i="0" u="none" strike="noStrike" kern="1200" cap="none" spc="0" normalizeH="0" baseline="0" noProof="0" dirty="0" err="1">
                <a:ln>
                  <a:noFill/>
                </a:ln>
                <a:solidFill>
                  <a:srgbClr val="FFFFFF"/>
                </a:solidFill>
                <a:effectLst/>
                <a:uLnTx/>
                <a:uFillTx/>
                <a:latin typeface="Arial" charset="0"/>
                <a:ea typeface="+mn-ea"/>
                <a:cs typeface="+mn-cs"/>
              </a:rPr>
              <a:t>Encadrant</a:t>
            </a:r>
            <a:r>
              <a:rPr kumimoji="0" lang="en-US" sz="1333" b="0" i="0" u="none" strike="noStrike" kern="1200" cap="none" spc="0" normalizeH="0" baseline="0" noProof="0" dirty="0">
                <a:ln>
                  <a:noFill/>
                </a:ln>
                <a:solidFill>
                  <a:srgbClr val="FFFFFF"/>
                </a:solidFill>
                <a:effectLst/>
                <a:uLnTx/>
                <a:uFillTx/>
                <a:latin typeface="Arial" charset="0"/>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333" b="0" i="0" u="none" strike="noStrike" kern="1200" cap="none" spc="0" normalizeH="0" baseline="0" noProof="0" dirty="0">
                <a:ln>
                  <a:noFill/>
                </a:ln>
                <a:solidFill>
                  <a:srgbClr val="FFFFFF"/>
                </a:solidFill>
                <a:effectLst/>
                <a:uLnTx/>
                <a:uFillTx/>
                <a:latin typeface="Arial" charset="0"/>
                <a:ea typeface="+mn-ea"/>
                <a:cs typeface="+mn-cs"/>
              </a:rPr>
              <a:t>IRSN-LELI: </a:t>
            </a:r>
            <a:r>
              <a:rPr kumimoji="0" lang="en-US" altLang="zh-CN" sz="1333" b="0" i="0" u="none" strike="noStrike" kern="1200" cap="none" spc="0" normalizeH="0" baseline="0" noProof="0" dirty="0" err="1">
                <a:ln>
                  <a:noFill/>
                </a:ln>
                <a:solidFill>
                  <a:srgbClr val="FFFFFF"/>
                </a:solidFill>
                <a:effectLst/>
                <a:uLnTx/>
                <a:uFillTx/>
                <a:latin typeface="Arial" charset="0"/>
                <a:ea typeface="+mn-ea"/>
                <a:cs typeface="+mn-cs"/>
              </a:rPr>
              <a:t>Alkisviadis</a:t>
            </a:r>
            <a:r>
              <a:rPr kumimoji="0" lang="en-US" altLang="zh-CN" sz="1333" b="0" i="0" u="none" strike="noStrike" kern="1200" cap="none" spc="0" normalizeH="0" baseline="0" noProof="0" dirty="0">
                <a:ln>
                  <a:noFill/>
                </a:ln>
                <a:solidFill>
                  <a:srgbClr val="FFFFFF"/>
                </a:solidFill>
                <a:effectLst/>
                <a:uLnTx/>
                <a:uFillTx/>
                <a:latin typeface="Arial" charset="0"/>
                <a:ea typeface="+mn-ea"/>
                <a:cs typeface="+mn-cs"/>
              </a:rPr>
              <a:t> GOURGIOTIS (Co-</a:t>
            </a:r>
            <a:r>
              <a:rPr kumimoji="0" lang="en-US" sz="1333" b="0" i="0" u="none" strike="noStrike" kern="1200" cap="none" spc="0" normalizeH="0" baseline="0" noProof="0" dirty="0">
                <a:ln>
                  <a:noFill/>
                </a:ln>
                <a:solidFill>
                  <a:srgbClr val="FFFFFF"/>
                </a:solidFill>
                <a:effectLst/>
                <a:uLnTx/>
                <a:uFillTx/>
                <a:latin typeface="Arial" charset="0"/>
                <a:ea typeface="+mn-ea"/>
                <a:cs typeface="+mn-cs"/>
              </a:rPr>
              <a:t> </a:t>
            </a:r>
            <a:r>
              <a:rPr kumimoji="0" lang="en-US" sz="1333" b="0" i="0" u="none" strike="noStrike" kern="1200" cap="none" spc="0" normalizeH="0" baseline="0" noProof="0" dirty="0" err="1">
                <a:ln>
                  <a:noFill/>
                </a:ln>
                <a:solidFill>
                  <a:srgbClr val="FFFFFF"/>
                </a:solidFill>
                <a:effectLst/>
                <a:uLnTx/>
                <a:uFillTx/>
                <a:latin typeface="Arial" charset="0"/>
                <a:ea typeface="+mn-ea"/>
                <a:cs typeface="+mn-cs"/>
              </a:rPr>
              <a:t>Directeur</a:t>
            </a:r>
            <a:r>
              <a:rPr kumimoji="0" lang="en-US" altLang="zh-CN" sz="1333" b="0" i="0" u="none" strike="noStrike" kern="1200" cap="none" spc="0" normalizeH="0" baseline="0" noProof="0" dirty="0">
                <a:ln>
                  <a:noFill/>
                </a:ln>
                <a:solidFill>
                  <a:srgbClr val="FFFFFF"/>
                </a:solidFill>
                <a:effectLst/>
                <a:uLnTx/>
                <a:uFillTx/>
                <a:latin typeface="Arial" charset="0"/>
                <a:ea typeface="+mn-ea"/>
                <a:cs typeface="+mn-cs"/>
              </a:rPr>
              <a:t>) et Arnaud MANGERET (</a:t>
            </a:r>
            <a:r>
              <a:rPr kumimoji="0" lang="en-US" sz="1333" b="0" i="0" u="none" strike="noStrike" kern="1200" cap="none" spc="0" normalizeH="0" baseline="0" noProof="0" dirty="0" err="1">
                <a:ln>
                  <a:noFill/>
                </a:ln>
                <a:solidFill>
                  <a:srgbClr val="FFFFFF"/>
                </a:solidFill>
                <a:effectLst/>
                <a:uLnTx/>
                <a:uFillTx/>
                <a:latin typeface="Arial" charset="0"/>
                <a:ea typeface="+mn-ea"/>
                <a:cs typeface="+mn-cs"/>
              </a:rPr>
              <a:t>Encadrant</a:t>
            </a:r>
            <a:r>
              <a:rPr kumimoji="0" lang="en-US" altLang="zh-CN" sz="1333" b="0" i="1" u="none" strike="noStrike" kern="0" cap="none" spc="0" normalizeH="0" baseline="0" noProof="0" dirty="0">
                <a:ln>
                  <a:noFill/>
                </a:ln>
                <a:solidFill>
                  <a:srgbClr val="FFFFFF"/>
                </a:solidFill>
                <a:effectLst/>
                <a:uLnTx/>
                <a:uFillTx/>
                <a:latin typeface="Arial" charset="0"/>
                <a:ea typeface="+mn-ea"/>
                <a:cs typeface="Arial" panose="020B0604020202020204" pitchFamily="34" charset="0"/>
              </a:rPr>
              <a:t>)</a:t>
            </a:r>
          </a:p>
        </p:txBody>
      </p:sp>
      <p:pic>
        <p:nvPicPr>
          <p:cNvPr id="9" name="Picture 12" descr="RÃ©sultat de recherche d'images pour &quot;Subatech logo&quot;"/>
          <p:cNvPicPr>
            <a:picLocks noChangeAspect="1" noChangeArrowheads="1"/>
          </p:cNvPicPr>
          <p:nvPr/>
        </p:nvPicPr>
        <p:blipFill>
          <a:blip r:embed="rId4"/>
          <a:srcRect/>
          <a:stretch>
            <a:fillRect/>
          </a:stretch>
        </p:blipFill>
        <p:spPr bwMode="auto">
          <a:xfrm>
            <a:off x="10256333" y="5947938"/>
            <a:ext cx="1478488" cy="743076"/>
          </a:xfrm>
          <a:prstGeom prst="rect">
            <a:avLst/>
          </a:prstGeom>
          <a:noFill/>
        </p:spPr>
      </p:pic>
      <p:sp>
        <p:nvSpPr>
          <p:cNvPr id="10" name="ZoneTexte 9"/>
          <p:cNvSpPr txBox="1"/>
          <p:nvPr/>
        </p:nvSpPr>
        <p:spPr>
          <a:xfrm>
            <a:off x="1844040" y="-12351"/>
            <a:ext cx="9217152" cy="369332"/>
          </a:xfrm>
          <a:prstGeom prst="rect">
            <a:avLst/>
          </a:prstGeom>
          <a:solidFill>
            <a:schemeClr val="bg1">
              <a:lumMod val="85000"/>
            </a:schemeClr>
          </a:solidFill>
        </p:spPr>
        <p:txBody>
          <a:bodyPr wrap="square" rtlCol="0">
            <a:spAutoFit/>
          </a:bodyPr>
          <a:lstStyle/>
          <a:p>
            <a:pPr algn="ctr"/>
            <a:r>
              <a:rPr lang="fr-FR" b="1" dirty="0"/>
              <a:t>WP1 - Spéciation et transferts sol – eau des RN / </a:t>
            </a:r>
            <a:r>
              <a:rPr lang="fr-FR" b="1" dirty="0" smtClean="0"/>
              <a:t>ETM. </a:t>
            </a:r>
            <a:endParaRPr lang="fr-FR" b="1" dirty="0"/>
          </a:p>
        </p:txBody>
      </p:sp>
      <p:sp>
        <p:nvSpPr>
          <p:cNvPr id="13" name="ZoneTexte 12"/>
          <p:cNvSpPr txBox="1"/>
          <p:nvPr/>
        </p:nvSpPr>
        <p:spPr>
          <a:xfrm>
            <a:off x="4079366" y="556401"/>
            <a:ext cx="5031180" cy="369332"/>
          </a:xfrm>
          <a:prstGeom prst="rect">
            <a:avLst/>
          </a:prstGeom>
          <a:noFill/>
        </p:spPr>
        <p:txBody>
          <a:bodyPr wrap="square" rtlCol="0">
            <a:spAutoFit/>
          </a:bodyPr>
          <a:lstStyle/>
          <a:p>
            <a:r>
              <a:rPr lang="fr-FR" b="1" u="sng" dirty="0" smtClean="0">
                <a:solidFill>
                  <a:srgbClr val="FF0000"/>
                </a:solidFill>
                <a:latin typeface="Calibri" panose="020F0502020204030204" pitchFamily="34" charset="0"/>
                <a:cs typeface="Calibri" panose="020F0502020204030204" pitchFamily="34" charset="0"/>
              </a:rPr>
              <a:t>WP1a. SOURCES ET REDISTRIBUTION DES RN</a:t>
            </a:r>
            <a:endParaRPr lang="fr-FR" b="1" u="sng"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22440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1950" y="219681"/>
            <a:ext cx="10333037" cy="575943"/>
          </a:xfrm>
        </p:spPr>
        <p:txBody>
          <a:bodyPr/>
          <a:lstStyle/>
          <a:p>
            <a:r>
              <a:rPr lang="fr-FR" u="sng" dirty="0" smtClean="0">
                <a:solidFill>
                  <a:schemeClr val="tx1"/>
                </a:solidFill>
              </a:rPr>
              <a:t>I. Introduction</a:t>
            </a:r>
            <a:endParaRPr lang="fr-FR" u="sng" dirty="0">
              <a:solidFill>
                <a:schemeClr val="tx1"/>
              </a:solidFill>
            </a:endParaRPr>
          </a:p>
        </p:txBody>
      </p:sp>
      <p:sp>
        <p:nvSpPr>
          <p:cNvPr id="4" name="Espace réservé du numéro de diapositive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CCC249-5D5B-4515-B0B4-8C29B88314F6}" type="slidenum">
              <a:rPr kumimoji="0" lang="fr-FR" sz="1800" b="0" i="0" u="none" strike="noStrike" kern="1200" cap="none" spc="0" normalizeH="0" baseline="0" noProof="0" smtClean="0">
                <a:ln>
                  <a:noFill/>
                </a:ln>
                <a:solidFill>
                  <a:prstClr val="black"/>
                </a:solidFill>
                <a:effectLst/>
                <a:uLnTx/>
                <a:uFillTx/>
                <a:latin typeface="Trebuchet M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fr-FR" sz="1800" b="0" i="0" u="none" strike="noStrike" kern="1200" cap="none" spc="0" normalizeH="0" baseline="0" noProof="0" dirty="0">
              <a:ln>
                <a:noFill/>
              </a:ln>
              <a:solidFill>
                <a:prstClr val="black"/>
              </a:solidFill>
              <a:effectLst/>
              <a:uLnTx/>
              <a:uFillTx/>
              <a:latin typeface="Trebuchet MS"/>
              <a:ea typeface="+mn-ea"/>
              <a:cs typeface="+mn-cs"/>
            </a:endParaRPr>
          </a:p>
        </p:txBody>
      </p:sp>
      <p:grpSp>
        <p:nvGrpSpPr>
          <p:cNvPr id="8" name="Groupe 7"/>
          <p:cNvGrpSpPr/>
          <p:nvPr/>
        </p:nvGrpSpPr>
        <p:grpSpPr>
          <a:xfrm>
            <a:off x="153219" y="2802113"/>
            <a:ext cx="5274565" cy="3014412"/>
            <a:chOff x="114914" y="2101584"/>
            <a:chExt cx="3955924" cy="2260809"/>
          </a:xfrm>
        </p:grpSpPr>
        <p:grpSp>
          <p:nvGrpSpPr>
            <p:cNvPr id="23" name="Groupe 22"/>
            <p:cNvGrpSpPr/>
            <p:nvPr/>
          </p:nvGrpSpPr>
          <p:grpSpPr>
            <a:xfrm>
              <a:off x="114914" y="2101584"/>
              <a:ext cx="3955924" cy="2260809"/>
              <a:chOff x="2297954" y="1650539"/>
              <a:chExt cx="4677613" cy="2656919"/>
            </a:xfrm>
          </p:grpSpPr>
          <p:grpSp>
            <p:nvGrpSpPr>
              <p:cNvPr id="7" name="Groupe 6"/>
              <p:cNvGrpSpPr/>
              <p:nvPr/>
            </p:nvGrpSpPr>
            <p:grpSpPr>
              <a:xfrm>
                <a:off x="2297954" y="1650539"/>
                <a:ext cx="4677613" cy="2656919"/>
                <a:chOff x="867372" y="1611481"/>
                <a:chExt cx="4477721" cy="2326821"/>
              </a:xfrm>
            </p:grpSpPr>
            <p:grpSp>
              <p:nvGrpSpPr>
                <p:cNvPr id="94" name="Groupe 93"/>
                <p:cNvGrpSpPr/>
                <p:nvPr/>
              </p:nvGrpSpPr>
              <p:grpSpPr>
                <a:xfrm>
                  <a:off x="928408" y="2027414"/>
                  <a:ext cx="4416685" cy="1910888"/>
                  <a:chOff x="1828672" y="1981568"/>
                  <a:chExt cx="4416696" cy="1910889"/>
                </a:xfrm>
              </p:grpSpPr>
              <p:grpSp>
                <p:nvGrpSpPr>
                  <p:cNvPr id="88" name="Groupe 87"/>
                  <p:cNvGrpSpPr/>
                  <p:nvPr/>
                </p:nvGrpSpPr>
                <p:grpSpPr>
                  <a:xfrm>
                    <a:off x="1828672" y="2121434"/>
                    <a:ext cx="4416696" cy="1771023"/>
                    <a:chOff x="514336" y="2575153"/>
                    <a:chExt cx="4416688" cy="1771023"/>
                  </a:xfrm>
                </p:grpSpPr>
                <p:sp>
                  <p:nvSpPr>
                    <p:cNvPr id="77" name="Organigramme : Entrée manuelle 76"/>
                    <p:cNvSpPr/>
                    <p:nvPr/>
                  </p:nvSpPr>
                  <p:spPr>
                    <a:xfrm flipH="1">
                      <a:off x="1093014" y="3004276"/>
                      <a:ext cx="737918" cy="1340026"/>
                    </a:xfrm>
                    <a:prstGeom prst="flowChartManualInput">
                      <a:avLst/>
                    </a:prstGeom>
                    <a:gradFill>
                      <a:gsLst>
                        <a:gs pos="13000">
                          <a:srgbClr val="814900"/>
                        </a:gs>
                        <a:gs pos="91000">
                          <a:srgbClr val="4E2800"/>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Trebuchet MS"/>
                        <a:ea typeface="+mn-ea"/>
                        <a:cs typeface="+mn-cs"/>
                      </a:endParaRPr>
                    </a:p>
                  </p:txBody>
                </p:sp>
                <p:grpSp>
                  <p:nvGrpSpPr>
                    <p:cNvPr id="64" name="Groupe 63"/>
                    <p:cNvGrpSpPr/>
                    <p:nvPr/>
                  </p:nvGrpSpPr>
                  <p:grpSpPr>
                    <a:xfrm>
                      <a:off x="514336" y="2575153"/>
                      <a:ext cx="4232841" cy="1771023"/>
                      <a:chOff x="642878" y="2375373"/>
                      <a:chExt cx="2772200" cy="1167499"/>
                    </a:xfrm>
                  </p:grpSpPr>
                  <p:grpSp>
                    <p:nvGrpSpPr>
                      <p:cNvPr id="48" name="Groupe 47"/>
                      <p:cNvGrpSpPr/>
                      <p:nvPr/>
                    </p:nvGrpSpPr>
                    <p:grpSpPr>
                      <a:xfrm>
                        <a:off x="1382303" y="2756297"/>
                        <a:ext cx="2032775" cy="785352"/>
                        <a:chOff x="1441197" y="3488272"/>
                        <a:chExt cx="1481502" cy="472473"/>
                      </a:xfrm>
                    </p:grpSpPr>
                    <p:sp>
                      <p:nvSpPr>
                        <p:cNvPr id="9" name="Rectangle 8"/>
                        <p:cNvSpPr/>
                        <p:nvPr/>
                      </p:nvSpPr>
                      <p:spPr>
                        <a:xfrm>
                          <a:off x="1441197" y="3512689"/>
                          <a:ext cx="1481502" cy="448056"/>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33" name="Connecteur droit avec flèche 32"/>
                        <p:cNvCxnSpPr/>
                        <p:nvPr/>
                      </p:nvCxnSpPr>
                      <p:spPr>
                        <a:xfrm flipV="1">
                          <a:off x="1857785" y="3490079"/>
                          <a:ext cx="171110" cy="194"/>
                        </a:xfrm>
                        <a:prstGeom prst="straightConnector1">
                          <a:avLst/>
                        </a:prstGeom>
                        <a:ln w="12700">
                          <a:solidFill>
                            <a:srgbClr val="C00000"/>
                          </a:solidFill>
                          <a:tailEnd type="triangle"/>
                        </a:ln>
                      </p:spPr>
                      <p:style>
                        <a:lnRef idx="2">
                          <a:schemeClr val="dk1"/>
                        </a:lnRef>
                        <a:fillRef idx="0">
                          <a:schemeClr val="dk1"/>
                        </a:fillRef>
                        <a:effectRef idx="1">
                          <a:schemeClr val="dk1"/>
                        </a:effectRef>
                        <a:fontRef idx="minor">
                          <a:schemeClr val="tx1"/>
                        </a:fontRef>
                      </p:style>
                    </p:cxnSp>
                    <p:cxnSp>
                      <p:nvCxnSpPr>
                        <p:cNvPr id="43" name="Connecteur droit avec flèche 42"/>
                        <p:cNvCxnSpPr/>
                        <p:nvPr/>
                      </p:nvCxnSpPr>
                      <p:spPr>
                        <a:xfrm flipV="1">
                          <a:off x="2117133" y="3488272"/>
                          <a:ext cx="172287" cy="1807"/>
                        </a:xfrm>
                        <a:prstGeom prst="straightConnector1">
                          <a:avLst/>
                        </a:prstGeom>
                        <a:ln w="12700">
                          <a:solidFill>
                            <a:srgbClr val="C00000"/>
                          </a:solidFill>
                          <a:tailEnd type="triangle"/>
                        </a:ln>
                      </p:spPr>
                      <p:style>
                        <a:lnRef idx="2">
                          <a:schemeClr val="dk1"/>
                        </a:lnRef>
                        <a:fillRef idx="0">
                          <a:schemeClr val="dk1"/>
                        </a:fillRef>
                        <a:effectRef idx="1">
                          <a:schemeClr val="dk1"/>
                        </a:effectRef>
                        <a:fontRef idx="minor">
                          <a:schemeClr val="tx1"/>
                        </a:fontRef>
                      </p:style>
                    </p:cxnSp>
                  </p:grpSp>
                  <p:sp>
                    <p:nvSpPr>
                      <p:cNvPr id="63" name="Organigramme : Délai 62"/>
                      <p:cNvSpPr/>
                      <p:nvPr/>
                    </p:nvSpPr>
                    <p:spPr>
                      <a:xfrm rot="16200000">
                        <a:off x="267222" y="2751029"/>
                        <a:ext cx="1167499" cy="416188"/>
                      </a:xfrm>
                      <a:prstGeom prst="flowChartDelay">
                        <a:avLst/>
                      </a:prstGeom>
                      <a:gradFill flip="none" rotWithShape="1">
                        <a:gsLst>
                          <a:gs pos="11000">
                            <a:srgbClr val="814900"/>
                          </a:gs>
                          <a:gs pos="97000">
                            <a:srgbClr val="4E280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80" name="ZoneTexte 79"/>
                    <p:cNvSpPr txBox="1"/>
                    <p:nvPr/>
                  </p:nvSpPr>
                  <p:spPr>
                    <a:xfrm>
                      <a:off x="3605289" y="2961958"/>
                      <a:ext cx="1325735" cy="261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Trebuchet MS"/>
                          <a:ea typeface="+mn-ea"/>
                          <a:cs typeface="+mn-cs"/>
                        </a:rPr>
                        <a:t>U, Ra…</a:t>
                      </a:r>
                    </a:p>
                  </p:txBody>
                </p:sp>
                <p:grpSp>
                  <p:nvGrpSpPr>
                    <p:cNvPr id="83" name="Groupe 82"/>
                    <p:cNvGrpSpPr/>
                    <p:nvPr/>
                  </p:nvGrpSpPr>
                  <p:grpSpPr>
                    <a:xfrm>
                      <a:off x="1983564" y="2933431"/>
                      <a:ext cx="388882" cy="295338"/>
                      <a:chOff x="1920656" y="2929175"/>
                      <a:chExt cx="388882" cy="295338"/>
                    </a:xfrm>
                  </p:grpSpPr>
                  <p:grpSp>
                    <p:nvGrpSpPr>
                      <p:cNvPr id="79" name="Groupe 78"/>
                      <p:cNvGrpSpPr/>
                      <p:nvPr/>
                    </p:nvGrpSpPr>
                    <p:grpSpPr>
                      <a:xfrm>
                        <a:off x="1920656" y="2929175"/>
                        <a:ext cx="325474" cy="294094"/>
                        <a:chOff x="1905164" y="2920418"/>
                        <a:chExt cx="291118" cy="294094"/>
                      </a:xfrm>
                    </p:grpSpPr>
                    <p:grpSp>
                      <p:nvGrpSpPr>
                        <p:cNvPr id="72" name="Groupe 71"/>
                        <p:cNvGrpSpPr/>
                        <p:nvPr/>
                      </p:nvGrpSpPr>
                      <p:grpSpPr>
                        <a:xfrm>
                          <a:off x="1905164" y="2984677"/>
                          <a:ext cx="291118" cy="229835"/>
                          <a:chOff x="4662947" y="4361768"/>
                          <a:chExt cx="275744" cy="184190"/>
                        </a:xfrm>
                      </p:grpSpPr>
                      <p:sp>
                        <p:nvSpPr>
                          <p:cNvPr id="65" name="Ellipse 64"/>
                          <p:cNvSpPr/>
                          <p:nvPr/>
                        </p:nvSpPr>
                        <p:spPr>
                          <a:xfrm>
                            <a:off x="4662947" y="4439763"/>
                            <a:ext cx="141445" cy="101832"/>
                          </a:xfrm>
                          <a:prstGeom prst="ellipse">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66" name="Ellipse 65"/>
                          <p:cNvSpPr/>
                          <p:nvPr/>
                        </p:nvSpPr>
                        <p:spPr>
                          <a:xfrm>
                            <a:off x="4740491" y="4396130"/>
                            <a:ext cx="198200" cy="149828"/>
                          </a:xfrm>
                          <a:prstGeom prst="ellipse">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67" name="Ellipse 66"/>
                          <p:cNvSpPr/>
                          <p:nvPr/>
                        </p:nvSpPr>
                        <p:spPr>
                          <a:xfrm>
                            <a:off x="4723014" y="4372203"/>
                            <a:ext cx="117869" cy="93765"/>
                          </a:xfrm>
                          <a:prstGeom prst="ellipse">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71" name="Ellipse 70"/>
                          <p:cNvSpPr/>
                          <p:nvPr/>
                        </p:nvSpPr>
                        <p:spPr>
                          <a:xfrm>
                            <a:off x="4785487" y="4361768"/>
                            <a:ext cx="87470" cy="36639"/>
                          </a:xfrm>
                          <a:prstGeom prst="ellipse">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78" name="Ellipse 77"/>
                        <p:cNvSpPr/>
                        <p:nvPr/>
                      </p:nvSpPr>
                      <p:spPr>
                        <a:xfrm>
                          <a:off x="2037870" y="2920418"/>
                          <a:ext cx="80447" cy="134673"/>
                        </a:xfrm>
                        <a:prstGeom prst="ellipse">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81" name="Ellipse 80"/>
                      <p:cNvSpPr/>
                      <p:nvPr/>
                    </p:nvSpPr>
                    <p:spPr>
                      <a:xfrm>
                        <a:off x="2122509" y="3073940"/>
                        <a:ext cx="187029" cy="150573"/>
                      </a:xfrm>
                      <a:prstGeom prst="ellipse">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82" name="Ellipse 81"/>
                      <p:cNvSpPr/>
                      <p:nvPr/>
                    </p:nvSpPr>
                    <p:spPr>
                      <a:xfrm>
                        <a:off x="2134707" y="3002745"/>
                        <a:ext cx="89941" cy="134673"/>
                      </a:xfrm>
                      <a:prstGeom prst="ellipse">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grpSp>
              </p:grpSp>
              <p:sp>
                <p:nvSpPr>
                  <p:cNvPr id="90" name="Organigramme : Délai 89"/>
                  <p:cNvSpPr/>
                  <p:nvPr/>
                </p:nvSpPr>
                <p:spPr>
                  <a:xfrm rot="8017806" flipH="1" flipV="1">
                    <a:off x="2303573" y="2101011"/>
                    <a:ext cx="119135" cy="238025"/>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92" name="Organigramme : Délai 91"/>
                  <p:cNvSpPr/>
                  <p:nvPr/>
                </p:nvSpPr>
                <p:spPr>
                  <a:xfrm rot="8017806" flipH="1" flipV="1">
                    <a:off x="2104239" y="1964923"/>
                    <a:ext cx="177129" cy="21041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93" name="Organigramme : Délai 92"/>
                  <p:cNvSpPr/>
                  <p:nvPr/>
                </p:nvSpPr>
                <p:spPr>
                  <a:xfrm rot="12536948">
                    <a:off x="1843449" y="2079189"/>
                    <a:ext cx="221397" cy="226646"/>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grpSp>
            <p:pic>
              <p:nvPicPr>
                <p:cNvPr id="96" name="Image 9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761" y="2442175"/>
                  <a:ext cx="247951" cy="295281"/>
                </a:xfrm>
                <a:prstGeom prst="rect">
                  <a:avLst/>
                </a:prstGeom>
              </p:spPr>
            </p:pic>
            <p:pic>
              <p:nvPicPr>
                <p:cNvPr id="95" name="Image 9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2403" y="2518256"/>
                  <a:ext cx="298101" cy="298100"/>
                </a:xfrm>
                <a:prstGeom prst="rect">
                  <a:avLst/>
                </a:prstGeom>
              </p:spPr>
            </p:pic>
            <p:sp>
              <p:nvSpPr>
                <p:cNvPr id="97" name="ZoneTexte 96"/>
                <p:cNvSpPr txBox="1"/>
                <p:nvPr/>
              </p:nvSpPr>
              <p:spPr>
                <a:xfrm>
                  <a:off x="1606470" y="1999688"/>
                  <a:ext cx="993017" cy="451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Trebuchet MS"/>
                      <a:ea typeface="+mn-ea"/>
                      <a:cs typeface="+mn-cs"/>
                    </a:rPr>
                    <a:t>Activités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Trebuchet MS"/>
                      <a:ea typeface="+mn-ea"/>
                      <a:cs typeface="+mn-cs"/>
                    </a:rPr>
                    <a:t>minières</a:t>
                  </a:r>
                </a:p>
              </p:txBody>
            </p:sp>
            <p:sp>
              <p:nvSpPr>
                <p:cNvPr id="98" name="ZoneTexte 97"/>
                <p:cNvSpPr txBox="1"/>
                <p:nvPr/>
              </p:nvSpPr>
              <p:spPr>
                <a:xfrm>
                  <a:off x="2178305" y="2815986"/>
                  <a:ext cx="825333" cy="451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Trebuchet MS"/>
                      <a:ea typeface="+mn-ea"/>
                      <a:cs typeface="+mn-cs"/>
                    </a:rPr>
                    <a:t>Résidus miniers</a:t>
                  </a:r>
                </a:p>
              </p:txBody>
            </p:sp>
            <p:pic>
              <p:nvPicPr>
                <p:cNvPr id="110" name="Image 10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365" y="1611481"/>
                  <a:ext cx="507845" cy="507845"/>
                </a:xfrm>
                <a:prstGeom prst="rect">
                  <a:avLst/>
                </a:prstGeom>
              </p:spPr>
            </p:pic>
            <p:sp>
              <p:nvSpPr>
                <p:cNvPr id="142" name="ZoneTexte 141"/>
                <p:cNvSpPr txBox="1"/>
                <p:nvPr/>
              </p:nvSpPr>
              <p:spPr>
                <a:xfrm>
                  <a:off x="867372" y="2768519"/>
                  <a:ext cx="944389" cy="451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Trebuchet MS"/>
                      <a:ea typeface="+mn-ea"/>
                      <a:cs typeface="+mn-cs"/>
                    </a:rPr>
                    <a:t>Altération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Trebuchet MS"/>
                      <a:ea typeface="+mn-ea"/>
                      <a:cs typeface="+mn-cs"/>
                    </a:rPr>
                    <a:t>Erosion</a:t>
                  </a:r>
                </a:p>
              </p:txBody>
            </p:sp>
          </p:grpSp>
          <p:sp>
            <p:nvSpPr>
              <p:cNvPr id="13" name="Forme libre 12"/>
              <p:cNvSpPr/>
              <p:nvPr/>
            </p:nvSpPr>
            <p:spPr>
              <a:xfrm>
                <a:off x="4997679" y="3007672"/>
                <a:ext cx="1817640" cy="173361"/>
              </a:xfrm>
              <a:custGeom>
                <a:avLst/>
                <a:gdLst>
                  <a:gd name="connsiteX0" fmla="*/ 0 w 2169335"/>
                  <a:gd name="connsiteY0" fmla="*/ 18919 h 252248"/>
                  <a:gd name="connsiteX1" fmla="*/ 44143 w 2169335"/>
                  <a:gd name="connsiteY1" fmla="*/ 69368 h 252248"/>
                  <a:gd name="connsiteX2" fmla="*/ 88287 w 2169335"/>
                  <a:gd name="connsiteY2" fmla="*/ 75674 h 252248"/>
                  <a:gd name="connsiteX3" fmla="*/ 100899 w 2169335"/>
                  <a:gd name="connsiteY3" fmla="*/ 88287 h 252248"/>
                  <a:gd name="connsiteX4" fmla="*/ 163961 w 2169335"/>
                  <a:gd name="connsiteY4" fmla="*/ 100899 h 252248"/>
                  <a:gd name="connsiteX5" fmla="*/ 189186 w 2169335"/>
                  <a:gd name="connsiteY5" fmla="*/ 107206 h 252248"/>
                  <a:gd name="connsiteX6" fmla="*/ 245942 w 2169335"/>
                  <a:gd name="connsiteY6" fmla="*/ 138737 h 252248"/>
                  <a:gd name="connsiteX7" fmla="*/ 258554 w 2169335"/>
                  <a:gd name="connsiteY7" fmla="*/ 157655 h 252248"/>
                  <a:gd name="connsiteX8" fmla="*/ 309004 w 2169335"/>
                  <a:gd name="connsiteY8" fmla="*/ 176574 h 252248"/>
                  <a:gd name="connsiteX9" fmla="*/ 372066 w 2169335"/>
                  <a:gd name="connsiteY9" fmla="*/ 195492 h 252248"/>
                  <a:gd name="connsiteX10" fmla="*/ 384679 w 2169335"/>
                  <a:gd name="connsiteY10" fmla="*/ 208105 h 252248"/>
                  <a:gd name="connsiteX11" fmla="*/ 416210 w 2169335"/>
                  <a:gd name="connsiteY11" fmla="*/ 214411 h 252248"/>
                  <a:gd name="connsiteX12" fmla="*/ 542334 w 2169335"/>
                  <a:gd name="connsiteY12" fmla="*/ 220717 h 252248"/>
                  <a:gd name="connsiteX13" fmla="*/ 605396 w 2169335"/>
                  <a:gd name="connsiteY13" fmla="*/ 233330 h 252248"/>
                  <a:gd name="connsiteX14" fmla="*/ 624314 w 2169335"/>
                  <a:gd name="connsiteY14" fmla="*/ 245942 h 252248"/>
                  <a:gd name="connsiteX15" fmla="*/ 649539 w 2169335"/>
                  <a:gd name="connsiteY15" fmla="*/ 252248 h 252248"/>
                  <a:gd name="connsiteX16" fmla="*/ 1551327 w 2169335"/>
                  <a:gd name="connsiteY16" fmla="*/ 245942 h 252248"/>
                  <a:gd name="connsiteX17" fmla="*/ 1570245 w 2169335"/>
                  <a:gd name="connsiteY17" fmla="*/ 233330 h 252248"/>
                  <a:gd name="connsiteX18" fmla="*/ 1627001 w 2169335"/>
                  <a:gd name="connsiteY18" fmla="*/ 227023 h 252248"/>
                  <a:gd name="connsiteX19" fmla="*/ 1690063 w 2169335"/>
                  <a:gd name="connsiteY19" fmla="*/ 214411 h 252248"/>
                  <a:gd name="connsiteX20" fmla="*/ 1708982 w 2169335"/>
                  <a:gd name="connsiteY20" fmla="*/ 208105 h 252248"/>
                  <a:gd name="connsiteX21" fmla="*/ 1734207 w 2169335"/>
                  <a:gd name="connsiteY21" fmla="*/ 201799 h 252248"/>
                  <a:gd name="connsiteX22" fmla="*/ 1753125 w 2169335"/>
                  <a:gd name="connsiteY22" fmla="*/ 182880 h 252248"/>
                  <a:gd name="connsiteX23" fmla="*/ 1772044 w 2169335"/>
                  <a:gd name="connsiteY23" fmla="*/ 176574 h 252248"/>
                  <a:gd name="connsiteX24" fmla="*/ 1797269 w 2169335"/>
                  <a:gd name="connsiteY24" fmla="*/ 163961 h 252248"/>
                  <a:gd name="connsiteX25" fmla="*/ 1841412 w 2169335"/>
                  <a:gd name="connsiteY25" fmla="*/ 151349 h 252248"/>
                  <a:gd name="connsiteX26" fmla="*/ 1923393 w 2169335"/>
                  <a:gd name="connsiteY26" fmla="*/ 145043 h 252248"/>
                  <a:gd name="connsiteX27" fmla="*/ 1954924 w 2169335"/>
                  <a:gd name="connsiteY27" fmla="*/ 126124 h 252248"/>
                  <a:gd name="connsiteX28" fmla="*/ 1980149 w 2169335"/>
                  <a:gd name="connsiteY28" fmla="*/ 113512 h 252248"/>
                  <a:gd name="connsiteX29" fmla="*/ 2017986 w 2169335"/>
                  <a:gd name="connsiteY29" fmla="*/ 88287 h 252248"/>
                  <a:gd name="connsiteX30" fmla="*/ 2043211 w 2169335"/>
                  <a:gd name="connsiteY30" fmla="*/ 69368 h 252248"/>
                  <a:gd name="connsiteX31" fmla="*/ 2081048 w 2169335"/>
                  <a:gd name="connsiteY31" fmla="*/ 56756 h 252248"/>
                  <a:gd name="connsiteX32" fmla="*/ 2099967 w 2169335"/>
                  <a:gd name="connsiteY32" fmla="*/ 50450 h 252248"/>
                  <a:gd name="connsiteX33" fmla="*/ 2118885 w 2169335"/>
                  <a:gd name="connsiteY33" fmla="*/ 37837 h 252248"/>
                  <a:gd name="connsiteX34" fmla="*/ 2144110 w 2169335"/>
                  <a:gd name="connsiteY34" fmla="*/ 12612 h 252248"/>
                  <a:gd name="connsiteX35" fmla="*/ 2169335 w 2169335"/>
                  <a:gd name="connsiteY35" fmla="*/ 0 h 25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69335" h="252248">
                    <a:moveTo>
                      <a:pt x="0" y="18919"/>
                    </a:moveTo>
                    <a:cubicBezTo>
                      <a:pt x="501" y="19545"/>
                      <a:pt x="35780" y="66023"/>
                      <a:pt x="44143" y="69368"/>
                    </a:cubicBezTo>
                    <a:cubicBezTo>
                      <a:pt x="57944" y="74888"/>
                      <a:pt x="73572" y="73572"/>
                      <a:pt x="88287" y="75674"/>
                    </a:cubicBezTo>
                    <a:cubicBezTo>
                      <a:pt x="92491" y="79878"/>
                      <a:pt x="95801" y="85228"/>
                      <a:pt x="100899" y="88287"/>
                    </a:cubicBezTo>
                    <a:cubicBezTo>
                      <a:pt x="114975" y="96733"/>
                      <a:pt x="155597" y="99378"/>
                      <a:pt x="163961" y="100899"/>
                    </a:cubicBezTo>
                    <a:cubicBezTo>
                      <a:pt x="172488" y="102450"/>
                      <a:pt x="180778" y="105104"/>
                      <a:pt x="189186" y="107206"/>
                    </a:cubicBezTo>
                    <a:cubicBezTo>
                      <a:pt x="232554" y="136117"/>
                      <a:pt x="212643" y="127636"/>
                      <a:pt x="245942" y="138737"/>
                    </a:cubicBezTo>
                    <a:cubicBezTo>
                      <a:pt x="250146" y="145043"/>
                      <a:pt x="253195" y="152296"/>
                      <a:pt x="258554" y="157655"/>
                    </a:cubicBezTo>
                    <a:cubicBezTo>
                      <a:pt x="274793" y="173894"/>
                      <a:pt x="286443" y="172062"/>
                      <a:pt x="309004" y="176574"/>
                    </a:cubicBezTo>
                    <a:cubicBezTo>
                      <a:pt x="355342" y="207464"/>
                      <a:pt x="290903" y="168437"/>
                      <a:pt x="372066" y="195492"/>
                    </a:cubicBezTo>
                    <a:cubicBezTo>
                      <a:pt x="377707" y="197372"/>
                      <a:pt x="379214" y="205763"/>
                      <a:pt x="384679" y="208105"/>
                    </a:cubicBezTo>
                    <a:cubicBezTo>
                      <a:pt x="394531" y="212327"/>
                      <a:pt x="405526" y="213556"/>
                      <a:pt x="416210" y="214411"/>
                    </a:cubicBezTo>
                    <a:cubicBezTo>
                      <a:pt x="458170" y="217768"/>
                      <a:pt x="500293" y="218615"/>
                      <a:pt x="542334" y="220717"/>
                    </a:cubicBezTo>
                    <a:cubicBezTo>
                      <a:pt x="563355" y="224921"/>
                      <a:pt x="584907" y="227026"/>
                      <a:pt x="605396" y="233330"/>
                    </a:cubicBezTo>
                    <a:cubicBezTo>
                      <a:pt x="612640" y="235559"/>
                      <a:pt x="617348" y="242957"/>
                      <a:pt x="624314" y="245942"/>
                    </a:cubicBezTo>
                    <a:cubicBezTo>
                      <a:pt x="632280" y="249356"/>
                      <a:pt x="641131" y="250146"/>
                      <a:pt x="649539" y="252248"/>
                    </a:cubicBezTo>
                    <a:lnTo>
                      <a:pt x="1551327" y="245942"/>
                    </a:lnTo>
                    <a:cubicBezTo>
                      <a:pt x="1558904" y="245786"/>
                      <a:pt x="1562892" y="235168"/>
                      <a:pt x="1570245" y="233330"/>
                    </a:cubicBezTo>
                    <a:cubicBezTo>
                      <a:pt x="1588712" y="228713"/>
                      <a:pt x="1608082" y="229125"/>
                      <a:pt x="1627001" y="227023"/>
                    </a:cubicBezTo>
                    <a:cubicBezTo>
                      <a:pt x="1669743" y="212776"/>
                      <a:pt x="1617600" y="228903"/>
                      <a:pt x="1690063" y="214411"/>
                    </a:cubicBezTo>
                    <a:cubicBezTo>
                      <a:pt x="1696581" y="213107"/>
                      <a:pt x="1702590" y="209931"/>
                      <a:pt x="1708982" y="208105"/>
                    </a:cubicBezTo>
                    <a:cubicBezTo>
                      <a:pt x="1717316" y="205724"/>
                      <a:pt x="1725799" y="203901"/>
                      <a:pt x="1734207" y="201799"/>
                    </a:cubicBezTo>
                    <a:cubicBezTo>
                      <a:pt x="1740513" y="195493"/>
                      <a:pt x="1745705" y="187827"/>
                      <a:pt x="1753125" y="182880"/>
                    </a:cubicBezTo>
                    <a:cubicBezTo>
                      <a:pt x="1758656" y="179193"/>
                      <a:pt x="1765934" y="179193"/>
                      <a:pt x="1772044" y="176574"/>
                    </a:cubicBezTo>
                    <a:cubicBezTo>
                      <a:pt x="1780685" y="172871"/>
                      <a:pt x="1788628" y="167664"/>
                      <a:pt x="1797269" y="163961"/>
                    </a:cubicBezTo>
                    <a:cubicBezTo>
                      <a:pt x="1805754" y="160325"/>
                      <a:pt x="1834063" y="152214"/>
                      <a:pt x="1841412" y="151349"/>
                    </a:cubicBezTo>
                    <a:cubicBezTo>
                      <a:pt x="1868632" y="148147"/>
                      <a:pt x="1896066" y="147145"/>
                      <a:pt x="1923393" y="145043"/>
                    </a:cubicBezTo>
                    <a:cubicBezTo>
                      <a:pt x="1967311" y="130404"/>
                      <a:pt x="1920297" y="149209"/>
                      <a:pt x="1954924" y="126124"/>
                    </a:cubicBezTo>
                    <a:cubicBezTo>
                      <a:pt x="1962746" y="120909"/>
                      <a:pt x="1971741" y="117716"/>
                      <a:pt x="1980149" y="113512"/>
                    </a:cubicBezTo>
                    <a:cubicBezTo>
                      <a:pt x="2005846" y="87813"/>
                      <a:pt x="1977263" y="113739"/>
                      <a:pt x="2017986" y="88287"/>
                    </a:cubicBezTo>
                    <a:cubicBezTo>
                      <a:pt x="2026899" y="82716"/>
                      <a:pt x="2033810" y="74068"/>
                      <a:pt x="2043211" y="69368"/>
                    </a:cubicBezTo>
                    <a:cubicBezTo>
                      <a:pt x="2055102" y="63423"/>
                      <a:pt x="2068436" y="60960"/>
                      <a:pt x="2081048" y="56756"/>
                    </a:cubicBezTo>
                    <a:lnTo>
                      <a:pt x="2099967" y="50450"/>
                    </a:lnTo>
                    <a:cubicBezTo>
                      <a:pt x="2106273" y="46246"/>
                      <a:pt x="2113131" y="42769"/>
                      <a:pt x="2118885" y="37837"/>
                    </a:cubicBezTo>
                    <a:cubicBezTo>
                      <a:pt x="2127913" y="30098"/>
                      <a:pt x="2132829" y="16372"/>
                      <a:pt x="2144110" y="12612"/>
                    </a:cubicBezTo>
                    <a:cubicBezTo>
                      <a:pt x="2165849" y="5366"/>
                      <a:pt x="2158329" y="11006"/>
                      <a:pt x="2169335" y="0"/>
                    </a:cubicBezTo>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grpSp>
            <p:nvGrpSpPr>
              <p:cNvPr id="15" name="Groupe 14"/>
              <p:cNvGrpSpPr/>
              <p:nvPr/>
            </p:nvGrpSpPr>
            <p:grpSpPr>
              <a:xfrm>
                <a:off x="5455891" y="3007672"/>
                <a:ext cx="926705" cy="271419"/>
                <a:chOff x="6310153" y="2349961"/>
                <a:chExt cx="1584911" cy="415814"/>
              </a:xfrm>
            </p:grpSpPr>
            <p:grpSp>
              <p:nvGrpSpPr>
                <p:cNvPr id="14" name="Groupe 13"/>
                <p:cNvGrpSpPr/>
                <p:nvPr/>
              </p:nvGrpSpPr>
              <p:grpSpPr>
                <a:xfrm>
                  <a:off x="6310153" y="2349961"/>
                  <a:ext cx="1322628" cy="415814"/>
                  <a:chOff x="6372160" y="2338368"/>
                  <a:chExt cx="1322628" cy="415814"/>
                </a:xfrm>
              </p:grpSpPr>
              <p:sp>
                <p:nvSpPr>
                  <p:cNvPr id="52" name="Organigramme : Délai 51"/>
                  <p:cNvSpPr/>
                  <p:nvPr/>
                </p:nvSpPr>
                <p:spPr>
                  <a:xfrm rot="5400000">
                    <a:off x="6973658" y="2033052"/>
                    <a:ext cx="415814" cy="1026446"/>
                  </a:xfrm>
                  <a:prstGeom prst="flowChartDelay">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55" name="Triangle rectangle 54"/>
                  <p:cNvSpPr/>
                  <p:nvPr/>
                </p:nvSpPr>
                <p:spPr>
                  <a:xfrm flipH="1" flipV="1">
                    <a:off x="6372160" y="2341014"/>
                    <a:ext cx="358231" cy="310552"/>
                  </a:xfrm>
                  <a:prstGeom prst="rtTriangl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56" name="Triangle rectangle 55"/>
                <p:cNvSpPr/>
                <p:nvPr/>
              </p:nvSpPr>
              <p:spPr>
                <a:xfrm flipV="1">
                  <a:off x="7554763" y="2349961"/>
                  <a:ext cx="340301" cy="317234"/>
                </a:xfrm>
                <a:prstGeom prst="rtTriangl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grpSp>
          <p:cxnSp>
            <p:nvCxnSpPr>
              <p:cNvPr id="59" name="Connecteur droit avec flèche 58"/>
              <p:cNvCxnSpPr/>
              <p:nvPr/>
            </p:nvCxnSpPr>
            <p:spPr>
              <a:xfrm>
                <a:off x="5491118" y="2971316"/>
                <a:ext cx="275904" cy="203776"/>
              </a:xfrm>
              <a:prstGeom prst="straightConnector1">
                <a:avLst/>
              </a:prstGeom>
              <a:ln w="12700">
                <a:solidFill>
                  <a:srgbClr val="C00000"/>
                </a:solidFill>
                <a:tailEnd type="triangle"/>
              </a:ln>
            </p:spPr>
            <p:style>
              <a:lnRef idx="2">
                <a:schemeClr val="dk1"/>
              </a:lnRef>
              <a:fillRef idx="0">
                <a:schemeClr val="dk1"/>
              </a:fillRef>
              <a:effectRef idx="1">
                <a:schemeClr val="dk1"/>
              </a:effectRef>
              <a:fontRef idx="minor">
                <a:schemeClr val="tx1"/>
              </a:fontRef>
            </p:style>
          </p:cxnSp>
        </p:grpSp>
        <p:pic>
          <p:nvPicPr>
            <p:cNvPr id="34" name="Imag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2374" y="2955516"/>
              <a:ext cx="213044" cy="213044"/>
            </a:xfrm>
            <a:prstGeom prst="rect">
              <a:avLst/>
            </a:prstGeom>
          </p:spPr>
        </p:pic>
      </p:grpSp>
      <p:sp>
        <p:nvSpPr>
          <p:cNvPr id="37" name="ZoneTexte 36"/>
          <p:cNvSpPr txBox="1"/>
          <p:nvPr/>
        </p:nvSpPr>
        <p:spPr>
          <a:xfrm>
            <a:off x="393269" y="5932702"/>
            <a:ext cx="48346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Trebuchet MS"/>
                <a:ea typeface="+mn-ea"/>
                <a:cs typeface="+mn-cs"/>
              </a:rPr>
              <a:t>Comment distinguer les sources?</a:t>
            </a:r>
          </a:p>
        </p:txBody>
      </p:sp>
      <p:grpSp>
        <p:nvGrpSpPr>
          <p:cNvPr id="17" name="Groupe 16"/>
          <p:cNvGrpSpPr/>
          <p:nvPr/>
        </p:nvGrpSpPr>
        <p:grpSpPr>
          <a:xfrm>
            <a:off x="7046815" y="1515603"/>
            <a:ext cx="3965835" cy="4881101"/>
            <a:chOff x="5285111" y="1136702"/>
            <a:chExt cx="2974376" cy="3660826"/>
          </a:xfrm>
        </p:grpSpPr>
        <p:sp>
          <p:nvSpPr>
            <p:cNvPr id="36" name="Rectangle 35"/>
            <p:cNvSpPr/>
            <p:nvPr/>
          </p:nvSpPr>
          <p:spPr>
            <a:xfrm>
              <a:off x="5596019" y="4543612"/>
              <a:ext cx="2356511" cy="25391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Calibri"/>
                </a:rPr>
                <a:t>(PDAC: </a:t>
              </a:r>
              <a:r>
                <a:rPr kumimoji="0" lang="fr-FR" sz="1600" b="0" i="0" u="none" strike="noStrike" kern="1200" cap="none" spc="0" normalizeH="0" baseline="0" noProof="0" dirty="0" err="1">
                  <a:ln>
                    <a:noFill/>
                  </a:ln>
                  <a:solidFill>
                    <a:prstClr val="black"/>
                  </a:solidFill>
                  <a:effectLst/>
                  <a:uLnTx/>
                  <a:uFillTx/>
                  <a:latin typeface="Calibri"/>
                  <a:ea typeface="+mn-ea"/>
                  <a:cs typeface="Calibri"/>
                </a:rPr>
                <a:t>present</a:t>
              </a:r>
              <a:r>
                <a:rPr kumimoji="0" lang="fr-FR" sz="1600" b="0" i="0" u="none" strike="noStrike" kern="1200" cap="none" spc="0" normalizeH="0" baseline="0" noProof="0" dirty="0">
                  <a:ln>
                    <a:noFill/>
                  </a:ln>
                  <a:solidFill>
                    <a:prstClr val="black"/>
                  </a:solidFill>
                  <a:effectLst/>
                  <a:uLnTx/>
                  <a:uFillTx/>
                  <a:latin typeface="Calibri"/>
                  <a:ea typeface="+mn-ea"/>
                  <a:cs typeface="Calibri"/>
                </a:rPr>
                <a:t> </a:t>
              </a:r>
              <a:r>
                <a:rPr kumimoji="0" lang="fr-FR" sz="1600" b="0" i="0" u="none" strike="noStrike" kern="1200" cap="none" spc="0" normalizeH="0" baseline="0" noProof="0" dirty="0" err="1">
                  <a:ln>
                    <a:noFill/>
                  </a:ln>
                  <a:solidFill>
                    <a:prstClr val="black"/>
                  </a:solidFill>
                  <a:effectLst/>
                  <a:uLnTx/>
                  <a:uFillTx/>
                  <a:latin typeface="Calibri"/>
                  <a:ea typeface="+mn-ea"/>
                  <a:cs typeface="Calibri"/>
                </a:rPr>
                <a:t>day</a:t>
              </a:r>
              <a:r>
                <a:rPr kumimoji="0" lang="fr-FR" sz="1600" b="0" i="0" u="none" strike="noStrike" kern="1200" cap="none" spc="0" normalizeH="0" baseline="0" noProof="0" dirty="0">
                  <a:ln>
                    <a:noFill/>
                  </a:ln>
                  <a:solidFill>
                    <a:prstClr val="black"/>
                  </a:solidFill>
                  <a:effectLst/>
                  <a:uLnTx/>
                  <a:uFillTx/>
                  <a:latin typeface="Calibri"/>
                  <a:ea typeface="+mn-ea"/>
                  <a:cs typeface="Calibri"/>
                </a:rPr>
                <a:t> </a:t>
              </a:r>
              <a:r>
                <a:rPr kumimoji="0" lang="fr-FR" sz="1600" b="0" i="0" u="none" strike="noStrike" kern="1200" cap="none" spc="0" normalizeH="0" baseline="0" noProof="0" dirty="0" err="1">
                  <a:ln>
                    <a:noFill/>
                  </a:ln>
                  <a:solidFill>
                    <a:prstClr val="black"/>
                  </a:solidFill>
                  <a:effectLst/>
                  <a:uLnTx/>
                  <a:uFillTx/>
                  <a:latin typeface="Calibri"/>
                  <a:ea typeface="+mn-ea"/>
                  <a:cs typeface="Calibri"/>
                </a:rPr>
                <a:t>average</a:t>
              </a:r>
              <a:r>
                <a:rPr kumimoji="0" lang="fr-FR" sz="1600" b="0" i="0" u="none" strike="noStrike" kern="1200" cap="none" spc="0" normalizeH="0" baseline="0" noProof="0" dirty="0">
                  <a:ln>
                    <a:noFill/>
                  </a:ln>
                  <a:solidFill>
                    <a:prstClr val="black"/>
                  </a:solidFill>
                  <a:effectLst/>
                  <a:uLnTx/>
                  <a:uFillTx/>
                  <a:latin typeface="Calibri"/>
                  <a:ea typeface="+mn-ea"/>
                  <a:cs typeface="Calibri"/>
                </a:rPr>
                <a:t> crustal)</a:t>
              </a:r>
            </a:p>
          </p:txBody>
        </p:sp>
        <p:grpSp>
          <p:nvGrpSpPr>
            <p:cNvPr id="16" name="Groupe 15"/>
            <p:cNvGrpSpPr/>
            <p:nvPr/>
          </p:nvGrpSpPr>
          <p:grpSpPr>
            <a:xfrm>
              <a:off x="5285111" y="1136702"/>
              <a:ext cx="2974376" cy="3491904"/>
              <a:chOff x="5285111" y="1136702"/>
              <a:chExt cx="2974376" cy="3491904"/>
            </a:xfrm>
          </p:grpSpPr>
          <p:grpSp>
            <p:nvGrpSpPr>
              <p:cNvPr id="106" name="Groupe 105"/>
              <p:cNvGrpSpPr/>
              <p:nvPr/>
            </p:nvGrpSpPr>
            <p:grpSpPr>
              <a:xfrm>
                <a:off x="5285111" y="2809087"/>
                <a:ext cx="2495501" cy="1819519"/>
                <a:chOff x="5026168" y="3535859"/>
                <a:chExt cx="3759340" cy="2887429"/>
              </a:xfrm>
            </p:grpSpPr>
            <p:pic>
              <p:nvPicPr>
                <p:cNvPr id="107" name="图片 15" descr="屏幕快照 2021-03-16 上午10.28.31.png"/>
                <p:cNvPicPr>
                  <a:picLocks noChangeAspect="1"/>
                </p:cNvPicPr>
                <p:nvPr/>
              </p:nvPicPr>
              <p:blipFill rotWithShape="1">
                <a:blip r:embed="rId7">
                  <a:extLst>
                    <a:ext uri="{28A0092B-C50C-407E-A947-70E740481C1C}">
                      <a14:useLocalDpi xmlns:a14="http://schemas.microsoft.com/office/drawing/2010/main" val="0"/>
                    </a:ext>
                  </a:extLst>
                </a:blip>
                <a:srcRect l="3896" t="6332" b="2808"/>
                <a:stretch/>
              </p:blipFill>
              <p:spPr>
                <a:xfrm>
                  <a:off x="5026168" y="3535859"/>
                  <a:ext cx="3759340" cy="2887429"/>
                </a:xfrm>
                <a:prstGeom prst="rect">
                  <a:avLst/>
                </a:prstGeom>
              </p:spPr>
            </p:pic>
            <p:grpSp>
              <p:nvGrpSpPr>
                <p:cNvPr id="108" name="组 2"/>
                <p:cNvGrpSpPr/>
                <p:nvPr/>
              </p:nvGrpSpPr>
              <p:grpSpPr>
                <a:xfrm>
                  <a:off x="5670839" y="3784896"/>
                  <a:ext cx="1082485" cy="1961382"/>
                  <a:chOff x="4396765" y="2544766"/>
                  <a:chExt cx="1075079" cy="1961382"/>
                </a:xfrm>
              </p:grpSpPr>
              <p:sp>
                <p:nvSpPr>
                  <p:cNvPr id="109" name="矩形 17"/>
                  <p:cNvSpPr/>
                  <p:nvPr/>
                </p:nvSpPr>
                <p:spPr>
                  <a:xfrm>
                    <a:off x="4396765" y="2544766"/>
                    <a:ext cx="457456" cy="1961382"/>
                  </a:xfrm>
                  <a:prstGeom prst="rect">
                    <a:avLst/>
                  </a:prstGeom>
                  <a:noFill/>
                  <a:ln w="1905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11" name="矩形 44"/>
                  <p:cNvSpPr/>
                  <p:nvPr/>
                </p:nvSpPr>
                <p:spPr>
                  <a:xfrm>
                    <a:off x="5093817" y="2964265"/>
                    <a:ext cx="378027" cy="1533407"/>
                  </a:xfrm>
                  <a:prstGeom prst="rect">
                    <a:avLst/>
                  </a:prstGeom>
                  <a:noFill/>
                  <a:ln w="1905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grpSp>
          </p:grpSp>
          <p:grpSp>
            <p:nvGrpSpPr>
              <p:cNvPr id="12" name="Groupe 11"/>
              <p:cNvGrpSpPr/>
              <p:nvPr/>
            </p:nvGrpSpPr>
            <p:grpSpPr>
              <a:xfrm>
                <a:off x="5454674" y="1136702"/>
                <a:ext cx="2804813" cy="1442899"/>
                <a:chOff x="5454674" y="1136702"/>
                <a:chExt cx="2804813" cy="1442899"/>
              </a:xfrm>
            </p:grpSpPr>
            <p:grpSp>
              <p:nvGrpSpPr>
                <p:cNvPr id="74" name="Groupe 73"/>
                <p:cNvGrpSpPr/>
                <p:nvPr/>
              </p:nvGrpSpPr>
              <p:grpSpPr>
                <a:xfrm>
                  <a:off x="5644087" y="1419373"/>
                  <a:ext cx="2008450" cy="1160228"/>
                  <a:chOff x="886119" y="4525744"/>
                  <a:chExt cx="2930362" cy="1714800"/>
                </a:xfrm>
              </p:grpSpPr>
              <p:pic>
                <p:nvPicPr>
                  <p:cNvPr id="75" name="图片 10" descr="屏幕快照 2021-03-16 下午2.32.40.png"/>
                  <p:cNvPicPr>
                    <a:picLocks noChangeAspect="1"/>
                  </p:cNvPicPr>
                  <p:nvPr/>
                </p:nvPicPr>
                <p:blipFill rotWithShape="1">
                  <a:blip r:embed="rId8">
                    <a:extLst>
                      <a:ext uri="{28A0092B-C50C-407E-A947-70E740481C1C}">
                        <a14:useLocalDpi xmlns:a14="http://schemas.microsoft.com/office/drawing/2010/main" val="0"/>
                      </a:ext>
                    </a:extLst>
                  </a:blip>
                  <a:srcRect l="6523" r="4672" b="10571"/>
                  <a:stretch/>
                </p:blipFill>
                <p:spPr>
                  <a:xfrm>
                    <a:off x="886119" y="5066865"/>
                    <a:ext cx="2930362" cy="1173679"/>
                  </a:xfrm>
                  <a:prstGeom prst="rect">
                    <a:avLst/>
                  </a:prstGeom>
                </p:spPr>
              </p:pic>
              <p:grpSp>
                <p:nvGrpSpPr>
                  <p:cNvPr id="76" name="Groupe 75"/>
                  <p:cNvGrpSpPr/>
                  <p:nvPr/>
                </p:nvGrpSpPr>
                <p:grpSpPr>
                  <a:xfrm>
                    <a:off x="1702007" y="4525744"/>
                    <a:ext cx="1933781" cy="541121"/>
                    <a:chOff x="1123158" y="3310226"/>
                    <a:chExt cx="1933781" cy="541121"/>
                  </a:xfrm>
                </p:grpSpPr>
                <p:grpSp>
                  <p:nvGrpSpPr>
                    <p:cNvPr id="87" name="组 95"/>
                    <p:cNvGrpSpPr/>
                    <p:nvPr/>
                  </p:nvGrpSpPr>
                  <p:grpSpPr>
                    <a:xfrm>
                      <a:off x="1123158" y="3310226"/>
                      <a:ext cx="1933781" cy="533663"/>
                      <a:chOff x="1179513" y="3436866"/>
                      <a:chExt cx="1933781" cy="533663"/>
                    </a:xfrm>
                  </p:grpSpPr>
                  <p:sp>
                    <p:nvSpPr>
                      <p:cNvPr id="99" name="文本框 70"/>
                      <p:cNvSpPr txBox="1"/>
                      <p:nvPr/>
                    </p:nvSpPr>
                    <p:spPr>
                      <a:xfrm>
                        <a:off x="1179513" y="3447933"/>
                        <a:ext cx="645862" cy="4208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30000" noProof="0" dirty="0">
                            <a:ln>
                              <a:noFill/>
                            </a:ln>
                            <a:solidFill>
                              <a:prstClr val="black"/>
                            </a:solidFill>
                            <a:effectLst/>
                            <a:uLnTx/>
                            <a:uFillTx/>
                            <a:latin typeface="Trebuchet MS"/>
                            <a:ea typeface="+mn-ea"/>
                            <a:cs typeface="+mn-cs"/>
                          </a:rPr>
                          <a:t>238</a:t>
                        </a:r>
                        <a:r>
                          <a:rPr kumimoji="0" lang="fr-FR" sz="1867" b="0" i="0" u="none" strike="noStrike" kern="1200" cap="none" spc="0" normalizeH="0" baseline="0" noProof="0" dirty="0">
                            <a:ln>
                              <a:noFill/>
                            </a:ln>
                            <a:solidFill>
                              <a:prstClr val="black"/>
                            </a:solidFill>
                            <a:effectLst/>
                            <a:uLnTx/>
                            <a:uFillTx/>
                            <a:latin typeface="Trebuchet MS"/>
                            <a:ea typeface="+mn-ea"/>
                            <a:cs typeface="+mn-cs"/>
                          </a:rPr>
                          <a:t>U</a:t>
                        </a:r>
                      </a:p>
                    </p:txBody>
                  </p:sp>
                  <p:sp>
                    <p:nvSpPr>
                      <p:cNvPr id="100" name="文本框 71"/>
                      <p:cNvSpPr txBox="1"/>
                      <p:nvPr/>
                    </p:nvSpPr>
                    <p:spPr>
                      <a:xfrm>
                        <a:off x="1740674" y="3447933"/>
                        <a:ext cx="645862" cy="4208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30000" noProof="0" dirty="0">
                            <a:ln>
                              <a:noFill/>
                            </a:ln>
                            <a:solidFill>
                              <a:prstClr val="black"/>
                            </a:solidFill>
                            <a:effectLst/>
                            <a:uLnTx/>
                            <a:uFillTx/>
                            <a:latin typeface="Trebuchet MS"/>
                            <a:ea typeface="+mn-ea"/>
                            <a:cs typeface="+mn-cs"/>
                          </a:rPr>
                          <a:t>235</a:t>
                        </a:r>
                        <a:r>
                          <a:rPr kumimoji="0" lang="fr-FR" sz="1867" b="0" i="0" u="none" strike="noStrike" kern="1200" cap="none" spc="0" normalizeH="0" baseline="0" noProof="0" dirty="0">
                            <a:ln>
                              <a:noFill/>
                            </a:ln>
                            <a:solidFill>
                              <a:prstClr val="black"/>
                            </a:solidFill>
                            <a:effectLst/>
                            <a:uLnTx/>
                            <a:uFillTx/>
                            <a:latin typeface="Trebuchet MS"/>
                            <a:ea typeface="+mn-ea"/>
                            <a:cs typeface="+mn-cs"/>
                          </a:rPr>
                          <a:t>U</a:t>
                        </a:r>
                      </a:p>
                    </p:txBody>
                  </p:sp>
                  <p:sp>
                    <p:nvSpPr>
                      <p:cNvPr id="101" name="文本框 72"/>
                      <p:cNvSpPr txBox="1"/>
                      <p:nvPr/>
                    </p:nvSpPr>
                    <p:spPr>
                      <a:xfrm>
                        <a:off x="2341137" y="3436866"/>
                        <a:ext cx="772157" cy="4208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30000" noProof="0" dirty="0">
                            <a:ln>
                              <a:noFill/>
                            </a:ln>
                            <a:solidFill>
                              <a:prstClr val="black"/>
                            </a:solidFill>
                            <a:effectLst/>
                            <a:uLnTx/>
                            <a:uFillTx/>
                            <a:latin typeface="Trebuchet MS"/>
                            <a:ea typeface="+mn-ea"/>
                            <a:cs typeface="+mn-cs"/>
                          </a:rPr>
                          <a:t>232</a:t>
                        </a:r>
                        <a:r>
                          <a:rPr kumimoji="0" lang="fr-FR" sz="1867" b="0" i="0" u="none" strike="noStrike" kern="1200" cap="none" spc="0" normalizeH="0" baseline="0" noProof="0" dirty="0">
                            <a:ln>
                              <a:noFill/>
                            </a:ln>
                            <a:solidFill>
                              <a:prstClr val="black"/>
                            </a:solidFill>
                            <a:effectLst/>
                            <a:uLnTx/>
                            <a:uFillTx/>
                            <a:latin typeface="Trebuchet MS"/>
                            <a:ea typeface="+mn-ea"/>
                            <a:cs typeface="+mn-cs"/>
                          </a:rPr>
                          <a:t>Th</a:t>
                        </a:r>
                      </a:p>
                    </p:txBody>
                  </p:sp>
                  <p:cxnSp>
                    <p:nvCxnSpPr>
                      <p:cNvPr id="102" name="直线箭头连接符 91"/>
                      <p:cNvCxnSpPr/>
                      <p:nvPr/>
                    </p:nvCxnSpPr>
                    <p:spPr>
                      <a:xfrm>
                        <a:off x="2140040" y="3744781"/>
                        <a:ext cx="2111" cy="225748"/>
                      </a:xfrm>
                      <a:prstGeom prst="straightConnector1">
                        <a:avLst/>
                      </a:prstGeom>
                      <a:ln>
                        <a:solidFill>
                          <a:schemeClr val="bg1"/>
                        </a:solidFill>
                        <a:tailEnd type="arrow"/>
                      </a:ln>
                    </p:spPr>
                    <p:style>
                      <a:lnRef idx="1">
                        <a:schemeClr val="dk1"/>
                      </a:lnRef>
                      <a:fillRef idx="0">
                        <a:schemeClr val="dk1"/>
                      </a:fillRef>
                      <a:effectRef idx="0">
                        <a:schemeClr val="dk1"/>
                      </a:effectRef>
                      <a:fontRef idx="minor">
                        <a:schemeClr val="tx1"/>
                      </a:fontRef>
                    </p:style>
                  </p:cxnSp>
                </p:grpSp>
                <p:cxnSp>
                  <p:nvCxnSpPr>
                    <p:cNvPr id="89" name="直线箭头连接符 91"/>
                    <p:cNvCxnSpPr/>
                    <p:nvPr/>
                  </p:nvCxnSpPr>
                  <p:spPr>
                    <a:xfrm>
                      <a:off x="2683725" y="3625599"/>
                      <a:ext cx="2111" cy="225748"/>
                    </a:xfrm>
                    <a:prstGeom prst="straightConnector1">
                      <a:avLst/>
                    </a:prstGeom>
                    <a:ln>
                      <a:solidFill>
                        <a:schemeClr val="bg1"/>
                      </a:solidFill>
                      <a:tailEnd type="arrow"/>
                    </a:ln>
                  </p:spPr>
                  <p:style>
                    <a:lnRef idx="1">
                      <a:schemeClr val="dk1"/>
                    </a:lnRef>
                    <a:fillRef idx="0">
                      <a:schemeClr val="dk1"/>
                    </a:fillRef>
                    <a:effectRef idx="0">
                      <a:schemeClr val="dk1"/>
                    </a:effectRef>
                    <a:fontRef idx="minor">
                      <a:schemeClr val="tx1"/>
                    </a:fontRef>
                  </p:style>
                </p:cxnSp>
                <p:cxnSp>
                  <p:nvCxnSpPr>
                    <p:cNvPr id="91" name="直线箭头连接符 91"/>
                    <p:cNvCxnSpPr/>
                    <p:nvPr/>
                  </p:nvCxnSpPr>
                  <p:spPr>
                    <a:xfrm>
                      <a:off x="1514890" y="3601348"/>
                      <a:ext cx="2111" cy="225748"/>
                    </a:xfrm>
                    <a:prstGeom prst="straightConnector1">
                      <a:avLst/>
                    </a:prstGeom>
                    <a:ln>
                      <a:solidFill>
                        <a:schemeClr val="bg1"/>
                      </a:solidFill>
                      <a:tailEnd type="arrow"/>
                    </a:ln>
                  </p:spPr>
                  <p:style>
                    <a:lnRef idx="1">
                      <a:schemeClr val="dk1"/>
                    </a:lnRef>
                    <a:fillRef idx="0">
                      <a:schemeClr val="dk1"/>
                    </a:fillRef>
                    <a:effectRef idx="0">
                      <a:schemeClr val="dk1"/>
                    </a:effectRef>
                    <a:fontRef idx="minor">
                      <a:schemeClr val="tx1"/>
                    </a:fontRef>
                  </p:style>
                </p:cxnSp>
              </p:grpSp>
              <p:cxnSp>
                <p:nvCxnSpPr>
                  <p:cNvPr id="84" name="直线箭头连接符 91"/>
                  <p:cNvCxnSpPr/>
                  <p:nvPr/>
                </p:nvCxnSpPr>
                <p:spPr>
                  <a:xfrm>
                    <a:off x="2117090" y="4872810"/>
                    <a:ext cx="2111" cy="225748"/>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85" name="直线箭头连接符 91"/>
                  <p:cNvCxnSpPr/>
                  <p:nvPr/>
                </p:nvCxnSpPr>
                <p:spPr>
                  <a:xfrm>
                    <a:off x="2658385" y="4867337"/>
                    <a:ext cx="2111" cy="225748"/>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86" name="直线箭头连接符 91"/>
                  <p:cNvCxnSpPr/>
                  <p:nvPr/>
                </p:nvCxnSpPr>
                <p:spPr>
                  <a:xfrm>
                    <a:off x="3306591" y="4866700"/>
                    <a:ext cx="2111" cy="225748"/>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grpSp>
            <p:sp>
              <p:nvSpPr>
                <p:cNvPr id="44" name="ZoneTexte 43"/>
                <p:cNvSpPr txBox="1"/>
                <p:nvPr/>
              </p:nvSpPr>
              <p:spPr>
                <a:xfrm>
                  <a:off x="5454674" y="1136702"/>
                  <a:ext cx="2804813" cy="3462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Trebuchet MS"/>
                      <a:ea typeface="+mn-ea"/>
                      <a:cs typeface="+mn-cs"/>
                    </a:rPr>
                    <a:t>Isotopes stables du Pb</a:t>
                  </a:r>
                </a:p>
              </p:txBody>
            </p:sp>
          </p:grpSp>
        </p:grpSp>
      </p:grpSp>
      <p:sp>
        <p:nvSpPr>
          <p:cNvPr id="73" name="TextBox 10"/>
          <p:cNvSpPr txBox="1"/>
          <p:nvPr/>
        </p:nvSpPr>
        <p:spPr>
          <a:xfrm>
            <a:off x="782916" y="830912"/>
            <a:ext cx="10340283" cy="656462"/>
          </a:xfrm>
          <a:prstGeom prst="rect">
            <a:avLst/>
          </a:prstGeom>
          <a:noFill/>
          <a:ln w="19050">
            <a:solidFill>
              <a:schemeClr val="accent6">
                <a:lumMod val="75000"/>
              </a:schemeClr>
            </a:solid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133" b="1" i="0" u="none" strike="noStrike" kern="1200" cap="none" spc="0" normalizeH="0" baseline="0" noProof="0" dirty="0">
                <a:ln>
                  <a:noFill/>
                </a:ln>
                <a:solidFill>
                  <a:srgbClr val="228848">
                    <a:lumMod val="75000"/>
                  </a:srgbClr>
                </a:solidFill>
                <a:effectLst/>
                <a:uLnTx/>
                <a:uFillTx/>
                <a:latin typeface="Calibri" panose="020F0502020204030204" pitchFamily="34" charset="0"/>
                <a:ea typeface="+mn-ea"/>
                <a:cs typeface="+mn-cs"/>
              </a:rPr>
              <a:t>Objectif: </a:t>
            </a:r>
            <a:r>
              <a:rPr kumimoji="0" lang="fr-FR" altLang="zh-CN" sz="2133" b="1" i="0" u="none" strike="noStrike" kern="1200" cap="none" spc="0" normalizeH="0" baseline="0" noProof="0" dirty="0">
                <a:ln>
                  <a:noFill/>
                </a:ln>
                <a:solidFill>
                  <a:srgbClr val="228848">
                    <a:lumMod val="75000"/>
                  </a:srgbClr>
                </a:solidFill>
                <a:effectLst/>
                <a:uLnTx/>
                <a:uFillTx/>
                <a:latin typeface="Calibri" panose="020F0502020204030204" pitchFamily="34" charset="0"/>
                <a:ea typeface="+mn-ea"/>
                <a:cs typeface="+mn-cs"/>
              </a:rPr>
              <a:t>Identifier les sources de pollution et quantifier leur contribution en utilisant les isotopes stables du Pb et les déséquilibres radioactifs de la chaine de l’</a:t>
            </a:r>
            <a:r>
              <a:rPr kumimoji="0" lang="fr-FR" altLang="zh-CN" sz="2133" b="1" i="0" u="none" strike="noStrike" kern="1200" cap="none" spc="0" normalizeH="0" baseline="30000" noProof="0" dirty="0">
                <a:ln>
                  <a:noFill/>
                </a:ln>
                <a:solidFill>
                  <a:srgbClr val="228848">
                    <a:lumMod val="75000"/>
                  </a:srgbClr>
                </a:solidFill>
                <a:effectLst/>
                <a:uLnTx/>
                <a:uFillTx/>
                <a:latin typeface="Calibri" panose="020F0502020204030204" pitchFamily="34" charset="0"/>
                <a:ea typeface="+mn-ea"/>
                <a:cs typeface="+mn-cs"/>
              </a:rPr>
              <a:t>238</a:t>
            </a:r>
            <a:r>
              <a:rPr kumimoji="0" lang="fr-FR" altLang="zh-CN" sz="2133" b="1" i="0" u="none" strike="noStrike" kern="1200" cap="none" spc="0" normalizeH="0" baseline="0" noProof="0" dirty="0">
                <a:ln>
                  <a:noFill/>
                </a:ln>
                <a:solidFill>
                  <a:srgbClr val="228848">
                    <a:lumMod val="75000"/>
                  </a:srgbClr>
                </a:solidFill>
                <a:effectLst/>
                <a:uLnTx/>
                <a:uFillTx/>
                <a:latin typeface="Calibri" panose="020F0502020204030204" pitchFamily="34" charset="0"/>
                <a:ea typeface="+mn-ea"/>
                <a:cs typeface="+mn-cs"/>
              </a:rPr>
              <a:t>U</a:t>
            </a:r>
          </a:p>
        </p:txBody>
      </p:sp>
      <p:grpSp>
        <p:nvGrpSpPr>
          <p:cNvPr id="103" name="Groupe 102"/>
          <p:cNvGrpSpPr/>
          <p:nvPr/>
        </p:nvGrpSpPr>
        <p:grpSpPr>
          <a:xfrm>
            <a:off x="2739031" y="1615251"/>
            <a:ext cx="3120133" cy="2091184"/>
            <a:chOff x="5600213" y="2882898"/>
            <a:chExt cx="2589095" cy="1769718"/>
          </a:xfrm>
        </p:grpSpPr>
        <p:grpSp>
          <p:nvGrpSpPr>
            <p:cNvPr id="104" name="Groupe 103"/>
            <p:cNvGrpSpPr/>
            <p:nvPr/>
          </p:nvGrpSpPr>
          <p:grpSpPr>
            <a:xfrm>
              <a:off x="5600213" y="3355132"/>
              <a:ext cx="2589095" cy="1297484"/>
              <a:chOff x="-47422" y="2141132"/>
              <a:chExt cx="2589095" cy="1297484"/>
            </a:xfrm>
          </p:grpSpPr>
          <p:pic>
            <p:nvPicPr>
              <p:cNvPr id="112" name="Image 1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742" y="2141132"/>
                <a:ext cx="1371191" cy="889862"/>
              </a:xfrm>
              <a:prstGeom prst="rect">
                <a:avLst/>
              </a:prstGeom>
            </p:spPr>
          </p:pic>
          <p:sp>
            <p:nvSpPr>
              <p:cNvPr id="113" name="ZoneTexte 112"/>
              <p:cNvSpPr txBox="1"/>
              <p:nvPr/>
            </p:nvSpPr>
            <p:spPr>
              <a:xfrm>
                <a:off x="-47422" y="2978517"/>
                <a:ext cx="2589095" cy="46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Trebuchet MS"/>
                    <a:ea typeface="+mn-ea"/>
                    <a:cs typeface="+mn-cs"/>
                  </a:rPr>
                  <a:t>Lac Nègre, France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33" b="0" i="0" u="none" strike="noStrike" kern="1200" cap="none" spc="0" normalizeH="0" baseline="0" noProof="0" dirty="0">
                    <a:ln>
                      <a:noFill/>
                    </a:ln>
                    <a:solidFill>
                      <a:prstClr val="black"/>
                    </a:solidFill>
                    <a:effectLst/>
                    <a:uLnTx/>
                    <a:uFillTx/>
                    <a:latin typeface="Trebuchet MS"/>
                    <a:ea typeface="+mn-ea"/>
                    <a:cs typeface="+mn-cs"/>
                  </a:rPr>
                  <a:t>(thèse Pierre Lefebvre, 2018-2021)</a:t>
                </a:r>
              </a:p>
            </p:txBody>
          </p:sp>
        </p:grpSp>
        <p:sp>
          <p:nvSpPr>
            <p:cNvPr id="105" name="ZoneTexte 104"/>
            <p:cNvSpPr txBox="1"/>
            <p:nvPr/>
          </p:nvSpPr>
          <p:spPr>
            <a:xfrm>
              <a:off x="5897599" y="2882898"/>
              <a:ext cx="2291709" cy="494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Trebuchet MS"/>
                  <a:ea typeface="+mn-ea"/>
                  <a:cs typeface="+mn-cs"/>
                </a:rPr>
                <a:t>Accumulation U naturel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Trebuchet MS"/>
                  <a:ea typeface="+mn-ea"/>
                  <a:cs typeface="+mn-cs"/>
                </a:rPr>
                <a:t>(~4000 ppm)</a:t>
              </a:r>
            </a:p>
          </p:txBody>
        </p:sp>
      </p:grpSp>
      <p:sp>
        <p:nvSpPr>
          <p:cNvPr id="117" name="ZoneTexte 116"/>
          <p:cNvSpPr txBox="1"/>
          <p:nvPr/>
        </p:nvSpPr>
        <p:spPr>
          <a:xfrm>
            <a:off x="7617404" y="110541"/>
            <a:ext cx="5031180" cy="369332"/>
          </a:xfrm>
          <a:prstGeom prst="rect">
            <a:avLst/>
          </a:prstGeom>
          <a:noFill/>
        </p:spPr>
        <p:txBody>
          <a:bodyPr wrap="square" rtlCol="0">
            <a:spAutoFit/>
          </a:bodyPr>
          <a:lstStyle/>
          <a:p>
            <a:r>
              <a:rPr lang="fr-FR" b="1" u="sng" dirty="0" smtClean="0">
                <a:solidFill>
                  <a:srgbClr val="FF0000"/>
                </a:solidFill>
                <a:latin typeface="Calibri" panose="020F0502020204030204" pitchFamily="34" charset="0"/>
                <a:cs typeface="Calibri" panose="020F0502020204030204" pitchFamily="34" charset="0"/>
              </a:rPr>
              <a:t>WP1a. SOURCES ET REDISTRIBUTION DES RN</a:t>
            </a:r>
            <a:endParaRPr lang="fr-FR" b="1" u="sng"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002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7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幻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800" b="0" i="0" u="none" strike="noStrike" kern="1200" cap="none" spc="0" normalizeH="0" baseline="0" noProof="0" smtClean="0">
                <a:ln>
                  <a:noFill/>
                </a:ln>
                <a:solidFill>
                  <a:prstClr val="black"/>
                </a:solidFill>
                <a:effectLst/>
                <a:uLnTx/>
                <a:uFillTx/>
                <a:latin typeface="Trebuchet M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zh-CN" alt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2" name="矩形 21">
            <a:extLst>
              <a:ext uri="{FF2B5EF4-FFF2-40B4-BE49-F238E27FC236}">
                <a16:creationId xmlns:a16="http://schemas.microsoft.com/office/drawing/2014/main" id="{6039796D-7195-4D64-9D9B-E28311450735}"/>
              </a:ext>
            </a:extLst>
          </p:cNvPr>
          <p:cNvSpPr/>
          <p:nvPr/>
        </p:nvSpPr>
        <p:spPr>
          <a:xfrm>
            <a:off x="240125" y="230123"/>
            <a:ext cx="3179987" cy="58213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3" name="ZoneTexte 25"/>
          <p:cNvSpPr txBox="1"/>
          <p:nvPr/>
        </p:nvSpPr>
        <p:spPr>
          <a:xfrm>
            <a:off x="368845" y="259660"/>
            <a:ext cx="4651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zh-CN" sz="2400" b="1" i="0" u="sng" strike="noStrike" kern="1200" cap="none" spc="0" normalizeH="0" baseline="0" noProof="0" dirty="0">
                <a:ln>
                  <a:noFill/>
                </a:ln>
                <a:solidFill>
                  <a:srgbClr val="FFFFFF">
                    <a:lumMod val="25000"/>
                  </a:srgbClr>
                </a:solidFill>
                <a:effectLst/>
                <a:uLnTx/>
                <a:uFillTx/>
                <a:latin typeface="Trebuchet MS"/>
                <a:ea typeface="微软雅黑" panose="020B0503020204020204" pitchFamily="34" charset="-122"/>
                <a:cs typeface="经典综艺体简" panose="02010609000101010101" pitchFamily="49" charset="-122"/>
              </a:rPr>
              <a:t>I. </a:t>
            </a:r>
            <a:r>
              <a:rPr kumimoji="0" lang="fr-FR" altLang="zh-CN" sz="2400" b="1" i="0" u="sng" strike="noStrike" kern="1200" cap="none" spc="0" normalizeH="0" baseline="0" noProof="0" dirty="0">
                <a:ln>
                  <a:noFill/>
                </a:ln>
                <a:solidFill>
                  <a:prstClr val="black"/>
                </a:solidFill>
                <a:effectLst/>
                <a:uLnTx/>
                <a:uFillTx/>
                <a:latin typeface="Trebuchet MS"/>
                <a:ea typeface="微软雅黑" panose="020B0503020204020204" pitchFamily="34" charset="-122"/>
                <a:cs typeface="经典综艺体简" panose="02010609000101010101" pitchFamily="49" charset="-122"/>
              </a:rPr>
              <a:t>Introduction-Bilan</a:t>
            </a:r>
          </a:p>
        </p:txBody>
      </p:sp>
      <p:sp>
        <p:nvSpPr>
          <p:cNvPr id="7" name="文本框 15"/>
          <p:cNvSpPr txBox="1"/>
          <p:nvPr/>
        </p:nvSpPr>
        <p:spPr>
          <a:xfrm>
            <a:off x="8195566" y="890999"/>
            <a:ext cx="3678401" cy="379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prstClr val="white"/>
                </a:solidFill>
                <a:effectLst/>
                <a:uLnTx/>
                <a:uFillTx/>
                <a:latin typeface="Trebuchet MS"/>
                <a:ea typeface="+mn-ea"/>
                <a:cs typeface="+mn-cs"/>
              </a:rPr>
              <a:t>Bassin versant</a:t>
            </a:r>
          </a:p>
        </p:txBody>
      </p:sp>
      <p:sp>
        <p:nvSpPr>
          <p:cNvPr id="8" name="Flèche droite 7"/>
          <p:cNvSpPr/>
          <p:nvPr/>
        </p:nvSpPr>
        <p:spPr>
          <a:xfrm rot="2861941">
            <a:off x="8282134" y="2085101"/>
            <a:ext cx="1028909" cy="299708"/>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67"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ZoneTexte 8"/>
          <p:cNvSpPr txBox="1"/>
          <p:nvPr/>
        </p:nvSpPr>
        <p:spPr>
          <a:xfrm>
            <a:off x="8195565" y="2610217"/>
            <a:ext cx="2333179" cy="6669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prstClr val="black"/>
                </a:solidFill>
                <a:effectLst/>
                <a:uLnTx/>
                <a:uFillTx/>
                <a:latin typeface="Trebuchet MS"/>
                <a:ea typeface="+mn-ea"/>
                <a:cs typeface="+mn-cs"/>
              </a:rPr>
              <a:t>Echelle au niveau du Bassin versant</a:t>
            </a:r>
          </a:p>
        </p:txBody>
      </p:sp>
      <p:sp>
        <p:nvSpPr>
          <p:cNvPr id="10" name="Flèche droite 9"/>
          <p:cNvSpPr/>
          <p:nvPr/>
        </p:nvSpPr>
        <p:spPr>
          <a:xfrm rot="5400000">
            <a:off x="8898152" y="3893913"/>
            <a:ext cx="1028909" cy="299708"/>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67"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ZoneTexte 10"/>
          <p:cNvSpPr txBox="1"/>
          <p:nvPr/>
        </p:nvSpPr>
        <p:spPr>
          <a:xfrm>
            <a:off x="7272224" y="4694125"/>
            <a:ext cx="4280765" cy="379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prstClr val="black"/>
                </a:solidFill>
                <a:effectLst/>
                <a:uLnTx/>
                <a:uFillTx/>
                <a:latin typeface="Trebuchet MS"/>
                <a:ea typeface="+mn-ea"/>
                <a:cs typeface="+mn-cs"/>
              </a:rPr>
              <a:t>Spectrométrie gamma mobile/in situ</a:t>
            </a:r>
          </a:p>
        </p:txBody>
      </p:sp>
      <p:grpSp>
        <p:nvGrpSpPr>
          <p:cNvPr id="12" name="Groupe 11"/>
          <p:cNvGrpSpPr/>
          <p:nvPr/>
        </p:nvGrpSpPr>
        <p:grpSpPr>
          <a:xfrm>
            <a:off x="771788" y="1930679"/>
            <a:ext cx="4549385" cy="2792866"/>
            <a:chOff x="1413070" y="2305308"/>
            <a:chExt cx="3412039" cy="2094649"/>
          </a:xfrm>
        </p:grpSpPr>
        <p:sp>
          <p:nvSpPr>
            <p:cNvPr id="13" name="Flèche droite 12"/>
            <p:cNvSpPr/>
            <p:nvPr/>
          </p:nvSpPr>
          <p:spPr>
            <a:xfrm rot="8111473">
              <a:off x="2648604" y="2305308"/>
              <a:ext cx="771682" cy="25861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67"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ZoneTexte 13"/>
            <p:cNvSpPr txBox="1"/>
            <p:nvPr/>
          </p:nvSpPr>
          <p:spPr>
            <a:xfrm>
              <a:off x="1577388" y="2747049"/>
              <a:ext cx="2397480" cy="28474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prstClr val="black"/>
                  </a:solidFill>
                  <a:effectLst/>
                  <a:uLnTx/>
                  <a:uFillTx/>
                  <a:latin typeface="Trebuchet MS"/>
                  <a:ea typeface="+mn-ea"/>
                  <a:cs typeface="+mn-cs"/>
                </a:rPr>
                <a:t>Echelle locale</a:t>
              </a:r>
            </a:p>
          </p:txBody>
        </p:sp>
        <p:sp>
          <p:nvSpPr>
            <p:cNvPr id="15" name="Flèche droite 14"/>
            <p:cNvSpPr/>
            <p:nvPr/>
          </p:nvSpPr>
          <p:spPr>
            <a:xfrm rot="6956360">
              <a:off x="1739629" y="3391892"/>
              <a:ext cx="771682" cy="224781"/>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67" b="0" i="0" u="none" strike="noStrike" kern="1200" cap="none" spc="0" normalizeH="0" baseline="0" noProof="0">
                <a:ln>
                  <a:noFill/>
                </a:ln>
                <a:solidFill>
                  <a:prstClr val="white"/>
                </a:solidFill>
                <a:effectLst/>
                <a:uLnTx/>
                <a:uFillTx/>
                <a:latin typeface="Trebuchet MS"/>
                <a:ea typeface="+mn-ea"/>
                <a:cs typeface="+mn-cs"/>
              </a:endParaRPr>
            </a:p>
          </p:txBody>
        </p:sp>
        <p:sp>
          <p:nvSpPr>
            <p:cNvPr id="16" name="ZoneTexte 15"/>
            <p:cNvSpPr txBox="1"/>
            <p:nvPr/>
          </p:nvSpPr>
          <p:spPr>
            <a:xfrm>
              <a:off x="1413070" y="3899724"/>
              <a:ext cx="1101071" cy="50023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prstClr val="black"/>
                  </a:solidFill>
                  <a:effectLst/>
                  <a:uLnTx/>
                  <a:uFillTx/>
                  <a:latin typeface="Trebuchet MS"/>
                  <a:ea typeface="+mn-ea"/>
                  <a:cs typeface="+mn-cs"/>
                </a:rPr>
                <a:t>Sol (carotte)</a:t>
              </a:r>
            </a:p>
          </p:txBody>
        </p:sp>
        <p:sp>
          <p:nvSpPr>
            <p:cNvPr id="17" name="Flèche droite 16"/>
            <p:cNvSpPr/>
            <p:nvPr/>
          </p:nvSpPr>
          <p:spPr>
            <a:xfrm rot="3294526">
              <a:off x="2741637" y="3348163"/>
              <a:ext cx="771682" cy="224781"/>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67" b="0" i="0" u="none" strike="noStrike" kern="1200" cap="none" spc="0" normalizeH="0" baseline="0" noProof="0">
                <a:ln>
                  <a:noFill/>
                </a:ln>
                <a:solidFill>
                  <a:prstClr val="white"/>
                </a:solidFill>
                <a:effectLst/>
                <a:uLnTx/>
                <a:uFillTx/>
                <a:latin typeface="Trebuchet MS"/>
                <a:ea typeface="+mn-ea"/>
                <a:cs typeface="+mn-cs"/>
              </a:endParaRPr>
            </a:p>
          </p:txBody>
        </p:sp>
        <p:sp>
          <p:nvSpPr>
            <p:cNvPr id="18" name="ZoneTexte 17"/>
            <p:cNvSpPr txBox="1"/>
            <p:nvPr/>
          </p:nvSpPr>
          <p:spPr>
            <a:xfrm>
              <a:off x="2365706" y="3853236"/>
              <a:ext cx="2459403" cy="50023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prstClr val="black"/>
                  </a:solidFill>
                  <a:effectLst/>
                  <a:uLnTx/>
                  <a:uFillTx/>
                  <a:latin typeface="Trebuchet MS"/>
                  <a:ea typeface="+mn-ea"/>
                  <a:cs typeface="+mn-cs"/>
                </a:rPr>
                <a:t>Eau porale/eau porale synthétique</a:t>
              </a:r>
            </a:p>
          </p:txBody>
        </p:sp>
      </p:grpSp>
      <p:sp>
        <p:nvSpPr>
          <p:cNvPr id="25" name="TextBox 10"/>
          <p:cNvSpPr txBox="1"/>
          <p:nvPr/>
        </p:nvSpPr>
        <p:spPr>
          <a:xfrm>
            <a:off x="782916" y="830912"/>
            <a:ext cx="10340283" cy="656462"/>
          </a:xfrm>
          <a:prstGeom prst="rect">
            <a:avLst/>
          </a:prstGeom>
          <a:noFill/>
          <a:ln w="19050">
            <a:solidFill>
              <a:schemeClr val="accent6">
                <a:lumMod val="75000"/>
              </a:schemeClr>
            </a:solid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133" b="1" i="0" u="none" strike="noStrike" kern="1200" cap="none" spc="0" normalizeH="0" baseline="0" noProof="0" dirty="0">
                <a:ln>
                  <a:noFill/>
                </a:ln>
                <a:solidFill>
                  <a:srgbClr val="228848">
                    <a:lumMod val="75000"/>
                  </a:srgbClr>
                </a:solidFill>
                <a:effectLst/>
                <a:uLnTx/>
                <a:uFillTx/>
                <a:latin typeface="Calibri" panose="020F0502020204030204" pitchFamily="34" charset="0"/>
                <a:ea typeface="+mn-ea"/>
                <a:cs typeface="+mn-cs"/>
              </a:rPr>
              <a:t>Objectif: </a:t>
            </a:r>
            <a:r>
              <a:rPr kumimoji="0" lang="fr-FR" altLang="zh-CN" sz="2133" b="1" i="0" u="none" strike="noStrike" kern="1200" cap="none" spc="0" normalizeH="0" baseline="0" noProof="0" dirty="0">
                <a:ln>
                  <a:noFill/>
                </a:ln>
                <a:solidFill>
                  <a:srgbClr val="228848">
                    <a:lumMod val="75000"/>
                  </a:srgbClr>
                </a:solidFill>
                <a:effectLst/>
                <a:uLnTx/>
                <a:uFillTx/>
                <a:latin typeface="Calibri" panose="020F0502020204030204" pitchFamily="34" charset="0"/>
                <a:ea typeface="+mn-ea"/>
                <a:cs typeface="+mn-cs"/>
              </a:rPr>
              <a:t>Identifier les sources de pollution et quantifier leur contribution en utilisant les isotopes stables du Pb et les déséquilibres radioactifs de la chaine de l’</a:t>
            </a:r>
            <a:r>
              <a:rPr kumimoji="0" lang="fr-FR" altLang="zh-CN" sz="2133" b="1" i="0" u="none" strike="noStrike" kern="1200" cap="none" spc="0" normalizeH="0" baseline="30000" noProof="0" dirty="0">
                <a:ln>
                  <a:noFill/>
                </a:ln>
                <a:solidFill>
                  <a:srgbClr val="228848">
                    <a:lumMod val="75000"/>
                  </a:srgbClr>
                </a:solidFill>
                <a:effectLst/>
                <a:uLnTx/>
                <a:uFillTx/>
                <a:latin typeface="Calibri" panose="020F0502020204030204" pitchFamily="34" charset="0"/>
                <a:ea typeface="+mn-ea"/>
                <a:cs typeface="+mn-cs"/>
              </a:rPr>
              <a:t>238</a:t>
            </a:r>
            <a:r>
              <a:rPr kumimoji="0" lang="fr-FR" altLang="zh-CN" sz="2133" b="1" i="0" u="none" strike="noStrike" kern="1200" cap="none" spc="0" normalizeH="0" baseline="0" noProof="0" dirty="0">
                <a:ln>
                  <a:noFill/>
                </a:ln>
                <a:solidFill>
                  <a:srgbClr val="228848">
                    <a:lumMod val="75000"/>
                  </a:srgbClr>
                </a:solidFill>
                <a:effectLst/>
                <a:uLnTx/>
                <a:uFillTx/>
                <a:latin typeface="Calibri" panose="020F0502020204030204" pitchFamily="34" charset="0"/>
                <a:ea typeface="+mn-ea"/>
                <a:cs typeface="+mn-cs"/>
              </a:rPr>
              <a:t>U</a:t>
            </a:r>
          </a:p>
        </p:txBody>
      </p:sp>
      <p:grpSp>
        <p:nvGrpSpPr>
          <p:cNvPr id="4" name="Groupe 3"/>
          <p:cNvGrpSpPr/>
          <p:nvPr/>
        </p:nvGrpSpPr>
        <p:grpSpPr>
          <a:xfrm>
            <a:off x="-117717" y="4922502"/>
            <a:ext cx="6350761" cy="1188686"/>
            <a:chOff x="-88288" y="3691878"/>
            <a:chExt cx="4763071" cy="891515"/>
          </a:xfrm>
        </p:grpSpPr>
        <p:sp>
          <p:nvSpPr>
            <p:cNvPr id="19" name="Flèche droite 18"/>
            <p:cNvSpPr/>
            <p:nvPr/>
          </p:nvSpPr>
          <p:spPr>
            <a:xfrm rot="5400000">
              <a:off x="1592260" y="3779528"/>
              <a:ext cx="400082" cy="224781"/>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67"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ZoneTexte 25"/>
            <p:cNvSpPr txBox="1"/>
            <p:nvPr/>
          </p:nvSpPr>
          <p:spPr>
            <a:xfrm>
              <a:off x="-88288" y="4298651"/>
              <a:ext cx="4763071" cy="2847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prstClr val="black"/>
                  </a:solidFill>
                  <a:effectLst/>
                  <a:uLnTx/>
                  <a:uFillTx/>
                  <a:latin typeface="Trebuchet MS"/>
                  <a:ea typeface="+mn-ea"/>
                  <a:cs typeface="+mn-cs"/>
                </a:rPr>
                <a:t>Analyses élémentaires et isotopiques en  Pb, U, Th</a:t>
              </a:r>
            </a:p>
          </p:txBody>
        </p:sp>
      </p:grpSp>
      <p:sp>
        <p:nvSpPr>
          <p:cNvPr id="27" name="ZoneTexte 26"/>
          <p:cNvSpPr txBox="1"/>
          <p:nvPr/>
        </p:nvSpPr>
        <p:spPr>
          <a:xfrm>
            <a:off x="7268615" y="135494"/>
            <a:ext cx="5031180" cy="369332"/>
          </a:xfrm>
          <a:prstGeom prst="rect">
            <a:avLst/>
          </a:prstGeom>
          <a:noFill/>
        </p:spPr>
        <p:txBody>
          <a:bodyPr wrap="square" rtlCol="0">
            <a:spAutoFit/>
          </a:bodyPr>
          <a:lstStyle/>
          <a:p>
            <a:r>
              <a:rPr lang="fr-FR" b="1" u="sng" dirty="0" smtClean="0">
                <a:solidFill>
                  <a:srgbClr val="FF0000"/>
                </a:solidFill>
                <a:latin typeface="Calibri" panose="020F0502020204030204" pitchFamily="34" charset="0"/>
                <a:cs typeface="Calibri" panose="020F0502020204030204" pitchFamily="34" charset="0"/>
              </a:rPr>
              <a:t>WP1a. SOURCES ET REDISTRIBUTION DES RN</a:t>
            </a:r>
            <a:endParaRPr lang="fr-FR" b="1" u="sng"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6489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CCC249-5D5B-4515-B0B4-8C29B88314F6}" type="slidenum">
              <a:rPr kumimoji="0" lang="fr-FR" sz="1800" b="0" i="0" u="none" strike="noStrike" kern="1200" cap="none" spc="0" normalizeH="0" baseline="0" noProof="0" smtClean="0">
                <a:ln>
                  <a:noFill/>
                </a:ln>
                <a:solidFill>
                  <a:prstClr val="black"/>
                </a:solidFill>
                <a:effectLst/>
                <a:uLnTx/>
                <a:uFillTx/>
                <a:latin typeface="Trebuchet M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fr-FR"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3" name="ZoneTexte 12"/>
          <p:cNvSpPr txBox="1"/>
          <p:nvPr/>
        </p:nvSpPr>
        <p:spPr>
          <a:xfrm>
            <a:off x="1291618" y="1379159"/>
            <a:ext cx="7820284" cy="1323439"/>
          </a:xfrm>
          <a:prstGeom prst="rect">
            <a:avLst/>
          </a:prstGeom>
          <a:noFill/>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Tx/>
              <a:buSzTx/>
              <a:buFont typeface="Arial"/>
              <a:buChar char="•"/>
              <a:tabLst/>
              <a:defRPr/>
            </a:pPr>
            <a:r>
              <a:rPr kumimoji="0" lang="fr-FR" sz="1600" b="0" i="0" u="none" strike="noStrike" kern="1200" cap="none" spc="0" normalizeH="0" baseline="0" noProof="0" dirty="0">
                <a:ln>
                  <a:noFill/>
                </a:ln>
                <a:solidFill>
                  <a:srgbClr val="000000"/>
                </a:solidFill>
                <a:effectLst/>
                <a:uLnTx/>
                <a:uFillTx/>
                <a:latin typeface="Trebuchet MS"/>
                <a:ea typeface="+mn-ea"/>
                <a:cs typeface="+mn-cs"/>
              </a:rPr>
              <a:t>Masse d’échantillons: ~ 50 mg</a:t>
            </a:r>
          </a:p>
          <a:p>
            <a:pPr marL="380990" marR="0" lvl="0" indent="-380990" algn="l" defTabSz="914400" rtl="0" eaLnBrk="1" fontAlgn="auto" latinLnBrk="0" hangingPunct="1">
              <a:lnSpc>
                <a:spcPct val="100000"/>
              </a:lnSpc>
              <a:spcBef>
                <a:spcPts val="0"/>
              </a:spcBef>
              <a:spcAft>
                <a:spcPts val="0"/>
              </a:spcAft>
              <a:buClrTx/>
              <a:buSzTx/>
              <a:buFont typeface="Arial"/>
              <a:buChar char="•"/>
              <a:tabLst/>
              <a:defRPr/>
            </a:pPr>
            <a:r>
              <a:rPr kumimoji="0" lang="fr-FR" sz="1600" b="0" i="0" u="none" strike="noStrike" kern="1200" cap="none" spc="0" normalizeH="0" baseline="0" noProof="0" dirty="0">
                <a:ln>
                  <a:noFill/>
                </a:ln>
                <a:solidFill>
                  <a:srgbClr val="000000"/>
                </a:solidFill>
                <a:effectLst/>
                <a:uLnTx/>
                <a:uFillTx/>
                <a:latin typeface="Trebuchet MS"/>
                <a:ea typeface="+mn-ea"/>
                <a:cs typeface="+mn-cs"/>
              </a:rPr>
              <a:t>Digestion acide (four micro-ondes)</a:t>
            </a:r>
          </a:p>
          <a:p>
            <a:pPr marL="380990" marR="0" lvl="0" indent="-380990" algn="l" defTabSz="914400" rtl="0" eaLnBrk="1" fontAlgn="auto" latinLnBrk="0" hangingPunct="1">
              <a:lnSpc>
                <a:spcPct val="100000"/>
              </a:lnSpc>
              <a:spcBef>
                <a:spcPts val="0"/>
              </a:spcBef>
              <a:spcAft>
                <a:spcPts val="0"/>
              </a:spcAft>
              <a:buClrTx/>
              <a:buSzTx/>
              <a:buFont typeface="Arial"/>
              <a:buChar char="•"/>
              <a:tabLst/>
              <a:defRPr/>
            </a:pPr>
            <a:r>
              <a:rPr kumimoji="0" lang="fr-FR" sz="1600" b="0" i="0" u="none" strike="noStrike" kern="1200" cap="none" spc="0" normalizeH="0" baseline="0" noProof="0" dirty="0">
                <a:ln>
                  <a:noFill/>
                </a:ln>
                <a:solidFill>
                  <a:srgbClr val="000000"/>
                </a:solidFill>
                <a:effectLst/>
                <a:uLnTx/>
                <a:uFillTx/>
                <a:latin typeface="Trebuchet MS"/>
                <a:ea typeface="+mn-ea"/>
                <a:cs typeface="+mn-cs"/>
              </a:rPr>
              <a:t>Acides: </a:t>
            </a:r>
            <a:r>
              <a:rPr kumimoji="0" lang="fr-FR" altLang="zh-CN" sz="1600" b="0" i="0" u="none" strike="noStrike" kern="1200" cap="none" spc="0" normalizeH="0" baseline="0" noProof="0" dirty="0" err="1">
                <a:ln>
                  <a:noFill/>
                </a:ln>
                <a:solidFill>
                  <a:srgbClr val="000000"/>
                </a:solidFill>
                <a:effectLst/>
                <a:uLnTx/>
                <a:uFillTx/>
                <a:latin typeface="Trebuchet MS"/>
                <a:ea typeface="+mn-ea"/>
                <a:cs typeface="+mn-cs"/>
              </a:rPr>
              <a:t>Subatech</a:t>
            </a:r>
            <a:r>
              <a:rPr kumimoji="0" lang="fr-FR" altLang="zh-CN" sz="1600" b="0" i="0" u="none" strike="noStrike" kern="1200" cap="none" spc="0" normalizeH="0" baseline="0" noProof="0" dirty="0">
                <a:ln>
                  <a:noFill/>
                </a:ln>
                <a:solidFill>
                  <a:srgbClr val="000000"/>
                </a:solidFill>
                <a:effectLst/>
                <a:uLnTx/>
                <a:uFillTx/>
                <a:latin typeface="Trebuchet MS"/>
                <a:ea typeface="+mn-ea"/>
                <a:cs typeface="+mn-cs"/>
              </a:rPr>
              <a:t>: </a:t>
            </a:r>
            <a:r>
              <a:rPr kumimoji="0" lang="fr-FR" sz="1600" b="0" i="0" u="none" strike="noStrike" kern="1200" cap="none" spc="0" normalizeH="0" baseline="0" noProof="0" dirty="0">
                <a:ln>
                  <a:noFill/>
                </a:ln>
                <a:solidFill>
                  <a:srgbClr val="000000"/>
                </a:solidFill>
                <a:effectLst/>
                <a:uLnTx/>
                <a:uFillTx/>
                <a:latin typeface="Trebuchet MS"/>
                <a:ea typeface="+mn-ea"/>
                <a:cs typeface="+mn-cs"/>
              </a:rPr>
              <a:t>0.5 mL HF 29M, 1 mL HNO</a:t>
            </a:r>
            <a:r>
              <a:rPr kumimoji="0" lang="fr-FR" sz="1600" b="0" i="0" u="none" strike="noStrike" kern="1200" cap="none" spc="0" normalizeH="0" baseline="-25000" noProof="0" dirty="0">
                <a:ln>
                  <a:noFill/>
                </a:ln>
                <a:solidFill>
                  <a:srgbClr val="000000"/>
                </a:solidFill>
                <a:effectLst/>
                <a:uLnTx/>
                <a:uFillTx/>
                <a:latin typeface="Trebuchet MS"/>
                <a:ea typeface="+mn-ea"/>
                <a:cs typeface="+mn-cs"/>
              </a:rPr>
              <a:t>3</a:t>
            </a:r>
            <a:r>
              <a:rPr kumimoji="0" lang="fr-FR" sz="1600" b="0" i="0" u="none" strike="noStrike" kern="1200" cap="none" spc="0" normalizeH="0" baseline="0" noProof="0" dirty="0">
                <a:ln>
                  <a:noFill/>
                </a:ln>
                <a:solidFill>
                  <a:srgbClr val="000000"/>
                </a:solidFill>
                <a:effectLst/>
                <a:uLnTx/>
                <a:uFillTx/>
                <a:latin typeface="Trebuchet MS"/>
                <a:ea typeface="+mn-ea"/>
                <a:cs typeface="+mn-cs"/>
              </a:rPr>
              <a:t> 15.5M, 40 </a:t>
            </a:r>
            <a:r>
              <a:rPr kumimoji="0" lang="fr-FR" sz="1600" b="0" i="0" u="none" strike="noStrike" kern="1200" cap="none" spc="0" normalizeH="0" baseline="0" noProof="0" dirty="0" err="1">
                <a:ln>
                  <a:noFill/>
                </a:ln>
                <a:solidFill>
                  <a:srgbClr val="000000"/>
                </a:solidFill>
                <a:effectLst/>
                <a:uLnTx/>
                <a:uFillTx/>
                <a:latin typeface="Trebuchet MS"/>
                <a:ea typeface="+mn-ea"/>
                <a:cs typeface="+mn-cs"/>
              </a:rPr>
              <a:t>μL</a:t>
            </a:r>
            <a:r>
              <a:rPr kumimoji="0" lang="fr-FR" sz="1600" b="0" i="0" u="none" strike="noStrike" kern="1200" cap="none" spc="0" normalizeH="0" baseline="0" noProof="0" dirty="0">
                <a:ln>
                  <a:noFill/>
                </a:ln>
                <a:solidFill>
                  <a:srgbClr val="000000"/>
                </a:solidFill>
                <a:effectLst/>
                <a:uLnTx/>
                <a:uFillTx/>
                <a:latin typeface="Trebuchet MS"/>
                <a:ea typeface="+mn-ea"/>
                <a:cs typeface="+mn-cs"/>
              </a:rPr>
              <a:t> H</a:t>
            </a:r>
            <a:r>
              <a:rPr kumimoji="0" lang="fr-FR" sz="1600" b="0" i="0" u="none" strike="noStrike" kern="1200" cap="none" spc="0" normalizeH="0" baseline="-25000" noProof="0" dirty="0">
                <a:ln>
                  <a:noFill/>
                </a:ln>
                <a:solidFill>
                  <a:srgbClr val="000000"/>
                </a:solidFill>
                <a:effectLst/>
                <a:uLnTx/>
                <a:uFillTx/>
                <a:latin typeface="Trebuchet MS"/>
                <a:ea typeface="+mn-ea"/>
                <a:cs typeface="+mn-cs"/>
              </a:rPr>
              <a:t>3</a:t>
            </a:r>
            <a:r>
              <a:rPr kumimoji="0" lang="fr-FR" sz="1600" b="0" i="0" u="none" strike="noStrike" kern="1200" cap="none" spc="0" normalizeH="0" baseline="0" noProof="0" dirty="0">
                <a:ln>
                  <a:noFill/>
                </a:ln>
                <a:solidFill>
                  <a:srgbClr val="000000"/>
                </a:solidFill>
                <a:effectLst/>
                <a:uLnTx/>
                <a:uFillTx/>
                <a:latin typeface="Trebuchet MS"/>
                <a:ea typeface="+mn-ea"/>
                <a:cs typeface="+mn-cs"/>
              </a:rPr>
              <a:t>BO</a:t>
            </a:r>
            <a:r>
              <a:rPr kumimoji="0" lang="fr-FR" sz="1600" b="0" i="0" u="none" strike="noStrike" kern="1200" cap="none" spc="0" normalizeH="0" baseline="-25000" noProof="0" dirty="0">
                <a:ln>
                  <a:noFill/>
                </a:ln>
                <a:solidFill>
                  <a:srgbClr val="000000"/>
                </a:solidFill>
                <a:effectLst/>
                <a:uLnTx/>
                <a:uFillTx/>
                <a:latin typeface="Trebuchet MS"/>
                <a:ea typeface="+mn-ea"/>
                <a:cs typeface="+mn-cs"/>
              </a:rPr>
              <a:t>3</a:t>
            </a:r>
            <a:endParaRPr kumimoji="0" lang="fr-FR" sz="1600" b="0"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zh-CN" sz="1600" b="0" i="0" u="none" strike="noStrike" kern="1200" cap="none" spc="0" normalizeH="0" baseline="0" noProof="0" dirty="0">
                <a:ln>
                  <a:noFill/>
                </a:ln>
                <a:solidFill>
                  <a:srgbClr val="000000"/>
                </a:solidFill>
                <a:effectLst/>
                <a:uLnTx/>
                <a:uFillTx/>
                <a:latin typeface="Trebuchet MS"/>
                <a:ea typeface="+mn-ea"/>
                <a:cs typeface="+mn-cs"/>
              </a:rPr>
              <a:t>                    IRSN: ~ 1 mL 29M, ~ 1mL HNO</a:t>
            </a:r>
            <a:r>
              <a:rPr kumimoji="0" lang="fr-FR" altLang="zh-CN" sz="1600" b="0" i="0" u="none" strike="noStrike" kern="1200" cap="none" spc="0" normalizeH="0" baseline="-25000" noProof="0" dirty="0">
                <a:ln>
                  <a:noFill/>
                </a:ln>
                <a:solidFill>
                  <a:srgbClr val="000000"/>
                </a:solidFill>
                <a:effectLst/>
                <a:uLnTx/>
                <a:uFillTx/>
                <a:latin typeface="Trebuchet MS"/>
                <a:ea typeface="+mn-ea"/>
                <a:cs typeface="+mn-cs"/>
              </a:rPr>
              <a:t>3</a:t>
            </a:r>
            <a:r>
              <a:rPr kumimoji="0" lang="fr-FR" altLang="zh-CN" sz="1600" b="0" i="0" u="none" strike="noStrike" kern="1200" cap="none" spc="0" normalizeH="0" baseline="0" noProof="0" dirty="0">
                <a:ln>
                  <a:noFill/>
                </a:ln>
                <a:solidFill>
                  <a:srgbClr val="000000"/>
                </a:solidFill>
                <a:effectLst/>
                <a:uLnTx/>
                <a:uFillTx/>
                <a:latin typeface="Trebuchet MS"/>
                <a:ea typeface="+mn-ea"/>
                <a:cs typeface="+mn-cs"/>
              </a:rPr>
              <a:t> 15.5M, 10 drops HClO</a:t>
            </a:r>
            <a:r>
              <a:rPr kumimoji="0" lang="fr-FR" altLang="zh-CN" sz="1600" b="0" i="0" u="none" strike="noStrike" kern="1200" cap="none" spc="0" normalizeH="0" baseline="-25000" noProof="0" dirty="0">
                <a:ln>
                  <a:noFill/>
                </a:ln>
                <a:solidFill>
                  <a:srgbClr val="000000"/>
                </a:solidFill>
                <a:effectLst/>
                <a:uLnTx/>
                <a:uFillTx/>
                <a:latin typeface="Trebuchet MS"/>
                <a:ea typeface="+mn-ea"/>
                <a:cs typeface="+mn-cs"/>
              </a:rPr>
              <a:t>4  </a:t>
            </a:r>
            <a:r>
              <a:rPr kumimoji="0" lang="fr-FR" altLang="zh-CN" sz="1600" b="0" i="0" u="none" strike="noStrike" kern="1200" cap="none" spc="0" normalizeH="0" baseline="0" noProof="0" dirty="0">
                <a:ln>
                  <a:noFill/>
                </a:ln>
                <a:solidFill>
                  <a:srgbClr val="000000"/>
                </a:solidFill>
                <a:effectLst/>
                <a:uLnTx/>
                <a:uFillTx/>
                <a:latin typeface="Trebuchet MS"/>
                <a:ea typeface="+mn-ea"/>
                <a:cs typeface="+mn-cs"/>
              </a:rPr>
              <a:t>70% </a:t>
            </a:r>
            <a:r>
              <a:rPr kumimoji="0" lang="fr-FR" altLang="zh-CN" sz="1600" b="0" i="0" u="none" strike="noStrike" kern="1200" cap="none" spc="0" normalizeH="0" baseline="0" noProof="0" dirty="0" err="1">
                <a:ln>
                  <a:noFill/>
                </a:ln>
                <a:solidFill>
                  <a:srgbClr val="000000"/>
                </a:solidFill>
                <a:effectLst/>
                <a:uLnTx/>
                <a:uFillTx/>
                <a:latin typeface="Trebuchet MS"/>
                <a:ea typeface="+mn-ea"/>
                <a:cs typeface="+mn-cs"/>
              </a:rPr>
              <a:t>ultrapure</a:t>
            </a:r>
            <a:endParaRPr kumimoji="0" lang="fr-FR" altLang="zh-CN" sz="1600" b="0"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000000"/>
              </a:solidFill>
              <a:effectLst/>
              <a:uLnTx/>
              <a:uFillTx/>
              <a:latin typeface="Trebuchet MS"/>
              <a:ea typeface="+mn-ea"/>
              <a:cs typeface="+mn-cs"/>
            </a:endParaRPr>
          </a:p>
        </p:txBody>
      </p:sp>
      <p:pic>
        <p:nvPicPr>
          <p:cNvPr id="16" name="图片 2" descr="mac:Users:Mac:Downloads:IMG_9725.JPG"/>
          <p:cNvPicPr/>
          <p:nvPr/>
        </p:nvPicPr>
        <p:blipFill rotWithShape="1">
          <a:blip r:embed="rId2" cstate="print">
            <a:extLst>
              <a:ext uri="{28A0092B-C50C-407E-A947-70E740481C1C}">
                <a14:useLocalDpi xmlns:a14="http://schemas.microsoft.com/office/drawing/2010/main" val="0"/>
              </a:ext>
            </a:extLst>
          </a:blip>
          <a:srcRect t="14467" b="19500"/>
          <a:stretch/>
        </p:blipFill>
        <p:spPr bwMode="auto">
          <a:xfrm>
            <a:off x="1704128" y="3740865"/>
            <a:ext cx="2656947" cy="1892295"/>
          </a:xfrm>
          <a:prstGeom prst="rect">
            <a:avLst/>
          </a:prstGeom>
          <a:noFill/>
          <a:ln>
            <a:noFill/>
          </a:ln>
          <a:extLst>
            <a:ext uri="{53640926-AAD7-44d8-BBD7-CCE9431645EC}">
              <a14:shadowObscured xmlns="" xmlns:a14="http://schemas.microsoft.com/office/drawing/2010/main"/>
            </a:ext>
          </a:extLst>
        </p:spPr>
      </p:pic>
      <p:pic>
        <p:nvPicPr>
          <p:cNvPr id="17" name="Image 16"/>
          <p:cNvPicPr>
            <a:picLocks noChangeAspect="1"/>
          </p:cNvPicPr>
          <p:nvPr/>
        </p:nvPicPr>
        <p:blipFill rotWithShape="1">
          <a:blip r:embed="rId3" cstate="print">
            <a:extLst>
              <a:ext uri="{28A0092B-C50C-407E-A947-70E740481C1C}">
                <a14:useLocalDpi xmlns:a14="http://schemas.microsoft.com/office/drawing/2010/main" val="0"/>
              </a:ext>
            </a:extLst>
          </a:blip>
          <a:srcRect l="50752" t="15699" r="38280" b="36774"/>
          <a:stretch/>
        </p:blipFill>
        <p:spPr>
          <a:xfrm>
            <a:off x="4629727" y="3874563"/>
            <a:ext cx="571100" cy="1598515"/>
          </a:xfrm>
          <a:prstGeom prst="rect">
            <a:avLst/>
          </a:prstGeom>
        </p:spPr>
      </p:pic>
      <p:pic>
        <p:nvPicPr>
          <p:cNvPr id="18" name="图片 22" descr="WechatIMG28.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6124" y="3740865"/>
            <a:ext cx="2499125" cy="1892295"/>
          </a:xfrm>
          <a:prstGeom prst="rect">
            <a:avLst/>
          </a:prstGeom>
        </p:spPr>
      </p:pic>
      <p:sp>
        <p:nvSpPr>
          <p:cNvPr id="19" name="文本框 17"/>
          <p:cNvSpPr txBox="1"/>
          <p:nvPr/>
        </p:nvSpPr>
        <p:spPr>
          <a:xfrm>
            <a:off x="8088381" y="3330495"/>
            <a:ext cx="699230"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prstClr val="black"/>
                </a:solidFill>
                <a:effectLst/>
                <a:uLnTx/>
                <a:uFillTx/>
                <a:latin typeface="Trebuchet MS"/>
                <a:ea typeface="+mn-ea"/>
                <a:cs typeface="+mn-cs"/>
              </a:rPr>
              <a:t>U-Th</a:t>
            </a:r>
          </a:p>
        </p:txBody>
      </p:sp>
      <p:sp>
        <p:nvSpPr>
          <p:cNvPr id="20" name="文本框 21"/>
          <p:cNvSpPr txBox="1"/>
          <p:nvPr/>
        </p:nvSpPr>
        <p:spPr>
          <a:xfrm>
            <a:off x="2307368" y="3383566"/>
            <a:ext cx="160973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Trebuchet MS"/>
                <a:ea typeface="+mn-ea"/>
                <a:cs typeface="+mn-cs"/>
              </a:rPr>
              <a:t> Purification Pb</a:t>
            </a:r>
          </a:p>
        </p:txBody>
      </p:sp>
      <p:sp>
        <p:nvSpPr>
          <p:cNvPr id="21" name="ZoneTexte 20"/>
          <p:cNvSpPr txBox="1"/>
          <p:nvPr/>
        </p:nvSpPr>
        <p:spPr>
          <a:xfrm>
            <a:off x="557668" y="5806564"/>
            <a:ext cx="9221955"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67" b="1" i="0" u="none" strike="noStrike" kern="1200" cap="none" spc="0" normalizeH="0" baseline="0" noProof="0" dirty="0">
                <a:ln>
                  <a:noFill/>
                </a:ln>
                <a:solidFill>
                  <a:srgbClr val="000000"/>
                </a:solidFill>
                <a:effectLst/>
                <a:uLnTx/>
                <a:uFillTx/>
                <a:latin typeface="Trebuchet MS"/>
                <a:ea typeface="+mn-ea"/>
                <a:cs typeface="+mn-cs"/>
              </a:rPr>
              <a:t>Etape 3: Mesures par ICP-MS-HR/ICP-MS-Triple Quadripôle </a:t>
            </a:r>
          </a:p>
        </p:txBody>
      </p:sp>
      <p:sp>
        <p:nvSpPr>
          <p:cNvPr id="22" name="Titre 1"/>
          <p:cNvSpPr txBox="1">
            <a:spLocks/>
          </p:cNvSpPr>
          <p:nvPr/>
        </p:nvSpPr>
        <p:spPr bwMode="auto">
          <a:xfrm>
            <a:off x="173102" y="292381"/>
            <a:ext cx="10333037" cy="575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000" tIns="60960" rIns="121920" bIns="60960" numCol="1" anchor="t" anchorCtr="0" compatLnSpc="1">
            <a:prstTxWarp prst="textNoShape">
              <a:avLst/>
            </a:prstTxWarp>
          </a:bodyPr>
          <a:lstStyle>
            <a:lvl1pPr algn="l" rtl="0" eaLnBrk="1" fontAlgn="base" hangingPunct="1">
              <a:spcBef>
                <a:spcPct val="0"/>
              </a:spcBef>
              <a:spcAft>
                <a:spcPct val="0"/>
              </a:spcAft>
              <a:defRPr sz="1800" b="1" i="0">
                <a:solidFill>
                  <a:schemeClr val="accent2"/>
                </a:solidFill>
                <a:latin typeface="Calibri" panose="020F0502020204030204" pitchFamily="34" charset="0"/>
                <a:ea typeface="+mj-ea"/>
                <a:cs typeface="+mj-cs"/>
              </a:defRPr>
            </a:lvl1pPr>
            <a:lvl2pPr algn="l" rtl="0" eaLnBrk="1" fontAlgn="base" hangingPunct="1">
              <a:spcBef>
                <a:spcPct val="0"/>
              </a:spcBef>
              <a:spcAft>
                <a:spcPct val="0"/>
              </a:spcAft>
              <a:defRPr sz="3000">
                <a:solidFill>
                  <a:schemeClr val="tx2"/>
                </a:solidFill>
                <a:latin typeface="Trebuchet MS" pitchFamily="34" charset="0"/>
              </a:defRPr>
            </a:lvl2pPr>
            <a:lvl3pPr algn="l" rtl="0" eaLnBrk="1" fontAlgn="base" hangingPunct="1">
              <a:spcBef>
                <a:spcPct val="0"/>
              </a:spcBef>
              <a:spcAft>
                <a:spcPct val="0"/>
              </a:spcAft>
              <a:defRPr sz="3000">
                <a:solidFill>
                  <a:schemeClr val="tx2"/>
                </a:solidFill>
                <a:latin typeface="Trebuchet MS" pitchFamily="34" charset="0"/>
              </a:defRPr>
            </a:lvl3pPr>
            <a:lvl4pPr algn="l" rtl="0" eaLnBrk="1" fontAlgn="base" hangingPunct="1">
              <a:spcBef>
                <a:spcPct val="0"/>
              </a:spcBef>
              <a:spcAft>
                <a:spcPct val="0"/>
              </a:spcAft>
              <a:defRPr sz="3000">
                <a:solidFill>
                  <a:schemeClr val="tx2"/>
                </a:solidFill>
                <a:latin typeface="Trebuchet MS" pitchFamily="34" charset="0"/>
              </a:defRPr>
            </a:lvl4pPr>
            <a:lvl5pPr algn="l" rtl="0" eaLnBrk="1" fontAlgn="base" hangingPunct="1">
              <a:spcBef>
                <a:spcPct val="0"/>
              </a:spcBef>
              <a:spcAft>
                <a:spcPct val="0"/>
              </a:spcAft>
              <a:defRPr sz="3000">
                <a:solidFill>
                  <a:schemeClr val="tx2"/>
                </a:solidFill>
                <a:latin typeface="Trebuchet MS" pitchFamily="34" charset="0"/>
              </a:defRPr>
            </a:lvl5pPr>
            <a:lvl6pPr marL="342866" algn="l" rtl="0" eaLnBrk="1" fontAlgn="base" hangingPunct="1">
              <a:spcBef>
                <a:spcPct val="0"/>
              </a:spcBef>
              <a:spcAft>
                <a:spcPct val="0"/>
              </a:spcAft>
              <a:defRPr sz="3000">
                <a:solidFill>
                  <a:schemeClr val="tx2"/>
                </a:solidFill>
                <a:latin typeface="Trebuchet MS" pitchFamily="34" charset="0"/>
              </a:defRPr>
            </a:lvl6pPr>
            <a:lvl7pPr marL="685732" algn="l" rtl="0" eaLnBrk="1" fontAlgn="base" hangingPunct="1">
              <a:spcBef>
                <a:spcPct val="0"/>
              </a:spcBef>
              <a:spcAft>
                <a:spcPct val="0"/>
              </a:spcAft>
              <a:defRPr sz="3000">
                <a:solidFill>
                  <a:schemeClr val="tx2"/>
                </a:solidFill>
                <a:latin typeface="Trebuchet MS" pitchFamily="34" charset="0"/>
              </a:defRPr>
            </a:lvl7pPr>
            <a:lvl8pPr marL="1028598" algn="l" rtl="0" eaLnBrk="1" fontAlgn="base" hangingPunct="1">
              <a:spcBef>
                <a:spcPct val="0"/>
              </a:spcBef>
              <a:spcAft>
                <a:spcPct val="0"/>
              </a:spcAft>
              <a:defRPr sz="3000">
                <a:solidFill>
                  <a:schemeClr val="tx2"/>
                </a:solidFill>
                <a:latin typeface="Trebuchet MS" pitchFamily="34" charset="0"/>
              </a:defRPr>
            </a:lvl8pPr>
            <a:lvl9pPr marL="1371464" algn="l" rtl="0" eaLnBrk="1" fontAlgn="base" hangingPunct="1">
              <a:spcBef>
                <a:spcPct val="0"/>
              </a:spcBef>
              <a:spcAft>
                <a:spcPct val="0"/>
              </a:spcAft>
              <a:defRPr sz="3000">
                <a:solidFill>
                  <a:schemeClr val="tx2"/>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zh-CN" sz="2400" b="1" i="0" u="sng"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经典综艺体简" panose="02010609000101010101" pitchFamily="49" charset="-122"/>
              </a:rPr>
              <a:t>II. Méthodes (Echelle locale : carotte de sol/sédiment)</a:t>
            </a:r>
            <a:br>
              <a:rPr kumimoji="0" lang="fr-FR" altLang="zh-CN" sz="2400" b="1" i="0" u="sng"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经典综艺体简" panose="02010609000101010101" pitchFamily="49" charset="-122"/>
              </a:rPr>
            </a:br>
            <a:endParaRPr kumimoji="0" lang="fr-FR" sz="2400" b="1" i="0" u="sng" strike="noStrike" kern="0" cap="none" spc="0" normalizeH="0" baseline="0" noProof="0" dirty="0">
              <a:ln>
                <a:noFill/>
              </a:ln>
              <a:solidFill>
                <a:prstClr val="black"/>
              </a:solidFill>
              <a:effectLst/>
              <a:uLnTx/>
              <a:uFillTx/>
              <a:latin typeface="Calibri" panose="020F0502020204030204" pitchFamily="34" charset="0"/>
              <a:ea typeface="+mj-ea"/>
              <a:cs typeface="+mj-cs"/>
            </a:endParaRPr>
          </a:p>
        </p:txBody>
      </p:sp>
      <p:sp>
        <p:nvSpPr>
          <p:cNvPr id="7" name="ZoneTexte 6"/>
          <p:cNvSpPr txBox="1"/>
          <p:nvPr/>
        </p:nvSpPr>
        <p:spPr>
          <a:xfrm>
            <a:off x="617714" y="2644183"/>
            <a:ext cx="8315908" cy="666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67" b="1" i="0" u="none" strike="noStrike" kern="1200" cap="none" spc="0" normalizeH="0" baseline="0" noProof="0" dirty="0">
                <a:ln>
                  <a:noFill/>
                </a:ln>
                <a:solidFill>
                  <a:prstClr val="black"/>
                </a:solidFill>
                <a:effectLst/>
                <a:uLnTx/>
                <a:uFillTx/>
                <a:latin typeface="Trebuchet MS"/>
                <a:ea typeface="+mn-ea"/>
                <a:cs typeface="+mn-cs"/>
              </a:rPr>
              <a:t>Etape 2: Purification chimique Pb, U, Th avec la résine d’échangeuse d’anions</a:t>
            </a:r>
          </a:p>
        </p:txBody>
      </p:sp>
      <p:sp>
        <p:nvSpPr>
          <p:cNvPr id="24" name="ZoneTexte 23"/>
          <p:cNvSpPr txBox="1"/>
          <p:nvPr/>
        </p:nvSpPr>
        <p:spPr>
          <a:xfrm>
            <a:off x="617714" y="918556"/>
            <a:ext cx="6982692"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67" b="1" i="0" u="none" strike="noStrike" kern="1200" cap="none" spc="0" normalizeH="0" baseline="0" noProof="0" dirty="0">
                <a:ln>
                  <a:noFill/>
                </a:ln>
                <a:solidFill>
                  <a:prstClr val="black"/>
                </a:solidFill>
                <a:effectLst/>
                <a:uLnTx/>
                <a:uFillTx/>
                <a:latin typeface="Trebuchet MS"/>
                <a:ea typeface="+mn-ea"/>
                <a:cs typeface="+mn-cs"/>
              </a:rPr>
              <a:t>Etape 1: Digestion totale</a:t>
            </a:r>
          </a:p>
        </p:txBody>
      </p:sp>
      <p:grpSp>
        <p:nvGrpSpPr>
          <p:cNvPr id="14" name="Groupe 13"/>
          <p:cNvGrpSpPr/>
          <p:nvPr/>
        </p:nvGrpSpPr>
        <p:grpSpPr>
          <a:xfrm>
            <a:off x="10599384" y="580352"/>
            <a:ext cx="839752" cy="3374838"/>
            <a:chOff x="7848600" y="1432561"/>
            <a:chExt cx="873404" cy="3353276"/>
          </a:xfrm>
        </p:grpSpPr>
        <p:pic>
          <p:nvPicPr>
            <p:cNvPr id="15" name="Image 14"/>
            <p:cNvPicPr>
              <a:picLocks noChangeAspect="1"/>
            </p:cNvPicPr>
            <p:nvPr/>
          </p:nvPicPr>
          <p:blipFill rotWithShape="1">
            <a:blip r:embed="rId5"/>
            <a:srcRect l="54191" t="1268" r="7701" b="17939"/>
            <a:stretch/>
          </p:blipFill>
          <p:spPr>
            <a:xfrm>
              <a:off x="7848600" y="1432561"/>
              <a:ext cx="873404" cy="3353276"/>
            </a:xfrm>
            <a:prstGeom prst="rect">
              <a:avLst/>
            </a:prstGeom>
          </p:spPr>
        </p:pic>
        <p:sp>
          <p:nvSpPr>
            <p:cNvPr id="23" name="Rectangle 22"/>
            <p:cNvSpPr/>
            <p:nvPr/>
          </p:nvSpPr>
          <p:spPr>
            <a:xfrm>
              <a:off x="7848600" y="1859280"/>
              <a:ext cx="873404" cy="5257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26" name="ZoneTexte 25"/>
          <p:cNvSpPr txBox="1"/>
          <p:nvPr/>
        </p:nvSpPr>
        <p:spPr>
          <a:xfrm>
            <a:off x="7268615" y="135494"/>
            <a:ext cx="5031180" cy="369332"/>
          </a:xfrm>
          <a:prstGeom prst="rect">
            <a:avLst/>
          </a:prstGeom>
          <a:noFill/>
        </p:spPr>
        <p:txBody>
          <a:bodyPr wrap="square" rtlCol="0">
            <a:spAutoFit/>
          </a:bodyPr>
          <a:lstStyle/>
          <a:p>
            <a:r>
              <a:rPr lang="fr-FR" b="1" u="sng" dirty="0" smtClean="0">
                <a:solidFill>
                  <a:srgbClr val="FF0000"/>
                </a:solidFill>
                <a:latin typeface="Calibri" panose="020F0502020204030204" pitchFamily="34" charset="0"/>
                <a:cs typeface="Calibri" panose="020F0502020204030204" pitchFamily="34" charset="0"/>
              </a:rPr>
              <a:t>WP1a. SOURCES ET REDISTRIBUTION DES RN</a:t>
            </a:r>
            <a:endParaRPr lang="fr-FR" b="1" u="sng"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4902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幻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800" b="0" i="0" u="none" strike="noStrike" kern="1200" cap="none" spc="0" normalizeH="0" baseline="0" noProof="0" smtClean="0">
                <a:ln>
                  <a:noFill/>
                </a:ln>
                <a:solidFill>
                  <a:prstClr val="black"/>
                </a:solidFill>
                <a:effectLst/>
                <a:uLnTx/>
                <a:uFillTx/>
                <a:latin typeface="Trebuchet M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zh-CN" alt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9" name="文本框 58"/>
          <p:cNvSpPr txBox="1"/>
          <p:nvPr/>
        </p:nvSpPr>
        <p:spPr>
          <a:xfrm>
            <a:off x="189444" y="295772"/>
            <a:ext cx="6781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zh-CN" sz="2400" b="1" i="0" u="sng" strike="noStrike" kern="1200" cap="none" spc="0" normalizeH="0" baseline="0" noProof="0" dirty="0">
                <a:ln>
                  <a:noFill/>
                </a:ln>
                <a:solidFill>
                  <a:prstClr val="black"/>
                </a:solidFill>
                <a:effectLst/>
                <a:uLnTx/>
                <a:uFillTx/>
                <a:latin typeface="Trebuchet MS"/>
                <a:ea typeface="+mn-ea"/>
                <a:cs typeface="+mn-cs"/>
              </a:rPr>
              <a:t>III. </a:t>
            </a:r>
            <a:r>
              <a:rPr kumimoji="0" lang="fr-FR" altLang="zh-CN" sz="2400" b="1" i="0" u="sng" strike="noStrike" kern="1200" cap="none" spc="0" normalizeH="0" baseline="0" noProof="0" dirty="0" smtClean="0">
                <a:ln>
                  <a:noFill/>
                </a:ln>
                <a:solidFill>
                  <a:prstClr val="black"/>
                </a:solidFill>
                <a:effectLst/>
                <a:uLnTx/>
                <a:uFillTx/>
                <a:latin typeface="Trebuchet MS"/>
                <a:ea typeface="+mn-ea"/>
                <a:cs typeface="+mn-cs"/>
              </a:rPr>
              <a:t>Résultats et </a:t>
            </a:r>
            <a:r>
              <a:rPr kumimoji="0" lang="fr-FR" altLang="zh-CN" sz="2400" b="1" i="0" u="sng" strike="noStrike" kern="1200" cap="none" spc="0" normalizeH="0" baseline="0" noProof="0" dirty="0">
                <a:ln>
                  <a:noFill/>
                </a:ln>
                <a:solidFill>
                  <a:prstClr val="black"/>
                </a:solidFill>
                <a:effectLst/>
                <a:uLnTx/>
                <a:uFillTx/>
                <a:latin typeface="Trebuchet MS"/>
                <a:ea typeface="+mn-ea"/>
                <a:cs typeface="+mn-cs"/>
              </a:rPr>
              <a:t>discussion</a:t>
            </a:r>
          </a:p>
        </p:txBody>
      </p:sp>
      <p:grpSp>
        <p:nvGrpSpPr>
          <p:cNvPr id="10" name="组 7"/>
          <p:cNvGrpSpPr/>
          <p:nvPr/>
        </p:nvGrpSpPr>
        <p:grpSpPr>
          <a:xfrm>
            <a:off x="4441346" y="533523"/>
            <a:ext cx="6500849" cy="4999751"/>
            <a:chOff x="5262431" y="583107"/>
            <a:chExt cx="6456980" cy="5233755"/>
          </a:xfrm>
        </p:grpSpPr>
        <p:pic>
          <p:nvPicPr>
            <p:cNvPr id="11" name="图片 6" descr="Pb u Th_profondeu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2431" y="583107"/>
              <a:ext cx="6003221" cy="5233755"/>
            </a:xfrm>
            <a:prstGeom prst="rect">
              <a:avLst/>
            </a:prstGeom>
          </p:spPr>
        </p:pic>
        <p:sp>
          <p:nvSpPr>
            <p:cNvPr id="12" name="ZoneTexte 11"/>
            <p:cNvSpPr txBox="1"/>
            <p:nvPr/>
          </p:nvSpPr>
          <p:spPr>
            <a:xfrm>
              <a:off x="8582786" y="1798387"/>
              <a:ext cx="1159191" cy="3543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H3.1</a:t>
              </a:r>
              <a:endParaRPr kumimoji="0" lang="fr-FR" sz="16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13" name="ZoneTexte 12"/>
            <p:cNvSpPr txBox="1"/>
            <p:nvPr/>
          </p:nvSpPr>
          <p:spPr>
            <a:xfrm>
              <a:off x="7722677" y="2234493"/>
              <a:ext cx="1294374" cy="3543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H3.2</a:t>
              </a:r>
              <a:endParaRPr kumimoji="0" lang="fr-FR" sz="16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14" name="ZoneTexte 13"/>
            <p:cNvSpPr txBox="1"/>
            <p:nvPr/>
          </p:nvSpPr>
          <p:spPr>
            <a:xfrm>
              <a:off x="7331405" y="2484349"/>
              <a:ext cx="1411824" cy="3543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H3.4</a:t>
              </a:r>
              <a:endParaRPr kumimoji="0" lang="fr-FR" sz="16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15" name="ZoneTexte 14"/>
            <p:cNvSpPr txBox="1"/>
            <p:nvPr/>
          </p:nvSpPr>
          <p:spPr>
            <a:xfrm>
              <a:off x="9691023" y="2590747"/>
              <a:ext cx="1294374" cy="3543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H4.1.1</a:t>
              </a:r>
              <a:endParaRPr kumimoji="0" lang="fr-FR" sz="16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16" name="ZoneTexte 15"/>
            <p:cNvSpPr txBox="1"/>
            <p:nvPr/>
          </p:nvSpPr>
          <p:spPr>
            <a:xfrm>
              <a:off x="10425037" y="2916314"/>
              <a:ext cx="1294374" cy="3543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H4.1.2</a:t>
              </a:r>
              <a:endParaRPr kumimoji="0" lang="fr-FR" sz="16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17" name="ZoneTexte 16"/>
            <p:cNvSpPr txBox="1"/>
            <p:nvPr/>
          </p:nvSpPr>
          <p:spPr>
            <a:xfrm>
              <a:off x="7317755" y="1217552"/>
              <a:ext cx="1159191" cy="3543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H.1</a:t>
              </a:r>
              <a:endParaRPr kumimoji="0" lang="fr-FR" sz="16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18" name="ZoneTexte 17"/>
            <p:cNvSpPr txBox="1"/>
            <p:nvPr/>
          </p:nvSpPr>
          <p:spPr>
            <a:xfrm>
              <a:off x="6971367" y="4150605"/>
              <a:ext cx="1294374" cy="3543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H5.1</a:t>
              </a:r>
              <a:endParaRPr kumimoji="0" lang="fr-FR" sz="16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19" name="ZoneTexte 18"/>
            <p:cNvSpPr txBox="1"/>
            <p:nvPr/>
          </p:nvSpPr>
          <p:spPr>
            <a:xfrm>
              <a:off x="6921939" y="4587434"/>
              <a:ext cx="1294374" cy="3543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H5.2</a:t>
              </a:r>
              <a:endParaRPr kumimoji="0" lang="fr-FR" sz="16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20" name="椭圆 53"/>
            <p:cNvSpPr/>
            <p:nvPr/>
          </p:nvSpPr>
          <p:spPr>
            <a:xfrm>
              <a:off x="7599465" y="1789603"/>
              <a:ext cx="888852" cy="444889"/>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1" name="椭圆 54"/>
            <p:cNvSpPr/>
            <p:nvPr/>
          </p:nvSpPr>
          <p:spPr>
            <a:xfrm>
              <a:off x="8908437" y="2824506"/>
              <a:ext cx="1043051" cy="59073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4" name="椭圆 55"/>
            <p:cNvSpPr/>
            <p:nvPr/>
          </p:nvSpPr>
          <p:spPr>
            <a:xfrm>
              <a:off x="9903512" y="3217948"/>
              <a:ext cx="1043051" cy="59073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25" name="文本框 8"/>
          <p:cNvSpPr txBox="1"/>
          <p:nvPr/>
        </p:nvSpPr>
        <p:spPr>
          <a:xfrm>
            <a:off x="1247803" y="5295522"/>
            <a:ext cx="9602525" cy="1241622"/>
          </a:xfrm>
          <a:prstGeom prst="rect">
            <a:avLst/>
          </a:prstGeom>
          <a:noFill/>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Tx/>
              <a:buSzTx/>
              <a:buFont typeface="Arial"/>
              <a:buChar char="•"/>
              <a:tabLst/>
              <a:defRPr/>
            </a:pPr>
            <a:r>
              <a:rPr kumimoji="0" lang="fr-FR" sz="1867" b="0" i="0" u="none" strike="noStrike" kern="1200" cap="none" spc="0" normalizeH="0" baseline="0" noProof="0" dirty="0">
                <a:ln>
                  <a:noFill/>
                </a:ln>
                <a:solidFill>
                  <a:prstClr val="black"/>
                </a:solidFill>
                <a:effectLst/>
                <a:uLnTx/>
                <a:uFillTx/>
                <a:latin typeface="Trebuchet MS"/>
                <a:ea typeface="+mn-ea"/>
                <a:cs typeface="+mn-cs"/>
              </a:rPr>
              <a:t>Th, quasiment constante</a:t>
            </a:r>
          </a:p>
          <a:p>
            <a:pPr marL="380990" marR="0" lvl="0" indent="-380990" algn="l" defTabSz="914400" rtl="0" eaLnBrk="1" fontAlgn="auto" latinLnBrk="0" hangingPunct="1">
              <a:lnSpc>
                <a:spcPct val="100000"/>
              </a:lnSpc>
              <a:spcBef>
                <a:spcPts val="0"/>
              </a:spcBef>
              <a:spcAft>
                <a:spcPts val="0"/>
              </a:spcAft>
              <a:buClrTx/>
              <a:buSzTx/>
              <a:buFont typeface="Arial"/>
              <a:buChar char="•"/>
              <a:tabLst/>
              <a:defRPr/>
            </a:pPr>
            <a:r>
              <a:rPr kumimoji="0" lang="fr-FR" sz="1867" b="0" i="0" u="none" strike="noStrike" kern="1200" cap="none" spc="0" normalizeH="0" baseline="0" noProof="0" dirty="0">
                <a:ln>
                  <a:noFill/>
                </a:ln>
                <a:solidFill>
                  <a:prstClr val="black"/>
                </a:solidFill>
                <a:effectLst/>
                <a:uLnTx/>
                <a:uFillTx/>
                <a:latin typeface="Trebuchet MS"/>
                <a:ea typeface="+mn-ea"/>
                <a:cs typeface="+mn-cs"/>
              </a:rPr>
              <a:t>Accumulation d’U dans la couche H3.1, H4.1.1, zone blanche argileuse et zone grise</a:t>
            </a:r>
          </a:p>
          <a:p>
            <a:pPr marL="380990" marR="0" lvl="0" indent="-380990" algn="l" defTabSz="914400" rtl="0" eaLnBrk="1" fontAlgn="auto" latinLnBrk="0" hangingPunct="1">
              <a:lnSpc>
                <a:spcPct val="100000"/>
              </a:lnSpc>
              <a:spcBef>
                <a:spcPts val="0"/>
              </a:spcBef>
              <a:spcAft>
                <a:spcPts val="0"/>
              </a:spcAft>
              <a:buClrTx/>
              <a:buSzTx/>
              <a:buFont typeface="Arial"/>
              <a:buChar char="•"/>
              <a:tabLst/>
              <a:defRPr/>
            </a:pPr>
            <a:r>
              <a:rPr kumimoji="0" lang="fr-FR" altLang="zh-CN" sz="1867" b="0" i="0" u="none" strike="noStrike" kern="1200" cap="none" spc="0" normalizeH="0" baseline="0" noProof="0" dirty="0">
                <a:ln>
                  <a:noFill/>
                </a:ln>
                <a:solidFill>
                  <a:prstClr val="black"/>
                </a:solidFill>
                <a:effectLst/>
                <a:uLnTx/>
                <a:uFillTx/>
                <a:latin typeface="Trebuchet MS"/>
                <a:ea typeface="+mn-ea"/>
                <a:cs typeface="+mn-cs"/>
              </a:rPr>
              <a:t>Accumulation du Pb dans la couche grise </a:t>
            </a:r>
            <a:endParaRPr kumimoji="0" lang="fr-FR" sz="1867"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67" b="1" i="0" u="none" strike="noStrike" kern="1200" cap="none" spc="0" normalizeH="0" baseline="0" noProof="0" dirty="0">
                <a:ln>
                  <a:noFill/>
                </a:ln>
                <a:solidFill>
                  <a:srgbClr val="FF0000"/>
                </a:solidFill>
                <a:effectLst/>
                <a:uLnTx/>
                <a:uFillTx/>
                <a:latin typeface="Trebuchet MS"/>
                <a:ea typeface="+mn-ea"/>
                <a:cs typeface="+mn-cs"/>
              </a:rPr>
              <a:t>=&gt; D’où vient l’U et le Pb?</a:t>
            </a:r>
          </a:p>
        </p:txBody>
      </p:sp>
      <p:grpSp>
        <p:nvGrpSpPr>
          <p:cNvPr id="22" name="组 40"/>
          <p:cNvGrpSpPr/>
          <p:nvPr/>
        </p:nvGrpSpPr>
        <p:grpSpPr>
          <a:xfrm>
            <a:off x="2251010" y="1733003"/>
            <a:ext cx="1551309" cy="2920001"/>
            <a:chOff x="254890" y="1640140"/>
            <a:chExt cx="1182297" cy="3058079"/>
          </a:xfrm>
        </p:grpSpPr>
        <p:grpSp>
          <p:nvGrpSpPr>
            <p:cNvPr id="23" name="组 39"/>
            <p:cNvGrpSpPr/>
            <p:nvPr/>
          </p:nvGrpSpPr>
          <p:grpSpPr>
            <a:xfrm>
              <a:off x="254890" y="1640140"/>
              <a:ext cx="1155153" cy="3058079"/>
              <a:chOff x="254890" y="1640140"/>
              <a:chExt cx="1155153" cy="3058079"/>
            </a:xfrm>
          </p:grpSpPr>
          <p:grpSp>
            <p:nvGrpSpPr>
              <p:cNvPr id="30" name="组 32"/>
              <p:cNvGrpSpPr/>
              <p:nvPr/>
            </p:nvGrpSpPr>
            <p:grpSpPr>
              <a:xfrm>
                <a:off x="301201" y="1640140"/>
                <a:ext cx="1108842" cy="3058079"/>
                <a:chOff x="301201" y="1640140"/>
                <a:chExt cx="1108842" cy="3058079"/>
              </a:xfrm>
            </p:grpSpPr>
            <p:grpSp>
              <p:nvGrpSpPr>
                <p:cNvPr id="33" name="组 8"/>
                <p:cNvGrpSpPr/>
                <p:nvPr/>
              </p:nvGrpSpPr>
              <p:grpSpPr>
                <a:xfrm>
                  <a:off x="317463" y="1640140"/>
                  <a:ext cx="985622" cy="3058079"/>
                  <a:chOff x="392400" y="1642565"/>
                  <a:chExt cx="1316865" cy="4162601"/>
                </a:xfrm>
              </p:grpSpPr>
              <p:sp>
                <p:nvSpPr>
                  <p:cNvPr id="35" name="矩形 7"/>
                  <p:cNvSpPr/>
                  <p:nvPr/>
                </p:nvSpPr>
                <p:spPr>
                  <a:xfrm>
                    <a:off x="392401" y="4768528"/>
                    <a:ext cx="1316864" cy="1036638"/>
                  </a:xfrm>
                  <a:prstGeom prst="rect">
                    <a:avLst/>
                  </a:prstGeom>
                  <a:solidFill>
                    <a:srgbClr val="3F0A0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33" b="0" i="0" u="none" strike="noStrike" kern="1200" cap="none" spc="0" normalizeH="0" baseline="0" noProof="0">
                      <a:ln>
                        <a:noFill/>
                      </a:ln>
                      <a:solidFill>
                        <a:prstClr val="white"/>
                      </a:solidFill>
                      <a:effectLst/>
                      <a:uLnTx/>
                      <a:uFillTx/>
                      <a:latin typeface="Trebuchet MS"/>
                      <a:ea typeface="+mn-ea"/>
                      <a:cs typeface="+mn-cs"/>
                    </a:endParaRPr>
                  </a:p>
                </p:txBody>
              </p:sp>
              <p:sp>
                <p:nvSpPr>
                  <p:cNvPr id="36" name="矩形 14"/>
                  <p:cNvSpPr/>
                  <p:nvPr/>
                </p:nvSpPr>
                <p:spPr>
                  <a:xfrm>
                    <a:off x="398638" y="1642565"/>
                    <a:ext cx="1302708" cy="103663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33" b="0" i="0" u="none" strike="noStrike" kern="1200" cap="none" spc="0" normalizeH="0" baseline="0" noProof="0">
                      <a:ln>
                        <a:noFill/>
                      </a:ln>
                      <a:solidFill>
                        <a:prstClr val="white"/>
                      </a:solidFill>
                      <a:effectLst/>
                      <a:uLnTx/>
                      <a:uFillTx/>
                      <a:latin typeface="Trebuchet MS"/>
                      <a:ea typeface="+mn-ea"/>
                      <a:cs typeface="+mn-cs"/>
                    </a:endParaRPr>
                  </a:p>
                </p:txBody>
              </p:sp>
              <p:sp>
                <p:nvSpPr>
                  <p:cNvPr id="37" name="矩形 16"/>
                  <p:cNvSpPr/>
                  <p:nvPr/>
                </p:nvSpPr>
                <p:spPr>
                  <a:xfrm>
                    <a:off x="395519" y="2689065"/>
                    <a:ext cx="1308948" cy="1036636"/>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33" b="0" i="0" u="none" strike="noStrike" kern="1200" cap="none" spc="0" normalizeH="0" baseline="0" noProof="0">
                      <a:ln>
                        <a:noFill/>
                      </a:ln>
                      <a:solidFill>
                        <a:prstClr val="white"/>
                      </a:solidFill>
                      <a:effectLst/>
                      <a:uLnTx/>
                      <a:uFillTx/>
                      <a:latin typeface="Trebuchet MS"/>
                      <a:ea typeface="+mn-ea"/>
                      <a:cs typeface="+mn-cs"/>
                    </a:endParaRPr>
                  </a:p>
                </p:txBody>
              </p:sp>
              <p:sp>
                <p:nvSpPr>
                  <p:cNvPr id="38" name="矩形 17"/>
                  <p:cNvSpPr/>
                  <p:nvPr/>
                </p:nvSpPr>
                <p:spPr>
                  <a:xfrm>
                    <a:off x="392400" y="3722606"/>
                    <a:ext cx="1308946" cy="1036636"/>
                  </a:xfrm>
                  <a:prstGeom prst="rect">
                    <a:avLst/>
                  </a:prstGeom>
                  <a:solidFill>
                    <a:srgbClr val="B46502"/>
                  </a:solidFill>
                  <a:ln>
                    <a:solidFill>
                      <a:srgbClr val="B4650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33"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34" name="文本框 38"/>
                <p:cNvSpPr txBox="1"/>
                <p:nvPr/>
              </p:nvSpPr>
              <p:spPr>
                <a:xfrm>
                  <a:off x="301201" y="4209432"/>
                  <a:ext cx="1108842" cy="3115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33" b="0" i="0" u="none" strike="noStrike" kern="1200" cap="none" spc="0" normalizeH="0" baseline="0" noProof="0" dirty="0">
                      <a:ln>
                        <a:noFill/>
                      </a:ln>
                      <a:solidFill>
                        <a:prstClr val="white"/>
                      </a:solidFill>
                      <a:effectLst/>
                      <a:uLnTx/>
                      <a:uFillTx/>
                      <a:latin typeface="Trebuchet MS"/>
                      <a:ea typeface="+mn-ea"/>
                      <a:cs typeface="+mn-cs"/>
                    </a:rPr>
                    <a:t>Paléosol (H5)</a:t>
                  </a:r>
                </a:p>
              </p:txBody>
            </p:sp>
          </p:grpSp>
          <p:sp>
            <p:nvSpPr>
              <p:cNvPr id="31" name="文本框 36"/>
              <p:cNvSpPr txBox="1"/>
              <p:nvPr/>
            </p:nvSpPr>
            <p:spPr>
              <a:xfrm>
                <a:off x="254890" y="2581388"/>
                <a:ext cx="1144757" cy="5263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33" b="0" i="0" u="none" strike="noStrike" kern="1200" cap="none" spc="0" normalizeH="0" baseline="0" noProof="0" dirty="0">
                    <a:ln>
                      <a:noFill/>
                    </a:ln>
                    <a:solidFill>
                      <a:prstClr val="white"/>
                    </a:solidFill>
                    <a:effectLst/>
                    <a:uLnTx/>
                    <a:uFillTx/>
                    <a:latin typeface="Trebuchet MS"/>
                    <a:ea typeface="+mn-ea"/>
                    <a:cs typeface="+mn-cs"/>
                  </a:rPr>
                  <a:t>Couche blanche argileuse (H3)</a:t>
                </a:r>
              </a:p>
            </p:txBody>
          </p:sp>
          <p:sp>
            <p:nvSpPr>
              <p:cNvPr id="32" name="文本框 37"/>
              <p:cNvSpPr txBox="1"/>
              <p:nvPr/>
            </p:nvSpPr>
            <p:spPr>
              <a:xfrm>
                <a:off x="301200" y="3267579"/>
                <a:ext cx="1037257" cy="5263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33" b="0" i="0" u="none" strike="noStrike" kern="1200" cap="none" spc="0" normalizeH="0" baseline="0" noProof="0" dirty="0">
                    <a:ln>
                      <a:noFill/>
                    </a:ln>
                    <a:solidFill>
                      <a:prstClr val="white"/>
                    </a:solidFill>
                    <a:effectLst/>
                    <a:uLnTx/>
                    <a:uFillTx/>
                    <a:latin typeface="Trebuchet MS"/>
                    <a:ea typeface="+mn-ea"/>
                    <a:cs typeface="+mn-cs"/>
                  </a:rPr>
                  <a:t>Couche grise argileuse (H4)</a:t>
                </a:r>
              </a:p>
            </p:txBody>
          </p:sp>
        </p:grpSp>
        <p:sp>
          <p:nvSpPr>
            <p:cNvPr id="29" name="文本框 13"/>
            <p:cNvSpPr txBox="1"/>
            <p:nvPr/>
          </p:nvSpPr>
          <p:spPr>
            <a:xfrm>
              <a:off x="297890" y="1788527"/>
              <a:ext cx="1139297" cy="3115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33" b="0" i="0" u="none" strike="noStrike" kern="1200" cap="none" spc="0" normalizeH="0" baseline="0" noProof="0" dirty="0">
                  <a:ln>
                    <a:noFill/>
                  </a:ln>
                  <a:solidFill>
                    <a:prstClr val="white"/>
                  </a:solidFill>
                  <a:effectLst/>
                  <a:uLnTx/>
                  <a:uFillTx/>
                  <a:latin typeface="Trebuchet MS"/>
                  <a:ea typeface="+mn-ea"/>
                  <a:cs typeface="+mn-cs"/>
                </a:rPr>
                <a:t>Surface MO (H1)</a:t>
              </a:r>
            </a:p>
          </p:txBody>
        </p:sp>
      </p:grpSp>
      <p:pic>
        <p:nvPicPr>
          <p:cNvPr id="40" name="Image 39"/>
          <p:cNvPicPr>
            <a:picLocks noChangeAspect="1"/>
          </p:cNvPicPr>
          <p:nvPr/>
        </p:nvPicPr>
        <p:blipFill rotWithShape="1">
          <a:blip r:embed="rId3" cstate="print">
            <a:extLst>
              <a:ext uri="{28A0092B-C50C-407E-A947-70E740481C1C}">
                <a14:useLocalDpi xmlns:a14="http://schemas.microsoft.com/office/drawing/2010/main" val="0"/>
              </a:ext>
            </a:extLst>
          </a:blip>
          <a:srcRect l="2707" t="2871" r="85713" b="2661"/>
          <a:stretch/>
        </p:blipFill>
        <p:spPr>
          <a:xfrm>
            <a:off x="1390061" y="1653784"/>
            <a:ext cx="463487" cy="3201299"/>
          </a:xfrm>
          <a:prstGeom prst="rect">
            <a:avLst/>
          </a:prstGeom>
        </p:spPr>
      </p:pic>
      <p:sp>
        <p:nvSpPr>
          <p:cNvPr id="39" name="ZoneTexte 38"/>
          <p:cNvSpPr txBox="1"/>
          <p:nvPr/>
        </p:nvSpPr>
        <p:spPr>
          <a:xfrm>
            <a:off x="8584949" y="3371874"/>
            <a:ext cx="13031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H4.2</a:t>
            </a:r>
            <a:endParaRPr kumimoji="0" lang="fr-FR" sz="16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43" name="ZoneTexte 42"/>
          <p:cNvSpPr txBox="1"/>
          <p:nvPr/>
        </p:nvSpPr>
        <p:spPr>
          <a:xfrm>
            <a:off x="7775021" y="13822"/>
            <a:ext cx="5031180" cy="369332"/>
          </a:xfrm>
          <a:prstGeom prst="rect">
            <a:avLst/>
          </a:prstGeom>
          <a:noFill/>
        </p:spPr>
        <p:txBody>
          <a:bodyPr wrap="square" rtlCol="0">
            <a:spAutoFit/>
          </a:bodyPr>
          <a:lstStyle/>
          <a:p>
            <a:r>
              <a:rPr lang="fr-FR" b="1" u="sng" dirty="0" smtClean="0">
                <a:solidFill>
                  <a:srgbClr val="FF0000"/>
                </a:solidFill>
                <a:latin typeface="Calibri" panose="020F0502020204030204" pitchFamily="34" charset="0"/>
                <a:cs typeface="Calibri" panose="020F0502020204030204" pitchFamily="34" charset="0"/>
              </a:rPr>
              <a:t>WP1a. SOURCES ET REDISTRIBUTION DES RN</a:t>
            </a:r>
            <a:endParaRPr lang="fr-FR" b="1" u="sng"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8697477"/>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I - COUVERTURES">
  <a:themeElements>
    <a:clrScheme name="IRSN PPT">
      <a:dk1>
        <a:sysClr val="windowText" lastClr="000000"/>
      </a:dk1>
      <a:lt1>
        <a:sysClr val="window" lastClr="FFFFFF"/>
      </a:lt1>
      <a:dk2>
        <a:srgbClr val="000000"/>
      </a:dk2>
      <a:lt2>
        <a:srgbClr val="FFFFFF"/>
      </a:lt2>
      <a:accent1>
        <a:srgbClr val="E83C4E"/>
      </a:accent1>
      <a:accent2>
        <a:srgbClr val="90B0DD"/>
      </a:accent2>
      <a:accent3>
        <a:srgbClr val="283583"/>
      </a:accent3>
      <a:accent4>
        <a:srgbClr val="8C8985"/>
      </a:accent4>
      <a:accent5>
        <a:srgbClr val="FF9800"/>
      </a:accent5>
      <a:accent6>
        <a:srgbClr val="228848"/>
      </a:accent6>
      <a:hlink>
        <a:srgbClr val="283583"/>
      </a:hlink>
      <a:folHlink>
        <a:srgbClr val="283583"/>
      </a:folHlink>
    </a:clrScheme>
    <a:fontScheme name="Modèle par défau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5793C9"/>
        </a:dk2>
        <a:lt2>
          <a:srgbClr val="808080"/>
        </a:lt2>
        <a:accent1>
          <a:srgbClr val="91B1D9"/>
        </a:accent1>
        <a:accent2>
          <a:srgbClr val="E63D4D"/>
        </a:accent2>
        <a:accent3>
          <a:srgbClr val="FFFFFF"/>
        </a:accent3>
        <a:accent4>
          <a:srgbClr val="000000"/>
        </a:accent4>
        <a:accent5>
          <a:srgbClr val="C7D5E9"/>
        </a:accent5>
        <a:accent6>
          <a:srgbClr val="D03645"/>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rsn_frm_296-V2.potx" id="{1780ECB3-83F3-4C66-8032-04E1B052FC78}" vid="{217D1887-5EFD-470D-A2A5-B9E34D849487}"/>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4951</TotalTime>
  <Words>5270</Words>
  <Application>Microsoft Office PowerPoint</Application>
  <PresentationFormat>Grand écran</PresentationFormat>
  <Paragraphs>572</Paragraphs>
  <Slides>25</Slides>
  <Notes>14</Notes>
  <HiddenSlides>1</HiddenSlides>
  <MMClips>0</MMClips>
  <ScaleCrop>false</ScaleCrop>
  <HeadingPairs>
    <vt:vector size="8" baseType="variant">
      <vt:variant>
        <vt:lpstr>Polices utilisées</vt:lpstr>
      </vt:variant>
      <vt:variant>
        <vt:i4>12</vt:i4>
      </vt:variant>
      <vt:variant>
        <vt:lpstr>Thème</vt:lpstr>
      </vt:variant>
      <vt:variant>
        <vt:i4>2</vt:i4>
      </vt:variant>
      <vt:variant>
        <vt:lpstr>Serveurs OLE incorporés</vt:lpstr>
      </vt:variant>
      <vt:variant>
        <vt:i4>1</vt:i4>
      </vt:variant>
      <vt:variant>
        <vt:lpstr>Titres des diapositives</vt:lpstr>
      </vt:variant>
      <vt:variant>
        <vt:i4>25</vt:i4>
      </vt:variant>
    </vt:vector>
  </HeadingPairs>
  <TitlesOfParts>
    <vt:vector size="40" baseType="lpstr">
      <vt:lpstr>微软雅黑</vt:lpstr>
      <vt:lpstr>宋体</vt:lpstr>
      <vt:lpstr>Arial</vt:lpstr>
      <vt:lpstr>Calibri</vt:lpstr>
      <vt:lpstr>Calibri Light</vt:lpstr>
      <vt:lpstr>Cambria Math</vt:lpstr>
      <vt:lpstr>Segoe UI Symbol</vt:lpstr>
      <vt:lpstr>Tahoma</vt:lpstr>
      <vt:lpstr>Times New Roman</vt:lpstr>
      <vt:lpstr>Trebuchet MS</vt:lpstr>
      <vt:lpstr>Wingdings</vt:lpstr>
      <vt:lpstr>经典综艺体简</vt:lpstr>
      <vt:lpstr>Thème Office</vt:lpstr>
      <vt:lpstr>II - COUVERTURES</vt:lpstr>
      <vt:lpstr>Prism 9</vt:lpstr>
      <vt:lpstr>Présentation PowerPoint</vt:lpstr>
      <vt:lpstr>Objectifs et approches « INSPECT »</vt:lpstr>
      <vt:lpstr>Objectifs et approches « INSPECT »</vt:lpstr>
      <vt:lpstr>Présentation PowerPoint</vt:lpstr>
      <vt:lpstr>Identification des sources et des mécanismes de transport responsables de la dissémination des contaminants radioactifs à l’aval des anciens sites miniers à l’aide des isotopes stables du plomb </vt:lpstr>
      <vt:lpstr>I. Introduction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Analyse élémentaire des feuilles </vt:lpstr>
      <vt:lpstr>Labilité et biodisponibilité U et Th</vt:lpstr>
      <vt:lpstr>Présentation PowerPoint</vt:lpstr>
      <vt:lpstr>Présentation PowerPoint</vt:lpstr>
    </vt:vector>
  </TitlesOfParts>
  <Company>IPHC IN2P3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DEL NERO Mirella</dc:creator>
  <cp:lastModifiedBy>DEL NERO Mirella</cp:lastModifiedBy>
  <cp:revision>334</cp:revision>
  <dcterms:created xsi:type="dcterms:W3CDTF">2022-05-05T07:09:41Z</dcterms:created>
  <dcterms:modified xsi:type="dcterms:W3CDTF">2022-05-23T21:58:21Z</dcterms:modified>
</cp:coreProperties>
</file>